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drawings/drawing2.xml" ContentType="application/vnd.openxmlformats-officedocument.drawingml.chartshapes+xml"/>
  <Override PartName="/ppt/notesSlides/notesSlide8.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drawings/drawing3.xml" ContentType="application/vnd.openxmlformats-officedocument.drawingml.chartshapes+xml"/>
  <Override PartName="/ppt/notesSlides/notesSlide9.xml" ContentType="application/vnd.openxmlformats-officedocument.presentationml.notesSlide+xml"/>
  <Override PartName="/ppt/charts/chart9.xml" ContentType="application/vnd.openxmlformats-officedocument.drawingml.chart+xml"/>
  <Override PartName="/ppt/drawings/drawing4.xml" ContentType="application/vnd.openxmlformats-officedocument.drawingml.chartshapes+xml"/>
  <Override PartName="/ppt/charts/chart10.xml" ContentType="application/vnd.openxmlformats-officedocument.drawingml.chart+xml"/>
  <Override PartName="/ppt/drawings/drawing5.xml" ContentType="application/vnd.openxmlformats-officedocument.drawingml.chartshapes+xml"/>
  <Override PartName="/ppt/notesSlides/notesSlide10.xml" ContentType="application/vnd.openxmlformats-officedocument.presentationml.notesSlide+xml"/>
  <Override PartName="/ppt/charts/chart11.xml" ContentType="application/vnd.openxmlformats-officedocument.drawingml.chart+xml"/>
  <Override PartName="/ppt/drawings/drawing6.xml" ContentType="application/vnd.openxmlformats-officedocument.drawingml.chartshapes+xml"/>
  <Override PartName="/ppt/charts/chart12.xml" ContentType="application/vnd.openxmlformats-officedocument.drawingml.chart+xml"/>
  <Override PartName="/ppt/theme/themeOverride1.xml" ContentType="application/vnd.openxmlformats-officedocument.themeOverride+xml"/>
  <Override PartName="/ppt/drawings/drawing7.xml" ContentType="application/vnd.openxmlformats-officedocument.drawingml.chartshapes+xml"/>
  <Override PartName="/ppt/notesSlides/notesSlide11.xml" ContentType="application/vnd.openxmlformats-officedocument.presentationml.notesSlide+xml"/>
  <Override PartName="/ppt/charts/chart13.xml" ContentType="application/vnd.openxmlformats-officedocument.drawingml.chart+xml"/>
  <Override PartName="/ppt/drawings/drawing8.xml" ContentType="application/vnd.openxmlformats-officedocument.drawingml.chartshapes+xml"/>
  <Override PartName="/ppt/charts/chart14.xml" ContentType="application/vnd.openxmlformats-officedocument.drawingml.chart+xml"/>
  <Override PartName="/ppt/theme/themeOverride2.xml" ContentType="application/vnd.openxmlformats-officedocument.themeOverride+xml"/>
  <Override PartName="/ppt/drawings/drawing9.xml" ContentType="application/vnd.openxmlformats-officedocument.drawingml.chartshapes+xml"/>
  <Override PartName="/ppt/notesSlides/notesSlide12.xml" ContentType="application/vnd.openxmlformats-officedocument.presentationml.notesSlide+xml"/>
  <Override PartName="/ppt/charts/chart15.xml" ContentType="application/vnd.openxmlformats-officedocument.drawingml.chart+xml"/>
  <Override PartName="/ppt/drawings/drawing10.xml" ContentType="application/vnd.openxmlformats-officedocument.drawingml.chartshapes+xml"/>
  <Override PartName="/ppt/charts/chart16.xml" ContentType="application/vnd.openxmlformats-officedocument.drawingml.chart+xml"/>
  <Override PartName="/ppt/drawings/drawing11.xml" ContentType="application/vnd.openxmlformats-officedocument.drawingml.chartshapes+xml"/>
  <Override PartName="/ppt/notesSlides/notesSlide13.xml" ContentType="application/vnd.openxmlformats-officedocument.presentationml.notesSlide+xml"/>
  <Override PartName="/ppt/charts/chart17.xml" ContentType="application/vnd.openxmlformats-officedocument.drawingml.chart+xml"/>
  <Override PartName="/ppt/drawings/drawing12.xml" ContentType="application/vnd.openxmlformats-officedocument.drawingml.chartshapes+xml"/>
  <Override PartName="/ppt/notesSlides/notesSlide14.xml" ContentType="application/vnd.openxmlformats-officedocument.presentationml.notesSlide+xml"/>
  <Override PartName="/ppt/charts/chart18.xml" ContentType="application/vnd.openxmlformats-officedocument.drawingml.chart+xml"/>
  <Override PartName="/ppt/drawings/drawing13.xml" ContentType="application/vnd.openxmlformats-officedocument.drawingml.chartshapes+xml"/>
  <Override PartName="/ppt/charts/chart19.xml" ContentType="application/vnd.openxmlformats-officedocument.drawingml.chart+xml"/>
  <Override PartName="/ppt/theme/themeOverride3.xml" ContentType="application/vnd.openxmlformats-officedocument.themeOverride+xml"/>
  <Override PartName="/ppt/drawings/drawing14.xml" ContentType="application/vnd.openxmlformats-officedocument.drawingml.chartshapes+xml"/>
  <Override PartName="/ppt/notesSlides/notesSlide15.xml" ContentType="application/vnd.openxmlformats-officedocument.presentationml.notesSlide+xml"/>
  <Override PartName="/ppt/charts/chart20.xml" ContentType="application/vnd.openxmlformats-officedocument.drawingml.chart+xml"/>
  <Override PartName="/ppt/drawings/drawing15.xml" ContentType="application/vnd.openxmlformats-officedocument.drawingml.chartshapes+xml"/>
  <Override PartName="/ppt/charts/chart21.xml" ContentType="application/vnd.openxmlformats-officedocument.drawingml.chart+xml"/>
  <Override PartName="/ppt/drawings/drawing16.xml" ContentType="application/vnd.openxmlformats-officedocument.drawingml.chartshapes+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18"/>
  </p:notesMasterIdLst>
  <p:sldIdLst>
    <p:sldId id="256" r:id="rId2"/>
    <p:sldId id="257" r:id="rId3"/>
    <p:sldId id="258" r:id="rId4"/>
    <p:sldId id="277" r:id="rId5"/>
    <p:sldId id="275" r:id="rId6"/>
    <p:sldId id="261" r:id="rId7"/>
    <p:sldId id="262" r:id="rId8"/>
    <p:sldId id="263" r:id="rId9"/>
    <p:sldId id="264" r:id="rId10"/>
    <p:sldId id="265" r:id="rId11"/>
    <p:sldId id="266" r:id="rId12"/>
    <p:sldId id="267" r:id="rId13"/>
    <p:sldId id="268" r:id="rId14"/>
    <p:sldId id="269" r:id="rId15"/>
    <p:sldId id="270" r:id="rId16"/>
    <p:sldId id="295" r:id="rId17"/>
  </p:sldIdLst>
  <p:sldSz cx="10058400" cy="7772400"/>
  <p:notesSz cx="7023100" cy="9309100"/>
  <p:defaultTextStyle>
    <a:defPPr>
      <a:defRPr lang="en-US"/>
    </a:defPPr>
    <a:lvl1pPr marL="0" algn="l" defTabSz="1018228" rtl="0" eaLnBrk="1" latinLnBrk="0" hangingPunct="1">
      <a:defRPr sz="2000" kern="1200">
        <a:solidFill>
          <a:schemeClr val="tx1"/>
        </a:solidFill>
        <a:latin typeface="+mn-lt"/>
        <a:ea typeface="+mn-ea"/>
        <a:cs typeface="+mn-cs"/>
      </a:defRPr>
    </a:lvl1pPr>
    <a:lvl2pPr marL="509115" algn="l" defTabSz="1018228" rtl="0" eaLnBrk="1" latinLnBrk="0" hangingPunct="1">
      <a:defRPr sz="2000" kern="1200">
        <a:solidFill>
          <a:schemeClr val="tx1"/>
        </a:solidFill>
        <a:latin typeface="+mn-lt"/>
        <a:ea typeface="+mn-ea"/>
        <a:cs typeface="+mn-cs"/>
      </a:defRPr>
    </a:lvl2pPr>
    <a:lvl3pPr marL="1018228" algn="l" defTabSz="1018228" rtl="0" eaLnBrk="1" latinLnBrk="0" hangingPunct="1">
      <a:defRPr sz="2000" kern="1200">
        <a:solidFill>
          <a:schemeClr val="tx1"/>
        </a:solidFill>
        <a:latin typeface="+mn-lt"/>
        <a:ea typeface="+mn-ea"/>
        <a:cs typeface="+mn-cs"/>
      </a:defRPr>
    </a:lvl3pPr>
    <a:lvl4pPr marL="1527344" algn="l" defTabSz="1018228" rtl="0" eaLnBrk="1" latinLnBrk="0" hangingPunct="1">
      <a:defRPr sz="2000" kern="1200">
        <a:solidFill>
          <a:schemeClr val="tx1"/>
        </a:solidFill>
        <a:latin typeface="+mn-lt"/>
        <a:ea typeface="+mn-ea"/>
        <a:cs typeface="+mn-cs"/>
      </a:defRPr>
    </a:lvl4pPr>
    <a:lvl5pPr marL="2036458" algn="l" defTabSz="1018228" rtl="0" eaLnBrk="1" latinLnBrk="0" hangingPunct="1">
      <a:defRPr sz="2000" kern="1200">
        <a:solidFill>
          <a:schemeClr val="tx1"/>
        </a:solidFill>
        <a:latin typeface="+mn-lt"/>
        <a:ea typeface="+mn-ea"/>
        <a:cs typeface="+mn-cs"/>
      </a:defRPr>
    </a:lvl5pPr>
    <a:lvl6pPr marL="2545574" algn="l" defTabSz="1018228" rtl="0" eaLnBrk="1" latinLnBrk="0" hangingPunct="1">
      <a:defRPr sz="2000" kern="1200">
        <a:solidFill>
          <a:schemeClr val="tx1"/>
        </a:solidFill>
        <a:latin typeface="+mn-lt"/>
        <a:ea typeface="+mn-ea"/>
        <a:cs typeface="+mn-cs"/>
      </a:defRPr>
    </a:lvl6pPr>
    <a:lvl7pPr marL="3054686" algn="l" defTabSz="1018228" rtl="0" eaLnBrk="1" latinLnBrk="0" hangingPunct="1">
      <a:defRPr sz="2000" kern="1200">
        <a:solidFill>
          <a:schemeClr val="tx1"/>
        </a:solidFill>
        <a:latin typeface="+mn-lt"/>
        <a:ea typeface="+mn-ea"/>
        <a:cs typeface="+mn-cs"/>
      </a:defRPr>
    </a:lvl7pPr>
    <a:lvl8pPr marL="3563802" algn="l" defTabSz="1018228" rtl="0" eaLnBrk="1" latinLnBrk="0" hangingPunct="1">
      <a:defRPr sz="2000" kern="1200">
        <a:solidFill>
          <a:schemeClr val="tx1"/>
        </a:solidFill>
        <a:latin typeface="+mn-lt"/>
        <a:ea typeface="+mn-ea"/>
        <a:cs typeface="+mn-cs"/>
      </a:defRPr>
    </a:lvl8pPr>
    <a:lvl9pPr marL="4072914" algn="l" defTabSz="1018228"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6" orient="horz" pos="862">
          <p15:clr>
            <a:srgbClr val="A4A3A4"/>
          </p15:clr>
        </p15:guide>
        <p15:guide id="10" pos="432" userDrawn="1">
          <p15:clr>
            <a:srgbClr val="A4A3A4"/>
          </p15:clr>
        </p15:guide>
        <p15:guide id="15" pos="3161">
          <p15:clr>
            <a:srgbClr val="A4A3A4"/>
          </p15:clr>
        </p15:guide>
        <p15:guide id="16" pos="6024" userDrawn="1">
          <p15:clr>
            <a:srgbClr val="A4A3A4"/>
          </p15:clr>
        </p15:guide>
        <p15:guide id="23" orient="horz" pos="4728" userDrawn="1">
          <p15:clr>
            <a:srgbClr val="A4A3A4"/>
          </p15:clr>
        </p15:guide>
        <p15:guide id="25" orient="horz" pos="664">
          <p15:clr>
            <a:srgbClr val="A4A3A4"/>
          </p15:clr>
        </p15:guide>
        <p15:guide id="28" pos="2963">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m.Goodrum@dimensional.com" initials="T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627D"/>
    <a:srgbClr val="C00000"/>
    <a:srgbClr val="93A37C"/>
    <a:srgbClr val="FFFFFF"/>
    <a:srgbClr val="7F7F7F"/>
    <a:srgbClr val="595959"/>
    <a:srgbClr val="000000"/>
    <a:srgbClr val="6EA1B7"/>
    <a:srgbClr val="A6A6A6"/>
    <a:srgbClr val="B1B1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45" autoAdjust="0"/>
    <p:restoredTop sz="99762" autoAdjust="0"/>
  </p:normalViewPr>
  <p:slideViewPr>
    <p:cSldViewPr snapToGrid="0">
      <p:cViewPr>
        <p:scale>
          <a:sx n="171" d="100"/>
          <a:sy n="171" d="100"/>
        </p:scale>
        <p:origin x="-2046" y="-3648"/>
      </p:cViewPr>
      <p:guideLst>
        <p:guide orient="horz" pos="862"/>
        <p:guide pos="432"/>
        <p:guide pos="3161"/>
        <p:guide pos="6024"/>
        <p:guide orient="horz" pos="4728"/>
        <p:guide orient="horz" pos="664"/>
        <p:guide pos="2963"/>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3" Type="http://schemas.openxmlformats.org/officeDocument/2006/relationships/chartUserShapes" Target="../drawings/drawing7.xml"/><Relationship Id="rId2" Type="http://schemas.openxmlformats.org/officeDocument/2006/relationships/package" Target="../embeddings/Microsoft_Excel_Worksheet11.xlsx"/><Relationship Id="rId1" Type="http://schemas.openxmlformats.org/officeDocument/2006/relationships/themeOverride" Target="../theme/themeOverride1.xml"/></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3" Type="http://schemas.openxmlformats.org/officeDocument/2006/relationships/chartUserShapes" Target="../drawings/drawing9.xml"/><Relationship Id="rId2" Type="http://schemas.openxmlformats.org/officeDocument/2006/relationships/package" Target="../embeddings/Microsoft_Excel_Worksheet13.xlsx"/><Relationship Id="rId1" Type="http://schemas.openxmlformats.org/officeDocument/2006/relationships/themeOverride" Target="../theme/themeOverride2.xml"/></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2" Type="http://schemas.openxmlformats.org/officeDocument/2006/relationships/chartUserShapes" Target="../drawings/drawing12.xml"/><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2" Type="http://schemas.openxmlformats.org/officeDocument/2006/relationships/chartUserShapes" Target="../drawings/drawing13.xml"/><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3" Type="http://schemas.openxmlformats.org/officeDocument/2006/relationships/chartUserShapes" Target="../drawings/drawing14.xml"/><Relationship Id="rId2" Type="http://schemas.openxmlformats.org/officeDocument/2006/relationships/package" Target="../embeddings/Microsoft_Excel_Worksheet18.xlsx"/><Relationship Id="rId1" Type="http://schemas.openxmlformats.org/officeDocument/2006/relationships/themeOverride" Target="../theme/themeOverride3.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2" Type="http://schemas.openxmlformats.org/officeDocument/2006/relationships/chartUserShapes" Target="../drawings/drawing15.xml"/><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2" Type="http://schemas.openxmlformats.org/officeDocument/2006/relationships/chartUserShapes" Target="../drawings/drawing16.xml"/><Relationship Id="rId1" Type="http://schemas.openxmlformats.org/officeDocument/2006/relationships/package" Target="../embeddings/Microsoft_Excel_Worksheet20.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9476164484243863E-2"/>
          <c:y val="3.1250182103341462E-2"/>
          <c:w val="0.93267744576799694"/>
          <c:h val="0.92045454545454541"/>
        </c:manualLayout>
      </c:layout>
      <c:areaChart>
        <c:grouping val="standard"/>
        <c:varyColors val="0"/>
        <c:ser>
          <c:idx val="1"/>
          <c:order val="1"/>
          <c:tx>
            <c:strRef>
              <c:f>Sheet1!$C$1</c:f>
              <c:strCache>
                <c:ptCount val="1"/>
                <c:pt idx="0">
                  <c:v>line</c:v>
                </c:pt>
              </c:strCache>
            </c:strRef>
          </c:tx>
          <c:spPr>
            <a:solidFill>
              <a:schemeClr val="bg1">
                <a:lumMod val="85000"/>
              </a:schemeClr>
            </a:solidFill>
            <a:ln w="25400">
              <a:noFill/>
            </a:ln>
          </c:spPr>
          <c:cat>
            <c:numRef>
              <c:f>Sheet1!$A$2:$A$67</c:f>
              <c:numCache>
                <c:formatCode>mmm\ dd\,\ yyyy</c:formatCode>
                <c:ptCount val="66"/>
                <c:pt idx="0">
                  <c:v>43098</c:v>
                </c:pt>
                <c:pt idx="1">
                  <c:v>43101</c:v>
                </c:pt>
                <c:pt idx="2">
                  <c:v>43102</c:v>
                </c:pt>
                <c:pt idx="3">
                  <c:v>43103</c:v>
                </c:pt>
                <c:pt idx="4">
                  <c:v>43104</c:v>
                </c:pt>
                <c:pt idx="5">
                  <c:v>43105</c:v>
                </c:pt>
                <c:pt idx="6">
                  <c:v>43108</c:v>
                </c:pt>
                <c:pt idx="7">
                  <c:v>43109</c:v>
                </c:pt>
                <c:pt idx="8">
                  <c:v>43110</c:v>
                </c:pt>
                <c:pt idx="9">
                  <c:v>43111</c:v>
                </c:pt>
                <c:pt idx="10">
                  <c:v>43112</c:v>
                </c:pt>
                <c:pt idx="11">
                  <c:v>43115</c:v>
                </c:pt>
                <c:pt idx="12">
                  <c:v>43116</c:v>
                </c:pt>
                <c:pt idx="13">
                  <c:v>43117</c:v>
                </c:pt>
                <c:pt idx="14">
                  <c:v>43118</c:v>
                </c:pt>
                <c:pt idx="15">
                  <c:v>43119</c:v>
                </c:pt>
                <c:pt idx="16">
                  <c:v>43122</c:v>
                </c:pt>
                <c:pt idx="17">
                  <c:v>43123</c:v>
                </c:pt>
                <c:pt idx="18">
                  <c:v>43124</c:v>
                </c:pt>
                <c:pt idx="19">
                  <c:v>43125</c:v>
                </c:pt>
                <c:pt idx="20">
                  <c:v>43126</c:v>
                </c:pt>
                <c:pt idx="21">
                  <c:v>43129</c:v>
                </c:pt>
                <c:pt idx="22">
                  <c:v>43130</c:v>
                </c:pt>
                <c:pt idx="23">
                  <c:v>43131</c:v>
                </c:pt>
                <c:pt idx="24">
                  <c:v>43132</c:v>
                </c:pt>
                <c:pt idx="25">
                  <c:v>43133</c:v>
                </c:pt>
                <c:pt idx="26">
                  <c:v>43136</c:v>
                </c:pt>
                <c:pt idx="27">
                  <c:v>43137</c:v>
                </c:pt>
                <c:pt idx="28">
                  <c:v>43138</c:v>
                </c:pt>
                <c:pt idx="29">
                  <c:v>43139</c:v>
                </c:pt>
                <c:pt idx="30">
                  <c:v>43140</c:v>
                </c:pt>
                <c:pt idx="31">
                  <c:v>43143</c:v>
                </c:pt>
                <c:pt idx="32">
                  <c:v>43144</c:v>
                </c:pt>
                <c:pt idx="33">
                  <c:v>43145</c:v>
                </c:pt>
                <c:pt idx="34">
                  <c:v>43146</c:v>
                </c:pt>
                <c:pt idx="35">
                  <c:v>43147</c:v>
                </c:pt>
                <c:pt idx="36">
                  <c:v>43150</c:v>
                </c:pt>
                <c:pt idx="37">
                  <c:v>43151</c:v>
                </c:pt>
                <c:pt idx="38">
                  <c:v>43152</c:v>
                </c:pt>
                <c:pt idx="39">
                  <c:v>43153</c:v>
                </c:pt>
                <c:pt idx="40">
                  <c:v>43154</c:v>
                </c:pt>
                <c:pt idx="41">
                  <c:v>43157</c:v>
                </c:pt>
                <c:pt idx="42">
                  <c:v>43158</c:v>
                </c:pt>
                <c:pt idx="43">
                  <c:v>43159</c:v>
                </c:pt>
                <c:pt idx="44">
                  <c:v>43160</c:v>
                </c:pt>
                <c:pt idx="45">
                  <c:v>43161</c:v>
                </c:pt>
                <c:pt idx="46">
                  <c:v>43164</c:v>
                </c:pt>
                <c:pt idx="47">
                  <c:v>43165</c:v>
                </c:pt>
                <c:pt idx="48">
                  <c:v>43166</c:v>
                </c:pt>
                <c:pt idx="49">
                  <c:v>43167</c:v>
                </c:pt>
                <c:pt idx="50">
                  <c:v>43168</c:v>
                </c:pt>
                <c:pt idx="51">
                  <c:v>43171</c:v>
                </c:pt>
                <c:pt idx="52">
                  <c:v>43172</c:v>
                </c:pt>
                <c:pt idx="53">
                  <c:v>43173</c:v>
                </c:pt>
                <c:pt idx="54">
                  <c:v>43174</c:v>
                </c:pt>
                <c:pt idx="55">
                  <c:v>43175</c:v>
                </c:pt>
                <c:pt idx="56">
                  <c:v>43178</c:v>
                </c:pt>
                <c:pt idx="57">
                  <c:v>43179</c:v>
                </c:pt>
                <c:pt idx="58">
                  <c:v>43180</c:v>
                </c:pt>
                <c:pt idx="59">
                  <c:v>43181</c:v>
                </c:pt>
                <c:pt idx="60">
                  <c:v>43182</c:v>
                </c:pt>
                <c:pt idx="61">
                  <c:v>43185</c:v>
                </c:pt>
                <c:pt idx="62">
                  <c:v>43186</c:v>
                </c:pt>
                <c:pt idx="63">
                  <c:v>43187</c:v>
                </c:pt>
                <c:pt idx="64">
                  <c:v>43188</c:v>
                </c:pt>
                <c:pt idx="65">
                  <c:v>43189</c:v>
                </c:pt>
              </c:numCache>
            </c:numRef>
          </c:cat>
          <c:val>
            <c:numRef>
              <c:f>Sheet1!$C$2:$C$67</c:f>
              <c:numCache>
                <c:formatCode>#,##0.000</c:formatCode>
                <c:ptCount val="66"/>
                <c:pt idx="0">
                  <c:v>245.954512299209</c:v>
                </c:pt>
                <c:pt idx="1">
                  <c:v>245.93400891617799</c:v>
                </c:pt>
                <c:pt idx="2">
                  <c:v>247.75071038094501</c:v>
                </c:pt>
                <c:pt idx="3">
                  <c:v>248.89939274991201</c:v>
                </c:pt>
                <c:pt idx="4">
                  <c:v>250.892313088272</c:v>
                </c:pt>
                <c:pt idx="5">
                  <c:v>252.53298746702299</c:v>
                </c:pt>
                <c:pt idx="6">
                  <c:v>252.822838137914</c:v>
                </c:pt>
                <c:pt idx="7">
                  <c:v>253.20364915003299</c:v>
                </c:pt>
                <c:pt idx="8">
                  <c:v>253.06609611571</c:v>
                </c:pt>
                <c:pt idx="9">
                  <c:v>254.03964060296201</c:v>
                </c:pt>
                <c:pt idx="10">
                  <c:v>255.71617841202101</c:v>
                </c:pt>
                <c:pt idx="11">
                  <c:v>256.66925951030402</c:v>
                </c:pt>
                <c:pt idx="12">
                  <c:v>256.28051869628899</c:v>
                </c:pt>
                <c:pt idx="13">
                  <c:v>257.59102404416899</c:v>
                </c:pt>
                <c:pt idx="14">
                  <c:v>257.39787353624598</c:v>
                </c:pt>
                <c:pt idx="15">
                  <c:v>258.62904895494802</c:v>
                </c:pt>
                <c:pt idx="16">
                  <c:v>260.18810947555897</c:v>
                </c:pt>
                <c:pt idx="17">
                  <c:v>261.47341872790298</c:v>
                </c:pt>
                <c:pt idx="18">
                  <c:v>261.87030614480301</c:v>
                </c:pt>
                <c:pt idx="19">
                  <c:v>262.20351840694002</c:v>
                </c:pt>
                <c:pt idx="20">
                  <c:v>263.94877777467599</c:v>
                </c:pt>
                <c:pt idx="21">
                  <c:v>262.311176605578</c:v>
                </c:pt>
                <c:pt idx="22">
                  <c:v>259.73850497044498</c:v>
                </c:pt>
                <c:pt idx="23">
                  <c:v>259.83043144030802</c:v>
                </c:pt>
                <c:pt idx="24">
                  <c:v>259.647845322271</c:v>
                </c:pt>
                <c:pt idx="25">
                  <c:v>254.97855057832001</c:v>
                </c:pt>
                <c:pt idx="26">
                  <c:v>247.43354752600101</c:v>
                </c:pt>
                <c:pt idx="27">
                  <c:v>246.11582571853199</c:v>
                </c:pt>
                <c:pt idx="28">
                  <c:v>246.27904742065999</c:v>
                </c:pt>
                <c:pt idx="29">
                  <c:v>240.25295337805801</c:v>
                </c:pt>
                <c:pt idx="30">
                  <c:v>240.378600218933</c:v>
                </c:pt>
                <c:pt idx="31">
                  <c:v>243.23183394061601</c:v>
                </c:pt>
                <c:pt idx="32">
                  <c:v>244.01169340560801</c:v>
                </c:pt>
                <c:pt idx="33">
                  <c:v>247.17934445338801</c:v>
                </c:pt>
                <c:pt idx="34">
                  <c:v>250.275088836409</c:v>
                </c:pt>
                <c:pt idx="35">
                  <c:v>250.94167921648901</c:v>
                </c:pt>
                <c:pt idx="36">
                  <c:v>250.773162318017</c:v>
                </c:pt>
                <c:pt idx="37">
                  <c:v>249.61492561690301</c:v>
                </c:pt>
                <c:pt idx="38">
                  <c:v>249.19198986876299</c:v>
                </c:pt>
                <c:pt idx="39">
                  <c:v>248.901910407358</c:v>
                </c:pt>
                <c:pt idx="40">
                  <c:v>251.75776873849799</c:v>
                </c:pt>
                <c:pt idx="41">
                  <c:v>253.83719349911499</c:v>
                </c:pt>
                <c:pt idx="42">
                  <c:v>251.66595315068599</c:v>
                </c:pt>
                <c:pt idx="43">
                  <c:v>248.918002768094</c:v>
                </c:pt>
                <c:pt idx="44">
                  <c:v>245.990239748768</c:v>
                </c:pt>
                <c:pt idx="45">
                  <c:v>245.730930342889</c:v>
                </c:pt>
                <c:pt idx="46">
                  <c:v>247.31495219517799</c:v>
                </c:pt>
                <c:pt idx="47">
                  <c:v>248.955555649346</c:v>
                </c:pt>
                <c:pt idx="48">
                  <c:v>248.66508655562799</c:v>
                </c:pt>
                <c:pt idx="49">
                  <c:v>249.832852590339</c:v>
                </c:pt>
                <c:pt idx="50">
                  <c:v>252.62659734686801</c:v>
                </c:pt>
                <c:pt idx="51">
                  <c:v>253.519644974557</c:v>
                </c:pt>
                <c:pt idx="52">
                  <c:v>252.572215745948</c:v>
                </c:pt>
                <c:pt idx="53">
                  <c:v>251.43255517610299</c:v>
                </c:pt>
                <c:pt idx="54">
                  <c:v>251.28689350821</c:v>
                </c:pt>
                <c:pt idx="55">
                  <c:v>251.30188387707</c:v>
                </c:pt>
                <c:pt idx="56">
                  <c:v>248.62529166200699</c:v>
                </c:pt>
                <c:pt idx="57">
                  <c:v>248.845096956285</c:v>
                </c:pt>
                <c:pt idx="58">
                  <c:v>248.677812930155</c:v>
                </c:pt>
                <c:pt idx="59">
                  <c:v>244.631786915812</c:v>
                </c:pt>
                <c:pt idx="60">
                  <c:v>240.260847104036</c:v>
                </c:pt>
                <c:pt idx="61">
                  <c:v>243.89018668812301</c:v>
                </c:pt>
                <c:pt idx="62">
                  <c:v>242.574833743254</c:v>
                </c:pt>
                <c:pt idx="63">
                  <c:v>241.37327142121401</c:v>
                </c:pt>
                <c:pt idx="64">
                  <c:v>243.41246173024999</c:v>
                </c:pt>
                <c:pt idx="65">
                  <c:v>243.58947889122999</c:v>
                </c:pt>
              </c:numCache>
            </c:numRef>
          </c:val>
          <c:extLst>
            <c:ext xmlns:c16="http://schemas.microsoft.com/office/drawing/2014/chart" uri="{C3380CC4-5D6E-409C-BE32-E72D297353CC}">
              <c16:uniqueId val="{00000000-30A0-4AD4-91AB-FCD3365E6A68}"/>
            </c:ext>
          </c:extLst>
        </c:ser>
        <c:dLbls>
          <c:showLegendKey val="0"/>
          <c:showVal val="0"/>
          <c:showCatName val="0"/>
          <c:showSerName val="0"/>
          <c:showPercent val="0"/>
          <c:showBubbleSize val="0"/>
        </c:dLbls>
        <c:axId val="46857600"/>
        <c:axId val="16290944"/>
      </c:areaChart>
      <c:lineChart>
        <c:grouping val="standard"/>
        <c:varyColors val="0"/>
        <c:ser>
          <c:idx val="0"/>
          <c:order val="0"/>
          <c:tx>
            <c:strRef>
              <c:f>Sheet1!$B$1</c:f>
              <c:strCache>
                <c:ptCount val="1"/>
                <c:pt idx="0">
                  <c:v>ACWI Standard (Large+Mid Cap) </c:v>
                </c:pt>
              </c:strCache>
            </c:strRef>
          </c:tx>
          <c:spPr>
            <a:ln w="44450">
              <a:solidFill>
                <a:schemeClr val="bg2">
                  <a:lumMod val="75000"/>
                </a:schemeClr>
              </a:solidFill>
            </a:ln>
          </c:spPr>
          <c:marker>
            <c:symbol val="none"/>
          </c:marker>
          <c:cat>
            <c:numRef>
              <c:f>Sheet1!$A$2:$A$67</c:f>
              <c:numCache>
                <c:formatCode>mmm\ dd\,\ yyyy</c:formatCode>
                <c:ptCount val="66"/>
                <c:pt idx="0">
                  <c:v>43098</c:v>
                </c:pt>
                <c:pt idx="1">
                  <c:v>43101</c:v>
                </c:pt>
                <c:pt idx="2">
                  <c:v>43102</c:v>
                </c:pt>
                <c:pt idx="3">
                  <c:v>43103</c:v>
                </c:pt>
                <c:pt idx="4">
                  <c:v>43104</c:v>
                </c:pt>
                <c:pt idx="5">
                  <c:v>43105</c:v>
                </c:pt>
                <c:pt idx="6">
                  <c:v>43108</c:v>
                </c:pt>
                <c:pt idx="7">
                  <c:v>43109</c:v>
                </c:pt>
                <c:pt idx="8">
                  <c:v>43110</c:v>
                </c:pt>
                <c:pt idx="9">
                  <c:v>43111</c:v>
                </c:pt>
                <c:pt idx="10">
                  <c:v>43112</c:v>
                </c:pt>
                <c:pt idx="11">
                  <c:v>43115</c:v>
                </c:pt>
                <c:pt idx="12">
                  <c:v>43116</c:v>
                </c:pt>
                <c:pt idx="13">
                  <c:v>43117</c:v>
                </c:pt>
                <c:pt idx="14">
                  <c:v>43118</c:v>
                </c:pt>
                <c:pt idx="15">
                  <c:v>43119</c:v>
                </c:pt>
                <c:pt idx="16">
                  <c:v>43122</c:v>
                </c:pt>
                <c:pt idx="17">
                  <c:v>43123</c:v>
                </c:pt>
                <c:pt idx="18">
                  <c:v>43124</c:v>
                </c:pt>
                <c:pt idx="19">
                  <c:v>43125</c:v>
                </c:pt>
                <c:pt idx="20">
                  <c:v>43126</c:v>
                </c:pt>
                <c:pt idx="21">
                  <c:v>43129</c:v>
                </c:pt>
                <c:pt idx="22">
                  <c:v>43130</c:v>
                </c:pt>
                <c:pt idx="23">
                  <c:v>43131</c:v>
                </c:pt>
                <c:pt idx="24">
                  <c:v>43132</c:v>
                </c:pt>
                <c:pt idx="25">
                  <c:v>43133</c:v>
                </c:pt>
                <c:pt idx="26">
                  <c:v>43136</c:v>
                </c:pt>
                <c:pt idx="27">
                  <c:v>43137</c:v>
                </c:pt>
                <c:pt idx="28">
                  <c:v>43138</c:v>
                </c:pt>
                <c:pt idx="29">
                  <c:v>43139</c:v>
                </c:pt>
                <c:pt idx="30">
                  <c:v>43140</c:v>
                </c:pt>
                <c:pt idx="31">
                  <c:v>43143</c:v>
                </c:pt>
                <c:pt idx="32">
                  <c:v>43144</c:v>
                </c:pt>
                <c:pt idx="33">
                  <c:v>43145</c:v>
                </c:pt>
                <c:pt idx="34">
                  <c:v>43146</c:v>
                </c:pt>
                <c:pt idx="35">
                  <c:v>43147</c:v>
                </c:pt>
                <c:pt idx="36">
                  <c:v>43150</c:v>
                </c:pt>
                <c:pt idx="37">
                  <c:v>43151</c:v>
                </c:pt>
                <c:pt idx="38">
                  <c:v>43152</c:v>
                </c:pt>
                <c:pt idx="39">
                  <c:v>43153</c:v>
                </c:pt>
                <c:pt idx="40">
                  <c:v>43154</c:v>
                </c:pt>
                <c:pt idx="41">
                  <c:v>43157</c:v>
                </c:pt>
                <c:pt idx="42">
                  <c:v>43158</c:v>
                </c:pt>
                <c:pt idx="43">
                  <c:v>43159</c:v>
                </c:pt>
                <c:pt idx="44">
                  <c:v>43160</c:v>
                </c:pt>
                <c:pt idx="45">
                  <c:v>43161</c:v>
                </c:pt>
                <c:pt idx="46">
                  <c:v>43164</c:v>
                </c:pt>
                <c:pt idx="47">
                  <c:v>43165</c:v>
                </c:pt>
                <c:pt idx="48">
                  <c:v>43166</c:v>
                </c:pt>
                <c:pt idx="49">
                  <c:v>43167</c:v>
                </c:pt>
                <c:pt idx="50">
                  <c:v>43168</c:v>
                </c:pt>
                <c:pt idx="51">
                  <c:v>43171</c:v>
                </c:pt>
                <c:pt idx="52">
                  <c:v>43172</c:v>
                </c:pt>
                <c:pt idx="53">
                  <c:v>43173</c:v>
                </c:pt>
                <c:pt idx="54">
                  <c:v>43174</c:v>
                </c:pt>
                <c:pt idx="55">
                  <c:v>43175</c:v>
                </c:pt>
                <c:pt idx="56">
                  <c:v>43178</c:v>
                </c:pt>
                <c:pt idx="57">
                  <c:v>43179</c:v>
                </c:pt>
                <c:pt idx="58">
                  <c:v>43180</c:v>
                </c:pt>
                <c:pt idx="59">
                  <c:v>43181</c:v>
                </c:pt>
                <c:pt idx="60">
                  <c:v>43182</c:v>
                </c:pt>
                <c:pt idx="61">
                  <c:v>43185</c:v>
                </c:pt>
                <c:pt idx="62">
                  <c:v>43186</c:v>
                </c:pt>
                <c:pt idx="63">
                  <c:v>43187</c:v>
                </c:pt>
                <c:pt idx="64">
                  <c:v>43188</c:v>
                </c:pt>
                <c:pt idx="65">
                  <c:v>43189</c:v>
                </c:pt>
              </c:numCache>
            </c:numRef>
          </c:cat>
          <c:val>
            <c:numRef>
              <c:f>Sheet1!$B$2:$B$67</c:f>
              <c:numCache>
                <c:formatCode>#,##0.000</c:formatCode>
                <c:ptCount val="66"/>
                <c:pt idx="0">
                  <c:v>245.954512299209</c:v>
                </c:pt>
                <c:pt idx="1">
                  <c:v>245.93400891617799</c:v>
                </c:pt>
                <c:pt idx="2">
                  <c:v>247.75071038094501</c:v>
                </c:pt>
                <c:pt idx="3">
                  <c:v>248.89939274991201</c:v>
                </c:pt>
                <c:pt idx="4">
                  <c:v>250.892313088272</c:v>
                </c:pt>
                <c:pt idx="5">
                  <c:v>252.53298746702299</c:v>
                </c:pt>
                <c:pt idx="6">
                  <c:v>252.822838137914</c:v>
                </c:pt>
                <c:pt idx="7">
                  <c:v>253.20364915003299</c:v>
                </c:pt>
                <c:pt idx="8">
                  <c:v>253.06609611571</c:v>
                </c:pt>
                <c:pt idx="9">
                  <c:v>254.03964060296201</c:v>
                </c:pt>
                <c:pt idx="10">
                  <c:v>255.71617841202101</c:v>
                </c:pt>
                <c:pt idx="11">
                  <c:v>256.66925951030402</c:v>
                </c:pt>
                <c:pt idx="12">
                  <c:v>256.28051869628899</c:v>
                </c:pt>
                <c:pt idx="13">
                  <c:v>257.59102404416899</c:v>
                </c:pt>
                <c:pt idx="14">
                  <c:v>257.39787353624598</c:v>
                </c:pt>
                <c:pt idx="15">
                  <c:v>258.62904895494802</c:v>
                </c:pt>
                <c:pt idx="16">
                  <c:v>260.18810947555897</c:v>
                </c:pt>
                <c:pt idx="17">
                  <c:v>261.47341872790298</c:v>
                </c:pt>
                <c:pt idx="18">
                  <c:v>261.87030614480301</c:v>
                </c:pt>
                <c:pt idx="19">
                  <c:v>262.20351840694002</c:v>
                </c:pt>
                <c:pt idx="20">
                  <c:v>263.94877777467599</c:v>
                </c:pt>
                <c:pt idx="21">
                  <c:v>262.311176605578</c:v>
                </c:pt>
                <c:pt idx="22">
                  <c:v>259.73850497044498</c:v>
                </c:pt>
                <c:pt idx="23">
                  <c:v>259.83043144030802</c:v>
                </c:pt>
                <c:pt idx="24">
                  <c:v>259.647845322271</c:v>
                </c:pt>
                <c:pt idx="25">
                  <c:v>254.97855057832001</c:v>
                </c:pt>
                <c:pt idx="26">
                  <c:v>247.43354752600101</c:v>
                </c:pt>
                <c:pt idx="27">
                  <c:v>246.11582571853199</c:v>
                </c:pt>
                <c:pt idx="28">
                  <c:v>246.27904742065999</c:v>
                </c:pt>
                <c:pt idx="29">
                  <c:v>240.25295337805801</c:v>
                </c:pt>
                <c:pt idx="30">
                  <c:v>240.378600218933</c:v>
                </c:pt>
                <c:pt idx="31">
                  <c:v>243.23183394061601</c:v>
                </c:pt>
                <c:pt idx="32">
                  <c:v>244.01169340560801</c:v>
                </c:pt>
                <c:pt idx="33">
                  <c:v>247.17934445338801</c:v>
                </c:pt>
                <c:pt idx="34">
                  <c:v>250.275088836409</c:v>
                </c:pt>
                <c:pt idx="35">
                  <c:v>250.94167921648901</c:v>
                </c:pt>
                <c:pt idx="36">
                  <c:v>250.773162318017</c:v>
                </c:pt>
                <c:pt idx="37">
                  <c:v>249.61492561690301</c:v>
                </c:pt>
                <c:pt idx="38">
                  <c:v>249.19198986876299</c:v>
                </c:pt>
                <c:pt idx="39">
                  <c:v>248.901910407358</c:v>
                </c:pt>
                <c:pt idx="40">
                  <c:v>251.75776873849799</c:v>
                </c:pt>
                <c:pt idx="41">
                  <c:v>253.83719349911499</c:v>
                </c:pt>
                <c:pt idx="42">
                  <c:v>251.66595315068599</c:v>
                </c:pt>
                <c:pt idx="43">
                  <c:v>248.918002768094</c:v>
                </c:pt>
                <c:pt idx="44">
                  <c:v>245.990239748768</c:v>
                </c:pt>
                <c:pt idx="45">
                  <c:v>245.730930342889</c:v>
                </c:pt>
                <c:pt idx="46">
                  <c:v>247.31495219517799</c:v>
                </c:pt>
                <c:pt idx="47">
                  <c:v>248.955555649346</c:v>
                </c:pt>
                <c:pt idx="48">
                  <c:v>248.66508655562799</c:v>
                </c:pt>
                <c:pt idx="49">
                  <c:v>249.832852590339</c:v>
                </c:pt>
                <c:pt idx="50">
                  <c:v>252.62659734686801</c:v>
                </c:pt>
                <c:pt idx="51">
                  <c:v>253.519644974557</c:v>
                </c:pt>
                <c:pt idx="52">
                  <c:v>252.572215745948</c:v>
                </c:pt>
                <c:pt idx="53">
                  <c:v>251.43255517610299</c:v>
                </c:pt>
                <c:pt idx="54">
                  <c:v>251.28689350821</c:v>
                </c:pt>
                <c:pt idx="55">
                  <c:v>251.30188387707</c:v>
                </c:pt>
                <c:pt idx="56">
                  <c:v>248.62529166200699</c:v>
                </c:pt>
                <c:pt idx="57">
                  <c:v>248.845096956285</c:v>
                </c:pt>
                <c:pt idx="58">
                  <c:v>248.677812930155</c:v>
                </c:pt>
                <c:pt idx="59">
                  <c:v>244.631786915812</c:v>
                </c:pt>
                <c:pt idx="60">
                  <c:v>240.260847104036</c:v>
                </c:pt>
                <c:pt idx="61">
                  <c:v>243.89018668812301</c:v>
                </c:pt>
                <c:pt idx="62">
                  <c:v>242.574833743254</c:v>
                </c:pt>
                <c:pt idx="63">
                  <c:v>241.37327142121401</c:v>
                </c:pt>
                <c:pt idx="64">
                  <c:v>243.41246173024999</c:v>
                </c:pt>
                <c:pt idx="65">
                  <c:v>243.58947889122999</c:v>
                </c:pt>
              </c:numCache>
            </c:numRef>
          </c:val>
          <c:smooth val="0"/>
          <c:extLst>
            <c:ext xmlns:c16="http://schemas.microsoft.com/office/drawing/2014/chart" uri="{C3380CC4-5D6E-409C-BE32-E72D297353CC}">
              <c16:uniqueId val="{00000001-30A0-4AD4-91AB-FCD3365E6A68}"/>
            </c:ext>
          </c:extLst>
        </c:ser>
        <c:ser>
          <c:idx val="2"/>
          <c:order val="2"/>
          <c:tx>
            <c:strRef>
              <c:f>Sheet1!$D$1</c:f>
              <c:strCache>
                <c:ptCount val="1"/>
                <c:pt idx="0">
                  <c:v>Annotations</c:v>
                </c:pt>
              </c:strCache>
            </c:strRef>
          </c:tx>
          <c:spPr>
            <a:ln>
              <a:noFill/>
            </a:ln>
          </c:spPr>
          <c:marker>
            <c:symbol val="none"/>
          </c:marker>
          <c:cat>
            <c:numRef>
              <c:f>Sheet1!$A$2:$A$67</c:f>
              <c:numCache>
                <c:formatCode>mmm\ dd\,\ yyyy</c:formatCode>
                <c:ptCount val="66"/>
                <c:pt idx="0">
                  <c:v>43098</c:v>
                </c:pt>
                <c:pt idx="1">
                  <c:v>43101</c:v>
                </c:pt>
                <c:pt idx="2">
                  <c:v>43102</c:v>
                </c:pt>
                <c:pt idx="3">
                  <c:v>43103</c:v>
                </c:pt>
                <c:pt idx="4">
                  <c:v>43104</c:v>
                </c:pt>
                <c:pt idx="5">
                  <c:v>43105</c:v>
                </c:pt>
                <c:pt idx="6">
                  <c:v>43108</c:v>
                </c:pt>
                <c:pt idx="7">
                  <c:v>43109</c:v>
                </c:pt>
                <c:pt idx="8">
                  <c:v>43110</c:v>
                </c:pt>
                <c:pt idx="9">
                  <c:v>43111</c:v>
                </c:pt>
                <c:pt idx="10">
                  <c:v>43112</c:v>
                </c:pt>
                <c:pt idx="11">
                  <c:v>43115</c:v>
                </c:pt>
                <c:pt idx="12">
                  <c:v>43116</c:v>
                </c:pt>
                <c:pt idx="13">
                  <c:v>43117</c:v>
                </c:pt>
                <c:pt idx="14">
                  <c:v>43118</c:v>
                </c:pt>
                <c:pt idx="15">
                  <c:v>43119</c:v>
                </c:pt>
                <c:pt idx="16">
                  <c:v>43122</c:v>
                </c:pt>
                <c:pt idx="17">
                  <c:v>43123</c:v>
                </c:pt>
                <c:pt idx="18">
                  <c:v>43124</c:v>
                </c:pt>
                <c:pt idx="19">
                  <c:v>43125</c:v>
                </c:pt>
                <c:pt idx="20">
                  <c:v>43126</c:v>
                </c:pt>
                <c:pt idx="21">
                  <c:v>43129</c:v>
                </c:pt>
                <c:pt idx="22">
                  <c:v>43130</c:v>
                </c:pt>
                <c:pt idx="23">
                  <c:v>43131</c:v>
                </c:pt>
                <c:pt idx="24">
                  <c:v>43132</c:v>
                </c:pt>
                <c:pt idx="25">
                  <c:v>43133</c:v>
                </c:pt>
                <c:pt idx="26">
                  <c:v>43136</c:v>
                </c:pt>
                <c:pt idx="27">
                  <c:v>43137</c:v>
                </c:pt>
                <c:pt idx="28">
                  <c:v>43138</c:v>
                </c:pt>
                <c:pt idx="29">
                  <c:v>43139</c:v>
                </c:pt>
                <c:pt idx="30">
                  <c:v>43140</c:v>
                </c:pt>
                <c:pt idx="31">
                  <c:v>43143</c:v>
                </c:pt>
                <c:pt idx="32">
                  <c:v>43144</c:v>
                </c:pt>
                <c:pt idx="33">
                  <c:v>43145</c:v>
                </c:pt>
                <c:pt idx="34">
                  <c:v>43146</c:v>
                </c:pt>
                <c:pt idx="35">
                  <c:v>43147</c:v>
                </c:pt>
                <c:pt idx="36">
                  <c:v>43150</c:v>
                </c:pt>
                <c:pt idx="37">
                  <c:v>43151</c:v>
                </c:pt>
                <c:pt idx="38">
                  <c:v>43152</c:v>
                </c:pt>
                <c:pt idx="39">
                  <c:v>43153</c:v>
                </c:pt>
                <c:pt idx="40">
                  <c:v>43154</c:v>
                </c:pt>
                <c:pt idx="41">
                  <c:v>43157</c:v>
                </c:pt>
                <c:pt idx="42">
                  <c:v>43158</c:v>
                </c:pt>
                <c:pt idx="43">
                  <c:v>43159</c:v>
                </c:pt>
                <c:pt idx="44">
                  <c:v>43160</c:v>
                </c:pt>
                <c:pt idx="45">
                  <c:v>43161</c:v>
                </c:pt>
                <c:pt idx="46">
                  <c:v>43164</c:v>
                </c:pt>
                <c:pt idx="47">
                  <c:v>43165</c:v>
                </c:pt>
                <c:pt idx="48">
                  <c:v>43166</c:v>
                </c:pt>
                <c:pt idx="49">
                  <c:v>43167</c:v>
                </c:pt>
                <c:pt idx="50">
                  <c:v>43168</c:v>
                </c:pt>
                <c:pt idx="51">
                  <c:v>43171</c:v>
                </c:pt>
                <c:pt idx="52">
                  <c:v>43172</c:v>
                </c:pt>
                <c:pt idx="53">
                  <c:v>43173</c:v>
                </c:pt>
                <c:pt idx="54">
                  <c:v>43174</c:v>
                </c:pt>
                <c:pt idx="55">
                  <c:v>43175</c:v>
                </c:pt>
                <c:pt idx="56">
                  <c:v>43178</c:v>
                </c:pt>
                <c:pt idx="57">
                  <c:v>43179</c:v>
                </c:pt>
                <c:pt idx="58">
                  <c:v>43180</c:v>
                </c:pt>
                <c:pt idx="59">
                  <c:v>43181</c:v>
                </c:pt>
                <c:pt idx="60">
                  <c:v>43182</c:v>
                </c:pt>
                <c:pt idx="61">
                  <c:v>43185</c:v>
                </c:pt>
                <c:pt idx="62">
                  <c:v>43186</c:v>
                </c:pt>
                <c:pt idx="63">
                  <c:v>43187</c:v>
                </c:pt>
                <c:pt idx="64">
                  <c:v>43188</c:v>
                </c:pt>
                <c:pt idx="65">
                  <c:v>43189</c:v>
                </c:pt>
              </c:numCache>
            </c:numRef>
          </c:cat>
          <c:val>
            <c:numRef>
              <c:f>Sheet1!$D$2:$D$67</c:f>
              <c:numCache>
                <c:formatCode>General</c:formatCode>
                <c:ptCount val="66"/>
                <c:pt idx="3" formatCode="#,##0.000">
                  <c:v>248.89939274991201</c:v>
                </c:pt>
                <c:pt idx="7" formatCode="#,##0.000">
                  <c:v>253.20364915003299</c:v>
                </c:pt>
                <c:pt idx="16" formatCode="#,##0.000">
                  <c:v>260.18810947555897</c:v>
                </c:pt>
                <c:pt idx="21" formatCode="#,##0.000">
                  <c:v>262.311176605578</c:v>
                </c:pt>
                <c:pt idx="23" formatCode="#,##0.000">
                  <c:v>259.83043144030802</c:v>
                </c:pt>
                <c:pt idx="26" formatCode="#,##0.000">
                  <c:v>247.43354752600101</c:v>
                </c:pt>
                <c:pt idx="29" formatCode="#,##0.000">
                  <c:v>240.25295337805801</c:v>
                </c:pt>
                <c:pt idx="33" formatCode="#,##0.000">
                  <c:v>247.17934445338801</c:v>
                </c:pt>
                <c:pt idx="34" formatCode="#,##0.000">
                  <c:v>250.275088836409</c:v>
                </c:pt>
                <c:pt idx="38" formatCode="#,##0.000">
                  <c:v>249.19198986876299</c:v>
                </c:pt>
                <c:pt idx="53" formatCode="#,##0.000">
                  <c:v>251.43255517610299</c:v>
                </c:pt>
                <c:pt idx="56" formatCode="#,##0.000">
                  <c:v>248.62529166200699</c:v>
                </c:pt>
                <c:pt idx="58" formatCode="#,##0.000">
                  <c:v>248.677812930155</c:v>
                </c:pt>
                <c:pt idx="59" formatCode="#,##0.000">
                  <c:v>244.631786915812</c:v>
                </c:pt>
                <c:pt idx="60" formatCode="#,##0.000">
                  <c:v>240.260847104036</c:v>
                </c:pt>
                <c:pt idx="64" formatCode="#,##0.000">
                  <c:v>243.41246173024999</c:v>
                </c:pt>
              </c:numCache>
            </c:numRef>
          </c:val>
          <c:smooth val="0"/>
          <c:extLst>
            <c:ext xmlns:c16="http://schemas.microsoft.com/office/drawing/2014/chart" uri="{C3380CC4-5D6E-409C-BE32-E72D297353CC}">
              <c16:uniqueId val="{00000002-30A0-4AD4-91AB-FCD3365E6A68}"/>
            </c:ext>
          </c:extLst>
        </c:ser>
        <c:dLbls>
          <c:showLegendKey val="0"/>
          <c:showVal val="0"/>
          <c:showCatName val="0"/>
          <c:showSerName val="0"/>
          <c:showPercent val="0"/>
          <c:showBubbleSize val="0"/>
        </c:dLbls>
        <c:marker val="1"/>
        <c:smooth val="0"/>
        <c:axId val="46857600"/>
        <c:axId val="16290944"/>
      </c:lineChart>
      <c:dateAx>
        <c:axId val="46857600"/>
        <c:scaling>
          <c:orientation val="minMax"/>
          <c:min val="43098"/>
        </c:scaling>
        <c:delete val="0"/>
        <c:axPos val="b"/>
        <c:numFmt formatCode="mmm\ dd\,\ yyyy" sourceLinked="1"/>
        <c:majorTickMark val="none"/>
        <c:minorTickMark val="none"/>
        <c:tickLblPos val="none"/>
        <c:crossAx val="16290944"/>
        <c:crosses val="autoZero"/>
        <c:auto val="1"/>
        <c:lblOffset val="100"/>
        <c:baseTimeUnit val="days"/>
        <c:majorUnit val="1"/>
        <c:majorTimeUnit val="months"/>
        <c:minorUnit val="1"/>
        <c:minorTimeUnit val="days"/>
      </c:dateAx>
      <c:valAx>
        <c:axId val="16290944"/>
        <c:scaling>
          <c:orientation val="minMax"/>
          <c:min val="210"/>
        </c:scaling>
        <c:delete val="0"/>
        <c:axPos val="l"/>
        <c:numFmt formatCode="#,##0" sourceLinked="0"/>
        <c:majorTickMark val="none"/>
        <c:minorTickMark val="none"/>
        <c:tickLblPos val="nextTo"/>
        <c:txPr>
          <a:bodyPr/>
          <a:lstStyle/>
          <a:p>
            <a:pPr>
              <a:defRPr sz="1000"/>
            </a:pPr>
            <a:endParaRPr lang="en-US"/>
          </a:p>
        </c:txPr>
        <c:crossAx val="46857600"/>
        <c:crosses val="autoZero"/>
        <c:crossBetween val="midCat"/>
        <c:majorUnit val="10"/>
      </c:valAx>
      <c:spPr>
        <a:no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lgn="l" rtl="0">
              <a:defRPr lang="en-US" sz="1100" b="0" i="0" u="none" strike="noStrike" kern="1200" baseline="0" dirty="0">
                <a:solidFill>
                  <a:schemeClr val="accent1"/>
                </a:solidFill>
                <a:effectLst/>
                <a:latin typeface="+mn-lt"/>
                <a:ea typeface="+mn-ea"/>
                <a:cs typeface="+mn-cs"/>
              </a:defRPr>
            </a:pPr>
            <a:r>
              <a:rPr lang="en-US" sz="1100" b="0" i="0" u="none" strike="noStrike" kern="1200" baseline="0" dirty="0">
                <a:solidFill>
                  <a:srgbClr val="35627D"/>
                </a:solidFill>
                <a:effectLst/>
                <a:latin typeface="+mn-lt"/>
                <a:ea typeface="+mn-ea"/>
                <a:cs typeface="+mn-cs"/>
              </a:rPr>
              <a:t>World Market Capitalization—Emerging Markets</a:t>
            </a:r>
          </a:p>
        </c:rich>
      </c:tx>
      <c:layout>
        <c:manualLayout>
          <c:xMode val="edge"/>
          <c:yMode val="edge"/>
          <c:x val="0"/>
          <c:y val="0.21056593009279256"/>
        </c:manualLayout>
      </c:layout>
      <c:overlay val="1"/>
    </c:title>
    <c:autoTitleDeleted val="0"/>
    <c:plotArea>
      <c:layout>
        <c:manualLayout>
          <c:layoutTarget val="inner"/>
          <c:xMode val="edge"/>
          <c:yMode val="edge"/>
          <c:x val="0.30047731884543499"/>
          <c:y val="0.41944398359567198"/>
          <c:w val="0.250464271088504"/>
          <c:h val="0.43231293409337002"/>
        </c:manualLayout>
      </c:layout>
      <c:pieChart>
        <c:varyColors val="1"/>
        <c:ser>
          <c:idx val="0"/>
          <c:order val="0"/>
          <c:tx>
            <c:strRef>
              <c:f>Sheet2!$B$2</c:f>
              <c:strCache>
                <c:ptCount val="1"/>
                <c:pt idx="0">
                  <c:v>Percent</c:v>
                </c:pt>
              </c:strCache>
            </c:strRef>
          </c:tx>
          <c:spPr>
            <a:solidFill>
              <a:schemeClr val="bg1">
                <a:lumMod val="75000"/>
              </a:schemeClr>
            </a:solidFill>
            <a:ln>
              <a:solidFill>
                <a:schemeClr val="bg1">
                  <a:lumMod val="75000"/>
                </a:schemeClr>
              </a:solidFill>
            </a:ln>
            <a:effectLst/>
          </c:spPr>
          <c:dPt>
            <c:idx val="0"/>
            <c:bubble3D val="0"/>
            <c:extLst>
              <c:ext xmlns:c16="http://schemas.microsoft.com/office/drawing/2014/chart" uri="{C3380CC4-5D6E-409C-BE32-E72D297353CC}">
                <c16:uniqueId val="{00000000-ED88-4FEB-8E2F-A5CC2F20DB6A}"/>
              </c:ext>
            </c:extLst>
          </c:dPt>
          <c:dPt>
            <c:idx val="1"/>
            <c:bubble3D val="0"/>
            <c:extLst>
              <c:ext xmlns:c16="http://schemas.microsoft.com/office/drawing/2014/chart" uri="{C3380CC4-5D6E-409C-BE32-E72D297353CC}">
                <c16:uniqueId val="{00000001-ED88-4FEB-8E2F-A5CC2F20DB6A}"/>
              </c:ext>
            </c:extLst>
          </c:dPt>
          <c:dPt>
            <c:idx val="2"/>
            <c:bubble3D val="0"/>
            <c:spPr>
              <a:solidFill>
                <a:schemeClr val="accent5"/>
              </a:solidFill>
              <a:ln>
                <a:solidFill>
                  <a:schemeClr val="accent5"/>
                </a:solidFill>
              </a:ln>
              <a:effectLst/>
            </c:spPr>
            <c:extLst>
              <c:ext xmlns:c16="http://schemas.microsoft.com/office/drawing/2014/chart" uri="{C3380CC4-5D6E-409C-BE32-E72D297353CC}">
                <c16:uniqueId val="{00000003-ED88-4FEB-8E2F-A5CC2F20DB6A}"/>
              </c:ext>
            </c:extLst>
          </c:dPt>
          <c:dLbls>
            <c:dLbl>
              <c:idx val="0"/>
              <c:delete val="1"/>
              <c:extLst>
                <c:ext xmlns:c15="http://schemas.microsoft.com/office/drawing/2012/chart" uri="{CE6537A1-D6FC-4f65-9D91-7224C49458BB}"/>
                <c:ext xmlns:c16="http://schemas.microsoft.com/office/drawing/2014/chart" uri="{C3380CC4-5D6E-409C-BE32-E72D297353CC}">
                  <c16:uniqueId val="{00000000-ED88-4FEB-8E2F-A5CC2F20DB6A}"/>
                </c:ext>
              </c:extLst>
            </c:dLbl>
            <c:dLbl>
              <c:idx val="1"/>
              <c:delete val="1"/>
              <c:extLst>
                <c:ext xmlns:c15="http://schemas.microsoft.com/office/drawing/2012/chart" uri="{CE6537A1-D6FC-4f65-9D91-7224C49458BB}"/>
                <c:ext xmlns:c16="http://schemas.microsoft.com/office/drawing/2014/chart" uri="{C3380CC4-5D6E-409C-BE32-E72D297353CC}">
                  <c16:uniqueId val="{00000001-ED88-4FEB-8E2F-A5CC2F20DB6A}"/>
                </c:ext>
              </c:extLst>
            </c:dLbl>
            <c:dLbl>
              <c:idx val="2"/>
              <c:layout>
                <c:manualLayout>
                  <c:x val="-0.11507629245043299"/>
                  <c:y val="0.34725585186592001"/>
                </c:manualLayout>
              </c:layout>
              <c:tx>
                <c:rich>
                  <a:bodyPr anchor="t" anchorCtr="0"/>
                  <a:lstStyle/>
                  <a:p>
                    <a:pPr algn="l">
                      <a:defRPr/>
                    </a:pPr>
                    <a:r>
                      <a:rPr lang="en-US" sz="3200" b="0" dirty="0">
                        <a:solidFill>
                          <a:schemeClr val="accent5"/>
                        </a:solidFill>
                      </a:rPr>
                      <a:t>12%</a:t>
                    </a:r>
                  </a:p>
                  <a:p>
                    <a:pPr algn="l">
                      <a:defRPr/>
                    </a:pPr>
                    <a:r>
                      <a:rPr lang="en-US" sz="900" b="1" dirty="0">
                        <a:solidFill>
                          <a:schemeClr val="bg1">
                            <a:lumMod val="50000"/>
                          </a:schemeClr>
                        </a:solidFill>
                      </a:rPr>
                      <a:t>Emerging Markets</a:t>
                    </a:r>
                  </a:p>
                  <a:p>
                    <a:pPr algn="l">
                      <a:defRPr/>
                    </a:pPr>
                    <a:r>
                      <a:rPr lang="en-US" sz="900" dirty="0">
                        <a:solidFill>
                          <a:schemeClr val="bg1">
                            <a:lumMod val="50000"/>
                          </a:schemeClr>
                        </a:solidFill>
                      </a:rPr>
                      <a:t>$6.3 trillion </a:t>
                    </a:r>
                  </a:p>
                </c:rich>
              </c:tx>
              <c:sp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D88-4FEB-8E2F-A5CC2F20DB6A}"/>
                </c:ext>
              </c:extLst>
            </c:dLbl>
            <c:spPr>
              <a:noFill/>
              <a:ln>
                <a:noFill/>
              </a:ln>
              <a:effectLst/>
            </c:spPr>
            <c:txPr>
              <a:bodyPr/>
              <a:lstStyle/>
              <a:p>
                <a:pPr algn="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Sheet2!$A$2:$A$5</c:f>
              <c:strCache>
                <c:ptCount val="4"/>
                <c:pt idx="0">
                  <c:v>MARKET</c:v>
                </c:pt>
                <c:pt idx="1">
                  <c:v>US</c:v>
                </c:pt>
                <c:pt idx="2">
                  <c:v>International Developed</c:v>
                </c:pt>
                <c:pt idx="3">
                  <c:v>Emerging Markets</c:v>
                </c:pt>
              </c:strCache>
            </c:strRef>
          </c:cat>
          <c:val>
            <c:numRef>
              <c:f>Sheet2!$B$3:$B$5</c:f>
              <c:numCache>
                <c:formatCode>0%</c:formatCode>
                <c:ptCount val="3"/>
                <c:pt idx="0">
                  <c:v>0.51725082193546867</c:v>
                </c:pt>
                <c:pt idx="1">
                  <c:v>0.36164848390517718</c:v>
                </c:pt>
                <c:pt idx="2">
                  <c:v>0.12110069415935405</c:v>
                </c:pt>
              </c:numCache>
            </c:numRef>
          </c:val>
          <c:extLst>
            <c:ext xmlns:c16="http://schemas.microsoft.com/office/drawing/2014/chart" uri="{C3380CC4-5D6E-409C-BE32-E72D297353CC}">
              <c16:uniqueId val="{00000004-ED88-4FEB-8E2F-A5CC2F20DB6A}"/>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b="0">
                <a:solidFill>
                  <a:schemeClr val="tx2"/>
                </a:solidFill>
              </a:defRPr>
            </a:pPr>
            <a:r>
              <a:rPr lang="en-US" sz="1100" b="0" dirty="0">
                <a:solidFill>
                  <a:schemeClr val="tx2"/>
                </a:solidFill>
                <a:effectLst/>
              </a:rPr>
              <a:t>Ranked Emerging Markets Returns (%)</a:t>
            </a:r>
          </a:p>
        </c:rich>
      </c:tx>
      <c:layout>
        <c:manualLayout>
          <c:xMode val="edge"/>
          <c:yMode val="edge"/>
          <c:x val="4.7060339292352406E-2"/>
          <c:y val="1.7045530687219895E-2"/>
        </c:manualLayout>
      </c:layout>
      <c:overlay val="0"/>
    </c:title>
    <c:autoTitleDeleted val="0"/>
    <c:plotArea>
      <c:layout>
        <c:manualLayout>
          <c:layoutTarget val="inner"/>
          <c:xMode val="edge"/>
          <c:yMode val="edge"/>
          <c:x val="0.26457580007434695"/>
          <c:y val="8.8972938734400153E-2"/>
          <c:w val="0.68338463459234977"/>
          <c:h val="0.8862893437554441"/>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077F-4B2C-B252-49BF38206D2C}"/>
                </c:ext>
              </c:extLst>
            </c:dLbl>
            <c:dLbl>
              <c:idx val="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077F-4B2C-B252-49BF38206D2C}"/>
                </c:ext>
              </c:extLst>
            </c:dLbl>
            <c:dLbl>
              <c:idx val="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077F-4B2C-B252-49BF38206D2C}"/>
                </c:ext>
              </c:extLst>
            </c:dLbl>
            <c:dLbl>
              <c:idx val="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077F-4B2C-B252-49BF38206D2C}"/>
                </c:ext>
              </c:extLst>
            </c:dLbl>
            <c:dLbl>
              <c:idx val="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077F-4B2C-B252-49BF38206D2C}"/>
                </c:ext>
              </c:extLst>
            </c:dLbl>
            <c:dLbl>
              <c:idx val="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077F-4B2C-B252-49BF38206D2C}"/>
                </c:ext>
              </c:extLst>
            </c:dLbl>
            <c:dLbl>
              <c:idx val="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077F-4B2C-B252-49BF38206D2C}"/>
                </c:ext>
              </c:extLst>
            </c:dLbl>
            <c:dLbl>
              <c:idx val="7"/>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077F-4B2C-B252-49BF38206D2C}"/>
                </c:ext>
              </c:extLst>
            </c:dLbl>
            <c:dLbl>
              <c:idx val="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077F-4B2C-B252-49BF38206D2C}"/>
                </c:ext>
              </c:extLst>
            </c:dLbl>
            <c:dLbl>
              <c:idx val="9"/>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077F-4B2C-B252-49BF38206D2C}"/>
                </c:ext>
              </c:extLst>
            </c:dLbl>
            <c:dLbl>
              <c:idx val="1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077F-4B2C-B252-49BF38206D2C}"/>
                </c:ext>
              </c:extLst>
            </c:dLbl>
            <c:dLbl>
              <c:idx val="1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077F-4B2C-B252-49BF38206D2C}"/>
                </c:ext>
              </c:extLst>
            </c:dLbl>
            <c:dLbl>
              <c:idx val="1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077F-4B2C-B252-49BF38206D2C}"/>
                </c:ext>
              </c:extLst>
            </c:dLbl>
            <c:dLbl>
              <c:idx val="1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077F-4B2C-B252-49BF38206D2C}"/>
                </c:ext>
              </c:extLst>
            </c:dLbl>
            <c:dLbl>
              <c:idx val="1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077F-4B2C-B252-49BF38206D2C}"/>
                </c:ext>
              </c:extLst>
            </c:dLbl>
            <c:dLbl>
              <c:idx val="1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077F-4B2C-B252-49BF38206D2C}"/>
                </c:ext>
              </c:extLst>
            </c:dLbl>
            <c:dLbl>
              <c:idx val="1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077F-4B2C-B252-49BF38206D2C}"/>
                </c:ext>
              </c:extLst>
            </c:dLbl>
            <c:dLbl>
              <c:idx val="17"/>
              <c:spPr/>
              <c:txPr>
                <a:bodyPr/>
                <a:lstStyle/>
                <a:p>
                  <a:pPr algn="ctr" rtl="0">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077F-4B2C-B252-49BF38206D2C}"/>
                </c:ext>
              </c:extLst>
            </c:dLbl>
            <c:dLbl>
              <c:idx val="1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077F-4B2C-B252-49BF38206D2C}"/>
                </c:ext>
              </c:extLst>
            </c:dLbl>
            <c:spPr>
              <a:noFill/>
              <a:ln>
                <a:noFill/>
              </a:ln>
              <a:effectLst/>
            </c:spPr>
            <c:txPr>
              <a:bodyPr/>
              <a:lstStyle/>
              <a:p>
                <a:pPr>
                  <a:defRPr sz="900">
                    <a:solidFill>
                      <a:srgbClr val="C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Sheet1!$A$2:$A$25</c:f>
              <c:strCache>
                <c:ptCount val="24"/>
                <c:pt idx="0">
                  <c:v>Egypt </c:v>
                </c:pt>
                <c:pt idx="1">
                  <c:v>Brazil </c:v>
                </c:pt>
                <c:pt idx="2">
                  <c:v>Peru </c:v>
                </c:pt>
                <c:pt idx="3">
                  <c:v>Russia </c:v>
                </c:pt>
                <c:pt idx="4">
                  <c:v>Pakistan </c:v>
                </c:pt>
                <c:pt idx="5">
                  <c:v>Malaysia </c:v>
                </c:pt>
                <c:pt idx="6">
                  <c:v>Thailand </c:v>
                </c:pt>
                <c:pt idx="7">
                  <c:v>Czech Republic </c:v>
                </c:pt>
                <c:pt idx="8">
                  <c:v>Taiwan </c:v>
                </c:pt>
                <c:pt idx="9">
                  <c:v>Colombia </c:v>
                </c:pt>
                <c:pt idx="10">
                  <c:v>Qatar </c:v>
                </c:pt>
                <c:pt idx="11">
                  <c:v>China </c:v>
                </c:pt>
                <c:pt idx="12">
                  <c:v>Mexico </c:v>
                </c:pt>
                <c:pt idx="13">
                  <c:v>Chile </c:v>
                </c:pt>
                <c:pt idx="14">
                  <c:v>South Korea </c:v>
                </c:pt>
                <c:pt idx="15">
                  <c:v>Hungary </c:v>
                </c:pt>
                <c:pt idx="16">
                  <c:v>UAE</c:v>
                </c:pt>
                <c:pt idx="17">
                  <c:v>South Africa </c:v>
                </c:pt>
                <c:pt idx="18">
                  <c:v>Turkey </c:v>
                </c:pt>
                <c:pt idx="19">
                  <c:v>Greece </c:v>
                </c:pt>
                <c:pt idx="20">
                  <c:v>Indonesia </c:v>
                </c:pt>
                <c:pt idx="21">
                  <c:v>India </c:v>
                </c:pt>
                <c:pt idx="22">
                  <c:v>Poland </c:v>
                </c:pt>
                <c:pt idx="23">
                  <c:v>Philippines </c:v>
                </c:pt>
              </c:strCache>
            </c:strRef>
          </c:cat>
          <c:val>
            <c:numRef>
              <c:f>Sheet1!$B$2:$B$25</c:f>
              <c:numCache>
                <c:formatCode>General</c:formatCode>
                <c:ptCount val="24"/>
                <c:pt idx="14" formatCode="#,##0.00;\-#,##0.00;">
                  <c:v>-0.04</c:v>
                </c:pt>
                <c:pt idx="15" formatCode="#,##0.00;\-#,##0.00;">
                  <c:v>-0.92</c:v>
                </c:pt>
                <c:pt idx="16" formatCode="#,##0.00;\-#,##0.00;">
                  <c:v>-1.04</c:v>
                </c:pt>
                <c:pt idx="17" formatCode="#,##0.00;\-#,##0.00;">
                  <c:v>-3.52</c:v>
                </c:pt>
                <c:pt idx="18" formatCode="#,##0.00;\-#,##0.00;">
                  <c:v>-3.71</c:v>
                </c:pt>
                <c:pt idx="19" formatCode="#,##0.00;\-#,##0.00;">
                  <c:v>-4.4000000000000004</c:v>
                </c:pt>
                <c:pt idx="20" formatCode="#,##0.00;\-#,##0.00;">
                  <c:v>-5.53</c:v>
                </c:pt>
                <c:pt idx="21" formatCode="#,##0.00;\-#,##0.00;">
                  <c:v>-8.02</c:v>
                </c:pt>
                <c:pt idx="22" formatCode="#,##0.00;\-#,##0.00;">
                  <c:v>-8.36</c:v>
                </c:pt>
                <c:pt idx="23" formatCode="#,##0.00;\-#,##0.00;">
                  <c:v>-10.68</c:v>
                </c:pt>
              </c:numCache>
            </c:numRef>
          </c:val>
          <c:extLst>
            <c:ext xmlns:c16="http://schemas.microsoft.com/office/drawing/2014/chart" uri="{C3380CC4-5D6E-409C-BE32-E72D297353CC}">
              <c16:uniqueId val="{00000013-077F-4B2C-B252-49BF38206D2C}"/>
            </c:ext>
          </c:extLst>
        </c:ser>
        <c:ser>
          <c:idx val="1"/>
          <c:order val="1"/>
          <c:tx>
            <c:strRef>
              <c:f>Sheet1!$C$1</c:f>
              <c:strCache>
                <c:ptCount val="1"/>
                <c:pt idx="0">
                  <c:v>Positive</c:v>
                </c:pt>
              </c:strCache>
            </c:strRef>
          </c:tx>
          <c:spPr>
            <a:solidFill>
              <a:schemeClr val="bg1">
                <a:lumMod val="75000"/>
              </a:schemeClr>
            </a:solidFill>
          </c:spPr>
          <c:invertIfNegative val="0"/>
          <c:dLbls>
            <c:spPr>
              <a:noFill/>
              <a:ln>
                <a:noFill/>
              </a:ln>
              <a:effectLst/>
            </c:spPr>
            <c:txPr>
              <a:bodyPr/>
              <a:lstStyle/>
              <a:p>
                <a:pPr>
                  <a:defRPr sz="900">
                    <a:solidFill>
                      <a:srgbClr val="35627D"/>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Sheet1!$A$2:$A$25</c:f>
              <c:strCache>
                <c:ptCount val="24"/>
                <c:pt idx="0">
                  <c:v>Egypt </c:v>
                </c:pt>
                <c:pt idx="1">
                  <c:v>Brazil </c:v>
                </c:pt>
                <c:pt idx="2">
                  <c:v>Peru </c:v>
                </c:pt>
                <c:pt idx="3">
                  <c:v>Russia </c:v>
                </c:pt>
                <c:pt idx="4">
                  <c:v>Pakistan </c:v>
                </c:pt>
                <c:pt idx="5">
                  <c:v>Malaysia </c:v>
                </c:pt>
                <c:pt idx="6">
                  <c:v>Thailand </c:v>
                </c:pt>
                <c:pt idx="7">
                  <c:v>Czech Republic </c:v>
                </c:pt>
                <c:pt idx="8">
                  <c:v>Taiwan </c:v>
                </c:pt>
                <c:pt idx="9">
                  <c:v>Colombia </c:v>
                </c:pt>
                <c:pt idx="10">
                  <c:v>Qatar </c:v>
                </c:pt>
                <c:pt idx="11">
                  <c:v>China </c:v>
                </c:pt>
                <c:pt idx="12">
                  <c:v>Mexico </c:v>
                </c:pt>
                <c:pt idx="13">
                  <c:v>Chile </c:v>
                </c:pt>
                <c:pt idx="14">
                  <c:v>South Korea </c:v>
                </c:pt>
                <c:pt idx="15">
                  <c:v>Hungary </c:v>
                </c:pt>
                <c:pt idx="16">
                  <c:v>UAE</c:v>
                </c:pt>
                <c:pt idx="17">
                  <c:v>South Africa </c:v>
                </c:pt>
                <c:pt idx="18">
                  <c:v>Turkey </c:v>
                </c:pt>
                <c:pt idx="19">
                  <c:v>Greece </c:v>
                </c:pt>
                <c:pt idx="20">
                  <c:v>Indonesia </c:v>
                </c:pt>
                <c:pt idx="21">
                  <c:v>India </c:v>
                </c:pt>
                <c:pt idx="22">
                  <c:v>Poland </c:v>
                </c:pt>
                <c:pt idx="23">
                  <c:v>Philippines </c:v>
                </c:pt>
              </c:strCache>
            </c:strRef>
          </c:cat>
          <c:val>
            <c:numRef>
              <c:f>Sheet1!$C$2:$C$25</c:f>
              <c:numCache>
                <c:formatCode>#,##0.00;\-#,##0.00;</c:formatCode>
                <c:ptCount val="24"/>
                <c:pt idx="0">
                  <c:v>12.97</c:v>
                </c:pt>
                <c:pt idx="1">
                  <c:v>11.61</c:v>
                </c:pt>
                <c:pt idx="2">
                  <c:v>9.43</c:v>
                </c:pt>
                <c:pt idx="3">
                  <c:v>9.26</c:v>
                </c:pt>
                <c:pt idx="4">
                  <c:v>8.6300000000000008</c:v>
                </c:pt>
                <c:pt idx="5">
                  <c:v>6.91</c:v>
                </c:pt>
                <c:pt idx="6">
                  <c:v>6.9</c:v>
                </c:pt>
                <c:pt idx="7">
                  <c:v>5.85</c:v>
                </c:pt>
                <c:pt idx="8">
                  <c:v>4.96</c:v>
                </c:pt>
                <c:pt idx="9">
                  <c:v>3.88</c:v>
                </c:pt>
                <c:pt idx="10">
                  <c:v>2.75</c:v>
                </c:pt>
                <c:pt idx="11">
                  <c:v>1.91</c:v>
                </c:pt>
                <c:pt idx="12">
                  <c:v>1.55</c:v>
                </c:pt>
                <c:pt idx="13">
                  <c:v>0.86</c:v>
                </c:pt>
              </c:numCache>
            </c:numRef>
          </c:val>
          <c:extLst>
            <c:ext xmlns:c16="http://schemas.microsoft.com/office/drawing/2014/chart" uri="{C3380CC4-5D6E-409C-BE32-E72D297353CC}">
              <c16:uniqueId val="{00000014-077F-4B2C-B252-49BF38206D2C}"/>
            </c:ext>
          </c:extLst>
        </c:ser>
        <c:dLbls>
          <c:showLegendKey val="0"/>
          <c:showVal val="0"/>
          <c:showCatName val="0"/>
          <c:showSerName val="0"/>
          <c:showPercent val="0"/>
          <c:showBubbleSize val="0"/>
        </c:dLbls>
        <c:gapWidth val="106"/>
        <c:overlap val="100"/>
        <c:axId val="107281024"/>
        <c:axId val="107569536"/>
      </c:barChart>
      <c:catAx>
        <c:axId val="107281024"/>
        <c:scaling>
          <c:orientation val="maxMin"/>
        </c:scaling>
        <c:delete val="0"/>
        <c:axPos val="l"/>
        <c:numFmt formatCode="General" sourceLinked="1"/>
        <c:majorTickMark val="none"/>
        <c:minorTickMark val="none"/>
        <c:tickLblPos val="low"/>
        <c:txPr>
          <a:bodyPr/>
          <a:lstStyle/>
          <a:p>
            <a:pPr>
              <a:defRPr sz="900"/>
            </a:pPr>
            <a:endParaRPr lang="en-US"/>
          </a:p>
        </c:txPr>
        <c:crossAx val="107569536"/>
        <c:crosses val="autoZero"/>
        <c:auto val="1"/>
        <c:lblAlgn val="ctr"/>
        <c:lblOffset val="100"/>
        <c:noMultiLvlLbl val="0"/>
      </c:catAx>
      <c:valAx>
        <c:axId val="107569536"/>
        <c:scaling>
          <c:orientation val="minMax"/>
          <c:max val="16"/>
          <c:min val="-15"/>
        </c:scaling>
        <c:delete val="0"/>
        <c:axPos val="b"/>
        <c:numFmt formatCode="General" sourceLinked="1"/>
        <c:majorTickMark val="none"/>
        <c:minorTickMark val="none"/>
        <c:tickLblPos val="none"/>
        <c:spPr>
          <a:ln>
            <a:noFill/>
          </a:ln>
        </c:spPr>
        <c:crossAx val="107281024"/>
        <c:crosses val="max"/>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b="0">
                <a:solidFill>
                  <a:schemeClr val="tx2"/>
                </a:solidFill>
              </a:defRPr>
            </a:pPr>
            <a:r>
              <a:rPr lang="en-US" sz="1100" b="0" dirty="0">
                <a:solidFill>
                  <a:schemeClr val="tx2"/>
                </a:solidFill>
                <a:effectLst/>
              </a:rPr>
              <a:t>Ranked Developed Markets Returns (%)</a:t>
            </a:r>
          </a:p>
        </c:rich>
      </c:tx>
      <c:layout>
        <c:manualLayout>
          <c:xMode val="edge"/>
          <c:yMode val="edge"/>
          <c:x val="3.5842927304541472E-2"/>
          <c:y val="1.7045437579688204E-2"/>
        </c:manualLayout>
      </c:layout>
      <c:overlay val="0"/>
    </c:title>
    <c:autoTitleDeleted val="0"/>
    <c:plotArea>
      <c:layout>
        <c:manualLayout>
          <c:layoutTarget val="inner"/>
          <c:xMode val="edge"/>
          <c:yMode val="edge"/>
          <c:x val="0.25969140221108727"/>
          <c:y val="8.8972938734400153E-2"/>
          <c:w val="0.67899516181721919"/>
          <c:h val="0.8619761302634803"/>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1A30-41E2-AD5F-3C744AF08AB2}"/>
                </c:ext>
              </c:extLst>
            </c:dLbl>
            <c:dLbl>
              <c:idx val="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1A30-41E2-AD5F-3C744AF08AB2}"/>
                </c:ext>
              </c:extLst>
            </c:dLbl>
            <c:dLbl>
              <c:idx val="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1A30-41E2-AD5F-3C744AF08AB2}"/>
                </c:ext>
              </c:extLst>
            </c:dLbl>
            <c:dLbl>
              <c:idx val="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1A30-41E2-AD5F-3C744AF08AB2}"/>
                </c:ext>
              </c:extLst>
            </c:dLbl>
            <c:dLbl>
              <c:idx val="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1A30-41E2-AD5F-3C744AF08AB2}"/>
                </c:ext>
              </c:extLst>
            </c:dLbl>
            <c:dLbl>
              <c:idx val="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1A30-41E2-AD5F-3C744AF08AB2}"/>
                </c:ext>
              </c:extLst>
            </c:dLbl>
            <c:dLbl>
              <c:idx val="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1A30-41E2-AD5F-3C744AF08AB2}"/>
                </c:ext>
              </c:extLst>
            </c:dLbl>
            <c:dLbl>
              <c:idx val="7"/>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1A30-41E2-AD5F-3C744AF08AB2}"/>
                </c:ext>
              </c:extLst>
            </c:dLbl>
            <c:dLbl>
              <c:idx val="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1A30-41E2-AD5F-3C744AF08AB2}"/>
                </c:ext>
              </c:extLst>
            </c:dLbl>
            <c:dLbl>
              <c:idx val="9"/>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1A30-41E2-AD5F-3C744AF08AB2}"/>
                </c:ext>
              </c:extLst>
            </c:dLbl>
            <c:dLbl>
              <c:idx val="1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1A30-41E2-AD5F-3C744AF08AB2}"/>
                </c:ext>
              </c:extLst>
            </c:dLbl>
            <c:dLbl>
              <c:idx val="1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1A30-41E2-AD5F-3C744AF08AB2}"/>
                </c:ext>
              </c:extLst>
            </c:dLbl>
            <c:dLbl>
              <c:idx val="1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1A30-41E2-AD5F-3C744AF08AB2}"/>
                </c:ext>
              </c:extLst>
            </c:dLbl>
            <c:dLbl>
              <c:idx val="1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1A30-41E2-AD5F-3C744AF08AB2}"/>
                </c:ext>
              </c:extLst>
            </c:dLbl>
            <c:dLbl>
              <c:idx val="1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1A30-41E2-AD5F-3C744AF08AB2}"/>
                </c:ext>
              </c:extLst>
            </c:dLbl>
            <c:dLbl>
              <c:idx val="1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1A30-41E2-AD5F-3C744AF08AB2}"/>
                </c:ext>
              </c:extLst>
            </c:dLbl>
            <c:dLbl>
              <c:idx val="1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1A30-41E2-AD5F-3C744AF08AB2}"/>
                </c:ext>
              </c:extLst>
            </c:dLbl>
            <c:dLbl>
              <c:idx val="17"/>
              <c:spPr/>
              <c:txPr>
                <a:bodyPr/>
                <a:lstStyle/>
                <a:p>
                  <a:pPr algn="ctr" rtl="0">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1A30-41E2-AD5F-3C744AF08AB2}"/>
                </c:ext>
              </c:extLst>
            </c:dLbl>
            <c:dLbl>
              <c:idx val="1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1A30-41E2-AD5F-3C744AF08AB2}"/>
                </c:ext>
              </c:extLst>
            </c:dLbl>
            <c:spPr>
              <a:noFill/>
              <a:ln>
                <a:noFill/>
              </a:ln>
              <a:effectLst/>
            </c:spPr>
            <c:txPr>
              <a:bodyPr/>
              <a:lstStyle/>
              <a:p>
                <a:pPr>
                  <a:defRPr sz="900">
                    <a:solidFill>
                      <a:srgbClr val="C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Sheet1!$A$2:$A$24</c:f>
              <c:strCache>
                <c:ptCount val="23"/>
                <c:pt idx="0">
                  <c:v>Finland </c:v>
                </c:pt>
                <c:pt idx="1">
                  <c:v>Italy </c:v>
                </c:pt>
                <c:pt idx="2">
                  <c:v>Singapore </c:v>
                </c:pt>
                <c:pt idx="3">
                  <c:v>Norway </c:v>
                </c:pt>
                <c:pt idx="4">
                  <c:v>Austria </c:v>
                </c:pt>
                <c:pt idx="5">
                  <c:v>Portugal </c:v>
                </c:pt>
                <c:pt idx="6">
                  <c:v>Japan </c:v>
                </c:pt>
                <c:pt idx="7">
                  <c:v>New Zealand </c:v>
                </c:pt>
                <c:pt idx="8">
                  <c:v>Netherlands </c:v>
                </c:pt>
                <c:pt idx="9">
                  <c:v>Belgium </c:v>
                </c:pt>
                <c:pt idx="10">
                  <c:v>France </c:v>
                </c:pt>
                <c:pt idx="11">
                  <c:v>Denmark </c:v>
                </c:pt>
                <c:pt idx="12">
                  <c:v>US </c:v>
                </c:pt>
                <c:pt idx="13">
                  <c:v>Spain </c:v>
                </c:pt>
                <c:pt idx="14">
                  <c:v>Hong Kong </c:v>
                </c:pt>
                <c:pt idx="15">
                  <c:v>Sweden </c:v>
                </c:pt>
                <c:pt idx="16">
                  <c:v>Ireland </c:v>
                </c:pt>
                <c:pt idx="17">
                  <c:v>Germany </c:v>
                </c:pt>
                <c:pt idx="18">
                  <c:v>UK </c:v>
                </c:pt>
                <c:pt idx="19">
                  <c:v>Israel </c:v>
                </c:pt>
                <c:pt idx="20">
                  <c:v>Switzerland </c:v>
                </c:pt>
                <c:pt idx="21">
                  <c:v>Australia </c:v>
                </c:pt>
                <c:pt idx="22">
                  <c:v>Canada </c:v>
                </c:pt>
              </c:strCache>
            </c:strRef>
          </c:cat>
          <c:val>
            <c:numRef>
              <c:f>Sheet1!$B$2:$B$24</c:f>
              <c:numCache>
                <c:formatCode>General</c:formatCode>
                <c:ptCount val="23"/>
                <c:pt idx="11" formatCode="#,##0.00;\-#,##0.00;">
                  <c:v>-0.69</c:v>
                </c:pt>
                <c:pt idx="12" formatCode="#,##0.00;\-#,##0.00;">
                  <c:v>-0.74</c:v>
                </c:pt>
                <c:pt idx="13" formatCode="#,##0.00;\-#,##0.00;">
                  <c:v>-1.1399999999999999</c:v>
                </c:pt>
                <c:pt idx="14" formatCode="#,##0.00;\-#,##0.00;">
                  <c:v>-1.54</c:v>
                </c:pt>
                <c:pt idx="15" formatCode="#,##0.00;\-#,##0.00;">
                  <c:v>-2.44</c:v>
                </c:pt>
                <c:pt idx="16" formatCode="#,##0.00;\-#,##0.00;">
                  <c:v>-3.24</c:v>
                </c:pt>
                <c:pt idx="17" formatCode="#,##0.00;\-#,##0.00;">
                  <c:v>-3.25</c:v>
                </c:pt>
                <c:pt idx="18" formatCode="#,##0.00;\-#,##0.00;">
                  <c:v>-3.5</c:v>
                </c:pt>
                <c:pt idx="19" formatCode="#,##0.00;\-#,##0.00;">
                  <c:v>-3.65</c:v>
                </c:pt>
                <c:pt idx="20" formatCode="#,##0.00;\-#,##0.00;">
                  <c:v>-4.1100000000000003</c:v>
                </c:pt>
                <c:pt idx="21" formatCode="#,##0.00;\-#,##0.00;">
                  <c:v>-5.87</c:v>
                </c:pt>
                <c:pt idx="22" formatCode="#,##0.00;\-#,##0.00;">
                  <c:v>-7.47</c:v>
                </c:pt>
              </c:numCache>
            </c:numRef>
          </c:val>
          <c:extLst>
            <c:ext xmlns:c16="http://schemas.microsoft.com/office/drawing/2014/chart" uri="{C3380CC4-5D6E-409C-BE32-E72D297353CC}">
              <c16:uniqueId val="{00000013-1A30-41E2-AD5F-3C744AF08AB2}"/>
            </c:ext>
          </c:extLst>
        </c:ser>
        <c:ser>
          <c:idx val="1"/>
          <c:order val="1"/>
          <c:tx>
            <c:strRef>
              <c:f>Sheet1!$C$1</c:f>
              <c:strCache>
                <c:ptCount val="1"/>
                <c:pt idx="0">
                  <c:v>Positive</c:v>
                </c:pt>
              </c:strCache>
            </c:strRef>
          </c:tx>
          <c:spPr>
            <a:solidFill>
              <a:schemeClr val="bg1">
                <a:lumMod val="75000"/>
              </a:schemeClr>
            </a:solidFill>
          </c:spPr>
          <c:invertIfNegative val="0"/>
          <c:dLbls>
            <c:spPr>
              <a:noFill/>
              <a:ln>
                <a:noFill/>
              </a:ln>
              <a:effectLst/>
            </c:spPr>
            <c:txPr>
              <a:bodyPr/>
              <a:lstStyle/>
              <a:p>
                <a:pPr>
                  <a:defRPr sz="900">
                    <a:solidFill>
                      <a:srgbClr val="35627D"/>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Sheet1!$A$2:$A$24</c:f>
              <c:strCache>
                <c:ptCount val="23"/>
                <c:pt idx="0">
                  <c:v>Finland </c:v>
                </c:pt>
                <c:pt idx="1">
                  <c:v>Italy </c:v>
                </c:pt>
                <c:pt idx="2">
                  <c:v>Singapore </c:v>
                </c:pt>
                <c:pt idx="3">
                  <c:v>Norway </c:v>
                </c:pt>
                <c:pt idx="4">
                  <c:v>Austria </c:v>
                </c:pt>
                <c:pt idx="5">
                  <c:v>Portugal </c:v>
                </c:pt>
                <c:pt idx="6">
                  <c:v>Japan </c:v>
                </c:pt>
                <c:pt idx="7">
                  <c:v>New Zealand </c:v>
                </c:pt>
                <c:pt idx="8">
                  <c:v>Netherlands </c:v>
                </c:pt>
                <c:pt idx="9">
                  <c:v>Belgium </c:v>
                </c:pt>
                <c:pt idx="10">
                  <c:v>France </c:v>
                </c:pt>
                <c:pt idx="11">
                  <c:v>Denmark </c:v>
                </c:pt>
                <c:pt idx="12">
                  <c:v>US </c:v>
                </c:pt>
                <c:pt idx="13">
                  <c:v>Spain </c:v>
                </c:pt>
                <c:pt idx="14">
                  <c:v>Hong Kong </c:v>
                </c:pt>
                <c:pt idx="15">
                  <c:v>Sweden </c:v>
                </c:pt>
                <c:pt idx="16">
                  <c:v>Ireland </c:v>
                </c:pt>
                <c:pt idx="17">
                  <c:v>Germany </c:v>
                </c:pt>
                <c:pt idx="18">
                  <c:v>UK </c:v>
                </c:pt>
                <c:pt idx="19">
                  <c:v>Israel </c:v>
                </c:pt>
                <c:pt idx="20">
                  <c:v>Switzerland </c:v>
                </c:pt>
                <c:pt idx="21">
                  <c:v>Australia </c:v>
                </c:pt>
                <c:pt idx="22">
                  <c:v>Canada </c:v>
                </c:pt>
              </c:strCache>
            </c:strRef>
          </c:cat>
          <c:val>
            <c:numRef>
              <c:f>Sheet1!$C$2:$C$24</c:f>
              <c:numCache>
                <c:formatCode>#,##0.00;\-#,##0.00;</c:formatCode>
                <c:ptCount val="23"/>
                <c:pt idx="0">
                  <c:v>6.45</c:v>
                </c:pt>
                <c:pt idx="1">
                  <c:v>4.7</c:v>
                </c:pt>
                <c:pt idx="2">
                  <c:v>3</c:v>
                </c:pt>
                <c:pt idx="3">
                  <c:v>2.7</c:v>
                </c:pt>
                <c:pt idx="4">
                  <c:v>2.59</c:v>
                </c:pt>
                <c:pt idx="5">
                  <c:v>2.34</c:v>
                </c:pt>
                <c:pt idx="6">
                  <c:v>1.06</c:v>
                </c:pt>
                <c:pt idx="7">
                  <c:v>1.05</c:v>
                </c:pt>
                <c:pt idx="8">
                  <c:v>0.8</c:v>
                </c:pt>
                <c:pt idx="9">
                  <c:v>0.66</c:v>
                </c:pt>
                <c:pt idx="10">
                  <c:v>0.24</c:v>
                </c:pt>
                <c:pt idx="11">
                  <c:v>0</c:v>
                </c:pt>
                <c:pt idx="12">
                  <c:v>0</c:v>
                </c:pt>
                <c:pt idx="13">
                  <c:v>0</c:v>
                </c:pt>
                <c:pt idx="14">
                  <c:v>0</c:v>
                </c:pt>
                <c:pt idx="15">
                  <c:v>0</c:v>
                </c:pt>
                <c:pt idx="16">
                  <c:v>0</c:v>
                </c:pt>
                <c:pt idx="17">
                  <c:v>0</c:v>
                </c:pt>
                <c:pt idx="18">
                  <c:v>0</c:v>
                </c:pt>
                <c:pt idx="19">
                  <c:v>0</c:v>
                </c:pt>
                <c:pt idx="20">
                  <c:v>0</c:v>
                </c:pt>
                <c:pt idx="21">
                  <c:v>0</c:v>
                </c:pt>
                <c:pt idx="22">
                  <c:v>0</c:v>
                </c:pt>
              </c:numCache>
            </c:numRef>
          </c:val>
          <c:extLst>
            <c:ext xmlns:c16="http://schemas.microsoft.com/office/drawing/2014/chart" uri="{C3380CC4-5D6E-409C-BE32-E72D297353CC}">
              <c16:uniqueId val="{00000014-1A30-41E2-AD5F-3C744AF08AB2}"/>
            </c:ext>
          </c:extLst>
        </c:ser>
        <c:dLbls>
          <c:showLegendKey val="0"/>
          <c:showVal val="0"/>
          <c:showCatName val="0"/>
          <c:showSerName val="0"/>
          <c:showPercent val="0"/>
          <c:showBubbleSize val="0"/>
        </c:dLbls>
        <c:gapWidth val="106"/>
        <c:overlap val="100"/>
        <c:axId val="107325696"/>
        <c:axId val="107352064"/>
      </c:barChart>
      <c:catAx>
        <c:axId val="107325696"/>
        <c:scaling>
          <c:orientation val="maxMin"/>
        </c:scaling>
        <c:delete val="0"/>
        <c:axPos val="l"/>
        <c:numFmt formatCode="General" sourceLinked="1"/>
        <c:majorTickMark val="none"/>
        <c:minorTickMark val="none"/>
        <c:tickLblPos val="low"/>
        <c:txPr>
          <a:bodyPr/>
          <a:lstStyle/>
          <a:p>
            <a:pPr>
              <a:defRPr sz="900"/>
            </a:pPr>
            <a:endParaRPr lang="en-US"/>
          </a:p>
        </c:txPr>
        <c:crossAx val="107352064"/>
        <c:crosses val="autoZero"/>
        <c:auto val="1"/>
        <c:lblAlgn val="ctr"/>
        <c:lblOffset val="100"/>
        <c:noMultiLvlLbl val="0"/>
      </c:catAx>
      <c:valAx>
        <c:axId val="107352064"/>
        <c:scaling>
          <c:orientation val="minMax"/>
          <c:max val="8"/>
          <c:min val="-9"/>
        </c:scaling>
        <c:delete val="0"/>
        <c:axPos val="b"/>
        <c:numFmt formatCode="General" sourceLinked="1"/>
        <c:majorTickMark val="none"/>
        <c:minorTickMark val="none"/>
        <c:tickLblPos val="none"/>
        <c:spPr>
          <a:ln>
            <a:noFill/>
          </a:ln>
        </c:spPr>
        <c:crossAx val="107325696"/>
        <c:crosses val="max"/>
        <c:crossBetween val="between"/>
      </c:valAx>
    </c:plotArea>
    <c:plotVisOnly val="1"/>
    <c:dispBlanksAs val="gap"/>
    <c:showDLblsOverMax val="0"/>
  </c:chart>
  <c:txPr>
    <a:bodyPr/>
    <a:lstStyle/>
    <a:p>
      <a:pPr>
        <a:defRPr sz="1800"/>
      </a:pPr>
      <a:endParaRPr lang="en-US"/>
    </a:p>
  </c:txPr>
  <c:externalData r:id="rId2">
    <c:autoUpdate val="0"/>
  </c:externalData>
  <c:userShapes r:id="rId3"/>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sz="1100" b="0">
                <a:solidFill>
                  <a:schemeClr val="tx2"/>
                </a:solidFill>
              </a:defRPr>
            </a:pPr>
            <a:r>
              <a:rPr lang="en-US" sz="1100" b="0" dirty="0">
                <a:solidFill>
                  <a:schemeClr val="tx2"/>
                </a:solidFill>
                <a:effectLst/>
              </a:rPr>
              <a:t>Ranked Emerging Markets (%)</a:t>
            </a:r>
          </a:p>
        </c:rich>
      </c:tx>
      <c:layout>
        <c:manualLayout>
          <c:xMode val="edge"/>
          <c:yMode val="edge"/>
          <c:x val="3.7831921264881337E-2"/>
          <c:y val="1.7045530687219895E-2"/>
        </c:manualLayout>
      </c:layout>
      <c:overlay val="0"/>
    </c:title>
    <c:autoTitleDeleted val="0"/>
    <c:plotArea>
      <c:layout>
        <c:manualLayout>
          <c:layoutTarget val="inner"/>
          <c:xMode val="edge"/>
          <c:yMode val="edge"/>
          <c:x val="0.38376273471464867"/>
          <c:y val="8.8972938734400153E-2"/>
          <c:w val="0.59467366116703169"/>
          <c:h val="0.8862893437554441"/>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D93E-4B8E-BA34-3C728ADB971E}"/>
                </c:ext>
              </c:extLst>
            </c:dLbl>
            <c:dLbl>
              <c:idx val="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D93E-4B8E-BA34-3C728ADB971E}"/>
                </c:ext>
              </c:extLst>
            </c:dLbl>
            <c:dLbl>
              <c:idx val="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D93E-4B8E-BA34-3C728ADB971E}"/>
                </c:ext>
              </c:extLst>
            </c:dLbl>
            <c:dLbl>
              <c:idx val="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D93E-4B8E-BA34-3C728ADB971E}"/>
                </c:ext>
              </c:extLst>
            </c:dLbl>
            <c:dLbl>
              <c:idx val="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D93E-4B8E-BA34-3C728ADB971E}"/>
                </c:ext>
              </c:extLst>
            </c:dLbl>
            <c:dLbl>
              <c:idx val="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D93E-4B8E-BA34-3C728ADB971E}"/>
                </c:ext>
              </c:extLst>
            </c:dLbl>
            <c:dLbl>
              <c:idx val="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D93E-4B8E-BA34-3C728ADB971E}"/>
                </c:ext>
              </c:extLst>
            </c:dLbl>
            <c:dLbl>
              <c:idx val="7"/>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D93E-4B8E-BA34-3C728ADB971E}"/>
                </c:ext>
              </c:extLst>
            </c:dLbl>
            <c:dLbl>
              <c:idx val="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D93E-4B8E-BA34-3C728ADB971E}"/>
                </c:ext>
              </c:extLst>
            </c:dLbl>
            <c:dLbl>
              <c:idx val="9"/>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D93E-4B8E-BA34-3C728ADB971E}"/>
                </c:ext>
              </c:extLst>
            </c:dLbl>
            <c:dLbl>
              <c:idx val="1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D93E-4B8E-BA34-3C728ADB971E}"/>
                </c:ext>
              </c:extLst>
            </c:dLbl>
            <c:dLbl>
              <c:idx val="1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D93E-4B8E-BA34-3C728ADB971E}"/>
                </c:ext>
              </c:extLst>
            </c:dLbl>
            <c:dLbl>
              <c:idx val="1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D93E-4B8E-BA34-3C728ADB971E}"/>
                </c:ext>
              </c:extLst>
            </c:dLbl>
            <c:dLbl>
              <c:idx val="1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D93E-4B8E-BA34-3C728ADB971E}"/>
                </c:ext>
              </c:extLst>
            </c:dLbl>
            <c:dLbl>
              <c:idx val="1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D93E-4B8E-BA34-3C728ADB971E}"/>
                </c:ext>
              </c:extLst>
            </c:dLbl>
            <c:dLbl>
              <c:idx val="1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D93E-4B8E-BA34-3C728ADB971E}"/>
                </c:ext>
              </c:extLst>
            </c:dLbl>
            <c:dLbl>
              <c:idx val="1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D93E-4B8E-BA34-3C728ADB971E}"/>
                </c:ext>
              </c:extLst>
            </c:dLbl>
            <c:dLbl>
              <c:idx val="17"/>
              <c:spPr/>
              <c:txPr>
                <a:bodyPr/>
                <a:lstStyle/>
                <a:p>
                  <a:pPr algn="ctr" rtl="0">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D93E-4B8E-BA34-3C728ADB971E}"/>
                </c:ext>
              </c:extLst>
            </c:dLbl>
            <c:dLbl>
              <c:idx val="1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D93E-4B8E-BA34-3C728ADB971E}"/>
                </c:ext>
              </c:extLst>
            </c:dLbl>
            <c:spPr>
              <a:noFill/>
              <a:ln>
                <a:noFill/>
              </a:ln>
              <a:effectLst/>
            </c:spPr>
            <c:txPr>
              <a:bodyPr/>
              <a:lstStyle/>
              <a:p>
                <a:pPr>
                  <a:defRPr sz="900">
                    <a:solidFill>
                      <a:srgbClr val="C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Sheet1!$A$2:$A$22</c:f>
              <c:strCache>
                <c:ptCount val="21"/>
                <c:pt idx="0">
                  <c:v>Mexican peso (MXP)</c:v>
                </c:pt>
                <c:pt idx="1">
                  <c:v>Colombian peso (COP)</c:v>
                </c:pt>
                <c:pt idx="2">
                  <c:v>Malaysian ringgit (MYR)</c:v>
                </c:pt>
                <c:pt idx="3">
                  <c:v>South African rand (ZAR)</c:v>
                </c:pt>
                <c:pt idx="4">
                  <c:v>Thailand baht (THB)</c:v>
                </c:pt>
                <c:pt idx="5">
                  <c:v>Chinese yuan (CNY)</c:v>
                </c:pt>
                <c:pt idx="6">
                  <c:v>Czech koruna (CZK)</c:v>
                </c:pt>
                <c:pt idx="7">
                  <c:v>Taiwanese NT dollar (TWD)</c:v>
                </c:pt>
                <c:pt idx="8">
                  <c:v>Chilean peso (CLP)</c:v>
                </c:pt>
                <c:pt idx="9">
                  <c:v>Hungary forint (HUF)</c:v>
                </c:pt>
                <c:pt idx="10">
                  <c:v>Poland new zloty (PLZ)</c:v>
                </c:pt>
                <c:pt idx="11">
                  <c:v>Egyptian pound (EGP)</c:v>
                </c:pt>
                <c:pt idx="12">
                  <c:v>South Korean won (KRW)</c:v>
                </c:pt>
                <c:pt idx="13">
                  <c:v>Peru new sol (PEI)</c:v>
                </c:pt>
                <c:pt idx="14">
                  <c:v>Russian ruble (RUB)</c:v>
                </c:pt>
                <c:pt idx="15">
                  <c:v>Brazilian real (BRC)</c:v>
                </c:pt>
                <c:pt idx="16">
                  <c:v>Indonesia rupiah (IDR)</c:v>
                </c:pt>
                <c:pt idx="17">
                  <c:v>Indian rupee (INR)</c:v>
                </c:pt>
                <c:pt idx="18">
                  <c:v>Turkish new lira (TRY)</c:v>
                </c:pt>
                <c:pt idx="19">
                  <c:v>Philippine peso (PHP)</c:v>
                </c:pt>
                <c:pt idx="20">
                  <c:v>Pakistani rupee (PKR)</c:v>
                </c:pt>
              </c:strCache>
            </c:strRef>
          </c:cat>
          <c:val>
            <c:numRef>
              <c:f>Sheet1!$B$2:$B$22</c:f>
              <c:numCache>
                <c:formatCode>General</c:formatCode>
                <c:ptCount val="21"/>
                <c:pt idx="15" formatCode="#,##0.00;\-#,##0.00;">
                  <c:v>-0.2</c:v>
                </c:pt>
                <c:pt idx="16" formatCode="#,##0.00;\-#,##0.00;">
                  <c:v>-1.45</c:v>
                </c:pt>
                <c:pt idx="17" formatCode="#,##0.00;\-#,##0.00;">
                  <c:v>-2.14</c:v>
                </c:pt>
                <c:pt idx="18" formatCode="#,##0.00;\-#,##0.00;">
                  <c:v>-4.29</c:v>
                </c:pt>
                <c:pt idx="19" formatCode="#,##0.00;\-#,##0.00;">
                  <c:v>-4.33</c:v>
                </c:pt>
                <c:pt idx="20" formatCode="#,##0.00;\-#,##0.00;">
                  <c:v>-4.38</c:v>
                </c:pt>
              </c:numCache>
            </c:numRef>
          </c:val>
          <c:extLst>
            <c:ext xmlns:c16="http://schemas.microsoft.com/office/drawing/2014/chart" uri="{C3380CC4-5D6E-409C-BE32-E72D297353CC}">
              <c16:uniqueId val="{00000013-D93E-4B8E-BA34-3C728ADB971E}"/>
            </c:ext>
          </c:extLst>
        </c:ser>
        <c:ser>
          <c:idx val="1"/>
          <c:order val="1"/>
          <c:tx>
            <c:strRef>
              <c:f>Sheet1!$C$1</c:f>
              <c:strCache>
                <c:ptCount val="1"/>
                <c:pt idx="0">
                  <c:v>Positive</c:v>
                </c:pt>
              </c:strCache>
            </c:strRef>
          </c:tx>
          <c:spPr>
            <a:solidFill>
              <a:schemeClr val="bg1">
                <a:lumMod val="75000"/>
              </a:schemeClr>
            </a:solidFill>
          </c:spPr>
          <c:invertIfNegative val="0"/>
          <c:dLbls>
            <c:spPr>
              <a:noFill/>
              <a:ln>
                <a:noFill/>
              </a:ln>
              <a:effectLst/>
            </c:spPr>
            <c:txPr>
              <a:bodyPr/>
              <a:lstStyle/>
              <a:p>
                <a:pPr>
                  <a:defRPr sz="900">
                    <a:solidFill>
                      <a:srgbClr val="35627D"/>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Sheet1!$A$2:$A$22</c:f>
              <c:strCache>
                <c:ptCount val="21"/>
                <c:pt idx="0">
                  <c:v>Mexican peso (MXP)</c:v>
                </c:pt>
                <c:pt idx="1">
                  <c:v>Colombian peso (COP)</c:v>
                </c:pt>
                <c:pt idx="2">
                  <c:v>Malaysian ringgit (MYR)</c:v>
                </c:pt>
                <c:pt idx="3">
                  <c:v>South African rand (ZAR)</c:v>
                </c:pt>
                <c:pt idx="4">
                  <c:v>Thailand baht (THB)</c:v>
                </c:pt>
                <c:pt idx="5">
                  <c:v>Chinese yuan (CNY)</c:v>
                </c:pt>
                <c:pt idx="6">
                  <c:v>Czech koruna (CZK)</c:v>
                </c:pt>
                <c:pt idx="7">
                  <c:v>Taiwanese NT dollar (TWD)</c:v>
                </c:pt>
                <c:pt idx="8">
                  <c:v>Chilean peso (CLP)</c:v>
                </c:pt>
                <c:pt idx="9">
                  <c:v>Hungary forint (HUF)</c:v>
                </c:pt>
                <c:pt idx="10">
                  <c:v>Poland new zloty (PLZ)</c:v>
                </c:pt>
                <c:pt idx="11">
                  <c:v>Egyptian pound (EGP)</c:v>
                </c:pt>
                <c:pt idx="12">
                  <c:v>South Korean won (KRW)</c:v>
                </c:pt>
                <c:pt idx="13">
                  <c:v>Peru new sol (PEI)</c:v>
                </c:pt>
                <c:pt idx="14">
                  <c:v>Russian ruble (RUB)</c:v>
                </c:pt>
                <c:pt idx="15">
                  <c:v>Brazilian real (BRC)</c:v>
                </c:pt>
                <c:pt idx="16">
                  <c:v>Indonesia rupiah (IDR)</c:v>
                </c:pt>
                <c:pt idx="17">
                  <c:v>Indian rupee (INR)</c:v>
                </c:pt>
                <c:pt idx="18">
                  <c:v>Turkish new lira (TRY)</c:v>
                </c:pt>
                <c:pt idx="19">
                  <c:v>Philippine peso (PHP)</c:v>
                </c:pt>
                <c:pt idx="20">
                  <c:v>Pakistani rupee (PKR)</c:v>
                </c:pt>
              </c:strCache>
            </c:strRef>
          </c:cat>
          <c:val>
            <c:numRef>
              <c:f>Sheet1!$C$2:$C$22</c:f>
              <c:numCache>
                <c:formatCode>#,##0.00;\-#,##0.00;</c:formatCode>
                <c:ptCount val="21"/>
                <c:pt idx="0">
                  <c:v>7.19</c:v>
                </c:pt>
                <c:pt idx="1">
                  <c:v>6.85</c:v>
                </c:pt>
                <c:pt idx="2">
                  <c:v>4.63</c:v>
                </c:pt>
                <c:pt idx="3">
                  <c:v>4.4800000000000004</c:v>
                </c:pt>
                <c:pt idx="4">
                  <c:v>4.22</c:v>
                </c:pt>
                <c:pt idx="5">
                  <c:v>3.5</c:v>
                </c:pt>
                <c:pt idx="6">
                  <c:v>3</c:v>
                </c:pt>
                <c:pt idx="7">
                  <c:v>2.06</c:v>
                </c:pt>
                <c:pt idx="8">
                  <c:v>1.89</c:v>
                </c:pt>
                <c:pt idx="9">
                  <c:v>1.77</c:v>
                </c:pt>
                <c:pt idx="10">
                  <c:v>1.45</c:v>
                </c:pt>
                <c:pt idx="11">
                  <c:v>0.85</c:v>
                </c:pt>
                <c:pt idx="12">
                  <c:v>0.44</c:v>
                </c:pt>
                <c:pt idx="13">
                  <c:v>0.42</c:v>
                </c:pt>
                <c:pt idx="14">
                  <c:v>0.12</c:v>
                </c:pt>
                <c:pt idx="15">
                  <c:v>0</c:v>
                </c:pt>
                <c:pt idx="16">
                  <c:v>0</c:v>
                </c:pt>
                <c:pt idx="17">
                  <c:v>0</c:v>
                </c:pt>
                <c:pt idx="18">
                  <c:v>0</c:v>
                </c:pt>
                <c:pt idx="19">
                  <c:v>0</c:v>
                </c:pt>
                <c:pt idx="20">
                  <c:v>0</c:v>
                </c:pt>
              </c:numCache>
            </c:numRef>
          </c:val>
          <c:extLst>
            <c:ext xmlns:c16="http://schemas.microsoft.com/office/drawing/2014/chart" uri="{C3380CC4-5D6E-409C-BE32-E72D297353CC}">
              <c16:uniqueId val="{00000014-D93E-4B8E-BA34-3C728ADB971E}"/>
            </c:ext>
          </c:extLst>
        </c:ser>
        <c:dLbls>
          <c:showLegendKey val="0"/>
          <c:showVal val="0"/>
          <c:showCatName val="0"/>
          <c:showSerName val="0"/>
          <c:showPercent val="0"/>
          <c:showBubbleSize val="0"/>
        </c:dLbls>
        <c:gapWidth val="106"/>
        <c:overlap val="100"/>
        <c:axId val="107668992"/>
        <c:axId val="107670528"/>
      </c:barChart>
      <c:catAx>
        <c:axId val="107668992"/>
        <c:scaling>
          <c:orientation val="maxMin"/>
        </c:scaling>
        <c:delete val="0"/>
        <c:axPos val="l"/>
        <c:numFmt formatCode="General" sourceLinked="1"/>
        <c:majorTickMark val="none"/>
        <c:minorTickMark val="none"/>
        <c:tickLblPos val="low"/>
        <c:txPr>
          <a:bodyPr/>
          <a:lstStyle/>
          <a:p>
            <a:pPr>
              <a:defRPr sz="900"/>
            </a:pPr>
            <a:endParaRPr lang="en-US"/>
          </a:p>
        </c:txPr>
        <c:crossAx val="107670528"/>
        <c:crosses val="autoZero"/>
        <c:auto val="1"/>
        <c:lblAlgn val="ctr"/>
        <c:lblOffset val="100"/>
        <c:noMultiLvlLbl val="0"/>
      </c:catAx>
      <c:valAx>
        <c:axId val="107670528"/>
        <c:scaling>
          <c:orientation val="minMax"/>
          <c:max val="9"/>
          <c:min val="-6.6"/>
        </c:scaling>
        <c:delete val="0"/>
        <c:axPos val="b"/>
        <c:numFmt formatCode="General" sourceLinked="1"/>
        <c:majorTickMark val="none"/>
        <c:minorTickMark val="none"/>
        <c:tickLblPos val="none"/>
        <c:spPr>
          <a:ln>
            <a:noFill/>
          </a:ln>
        </c:spPr>
        <c:crossAx val="107668992"/>
        <c:crosses val="max"/>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lgn="l">
              <a:defRPr sz="1100" b="0">
                <a:solidFill>
                  <a:schemeClr val="tx2"/>
                </a:solidFill>
              </a:defRPr>
            </a:pPr>
            <a:r>
              <a:rPr lang="en-US" sz="1100" b="0" dirty="0">
                <a:solidFill>
                  <a:schemeClr val="tx2"/>
                </a:solidFill>
                <a:effectLst/>
              </a:rPr>
              <a:t>Ranked Developed Markets (%)</a:t>
            </a:r>
          </a:p>
        </c:rich>
      </c:tx>
      <c:layout>
        <c:manualLayout>
          <c:xMode val="edge"/>
          <c:yMode val="edge"/>
          <c:x val="3.5842927304541472E-2"/>
          <c:y val="1.7045437579688204E-2"/>
        </c:manualLayout>
      </c:layout>
      <c:overlay val="0"/>
    </c:title>
    <c:autoTitleDeleted val="0"/>
    <c:plotArea>
      <c:layout>
        <c:manualLayout>
          <c:layoutTarget val="inner"/>
          <c:xMode val="edge"/>
          <c:yMode val="edge"/>
          <c:x val="0.37930803848016853"/>
          <c:y val="8.8972938734400153E-2"/>
          <c:w val="0.62069196151983153"/>
          <c:h val="0.8619761302634803"/>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7C1D-4496-864F-534096D67A88}"/>
                </c:ext>
              </c:extLst>
            </c:dLbl>
            <c:dLbl>
              <c:idx val="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7C1D-4496-864F-534096D67A88}"/>
                </c:ext>
              </c:extLst>
            </c:dLbl>
            <c:dLbl>
              <c:idx val="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7C1D-4496-864F-534096D67A88}"/>
                </c:ext>
              </c:extLst>
            </c:dLbl>
            <c:dLbl>
              <c:idx val="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7C1D-4496-864F-534096D67A88}"/>
                </c:ext>
              </c:extLst>
            </c:dLbl>
            <c:dLbl>
              <c:idx val="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7C1D-4496-864F-534096D67A88}"/>
                </c:ext>
              </c:extLst>
            </c:dLbl>
            <c:dLbl>
              <c:idx val="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7C1D-4496-864F-534096D67A88}"/>
                </c:ext>
              </c:extLst>
            </c:dLbl>
            <c:dLbl>
              <c:idx val="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7C1D-4496-864F-534096D67A88}"/>
                </c:ext>
              </c:extLst>
            </c:dLbl>
            <c:dLbl>
              <c:idx val="7"/>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7C1D-4496-864F-534096D67A88}"/>
                </c:ext>
              </c:extLst>
            </c:dLbl>
            <c:dLbl>
              <c:idx val="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7C1D-4496-864F-534096D67A88}"/>
                </c:ext>
              </c:extLst>
            </c:dLbl>
            <c:dLbl>
              <c:idx val="9"/>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7C1D-4496-864F-534096D67A88}"/>
                </c:ext>
              </c:extLst>
            </c:dLbl>
            <c:dLbl>
              <c:idx val="1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7C1D-4496-864F-534096D67A88}"/>
                </c:ext>
              </c:extLst>
            </c:dLbl>
            <c:dLbl>
              <c:idx val="1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7C1D-4496-864F-534096D67A88}"/>
                </c:ext>
              </c:extLst>
            </c:dLbl>
            <c:dLbl>
              <c:idx val="1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7C1D-4496-864F-534096D67A88}"/>
                </c:ext>
              </c:extLst>
            </c:dLbl>
            <c:dLbl>
              <c:idx val="1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7C1D-4496-864F-534096D67A88}"/>
                </c:ext>
              </c:extLst>
            </c:dLbl>
            <c:dLbl>
              <c:idx val="1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7C1D-4496-864F-534096D67A88}"/>
                </c:ext>
              </c:extLst>
            </c:dLbl>
            <c:dLbl>
              <c:idx val="1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7C1D-4496-864F-534096D67A88}"/>
                </c:ext>
              </c:extLst>
            </c:dLbl>
            <c:dLbl>
              <c:idx val="1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7C1D-4496-864F-534096D67A88}"/>
                </c:ext>
              </c:extLst>
            </c:dLbl>
            <c:dLbl>
              <c:idx val="17"/>
              <c:spPr/>
              <c:txPr>
                <a:bodyPr/>
                <a:lstStyle/>
                <a:p>
                  <a:pPr algn="ctr" rtl="0">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7C1D-4496-864F-534096D67A88}"/>
                </c:ext>
              </c:extLst>
            </c:dLbl>
            <c:dLbl>
              <c:idx val="1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7C1D-4496-864F-534096D67A88}"/>
                </c:ext>
              </c:extLst>
            </c:dLbl>
            <c:spPr>
              <a:noFill/>
              <a:ln>
                <a:noFill/>
              </a:ln>
              <a:effectLst/>
            </c:spPr>
            <c:txPr>
              <a:bodyPr/>
              <a:lstStyle/>
              <a:p>
                <a:pPr>
                  <a:defRPr sz="900">
                    <a:solidFill>
                      <a:srgbClr val="C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Japanese yen (JPY)</c:v>
                </c:pt>
                <c:pt idx="1">
                  <c:v>Norwegian krone (NOK)</c:v>
                </c:pt>
                <c:pt idx="2">
                  <c:v>British pound (GBP)</c:v>
                </c:pt>
                <c:pt idx="3">
                  <c:v>Euro (EUR)</c:v>
                </c:pt>
                <c:pt idx="4">
                  <c:v>Danish krone (DKK)</c:v>
                </c:pt>
                <c:pt idx="5">
                  <c:v>Singapore dollar (SGD)</c:v>
                </c:pt>
                <c:pt idx="6">
                  <c:v>Swiss franc (CHF)</c:v>
                </c:pt>
                <c:pt idx="7">
                  <c:v>New Zealand dollar (NZD)</c:v>
                </c:pt>
                <c:pt idx="8">
                  <c:v>Hong Kong dollar (HKD)</c:v>
                </c:pt>
                <c:pt idx="9">
                  <c:v>Israel shekel (ILS)</c:v>
                </c:pt>
                <c:pt idx="10">
                  <c:v>Australian dollar (AUD)</c:v>
                </c:pt>
                <c:pt idx="11">
                  <c:v>Swedish krona (SEK)</c:v>
                </c:pt>
                <c:pt idx="12">
                  <c:v>Canadian dollar (CAD)</c:v>
                </c:pt>
              </c:strCache>
            </c:strRef>
          </c:cat>
          <c:val>
            <c:numRef>
              <c:f>Sheet1!$B$2:$B$14</c:f>
              <c:numCache>
                <c:formatCode>General</c:formatCode>
                <c:ptCount val="13"/>
                <c:pt idx="8" formatCode="#,##0.00;\-#,##0.00;">
                  <c:v>-0.39</c:v>
                </c:pt>
                <c:pt idx="9" formatCode="#,##0.00;\-#,##0.00;">
                  <c:v>-1.1200000000000001</c:v>
                </c:pt>
                <c:pt idx="10" formatCode="#,##0.00;\-#,##0.00;">
                  <c:v>-1.93</c:v>
                </c:pt>
                <c:pt idx="11" formatCode="#,##0.00;\-#,##0.00;">
                  <c:v>-2.2400000000000002</c:v>
                </c:pt>
                <c:pt idx="12" formatCode="#,##0.00;\-#,##0.00;">
                  <c:v>-2.82</c:v>
                </c:pt>
              </c:numCache>
            </c:numRef>
          </c:val>
          <c:extLst>
            <c:ext xmlns:c16="http://schemas.microsoft.com/office/drawing/2014/chart" uri="{C3380CC4-5D6E-409C-BE32-E72D297353CC}">
              <c16:uniqueId val="{00000013-7C1D-4496-864F-534096D67A88}"/>
            </c:ext>
          </c:extLst>
        </c:ser>
        <c:ser>
          <c:idx val="1"/>
          <c:order val="1"/>
          <c:tx>
            <c:strRef>
              <c:f>Sheet1!$C$1</c:f>
              <c:strCache>
                <c:ptCount val="1"/>
                <c:pt idx="0">
                  <c:v>Positive</c:v>
                </c:pt>
              </c:strCache>
            </c:strRef>
          </c:tx>
          <c:spPr>
            <a:solidFill>
              <a:schemeClr val="bg1">
                <a:lumMod val="75000"/>
              </a:schemeClr>
            </a:solidFill>
          </c:spPr>
          <c:invertIfNegative val="0"/>
          <c:dLbls>
            <c:spPr>
              <a:noFill/>
              <a:ln>
                <a:noFill/>
              </a:ln>
              <a:effectLst/>
            </c:spPr>
            <c:txPr>
              <a:bodyPr/>
              <a:lstStyle/>
              <a:p>
                <a:pPr>
                  <a:defRPr sz="900">
                    <a:solidFill>
                      <a:srgbClr val="35627D"/>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Japanese yen (JPY)</c:v>
                </c:pt>
                <c:pt idx="1">
                  <c:v>Norwegian krone (NOK)</c:v>
                </c:pt>
                <c:pt idx="2">
                  <c:v>British pound (GBP)</c:v>
                </c:pt>
                <c:pt idx="3">
                  <c:v>Euro (EUR)</c:v>
                </c:pt>
                <c:pt idx="4">
                  <c:v>Danish krone (DKK)</c:v>
                </c:pt>
                <c:pt idx="5">
                  <c:v>Singapore dollar (SGD)</c:v>
                </c:pt>
                <c:pt idx="6">
                  <c:v>Swiss franc (CHF)</c:v>
                </c:pt>
                <c:pt idx="7">
                  <c:v>New Zealand dollar (NZD)</c:v>
                </c:pt>
                <c:pt idx="8">
                  <c:v>Hong Kong dollar (HKD)</c:v>
                </c:pt>
                <c:pt idx="9">
                  <c:v>Israel shekel (ILS)</c:v>
                </c:pt>
                <c:pt idx="10">
                  <c:v>Australian dollar (AUD)</c:v>
                </c:pt>
                <c:pt idx="11">
                  <c:v>Swedish krona (SEK)</c:v>
                </c:pt>
                <c:pt idx="12">
                  <c:v>Canadian dollar (CAD)</c:v>
                </c:pt>
              </c:strCache>
            </c:strRef>
          </c:cat>
          <c:val>
            <c:numRef>
              <c:f>Sheet1!$C$2:$C$14</c:f>
              <c:numCache>
                <c:formatCode>#,##0.00;\-#,##0.00;</c:formatCode>
                <c:ptCount val="13"/>
                <c:pt idx="0">
                  <c:v>5.92</c:v>
                </c:pt>
                <c:pt idx="1">
                  <c:v>4.18</c:v>
                </c:pt>
                <c:pt idx="2">
                  <c:v>3.7</c:v>
                </c:pt>
                <c:pt idx="3">
                  <c:v>2.42</c:v>
                </c:pt>
                <c:pt idx="4">
                  <c:v>2.2999999999999998</c:v>
                </c:pt>
                <c:pt idx="5">
                  <c:v>1.91</c:v>
                </c:pt>
                <c:pt idx="6">
                  <c:v>1.76</c:v>
                </c:pt>
                <c:pt idx="7">
                  <c:v>1.43</c:v>
                </c:pt>
                <c:pt idx="8">
                  <c:v>0</c:v>
                </c:pt>
                <c:pt idx="9">
                  <c:v>0</c:v>
                </c:pt>
                <c:pt idx="10">
                  <c:v>0</c:v>
                </c:pt>
                <c:pt idx="11">
                  <c:v>0</c:v>
                </c:pt>
                <c:pt idx="12">
                  <c:v>0</c:v>
                </c:pt>
              </c:numCache>
            </c:numRef>
          </c:val>
          <c:extLst>
            <c:ext xmlns:c16="http://schemas.microsoft.com/office/drawing/2014/chart" uri="{C3380CC4-5D6E-409C-BE32-E72D297353CC}">
              <c16:uniqueId val="{00000014-7C1D-4496-864F-534096D67A88}"/>
            </c:ext>
          </c:extLst>
        </c:ser>
        <c:dLbls>
          <c:showLegendKey val="0"/>
          <c:showVal val="0"/>
          <c:showCatName val="0"/>
          <c:showSerName val="0"/>
          <c:showPercent val="0"/>
          <c:showBubbleSize val="0"/>
        </c:dLbls>
        <c:gapWidth val="106"/>
        <c:overlap val="100"/>
        <c:axId val="107693184"/>
        <c:axId val="107694720"/>
      </c:barChart>
      <c:catAx>
        <c:axId val="107693184"/>
        <c:scaling>
          <c:orientation val="maxMin"/>
        </c:scaling>
        <c:delete val="0"/>
        <c:axPos val="l"/>
        <c:numFmt formatCode="General" sourceLinked="1"/>
        <c:majorTickMark val="none"/>
        <c:minorTickMark val="none"/>
        <c:tickLblPos val="low"/>
        <c:txPr>
          <a:bodyPr/>
          <a:lstStyle/>
          <a:p>
            <a:pPr>
              <a:defRPr sz="900"/>
            </a:pPr>
            <a:endParaRPr lang="en-US"/>
          </a:p>
        </c:txPr>
        <c:crossAx val="107694720"/>
        <c:crosses val="autoZero"/>
        <c:auto val="1"/>
        <c:lblAlgn val="ctr"/>
        <c:lblOffset val="100"/>
        <c:noMultiLvlLbl val="0"/>
      </c:catAx>
      <c:valAx>
        <c:axId val="107694720"/>
        <c:scaling>
          <c:orientation val="minMax"/>
          <c:max val="8"/>
          <c:min val="-5"/>
        </c:scaling>
        <c:delete val="0"/>
        <c:axPos val="b"/>
        <c:numFmt formatCode="General" sourceLinked="1"/>
        <c:majorTickMark val="none"/>
        <c:minorTickMark val="none"/>
        <c:tickLblPos val="none"/>
        <c:spPr>
          <a:ln>
            <a:noFill/>
          </a:ln>
        </c:spPr>
        <c:crossAx val="107693184"/>
        <c:crosses val="max"/>
        <c:crossBetween val="between"/>
      </c:valAx>
    </c:plotArea>
    <c:plotVisOnly val="1"/>
    <c:dispBlanksAs val="gap"/>
    <c:showDLblsOverMax val="0"/>
  </c:chart>
  <c:txPr>
    <a:bodyPr/>
    <a:lstStyle/>
    <a:p>
      <a:pPr>
        <a:defRPr sz="1800"/>
      </a:pPr>
      <a:endParaRPr lang="en-US"/>
    </a:p>
  </c:txPr>
  <c:externalData r:id="rId2">
    <c:autoUpdate val="0"/>
  </c:externalData>
  <c:userShapes r:id="rId3"/>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pPr>
            <a:r>
              <a:rPr lang="en-US" sz="1100" b="0" dirty="0">
                <a:solidFill>
                  <a:schemeClr val="tx2"/>
                </a:solidFill>
                <a:effectLst/>
              </a:rPr>
              <a:t>Ranked Returns (%)</a:t>
            </a:r>
          </a:p>
        </c:rich>
      </c:tx>
      <c:layout>
        <c:manualLayout>
          <c:xMode val="edge"/>
          <c:yMode val="edge"/>
          <c:x val="1.11425587988212E-2"/>
          <c:y val="3.35630626603E-2"/>
        </c:manualLayout>
      </c:layout>
      <c:overlay val="0"/>
    </c:title>
    <c:autoTitleDeleted val="0"/>
    <c:plotArea>
      <c:layout>
        <c:manualLayout>
          <c:layoutTarget val="inner"/>
          <c:xMode val="edge"/>
          <c:yMode val="edge"/>
          <c:x val="0.270408429162182"/>
          <c:y val="0.21999239734755599"/>
          <c:w val="0.5784883440985773"/>
          <c:h val="0.72190636925933205"/>
        </c:manualLayout>
      </c:layout>
      <c:barChart>
        <c:barDir val="bar"/>
        <c:grouping val="clustered"/>
        <c:varyColors val="0"/>
        <c:ser>
          <c:idx val="0"/>
          <c:order val="0"/>
          <c:tx>
            <c:strRef>
              <c:f>Sheet1!$B$1</c:f>
              <c:strCache>
                <c:ptCount val="1"/>
                <c:pt idx="0">
                  <c:v>Series 1</c:v>
                </c:pt>
              </c:strCache>
            </c:strRef>
          </c:tx>
          <c:spPr>
            <a:solidFill>
              <a:schemeClr val="bg1">
                <a:lumMod val="85000"/>
              </a:schemeClr>
            </a:solidFill>
          </c:spPr>
          <c:invertIfNegative val="0"/>
          <c:dLbls>
            <c:numFmt formatCode="#,##0.00" sourceLinked="0"/>
            <c:spPr>
              <a:noFill/>
              <a:ln>
                <a:noFill/>
              </a:ln>
              <a:effectLst/>
            </c:spPr>
            <c:txPr>
              <a:bodyPr/>
              <a:lstStyle/>
              <a:p>
                <a:pPr>
                  <a:defRPr sz="900">
                    <a:solidFill>
                      <a:schemeClr val="accent3"/>
                    </a:solidFill>
                    <a:latin typeface="Arial" pitchFamily="34" charset="0"/>
                    <a:cs typeface="Arial"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   Global REITs (ex US)</c:v>
                </c:pt>
                <c:pt idx="1">
                  <c:v>   US REITs</c:v>
                </c:pt>
              </c:strCache>
            </c:strRef>
          </c:cat>
          <c:val>
            <c:numRef>
              <c:f>Sheet1!$B$2:$B$3</c:f>
              <c:numCache>
                <c:formatCode>0.00</c:formatCode>
                <c:ptCount val="2"/>
                <c:pt idx="0">
                  <c:v>-1.26</c:v>
                </c:pt>
                <c:pt idx="1">
                  <c:v>-7.43</c:v>
                </c:pt>
              </c:numCache>
            </c:numRef>
          </c:val>
          <c:extLst>
            <c:ext xmlns:c16="http://schemas.microsoft.com/office/drawing/2014/chart" uri="{C3380CC4-5D6E-409C-BE32-E72D297353CC}">
              <c16:uniqueId val="{00000000-E71A-444D-BD6B-C2D3C7402066}"/>
            </c:ext>
          </c:extLst>
        </c:ser>
        <c:dLbls>
          <c:showLegendKey val="0"/>
          <c:showVal val="0"/>
          <c:showCatName val="0"/>
          <c:showSerName val="0"/>
          <c:showPercent val="0"/>
          <c:showBubbleSize val="0"/>
        </c:dLbls>
        <c:gapWidth val="43"/>
        <c:axId val="107864064"/>
        <c:axId val="107865600"/>
      </c:barChart>
      <c:catAx>
        <c:axId val="107864064"/>
        <c:scaling>
          <c:orientation val="maxMin"/>
        </c:scaling>
        <c:delete val="0"/>
        <c:axPos val="l"/>
        <c:numFmt formatCode="General" sourceLinked="0"/>
        <c:majorTickMark val="none"/>
        <c:minorTickMark val="none"/>
        <c:tickLblPos val="low"/>
        <c:spPr>
          <a:ln w="6350">
            <a:solidFill>
              <a:schemeClr val="bg1">
                <a:lumMod val="65000"/>
              </a:schemeClr>
            </a:solidFill>
          </a:ln>
        </c:spPr>
        <c:txPr>
          <a:bodyPr/>
          <a:lstStyle/>
          <a:p>
            <a:pPr>
              <a:defRPr sz="900">
                <a:solidFill>
                  <a:schemeClr val="tx1"/>
                </a:solidFill>
                <a:latin typeface="Arial" pitchFamily="34" charset="0"/>
                <a:cs typeface="Arial" pitchFamily="34" charset="0"/>
              </a:defRPr>
            </a:pPr>
            <a:endParaRPr lang="en-US"/>
          </a:p>
        </c:txPr>
        <c:crossAx val="107865600"/>
        <c:crosses val="autoZero"/>
        <c:auto val="1"/>
        <c:lblAlgn val="ctr"/>
        <c:lblOffset val="100"/>
        <c:noMultiLvlLbl val="0"/>
      </c:catAx>
      <c:valAx>
        <c:axId val="107865600"/>
        <c:scaling>
          <c:orientation val="minMax"/>
        </c:scaling>
        <c:delete val="0"/>
        <c:axPos val="t"/>
        <c:numFmt formatCode="0.00" sourceLinked="1"/>
        <c:majorTickMark val="none"/>
        <c:minorTickMark val="none"/>
        <c:tickLblPos val="none"/>
        <c:spPr>
          <a:ln>
            <a:noFill/>
          </a:ln>
        </c:spPr>
        <c:crossAx val="107864064"/>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lgn="l">
              <a:defRPr sz="1100" b="0"/>
            </a:pPr>
            <a:r>
              <a:rPr lang="en-US" sz="1100" b="0" dirty="0">
                <a:solidFill>
                  <a:schemeClr val="tx2"/>
                </a:solidFill>
                <a:effectLst/>
              </a:rPr>
              <a:t>Total Value of REIT Stocks</a:t>
            </a:r>
          </a:p>
        </c:rich>
      </c:tx>
      <c:layout>
        <c:manualLayout>
          <c:xMode val="edge"/>
          <c:yMode val="edge"/>
          <c:x val="1.5137483986933419E-2"/>
          <c:y val="0.2568526191151248"/>
        </c:manualLayout>
      </c:layout>
      <c:overlay val="1"/>
    </c:title>
    <c:autoTitleDeleted val="0"/>
    <c:plotArea>
      <c:layout>
        <c:manualLayout>
          <c:layoutTarget val="inner"/>
          <c:xMode val="edge"/>
          <c:yMode val="edge"/>
          <c:x val="0.16964235433688699"/>
          <c:y val="0.43394843514934411"/>
          <c:w val="0.30675784468376643"/>
          <c:h val="0.31615542377725564"/>
        </c:manualLayout>
      </c:layout>
      <c:pieChart>
        <c:varyColors val="1"/>
        <c:ser>
          <c:idx val="0"/>
          <c:order val="0"/>
          <c:tx>
            <c:strRef>
              <c:f>Sheet1!$C$1</c:f>
              <c:strCache>
                <c:ptCount val="1"/>
                <c:pt idx="0">
                  <c:v>Percent</c:v>
                </c:pt>
              </c:strCache>
            </c:strRef>
          </c:tx>
          <c:spPr>
            <a:solidFill>
              <a:schemeClr val="accent1"/>
            </a:solidFill>
            <a:ln>
              <a:solidFill>
                <a:schemeClr val="accent1"/>
              </a:solidFill>
            </a:ln>
            <a:effectLst/>
          </c:spPr>
          <c:dPt>
            <c:idx val="0"/>
            <c:bubble3D val="0"/>
            <c:spPr>
              <a:solidFill>
                <a:schemeClr val="bg2"/>
              </a:solidFill>
              <a:ln>
                <a:solidFill>
                  <a:schemeClr val="bg2"/>
                </a:solidFill>
              </a:ln>
              <a:effectLst/>
            </c:spPr>
            <c:extLst>
              <c:ext xmlns:c16="http://schemas.microsoft.com/office/drawing/2014/chart" uri="{C3380CC4-5D6E-409C-BE32-E72D297353CC}">
                <c16:uniqueId val="{00000001-42D2-4047-8053-3B35ADF2ABD7}"/>
              </c:ext>
            </c:extLst>
          </c:dPt>
          <c:dPt>
            <c:idx val="1"/>
            <c:bubble3D val="0"/>
            <c:extLst>
              <c:ext xmlns:c16="http://schemas.microsoft.com/office/drawing/2014/chart" uri="{C3380CC4-5D6E-409C-BE32-E72D297353CC}">
                <c16:uniqueId val="{00000002-42D2-4047-8053-3B35ADF2ABD7}"/>
              </c:ext>
            </c:extLst>
          </c:dPt>
          <c:dLbls>
            <c:dLbl>
              <c:idx val="0"/>
              <c:layout>
                <c:manualLayout>
                  <c:x val="1.8541994384424557E-2"/>
                  <c:y val="-9.0653496069921111E-2"/>
                </c:manualLayout>
              </c:layout>
              <c:tx>
                <c:rich>
                  <a:bodyPr anchor="t" anchorCtr="1"/>
                  <a:lstStyle/>
                  <a:p>
                    <a:pPr algn="l">
                      <a:defRPr sz="2800"/>
                    </a:pPr>
                    <a:r>
                      <a:rPr lang="en-US" dirty="0">
                        <a:solidFill>
                          <a:schemeClr val="bg2"/>
                        </a:solidFill>
                      </a:rPr>
                      <a:t>56%</a:t>
                    </a:r>
                  </a:p>
                  <a:p>
                    <a:pPr algn="l">
                      <a:defRPr sz="2800"/>
                    </a:pPr>
                    <a:r>
                      <a:rPr lang="en-US" sz="900" b="1" dirty="0">
                        <a:solidFill>
                          <a:schemeClr val="bg1">
                            <a:lumMod val="50000"/>
                          </a:schemeClr>
                        </a:solidFill>
                      </a:rPr>
                      <a:t>US               </a:t>
                    </a:r>
                    <a:r>
                      <a:rPr lang="en-US" sz="900" b="0" dirty="0">
                        <a:solidFill>
                          <a:schemeClr val="bg1">
                            <a:lumMod val="50000"/>
                          </a:schemeClr>
                        </a:solidFill>
                      </a:rPr>
                      <a:t>$618 billion    101 REITs</a:t>
                    </a:r>
                    <a:endParaRPr lang="en-US" sz="900" b="0" dirty="0">
                      <a:solidFill>
                        <a:srgbClr val="00B0F0"/>
                      </a:solidFill>
                    </a:endParaRPr>
                  </a:p>
                </c:rich>
              </c:tx>
              <c:sp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2D2-4047-8053-3B35ADF2ABD7}"/>
                </c:ext>
              </c:extLst>
            </c:dLbl>
            <c:dLbl>
              <c:idx val="1"/>
              <c:layout>
                <c:manualLayout>
                  <c:x val="3.0351128284252009E-18"/>
                  <c:y val="4.3513678113562132E-2"/>
                </c:manualLayout>
              </c:layout>
              <c:tx>
                <c:rich>
                  <a:bodyPr/>
                  <a:lstStyle/>
                  <a:p>
                    <a:pPr algn="l">
                      <a:defRPr sz="2800"/>
                    </a:pPr>
                    <a:r>
                      <a:rPr lang="en-US" dirty="0">
                        <a:solidFill>
                          <a:schemeClr val="accent1"/>
                        </a:solidFill>
                      </a:rPr>
                      <a:t>44%</a:t>
                    </a:r>
                  </a:p>
                  <a:p>
                    <a:pPr algn="l">
                      <a:defRPr sz="2800"/>
                    </a:pPr>
                    <a:r>
                      <a:rPr lang="en-US" sz="900" b="1" dirty="0">
                        <a:solidFill>
                          <a:schemeClr val="bg1">
                            <a:lumMod val="50000"/>
                          </a:schemeClr>
                        </a:solidFill>
                      </a:rPr>
                      <a:t>World ex US</a:t>
                    </a:r>
                  </a:p>
                  <a:p>
                    <a:pPr algn="l">
                      <a:defRPr sz="2800"/>
                    </a:pPr>
                    <a:r>
                      <a:rPr lang="en-US" sz="900" dirty="0">
                        <a:solidFill>
                          <a:schemeClr val="bg1">
                            <a:lumMod val="50000"/>
                          </a:schemeClr>
                        </a:solidFill>
                      </a:rPr>
                      <a:t>$477 billion    253 REITs      (23 other countries)</a:t>
                    </a:r>
                  </a:p>
                </c:rich>
              </c:tx>
              <c:spPr>
                <a:noFill/>
              </c:sp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2D2-4047-8053-3B35ADF2ABD7}"/>
                </c:ext>
              </c:extLst>
            </c:dLbl>
            <c:dLbl>
              <c:idx val="2"/>
              <c:delete val="1"/>
              <c:extLst>
                <c:ext xmlns:c15="http://schemas.microsoft.com/office/drawing/2012/chart" uri="{CE6537A1-D6FC-4f65-9D91-7224C49458BB}"/>
                <c:ext xmlns:c16="http://schemas.microsoft.com/office/drawing/2014/chart" uri="{C3380CC4-5D6E-409C-BE32-E72D297353CC}">
                  <c16:uniqueId val="{00000003-42D2-4047-8053-3B35ADF2ABD7}"/>
                </c:ext>
              </c:extLst>
            </c:dLbl>
            <c:spPr>
              <a:noFill/>
              <a:ln>
                <a:noFill/>
              </a:ln>
              <a:effectLst/>
            </c:spPr>
            <c:txPr>
              <a:bodyPr/>
              <a:lstStyle/>
              <a:p>
                <a:pPr algn="l">
                  <a:defRPr sz="28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Sheet1!$B$2:$B$3</c:f>
              <c:strCache>
                <c:ptCount val="2"/>
                <c:pt idx="0">
                  <c:v>Dow Jones US Select REIT Index (USD)</c:v>
                </c:pt>
                <c:pt idx="1">
                  <c:v>S&amp;P Global Ex-U.S. REIT Index                        </c:v>
                </c:pt>
              </c:strCache>
            </c:strRef>
          </c:cat>
          <c:val>
            <c:numRef>
              <c:f>Sheet1!$C$2:$C$3</c:f>
              <c:numCache>
                <c:formatCode>#,##0.00</c:formatCode>
                <c:ptCount val="2"/>
                <c:pt idx="0">
                  <c:v>617503585174.30005</c:v>
                </c:pt>
                <c:pt idx="1">
                  <c:v>477044192899.48999</c:v>
                </c:pt>
              </c:numCache>
            </c:numRef>
          </c:val>
          <c:extLst>
            <c:ext xmlns:c16="http://schemas.microsoft.com/office/drawing/2014/chart" uri="{C3380CC4-5D6E-409C-BE32-E72D297353CC}">
              <c16:uniqueId val="{00000004-42D2-4047-8053-3B35ADF2ABD7}"/>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userShapes r:id="rId2"/>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b="0">
                <a:solidFill>
                  <a:schemeClr val="tx2"/>
                </a:solidFill>
              </a:defRPr>
            </a:pPr>
            <a:r>
              <a:rPr lang="en-US" sz="1100" b="0" dirty="0">
                <a:solidFill>
                  <a:schemeClr val="tx2"/>
                </a:solidFill>
                <a:effectLst/>
              </a:rPr>
              <a:t>Ranked Returns for Individual Commodities (%)</a:t>
            </a:r>
          </a:p>
        </c:rich>
      </c:tx>
      <c:layout>
        <c:manualLayout>
          <c:xMode val="edge"/>
          <c:yMode val="edge"/>
          <c:x val="2.3216718000319027E-2"/>
          <c:y val="1.7045454545454544E-2"/>
        </c:manualLayout>
      </c:layout>
      <c:overlay val="0"/>
    </c:title>
    <c:autoTitleDeleted val="0"/>
    <c:plotArea>
      <c:layout>
        <c:manualLayout>
          <c:layoutTarget val="inner"/>
          <c:xMode val="edge"/>
          <c:yMode val="edge"/>
          <c:x val="0.23872711665758761"/>
          <c:y val="8.8972938734400153E-2"/>
          <c:w val="0.66666088908697729"/>
          <c:h val="0.88769624283075732"/>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AE9A-4C22-9200-311EC3AA74ED}"/>
                </c:ext>
              </c:extLst>
            </c:dLbl>
            <c:dLbl>
              <c:idx val="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AE9A-4C22-9200-311EC3AA74ED}"/>
                </c:ext>
              </c:extLst>
            </c:dLbl>
            <c:dLbl>
              <c:idx val="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AE9A-4C22-9200-311EC3AA74ED}"/>
                </c:ext>
              </c:extLst>
            </c:dLbl>
            <c:dLbl>
              <c:idx val="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AE9A-4C22-9200-311EC3AA74ED}"/>
                </c:ext>
              </c:extLst>
            </c:dLbl>
            <c:dLbl>
              <c:idx val="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AE9A-4C22-9200-311EC3AA74ED}"/>
                </c:ext>
              </c:extLst>
            </c:dLbl>
            <c:dLbl>
              <c:idx val="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AE9A-4C22-9200-311EC3AA74ED}"/>
                </c:ext>
              </c:extLst>
            </c:dLbl>
            <c:dLbl>
              <c:idx val="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AE9A-4C22-9200-311EC3AA74ED}"/>
                </c:ext>
              </c:extLst>
            </c:dLbl>
            <c:dLbl>
              <c:idx val="7"/>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AE9A-4C22-9200-311EC3AA74ED}"/>
                </c:ext>
              </c:extLst>
            </c:dLbl>
            <c:dLbl>
              <c:idx val="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AE9A-4C22-9200-311EC3AA74ED}"/>
                </c:ext>
              </c:extLst>
            </c:dLbl>
            <c:dLbl>
              <c:idx val="9"/>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AE9A-4C22-9200-311EC3AA74ED}"/>
                </c:ext>
              </c:extLst>
            </c:dLbl>
            <c:dLbl>
              <c:idx val="1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AE9A-4C22-9200-311EC3AA74ED}"/>
                </c:ext>
              </c:extLst>
            </c:dLbl>
            <c:dLbl>
              <c:idx val="1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AE9A-4C22-9200-311EC3AA74ED}"/>
                </c:ext>
              </c:extLst>
            </c:dLbl>
            <c:dLbl>
              <c:idx val="1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AE9A-4C22-9200-311EC3AA74ED}"/>
                </c:ext>
              </c:extLst>
            </c:dLbl>
            <c:dLbl>
              <c:idx val="1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AE9A-4C22-9200-311EC3AA74ED}"/>
                </c:ext>
              </c:extLst>
            </c:dLbl>
            <c:dLbl>
              <c:idx val="1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AE9A-4C22-9200-311EC3AA74ED}"/>
                </c:ext>
              </c:extLst>
            </c:dLbl>
            <c:dLbl>
              <c:idx val="1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AE9A-4C22-9200-311EC3AA74ED}"/>
                </c:ext>
              </c:extLst>
            </c:dLbl>
            <c:dLbl>
              <c:idx val="1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AE9A-4C22-9200-311EC3AA74ED}"/>
                </c:ext>
              </c:extLst>
            </c:dLbl>
            <c:dLbl>
              <c:idx val="17"/>
              <c:spPr/>
              <c:txPr>
                <a:bodyPr/>
                <a:lstStyle/>
                <a:p>
                  <a:pPr algn="ctr" rtl="0">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AE9A-4C22-9200-311EC3AA74ED}"/>
                </c:ext>
              </c:extLst>
            </c:dLbl>
            <c:dLbl>
              <c:idx val="1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AE9A-4C22-9200-311EC3AA74ED}"/>
                </c:ext>
              </c:extLst>
            </c:dLbl>
            <c:spPr>
              <a:noFill/>
              <a:ln>
                <a:noFill/>
              </a:ln>
              <a:effectLst/>
            </c:spPr>
            <c:txPr>
              <a:bodyPr/>
              <a:lstStyle/>
              <a:p>
                <a:pPr>
                  <a:defRPr sz="900">
                    <a:solidFill>
                      <a:srgbClr val="C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Sheet1!$A$2:$A$23</c:f>
              <c:strCache>
                <c:ptCount val="22"/>
                <c:pt idx="0">
                  <c:v>Soybean meal</c:v>
                </c:pt>
                <c:pt idx="1">
                  <c:v>WTI crude oil</c:v>
                </c:pt>
                <c:pt idx="2">
                  <c:v>Corn</c:v>
                </c:pt>
                <c:pt idx="3">
                  <c:v>Soybeans</c:v>
                </c:pt>
                <c:pt idx="4">
                  <c:v>Kansas wheat</c:v>
                </c:pt>
                <c:pt idx="5">
                  <c:v>Brent oil</c:v>
                </c:pt>
                <c:pt idx="6">
                  <c:v>Nickel</c:v>
                </c:pt>
                <c:pt idx="7">
                  <c:v>Wheat</c:v>
                </c:pt>
                <c:pt idx="8">
                  <c:v>Cotton</c:v>
                </c:pt>
                <c:pt idx="9">
                  <c:v>Gold</c:v>
                </c:pt>
                <c:pt idx="10">
                  <c:v>Unleaded gas</c:v>
                </c:pt>
                <c:pt idx="11">
                  <c:v>Heating oil</c:v>
                </c:pt>
                <c:pt idx="12">
                  <c:v>Zinc</c:v>
                </c:pt>
                <c:pt idx="13">
                  <c:v>Soybean oil</c:v>
                </c:pt>
                <c:pt idx="14">
                  <c:v>Silver</c:v>
                </c:pt>
                <c:pt idx="15">
                  <c:v>Natural gas</c:v>
                </c:pt>
                <c:pt idx="16">
                  <c:v>Coffee</c:v>
                </c:pt>
                <c:pt idx="17">
                  <c:v>Copper</c:v>
                </c:pt>
                <c:pt idx="18">
                  <c:v>Live cattle</c:v>
                </c:pt>
                <c:pt idx="19">
                  <c:v>Lean hogs</c:v>
                </c:pt>
                <c:pt idx="20">
                  <c:v>Aluminum</c:v>
                </c:pt>
                <c:pt idx="21">
                  <c:v>Sugar</c:v>
                </c:pt>
              </c:strCache>
            </c:strRef>
          </c:cat>
          <c:val>
            <c:numRef>
              <c:f>Sheet1!$B$2:$B$23</c:f>
              <c:numCache>
                <c:formatCode>General</c:formatCode>
                <c:ptCount val="22"/>
                <c:pt idx="11" formatCode="#,##0.00;\-#,##0.00;">
                  <c:v>-0.71</c:v>
                </c:pt>
                <c:pt idx="12" formatCode="#,##0.00;\-#,##0.00;">
                  <c:v>-1.21</c:v>
                </c:pt>
                <c:pt idx="13" formatCode="#,##0.00;\-#,##0.00;">
                  <c:v>-4.76</c:v>
                </c:pt>
                <c:pt idx="14" formatCode="#,##0.00;\-#,##0.00;">
                  <c:v>-5.59</c:v>
                </c:pt>
                <c:pt idx="15" formatCode="#,##0.00;\-#,##0.00;">
                  <c:v>-7.21</c:v>
                </c:pt>
                <c:pt idx="16" formatCode="#,##0.00;\-#,##0.00;">
                  <c:v>-7.96</c:v>
                </c:pt>
                <c:pt idx="17" formatCode="#,##0.00;\-#,##0.00;">
                  <c:v>-8.91</c:v>
                </c:pt>
                <c:pt idx="18" formatCode="#,##0.00;\-#,##0.00;">
                  <c:v>-10.76</c:v>
                </c:pt>
                <c:pt idx="19" formatCode="#,##0.00;\-#,##0.00;">
                  <c:v>-11.07</c:v>
                </c:pt>
                <c:pt idx="20" formatCode="#,##0.00;\-#,##0.00;">
                  <c:v>-12.37</c:v>
                </c:pt>
                <c:pt idx="21" formatCode="#,##0.00;\-#,##0.00;">
                  <c:v>-18.190000000000001</c:v>
                </c:pt>
              </c:numCache>
            </c:numRef>
          </c:val>
          <c:extLst>
            <c:ext xmlns:c16="http://schemas.microsoft.com/office/drawing/2014/chart" uri="{C3380CC4-5D6E-409C-BE32-E72D297353CC}">
              <c16:uniqueId val="{00000013-AE9A-4C22-9200-311EC3AA74ED}"/>
            </c:ext>
          </c:extLst>
        </c:ser>
        <c:ser>
          <c:idx val="1"/>
          <c:order val="1"/>
          <c:tx>
            <c:strRef>
              <c:f>Sheet1!$C$1</c:f>
              <c:strCache>
                <c:ptCount val="1"/>
                <c:pt idx="0">
                  <c:v>Positive</c:v>
                </c:pt>
              </c:strCache>
            </c:strRef>
          </c:tx>
          <c:spPr>
            <a:solidFill>
              <a:schemeClr val="bg1">
                <a:lumMod val="75000"/>
              </a:schemeClr>
            </a:solidFill>
          </c:spPr>
          <c:invertIfNegative val="0"/>
          <c:dLbls>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Sheet1!$A$2:$A$23</c:f>
              <c:strCache>
                <c:ptCount val="22"/>
                <c:pt idx="0">
                  <c:v>Soybean meal</c:v>
                </c:pt>
                <c:pt idx="1">
                  <c:v>WTI crude oil</c:v>
                </c:pt>
                <c:pt idx="2">
                  <c:v>Corn</c:v>
                </c:pt>
                <c:pt idx="3">
                  <c:v>Soybeans</c:v>
                </c:pt>
                <c:pt idx="4">
                  <c:v>Kansas wheat</c:v>
                </c:pt>
                <c:pt idx="5">
                  <c:v>Brent oil</c:v>
                </c:pt>
                <c:pt idx="6">
                  <c:v>Nickel</c:v>
                </c:pt>
                <c:pt idx="7">
                  <c:v>Wheat</c:v>
                </c:pt>
                <c:pt idx="8">
                  <c:v>Cotton</c:v>
                </c:pt>
                <c:pt idx="9">
                  <c:v>Gold</c:v>
                </c:pt>
                <c:pt idx="10">
                  <c:v>Unleaded gas</c:v>
                </c:pt>
                <c:pt idx="11">
                  <c:v>Heating oil</c:v>
                </c:pt>
                <c:pt idx="12">
                  <c:v>Zinc</c:v>
                </c:pt>
                <c:pt idx="13">
                  <c:v>Soybean oil</c:v>
                </c:pt>
                <c:pt idx="14">
                  <c:v>Silver</c:v>
                </c:pt>
                <c:pt idx="15">
                  <c:v>Natural gas</c:v>
                </c:pt>
                <c:pt idx="16">
                  <c:v>Coffee</c:v>
                </c:pt>
                <c:pt idx="17">
                  <c:v>Copper</c:v>
                </c:pt>
                <c:pt idx="18">
                  <c:v>Live cattle</c:v>
                </c:pt>
                <c:pt idx="19">
                  <c:v>Lean hogs</c:v>
                </c:pt>
                <c:pt idx="20">
                  <c:v>Aluminum</c:v>
                </c:pt>
                <c:pt idx="21">
                  <c:v>Sugar</c:v>
                </c:pt>
              </c:strCache>
            </c:strRef>
          </c:cat>
          <c:val>
            <c:numRef>
              <c:f>Sheet1!$C$2:$C$23</c:f>
              <c:numCache>
                <c:formatCode>#,##0.00;\-#,##0.00;</c:formatCode>
                <c:ptCount val="22"/>
                <c:pt idx="0">
                  <c:v>20.239999999999998</c:v>
                </c:pt>
                <c:pt idx="1">
                  <c:v>8.4</c:v>
                </c:pt>
                <c:pt idx="2">
                  <c:v>8.3000000000000007</c:v>
                </c:pt>
                <c:pt idx="3">
                  <c:v>7.46</c:v>
                </c:pt>
                <c:pt idx="4">
                  <c:v>6.02</c:v>
                </c:pt>
                <c:pt idx="5">
                  <c:v>4.99</c:v>
                </c:pt>
                <c:pt idx="6">
                  <c:v>3.79</c:v>
                </c:pt>
                <c:pt idx="7">
                  <c:v>2.81</c:v>
                </c:pt>
                <c:pt idx="8">
                  <c:v>2.2000000000000002</c:v>
                </c:pt>
                <c:pt idx="9">
                  <c:v>0.56000000000000005</c:v>
                </c:pt>
                <c:pt idx="10">
                  <c:v>0.49</c:v>
                </c:pt>
                <c:pt idx="11">
                  <c:v>0</c:v>
                </c:pt>
                <c:pt idx="12">
                  <c:v>0</c:v>
                </c:pt>
                <c:pt idx="13">
                  <c:v>0</c:v>
                </c:pt>
                <c:pt idx="14">
                  <c:v>0</c:v>
                </c:pt>
                <c:pt idx="15">
                  <c:v>0</c:v>
                </c:pt>
                <c:pt idx="16">
                  <c:v>0</c:v>
                </c:pt>
                <c:pt idx="17">
                  <c:v>0</c:v>
                </c:pt>
                <c:pt idx="18">
                  <c:v>0</c:v>
                </c:pt>
                <c:pt idx="19">
                  <c:v>0</c:v>
                </c:pt>
                <c:pt idx="20">
                  <c:v>0</c:v>
                </c:pt>
                <c:pt idx="21">
                  <c:v>0</c:v>
                </c:pt>
              </c:numCache>
            </c:numRef>
          </c:val>
          <c:extLst>
            <c:ext xmlns:c16="http://schemas.microsoft.com/office/drawing/2014/chart" uri="{C3380CC4-5D6E-409C-BE32-E72D297353CC}">
              <c16:uniqueId val="{00000014-AE9A-4C22-9200-311EC3AA74ED}"/>
            </c:ext>
          </c:extLst>
        </c:ser>
        <c:dLbls>
          <c:showLegendKey val="0"/>
          <c:showVal val="0"/>
          <c:showCatName val="0"/>
          <c:showSerName val="0"/>
          <c:showPercent val="0"/>
          <c:showBubbleSize val="0"/>
        </c:dLbls>
        <c:gapWidth val="106"/>
        <c:overlap val="100"/>
        <c:axId val="106872192"/>
        <c:axId val="108205184"/>
      </c:barChart>
      <c:catAx>
        <c:axId val="106872192"/>
        <c:scaling>
          <c:orientation val="maxMin"/>
        </c:scaling>
        <c:delete val="0"/>
        <c:axPos val="l"/>
        <c:numFmt formatCode="General" sourceLinked="1"/>
        <c:majorTickMark val="none"/>
        <c:minorTickMark val="none"/>
        <c:tickLblPos val="low"/>
        <c:txPr>
          <a:bodyPr/>
          <a:lstStyle/>
          <a:p>
            <a:pPr>
              <a:defRPr sz="900"/>
            </a:pPr>
            <a:endParaRPr lang="en-US"/>
          </a:p>
        </c:txPr>
        <c:crossAx val="108205184"/>
        <c:crosses val="autoZero"/>
        <c:auto val="1"/>
        <c:lblAlgn val="ctr"/>
        <c:lblOffset val="100"/>
        <c:noMultiLvlLbl val="0"/>
      </c:catAx>
      <c:valAx>
        <c:axId val="108205184"/>
        <c:scaling>
          <c:orientation val="minMax"/>
          <c:max val="21"/>
          <c:min val="-23"/>
        </c:scaling>
        <c:delete val="0"/>
        <c:axPos val="b"/>
        <c:numFmt formatCode="General" sourceLinked="1"/>
        <c:majorTickMark val="none"/>
        <c:minorTickMark val="none"/>
        <c:tickLblPos val="none"/>
        <c:spPr>
          <a:ln>
            <a:noFill/>
          </a:ln>
        </c:spPr>
        <c:crossAx val="106872192"/>
        <c:crosses val="max"/>
        <c:crossBetween val="between"/>
        <c:majorUnit val="1"/>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lgn="ctr" rtl="0">
              <a:defRPr lang="en-US" sz="1100" b="0" i="0" u="none" strike="noStrike" kern="1200" baseline="0" dirty="0">
                <a:solidFill>
                  <a:schemeClr val="tx2"/>
                </a:solidFill>
                <a:latin typeface="Arial" pitchFamily="34" charset="0"/>
                <a:ea typeface="+mn-ea"/>
                <a:cs typeface="Arial" pitchFamily="34" charset="0"/>
              </a:defRPr>
            </a:pPr>
            <a:r>
              <a:rPr lang="en-US" sz="1100" b="0" i="0" u="none" strike="noStrike" kern="1200" baseline="0" dirty="0">
                <a:solidFill>
                  <a:srgbClr val="35627D"/>
                </a:solidFill>
                <a:latin typeface="Arial" pitchFamily="34" charset="0"/>
                <a:ea typeface="+mn-ea"/>
                <a:cs typeface="Arial" pitchFamily="34" charset="0"/>
              </a:rPr>
              <a:t>Bond Yields across Issuers (%)</a:t>
            </a:r>
          </a:p>
        </c:rich>
      </c:tx>
      <c:layout>
        <c:manualLayout>
          <c:xMode val="edge"/>
          <c:yMode val="edge"/>
          <c:x val="3.4128787878787897E-2"/>
          <c:y val="1.8372314224438802E-2"/>
        </c:manualLayout>
      </c:layout>
      <c:overlay val="0"/>
    </c:title>
    <c:autoTitleDeleted val="0"/>
    <c:plotArea>
      <c:layout>
        <c:manualLayout>
          <c:layoutTarget val="inner"/>
          <c:xMode val="edge"/>
          <c:yMode val="edge"/>
          <c:x val="4.7008470532092603E-2"/>
          <c:y val="0.18831622080049765"/>
          <c:w val="0.86383052970651397"/>
          <c:h val="0.53676885965070908"/>
        </c:manualLayout>
      </c:layout>
      <c:barChart>
        <c:barDir val="col"/>
        <c:grouping val="clustered"/>
        <c:varyColors val="0"/>
        <c:ser>
          <c:idx val="0"/>
          <c:order val="0"/>
          <c:tx>
            <c:strRef>
              <c:f>Sheet1!$B$1</c:f>
              <c:strCache>
                <c:ptCount val="1"/>
                <c:pt idx="0">
                  <c:v>Series 1</c:v>
                </c:pt>
              </c:strCache>
            </c:strRef>
          </c:tx>
          <c:spPr>
            <a:solidFill>
              <a:srgbClr val="B1B1B1"/>
            </a:solidFill>
            <a:ln w="0" cap="flat" cmpd="sng" algn="ctr">
              <a:noFill/>
              <a:prstDash val="solid"/>
              <a:round/>
              <a:headEnd type="none" w="med" len="med"/>
              <a:tailEnd type="none" w="med" len="med"/>
            </a:ln>
            <a:effectLst/>
          </c:spPr>
          <c:invertIfNegative val="0"/>
          <c:dLbls>
            <c:dLbl>
              <c:idx val="1"/>
              <c:spPr/>
              <c:txPr>
                <a:bodyPr/>
                <a:lstStyle/>
                <a:p>
                  <a:pPr algn="ctr" rtl="0">
                    <a:defRPr lang="en-US" sz="900" b="0" i="0" u="none" strike="noStrike" kern="1200" baseline="0">
                      <a:solidFill>
                        <a:srgbClr val="35627D"/>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0-5981-4208-9426-90633C02D95D}"/>
                </c:ext>
              </c:extLst>
            </c:dLbl>
            <c:dLbl>
              <c:idx val="2"/>
              <c:layout>
                <c:manualLayout>
                  <c:x val="0"/>
                  <c:y val="9.1868804316770497E-3"/>
                </c:manualLayout>
              </c:layout>
              <c:spPr/>
              <c:txPr>
                <a:bodyPr/>
                <a:lstStyle/>
                <a:p>
                  <a:pPr algn="ctr" rtl="0">
                    <a:defRPr lang="en-US" sz="900" b="0" i="0" u="none" strike="noStrike" kern="1200" baseline="0">
                      <a:solidFill>
                        <a:srgbClr val="35627D"/>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981-4208-9426-90633C02D95D}"/>
                </c:ext>
              </c:extLst>
            </c:dLbl>
            <c:dLbl>
              <c:idx val="3"/>
              <c:layout>
                <c:manualLayout>
                  <c:x val="7.5757575757575803E-3"/>
                  <c:y val="4.5938018755673502E-3"/>
                </c:manualLayout>
              </c:layout>
              <c:spPr/>
              <c:txPr>
                <a:bodyPr/>
                <a:lstStyle/>
                <a:p>
                  <a:pPr algn="ctr" rtl="0">
                    <a:defRPr lang="en-US" sz="900" b="0" i="0" u="none" strike="noStrike" kern="1200" baseline="0">
                      <a:solidFill>
                        <a:srgbClr val="35627D"/>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981-4208-9426-90633C02D95D}"/>
                </c:ext>
              </c:extLst>
            </c:dLbl>
            <c:spPr>
              <a:noFill/>
              <a:ln>
                <a:noFill/>
              </a:ln>
              <a:effectLst/>
            </c:spPr>
            <c:txPr>
              <a:bodyPr/>
              <a:lstStyle/>
              <a:p>
                <a:pPr>
                  <a:defRPr sz="900" b="0" i="0">
                    <a:solidFill>
                      <a:srgbClr val="35627D"/>
                    </a:solidFill>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10-Year US Treasury</c:v>
                </c:pt>
                <c:pt idx="1">
                  <c:v>Municipals</c:v>
                </c:pt>
                <c:pt idx="2">
                  <c:v>AAA-AA Corporates</c:v>
                </c:pt>
                <c:pt idx="3">
                  <c:v>A-BBB Corporates</c:v>
                </c:pt>
              </c:strCache>
            </c:strRef>
          </c:cat>
          <c:val>
            <c:numRef>
              <c:f>Sheet1!$B$2:$B$5</c:f>
              <c:numCache>
                <c:formatCode>0.00</c:formatCode>
                <c:ptCount val="4"/>
                <c:pt idx="0">
                  <c:v>2.74</c:v>
                </c:pt>
                <c:pt idx="1">
                  <c:v>3.23</c:v>
                </c:pt>
                <c:pt idx="2">
                  <c:v>3.32</c:v>
                </c:pt>
                <c:pt idx="3">
                  <c:v>3.88</c:v>
                </c:pt>
              </c:numCache>
            </c:numRef>
          </c:val>
          <c:extLst>
            <c:ext xmlns:c16="http://schemas.microsoft.com/office/drawing/2014/chart" uri="{C3380CC4-5D6E-409C-BE32-E72D297353CC}">
              <c16:uniqueId val="{00000003-5981-4208-9426-90633C02D95D}"/>
            </c:ext>
          </c:extLst>
        </c:ser>
        <c:dLbls>
          <c:showLegendKey val="0"/>
          <c:showVal val="1"/>
          <c:showCatName val="0"/>
          <c:showSerName val="0"/>
          <c:showPercent val="0"/>
          <c:showBubbleSize val="0"/>
        </c:dLbls>
        <c:gapWidth val="24"/>
        <c:overlap val="74"/>
        <c:axId val="108243200"/>
        <c:axId val="108249088"/>
      </c:barChart>
      <c:catAx>
        <c:axId val="108243200"/>
        <c:scaling>
          <c:orientation val="minMax"/>
        </c:scaling>
        <c:delete val="0"/>
        <c:axPos val="b"/>
        <c:numFmt formatCode="General" sourceLinked="0"/>
        <c:majorTickMark val="none"/>
        <c:minorTickMark val="none"/>
        <c:tickLblPos val="nextTo"/>
        <c:spPr>
          <a:ln w="6350">
            <a:solidFill>
              <a:schemeClr val="bg1">
                <a:lumMod val="65000"/>
              </a:schemeClr>
            </a:solidFill>
          </a:ln>
        </c:spPr>
        <c:txPr>
          <a:bodyPr rot="0" vert="horz" anchor="ctr" anchorCtr="0">
            <a:noAutofit/>
          </a:bodyPr>
          <a:lstStyle/>
          <a:p>
            <a:pPr>
              <a:defRPr sz="900" b="0" i="0">
                <a:solidFill>
                  <a:schemeClr val="tx1"/>
                </a:solidFill>
                <a:latin typeface="Arial" pitchFamily="34" charset="0"/>
                <a:cs typeface="Arial" pitchFamily="34" charset="0"/>
              </a:defRPr>
            </a:pPr>
            <a:endParaRPr lang="en-US"/>
          </a:p>
        </c:txPr>
        <c:crossAx val="108249088"/>
        <c:crosses val="autoZero"/>
        <c:auto val="1"/>
        <c:lblAlgn val="ctr"/>
        <c:lblOffset val="100"/>
        <c:tickLblSkip val="1"/>
        <c:noMultiLvlLbl val="0"/>
      </c:catAx>
      <c:valAx>
        <c:axId val="108249088"/>
        <c:scaling>
          <c:orientation val="minMax"/>
        </c:scaling>
        <c:delete val="1"/>
        <c:axPos val="l"/>
        <c:numFmt formatCode="0.00" sourceLinked="1"/>
        <c:majorTickMark val="out"/>
        <c:minorTickMark val="none"/>
        <c:tickLblPos val="none"/>
        <c:crossAx val="108243200"/>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lgn="ctr" rtl="0">
              <a:defRPr lang="en-US" sz="1100" b="0" i="0" u="none" strike="noStrike" kern="1200" baseline="0" dirty="0">
                <a:solidFill>
                  <a:schemeClr val="tx2"/>
                </a:solidFill>
                <a:latin typeface="Arial" pitchFamily="34" charset="0"/>
                <a:ea typeface="+mn-ea"/>
                <a:cs typeface="Arial" pitchFamily="34" charset="0"/>
              </a:defRPr>
            </a:pPr>
            <a:r>
              <a:rPr lang="en-US" sz="1100" b="0" i="0" u="none" strike="noStrike" kern="1200" baseline="0" dirty="0">
                <a:solidFill>
                  <a:srgbClr val="35627D"/>
                </a:solidFill>
                <a:latin typeface="Arial" pitchFamily="34" charset="0"/>
                <a:ea typeface="+mn-ea"/>
                <a:cs typeface="Arial" pitchFamily="34" charset="0"/>
              </a:rPr>
              <a:t>US Treasury Yield Curve (%)</a:t>
            </a:r>
          </a:p>
        </c:rich>
      </c:tx>
      <c:layout>
        <c:manualLayout>
          <c:xMode val="edge"/>
          <c:yMode val="edge"/>
          <c:x val="0"/>
          <c:y val="1.9395508431021724E-2"/>
        </c:manualLayout>
      </c:layout>
      <c:overlay val="0"/>
    </c:title>
    <c:autoTitleDeleted val="0"/>
    <c:plotArea>
      <c:layout>
        <c:manualLayout>
          <c:layoutTarget val="inner"/>
          <c:xMode val="edge"/>
          <c:yMode val="edge"/>
          <c:x val="7.8551359423210301E-2"/>
          <c:y val="0.22494609989273293"/>
          <c:w val="0.61113258870906462"/>
          <c:h val="0.55820465193645863"/>
        </c:manualLayout>
      </c:layout>
      <c:scatterChart>
        <c:scatterStyle val="lineMarker"/>
        <c:varyColors val="0"/>
        <c:ser>
          <c:idx val="0"/>
          <c:order val="0"/>
          <c:tx>
            <c:strRef>
              <c:f>Sheet1!$B$1</c:f>
              <c:strCache>
                <c:ptCount val="1"/>
                <c:pt idx="0">
                  <c:v>3/31/2017</c:v>
                </c:pt>
              </c:strCache>
            </c:strRef>
          </c:tx>
          <c:spPr>
            <a:ln>
              <a:solidFill>
                <a:schemeClr val="bg1">
                  <a:lumMod val="50000"/>
                </a:schemeClr>
              </a:solidFill>
            </a:ln>
          </c:spPr>
          <c:marker>
            <c:symbol val="none"/>
          </c:marker>
          <c:dLbls>
            <c:dLbl>
              <c:idx val="7"/>
              <c:layout>
                <c:manualLayout>
                  <c:x val="-1.1579667198541286E-2"/>
                  <c:y val="-7.5386928022210517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21E0-422C-816A-26355DE0990C}"/>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Sheet1!$B$2:$B$9</c:f>
              <c:numCache>
                <c:formatCode>0.00</c:formatCode>
                <c:ptCount val="8"/>
                <c:pt idx="0">
                  <c:v>0.76</c:v>
                </c:pt>
                <c:pt idx="1">
                  <c:v>0.91</c:v>
                </c:pt>
                <c:pt idx="2">
                  <c:v>1.03</c:v>
                </c:pt>
                <c:pt idx="3">
                  <c:v>1.27</c:v>
                </c:pt>
                <c:pt idx="4">
                  <c:v>1.5</c:v>
                </c:pt>
                <c:pt idx="5">
                  <c:v>1.93</c:v>
                </c:pt>
                <c:pt idx="6">
                  <c:v>2.4</c:v>
                </c:pt>
                <c:pt idx="7">
                  <c:v>3.02</c:v>
                </c:pt>
              </c:numCache>
            </c:numRef>
          </c:yVal>
          <c:smooth val="0"/>
          <c:extLst>
            <c:ext xmlns:c16="http://schemas.microsoft.com/office/drawing/2014/chart" uri="{C3380CC4-5D6E-409C-BE32-E72D297353CC}">
              <c16:uniqueId val="{00000001-21E0-422C-816A-26355DE0990C}"/>
            </c:ext>
          </c:extLst>
        </c:ser>
        <c:ser>
          <c:idx val="1"/>
          <c:order val="1"/>
          <c:tx>
            <c:strRef>
              <c:f>Sheet1!$C$1</c:f>
              <c:strCache>
                <c:ptCount val="1"/>
                <c:pt idx="0">
                  <c:v>12/29/2017</c:v>
                </c:pt>
              </c:strCache>
            </c:strRef>
          </c:tx>
          <c:spPr>
            <a:ln>
              <a:solidFill>
                <a:srgbClr val="437189"/>
              </a:solidFill>
            </a:ln>
          </c:spPr>
          <c:marker>
            <c:symbol val="none"/>
          </c:marker>
          <c:dLbls>
            <c:dLbl>
              <c:idx val="7"/>
              <c:layout>
                <c:manualLayout>
                  <c:x val="-2.3159334397082287E-2"/>
                  <c:y val="3.5238461625764959E-2"/>
                </c:manualLayout>
              </c:layout>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21E0-422C-816A-26355DE0990C}"/>
                </c:ext>
              </c:extLst>
            </c:dLbl>
            <c:spPr>
              <a:noFill/>
              <a:ln>
                <a:noFill/>
              </a:ln>
              <a:effectLst/>
            </c:spPr>
            <c:txPr>
              <a:bodyPr/>
              <a:lstStyle/>
              <a:p>
                <a:pPr>
                  <a:defRPr>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Sheet1!$C$2:$C$9</c:f>
              <c:numCache>
                <c:formatCode>0.00</c:formatCode>
                <c:ptCount val="8"/>
                <c:pt idx="0">
                  <c:v>1.39</c:v>
                </c:pt>
                <c:pt idx="1">
                  <c:v>1.53</c:v>
                </c:pt>
                <c:pt idx="2">
                  <c:v>1.76</c:v>
                </c:pt>
                <c:pt idx="3">
                  <c:v>1.89</c:v>
                </c:pt>
                <c:pt idx="4">
                  <c:v>1.98</c:v>
                </c:pt>
                <c:pt idx="5">
                  <c:v>2.2000000000000002</c:v>
                </c:pt>
                <c:pt idx="6">
                  <c:v>2.4</c:v>
                </c:pt>
                <c:pt idx="7">
                  <c:v>2.74</c:v>
                </c:pt>
              </c:numCache>
            </c:numRef>
          </c:yVal>
          <c:smooth val="0"/>
          <c:extLst>
            <c:ext xmlns:c16="http://schemas.microsoft.com/office/drawing/2014/chart" uri="{C3380CC4-5D6E-409C-BE32-E72D297353CC}">
              <c16:uniqueId val="{00000003-21E0-422C-816A-26355DE0990C}"/>
            </c:ext>
          </c:extLst>
        </c:ser>
        <c:ser>
          <c:idx val="2"/>
          <c:order val="2"/>
          <c:tx>
            <c:strRef>
              <c:f>Sheet1!$D$1</c:f>
              <c:strCache>
                <c:ptCount val="1"/>
                <c:pt idx="0">
                  <c:v>3/29/2018</c:v>
                </c:pt>
              </c:strCache>
            </c:strRef>
          </c:tx>
          <c:spPr>
            <a:ln>
              <a:solidFill>
                <a:srgbClr val="92B9CB"/>
              </a:solidFill>
            </a:ln>
          </c:spPr>
          <c:marker>
            <c:symbol val="none"/>
          </c:marker>
          <c:dLbls>
            <c:dLbl>
              <c:idx val="7"/>
              <c:layout>
                <c:manualLayout>
                  <c:x val="-1.5439556264721667E-2"/>
                  <c:y val="-5.0301523447757917E-3"/>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21E0-422C-816A-26355DE0990C}"/>
                </c:ext>
              </c:extLst>
            </c:dLbl>
            <c:spPr>
              <a:noFill/>
              <a:ln>
                <a:noFill/>
              </a:ln>
              <a:effectLst/>
            </c:spPr>
            <c:txPr>
              <a:bodyPr/>
              <a:lstStyle/>
              <a:p>
                <a:pPr>
                  <a:defRPr>
                    <a:solidFill>
                      <a:schemeClr val="bg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Sheet1!$D$2:$D$9</c:f>
              <c:numCache>
                <c:formatCode>0.00</c:formatCode>
                <c:ptCount val="8"/>
                <c:pt idx="0">
                  <c:v>1.73</c:v>
                </c:pt>
                <c:pt idx="1">
                  <c:v>1.93</c:v>
                </c:pt>
                <c:pt idx="2">
                  <c:v>2.09</c:v>
                </c:pt>
                <c:pt idx="3">
                  <c:v>2.27</c:v>
                </c:pt>
                <c:pt idx="4">
                  <c:v>2.39</c:v>
                </c:pt>
                <c:pt idx="5">
                  <c:v>2.56</c:v>
                </c:pt>
                <c:pt idx="6">
                  <c:v>2.74</c:v>
                </c:pt>
                <c:pt idx="7">
                  <c:v>2.97</c:v>
                </c:pt>
              </c:numCache>
            </c:numRef>
          </c:yVal>
          <c:smooth val="0"/>
          <c:extLst>
            <c:ext xmlns:c16="http://schemas.microsoft.com/office/drawing/2014/chart" uri="{C3380CC4-5D6E-409C-BE32-E72D297353CC}">
              <c16:uniqueId val="{00000005-21E0-422C-816A-26355DE0990C}"/>
            </c:ext>
          </c:extLst>
        </c:ser>
        <c:dLbls>
          <c:showLegendKey val="0"/>
          <c:showVal val="0"/>
          <c:showCatName val="0"/>
          <c:showSerName val="0"/>
          <c:showPercent val="0"/>
          <c:showBubbleSize val="0"/>
        </c:dLbls>
        <c:axId val="111352832"/>
        <c:axId val="111375104"/>
      </c:scatterChart>
      <c:valAx>
        <c:axId val="111352832"/>
        <c:scaling>
          <c:orientation val="minMax"/>
          <c:max val="360"/>
          <c:min val="0"/>
        </c:scaling>
        <c:delete val="0"/>
        <c:axPos val="b"/>
        <c:numFmt formatCode="General" sourceLinked="1"/>
        <c:majorTickMark val="none"/>
        <c:minorTickMark val="none"/>
        <c:tickLblPos val="none"/>
        <c:spPr>
          <a:ln w="6350">
            <a:solidFill>
              <a:schemeClr val="bg1">
                <a:lumMod val="65000"/>
              </a:schemeClr>
            </a:solidFill>
          </a:ln>
        </c:spPr>
        <c:txPr>
          <a:bodyPr rot="0" vert="horz"/>
          <a:lstStyle/>
          <a:p>
            <a:pPr>
              <a:defRPr sz="600">
                <a:solidFill>
                  <a:schemeClr val="tx1"/>
                </a:solidFill>
                <a:latin typeface="+mn-lt"/>
              </a:defRPr>
            </a:pPr>
            <a:endParaRPr lang="en-US"/>
          </a:p>
        </c:txPr>
        <c:crossAx val="111375104"/>
        <c:crosses val="autoZero"/>
        <c:crossBetween val="midCat"/>
      </c:valAx>
      <c:valAx>
        <c:axId val="111375104"/>
        <c:scaling>
          <c:orientation val="minMax"/>
          <c:max val="4"/>
          <c:min val="0"/>
        </c:scaling>
        <c:delete val="0"/>
        <c:axPos val="l"/>
        <c:numFmt formatCode="0.00" sourceLinked="1"/>
        <c:majorTickMark val="none"/>
        <c:minorTickMark val="none"/>
        <c:tickLblPos val="nextTo"/>
        <c:spPr>
          <a:ln w="6350">
            <a:solidFill>
              <a:schemeClr val="bg1">
                <a:lumMod val="65000"/>
              </a:schemeClr>
            </a:solidFill>
          </a:ln>
        </c:spPr>
        <c:txPr>
          <a:bodyPr/>
          <a:lstStyle/>
          <a:p>
            <a:pPr>
              <a:defRPr sz="850">
                <a:solidFill>
                  <a:schemeClr val="tx1"/>
                </a:solidFill>
              </a:defRPr>
            </a:pPr>
            <a:endParaRPr lang="en-US"/>
          </a:p>
        </c:txPr>
        <c:crossAx val="111352832"/>
        <c:crosses val="autoZero"/>
        <c:crossBetween val="midCat"/>
        <c:majorUnit val="1"/>
      </c:valAx>
    </c:plotArea>
    <c:plotVisOnly val="1"/>
    <c:dispBlanksAs val="gap"/>
    <c:showDLblsOverMax val="0"/>
  </c:chart>
  <c:txPr>
    <a:bodyPr/>
    <a:lstStyle/>
    <a:p>
      <a:pPr>
        <a:defRPr sz="900">
          <a:solidFill>
            <a:schemeClr val="bg1">
              <a:lumMod val="50000"/>
            </a:schemeClr>
          </a:solidFill>
          <a:latin typeface="Arial" pitchFamily="34" charset="0"/>
          <a:cs typeface="Arial" pitchFamily="34" charset="0"/>
        </a:defRPr>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787653881380751E-2"/>
          <c:y val="0.16856395962142665"/>
          <c:w val="0.93980001719767325"/>
          <c:h val="0.78314041259639156"/>
        </c:manualLayout>
      </c:layout>
      <c:areaChart>
        <c:grouping val="standard"/>
        <c:varyColors val="0"/>
        <c:ser>
          <c:idx val="1"/>
          <c:order val="1"/>
          <c:tx>
            <c:strRef>
              <c:f>Sheet1!$C$1</c:f>
              <c:strCache>
                <c:ptCount val="1"/>
                <c:pt idx="0">
                  <c:v>line</c:v>
                </c:pt>
              </c:strCache>
            </c:strRef>
          </c:tx>
          <c:spPr>
            <a:solidFill>
              <a:schemeClr val="bg1">
                <a:lumMod val="85000"/>
              </a:schemeClr>
            </a:solidFill>
            <a:ln w="25400">
              <a:noFill/>
            </a:ln>
          </c:spPr>
          <c:cat>
            <c:numRef>
              <c:f>Sheet1!$A$2:$A$262</c:f>
              <c:numCache>
                <c:formatCode>mmm\ dd\,\ yyyy</c:formatCode>
                <c:ptCount val="261"/>
                <c:pt idx="0">
                  <c:v>42825</c:v>
                </c:pt>
                <c:pt idx="1">
                  <c:v>42828</c:v>
                </c:pt>
                <c:pt idx="2">
                  <c:v>42829</c:v>
                </c:pt>
                <c:pt idx="3">
                  <c:v>42830</c:v>
                </c:pt>
                <c:pt idx="4">
                  <c:v>42831</c:v>
                </c:pt>
                <c:pt idx="5">
                  <c:v>42832</c:v>
                </c:pt>
                <c:pt idx="6">
                  <c:v>42835</c:v>
                </c:pt>
                <c:pt idx="7">
                  <c:v>42836</c:v>
                </c:pt>
                <c:pt idx="8">
                  <c:v>42837</c:v>
                </c:pt>
                <c:pt idx="9">
                  <c:v>42838</c:v>
                </c:pt>
                <c:pt idx="10">
                  <c:v>42839</c:v>
                </c:pt>
                <c:pt idx="11">
                  <c:v>42842</c:v>
                </c:pt>
                <c:pt idx="12">
                  <c:v>42843</c:v>
                </c:pt>
                <c:pt idx="13">
                  <c:v>42844</c:v>
                </c:pt>
                <c:pt idx="14">
                  <c:v>42845</c:v>
                </c:pt>
                <c:pt idx="15">
                  <c:v>42846</c:v>
                </c:pt>
                <c:pt idx="16">
                  <c:v>42849</c:v>
                </c:pt>
                <c:pt idx="17">
                  <c:v>42850</c:v>
                </c:pt>
                <c:pt idx="18">
                  <c:v>42851</c:v>
                </c:pt>
                <c:pt idx="19">
                  <c:v>42852</c:v>
                </c:pt>
                <c:pt idx="20">
                  <c:v>42853</c:v>
                </c:pt>
                <c:pt idx="21">
                  <c:v>42856</c:v>
                </c:pt>
                <c:pt idx="22">
                  <c:v>42857</c:v>
                </c:pt>
                <c:pt idx="23">
                  <c:v>42858</c:v>
                </c:pt>
                <c:pt idx="24">
                  <c:v>42859</c:v>
                </c:pt>
                <c:pt idx="25">
                  <c:v>42860</c:v>
                </c:pt>
                <c:pt idx="26">
                  <c:v>42863</c:v>
                </c:pt>
                <c:pt idx="27">
                  <c:v>42864</c:v>
                </c:pt>
                <c:pt idx="28">
                  <c:v>42865</c:v>
                </c:pt>
                <c:pt idx="29">
                  <c:v>42866</c:v>
                </c:pt>
                <c:pt idx="30">
                  <c:v>42867</c:v>
                </c:pt>
                <c:pt idx="31">
                  <c:v>42870</c:v>
                </c:pt>
                <c:pt idx="32">
                  <c:v>42871</c:v>
                </c:pt>
                <c:pt idx="33">
                  <c:v>42872</c:v>
                </c:pt>
                <c:pt idx="34">
                  <c:v>42873</c:v>
                </c:pt>
                <c:pt idx="35">
                  <c:v>42874</c:v>
                </c:pt>
                <c:pt idx="36">
                  <c:v>42877</c:v>
                </c:pt>
                <c:pt idx="37">
                  <c:v>42878</c:v>
                </c:pt>
                <c:pt idx="38">
                  <c:v>42879</c:v>
                </c:pt>
                <c:pt idx="39">
                  <c:v>42880</c:v>
                </c:pt>
                <c:pt idx="40">
                  <c:v>42881</c:v>
                </c:pt>
                <c:pt idx="41">
                  <c:v>42884</c:v>
                </c:pt>
                <c:pt idx="42">
                  <c:v>42885</c:v>
                </c:pt>
                <c:pt idx="43">
                  <c:v>42886</c:v>
                </c:pt>
                <c:pt idx="44">
                  <c:v>42887</c:v>
                </c:pt>
                <c:pt idx="45">
                  <c:v>42888</c:v>
                </c:pt>
                <c:pt idx="46">
                  <c:v>42891</c:v>
                </c:pt>
                <c:pt idx="47">
                  <c:v>42892</c:v>
                </c:pt>
                <c:pt idx="48">
                  <c:v>42893</c:v>
                </c:pt>
                <c:pt idx="49">
                  <c:v>42894</c:v>
                </c:pt>
                <c:pt idx="50">
                  <c:v>42895</c:v>
                </c:pt>
                <c:pt idx="51">
                  <c:v>42898</c:v>
                </c:pt>
                <c:pt idx="52">
                  <c:v>42899</c:v>
                </c:pt>
                <c:pt idx="53">
                  <c:v>42900</c:v>
                </c:pt>
                <c:pt idx="54">
                  <c:v>42901</c:v>
                </c:pt>
                <c:pt idx="55">
                  <c:v>42902</c:v>
                </c:pt>
                <c:pt idx="56">
                  <c:v>42905</c:v>
                </c:pt>
                <c:pt idx="57">
                  <c:v>42906</c:v>
                </c:pt>
                <c:pt idx="58">
                  <c:v>42907</c:v>
                </c:pt>
                <c:pt idx="59">
                  <c:v>42908</c:v>
                </c:pt>
                <c:pt idx="60">
                  <c:v>42909</c:v>
                </c:pt>
                <c:pt idx="61">
                  <c:v>42912</c:v>
                </c:pt>
                <c:pt idx="62">
                  <c:v>42913</c:v>
                </c:pt>
                <c:pt idx="63">
                  <c:v>42914</c:v>
                </c:pt>
                <c:pt idx="64">
                  <c:v>42915</c:v>
                </c:pt>
                <c:pt idx="65">
                  <c:v>42916</c:v>
                </c:pt>
                <c:pt idx="66">
                  <c:v>42919</c:v>
                </c:pt>
                <c:pt idx="67">
                  <c:v>42920</c:v>
                </c:pt>
                <c:pt idx="68">
                  <c:v>42921</c:v>
                </c:pt>
                <c:pt idx="69">
                  <c:v>42922</c:v>
                </c:pt>
                <c:pt idx="70">
                  <c:v>42923</c:v>
                </c:pt>
                <c:pt idx="71">
                  <c:v>42926</c:v>
                </c:pt>
                <c:pt idx="72">
                  <c:v>42927</c:v>
                </c:pt>
                <c:pt idx="73">
                  <c:v>42928</c:v>
                </c:pt>
                <c:pt idx="74">
                  <c:v>42929</c:v>
                </c:pt>
                <c:pt idx="75">
                  <c:v>42930</c:v>
                </c:pt>
                <c:pt idx="76">
                  <c:v>42933</c:v>
                </c:pt>
                <c:pt idx="77">
                  <c:v>42934</c:v>
                </c:pt>
                <c:pt idx="78">
                  <c:v>42935</c:v>
                </c:pt>
                <c:pt idx="79">
                  <c:v>42936</c:v>
                </c:pt>
                <c:pt idx="80">
                  <c:v>42937</c:v>
                </c:pt>
                <c:pt idx="81">
                  <c:v>42940</c:v>
                </c:pt>
                <c:pt idx="82">
                  <c:v>42941</c:v>
                </c:pt>
                <c:pt idx="83">
                  <c:v>42942</c:v>
                </c:pt>
                <c:pt idx="84">
                  <c:v>42943</c:v>
                </c:pt>
                <c:pt idx="85">
                  <c:v>42944</c:v>
                </c:pt>
                <c:pt idx="86">
                  <c:v>42947</c:v>
                </c:pt>
                <c:pt idx="87">
                  <c:v>42948</c:v>
                </c:pt>
                <c:pt idx="88">
                  <c:v>42949</c:v>
                </c:pt>
                <c:pt idx="89">
                  <c:v>42950</c:v>
                </c:pt>
                <c:pt idx="90">
                  <c:v>42951</c:v>
                </c:pt>
                <c:pt idx="91">
                  <c:v>42954</c:v>
                </c:pt>
                <c:pt idx="92">
                  <c:v>42955</c:v>
                </c:pt>
                <c:pt idx="93">
                  <c:v>42956</c:v>
                </c:pt>
                <c:pt idx="94">
                  <c:v>42957</c:v>
                </c:pt>
                <c:pt idx="95">
                  <c:v>42958</c:v>
                </c:pt>
                <c:pt idx="96">
                  <c:v>42961</c:v>
                </c:pt>
                <c:pt idx="97">
                  <c:v>42962</c:v>
                </c:pt>
                <c:pt idx="98">
                  <c:v>42963</c:v>
                </c:pt>
                <c:pt idx="99">
                  <c:v>42964</c:v>
                </c:pt>
                <c:pt idx="100">
                  <c:v>42965</c:v>
                </c:pt>
                <c:pt idx="101">
                  <c:v>42968</c:v>
                </c:pt>
                <c:pt idx="102">
                  <c:v>42969</c:v>
                </c:pt>
                <c:pt idx="103">
                  <c:v>42970</c:v>
                </c:pt>
                <c:pt idx="104">
                  <c:v>42971</c:v>
                </c:pt>
                <c:pt idx="105">
                  <c:v>42972</c:v>
                </c:pt>
                <c:pt idx="106">
                  <c:v>42975</c:v>
                </c:pt>
                <c:pt idx="107">
                  <c:v>42976</c:v>
                </c:pt>
                <c:pt idx="108">
                  <c:v>42977</c:v>
                </c:pt>
                <c:pt idx="109">
                  <c:v>42978</c:v>
                </c:pt>
                <c:pt idx="110">
                  <c:v>42979</c:v>
                </c:pt>
                <c:pt idx="111">
                  <c:v>42982</c:v>
                </c:pt>
                <c:pt idx="112">
                  <c:v>42983</c:v>
                </c:pt>
                <c:pt idx="113">
                  <c:v>42984</c:v>
                </c:pt>
                <c:pt idx="114">
                  <c:v>42985</c:v>
                </c:pt>
                <c:pt idx="115">
                  <c:v>42986</c:v>
                </c:pt>
                <c:pt idx="116">
                  <c:v>42989</c:v>
                </c:pt>
                <c:pt idx="117">
                  <c:v>42990</c:v>
                </c:pt>
                <c:pt idx="118">
                  <c:v>42991</c:v>
                </c:pt>
                <c:pt idx="119">
                  <c:v>42992</c:v>
                </c:pt>
                <c:pt idx="120">
                  <c:v>42993</c:v>
                </c:pt>
                <c:pt idx="121">
                  <c:v>42996</c:v>
                </c:pt>
                <c:pt idx="122">
                  <c:v>42997</c:v>
                </c:pt>
                <c:pt idx="123">
                  <c:v>42998</c:v>
                </c:pt>
                <c:pt idx="124">
                  <c:v>42999</c:v>
                </c:pt>
                <c:pt idx="125">
                  <c:v>43000</c:v>
                </c:pt>
                <c:pt idx="126">
                  <c:v>43003</c:v>
                </c:pt>
                <c:pt idx="127">
                  <c:v>43004</c:v>
                </c:pt>
                <c:pt idx="128">
                  <c:v>43005</c:v>
                </c:pt>
                <c:pt idx="129">
                  <c:v>43006</c:v>
                </c:pt>
                <c:pt idx="130">
                  <c:v>43007</c:v>
                </c:pt>
                <c:pt idx="131">
                  <c:v>43010</c:v>
                </c:pt>
                <c:pt idx="132">
                  <c:v>43011</c:v>
                </c:pt>
                <c:pt idx="133">
                  <c:v>43012</c:v>
                </c:pt>
                <c:pt idx="134">
                  <c:v>43013</c:v>
                </c:pt>
                <c:pt idx="135">
                  <c:v>43014</c:v>
                </c:pt>
                <c:pt idx="136">
                  <c:v>43017</c:v>
                </c:pt>
                <c:pt idx="137">
                  <c:v>43018</c:v>
                </c:pt>
                <c:pt idx="138">
                  <c:v>43019</c:v>
                </c:pt>
                <c:pt idx="139">
                  <c:v>43020</c:v>
                </c:pt>
                <c:pt idx="140">
                  <c:v>43021</c:v>
                </c:pt>
                <c:pt idx="141">
                  <c:v>43024</c:v>
                </c:pt>
                <c:pt idx="142">
                  <c:v>43025</c:v>
                </c:pt>
                <c:pt idx="143">
                  <c:v>43026</c:v>
                </c:pt>
                <c:pt idx="144">
                  <c:v>43027</c:v>
                </c:pt>
                <c:pt idx="145">
                  <c:v>43028</c:v>
                </c:pt>
                <c:pt idx="146">
                  <c:v>43031</c:v>
                </c:pt>
                <c:pt idx="147">
                  <c:v>43032</c:v>
                </c:pt>
                <c:pt idx="148">
                  <c:v>43033</c:v>
                </c:pt>
                <c:pt idx="149">
                  <c:v>43034</c:v>
                </c:pt>
                <c:pt idx="150">
                  <c:v>43035</c:v>
                </c:pt>
                <c:pt idx="151">
                  <c:v>43038</c:v>
                </c:pt>
                <c:pt idx="152">
                  <c:v>43039</c:v>
                </c:pt>
                <c:pt idx="153">
                  <c:v>43040</c:v>
                </c:pt>
                <c:pt idx="154">
                  <c:v>43041</c:v>
                </c:pt>
                <c:pt idx="155">
                  <c:v>43042</c:v>
                </c:pt>
                <c:pt idx="156">
                  <c:v>43045</c:v>
                </c:pt>
                <c:pt idx="157">
                  <c:v>43046</c:v>
                </c:pt>
                <c:pt idx="158">
                  <c:v>43047</c:v>
                </c:pt>
                <c:pt idx="159">
                  <c:v>43048</c:v>
                </c:pt>
                <c:pt idx="160">
                  <c:v>43049</c:v>
                </c:pt>
                <c:pt idx="161">
                  <c:v>43052</c:v>
                </c:pt>
                <c:pt idx="162">
                  <c:v>43053</c:v>
                </c:pt>
                <c:pt idx="163">
                  <c:v>43054</c:v>
                </c:pt>
                <c:pt idx="164">
                  <c:v>43055</c:v>
                </c:pt>
                <c:pt idx="165">
                  <c:v>43056</c:v>
                </c:pt>
                <c:pt idx="166">
                  <c:v>43059</c:v>
                </c:pt>
                <c:pt idx="167">
                  <c:v>43060</c:v>
                </c:pt>
                <c:pt idx="168">
                  <c:v>43061</c:v>
                </c:pt>
                <c:pt idx="169">
                  <c:v>43062</c:v>
                </c:pt>
                <c:pt idx="170">
                  <c:v>43063</c:v>
                </c:pt>
                <c:pt idx="171">
                  <c:v>43066</c:v>
                </c:pt>
                <c:pt idx="172">
                  <c:v>43067</c:v>
                </c:pt>
                <c:pt idx="173">
                  <c:v>43068</c:v>
                </c:pt>
                <c:pt idx="174">
                  <c:v>43069</c:v>
                </c:pt>
                <c:pt idx="175">
                  <c:v>43070</c:v>
                </c:pt>
                <c:pt idx="176">
                  <c:v>43073</c:v>
                </c:pt>
                <c:pt idx="177">
                  <c:v>43074</c:v>
                </c:pt>
                <c:pt idx="178">
                  <c:v>43075</c:v>
                </c:pt>
                <c:pt idx="179">
                  <c:v>43076</c:v>
                </c:pt>
                <c:pt idx="180">
                  <c:v>43077</c:v>
                </c:pt>
                <c:pt idx="181">
                  <c:v>43080</c:v>
                </c:pt>
                <c:pt idx="182">
                  <c:v>43081</c:v>
                </c:pt>
                <c:pt idx="183">
                  <c:v>43082</c:v>
                </c:pt>
                <c:pt idx="184">
                  <c:v>43083</c:v>
                </c:pt>
                <c:pt idx="185">
                  <c:v>43084</c:v>
                </c:pt>
                <c:pt idx="186">
                  <c:v>43087</c:v>
                </c:pt>
                <c:pt idx="187">
                  <c:v>43088</c:v>
                </c:pt>
                <c:pt idx="188">
                  <c:v>43089</c:v>
                </c:pt>
                <c:pt idx="189">
                  <c:v>43090</c:v>
                </c:pt>
                <c:pt idx="190">
                  <c:v>43091</c:v>
                </c:pt>
                <c:pt idx="191">
                  <c:v>43094</c:v>
                </c:pt>
                <c:pt idx="192">
                  <c:v>43095</c:v>
                </c:pt>
                <c:pt idx="193">
                  <c:v>43096</c:v>
                </c:pt>
                <c:pt idx="194">
                  <c:v>43097</c:v>
                </c:pt>
                <c:pt idx="195">
                  <c:v>43098</c:v>
                </c:pt>
                <c:pt idx="196">
                  <c:v>43101</c:v>
                </c:pt>
                <c:pt idx="197">
                  <c:v>43102</c:v>
                </c:pt>
                <c:pt idx="198">
                  <c:v>43103</c:v>
                </c:pt>
                <c:pt idx="199">
                  <c:v>43104</c:v>
                </c:pt>
                <c:pt idx="200">
                  <c:v>43105</c:v>
                </c:pt>
                <c:pt idx="201">
                  <c:v>43108</c:v>
                </c:pt>
                <c:pt idx="202">
                  <c:v>43109</c:v>
                </c:pt>
                <c:pt idx="203">
                  <c:v>43110</c:v>
                </c:pt>
                <c:pt idx="204">
                  <c:v>43111</c:v>
                </c:pt>
                <c:pt idx="205">
                  <c:v>43112</c:v>
                </c:pt>
                <c:pt idx="206">
                  <c:v>43115</c:v>
                </c:pt>
                <c:pt idx="207">
                  <c:v>43116</c:v>
                </c:pt>
                <c:pt idx="208">
                  <c:v>43117</c:v>
                </c:pt>
                <c:pt idx="209">
                  <c:v>43118</c:v>
                </c:pt>
                <c:pt idx="210">
                  <c:v>43119</c:v>
                </c:pt>
                <c:pt idx="211">
                  <c:v>43122</c:v>
                </c:pt>
                <c:pt idx="212">
                  <c:v>43123</c:v>
                </c:pt>
                <c:pt idx="213">
                  <c:v>43124</c:v>
                </c:pt>
                <c:pt idx="214">
                  <c:v>43125</c:v>
                </c:pt>
                <c:pt idx="215">
                  <c:v>43126</c:v>
                </c:pt>
                <c:pt idx="216">
                  <c:v>43129</c:v>
                </c:pt>
                <c:pt idx="217">
                  <c:v>43130</c:v>
                </c:pt>
                <c:pt idx="218">
                  <c:v>43131</c:v>
                </c:pt>
                <c:pt idx="219">
                  <c:v>43132</c:v>
                </c:pt>
                <c:pt idx="220">
                  <c:v>43133</c:v>
                </c:pt>
                <c:pt idx="221">
                  <c:v>43136</c:v>
                </c:pt>
                <c:pt idx="222">
                  <c:v>43137</c:v>
                </c:pt>
                <c:pt idx="223">
                  <c:v>43138</c:v>
                </c:pt>
                <c:pt idx="224">
                  <c:v>43139</c:v>
                </c:pt>
                <c:pt idx="225">
                  <c:v>43140</c:v>
                </c:pt>
                <c:pt idx="226">
                  <c:v>43143</c:v>
                </c:pt>
                <c:pt idx="227">
                  <c:v>43144</c:v>
                </c:pt>
                <c:pt idx="228">
                  <c:v>43145</c:v>
                </c:pt>
                <c:pt idx="229">
                  <c:v>43146</c:v>
                </c:pt>
                <c:pt idx="230">
                  <c:v>43147</c:v>
                </c:pt>
                <c:pt idx="231">
                  <c:v>43150</c:v>
                </c:pt>
                <c:pt idx="232">
                  <c:v>43151</c:v>
                </c:pt>
                <c:pt idx="233">
                  <c:v>43152</c:v>
                </c:pt>
                <c:pt idx="234">
                  <c:v>43153</c:v>
                </c:pt>
                <c:pt idx="235">
                  <c:v>43154</c:v>
                </c:pt>
                <c:pt idx="236">
                  <c:v>43157</c:v>
                </c:pt>
                <c:pt idx="237">
                  <c:v>43158</c:v>
                </c:pt>
                <c:pt idx="238">
                  <c:v>43159</c:v>
                </c:pt>
                <c:pt idx="239">
                  <c:v>43160</c:v>
                </c:pt>
                <c:pt idx="240">
                  <c:v>43161</c:v>
                </c:pt>
                <c:pt idx="241">
                  <c:v>43164</c:v>
                </c:pt>
                <c:pt idx="242">
                  <c:v>43165</c:v>
                </c:pt>
                <c:pt idx="243">
                  <c:v>43166</c:v>
                </c:pt>
                <c:pt idx="244">
                  <c:v>43167</c:v>
                </c:pt>
                <c:pt idx="245">
                  <c:v>43168</c:v>
                </c:pt>
                <c:pt idx="246">
                  <c:v>43171</c:v>
                </c:pt>
                <c:pt idx="247">
                  <c:v>43172</c:v>
                </c:pt>
                <c:pt idx="248">
                  <c:v>43173</c:v>
                </c:pt>
                <c:pt idx="249">
                  <c:v>43174</c:v>
                </c:pt>
                <c:pt idx="250">
                  <c:v>43175</c:v>
                </c:pt>
                <c:pt idx="251">
                  <c:v>43178</c:v>
                </c:pt>
                <c:pt idx="252">
                  <c:v>43179</c:v>
                </c:pt>
                <c:pt idx="253">
                  <c:v>43180</c:v>
                </c:pt>
                <c:pt idx="254">
                  <c:v>43181</c:v>
                </c:pt>
                <c:pt idx="255">
                  <c:v>43182</c:v>
                </c:pt>
                <c:pt idx="256">
                  <c:v>43185</c:v>
                </c:pt>
                <c:pt idx="257">
                  <c:v>43186</c:v>
                </c:pt>
                <c:pt idx="258">
                  <c:v>43187</c:v>
                </c:pt>
                <c:pt idx="259">
                  <c:v>43188</c:v>
                </c:pt>
                <c:pt idx="260">
                  <c:v>43189</c:v>
                </c:pt>
              </c:numCache>
            </c:numRef>
          </c:cat>
          <c:val>
            <c:numRef>
              <c:f>Sheet1!$C$2:$C$262</c:f>
              <c:numCache>
                <c:formatCode>#,##0.00</c:formatCode>
                <c:ptCount val="261"/>
                <c:pt idx="0">
                  <c:v>212.29300000000001</c:v>
                </c:pt>
                <c:pt idx="1">
                  <c:v>211.98400000000001</c:v>
                </c:pt>
                <c:pt idx="2">
                  <c:v>212.107</c:v>
                </c:pt>
                <c:pt idx="3">
                  <c:v>211.81</c:v>
                </c:pt>
                <c:pt idx="4">
                  <c:v>211.78200000000001</c:v>
                </c:pt>
                <c:pt idx="5">
                  <c:v>211.63300000000001</c:v>
                </c:pt>
                <c:pt idx="6">
                  <c:v>211.71</c:v>
                </c:pt>
                <c:pt idx="7">
                  <c:v>211.75200000000001</c:v>
                </c:pt>
                <c:pt idx="8">
                  <c:v>211.346</c:v>
                </c:pt>
                <c:pt idx="9">
                  <c:v>210.46299999999999</c:v>
                </c:pt>
                <c:pt idx="10">
                  <c:v>210.31800000000001</c:v>
                </c:pt>
                <c:pt idx="11">
                  <c:v>211.78899999999999</c:v>
                </c:pt>
                <c:pt idx="12">
                  <c:v>210.785</c:v>
                </c:pt>
                <c:pt idx="13">
                  <c:v>210.453</c:v>
                </c:pt>
                <c:pt idx="14">
                  <c:v>211.78200000000001</c:v>
                </c:pt>
                <c:pt idx="15">
                  <c:v>211.40600000000001</c:v>
                </c:pt>
                <c:pt idx="16">
                  <c:v>214.68</c:v>
                </c:pt>
                <c:pt idx="17">
                  <c:v>216.02600000000001</c:v>
                </c:pt>
                <c:pt idx="18">
                  <c:v>216.07499999999999</c:v>
                </c:pt>
                <c:pt idx="19">
                  <c:v>215.91900000000001</c:v>
                </c:pt>
                <c:pt idx="20">
                  <c:v>215.602</c:v>
                </c:pt>
                <c:pt idx="21">
                  <c:v>216.078</c:v>
                </c:pt>
                <c:pt idx="22">
                  <c:v>216.69399999999999</c:v>
                </c:pt>
                <c:pt idx="23">
                  <c:v>216.34899999999999</c:v>
                </c:pt>
                <c:pt idx="24">
                  <c:v>216.59</c:v>
                </c:pt>
                <c:pt idx="25">
                  <c:v>217.613</c:v>
                </c:pt>
                <c:pt idx="26">
                  <c:v>217.89400000000001</c:v>
                </c:pt>
                <c:pt idx="27">
                  <c:v>217.64400000000001</c:v>
                </c:pt>
                <c:pt idx="28">
                  <c:v>218.05099999999999</c:v>
                </c:pt>
                <c:pt idx="29">
                  <c:v>217.77199999999999</c:v>
                </c:pt>
                <c:pt idx="30">
                  <c:v>218.01900000000001</c:v>
                </c:pt>
                <c:pt idx="31">
                  <c:v>219.14099999999999</c:v>
                </c:pt>
                <c:pt idx="32">
                  <c:v>219.791</c:v>
                </c:pt>
                <c:pt idx="33">
                  <c:v>217.25</c:v>
                </c:pt>
                <c:pt idx="34">
                  <c:v>216.63800000000001</c:v>
                </c:pt>
                <c:pt idx="35">
                  <c:v>218.24100000000001</c:v>
                </c:pt>
                <c:pt idx="36">
                  <c:v>219.50200000000001</c:v>
                </c:pt>
                <c:pt idx="37">
                  <c:v>219.71199999999999</c:v>
                </c:pt>
                <c:pt idx="38">
                  <c:v>219.85400000000001</c:v>
                </c:pt>
                <c:pt idx="39">
                  <c:v>220.797</c:v>
                </c:pt>
                <c:pt idx="40">
                  <c:v>220.63200000000001</c:v>
                </c:pt>
                <c:pt idx="41">
                  <c:v>220.54400000000001</c:v>
                </c:pt>
                <c:pt idx="42">
                  <c:v>220.30500000000001</c:v>
                </c:pt>
                <c:pt idx="43">
                  <c:v>220.363</c:v>
                </c:pt>
                <c:pt idx="44">
                  <c:v>221.64400000000001</c:v>
                </c:pt>
                <c:pt idx="45">
                  <c:v>223.05600000000001</c:v>
                </c:pt>
                <c:pt idx="46">
                  <c:v>222.77500000000001</c:v>
                </c:pt>
                <c:pt idx="47">
                  <c:v>222.15899999999999</c:v>
                </c:pt>
                <c:pt idx="48">
                  <c:v>222.28</c:v>
                </c:pt>
                <c:pt idx="49">
                  <c:v>222.09899999999999</c:v>
                </c:pt>
                <c:pt idx="50">
                  <c:v>221.93600000000001</c:v>
                </c:pt>
                <c:pt idx="51">
                  <c:v>221.303</c:v>
                </c:pt>
                <c:pt idx="52">
                  <c:v>222.386</c:v>
                </c:pt>
                <c:pt idx="53">
                  <c:v>222.67699999999999</c:v>
                </c:pt>
                <c:pt idx="54">
                  <c:v>221.017</c:v>
                </c:pt>
                <c:pt idx="55">
                  <c:v>221.69399999999999</c:v>
                </c:pt>
                <c:pt idx="56">
                  <c:v>223.304</c:v>
                </c:pt>
                <c:pt idx="57">
                  <c:v>221.774</c:v>
                </c:pt>
                <c:pt idx="58">
                  <c:v>221.47200000000001</c:v>
                </c:pt>
                <c:pt idx="59">
                  <c:v>221.715</c:v>
                </c:pt>
                <c:pt idx="60">
                  <c:v>222.143</c:v>
                </c:pt>
                <c:pt idx="61">
                  <c:v>222.61500000000001</c:v>
                </c:pt>
                <c:pt idx="62">
                  <c:v>221.547</c:v>
                </c:pt>
                <c:pt idx="63">
                  <c:v>222.93100000000001</c:v>
                </c:pt>
                <c:pt idx="64">
                  <c:v>221.762</c:v>
                </c:pt>
                <c:pt idx="65">
                  <c:v>221.36500000000001</c:v>
                </c:pt>
                <c:pt idx="66">
                  <c:v>221.904749319243</c:v>
                </c:pt>
                <c:pt idx="67">
                  <c:v>221.55133919985801</c:v>
                </c:pt>
                <c:pt idx="68">
                  <c:v>221.787372286655</c:v>
                </c:pt>
                <c:pt idx="69">
                  <c:v>220.59170389859901</c:v>
                </c:pt>
                <c:pt idx="70">
                  <c:v>220.93475201330801</c:v>
                </c:pt>
                <c:pt idx="71">
                  <c:v>221.50999419328801</c:v>
                </c:pt>
                <c:pt idx="72">
                  <c:v>221.58961221718201</c:v>
                </c:pt>
                <c:pt idx="73">
                  <c:v>223.65420588850199</c:v>
                </c:pt>
                <c:pt idx="74">
                  <c:v>224.35715311522799</c:v>
                </c:pt>
                <c:pt idx="75">
                  <c:v>225.659720535085</c:v>
                </c:pt>
                <c:pt idx="76">
                  <c:v>225.82849058256599</c:v>
                </c:pt>
                <c:pt idx="77">
                  <c:v>225.986548643193</c:v>
                </c:pt>
                <c:pt idx="78">
                  <c:v>227.08667800919</c:v>
                </c:pt>
                <c:pt idx="79">
                  <c:v>227.562918172514</c:v>
                </c:pt>
                <c:pt idx="80">
                  <c:v>227.11990002603699</c:v>
                </c:pt>
                <c:pt idx="81">
                  <c:v>226.82766391948201</c:v>
                </c:pt>
                <c:pt idx="82">
                  <c:v>227.35707909731801</c:v>
                </c:pt>
                <c:pt idx="83">
                  <c:v>227.509240141546</c:v>
                </c:pt>
                <c:pt idx="84">
                  <c:v>227.86028425997699</c:v>
                </c:pt>
                <c:pt idx="85">
                  <c:v>227.38849910848199</c:v>
                </c:pt>
                <c:pt idx="86">
                  <c:v>227.55147415324501</c:v>
                </c:pt>
                <c:pt idx="87">
                  <c:v>228.57965249601699</c:v>
                </c:pt>
                <c:pt idx="88">
                  <c:v>228.61786950528901</c:v>
                </c:pt>
                <c:pt idx="89">
                  <c:v>228.34985142639701</c:v>
                </c:pt>
                <c:pt idx="90">
                  <c:v>228.3399874207</c:v>
                </c:pt>
                <c:pt idx="91">
                  <c:v>228.954727622929</c:v>
                </c:pt>
                <c:pt idx="92">
                  <c:v>228.537617488027</c:v>
                </c:pt>
                <c:pt idx="93">
                  <c:v>227.80580024843201</c:v>
                </c:pt>
                <c:pt idx="94">
                  <c:v>225.38395145263601</c:v>
                </c:pt>
                <c:pt idx="95">
                  <c:v>224.80579525568101</c:v>
                </c:pt>
                <c:pt idx="96">
                  <c:v>226.60844784655899</c:v>
                </c:pt>
                <c:pt idx="97">
                  <c:v>226.25881972282201</c:v>
                </c:pt>
                <c:pt idx="98">
                  <c:v>226.98949796415701</c:v>
                </c:pt>
                <c:pt idx="99">
                  <c:v>225.26977840456101</c:v>
                </c:pt>
                <c:pt idx="100">
                  <c:v>224.57808917191201</c:v>
                </c:pt>
                <c:pt idx="101">
                  <c:v>224.871353256936</c:v>
                </c:pt>
                <c:pt idx="102">
                  <c:v>226.43353976502701</c:v>
                </c:pt>
                <c:pt idx="103">
                  <c:v>226.214164702137</c:v>
                </c:pt>
                <c:pt idx="104">
                  <c:v>226.13916568059301</c:v>
                </c:pt>
                <c:pt idx="105">
                  <c:v>226.72707886882799</c:v>
                </c:pt>
                <c:pt idx="106">
                  <c:v>226.90236193626501</c:v>
                </c:pt>
                <c:pt idx="107">
                  <c:v>226.700480869247</c:v>
                </c:pt>
                <c:pt idx="108">
                  <c:v>227.14933401530899</c:v>
                </c:pt>
                <c:pt idx="109">
                  <c:v>228.42324942409101</c:v>
                </c:pt>
                <c:pt idx="110">
                  <c:v>229.14825565799001</c:v>
                </c:pt>
                <c:pt idx="111">
                  <c:v>228.70239451838299</c:v>
                </c:pt>
                <c:pt idx="112">
                  <c:v>227.852696237586</c:v>
                </c:pt>
                <c:pt idx="113">
                  <c:v>228.28133336773499</c:v>
                </c:pt>
                <c:pt idx="114">
                  <c:v>229.05914163077301</c:v>
                </c:pt>
                <c:pt idx="115">
                  <c:v>229.085449645837</c:v>
                </c:pt>
                <c:pt idx="116">
                  <c:v>231.08530530304699</c:v>
                </c:pt>
                <c:pt idx="117">
                  <c:v>231.818446542651</c:v>
                </c:pt>
                <c:pt idx="118">
                  <c:v>231.598882459648</c:v>
                </c:pt>
                <c:pt idx="119">
                  <c:v>231.304399362265</c:v>
                </c:pt>
                <c:pt idx="120">
                  <c:v>231.81556253963399</c:v>
                </c:pt>
                <c:pt idx="121">
                  <c:v>232.389615716148</c:v>
                </c:pt>
                <c:pt idx="122">
                  <c:v>232.876948871043</c:v>
                </c:pt>
                <c:pt idx="123">
                  <c:v>233.21073298542299</c:v>
                </c:pt>
                <c:pt idx="124">
                  <c:v>232.26146667735301</c:v>
                </c:pt>
                <c:pt idx="125">
                  <c:v>232.55520877621001</c:v>
                </c:pt>
                <c:pt idx="126">
                  <c:v>231.64985948812901</c:v>
                </c:pt>
                <c:pt idx="127">
                  <c:v>230.85517322481701</c:v>
                </c:pt>
                <c:pt idx="128">
                  <c:v>231.42915541383201</c:v>
                </c:pt>
                <c:pt idx="129">
                  <c:v>231.75575351453699</c:v>
                </c:pt>
                <c:pt idx="130">
                  <c:v>233.92206506567899</c:v>
                </c:pt>
                <c:pt idx="131">
                  <c:v>234.384146829836</c:v>
                </c:pt>
                <c:pt idx="132">
                  <c:v>235.252368688714</c:v>
                </c:pt>
                <c:pt idx="133">
                  <c:v>235.51660012641</c:v>
                </c:pt>
                <c:pt idx="134">
                  <c:v>236.102843172251</c:v>
                </c:pt>
                <c:pt idx="135">
                  <c:v>235.921196056849</c:v>
                </c:pt>
                <c:pt idx="136">
                  <c:v>235.761563117289</c:v>
                </c:pt>
                <c:pt idx="137">
                  <c:v>236.94065990582399</c:v>
                </c:pt>
                <c:pt idx="138">
                  <c:v>237.374639233804</c:v>
                </c:pt>
                <c:pt idx="139">
                  <c:v>237.410044563269</c:v>
                </c:pt>
                <c:pt idx="140">
                  <c:v>237.97082845543201</c:v>
                </c:pt>
                <c:pt idx="141">
                  <c:v>238.31496578071599</c:v>
                </c:pt>
                <c:pt idx="142">
                  <c:v>237.90068188015101</c:v>
                </c:pt>
                <c:pt idx="143">
                  <c:v>238.25458854897201</c:v>
                </c:pt>
                <c:pt idx="144">
                  <c:v>238.30966316992999</c:v>
                </c:pt>
                <c:pt idx="145">
                  <c:v>238.62407249614901</c:v>
                </c:pt>
                <c:pt idx="146">
                  <c:v>237.96141075037599</c:v>
                </c:pt>
                <c:pt idx="147">
                  <c:v>238.03662887695299</c:v>
                </c:pt>
                <c:pt idx="148">
                  <c:v>237.24295001031399</c:v>
                </c:pt>
                <c:pt idx="149">
                  <c:v>237.32771646559101</c:v>
                </c:pt>
                <c:pt idx="150">
                  <c:v>238.306295558492</c:v>
                </c:pt>
                <c:pt idx="151">
                  <c:v>238.44744971541201</c:v>
                </c:pt>
                <c:pt idx="152">
                  <c:v>238.779535097115</c:v>
                </c:pt>
                <c:pt idx="153">
                  <c:v>239.480582022199</c:v>
                </c:pt>
                <c:pt idx="154">
                  <c:v>239.67118773067801</c:v>
                </c:pt>
                <c:pt idx="155">
                  <c:v>239.88278083958801</c:v>
                </c:pt>
                <c:pt idx="156">
                  <c:v>240.14956110092501</c:v>
                </c:pt>
                <c:pt idx="157">
                  <c:v>240.24135113821299</c:v>
                </c:pt>
                <c:pt idx="158">
                  <c:v>240.6539411782</c:v>
                </c:pt>
                <c:pt idx="159">
                  <c:v>239.819077159796</c:v>
                </c:pt>
                <c:pt idx="160">
                  <c:v>239.500508524396</c:v>
                </c:pt>
                <c:pt idx="161">
                  <c:v>238.931481373797</c:v>
                </c:pt>
                <c:pt idx="162">
                  <c:v>238.43368586282699</c:v>
                </c:pt>
                <c:pt idx="163">
                  <c:v>237.15051702371301</c:v>
                </c:pt>
                <c:pt idx="164">
                  <c:v>239.09046431535</c:v>
                </c:pt>
                <c:pt idx="165">
                  <c:v>239.100107072866</c:v>
                </c:pt>
                <c:pt idx="166">
                  <c:v>239.36481068888401</c:v>
                </c:pt>
                <c:pt idx="167">
                  <c:v>240.927759138037</c:v>
                </c:pt>
                <c:pt idx="168">
                  <c:v>241.381000870999</c:v>
                </c:pt>
                <c:pt idx="169">
                  <c:v>241.622972989804</c:v>
                </c:pt>
                <c:pt idx="170">
                  <c:v>242.322542050517</c:v>
                </c:pt>
                <c:pt idx="171">
                  <c:v>241.693725401069</c:v>
                </c:pt>
                <c:pt idx="172">
                  <c:v>242.87068726907901</c:v>
                </c:pt>
                <c:pt idx="173">
                  <c:v>242.72445152523301</c:v>
                </c:pt>
                <c:pt idx="174">
                  <c:v>243.401881828326</c:v>
                </c:pt>
                <c:pt idx="175">
                  <c:v>242.45623660127899</c:v>
                </c:pt>
                <c:pt idx="176">
                  <c:v>242.67645273947301</c:v>
                </c:pt>
                <c:pt idx="177">
                  <c:v>241.921583001567</c:v>
                </c:pt>
                <c:pt idx="178">
                  <c:v>240.948232196655</c:v>
                </c:pt>
                <c:pt idx="179">
                  <c:v>241.50611361365799</c:v>
                </c:pt>
                <c:pt idx="180">
                  <c:v>242.798329435543</c:v>
                </c:pt>
                <c:pt idx="181">
                  <c:v>243.83819898916099</c:v>
                </c:pt>
                <c:pt idx="182">
                  <c:v>243.88204651054801</c:v>
                </c:pt>
                <c:pt idx="183">
                  <c:v>244.14461521406099</c:v>
                </c:pt>
                <c:pt idx="184">
                  <c:v>243.519503752341</c:v>
                </c:pt>
                <c:pt idx="185">
                  <c:v>244.28508017342199</c:v>
                </c:pt>
                <c:pt idx="186">
                  <c:v>246.508536370516</c:v>
                </c:pt>
                <c:pt idx="187">
                  <c:v>245.77102922260201</c:v>
                </c:pt>
                <c:pt idx="188">
                  <c:v>245.70819557331001</c:v>
                </c:pt>
                <c:pt idx="189">
                  <c:v>246.30658097825801</c:v>
                </c:pt>
                <c:pt idx="190">
                  <c:v>246.35769621945801</c:v>
                </c:pt>
                <c:pt idx="191">
                  <c:v>246.394530193322</c:v>
                </c:pt>
                <c:pt idx="192">
                  <c:v>246.276371770286</c:v>
                </c:pt>
                <c:pt idx="193">
                  <c:v>246.89069818084701</c:v>
                </c:pt>
                <c:pt idx="194">
                  <c:v>247.55072370040801</c:v>
                </c:pt>
                <c:pt idx="195">
                  <c:v>245.954512299209</c:v>
                </c:pt>
                <c:pt idx="196">
                  <c:v>245.93400891617799</c:v>
                </c:pt>
                <c:pt idx="197">
                  <c:v>247.75071038094501</c:v>
                </c:pt>
                <c:pt idx="198">
                  <c:v>248.89939274991201</c:v>
                </c:pt>
                <c:pt idx="199">
                  <c:v>250.892313088272</c:v>
                </c:pt>
                <c:pt idx="200">
                  <c:v>252.53298746702299</c:v>
                </c:pt>
                <c:pt idx="201">
                  <c:v>252.822838137914</c:v>
                </c:pt>
                <c:pt idx="202">
                  <c:v>253.20364915003299</c:v>
                </c:pt>
                <c:pt idx="203">
                  <c:v>253.06609611571</c:v>
                </c:pt>
                <c:pt idx="204">
                  <c:v>254.03964060296201</c:v>
                </c:pt>
                <c:pt idx="205">
                  <c:v>255.71617841202101</c:v>
                </c:pt>
                <c:pt idx="206">
                  <c:v>256.66925951030402</c:v>
                </c:pt>
                <c:pt idx="207">
                  <c:v>256.28051869628899</c:v>
                </c:pt>
                <c:pt idx="208">
                  <c:v>257.59102404416899</c:v>
                </c:pt>
                <c:pt idx="209">
                  <c:v>257.39787353624598</c:v>
                </c:pt>
                <c:pt idx="210">
                  <c:v>258.62904895494802</c:v>
                </c:pt>
                <c:pt idx="211">
                  <c:v>260.18810947555897</c:v>
                </c:pt>
                <c:pt idx="212">
                  <c:v>261.47341872790298</c:v>
                </c:pt>
                <c:pt idx="213">
                  <c:v>261.87030614480301</c:v>
                </c:pt>
                <c:pt idx="214">
                  <c:v>262.20351840694002</c:v>
                </c:pt>
                <c:pt idx="215">
                  <c:v>263.94877777467599</c:v>
                </c:pt>
                <c:pt idx="216">
                  <c:v>262.311176605578</c:v>
                </c:pt>
                <c:pt idx="217">
                  <c:v>259.73850497044498</c:v>
                </c:pt>
                <c:pt idx="218">
                  <c:v>259.83043144030802</c:v>
                </c:pt>
                <c:pt idx="219">
                  <c:v>259.647845322271</c:v>
                </c:pt>
                <c:pt idx="220">
                  <c:v>254.97855057832001</c:v>
                </c:pt>
                <c:pt idx="221">
                  <c:v>247.43354752600101</c:v>
                </c:pt>
                <c:pt idx="222">
                  <c:v>246.11582571853199</c:v>
                </c:pt>
                <c:pt idx="223">
                  <c:v>246.27904742065999</c:v>
                </c:pt>
                <c:pt idx="224">
                  <c:v>240.25295337805801</c:v>
                </c:pt>
                <c:pt idx="225">
                  <c:v>240.378600218933</c:v>
                </c:pt>
                <c:pt idx="226">
                  <c:v>243.23183394061601</c:v>
                </c:pt>
                <c:pt idx="227">
                  <c:v>244.01169340560801</c:v>
                </c:pt>
                <c:pt idx="228">
                  <c:v>247.17934445338801</c:v>
                </c:pt>
                <c:pt idx="229">
                  <c:v>250.275088836409</c:v>
                </c:pt>
                <c:pt idx="230">
                  <c:v>250.94167921648901</c:v>
                </c:pt>
                <c:pt idx="231">
                  <c:v>250.773162318017</c:v>
                </c:pt>
                <c:pt idx="232">
                  <c:v>249.61492561690301</c:v>
                </c:pt>
                <c:pt idx="233">
                  <c:v>249.19198986876299</c:v>
                </c:pt>
                <c:pt idx="234">
                  <c:v>248.901910407358</c:v>
                </c:pt>
                <c:pt idx="235">
                  <c:v>251.75776873849799</c:v>
                </c:pt>
                <c:pt idx="236">
                  <c:v>253.83719349911499</c:v>
                </c:pt>
                <c:pt idx="237">
                  <c:v>251.66595315068599</c:v>
                </c:pt>
                <c:pt idx="238">
                  <c:v>248.918002768094</c:v>
                </c:pt>
                <c:pt idx="239">
                  <c:v>245.990239748768</c:v>
                </c:pt>
                <c:pt idx="240">
                  <c:v>245.730930342889</c:v>
                </c:pt>
                <c:pt idx="241">
                  <c:v>247.31495219517799</c:v>
                </c:pt>
                <c:pt idx="242">
                  <c:v>248.955555649346</c:v>
                </c:pt>
                <c:pt idx="243">
                  <c:v>248.66508655562799</c:v>
                </c:pt>
                <c:pt idx="244">
                  <c:v>249.832852590339</c:v>
                </c:pt>
                <c:pt idx="245">
                  <c:v>252.62659734686801</c:v>
                </c:pt>
                <c:pt idx="246">
                  <c:v>253.519644974557</c:v>
                </c:pt>
                <c:pt idx="247">
                  <c:v>252.572215745948</c:v>
                </c:pt>
                <c:pt idx="248">
                  <c:v>251.43255517610299</c:v>
                </c:pt>
                <c:pt idx="249">
                  <c:v>251.28689350821</c:v>
                </c:pt>
                <c:pt idx="250">
                  <c:v>251.30188387707</c:v>
                </c:pt>
                <c:pt idx="251">
                  <c:v>248.62529166200699</c:v>
                </c:pt>
                <c:pt idx="252">
                  <c:v>248.845096956285</c:v>
                </c:pt>
                <c:pt idx="253">
                  <c:v>248.677812930155</c:v>
                </c:pt>
                <c:pt idx="254">
                  <c:v>244.631786915812</c:v>
                </c:pt>
                <c:pt idx="255">
                  <c:v>240.260847104036</c:v>
                </c:pt>
                <c:pt idx="256">
                  <c:v>243.89018668812301</c:v>
                </c:pt>
                <c:pt idx="257">
                  <c:v>242.574833743254</c:v>
                </c:pt>
                <c:pt idx="258">
                  <c:v>241.37327142121401</c:v>
                </c:pt>
                <c:pt idx="259">
                  <c:v>243.41246173024999</c:v>
                </c:pt>
                <c:pt idx="260">
                  <c:v>243.58947889122999</c:v>
                </c:pt>
              </c:numCache>
            </c:numRef>
          </c:val>
          <c:extLst>
            <c:ext xmlns:c16="http://schemas.microsoft.com/office/drawing/2014/chart" uri="{C3380CC4-5D6E-409C-BE32-E72D297353CC}">
              <c16:uniqueId val="{00000000-E44C-4136-A91B-6C8EBA96DB43}"/>
            </c:ext>
          </c:extLst>
        </c:ser>
        <c:dLbls>
          <c:showLegendKey val="0"/>
          <c:showVal val="0"/>
          <c:showCatName val="0"/>
          <c:showSerName val="0"/>
          <c:showPercent val="0"/>
          <c:showBubbleSize val="0"/>
        </c:dLbls>
        <c:axId val="41651200"/>
        <c:axId val="41652992"/>
      </c:areaChart>
      <c:lineChart>
        <c:grouping val="standard"/>
        <c:varyColors val="0"/>
        <c:ser>
          <c:idx val="0"/>
          <c:order val="0"/>
          <c:tx>
            <c:strRef>
              <c:f>Sheet1!$B$1</c:f>
              <c:strCache>
                <c:ptCount val="1"/>
                <c:pt idx="0">
                  <c:v>ACWI Standard (Large+Mid Cap) </c:v>
                </c:pt>
              </c:strCache>
            </c:strRef>
          </c:tx>
          <c:spPr>
            <a:ln w="44450">
              <a:solidFill>
                <a:schemeClr val="bg2">
                  <a:lumMod val="75000"/>
                </a:schemeClr>
              </a:solidFill>
            </a:ln>
          </c:spPr>
          <c:marker>
            <c:symbol val="none"/>
          </c:marker>
          <c:cat>
            <c:numRef>
              <c:f>Sheet1!$A$2:$A$262</c:f>
              <c:numCache>
                <c:formatCode>mmm\ dd\,\ yyyy</c:formatCode>
                <c:ptCount val="261"/>
                <c:pt idx="0">
                  <c:v>42825</c:v>
                </c:pt>
                <c:pt idx="1">
                  <c:v>42828</c:v>
                </c:pt>
                <c:pt idx="2">
                  <c:v>42829</c:v>
                </c:pt>
                <c:pt idx="3">
                  <c:v>42830</c:v>
                </c:pt>
                <c:pt idx="4">
                  <c:v>42831</c:v>
                </c:pt>
                <c:pt idx="5">
                  <c:v>42832</c:v>
                </c:pt>
                <c:pt idx="6">
                  <c:v>42835</c:v>
                </c:pt>
                <c:pt idx="7">
                  <c:v>42836</c:v>
                </c:pt>
                <c:pt idx="8">
                  <c:v>42837</c:v>
                </c:pt>
                <c:pt idx="9">
                  <c:v>42838</c:v>
                </c:pt>
                <c:pt idx="10">
                  <c:v>42839</c:v>
                </c:pt>
                <c:pt idx="11">
                  <c:v>42842</c:v>
                </c:pt>
                <c:pt idx="12">
                  <c:v>42843</c:v>
                </c:pt>
                <c:pt idx="13">
                  <c:v>42844</c:v>
                </c:pt>
                <c:pt idx="14">
                  <c:v>42845</c:v>
                </c:pt>
                <c:pt idx="15">
                  <c:v>42846</c:v>
                </c:pt>
                <c:pt idx="16">
                  <c:v>42849</c:v>
                </c:pt>
                <c:pt idx="17">
                  <c:v>42850</c:v>
                </c:pt>
                <c:pt idx="18">
                  <c:v>42851</c:v>
                </c:pt>
                <c:pt idx="19">
                  <c:v>42852</c:v>
                </c:pt>
                <c:pt idx="20">
                  <c:v>42853</c:v>
                </c:pt>
                <c:pt idx="21">
                  <c:v>42856</c:v>
                </c:pt>
                <c:pt idx="22">
                  <c:v>42857</c:v>
                </c:pt>
                <c:pt idx="23">
                  <c:v>42858</c:v>
                </c:pt>
                <c:pt idx="24">
                  <c:v>42859</c:v>
                </c:pt>
                <c:pt idx="25">
                  <c:v>42860</c:v>
                </c:pt>
                <c:pt idx="26">
                  <c:v>42863</c:v>
                </c:pt>
                <c:pt idx="27">
                  <c:v>42864</c:v>
                </c:pt>
                <c:pt idx="28">
                  <c:v>42865</c:v>
                </c:pt>
                <c:pt idx="29">
                  <c:v>42866</c:v>
                </c:pt>
                <c:pt idx="30">
                  <c:v>42867</c:v>
                </c:pt>
                <c:pt idx="31">
                  <c:v>42870</c:v>
                </c:pt>
                <c:pt idx="32">
                  <c:v>42871</c:v>
                </c:pt>
                <c:pt idx="33">
                  <c:v>42872</c:v>
                </c:pt>
                <c:pt idx="34">
                  <c:v>42873</c:v>
                </c:pt>
                <c:pt idx="35">
                  <c:v>42874</c:v>
                </c:pt>
                <c:pt idx="36">
                  <c:v>42877</c:v>
                </c:pt>
                <c:pt idx="37">
                  <c:v>42878</c:v>
                </c:pt>
                <c:pt idx="38">
                  <c:v>42879</c:v>
                </c:pt>
                <c:pt idx="39">
                  <c:v>42880</c:v>
                </c:pt>
                <c:pt idx="40">
                  <c:v>42881</c:v>
                </c:pt>
                <c:pt idx="41">
                  <c:v>42884</c:v>
                </c:pt>
                <c:pt idx="42">
                  <c:v>42885</c:v>
                </c:pt>
                <c:pt idx="43">
                  <c:v>42886</c:v>
                </c:pt>
                <c:pt idx="44">
                  <c:v>42887</c:v>
                </c:pt>
                <c:pt idx="45">
                  <c:v>42888</c:v>
                </c:pt>
                <c:pt idx="46">
                  <c:v>42891</c:v>
                </c:pt>
                <c:pt idx="47">
                  <c:v>42892</c:v>
                </c:pt>
                <c:pt idx="48">
                  <c:v>42893</c:v>
                </c:pt>
                <c:pt idx="49">
                  <c:v>42894</c:v>
                </c:pt>
                <c:pt idx="50">
                  <c:v>42895</c:v>
                </c:pt>
                <c:pt idx="51">
                  <c:v>42898</c:v>
                </c:pt>
                <c:pt idx="52">
                  <c:v>42899</c:v>
                </c:pt>
                <c:pt idx="53">
                  <c:v>42900</c:v>
                </c:pt>
                <c:pt idx="54">
                  <c:v>42901</c:v>
                </c:pt>
                <c:pt idx="55">
                  <c:v>42902</c:v>
                </c:pt>
                <c:pt idx="56">
                  <c:v>42905</c:v>
                </c:pt>
                <c:pt idx="57">
                  <c:v>42906</c:v>
                </c:pt>
                <c:pt idx="58">
                  <c:v>42907</c:v>
                </c:pt>
                <c:pt idx="59">
                  <c:v>42908</c:v>
                </c:pt>
                <c:pt idx="60">
                  <c:v>42909</c:v>
                </c:pt>
                <c:pt idx="61">
                  <c:v>42912</c:v>
                </c:pt>
                <c:pt idx="62">
                  <c:v>42913</c:v>
                </c:pt>
                <c:pt idx="63">
                  <c:v>42914</c:v>
                </c:pt>
                <c:pt idx="64">
                  <c:v>42915</c:v>
                </c:pt>
                <c:pt idx="65">
                  <c:v>42916</c:v>
                </c:pt>
                <c:pt idx="66">
                  <c:v>42919</c:v>
                </c:pt>
                <c:pt idx="67">
                  <c:v>42920</c:v>
                </c:pt>
                <c:pt idx="68">
                  <c:v>42921</c:v>
                </c:pt>
                <c:pt idx="69">
                  <c:v>42922</c:v>
                </c:pt>
                <c:pt idx="70">
                  <c:v>42923</c:v>
                </c:pt>
                <c:pt idx="71">
                  <c:v>42926</c:v>
                </c:pt>
                <c:pt idx="72">
                  <c:v>42927</c:v>
                </c:pt>
                <c:pt idx="73">
                  <c:v>42928</c:v>
                </c:pt>
                <c:pt idx="74">
                  <c:v>42929</c:v>
                </c:pt>
                <c:pt idx="75">
                  <c:v>42930</c:v>
                </c:pt>
                <c:pt idx="76">
                  <c:v>42933</c:v>
                </c:pt>
                <c:pt idx="77">
                  <c:v>42934</c:v>
                </c:pt>
                <c:pt idx="78">
                  <c:v>42935</c:v>
                </c:pt>
                <c:pt idx="79">
                  <c:v>42936</c:v>
                </c:pt>
                <c:pt idx="80">
                  <c:v>42937</c:v>
                </c:pt>
                <c:pt idx="81">
                  <c:v>42940</c:v>
                </c:pt>
                <c:pt idx="82">
                  <c:v>42941</c:v>
                </c:pt>
                <c:pt idx="83">
                  <c:v>42942</c:v>
                </c:pt>
                <c:pt idx="84">
                  <c:v>42943</c:v>
                </c:pt>
                <c:pt idx="85">
                  <c:v>42944</c:v>
                </c:pt>
                <c:pt idx="86">
                  <c:v>42947</c:v>
                </c:pt>
                <c:pt idx="87">
                  <c:v>42948</c:v>
                </c:pt>
                <c:pt idx="88">
                  <c:v>42949</c:v>
                </c:pt>
                <c:pt idx="89">
                  <c:v>42950</c:v>
                </c:pt>
                <c:pt idx="90">
                  <c:v>42951</c:v>
                </c:pt>
                <c:pt idx="91">
                  <c:v>42954</c:v>
                </c:pt>
                <c:pt idx="92">
                  <c:v>42955</c:v>
                </c:pt>
                <c:pt idx="93">
                  <c:v>42956</c:v>
                </c:pt>
                <c:pt idx="94">
                  <c:v>42957</c:v>
                </c:pt>
                <c:pt idx="95">
                  <c:v>42958</c:v>
                </c:pt>
                <c:pt idx="96">
                  <c:v>42961</c:v>
                </c:pt>
                <c:pt idx="97">
                  <c:v>42962</c:v>
                </c:pt>
                <c:pt idx="98">
                  <c:v>42963</c:v>
                </c:pt>
                <c:pt idx="99">
                  <c:v>42964</c:v>
                </c:pt>
                <c:pt idx="100">
                  <c:v>42965</c:v>
                </c:pt>
                <c:pt idx="101">
                  <c:v>42968</c:v>
                </c:pt>
                <c:pt idx="102">
                  <c:v>42969</c:v>
                </c:pt>
                <c:pt idx="103">
                  <c:v>42970</c:v>
                </c:pt>
                <c:pt idx="104">
                  <c:v>42971</c:v>
                </c:pt>
                <c:pt idx="105">
                  <c:v>42972</c:v>
                </c:pt>
                <c:pt idx="106">
                  <c:v>42975</c:v>
                </c:pt>
                <c:pt idx="107">
                  <c:v>42976</c:v>
                </c:pt>
                <c:pt idx="108">
                  <c:v>42977</c:v>
                </c:pt>
                <c:pt idx="109">
                  <c:v>42978</c:v>
                </c:pt>
                <c:pt idx="110">
                  <c:v>42979</c:v>
                </c:pt>
                <c:pt idx="111">
                  <c:v>42982</c:v>
                </c:pt>
                <c:pt idx="112">
                  <c:v>42983</c:v>
                </c:pt>
                <c:pt idx="113">
                  <c:v>42984</c:v>
                </c:pt>
                <c:pt idx="114">
                  <c:v>42985</c:v>
                </c:pt>
                <c:pt idx="115">
                  <c:v>42986</c:v>
                </c:pt>
                <c:pt idx="116">
                  <c:v>42989</c:v>
                </c:pt>
                <c:pt idx="117">
                  <c:v>42990</c:v>
                </c:pt>
                <c:pt idx="118">
                  <c:v>42991</c:v>
                </c:pt>
                <c:pt idx="119">
                  <c:v>42992</c:v>
                </c:pt>
                <c:pt idx="120">
                  <c:v>42993</c:v>
                </c:pt>
                <c:pt idx="121">
                  <c:v>42996</c:v>
                </c:pt>
                <c:pt idx="122">
                  <c:v>42997</c:v>
                </c:pt>
                <c:pt idx="123">
                  <c:v>42998</c:v>
                </c:pt>
                <c:pt idx="124">
                  <c:v>42999</c:v>
                </c:pt>
                <c:pt idx="125">
                  <c:v>43000</c:v>
                </c:pt>
                <c:pt idx="126">
                  <c:v>43003</c:v>
                </c:pt>
                <c:pt idx="127">
                  <c:v>43004</c:v>
                </c:pt>
                <c:pt idx="128">
                  <c:v>43005</c:v>
                </c:pt>
                <c:pt idx="129">
                  <c:v>43006</c:v>
                </c:pt>
                <c:pt idx="130">
                  <c:v>43007</c:v>
                </c:pt>
                <c:pt idx="131">
                  <c:v>43010</c:v>
                </c:pt>
                <c:pt idx="132">
                  <c:v>43011</c:v>
                </c:pt>
                <c:pt idx="133">
                  <c:v>43012</c:v>
                </c:pt>
                <c:pt idx="134">
                  <c:v>43013</c:v>
                </c:pt>
                <c:pt idx="135">
                  <c:v>43014</c:v>
                </c:pt>
                <c:pt idx="136">
                  <c:v>43017</c:v>
                </c:pt>
                <c:pt idx="137">
                  <c:v>43018</c:v>
                </c:pt>
                <c:pt idx="138">
                  <c:v>43019</c:v>
                </c:pt>
                <c:pt idx="139">
                  <c:v>43020</c:v>
                </c:pt>
                <c:pt idx="140">
                  <c:v>43021</c:v>
                </c:pt>
                <c:pt idx="141">
                  <c:v>43024</c:v>
                </c:pt>
                <c:pt idx="142">
                  <c:v>43025</c:v>
                </c:pt>
                <c:pt idx="143">
                  <c:v>43026</c:v>
                </c:pt>
                <c:pt idx="144">
                  <c:v>43027</c:v>
                </c:pt>
                <c:pt idx="145">
                  <c:v>43028</c:v>
                </c:pt>
                <c:pt idx="146">
                  <c:v>43031</c:v>
                </c:pt>
                <c:pt idx="147">
                  <c:v>43032</c:v>
                </c:pt>
                <c:pt idx="148">
                  <c:v>43033</c:v>
                </c:pt>
                <c:pt idx="149">
                  <c:v>43034</c:v>
                </c:pt>
                <c:pt idx="150">
                  <c:v>43035</c:v>
                </c:pt>
                <c:pt idx="151">
                  <c:v>43038</c:v>
                </c:pt>
                <c:pt idx="152">
                  <c:v>43039</c:v>
                </c:pt>
                <c:pt idx="153">
                  <c:v>43040</c:v>
                </c:pt>
                <c:pt idx="154">
                  <c:v>43041</c:v>
                </c:pt>
                <c:pt idx="155">
                  <c:v>43042</c:v>
                </c:pt>
                <c:pt idx="156">
                  <c:v>43045</c:v>
                </c:pt>
                <c:pt idx="157">
                  <c:v>43046</c:v>
                </c:pt>
                <c:pt idx="158">
                  <c:v>43047</c:v>
                </c:pt>
                <c:pt idx="159">
                  <c:v>43048</c:v>
                </c:pt>
                <c:pt idx="160">
                  <c:v>43049</c:v>
                </c:pt>
                <c:pt idx="161">
                  <c:v>43052</c:v>
                </c:pt>
                <c:pt idx="162">
                  <c:v>43053</c:v>
                </c:pt>
                <c:pt idx="163">
                  <c:v>43054</c:v>
                </c:pt>
                <c:pt idx="164">
                  <c:v>43055</c:v>
                </c:pt>
                <c:pt idx="165">
                  <c:v>43056</c:v>
                </c:pt>
                <c:pt idx="166">
                  <c:v>43059</c:v>
                </c:pt>
                <c:pt idx="167">
                  <c:v>43060</c:v>
                </c:pt>
                <c:pt idx="168">
                  <c:v>43061</c:v>
                </c:pt>
                <c:pt idx="169">
                  <c:v>43062</c:v>
                </c:pt>
                <c:pt idx="170">
                  <c:v>43063</c:v>
                </c:pt>
                <c:pt idx="171">
                  <c:v>43066</c:v>
                </c:pt>
                <c:pt idx="172">
                  <c:v>43067</c:v>
                </c:pt>
                <c:pt idx="173">
                  <c:v>43068</c:v>
                </c:pt>
                <c:pt idx="174">
                  <c:v>43069</c:v>
                </c:pt>
                <c:pt idx="175">
                  <c:v>43070</c:v>
                </c:pt>
                <c:pt idx="176">
                  <c:v>43073</c:v>
                </c:pt>
                <c:pt idx="177">
                  <c:v>43074</c:v>
                </c:pt>
                <c:pt idx="178">
                  <c:v>43075</c:v>
                </c:pt>
                <c:pt idx="179">
                  <c:v>43076</c:v>
                </c:pt>
                <c:pt idx="180">
                  <c:v>43077</c:v>
                </c:pt>
                <c:pt idx="181">
                  <c:v>43080</c:v>
                </c:pt>
                <c:pt idx="182">
                  <c:v>43081</c:v>
                </c:pt>
                <c:pt idx="183">
                  <c:v>43082</c:v>
                </c:pt>
                <c:pt idx="184">
                  <c:v>43083</c:v>
                </c:pt>
                <c:pt idx="185">
                  <c:v>43084</c:v>
                </c:pt>
                <c:pt idx="186">
                  <c:v>43087</c:v>
                </c:pt>
                <c:pt idx="187">
                  <c:v>43088</c:v>
                </c:pt>
                <c:pt idx="188">
                  <c:v>43089</c:v>
                </c:pt>
                <c:pt idx="189">
                  <c:v>43090</c:v>
                </c:pt>
                <c:pt idx="190">
                  <c:v>43091</c:v>
                </c:pt>
                <c:pt idx="191">
                  <c:v>43094</c:v>
                </c:pt>
                <c:pt idx="192">
                  <c:v>43095</c:v>
                </c:pt>
                <c:pt idx="193">
                  <c:v>43096</c:v>
                </c:pt>
                <c:pt idx="194">
                  <c:v>43097</c:v>
                </c:pt>
                <c:pt idx="195">
                  <c:v>43098</c:v>
                </c:pt>
                <c:pt idx="196">
                  <c:v>43101</c:v>
                </c:pt>
                <c:pt idx="197">
                  <c:v>43102</c:v>
                </c:pt>
                <c:pt idx="198">
                  <c:v>43103</c:v>
                </c:pt>
                <c:pt idx="199">
                  <c:v>43104</c:v>
                </c:pt>
                <c:pt idx="200">
                  <c:v>43105</c:v>
                </c:pt>
                <c:pt idx="201">
                  <c:v>43108</c:v>
                </c:pt>
                <c:pt idx="202">
                  <c:v>43109</c:v>
                </c:pt>
                <c:pt idx="203">
                  <c:v>43110</c:v>
                </c:pt>
                <c:pt idx="204">
                  <c:v>43111</c:v>
                </c:pt>
                <c:pt idx="205">
                  <c:v>43112</c:v>
                </c:pt>
                <c:pt idx="206">
                  <c:v>43115</c:v>
                </c:pt>
                <c:pt idx="207">
                  <c:v>43116</c:v>
                </c:pt>
                <c:pt idx="208">
                  <c:v>43117</c:v>
                </c:pt>
                <c:pt idx="209">
                  <c:v>43118</c:v>
                </c:pt>
                <c:pt idx="210">
                  <c:v>43119</c:v>
                </c:pt>
                <c:pt idx="211">
                  <c:v>43122</c:v>
                </c:pt>
                <c:pt idx="212">
                  <c:v>43123</c:v>
                </c:pt>
                <c:pt idx="213">
                  <c:v>43124</c:v>
                </c:pt>
                <c:pt idx="214">
                  <c:v>43125</c:v>
                </c:pt>
                <c:pt idx="215">
                  <c:v>43126</c:v>
                </c:pt>
                <c:pt idx="216">
                  <c:v>43129</c:v>
                </c:pt>
                <c:pt idx="217">
                  <c:v>43130</c:v>
                </c:pt>
                <c:pt idx="218">
                  <c:v>43131</c:v>
                </c:pt>
                <c:pt idx="219">
                  <c:v>43132</c:v>
                </c:pt>
                <c:pt idx="220">
                  <c:v>43133</c:v>
                </c:pt>
                <c:pt idx="221">
                  <c:v>43136</c:v>
                </c:pt>
                <c:pt idx="222">
                  <c:v>43137</c:v>
                </c:pt>
                <c:pt idx="223">
                  <c:v>43138</c:v>
                </c:pt>
                <c:pt idx="224">
                  <c:v>43139</c:v>
                </c:pt>
                <c:pt idx="225">
                  <c:v>43140</c:v>
                </c:pt>
                <c:pt idx="226">
                  <c:v>43143</c:v>
                </c:pt>
                <c:pt idx="227">
                  <c:v>43144</c:v>
                </c:pt>
                <c:pt idx="228">
                  <c:v>43145</c:v>
                </c:pt>
                <c:pt idx="229">
                  <c:v>43146</c:v>
                </c:pt>
                <c:pt idx="230">
                  <c:v>43147</c:v>
                </c:pt>
                <c:pt idx="231">
                  <c:v>43150</c:v>
                </c:pt>
                <c:pt idx="232">
                  <c:v>43151</c:v>
                </c:pt>
                <c:pt idx="233">
                  <c:v>43152</c:v>
                </c:pt>
                <c:pt idx="234">
                  <c:v>43153</c:v>
                </c:pt>
                <c:pt idx="235">
                  <c:v>43154</c:v>
                </c:pt>
                <c:pt idx="236">
                  <c:v>43157</c:v>
                </c:pt>
                <c:pt idx="237">
                  <c:v>43158</c:v>
                </c:pt>
                <c:pt idx="238">
                  <c:v>43159</c:v>
                </c:pt>
                <c:pt idx="239">
                  <c:v>43160</c:v>
                </c:pt>
                <c:pt idx="240">
                  <c:v>43161</c:v>
                </c:pt>
                <c:pt idx="241">
                  <c:v>43164</c:v>
                </c:pt>
                <c:pt idx="242">
                  <c:v>43165</c:v>
                </c:pt>
                <c:pt idx="243">
                  <c:v>43166</c:v>
                </c:pt>
                <c:pt idx="244">
                  <c:v>43167</c:v>
                </c:pt>
                <c:pt idx="245">
                  <c:v>43168</c:v>
                </c:pt>
                <c:pt idx="246">
                  <c:v>43171</c:v>
                </c:pt>
                <c:pt idx="247">
                  <c:v>43172</c:v>
                </c:pt>
                <c:pt idx="248">
                  <c:v>43173</c:v>
                </c:pt>
                <c:pt idx="249">
                  <c:v>43174</c:v>
                </c:pt>
                <c:pt idx="250">
                  <c:v>43175</c:v>
                </c:pt>
                <c:pt idx="251">
                  <c:v>43178</c:v>
                </c:pt>
                <c:pt idx="252">
                  <c:v>43179</c:v>
                </c:pt>
                <c:pt idx="253">
                  <c:v>43180</c:v>
                </c:pt>
                <c:pt idx="254">
                  <c:v>43181</c:v>
                </c:pt>
                <c:pt idx="255">
                  <c:v>43182</c:v>
                </c:pt>
                <c:pt idx="256">
                  <c:v>43185</c:v>
                </c:pt>
                <c:pt idx="257">
                  <c:v>43186</c:v>
                </c:pt>
                <c:pt idx="258">
                  <c:v>43187</c:v>
                </c:pt>
                <c:pt idx="259">
                  <c:v>43188</c:v>
                </c:pt>
                <c:pt idx="260">
                  <c:v>43189</c:v>
                </c:pt>
              </c:numCache>
            </c:numRef>
          </c:cat>
          <c:val>
            <c:numRef>
              <c:f>Sheet1!$B$2:$B$262</c:f>
              <c:numCache>
                <c:formatCode>#,##0.000</c:formatCode>
                <c:ptCount val="261"/>
                <c:pt idx="0">
                  <c:v>212.29300000000001</c:v>
                </c:pt>
                <c:pt idx="1">
                  <c:v>211.98400000000001</c:v>
                </c:pt>
                <c:pt idx="2">
                  <c:v>212.107</c:v>
                </c:pt>
                <c:pt idx="3">
                  <c:v>211.81</c:v>
                </c:pt>
                <c:pt idx="4">
                  <c:v>211.78200000000001</c:v>
                </c:pt>
                <c:pt idx="5">
                  <c:v>211.63300000000001</c:v>
                </c:pt>
                <c:pt idx="6">
                  <c:v>211.71</c:v>
                </c:pt>
                <c:pt idx="7">
                  <c:v>211.75200000000001</c:v>
                </c:pt>
                <c:pt idx="8">
                  <c:v>211.346</c:v>
                </c:pt>
                <c:pt idx="9">
                  <c:v>210.46299999999999</c:v>
                </c:pt>
                <c:pt idx="10">
                  <c:v>210.31800000000001</c:v>
                </c:pt>
                <c:pt idx="11">
                  <c:v>211.78899999999999</c:v>
                </c:pt>
                <c:pt idx="12">
                  <c:v>210.785</c:v>
                </c:pt>
                <c:pt idx="13">
                  <c:v>210.453</c:v>
                </c:pt>
                <c:pt idx="14">
                  <c:v>211.78200000000001</c:v>
                </c:pt>
                <c:pt idx="15">
                  <c:v>211.40600000000001</c:v>
                </c:pt>
                <c:pt idx="16">
                  <c:v>214.68</c:v>
                </c:pt>
                <c:pt idx="17">
                  <c:v>216.02600000000001</c:v>
                </c:pt>
                <c:pt idx="18">
                  <c:v>216.07499999999999</c:v>
                </c:pt>
                <c:pt idx="19">
                  <c:v>215.91900000000001</c:v>
                </c:pt>
                <c:pt idx="20">
                  <c:v>215.602</c:v>
                </c:pt>
                <c:pt idx="21">
                  <c:v>216.078</c:v>
                </c:pt>
                <c:pt idx="22">
                  <c:v>216.69399999999999</c:v>
                </c:pt>
                <c:pt idx="23">
                  <c:v>216.34899999999999</c:v>
                </c:pt>
                <c:pt idx="24">
                  <c:v>216.59</c:v>
                </c:pt>
                <c:pt idx="25">
                  <c:v>217.613</c:v>
                </c:pt>
                <c:pt idx="26">
                  <c:v>217.89400000000001</c:v>
                </c:pt>
                <c:pt idx="27">
                  <c:v>217.64400000000001</c:v>
                </c:pt>
                <c:pt idx="28">
                  <c:v>218.05099999999999</c:v>
                </c:pt>
                <c:pt idx="29">
                  <c:v>217.77199999999999</c:v>
                </c:pt>
                <c:pt idx="30">
                  <c:v>218.01900000000001</c:v>
                </c:pt>
                <c:pt idx="31">
                  <c:v>219.14099999999999</c:v>
                </c:pt>
                <c:pt idx="32">
                  <c:v>219.791</c:v>
                </c:pt>
                <c:pt idx="33">
                  <c:v>217.25</c:v>
                </c:pt>
                <c:pt idx="34">
                  <c:v>216.63800000000001</c:v>
                </c:pt>
                <c:pt idx="35">
                  <c:v>218.24100000000001</c:v>
                </c:pt>
                <c:pt idx="36">
                  <c:v>219.50200000000001</c:v>
                </c:pt>
                <c:pt idx="37">
                  <c:v>219.71199999999999</c:v>
                </c:pt>
                <c:pt idx="38">
                  <c:v>219.85400000000001</c:v>
                </c:pt>
                <c:pt idx="39">
                  <c:v>220.797</c:v>
                </c:pt>
                <c:pt idx="40">
                  <c:v>220.63200000000001</c:v>
                </c:pt>
                <c:pt idx="41">
                  <c:v>220.54400000000001</c:v>
                </c:pt>
                <c:pt idx="42">
                  <c:v>220.30500000000001</c:v>
                </c:pt>
                <c:pt idx="43">
                  <c:v>220.363</c:v>
                </c:pt>
                <c:pt idx="44">
                  <c:v>221.64400000000001</c:v>
                </c:pt>
                <c:pt idx="45">
                  <c:v>223.05600000000001</c:v>
                </c:pt>
                <c:pt idx="46">
                  <c:v>222.77500000000001</c:v>
                </c:pt>
                <c:pt idx="47">
                  <c:v>222.15899999999999</c:v>
                </c:pt>
                <c:pt idx="48">
                  <c:v>222.28</c:v>
                </c:pt>
                <c:pt idx="49">
                  <c:v>222.09899999999999</c:v>
                </c:pt>
                <c:pt idx="50">
                  <c:v>221.93600000000001</c:v>
                </c:pt>
                <c:pt idx="51">
                  <c:v>221.303</c:v>
                </c:pt>
                <c:pt idx="52">
                  <c:v>222.386</c:v>
                </c:pt>
                <c:pt idx="53">
                  <c:v>222.67699999999999</c:v>
                </c:pt>
                <c:pt idx="54">
                  <c:v>221.017</c:v>
                </c:pt>
                <c:pt idx="55">
                  <c:v>221.69399999999999</c:v>
                </c:pt>
                <c:pt idx="56">
                  <c:v>223.304</c:v>
                </c:pt>
                <c:pt idx="57">
                  <c:v>221.774</c:v>
                </c:pt>
                <c:pt idx="58">
                  <c:v>221.47200000000001</c:v>
                </c:pt>
                <c:pt idx="59">
                  <c:v>221.715</c:v>
                </c:pt>
                <c:pt idx="60">
                  <c:v>222.143</c:v>
                </c:pt>
                <c:pt idx="61">
                  <c:v>222.61500000000001</c:v>
                </c:pt>
                <c:pt idx="62">
                  <c:v>221.547</c:v>
                </c:pt>
                <c:pt idx="63">
                  <c:v>222.93100000000001</c:v>
                </c:pt>
                <c:pt idx="64">
                  <c:v>221.762</c:v>
                </c:pt>
                <c:pt idx="65">
                  <c:v>221.36500000000001</c:v>
                </c:pt>
                <c:pt idx="66">
                  <c:v>221.904749319243</c:v>
                </c:pt>
                <c:pt idx="67">
                  <c:v>221.55133919985801</c:v>
                </c:pt>
                <c:pt idx="68">
                  <c:v>221.787372286655</c:v>
                </c:pt>
                <c:pt idx="69">
                  <c:v>220.59170389859901</c:v>
                </c:pt>
                <c:pt idx="70">
                  <c:v>220.93475201330801</c:v>
                </c:pt>
                <c:pt idx="71">
                  <c:v>221.50999419328801</c:v>
                </c:pt>
                <c:pt idx="72">
                  <c:v>221.58961221718201</c:v>
                </c:pt>
                <c:pt idx="73">
                  <c:v>223.65420588850199</c:v>
                </c:pt>
                <c:pt idx="74">
                  <c:v>224.35715311522799</c:v>
                </c:pt>
                <c:pt idx="75">
                  <c:v>225.659720535085</c:v>
                </c:pt>
                <c:pt idx="76">
                  <c:v>225.82849058256599</c:v>
                </c:pt>
                <c:pt idx="77">
                  <c:v>225.986548643193</c:v>
                </c:pt>
                <c:pt idx="78">
                  <c:v>227.08667800919</c:v>
                </c:pt>
                <c:pt idx="79">
                  <c:v>227.562918172514</c:v>
                </c:pt>
                <c:pt idx="80">
                  <c:v>227.11990002603699</c:v>
                </c:pt>
                <c:pt idx="81">
                  <c:v>226.82766391948201</c:v>
                </c:pt>
                <c:pt idx="82">
                  <c:v>227.35707909731801</c:v>
                </c:pt>
                <c:pt idx="83">
                  <c:v>227.509240141546</c:v>
                </c:pt>
                <c:pt idx="84">
                  <c:v>227.86028425997699</c:v>
                </c:pt>
                <c:pt idx="85">
                  <c:v>227.38849910848199</c:v>
                </c:pt>
                <c:pt idx="86">
                  <c:v>227.55147415324501</c:v>
                </c:pt>
                <c:pt idx="87">
                  <c:v>228.57965249601699</c:v>
                </c:pt>
                <c:pt idx="88">
                  <c:v>228.61786950528901</c:v>
                </c:pt>
                <c:pt idx="89">
                  <c:v>228.34985142639701</c:v>
                </c:pt>
                <c:pt idx="90">
                  <c:v>228.3399874207</c:v>
                </c:pt>
                <c:pt idx="91">
                  <c:v>228.954727622929</c:v>
                </c:pt>
                <c:pt idx="92">
                  <c:v>228.537617488027</c:v>
                </c:pt>
                <c:pt idx="93">
                  <c:v>227.80580024843201</c:v>
                </c:pt>
                <c:pt idx="94">
                  <c:v>225.38395145263601</c:v>
                </c:pt>
                <c:pt idx="95">
                  <c:v>224.80579525568101</c:v>
                </c:pt>
                <c:pt idx="96">
                  <c:v>226.60844784655899</c:v>
                </c:pt>
                <c:pt idx="97">
                  <c:v>226.25881972282201</c:v>
                </c:pt>
                <c:pt idx="98">
                  <c:v>226.98949796415701</c:v>
                </c:pt>
                <c:pt idx="99">
                  <c:v>225.26977840456101</c:v>
                </c:pt>
                <c:pt idx="100">
                  <c:v>224.57808917191201</c:v>
                </c:pt>
                <c:pt idx="101">
                  <c:v>224.871353256936</c:v>
                </c:pt>
                <c:pt idx="102">
                  <c:v>226.43353976502701</c:v>
                </c:pt>
                <c:pt idx="103">
                  <c:v>226.214164702137</c:v>
                </c:pt>
                <c:pt idx="104">
                  <c:v>226.13916568059301</c:v>
                </c:pt>
                <c:pt idx="105">
                  <c:v>226.72707886882799</c:v>
                </c:pt>
                <c:pt idx="106">
                  <c:v>226.90236193626501</c:v>
                </c:pt>
                <c:pt idx="107">
                  <c:v>226.700480869247</c:v>
                </c:pt>
                <c:pt idx="108">
                  <c:v>227.14933401530899</c:v>
                </c:pt>
                <c:pt idx="109">
                  <c:v>228.42324942409101</c:v>
                </c:pt>
                <c:pt idx="110">
                  <c:v>229.14825565799001</c:v>
                </c:pt>
                <c:pt idx="111">
                  <c:v>228.70239451838299</c:v>
                </c:pt>
                <c:pt idx="112">
                  <c:v>227.852696237586</c:v>
                </c:pt>
                <c:pt idx="113">
                  <c:v>228.28133336773499</c:v>
                </c:pt>
                <c:pt idx="114">
                  <c:v>229.05914163077301</c:v>
                </c:pt>
                <c:pt idx="115">
                  <c:v>229.085449645837</c:v>
                </c:pt>
                <c:pt idx="116">
                  <c:v>231.08530530304699</c:v>
                </c:pt>
                <c:pt idx="117">
                  <c:v>231.818446542651</c:v>
                </c:pt>
                <c:pt idx="118">
                  <c:v>231.598882459648</c:v>
                </c:pt>
                <c:pt idx="119">
                  <c:v>231.304399362265</c:v>
                </c:pt>
                <c:pt idx="120">
                  <c:v>231.81556253963399</c:v>
                </c:pt>
                <c:pt idx="121">
                  <c:v>232.389615716148</c:v>
                </c:pt>
                <c:pt idx="122">
                  <c:v>232.876948871043</c:v>
                </c:pt>
                <c:pt idx="123">
                  <c:v>233.21073298542299</c:v>
                </c:pt>
                <c:pt idx="124">
                  <c:v>232.26146667735301</c:v>
                </c:pt>
                <c:pt idx="125">
                  <c:v>232.55520877621001</c:v>
                </c:pt>
                <c:pt idx="126">
                  <c:v>231.64985948812901</c:v>
                </c:pt>
                <c:pt idx="127">
                  <c:v>230.85517322481701</c:v>
                </c:pt>
                <c:pt idx="128">
                  <c:v>231.42915541383201</c:v>
                </c:pt>
                <c:pt idx="129">
                  <c:v>231.75575351453699</c:v>
                </c:pt>
                <c:pt idx="130" formatCode="0.000">
                  <c:v>233.92206506567899</c:v>
                </c:pt>
                <c:pt idx="131" formatCode="0.000">
                  <c:v>234.384146829836</c:v>
                </c:pt>
                <c:pt idx="132" formatCode="0.000">
                  <c:v>235.252368688714</c:v>
                </c:pt>
                <c:pt idx="133" formatCode="0.000">
                  <c:v>235.51660012641</c:v>
                </c:pt>
                <c:pt idx="134" formatCode="0.000">
                  <c:v>236.102843172251</c:v>
                </c:pt>
                <c:pt idx="135" formatCode="0.000">
                  <c:v>235.921196056849</c:v>
                </c:pt>
                <c:pt idx="136" formatCode="0.000">
                  <c:v>235.761563117289</c:v>
                </c:pt>
                <c:pt idx="137" formatCode="0.000">
                  <c:v>236.94065990582399</c:v>
                </c:pt>
                <c:pt idx="138" formatCode="0.000">
                  <c:v>237.374639233804</c:v>
                </c:pt>
                <c:pt idx="139" formatCode="0.000">
                  <c:v>237.410044563269</c:v>
                </c:pt>
                <c:pt idx="140" formatCode="0.000">
                  <c:v>237.97082845543201</c:v>
                </c:pt>
                <c:pt idx="141" formatCode="0.000">
                  <c:v>238.31496578071599</c:v>
                </c:pt>
                <c:pt idx="142" formatCode="0.000">
                  <c:v>237.90068188015101</c:v>
                </c:pt>
                <c:pt idx="143" formatCode="0.000">
                  <c:v>238.25458854897201</c:v>
                </c:pt>
                <c:pt idx="144" formatCode="0.000">
                  <c:v>238.30966316992999</c:v>
                </c:pt>
                <c:pt idx="145" formatCode="0.000">
                  <c:v>238.62407249614901</c:v>
                </c:pt>
                <c:pt idx="146" formatCode="0.000">
                  <c:v>237.96141075037599</c:v>
                </c:pt>
                <c:pt idx="147" formatCode="0.000">
                  <c:v>238.03662887695299</c:v>
                </c:pt>
                <c:pt idx="148" formatCode="0.000">
                  <c:v>237.24295001031399</c:v>
                </c:pt>
                <c:pt idx="149" formatCode="0.000">
                  <c:v>237.32771646559101</c:v>
                </c:pt>
                <c:pt idx="150" formatCode="0.000">
                  <c:v>238.306295558492</c:v>
                </c:pt>
                <c:pt idx="151" formatCode="0.000">
                  <c:v>238.44744971541201</c:v>
                </c:pt>
                <c:pt idx="152" formatCode="0.000">
                  <c:v>238.779535097115</c:v>
                </c:pt>
                <c:pt idx="153" formatCode="0.000">
                  <c:v>239.480582022199</c:v>
                </c:pt>
                <c:pt idx="154" formatCode="0.000">
                  <c:v>239.67118773067801</c:v>
                </c:pt>
                <c:pt idx="155" formatCode="0.000">
                  <c:v>239.88278083958801</c:v>
                </c:pt>
                <c:pt idx="156" formatCode="0.000">
                  <c:v>240.14956110092501</c:v>
                </c:pt>
                <c:pt idx="157" formatCode="0.000">
                  <c:v>240.24135113821299</c:v>
                </c:pt>
                <c:pt idx="158" formatCode="0.000">
                  <c:v>240.6539411782</c:v>
                </c:pt>
                <c:pt idx="159" formatCode="0.000">
                  <c:v>239.819077159796</c:v>
                </c:pt>
                <c:pt idx="160" formatCode="0.000">
                  <c:v>239.500508524396</c:v>
                </c:pt>
                <c:pt idx="161" formatCode="0.000">
                  <c:v>238.931481373797</c:v>
                </c:pt>
                <c:pt idx="162" formatCode="0.000">
                  <c:v>238.43368586282699</c:v>
                </c:pt>
                <c:pt idx="163" formatCode="0.000">
                  <c:v>237.15051702371301</c:v>
                </c:pt>
                <c:pt idx="164" formatCode="0.000">
                  <c:v>239.09046431535</c:v>
                </c:pt>
                <c:pt idx="165" formatCode="0.000">
                  <c:v>239.100107072866</c:v>
                </c:pt>
                <c:pt idx="166" formatCode="0.000">
                  <c:v>239.36481068888401</c:v>
                </c:pt>
                <c:pt idx="167" formatCode="0.000">
                  <c:v>240.927759138037</c:v>
                </c:pt>
                <c:pt idx="168" formatCode="0.000">
                  <c:v>241.381000870999</c:v>
                </c:pt>
                <c:pt idx="169" formatCode="0.000">
                  <c:v>241.622972989804</c:v>
                </c:pt>
                <c:pt idx="170" formatCode="0.000">
                  <c:v>242.322542050517</c:v>
                </c:pt>
                <c:pt idx="171" formatCode="0.000">
                  <c:v>241.693725401069</c:v>
                </c:pt>
                <c:pt idx="172" formatCode="0.000">
                  <c:v>242.87068726907901</c:v>
                </c:pt>
                <c:pt idx="173" formatCode="0.000">
                  <c:v>242.72445152523301</c:v>
                </c:pt>
                <c:pt idx="174" formatCode="0.000">
                  <c:v>243.401881828326</c:v>
                </c:pt>
                <c:pt idx="175" formatCode="0.000">
                  <c:v>242.45623660127899</c:v>
                </c:pt>
                <c:pt idx="176" formatCode="0.000">
                  <c:v>242.67645273947301</c:v>
                </c:pt>
                <c:pt idx="177" formatCode="0.000">
                  <c:v>241.921583001567</c:v>
                </c:pt>
                <c:pt idx="178" formatCode="0.000">
                  <c:v>240.948232196655</c:v>
                </c:pt>
                <c:pt idx="179" formatCode="0.000">
                  <c:v>241.50611361365799</c:v>
                </c:pt>
                <c:pt idx="180" formatCode="0.000">
                  <c:v>242.798329435543</c:v>
                </c:pt>
                <c:pt idx="181" formatCode="0.000">
                  <c:v>243.83819898916099</c:v>
                </c:pt>
                <c:pt idx="182" formatCode="0.000">
                  <c:v>243.88204651054801</c:v>
                </c:pt>
                <c:pt idx="183" formatCode="0.000">
                  <c:v>244.14461521406099</c:v>
                </c:pt>
                <c:pt idx="184" formatCode="0.000">
                  <c:v>243.519503752341</c:v>
                </c:pt>
                <c:pt idx="185" formatCode="0.000">
                  <c:v>244.28508017342199</c:v>
                </c:pt>
                <c:pt idx="186" formatCode="0.000">
                  <c:v>246.508536370516</c:v>
                </c:pt>
                <c:pt idx="187" formatCode="0.000">
                  <c:v>245.77102922260201</c:v>
                </c:pt>
                <c:pt idx="188" formatCode="0.000">
                  <c:v>245.70819557331001</c:v>
                </c:pt>
                <c:pt idx="189" formatCode="0.000">
                  <c:v>246.30658097825801</c:v>
                </c:pt>
                <c:pt idx="190" formatCode="0.000">
                  <c:v>246.35769621945801</c:v>
                </c:pt>
                <c:pt idx="191" formatCode="0.000">
                  <c:v>246.394530193322</c:v>
                </c:pt>
                <c:pt idx="192" formatCode="0.000">
                  <c:v>246.276371770286</c:v>
                </c:pt>
                <c:pt idx="193" formatCode="0.000">
                  <c:v>246.89069818084701</c:v>
                </c:pt>
                <c:pt idx="194" formatCode="0.000">
                  <c:v>247.55072370040801</c:v>
                </c:pt>
                <c:pt idx="195" formatCode="0.000">
                  <c:v>245.954512299209</c:v>
                </c:pt>
                <c:pt idx="196">
                  <c:v>245.93400891617799</c:v>
                </c:pt>
                <c:pt idx="197">
                  <c:v>247.75071038094501</c:v>
                </c:pt>
                <c:pt idx="198">
                  <c:v>248.89939274991201</c:v>
                </c:pt>
                <c:pt idx="199">
                  <c:v>250.892313088272</c:v>
                </c:pt>
                <c:pt idx="200">
                  <c:v>252.53298746702299</c:v>
                </c:pt>
                <c:pt idx="201">
                  <c:v>252.822838137914</c:v>
                </c:pt>
                <c:pt idx="202">
                  <c:v>253.20364915003299</c:v>
                </c:pt>
                <c:pt idx="203">
                  <c:v>253.06609611571</c:v>
                </c:pt>
                <c:pt idx="204">
                  <c:v>254.03964060296201</c:v>
                </c:pt>
                <c:pt idx="205">
                  <c:v>255.71617841202101</c:v>
                </c:pt>
                <c:pt idx="206">
                  <c:v>256.66925951030402</c:v>
                </c:pt>
                <c:pt idx="207">
                  <c:v>256.28051869628899</c:v>
                </c:pt>
                <c:pt idx="208">
                  <c:v>257.59102404416899</c:v>
                </c:pt>
                <c:pt idx="209">
                  <c:v>257.39787353624598</c:v>
                </c:pt>
                <c:pt idx="210">
                  <c:v>258.62904895494802</c:v>
                </c:pt>
                <c:pt idx="211">
                  <c:v>260.18810947555897</c:v>
                </c:pt>
                <c:pt idx="212">
                  <c:v>261.47341872790298</c:v>
                </c:pt>
                <c:pt idx="213">
                  <c:v>261.87030614480301</c:v>
                </c:pt>
                <c:pt idx="214">
                  <c:v>262.20351840694002</c:v>
                </c:pt>
                <c:pt idx="215">
                  <c:v>263.94877777467599</c:v>
                </c:pt>
                <c:pt idx="216">
                  <c:v>262.311176605578</c:v>
                </c:pt>
                <c:pt idx="217">
                  <c:v>259.73850497044498</c:v>
                </c:pt>
                <c:pt idx="218">
                  <c:v>259.83043144030802</c:v>
                </c:pt>
                <c:pt idx="219">
                  <c:v>259.647845322271</c:v>
                </c:pt>
                <c:pt idx="220">
                  <c:v>254.97855057832001</c:v>
                </c:pt>
                <c:pt idx="221">
                  <c:v>247.43354752600101</c:v>
                </c:pt>
                <c:pt idx="222">
                  <c:v>246.11582571853199</c:v>
                </c:pt>
                <c:pt idx="223">
                  <c:v>246.27904742065999</c:v>
                </c:pt>
                <c:pt idx="224">
                  <c:v>240.25295337805801</c:v>
                </c:pt>
                <c:pt idx="225">
                  <c:v>240.378600218933</c:v>
                </c:pt>
                <c:pt idx="226">
                  <c:v>243.23183394061601</c:v>
                </c:pt>
                <c:pt idx="227">
                  <c:v>244.01169340560801</c:v>
                </c:pt>
                <c:pt idx="228">
                  <c:v>247.17934445338801</c:v>
                </c:pt>
                <c:pt idx="229">
                  <c:v>250.275088836409</c:v>
                </c:pt>
                <c:pt idx="230">
                  <c:v>250.94167921648901</c:v>
                </c:pt>
                <c:pt idx="231">
                  <c:v>250.773162318017</c:v>
                </c:pt>
                <c:pt idx="232">
                  <c:v>249.61492561690301</c:v>
                </c:pt>
                <c:pt idx="233">
                  <c:v>249.19198986876299</c:v>
                </c:pt>
                <c:pt idx="234">
                  <c:v>248.901910407358</c:v>
                </c:pt>
                <c:pt idx="235">
                  <c:v>251.75776873849799</c:v>
                </c:pt>
                <c:pt idx="236">
                  <c:v>253.83719349911499</c:v>
                </c:pt>
                <c:pt idx="237">
                  <c:v>251.66595315068599</c:v>
                </c:pt>
                <c:pt idx="238">
                  <c:v>248.918002768094</c:v>
                </c:pt>
                <c:pt idx="239">
                  <c:v>245.990239748768</c:v>
                </c:pt>
                <c:pt idx="240">
                  <c:v>245.730930342889</c:v>
                </c:pt>
                <c:pt idx="241">
                  <c:v>247.31495219517799</c:v>
                </c:pt>
                <c:pt idx="242">
                  <c:v>248.955555649346</c:v>
                </c:pt>
                <c:pt idx="243">
                  <c:v>248.66508655562799</c:v>
                </c:pt>
                <c:pt idx="244">
                  <c:v>249.832852590339</c:v>
                </c:pt>
                <c:pt idx="245">
                  <c:v>252.62659734686801</c:v>
                </c:pt>
                <c:pt idx="246">
                  <c:v>253.519644974557</c:v>
                </c:pt>
                <c:pt idx="247">
                  <c:v>252.572215745948</c:v>
                </c:pt>
                <c:pt idx="248">
                  <c:v>251.43255517610299</c:v>
                </c:pt>
                <c:pt idx="249">
                  <c:v>251.28689350821</c:v>
                </c:pt>
                <c:pt idx="250">
                  <c:v>251.30188387707</c:v>
                </c:pt>
                <c:pt idx="251">
                  <c:v>248.62529166200699</c:v>
                </c:pt>
                <c:pt idx="252">
                  <c:v>248.845096956285</c:v>
                </c:pt>
                <c:pt idx="253">
                  <c:v>248.677812930155</c:v>
                </c:pt>
                <c:pt idx="254">
                  <c:v>244.631786915812</c:v>
                </c:pt>
                <c:pt idx="255">
                  <c:v>240.260847104036</c:v>
                </c:pt>
                <c:pt idx="256">
                  <c:v>243.89018668812301</c:v>
                </c:pt>
                <c:pt idx="257">
                  <c:v>242.574833743254</c:v>
                </c:pt>
                <c:pt idx="258">
                  <c:v>241.37327142121401</c:v>
                </c:pt>
                <c:pt idx="259">
                  <c:v>243.41246173024999</c:v>
                </c:pt>
                <c:pt idx="260">
                  <c:v>243.58947889122999</c:v>
                </c:pt>
              </c:numCache>
            </c:numRef>
          </c:val>
          <c:smooth val="0"/>
          <c:extLst>
            <c:ext xmlns:c16="http://schemas.microsoft.com/office/drawing/2014/chart" uri="{C3380CC4-5D6E-409C-BE32-E72D297353CC}">
              <c16:uniqueId val="{00000001-E44C-4136-A91B-6C8EBA96DB43}"/>
            </c:ext>
          </c:extLst>
        </c:ser>
        <c:ser>
          <c:idx val="2"/>
          <c:order val="2"/>
          <c:tx>
            <c:strRef>
              <c:f>Sheet1!$D$1</c:f>
              <c:strCache>
                <c:ptCount val="1"/>
                <c:pt idx="0">
                  <c:v>Annotations</c:v>
                </c:pt>
              </c:strCache>
            </c:strRef>
          </c:tx>
          <c:spPr>
            <a:ln>
              <a:noFill/>
            </a:ln>
          </c:spPr>
          <c:marker>
            <c:symbol val="circle"/>
            <c:size val="5"/>
            <c:spPr>
              <a:noFill/>
              <a:ln>
                <a:noFill/>
              </a:ln>
            </c:spPr>
          </c:marker>
          <c:cat>
            <c:numRef>
              <c:f>Sheet1!$A$2:$A$262</c:f>
              <c:numCache>
                <c:formatCode>mmm\ dd\,\ yyyy</c:formatCode>
                <c:ptCount val="261"/>
                <c:pt idx="0">
                  <c:v>42825</c:v>
                </c:pt>
                <c:pt idx="1">
                  <c:v>42828</c:v>
                </c:pt>
                <c:pt idx="2">
                  <c:v>42829</c:v>
                </c:pt>
                <c:pt idx="3">
                  <c:v>42830</c:v>
                </c:pt>
                <c:pt idx="4">
                  <c:v>42831</c:v>
                </c:pt>
                <c:pt idx="5">
                  <c:v>42832</c:v>
                </c:pt>
                <c:pt idx="6">
                  <c:v>42835</c:v>
                </c:pt>
                <c:pt idx="7">
                  <c:v>42836</c:v>
                </c:pt>
                <c:pt idx="8">
                  <c:v>42837</c:v>
                </c:pt>
                <c:pt idx="9">
                  <c:v>42838</c:v>
                </c:pt>
                <c:pt idx="10">
                  <c:v>42839</c:v>
                </c:pt>
                <c:pt idx="11">
                  <c:v>42842</c:v>
                </c:pt>
                <c:pt idx="12">
                  <c:v>42843</c:v>
                </c:pt>
                <c:pt idx="13">
                  <c:v>42844</c:v>
                </c:pt>
                <c:pt idx="14">
                  <c:v>42845</c:v>
                </c:pt>
                <c:pt idx="15">
                  <c:v>42846</c:v>
                </c:pt>
                <c:pt idx="16">
                  <c:v>42849</c:v>
                </c:pt>
                <c:pt idx="17">
                  <c:v>42850</c:v>
                </c:pt>
                <c:pt idx="18">
                  <c:v>42851</c:v>
                </c:pt>
                <c:pt idx="19">
                  <c:v>42852</c:v>
                </c:pt>
                <c:pt idx="20">
                  <c:v>42853</c:v>
                </c:pt>
                <c:pt idx="21">
                  <c:v>42856</c:v>
                </c:pt>
                <c:pt idx="22">
                  <c:v>42857</c:v>
                </c:pt>
                <c:pt idx="23">
                  <c:v>42858</c:v>
                </c:pt>
                <c:pt idx="24">
                  <c:v>42859</c:v>
                </c:pt>
                <c:pt idx="25">
                  <c:v>42860</c:v>
                </c:pt>
                <c:pt idx="26">
                  <c:v>42863</c:v>
                </c:pt>
                <c:pt idx="27">
                  <c:v>42864</c:v>
                </c:pt>
                <c:pt idx="28">
                  <c:v>42865</c:v>
                </c:pt>
                <c:pt idx="29">
                  <c:v>42866</c:v>
                </c:pt>
                <c:pt idx="30">
                  <c:v>42867</c:v>
                </c:pt>
                <c:pt idx="31">
                  <c:v>42870</c:v>
                </c:pt>
                <c:pt idx="32">
                  <c:v>42871</c:v>
                </c:pt>
                <c:pt idx="33">
                  <c:v>42872</c:v>
                </c:pt>
                <c:pt idx="34">
                  <c:v>42873</c:v>
                </c:pt>
                <c:pt idx="35">
                  <c:v>42874</c:v>
                </c:pt>
                <c:pt idx="36">
                  <c:v>42877</c:v>
                </c:pt>
                <c:pt idx="37">
                  <c:v>42878</c:v>
                </c:pt>
                <c:pt idx="38">
                  <c:v>42879</c:v>
                </c:pt>
                <c:pt idx="39">
                  <c:v>42880</c:v>
                </c:pt>
                <c:pt idx="40">
                  <c:v>42881</c:v>
                </c:pt>
                <c:pt idx="41">
                  <c:v>42884</c:v>
                </c:pt>
                <c:pt idx="42">
                  <c:v>42885</c:v>
                </c:pt>
                <c:pt idx="43">
                  <c:v>42886</c:v>
                </c:pt>
                <c:pt idx="44">
                  <c:v>42887</c:v>
                </c:pt>
                <c:pt idx="45">
                  <c:v>42888</c:v>
                </c:pt>
                <c:pt idx="46">
                  <c:v>42891</c:v>
                </c:pt>
                <c:pt idx="47">
                  <c:v>42892</c:v>
                </c:pt>
                <c:pt idx="48">
                  <c:v>42893</c:v>
                </c:pt>
                <c:pt idx="49">
                  <c:v>42894</c:v>
                </c:pt>
                <c:pt idx="50">
                  <c:v>42895</c:v>
                </c:pt>
                <c:pt idx="51">
                  <c:v>42898</c:v>
                </c:pt>
                <c:pt idx="52">
                  <c:v>42899</c:v>
                </c:pt>
                <c:pt idx="53">
                  <c:v>42900</c:v>
                </c:pt>
                <c:pt idx="54">
                  <c:v>42901</c:v>
                </c:pt>
                <c:pt idx="55">
                  <c:v>42902</c:v>
                </c:pt>
                <c:pt idx="56">
                  <c:v>42905</c:v>
                </c:pt>
                <c:pt idx="57">
                  <c:v>42906</c:v>
                </c:pt>
                <c:pt idx="58">
                  <c:v>42907</c:v>
                </c:pt>
                <c:pt idx="59">
                  <c:v>42908</c:v>
                </c:pt>
                <c:pt idx="60">
                  <c:v>42909</c:v>
                </c:pt>
                <c:pt idx="61">
                  <c:v>42912</c:v>
                </c:pt>
                <c:pt idx="62">
                  <c:v>42913</c:v>
                </c:pt>
                <c:pt idx="63">
                  <c:v>42914</c:v>
                </c:pt>
                <c:pt idx="64">
                  <c:v>42915</c:v>
                </c:pt>
                <c:pt idx="65">
                  <c:v>42916</c:v>
                </c:pt>
                <c:pt idx="66">
                  <c:v>42919</c:v>
                </c:pt>
                <c:pt idx="67">
                  <c:v>42920</c:v>
                </c:pt>
                <c:pt idx="68">
                  <c:v>42921</c:v>
                </c:pt>
                <c:pt idx="69">
                  <c:v>42922</c:v>
                </c:pt>
                <c:pt idx="70">
                  <c:v>42923</c:v>
                </c:pt>
                <c:pt idx="71">
                  <c:v>42926</c:v>
                </c:pt>
                <c:pt idx="72">
                  <c:v>42927</c:v>
                </c:pt>
                <c:pt idx="73">
                  <c:v>42928</c:v>
                </c:pt>
                <c:pt idx="74">
                  <c:v>42929</c:v>
                </c:pt>
                <c:pt idx="75">
                  <c:v>42930</c:v>
                </c:pt>
                <c:pt idx="76">
                  <c:v>42933</c:v>
                </c:pt>
                <c:pt idx="77">
                  <c:v>42934</c:v>
                </c:pt>
                <c:pt idx="78">
                  <c:v>42935</c:v>
                </c:pt>
                <c:pt idx="79">
                  <c:v>42936</c:v>
                </c:pt>
                <c:pt idx="80">
                  <c:v>42937</c:v>
                </c:pt>
                <c:pt idx="81">
                  <c:v>42940</c:v>
                </c:pt>
                <c:pt idx="82">
                  <c:v>42941</c:v>
                </c:pt>
                <c:pt idx="83">
                  <c:v>42942</c:v>
                </c:pt>
                <c:pt idx="84">
                  <c:v>42943</c:v>
                </c:pt>
                <c:pt idx="85">
                  <c:v>42944</c:v>
                </c:pt>
                <c:pt idx="86">
                  <c:v>42947</c:v>
                </c:pt>
                <c:pt idx="87">
                  <c:v>42948</c:v>
                </c:pt>
                <c:pt idx="88">
                  <c:v>42949</c:v>
                </c:pt>
                <c:pt idx="89">
                  <c:v>42950</c:v>
                </c:pt>
                <c:pt idx="90">
                  <c:v>42951</c:v>
                </c:pt>
                <c:pt idx="91">
                  <c:v>42954</c:v>
                </c:pt>
                <c:pt idx="92">
                  <c:v>42955</c:v>
                </c:pt>
                <c:pt idx="93">
                  <c:v>42956</c:v>
                </c:pt>
                <c:pt idx="94">
                  <c:v>42957</c:v>
                </c:pt>
                <c:pt idx="95">
                  <c:v>42958</c:v>
                </c:pt>
                <c:pt idx="96">
                  <c:v>42961</c:v>
                </c:pt>
                <c:pt idx="97">
                  <c:v>42962</c:v>
                </c:pt>
                <c:pt idx="98">
                  <c:v>42963</c:v>
                </c:pt>
                <c:pt idx="99">
                  <c:v>42964</c:v>
                </c:pt>
                <c:pt idx="100">
                  <c:v>42965</c:v>
                </c:pt>
                <c:pt idx="101">
                  <c:v>42968</c:v>
                </c:pt>
                <c:pt idx="102">
                  <c:v>42969</c:v>
                </c:pt>
                <c:pt idx="103">
                  <c:v>42970</c:v>
                </c:pt>
                <c:pt idx="104">
                  <c:v>42971</c:v>
                </c:pt>
                <c:pt idx="105">
                  <c:v>42972</c:v>
                </c:pt>
                <c:pt idx="106">
                  <c:v>42975</c:v>
                </c:pt>
                <c:pt idx="107">
                  <c:v>42976</c:v>
                </c:pt>
                <c:pt idx="108">
                  <c:v>42977</c:v>
                </c:pt>
                <c:pt idx="109">
                  <c:v>42978</c:v>
                </c:pt>
                <c:pt idx="110">
                  <c:v>42979</c:v>
                </c:pt>
                <c:pt idx="111">
                  <c:v>42982</c:v>
                </c:pt>
                <c:pt idx="112">
                  <c:v>42983</c:v>
                </c:pt>
                <c:pt idx="113">
                  <c:v>42984</c:v>
                </c:pt>
                <c:pt idx="114">
                  <c:v>42985</c:v>
                </c:pt>
                <c:pt idx="115">
                  <c:v>42986</c:v>
                </c:pt>
                <c:pt idx="116">
                  <c:v>42989</c:v>
                </c:pt>
                <c:pt idx="117">
                  <c:v>42990</c:v>
                </c:pt>
                <c:pt idx="118">
                  <c:v>42991</c:v>
                </c:pt>
                <c:pt idx="119">
                  <c:v>42992</c:v>
                </c:pt>
                <c:pt idx="120">
                  <c:v>42993</c:v>
                </c:pt>
                <c:pt idx="121">
                  <c:v>42996</c:v>
                </c:pt>
                <c:pt idx="122">
                  <c:v>42997</c:v>
                </c:pt>
                <c:pt idx="123">
                  <c:v>42998</c:v>
                </c:pt>
                <c:pt idx="124">
                  <c:v>42999</c:v>
                </c:pt>
                <c:pt idx="125">
                  <c:v>43000</c:v>
                </c:pt>
                <c:pt idx="126">
                  <c:v>43003</c:v>
                </c:pt>
                <c:pt idx="127">
                  <c:v>43004</c:v>
                </c:pt>
                <c:pt idx="128">
                  <c:v>43005</c:v>
                </c:pt>
                <c:pt idx="129">
                  <c:v>43006</c:v>
                </c:pt>
                <c:pt idx="130">
                  <c:v>43007</c:v>
                </c:pt>
                <c:pt idx="131">
                  <c:v>43010</c:v>
                </c:pt>
                <c:pt idx="132">
                  <c:v>43011</c:v>
                </c:pt>
                <c:pt idx="133">
                  <c:v>43012</c:v>
                </c:pt>
                <c:pt idx="134">
                  <c:v>43013</c:v>
                </c:pt>
                <c:pt idx="135">
                  <c:v>43014</c:v>
                </c:pt>
                <c:pt idx="136">
                  <c:v>43017</c:v>
                </c:pt>
                <c:pt idx="137">
                  <c:v>43018</c:v>
                </c:pt>
                <c:pt idx="138">
                  <c:v>43019</c:v>
                </c:pt>
                <c:pt idx="139">
                  <c:v>43020</c:v>
                </c:pt>
                <c:pt idx="140">
                  <c:v>43021</c:v>
                </c:pt>
                <c:pt idx="141">
                  <c:v>43024</c:v>
                </c:pt>
                <c:pt idx="142">
                  <c:v>43025</c:v>
                </c:pt>
                <c:pt idx="143">
                  <c:v>43026</c:v>
                </c:pt>
                <c:pt idx="144">
                  <c:v>43027</c:v>
                </c:pt>
                <c:pt idx="145">
                  <c:v>43028</c:v>
                </c:pt>
                <c:pt idx="146">
                  <c:v>43031</c:v>
                </c:pt>
                <c:pt idx="147">
                  <c:v>43032</c:v>
                </c:pt>
                <c:pt idx="148">
                  <c:v>43033</c:v>
                </c:pt>
                <c:pt idx="149">
                  <c:v>43034</c:v>
                </c:pt>
                <c:pt idx="150">
                  <c:v>43035</c:v>
                </c:pt>
                <c:pt idx="151">
                  <c:v>43038</c:v>
                </c:pt>
                <c:pt idx="152">
                  <c:v>43039</c:v>
                </c:pt>
                <c:pt idx="153">
                  <c:v>43040</c:v>
                </c:pt>
                <c:pt idx="154">
                  <c:v>43041</c:v>
                </c:pt>
                <c:pt idx="155">
                  <c:v>43042</c:v>
                </c:pt>
                <c:pt idx="156">
                  <c:v>43045</c:v>
                </c:pt>
                <c:pt idx="157">
                  <c:v>43046</c:v>
                </c:pt>
                <c:pt idx="158">
                  <c:v>43047</c:v>
                </c:pt>
                <c:pt idx="159">
                  <c:v>43048</c:v>
                </c:pt>
                <c:pt idx="160">
                  <c:v>43049</c:v>
                </c:pt>
                <c:pt idx="161">
                  <c:v>43052</c:v>
                </c:pt>
                <c:pt idx="162">
                  <c:v>43053</c:v>
                </c:pt>
                <c:pt idx="163">
                  <c:v>43054</c:v>
                </c:pt>
                <c:pt idx="164">
                  <c:v>43055</c:v>
                </c:pt>
                <c:pt idx="165">
                  <c:v>43056</c:v>
                </c:pt>
                <c:pt idx="166">
                  <c:v>43059</c:v>
                </c:pt>
                <c:pt idx="167">
                  <c:v>43060</c:v>
                </c:pt>
                <c:pt idx="168">
                  <c:v>43061</c:v>
                </c:pt>
                <c:pt idx="169">
                  <c:v>43062</c:v>
                </c:pt>
                <c:pt idx="170">
                  <c:v>43063</c:v>
                </c:pt>
                <c:pt idx="171">
                  <c:v>43066</c:v>
                </c:pt>
                <c:pt idx="172">
                  <c:v>43067</c:v>
                </c:pt>
                <c:pt idx="173">
                  <c:v>43068</c:v>
                </c:pt>
                <c:pt idx="174">
                  <c:v>43069</c:v>
                </c:pt>
                <c:pt idx="175">
                  <c:v>43070</c:v>
                </c:pt>
                <c:pt idx="176">
                  <c:v>43073</c:v>
                </c:pt>
                <c:pt idx="177">
                  <c:v>43074</c:v>
                </c:pt>
                <c:pt idx="178">
                  <c:v>43075</c:v>
                </c:pt>
                <c:pt idx="179">
                  <c:v>43076</c:v>
                </c:pt>
                <c:pt idx="180">
                  <c:v>43077</c:v>
                </c:pt>
                <c:pt idx="181">
                  <c:v>43080</c:v>
                </c:pt>
                <c:pt idx="182">
                  <c:v>43081</c:v>
                </c:pt>
                <c:pt idx="183">
                  <c:v>43082</c:v>
                </c:pt>
                <c:pt idx="184">
                  <c:v>43083</c:v>
                </c:pt>
                <c:pt idx="185">
                  <c:v>43084</c:v>
                </c:pt>
                <c:pt idx="186">
                  <c:v>43087</c:v>
                </c:pt>
                <c:pt idx="187">
                  <c:v>43088</c:v>
                </c:pt>
                <c:pt idx="188">
                  <c:v>43089</c:v>
                </c:pt>
                <c:pt idx="189">
                  <c:v>43090</c:v>
                </c:pt>
                <c:pt idx="190">
                  <c:v>43091</c:v>
                </c:pt>
                <c:pt idx="191">
                  <c:v>43094</c:v>
                </c:pt>
                <c:pt idx="192">
                  <c:v>43095</c:v>
                </c:pt>
                <c:pt idx="193">
                  <c:v>43096</c:v>
                </c:pt>
                <c:pt idx="194">
                  <c:v>43097</c:v>
                </c:pt>
                <c:pt idx="195">
                  <c:v>43098</c:v>
                </c:pt>
                <c:pt idx="196">
                  <c:v>43101</c:v>
                </c:pt>
                <c:pt idx="197">
                  <c:v>43102</c:v>
                </c:pt>
                <c:pt idx="198">
                  <c:v>43103</c:v>
                </c:pt>
                <c:pt idx="199">
                  <c:v>43104</c:v>
                </c:pt>
                <c:pt idx="200">
                  <c:v>43105</c:v>
                </c:pt>
                <c:pt idx="201">
                  <c:v>43108</c:v>
                </c:pt>
                <c:pt idx="202">
                  <c:v>43109</c:v>
                </c:pt>
                <c:pt idx="203">
                  <c:v>43110</c:v>
                </c:pt>
                <c:pt idx="204">
                  <c:v>43111</c:v>
                </c:pt>
                <c:pt idx="205">
                  <c:v>43112</c:v>
                </c:pt>
                <c:pt idx="206">
                  <c:v>43115</c:v>
                </c:pt>
                <c:pt idx="207">
                  <c:v>43116</c:v>
                </c:pt>
                <c:pt idx="208">
                  <c:v>43117</c:v>
                </c:pt>
                <c:pt idx="209">
                  <c:v>43118</c:v>
                </c:pt>
                <c:pt idx="210">
                  <c:v>43119</c:v>
                </c:pt>
                <c:pt idx="211">
                  <c:v>43122</c:v>
                </c:pt>
                <c:pt idx="212">
                  <c:v>43123</c:v>
                </c:pt>
                <c:pt idx="213">
                  <c:v>43124</c:v>
                </c:pt>
                <c:pt idx="214">
                  <c:v>43125</c:v>
                </c:pt>
                <c:pt idx="215">
                  <c:v>43126</c:v>
                </c:pt>
                <c:pt idx="216">
                  <c:v>43129</c:v>
                </c:pt>
                <c:pt idx="217">
                  <c:v>43130</c:v>
                </c:pt>
                <c:pt idx="218">
                  <c:v>43131</c:v>
                </c:pt>
                <c:pt idx="219">
                  <c:v>43132</c:v>
                </c:pt>
                <c:pt idx="220">
                  <c:v>43133</c:v>
                </c:pt>
                <c:pt idx="221">
                  <c:v>43136</c:v>
                </c:pt>
                <c:pt idx="222">
                  <c:v>43137</c:v>
                </c:pt>
                <c:pt idx="223">
                  <c:v>43138</c:v>
                </c:pt>
                <c:pt idx="224">
                  <c:v>43139</c:v>
                </c:pt>
                <c:pt idx="225">
                  <c:v>43140</c:v>
                </c:pt>
                <c:pt idx="226">
                  <c:v>43143</c:v>
                </c:pt>
                <c:pt idx="227">
                  <c:v>43144</c:v>
                </c:pt>
                <c:pt idx="228">
                  <c:v>43145</c:v>
                </c:pt>
                <c:pt idx="229">
                  <c:v>43146</c:v>
                </c:pt>
                <c:pt idx="230">
                  <c:v>43147</c:v>
                </c:pt>
                <c:pt idx="231">
                  <c:v>43150</c:v>
                </c:pt>
                <c:pt idx="232">
                  <c:v>43151</c:v>
                </c:pt>
                <c:pt idx="233">
                  <c:v>43152</c:v>
                </c:pt>
                <c:pt idx="234">
                  <c:v>43153</c:v>
                </c:pt>
                <c:pt idx="235">
                  <c:v>43154</c:v>
                </c:pt>
                <c:pt idx="236">
                  <c:v>43157</c:v>
                </c:pt>
                <c:pt idx="237">
                  <c:v>43158</c:v>
                </c:pt>
                <c:pt idx="238">
                  <c:v>43159</c:v>
                </c:pt>
                <c:pt idx="239">
                  <c:v>43160</c:v>
                </c:pt>
                <c:pt idx="240">
                  <c:v>43161</c:v>
                </c:pt>
                <c:pt idx="241">
                  <c:v>43164</c:v>
                </c:pt>
                <c:pt idx="242">
                  <c:v>43165</c:v>
                </c:pt>
                <c:pt idx="243">
                  <c:v>43166</c:v>
                </c:pt>
                <c:pt idx="244">
                  <c:v>43167</c:v>
                </c:pt>
                <c:pt idx="245">
                  <c:v>43168</c:v>
                </c:pt>
                <c:pt idx="246">
                  <c:v>43171</c:v>
                </c:pt>
                <c:pt idx="247">
                  <c:v>43172</c:v>
                </c:pt>
                <c:pt idx="248">
                  <c:v>43173</c:v>
                </c:pt>
                <c:pt idx="249">
                  <c:v>43174</c:v>
                </c:pt>
                <c:pt idx="250">
                  <c:v>43175</c:v>
                </c:pt>
                <c:pt idx="251">
                  <c:v>43178</c:v>
                </c:pt>
                <c:pt idx="252">
                  <c:v>43179</c:v>
                </c:pt>
                <c:pt idx="253">
                  <c:v>43180</c:v>
                </c:pt>
                <c:pt idx="254">
                  <c:v>43181</c:v>
                </c:pt>
                <c:pt idx="255">
                  <c:v>43182</c:v>
                </c:pt>
                <c:pt idx="256">
                  <c:v>43185</c:v>
                </c:pt>
                <c:pt idx="257">
                  <c:v>43186</c:v>
                </c:pt>
                <c:pt idx="258">
                  <c:v>43187</c:v>
                </c:pt>
                <c:pt idx="259">
                  <c:v>43188</c:v>
                </c:pt>
                <c:pt idx="260">
                  <c:v>43189</c:v>
                </c:pt>
              </c:numCache>
            </c:numRef>
          </c:cat>
          <c:val>
            <c:numRef>
              <c:f>Sheet1!$D$2:$D$262</c:f>
              <c:numCache>
                <c:formatCode>General</c:formatCode>
                <c:ptCount val="261"/>
                <c:pt idx="19" formatCode="#,##0.000">
                  <c:v>215.92</c:v>
                </c:pt>
                <c:pt idx="45" formatCode="#,##0.000">
                  <c:v>223.06</c:v>
                </c:pt>
                <c:pt idx="65" formatCode="#,##0.000">
                  <c:v>221.37</c:v>
                </c:pt>
                <c:pt idx="86" formatCode="#,##0.00">
                  <c:v>227.55147415324501</c:v>
                </c:pt>
                <c:pt idx="97" formatCode="#,##0.00">
                  <c:v>226.25881972282201</c:v>
                </c:pt>
                <c:pt idx="114" formatCode="#,##0.00">
                  <c:v>229.05914163077301</c:v>
                </c:pt>
                <c:pt idx="125" formatCode="#,##0.00">
                  <c:v>0</c:v>
                </c:pt>
                <c:pt idx="129" formatCode="#,##0.00">
                  <c:v>0</c:v>
                </c:pt>
                <c:pt idx="130" formatCode="0.000">
                  <c:v>0</c:v>
                </c:pt>
                <c:pt idx="131" formatCode="#,##0.00">
                  <c:v>234.384146829836</c:v>
                </c:pt>
                <c:pt idx="148" formatCode="#,##0.00">
                  <c:v>237.24295001031399</c:v>
                </c:pt>
                <c:pt idx="168" formatCode="#,##0.00">
                  <c:v>241.381000870999</c:v>
                </c:pt>
                <c:pt idx="173" formatCode="#,##0.00">
                  <c:v>242.72445152523301</c:v>
                </c:pt>
                <c:pt idx="180" formatCode="#,##0.00">
                  <c:v>242.798329435543</c:v>
                </c:pt>
                <c:pt idx="190" formatCode="#,##0.00">
                  <c:v>246.35769621945801</c:v>
                </c:pt>
                <c:pt idx="198" formatCode="#,##0.00">
                  <c:v>248.89939274991201</c:v>
                </c:pt>
                <c:pt idx="211" formatCode="#,##0.00">
                  <c:v>260.18810947555897</c:v>
                </c:pt>
                <c:pt idx="221" formatCode="#,##0.00">
                  <c:v>247.43354752600101</c:v>
                </c:pt>
                <c:pt idx="228" formatCode="#,##0.00">
                  <c:v>247.17934445338801</c:v>
                </c:pt>
                <c:pt idx="253" formatCode="#,##0.00">
                  <c:v>248.677812930155</c:v>
                </c:pt>
                <c:pt idx="255" formatCode="#,##0.00">
                  <c:v>240.260847104036</c:v>
                </c:pt>
              </c:numCache>
            </c:numRef>
          </c:val>
          <c:smooth val="0"/>
          <c:extLst>
            <c:ext xmlns:c16="http://schemas.microsoft.com/office/drawing/2014/chart" uri="{C3380CC4-5D6E-409C-BE32-E72D297353CC}">
              <c16:uniqueId val="{00000002-E44C-4136-A91B-6C8EBA96DB43}"/>
            </c:ext>
          </c:extLst>
        </c:ser>
        <c:dLbls>
          <c:showLegendKey val="0"/>
          <c:showVal val="0"/>
          <c:showCatName val="0"/>
          <c:showSerName val="0"/>
          <c:showPercent val="0"/>
          <c:showBubbleSize val="0"/>
        </c:dLbls>
        <c:marker val="1"/>
        <c:smooth val="0"/>
        <c:axId val="41651200"/>
        <c:axId val="41652992"/>
      </c:lineChart>
      <c:dateAx>
        <c:axId val="41651200"/>
        <c:scaling>
          <c:orientation val="minMax"/>
          <c:max val="43190"/>
          <c:min val="42825"/>
        </c:scaling>
        <c:delete val="0"/>
        <c:axPos val="b"/>
        <c:numFmt formatCode="mmm\-yyyy" sourceLinked="0"/>
        <c:majorTickMark val="none"/>
        <c:minorTickMark val="none"/>
        <c:tickLblPos val="nextTo"/>
        <c:txPr>
          <a:bodyPr/>
          <a:lstStyle/>
          <a:p>
            <a:pPr>
              <a:defRPr sz="1000"/>
            </a:pPr>
            <a:endParaRPr lang="en-US"/>
          </a:p>
        </c:txPr>
        <c:crossAx val="41652992"/>
        <c:crosses val="autoZero"/>
        <c:auto val="1"/>
        <c:lblOffset val="100"/>
        <c:baseTimeUnit val="days"/>
        <c:majorUnit val="3"/>
        <c:majorTimeUnit val="months"/>
      </c:dateAx>
      <c:valAx>
        <c:axId val="41652992"/>
        <c:scaling>
          <c:orientation val="minMax"/>
          <c:max val="270"/>
          <c:min val="150"/>
        </c:scaling>
        <c:delete val="0"/>
        <c:axPos val="l"/>
        <c:numFmt formatCode="#,##0" sourceLinked="0"/>
        <c:majorTickMark val="none"/>
        <c:minorTickMark val="none"/>
        <c:tickLblPos val="nextTo"/>
        <c:txPr>
          <a:bodyPr/>
          <a:lstStyle/>
          <a:p>
            <a:pPr>
              <a:defRPr sz="1000"/>
            </a:pPr>
            <a:endParaRPr lang="en-US"/>
          </a:p>
        </c:txPr>
        <c:crossAx val="41651200"/>
        <c:crosses val="autoZero"/>
        <c:crossBetween val="midCat"/>
        <c:majorUnit val="10"/>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pPr>
            <a:r>
              <a:rPr lang="en-US" sz="1100" b="0" dirty="0">
                <a:solidFill>
                  <a:srgbClr val="35627D"/>
                </a:solidFill>
                <a:effectLst/>
              </a:rPr>
              <a:t>Growth of Wealth: The Relationship between Risk and Return</a:t>
            </a:r>
          </a:p>
        </c:rich>
      </c:tx>
      <c:layout>
        <c:manualLayout>
          <c:xMode val="edge"/>
          <c:yMode val="edge"/>
          <c:x val="1.12633565697939E-2"/>
          <c:y val="1.49242117856555E-2"/>
        </c:manualLayout>
      </c:layout>
      <c:overlay val="1"/>
    </c:title>
    <c:autoTitleDeleted val="0"/>
    <c:plotArea>
      <c:layout>
        <c:manualLayout>
          <c:layoutTarget val="inner"/>
          <c:xMode val="edge"/>
          <c:yMode val="edge"/>
          <c:x val="0.11563858552944301"/>
          <c:y val="0.18793262791423601"/>
          <c:w val="0.69184307631358999"/>
          <c:h val="0.63363529699415189"/>
        </c:manualLayout>
      </c:layout>
      <c:lineChart>
        <c:grouping val="standard"/>
        <c:varyColors val="0"/>
        <c:ser>
          <c:idx val="0"/>
          <c:order val="0"/>
          <c:tx>
            <c:strRef>
              <c:f>Sheet1!$B$1</c:f>
              <c:strCache>
                <c:ptCount val="1"/>
                <c:pt idx="0">
                  <c:v>MSCI All Country World Index (gross div.)</c:v>
                </c:pt>
              </c:strCache>
            </c:strRef>
          </c:tx>
          <c:spPr>
            <a:ln>
              <a:solidFill>
                <a:srgbClr val="35627D"/>
              </a:solidFill>
            </a:ln>
          </c:spPr>
          <c:marker>
            <c:symbol val="none"/>
          </c:marker>
          <c:cat>
            <c:numRef>
              <c:f>Sheet1!$A$2:$A$364</c:f>
              <c:numCache>
                <c:formatCode>mm/yyyy</c:formatCode>
                <c:ptCount val="363"/>
                <c:pt idx="0">
                  <c:v>32173</c:v>
                </c:pt>
                <c:pt idx="1">
                  <c:v>32202</c:v>
                </c:pt>
                <c:pt idx="2">
                  <c:v>32233</c:v>
                </c:pt>
                <c:pt idx="3">
                  <c:v>32263</c:v>
                </c:pt>
                <c:pt idx="4">
                  <c:v>32294</c:v>
                </c:pt>
                <c:pt idx="5">
                  <c:v>32324</c:v>
                </c:pt>
                <c:pt idx="6">
                  <c:v>32355</c:v>
                </c:pt>
                <c:pt idx="7">
                  <c:v>32386</c:v>
                </c:pt>
                <c:pt idx="8">
                  <c:v>32416</c:v>
                </c:pt>
                <c:pt idx="9">
                  <c:v>32447</c:v>
                </c:pt>
                <c:pt idx="10">
                  <c:v>32477</c:v>
                </c:pt>
                <c:pt idx="11">
                  <c:v>32508</c:v>
                </c:pt>
                <c:pt idx="12">
                  <c:v>32539</c:v>
                </c:pt>
                <c:pt idx="13">
                  <c:v>32567</c:v>
                </c:pt>
                <c:pt idx="14">
                  <c:v>32598</c:v>
                </c:pt>
                <c:pt idx="15">
                  <c:v>32628</c:v>
                </c:pt>
                <c:pt idx="16">
                  <c:v>32659</c:v>
                </c:pt>
                <c:pt idx="17">
                  <c:v>32689</c:v>
                </c:pt>
                <c:pt idx="18">
                  <c:v>32720</c:v>
                </c:pt>
                <c:pt idx="19">
                  <c:v>32751</c:v>
                </c:pt>
                <c:pt idx="20">
                  <c:v>32781</c:v>
                </c:pt>
                <c:pt idx="21">
                  <c:v>32812</c:v>
                </c:pt>
                <c:pt idx="22">
                  <c:v>32842</c:v>
                </c:pt>
                <c:pt idx="23">
                  <c:v>32873</c:v>
                </c:pt>
                <c:pt idx="24">
                  <c:v>32904</c:v>
                </c:pt>
                <c:pt idx="25">
                  <c:v>32932</c:v>
                </c:pt>
                <c:pt idx="26">
                  <c:v>32963</c:v>
                </c:pt>
                <c:pt idx="27">
                  <c:v>32993</c:v>
                </c:pt>
                <c:pt idx="28">
                  <c:v>33024</c:v>
                </c:pt>
                <c:pt idx="29">
                  <c:v>33054</c:v>
                </c:pt>
                <c:pt idx="30">
                  <c:v>33085</c:v>
                </c:pt>
                <c:pt idx="31">
                  <c:v>33116</c:v>
                </c:pt>
                <c:pt idx="32">
                  <c:v>33146</c:v>
                </c:pt>
                <c:pt idx="33">
                  <c:v>33177</c:v>
                </c:pt>
                <c:pt idx="34">
                  <c:v>33207</c:v>
                </c:pt>
                <c:pt idx="35">
                  <c:v>33238</c:v>
                </c:pt>
                <c:pt idx="36">
                  <c:v>33269</c:v>
                </c:pt>
                <c:pt idx="37">
                  <c:v>33297</c:v>
                </c:pt>
                <c:pt idx="38">
                  <c:v>33328</c:v>
                </c:pt>
                <c:pt idx="39">
                  <c:v>33358</c:v>
                </c:pt>
                <c:pt idx="40">
                  <c:v>33389</c:v>
                </c:pt>
                <c:pt idx="41">
                  <c:v>33419</c:v>
                </c:pt>
                <c:pt idx="42">
                  <c:v>33450</c:v>
                </c:pt>
                <c:pt idx="43">
                  <c:v>33481</c:v>
                </c:pt>
                <c:pt idx="44">
                  <c:v>33511</c:v>
                </c:pt>
                <c:pt idx="45">
                  <c:v>33542</c:v>
                </c:pt>
                <c:pt idx="46">
                  <c:v>33572</c:v>
                </c:pt>
                <c:pt idx="47">
                  <c:v>33603</c:v>
                </c:pt>
                <c:pt idx="48">
                  <c:v>33634</c:v>
                </c:pt>
                <c:pt idx="49">
                  <c:v>33663</c:v>
                </c:pt>
                <c:pt idx="50">
                  <c:v>33694</c:v>
                </c:pt>
                <c:pt idx="51">
                  <c:v>33724</c:v>
                </c:pt>
                <c:pt idx="52">
                  <c:v>33755</c:v>
                </c:pt>
                <c:pt idx="53">
                  <c:v>33785</c:v>
                </c:pt>
                <c:pt idx="54">
                  <c:v>33816</c:v>
                </c:pt>
                <c:pt idx="55">
                  <c:v>33847</c:v>
                </c:pt>
                <c:pt idx="56">
                  <c:v>33877</c:v>
                </c:pt>
                <c:pt idx="57">
                  <c:v>33908</c:v>
                </c:pt>
                <c:pt idx="58">
                  <c:v>33938</c:v>
                </c:pt>
                <c:pt idx="59">
                  <c:v>33969</c:v>
                </c:pt>
                <c:pt idx="60">
                  <c:v>34000</c:v>
                </c:pt>
                <c:pt idx="61">
                  <c:v>34028</c:v>
                </c:pt>
                <c:pt idx="62">
                  <c:v>34059</c:v>
                </c:pt>
                <c:pt idx="63">
                  <c:v>34089</c:v>
                </c:pt>
                <c:pt idx="64">
                  <c:v>34120</c:v>
                </c:pt>
                <c:pt idx="65">
                  <c:v>34150</c:v>
                </c:pt>
                <c:pt idx="66">
                  <c:v>34181</c:v>
                </c:pt>
                <c:pt idx="67">
                  <c:v>34212</c:v>
                </c:pt>
                <c:pt idx="68">
                  <c:v>34242</c:v>
                </c:pt>
                <c:pt idx="69">
                  <c:v>34273</c:v>
                </c:pt>
                <c:pt idx="70">
                  <c:v>34303</c:v>
                </c:pt>
                <c:pt idx="71">
                  <c:v>34334</c:v>
                </c:pt>
                <c:pt idx="72">
                  <c:v>34365</c:v>
                </c:pt>
                <c:pt idx="73">
                  <c:v>34393</c:v>
                </c:pt>
                <c:pt idx="74">
                  <c:v>34424</c:v>
                </c:pt>
                <c:pt idx="75">
                  <c:v>34454</c:v>
                </c:pt>
                <c:pt idx="76">
                  <c:v>34485</c:v>
                </c:pt>
                <c:pt idx="77">
                  <c:v>34515</c:v>
                </c:pt>
                <c:pt idx="78">
                  <c:v>34546</c:v>
                </c:pt>
                <c:pt idx="79">
                  <c:v>34577</c:v>
                </c:pt>
                <c:pt idx="80">
                  <c:v>34607</c:v>
                </c:pt>
                <c:pt idx="81">
                  <c:v>34638</c:v>
                </c:pt>
                <c:pt idx="82">
                  <c:v>34668</c:v>
                </c:pt>
                <c:pt idx="83">
                  <c:v>34699</c:v>
                </c:pt>
                <c:pt idx="84">
                  <c:v>34730</c:v>
                </c:pt>
                <c:pt idx="85">
                  <c:v>34758</c:v>
                </c:pt>
                <c:pt idx="86">
                  <c:v>34789</c:v>
                </c:pt>
                <c:pt idx="87">
                  <c:v>34819</c:v>
                </c:pt>
                <c:pt idx="88">
                  <c:v>34850</c:v>
                </c:pt>
                <c:pt idx="89">
                  <c:v>34880</c:v>
                </c:pt>
                <c:pt idx="90">
                  <c:v>34911</c:v>
                </c:pt>
                <c:pt idx="91">
                  <c:v>34942</c:v>
                </c:pt>
                <c:pt idx="92">
                  <c:v>34972</c:v>
                </c:pt>
                <c:pt idx="93">
                  <c:v>35003</c:v>
                </c:pt>
                <c:pt idx="94">
                  <c:v>35033</c:v>
                </c:pt>
                <c:pt idx="95">
                  <c:v>35064</c:v>
                </c:pt>
                <c:pt idx="96">
                  <c:v>35095</c:v>
                </c:pt>
                <c:pt idx="97">
                  <c:v>35124</c:v>
                </c:pt>
                <c:pt idx="98">
                  <c:v>35155</c:v>
                </c:pt>
                <c:pt idx="99">
                  <c:v>35185</c:v>
                </c:pt>
                <c:pt idx="100">
                  <c:v>35216</c:v>
                </c:pt>
                <c:pt idx="101">
                  <c:v>35246</c:v>
                </c:pt>
                <c:pt idx="102">
                  <c:v>35277</c:v>
                </c:pt>
                <c:pt idx="103">
                  <c:v>35308</c:v>
                </c:pt>
                <c:pt idx="104">
                  <c:v>35338</c:v>
                </c:pt>
                <c:pt idx="105">
                  <c:v>35369</c:v>
                </c:pt>
                <c:pt idx="106">
                  <c:v>35399</c:v>
                </c:pt>
                <c:pt idx="107">
                  <c:v>35430</c:v>
                </c:pt>
                <c:pt idx="108">
                  <c:v>35461</c:v>
                </c:pt>
                <c:pt idx="109">
                  <c:v>35489</c:v>
                </c:pt>
                <c:pt idx="110">
                  <c:v>35520</c:v>
                </c:pt>
                <c:pt idx="111">
                  <c:v>35550</c:v>
                </c:pt>
                <c:pt idx="112">
                  <c:v>35581</c:v>
                </c:pt>
                <c:pt idx="113">
                  <c:v>35611</c:v>
                </c:pt>
                <c:pt idx="114">
                  <c:v>35642</c:v>
                </c:pt>
                <c:pt idx="115">
                  <c:v>35673</c:v>
                </c:pt>
                <c:pt idx="116">
                  <c:v>35703</c:v>
                </c:pt>
                <c:pt idx="117">
                  <c:v>35734</c:v>
                </c:pt>
                <c:pt idx="118">
                  <c:v>35764</c:v>
                </c:pt>
                <c:pt idx="119">
                  <c:v>35795</c:v>
                </c:pt>
                <c:pt idx="120">
                  <c:v>35826</c:v>
                </c:pt>
                <c:pt idx="121">
                  <c:v>35854</c:v>
                </c:pt>
                <c:pt idx="122">
                  <c:v>35885</c:v>
                </c:pt>
                <c:pt idx="123">
                  <c:v>35915</c:v>
                </c:pt>
                <c:pt idx="124">
                  <c:v>35946</c:v>
                </c:pt>
                <c:pt idx="125">
                  <c:v>35976</c:v>
                </c:pt>
                <c:pt idx="126">
                  <c:v>36007</c:v>
                </c:pt>
                <c:pt idx="127">
                  <c:v>36038</c:v>
                </c:pt>
                <c:pt idx="128">
                  <c:v>36068</c:v>
                </c:pt>
                <c:pt idx="129">
                  <c:v>36099</c:v>
                </c:pt>
                <c:pt idx="130">
                  <c:v>36129</c:v>
                </c:pt>
                <c:pt idx="131">
                  <c:v>36160</c:v>
                </c:pt>
                <c:pt idx="132">
                  <c:v>36191</c:v>
                </c:pt>
                <c:pt idx="133">
                  <c:v>36219</c:v>
                </c:pt>
                <c:pt idx="134">
                  <c:v>36250</c:v>
                </c:pt>
                <c:pt idx="135">
                  <c:v>36280</c:v>
                </c:pt>
                <c:pt idx="136">
                  <c:v>36311</c:v>
                </c:pt>
                <c:pt idx="137">
                  <c:v>36341</c:v>
                </c:pt>
                <c:pt idx="138">
                  <c:v>36372</c:v>
                </c:pt>
                <c:pt idx="139">
                  <c:v>36403</c:v>
                </c:pt>
                <c:pt idx="140">
                  <c:v>36433</c:v>
                </c:pt>
                <c:pt idx="141">
                  <c:v>36464</c:v>
                </c:pt>
                <c:pt idx="142">
                  <c:v>36494</c:v>
                </c:pt>
                <c:pt idx="143">
                  <c:v>36525</c:v>
                </c:pt>
                <c:pt idx="144">
                  <c:v>36556</c:v>
                </c:pt>
                <c:pt idx="145">
                  <c:v>36585</c:v>
                </c:pt>
                <c:pt idx="146">
                  <c:v>36616</c:v>
                </c:pt>
                <c:pt idx="147">
                  <c:v>36646</c:v>
                </c:pt>
                <c:pt idx="148">
                  <c:v>36677</c:v>
                </c:pt>
                <c:pt idx="149">
                  <c:v>36707</c:v>
                </c:pt>
                <c:pt idx="150">
                  <c:v>36738</c:v>
                </c:pt>
                <c:pt idx="151">
                  <c:v>36769</c:v>
                </c:pt>
                <c:pt idx="152">
                  <c:v>36799</c:v>
                </c:pt>
                <c:pt idx="153">
                  <c:v>36830</c:v>
                </c:pt>
                <c:pt idx="154">
                  <c:v>36860</c:v>
                </c:pt>
                <c:pt idx="155">
                  <c:v>36891</c:v>
                </c:pt>
                <c:pt idx="156">
                  <c:v>36922</c:v>
                </c:pt>
                <c:pt idx="157">
                  <c:v>36950</c:v>
                </c:pt>
                <c:pt idx="158">
                  <c:v>36981</c:v>
                </c:pt>
                <c:pt idx="159">
                  <c:v>37011</c:v>
                </c:pt>
                <c:pt idx="160">
                  <c:v>37042</c:v>
                </c:pt>
                <c:pt idx="161">
                  <c:v>37072</c:v>
                </c:pt>
                <c:pt idx="162">
                  <c:v>37103</c:v>
                </c:pt>
                <c:pt idx="163">
                  <c:v>37134</c:v>
                </c:pt>
                <c:pt idx="164">
                  <c:v>37164</c:v>
                </c:pt>
                <c:pt idx="165">
                  <c:v>37195</c:v>
                </c:pt>
                <c:pt idx="166">
                  <c:v>37225</c:v>
                </c:pt>
                <c:pt idx="167">
                  <c:v>37256</c:v>
                </c:pt>
                <c:pt idx="168">
                  <c:v>37287</c:v>
                </c:pt>
                <c:pt idx="169">
                  <c:v>37315</c:v>
                </c:pt>
                <c:pt idx="170">
                  <c:v>37346</c:v>
                </c:pt>
                <c:pt idx="171">
                  <c:v>37376</c:v>
                </c:pt>
                <c:pt idx="172">
                  <c:v>37407</c:v>
                </c:pt>
                <c:pt idx="173">
                  <c:v>37437</c:v>
                </c:pt>
                <c:pt idx="174">
                  <c:v>37468</c:v>
                </c:pt>
                <c:pt idx="175">
                  <c:v>37499</c:v>
                </c:pt>
                <c:pt idx="176">
                  <c:v>37529</c:v>
                </c:pt>
                <c:pt idx="177">
                  <c:v>37560</c:v>
                </c:pt>
                <c:pt idx="178">
                  <c:v>37590</c:v>
                </c:pt>
                <c:pt idx="179">
                  <c:v>37621</c:v>
                </c:pt>
                <c:pt idx="180">
                  <c:v>37652</c:v>
                </c:pt>
                <c:pt idx="181">
                  <c:v>37680</c:v>
                </c:pt>
                <c:pt idx="182">
                  <c:v>37711</c:v>
                </c:pt>
                <c:pt idx="183">
                  <c:v>37741</c:v>
                </c:pt>
                <c:pt idx="184">
                  <c:v>37772</c:v>
                </c:pt>
                <c:pt idx="185">
                  <c:v>37802</c:v>
                </c:pt>
                <c:pt idx="186">
                  <c:v>37833</c:v>
                </c:pt>
                <c:pt idx="187">
                  <c:v>37864</c:v>
                </c:pt>
                <c:pt idx="188">
                  <c:v>37894</c:v>
                </c:pt>
                <c:pt idx="189">
                  <c:v>37925</c:v>
                </c:pt>
                <c:pt idx="190">
                  <c:v>37955</c:v>
                </c:pt>
                <c:pt idx="191">
                  <c:v>37986</c:v>
                </c:pt>
                <c:pt idx="192">
                  <c:v>38017</c:v>
                </c:pt>
                <c:pt idx="193">
                  <c:v>38046</c:v>
                </c:pt>
                <c:pt idx="194">
                  <c:v>38077</c:v>
                </c:pt>
                <c:pt idx="195">
                  <c:v>38107</c:v>
                </c:pt>
                <c:pt idx="196">
                  <c:v>38138</c:v>
                </c:pt>
                <c:pt idx="197">
                  <c:v>38168</c:v>
                </c:pt>
                <c:pt idx="198">
                  <c:v>38199</c:v>
                </c:pt>
                <c:pt idx="199">
                  <c:v>38230</c:v>
                </c:pt>
                <c:pt idx="200">
                  <c:v>38260</c:v>
                </c:pt>
                <c:pt idx="201">
                  <c:v>38291</c:v>
                </c:pt>
                <c:pt idx="202">
                  <c:v>38321</c:v>
                </c:pt>
                <c:pt idx="203">
                  <c:v>38352</c:v>
                </c:pt>
                <c:pt idx="204">
                  <c:v>38383</c:v>
                </c:pt>
                <c:pt idx="205">
                  <c:v>38411</c:v>
                </c:pt>
                <c:pt idx="206">
                  <c:v>38442</c:v>
                </c:pt>
                <c:pt idx="207">
                  <c:v>38472</c:v>
                </c:pt>
                <c:pt idx="208">
                  <c:v>38503</c:v>
                </c:pt>
                <c:pt idx="209">
                  <c:v>38533</c:v>
                </c:pt>
                <c:pt idx="210">
                  <c:v>38564</c:v>
                </c:pt>
                <c:pt idx="211">
                  <c:v>38595</c:v>
                </c:pt>
                <c:pt idx="212">
                  <c:v>38625</c:v>
                </c:pt>
                <c:pt idx="213">
                  <c:v>38656</c:v>
                </c:pt>
                <c:pt idx="214">
                  <c:v>38686</c:v>
                </c:pt>
                <c:pt idx="215">
                  <c:v>38717</c:v>
                </c:pt>
                <c:pt idx="216">
                  <c:v>38748</c:v>
                </c:pt>
                <c:pt idx="217">
                  <c:v>38776</c:v>
                </c:pt>
                <c:pt idx="218">
                  <c:v>38807</c:v>
                </c:pt>
                <c:pt idx="219">
                  <c:v>38837</c:v>
                </c:pt>
                <c:pt idx="220">
                  <c:v>38868</c:v>
                </c:pt>
                <c:pt idx="221">
                  <c:v>38898</c:v>
                </c:pt>
                <c:pt idx="222">
                  <c:v>38929</c:v>
                </c:pt>
                <c:pt idx="223">
                  <c:v>38960</c:v>
                </c:pt>
                <c:pt idx="224">
                  <c:v>38990</c:v>
                </c:pt>
                <c:pt idx="225">
                  <c:v>39021</c:v>
                </c:pt>
                <c:pt idx="226">
                  <c:v>39051</c:v>
                </c:pt>
                <c:pt idx="227">
                  <c:v>39082</c:v>
                </c:pt>
                <c:pt idx="228">
                  <c:v>39113</c:v>
                </c:pt>
                <c:pt idx="229">
                  <c:v>39141</c:v>
                </c:pt>
                <c:pt idx="230">
                  <c:v>39172</c:v>
                </c:pt>
                <c:pt idx="231">
                  <c:v>39202</c:v>
                </c:pt>
                <c:pt idx="232">
                  <c:v>39233</c:v>
                </c:pt>
                <c:pt idx="233">
                  <c:v>39263</c:v>
                </c:pt>
                <c:pt idx="234">
                  <c:v>39294</c:v>
                </c:pt>
                <c:pt idx="235">
                  <c:v>39325</c:v>
                </c:pt>
                <c:pt idx="236">
                  <c:v>39355</c:v>
                </c:pt>
                <c:pt idx="237">
                  <c:v>39386</c:v>
                </c:pt>
                <c:pt idx="238">
                  <c:v>39416</c:v>
                </c:pt>
                <c:pt idx="239">
                  <c:v>39447</c:v>
                </c:pt>
                <c:pt idx="240">
                  <c:v>39478</c:v>
                </c:pt>
                <c:pt idx="241">
                  <c:v>39507</c:v>
                </c:pt>
                <c:pt idx="242">
                  <c:v>39538</c:v>
                </c:pt>
                <c:pt idx="243">
                  <c:v>39568</c:v>
                </c:pt>
                <c:pt idx="244">
                  <c:v>39599</c:v>
                </c:pt>
                <c:pt idx="245">
                  <c:v>39629</c:v>
                </c:pt>
                <c:pt idx="246">
                  <c:v>39660</c:v>
                </c:pt>
                <c:pt idx="247">
                  <c:v>39691</c:v>
                </c:pt>
                <c:pt idx="248">
                  <c:v>39721</c:v>
                </c:pt>
                <c:pt idx="249">
                  <c:v>39752</c:v>
                </c:pt>
                <c:pt idx="250">
                  <c:v>39782</c:v>
                </c:pt>
                <c:pt idx="251">
                  <c:v>39813</c:v>
                </c:pt>
                <c:pt idx="252">
                  <c:v>39844</c:v>
                </c:pt>
                <c:pt idx="253">
                  <c:v>39872</c:v>
                </c:pt>
                <c:pt idx="254">
                  <c:v>39903</c:v>
                </c:pt>
                <c:pt idx="255">
                  <c:v>39933</c:v>
                </c:pt>
                <c:pt idx="256">
                  <c:v>39964</c:v>
                </c:pt>
                <c:pt idx="257">
                  <c:v>39994</c:v>
                </c:pt>
                <c:pt idx="258">
                  <c:v>40025</c:v>
                </c:pt>
                <c:pt idx="259">
                  <c:v>40056</c:v>
                </c:pt>
                <c:pt idx="260">
                  <c:v>40086</c:v>
                </c:pt>
                <c:pt idx="261">
                  <c:v>40117</c:v>
                </c:pt>
                <c:pt idx="262">
                  <c:v>40147</c:v>
                </c:pt>
                <c:pt idx="263">
                  <c:v>40178</c:v>
                </c:pt>
                <c:pt idx="264">
                  <c:v>40209</c:v>
                </c:pt>
                <c:pt idx="265">
                  <c:v>40237</c:v>
                </c:pt>
                <c:pt idx="266">
                  <c:v>40268</c:v>
                </c:pt>
                <c:pt idx="267">
                  <c:v>40298</c:v>
                </c:pt>
                <c:pt idx="268">
                  <c:v>40329</c:v>
                </c:pt>
                <c:pt idx="269">
                  <c:v>40359</c:v>
                </c:pt>
                <c:pt idx="270">
                  <c:v>40390</c:v>
                </c:pt>
                <c:pt idx="271">
                  <c:v>40421</c:v>
                </c:pt>
                <c:pt idx="272">
                  <c:v>40451</c:v>
                </c:pt>
                <c:pt idx="273">
                  <c:v>40482</c:v>
                </c:pt>
                <c:pt idx="274">
                  <c:v>40512</c:v>
                </c:pt>
                <c:pt idx="275">
                  <c:v>40543</c:v>
                </c:pt>
                <c:pt idx="276">
                  <c:v>40574</c:v>
                </c:pt>
                <c:pt idx="277">
                  <c:v>40602</c:v>
                </c:pt>
                <c:pt idx="278">
                  <c:v>40633</c:v>
                </c:pt>
                <c:pt idx="279">
                  <c:v>40663</c:v>
                </c:pt>
                <c:pt idx="280">
                  <c:v>40694</c:v>
                </c:pt>
                <c:pt idx="281">
                  <c:v>40724</c:v>
                </c:pt>
                <c:pt idx="282">
                  <c:v>40755</c:v>
                </c:pt>
                <c:pt idx="283">
                  <c:v>40786</c:v>
                </c:pt>
                <c:pt idx="284">
                  <c:v>40816</c:v>
                </c:pt>
                <c:pt idx="285">
                  <c:v>40847</c:v>
                </c:pt>
                <c:pt idx="286">
                  <c:v>40877</c:v>
                </c:pt>
                <c:pt idx="287">
                  <c:v>40908</c:v>
                </c:pt>
                <c:pt idx="288">
                  <c:v>40939</c:v>
                </c:pt>
                <c:pt idx="289">
                  <c:v>40968</c:v>
                </c:pt>
                <c:pt idx="290">
                  <c:v>40999</c:v>
                </c:pt>
                <c:pt idx="291">
                  <c:v>41029</c:v>
                </c:pt>
                <c:pt idx="292">
                  <c:v>41060</c:v>
                </c:pt>
                <c:pt idx="293">
                  <c:v>41090</c:v>
                </c:pt>
                <c:pt idx="294">
                  <c:v>41121</c:v>
                </c:pt>
                <c:pt idx="295">
                  <c:v>41152</c:v>
                </c:pt>
                <c:pt idx="296">
                  <c:v>41182</c:v>
                </c:pt>
                <c:pt idx="297">
                  <c:v>41213</c:v>
                </c:pt>
                <c:pt idx="298">
                  <c:v>41243</c:v>
                </c:pt>
                <c:pt idx="299">
                  <c:v>41274</c:v>
                </c:pt>
                <c:pt idx="300">
                  <c:v>41305</c:v>
                </c:pt>
                <c:pt idx="301">
                  <c:v>41333</c:v>
                </c:pt>
                <c:pt idx="302">
                  <c:v>41364</c:v>
                </c:pt>
                <c:pt idx="303">
                  <c:v>41394</c:v>
                </c:pt>
                <c:pt idx="304">
                  <c:v>41425</c:v>
                </c:pt>
                <c:pt idx="305">
                  <c:v>41455</c:v>
                </c:pt>
                <c:pt idx="306">
                  <c:v>41486</c:v>
                </c:pt>
                <c:pt idx="307">
                  <c:v>41517</c:v>
                </c:pt>
                <c:pt idx="308">
                  <c:v>41547</c:v>
                </c:pt>
                <c:pt idx="309">
                  <c:v>41578</c:v>
                </c:pt>
                <c:pt idx="310">
                  <c:v>41608</c:v>
                </c:pt>
                <c:pt idx="311">
                  <c:v>41639</c:v>
                </c:pt>
                <c:pt idx="312">
                  <c:v>41670</c:v>
                </c:pt>
                <c:pt idx="313">
                  <c:v>41698</c:v>
                </c:pt>
                <c:pt idx="314">
                  <c:v>41729</c:v>
                </c:pt>
                <c:pt idx="315">
                  <c:v>41759</c:v>
                </c:pt>
                <c:pt idx="316">
                  <c:v>41790</c:v>
                </c:pt>
                <c:pt idx="317">
                  <c:v>41820</c:v>
                </c:pt>
                <c:pt idx="318">
                  <c:v>41851</c:v>
                </c:pt>
                <c:pt idx="319">
                  <c:v>41882</c:v>
                </c:pt>
                <c:pt idx="320">
                  <c:v>41912</c:v>
                </c:pt>
                <c:pt idx="321">
                  <c:v>41943</c:v>
                </c:pt>
                <c:pt idx="322">
                  <c:v>41973</c:v>
                </c:pt>
                <c:pt idx="323">
                  <c:v>42004</c:v>
                </c:pt>
                <c:pt idx="324">
                  <c:v>42035</c:v>
                </c:pt>
                <c:pt idx="325">
                  <c:v>42063</c:v>
                </c:pt>
                <c:pt idx="326">
                  <c:v>42094</c:v>
                </c:pt>
                <c:pt idx="327">
                  <c:v>42124</c:v>
                </c:pt>
                <c:pt idx="328">
                  <c:v>42155</c:v>
                </c:pt>
                <c:pt idx="329">
                  <c:v>42185</c:v>
                </c:pt>
                <c:pt idx="330">
                  <c:v>42216</c:v>
                </c:pt>
                <c:pt idx="331">
                  <c:v>42247</c:v>
                </c:pt>
                <c:pt idx="332">
                  <c:v>42277</c:v>
                </c:pt>
                <c:pt idx="333">
                  <c:v>42308</c:v>
                </c:pt>
                <c:pt idx="334">
                  <c:v>42338</c:v>
                </c:pt>
                <c:pt idx="335">
                  <c:v>42369</c:v>
                </c:pt>
                <c:pt idx="336">
                  <c:v>42400</c:v>
                </c:pt>
                <c:pt idx="337">
                  <c:v>42429</c:v>
                </c:pt>
                <c:pt idx="338">
                  <c:v>42460</c:v>
                </c:pt>
                <c:pt idx="339">
                  <c:v>42490</c:v>
                </c:pt>
                <c:pt idx="340">
                  <c:v>42521</c:v>
                </c:pt>
                <c:pt idx="341">
                  <c:v>42551</c:v>
                </c:pt>
                <c:pt idx="342">
                  <c:v>42582</c:v>
                </c:pt>
                <c:pt idx="343">
                  <c:v>42613</c:v>
                </c:pt>
                <c:pt idx="344">
                  <c:v>42643</c:v>
                </c:pt>
                <c:pt idx="345">
                  <c:v>42674</c:v>
                </c:pt>
                <c:pt idx="346">
                  <c:v>42704</c:v>
                </c:pt>
                <c:pt idx="347">
                  <c:v>42735</c:v>
                </c:pt>
                <c:pt idx="348">
                  <c:v>42766</c:v>
                </c:pt>
                <c:pt idx="349">
                  <c:v>42794</c:v>
                </c:pt>
                <c:pt idx="350">
                  <c:v>42825</c:v>
                </c:pt>
                <c:pt idx="351">
                  <c:v>42855</c:v>
                </c:pt>
                <c:pt idx="352">
                  <c:v>42886</c:v>
                </c:pt>
                <c:pt idx="353">
                  <c:v>42916</c:v>
                </c:pt>
                <c:pt idx="354">
                  <c:v>42947</c:v>
                </c:pt>
                <c:pt idx="355">
                  <c:v>42978</c:v>
                </c:pt>
                <c:pt idx="356">
                  <c:v>43008</c:v>
                </c:pt>
                <c:pt idx="357">
                  <c:v>43039</c:v>
                </c:pt>
                <c:pt idx="358">
                  <c:v>43069</c:v>
                </c:pt>
                <c:pt idx="359">
                  <c:v>43100</c:v>
                </c:pt>
                <c:pt idx="360">
                  <c:v>43131</c:v>
                </c:pt>
                <c:pt idx="361">
                  <c:v>43159</c:v>
                </c:pt>
                <c:pt idx="362">
                  <c:v>43190</c:v>
                </c:pt>
              </c:numCache>
            </c:numRef>
          </c:cat>
          <c:val>
            <c:numRef>
              <c:f>Sheet1!$B$2:$B$364</c:f>
              <c:numCache>
                <c:formatCode>_(* #,##0_);_(* \(#,##0\);_(* "-"??_);_(@_)</c:formatCode>
                <c:ptCount val="363"/>
                <c:pt idx="0">
                  <c:v>10253.300000000001</c:v>
                </c:pt>
                <c:pt idx="1">
                  <c:v>10848.7999998459</c:v>
                </c:pt>
                <c:pt idx="2">
                  <c:v>11186.199999314602</c:v>
                </c:pt>
                <c:pt idx="3">
                  <c:v>11331.3999996113</c:v>
                </c:pt>
                <c:pt idx="4">
                  <c:v>11110.199999707998</c:v>
                </c:pt>
                <c:pt idx="5">
                  <c:v>11101.400000256201</c:v>
                </c:pt>
                <c:pt idx="6">
                  <c:v>11309.5000006479</c:v>
                </c:pt>
                <c:pt idx="7">
                  <c:v>10690.7000001378</c:v>
                </c:pt>
                <c:pt idx="8">
                  <c:v>11152.600000317601</c:v>
                </c:pt>
                <c:pt idx="9">
                  <c:v>11884.900000687399</c:v>
                </c:pt>
                <c:pt idx="10">
                  <c:v>12285.800001118199</c:v>
                </c:pt>
                <c:pt idx="11">
                  <c:v>12399.100001331</c:v>
                </c:pt>
                <c:pt idx="12">
                  <c:v>12848.2000009655</c:v>
                </c:pt>
                <c:pt idx="13">
                  <c:v>12772.3000008009</c:v>
                </c:pt>
                <c:pt idx="14">
                  <c:v>12702.0000009705</c:v>
                </c:pt>
                <c:pt idx="15">
                  <c:v>13021.7000012143</c:v>
                </c:pt>
                <c:pt idx="16">
                  <c:v>12714.6000007722</c:v>
                </c:pt>
                <c:pt idx="17">
                  <c:v>12538.1000011337</c:v>
                </c:pt>
                <c:pt idx="18">
                  <c:v>13955.100001655301</c:v>
                </c:pt>
                <c:pt idx="19">
                  <c:v>13627.100001061201</c:v>
                </c:pt>
                <c:pt idx="20">
                  <c:v>14039.7000008002</c:v>
                </c:pt>
                <c:pt idx="21">
                  <c:v>13588.100000373301</c:v>
                </c:pt>
                <c:pt idx="22">
                  <c:v>14122.800001029202</c:v>
                </c:pt>
                <c:pt idx="23">
                  <c:v>14587.000000948401</c:v>
                </c:pt>
                <c:pt idx="24">
                  <c:v>13917.2000003376</c:v>
                </c:pt>
                <c:pt idx="25">
                  <c:v>13333.000000611701</c:v>
                </c:pt>
                <c:pt idx="26">
                  <c:v>12510.000000088399</c:v>
                </c:pt>
                <c:pt idx="27">
                  <c:v>12353.0000004873</c:v>
                </c:pt>
                <c:pt idx="28">
                  <c:v>13643.699999934699</c:v>
                </c:pt>
                <c:pt idx="29">
                  <c:v>13552.0999992699</c:v>
                </c:pt>
                <c:pt idx="30">
                  <c:v>13689.699999819301</c:v>
                </c:pt>
                <c:pt idx="31">
                  <c:v>12402.8000004888</c:v>
                </c:pt>
                <c:pt idx="32">
                  <c:v>11106.900001038401</c:v>
                </c:pt>
                <c:pt idx="33">
                  <c:v>12129.0000005853</c:v>
                </c:pt>
                <c:pt idx="34">
                  <c:v>11925.7000011652</c:v>
                </c:pt>
                <c:pt idx="35">
                  <c:v>12183.0000006627</c:v>
                </c:pt>
                <c:pt idx="36">
                  <c:v>12633.600000099201</c:v>
                </c:pt>
                <c:pt idx="37">
                  <c:v>13821.7000000138</c:v>
                </c:pt>
                <c:pt idx="38">
                  <c:v>13436.000000559699</c:v>
                </c:pt>
                <c:pt idx="39">
                  <c:v>13549.2000002185</c:v>
                </c:pt>
                <c:pt idx="40">
                  <c:v>13873.300000863499</c:v>
                </c:pt>
                <c:pt idx="41">
                  <c:v>13027.400000262702</c:v>
                </c:pt>
                <c:pt idx="42">
                  <c:v>13648.000000587699</c:v>
                </c:pt>
                <c:pt idx="43">
                  <c:v>13620.500001200899</c:v>
                </c:pt>
                <c:pt idx="44">
                  <c:v>13967.4000008766</c:v>
                </c:pt>
                <c:pt idx="45">
                  <c:v>14210.5000013522</c:v>
                </c:pt>
                <c:pt idx="46">
                  <c:v>13599.000000861401</c:v>
                </c:pt>
                <c:pt idx="47">
                  <c:v>14608.900000352001</c:v>
                </c:pt>
                <c:pt idx="48">
                  <c:v>14390.500000067701</c:v>
                </c:pt>
                <c:pt idx="49">
                  <c:v>14173.099999640299</c:v>
                </c:pt>
                <c:pt idx="50">
                  <c:v>13542.1999996297</c:v>
                </c:pt>
                <c:pt idx="51">
                  <c:v>13723.7999997142</c:v>
                </c:pt>
                <c:pt idx="52">
                  <c:v>14249.7999995635</c:v>
                </c:pt>
                <c:pt idx="53">
                  <c:v>13741.6999995072</c:v>
                </c:pt>
                <c:pt idx="54">
                  <c:v>13785.599999738301</c:v>
                </c:pt>
                <c:pt idx="55">
                  <c:v>14094.6999991885</c:v>
                </c:pt>
                <c:pt idx="56">
                  <c:v>13974.599999202399</c:v>
                </c:pt>
                <c:pt idx="57">
                  <c:v>13632.7999994037</c:v>
                </c:pt>
                <c:pt idx="58">
                  <c:v>13859.6999996329</c:v>
                </c:pt>
                <c:pt idx="59">
                  <c:v>13990.7999996176</c:v>
                </c:pt>
                <c:pt idx="60">
                  <c:v>14040.2999998547</c:v>
                </c:pt>
                <c:pt idx="61">
                  <c:v>14370.499999896101</c:v>
                </c:pt>
                <c:pt idx="62">
                  <c:v>15196.2999991979</c:v>
                </c:pt>
                <c:pt idx="63">
                  <c:v>15886.499999683901</c:v>
                </c:pt>
                <c:pt idx="64">
                  <c:v>16259.6999989051</c:v>
                </c:pt>
                <c:pt idx="65">
                  <c:v>16154.1999988466</c:v>
                </c:pt>
                <c:pt idx="66">
                  <c:v>16489.199999064902</c:v>
                </c:pt>
                <c:pt idx="67">
                  <c:v>17271.099998621299</c:v>
                </c:pt>
                <c:pt idx="68">
                  <c:v>16981.499998674401</c:v>
                </c:pt>
                <c:pt idx="69">
                  <c:v>17484.399999093999</c:v>
                </c:pt>
                <c:pt idx="70">
                  <c:v>16575.499999466501</c:v>
                </c:pt>
                <c:pt idx="71">
                  <c:v>17471.999999482498</c:v>
                </c:pt>
                <c:pt idx="72">
                  <c:v>18630.699998923399</c:v>
                </c:pt>
                <c:pt idx="73">
                  <c:v>18361.3999989722</c:v>
                </c:pt>
                <c:pt idx="74">
                  <c:v>17536.399998934299</c:v>
                </c:pt>
                <c:pt idx="75">
                  <c:v>18013.299999679399</c:v>
                </c:pt>
                <c:pt idx="76">
                  <c:v>18119.50000014</c:v>
                </c:pt>
                <c:pt idx="77">
                  <c:v>18031.499999318501</c:v>
                </c:pt>
                <c:pt idx="78">
                  <c:v>18430.599998994297</c:v>
                </c:pt>
                <c:pt idx="79">
                  <c:v>19087.0999983244</c:v>
                </c:pt>
                <c:pt idx="80">
                  <c:v>18638.899999145</c:v>
                </c:pt>
                <c:pt idx="81">
                  <c:v>19116.599999944698</c:v>
                </c:pt>
                <c:pt idx="82">
                  <c:v>18286.399999647099</c:v>
                </c:pt>
                <c:pt idx="83">
                  <c:v>18350.200000284702</c:v>
                </c:pt>
                <c:pt idx="84">
                  <c:v>17976.799999533498</c:v>
                </c:pt>
                <c:pt idx="85">
                  <c:v>18168.800000292202</c:v>
                </c:pt>
                <c:pt idx="86">
                  <c:v>19000.999999985997</c:v>
                </c:pt>
                <c:pt idx="87">
                  <c:v>19692.0999998554</c:v>
                </c:pt>
                <c:pt idx="88">
                  <c:v>19909.500000108201</c:v>
                </c:pt>
                <c:pt idx="89">
                  <c:v>19913.899999608198</c:v>
                </c:pt>
                <c:pt idx="90">
                  <c:v>20877.4000003117</c:v>
                </c:pt>
                <c:pt idx="91">
                  <c:v>20420.299999831699</c:v>
                </c:pt>
                <c:pt idx="92">
                  <c:v>20982.099999632701</c:v>
                </c:pt>
                <c:pt idx="93">
                  <c:v>20631.3999997584</c:v>
                </c:pt>
                <c:pt idx="94">
                  <c:v>21280.399999883401</c:v>
                </c:pt>
                <c:pt idx="95">
                  <c:v>21921.1999991183</c:v>
                </c:pt>
                <c:pt idx="96">
                  <c:v>22408.499999845702</c:v>
                </c:pt>
                <c:pt idx="97">
                  <c:v>22501.799999073202</c:v>
                </c:pt>
                <c:pt idx="98">
                  <c:v>22848.199998842098</c:v>
                </c:pt>
                <c:pt idx="99">
                  <c:v>23406.099998432703</c:v>
                </c:pt>
                <c:pt idx="100">
                  <c:v>23430.299998233899</c:v>
                </c:pt>
                <c:pt idx="101">
                  <c:v>23558.799999174698</c:v>
                </c:pt>
                <c:pt idx="102">
                  <c:v>22678.899998566703</c:v>
                </c:pt>
                <c:pt idx="103">
                  <c:v>22958.599999390401</c:v>
                </c:pt>
                <c:pt idx="104">
                  <c:v>23806.399999941503</c:v>
                </c:pt>
                <c:pt idx="105">
                  <c:v>23901.600000919399</c:v>
                </c:pt>
                <c:pt idx="106">
                  <c:v>25179.400001518501</c:v>
                </c:pt>
                <c:pt idx="107">
                  <c:v>24814.700000701898</c:v>
                </c:pt>
                <c:pt idx="108">
                  <c:v>25231.000001244302</c:v>
                </c:pt>
                <c:pt idx="109">
                  <c:v>25575.000000250802</c:v>
                </c:pt>
                <c:pt idx="110">
                  <c:v>25063.399999438301</c:v>
                </c:pt>
                <c:pt idx="111">
                  <c:v>25868.400000325499</c:v>
                </c:pt>
                <c:pt idx="112">
                  <c:v>27411.899999773399</c:v>
                </c:pt>
                <c:pt idx="113">
                  <c:v>28814.600000701601</c:v>
                </c:pt>
                <c:pt idx="114">
                  <c:v>30117.500000783897</c:v>
                </c:pt>
                <c:pt idx="115">
                  <c:v>28004.400001473903</c:v>
                </c:pt>
                <c:pt idx="116">
                  <c:v>29497.900000334899</c:v>
                </c:pt>
                <c:pt idx="117">
                  <c:v>27741.500000930599</c:v>
                </c:pt>
                <c:pt idx="118">
                  <c:v>28165.900001392398</c:v>
                </c:pt>
                <c:pt idx="119">
                  <c:v>28535.700000007899</c:v>
                </c:pt>
                <c:pt idx="120">
                  <c:v>29163.900000900499</c:v>
                </c:pt>
                <c:pt idx="121">
                  <c:v>31158.999999773099</c:v>
                </c:pt>
                <c:pt idx="122">
                  <c:v>32488.499998397601</c:v>
                </c:pt>
                <c:pt idx="123">
                  <c:v>32792.999998089697</c:v>
                </c:pt>
                <c:pt idx="124">
                  <c:v>32170.799999135801</c:v>
                </c:pt>
                <c:pt idx="125">
                  <c:v>32750.399999216501</c:v>
                </c:pt>
                <c:pt idx="126">
                  <c:v>32761.100000301598</c:v>
                </c:pt>
                <c:pt idx="127">
                  <c:v>28171.2000010048</c:v>
                </c:pt>
                <c:pt idx="128">
                  <c:v>28731.600000183302</c:v>
                </c:pt>
                <c:pt idx="129">
                  <c:v>31355.599998847199</c:v>
                </c:pt>
                <c:pt idx="130">
                  <c:v>33259.199998659402</c:v>
                </c:pt>
                <c:pt idx="131">
                  <c:v>34803.799997972805</c:v>
                </c:pt>
                <c:pt idx="132">
                  <c:v>35515.099997940699</c:v>
                </c:pt>
                <c:pt idx="133">
                  <c:v>34622.499998321298</c:v>
                </c:pt>
                <c:pt idx="134">
                  <c:v>36179.799998356</c:v>
                </c:pt>
                <c:pt idx="135">
                  <c:v>37742.899997049703</c:v>
                </c:pt>
                <c:pt idx="136">
                  <c:v>36409.199996580501</c:v>
                </c:pt>
                <c:pt idx="137">
                  <c:v>38221.899998027598</c:v>
                </c:pt>
                <c:pt idx="138">
                  <c:v>38065.699996449097</c:v>
                </c:pt>
                <c:pt idx="139">
                  <c:v>38019.999995730701</c:v>
                </c:pt>
                <c:pt idx="140">
                  <c:v>37610.099996020799</c:v>
                </c:pt>
                <c:pt idx="141">
                  <c:v>39514.899995877204</c:v>
                </c:pt>
                <c:pt idx="142">
                  <c:v>40742.699994169299</c:v>
                </c:pt>
                <c:pt idx="143">
                  <c:v>44136.899995627398</c:v>
                </c:pt>
                <c:pt idx="144">
                  <c:v>41755.999996394901</c:v>
                </c:pt>
                <c:pt idx="145">
                  <c:v>41897.799994322297</c:v>
                </c:pt>
                <c:pt idx="146">
                  <c:v>44652.099994051605</c:v>
                </c:pt>
                <c:pt idx="147">
                  <c:v>42649.199993489899</c:v>
                </c:pt>
                <c:pt idx="148">
                  <c:v>41542.399993337902</c:v>
                </c:pt>
                <c:pt idx="149">
                  <c:v>42950.499992733799</c:v>
                </c:pt>
                <c:pt idx="150">
                  <c:v>41688.999994142207</c:v>
                </c:pt>
                <c:pt idx="151">
                  <c:v>42984.9999944909</c:v>
                </c:pt>
                <c:pt idx="152">
                  <c:v>40624.099996152501</c:v>
                </c:pt>
                <c:pt idx="153">
                  <c:v>39829.2999973072</c:v>
                </c:pt>
                <c:pt idx="154">
                  <c:v>37361.799999321804</c:v>
                </c:pt>
                <c:pt idx="155">
                  <c:v>37985.899998847599</c:v>
                </c:pt>
                <c:pt idx="156">
                  <c:v>38946.300000393501</c:v>
                </c:pt>
                <c:pt idx="157">
                  <c:v>35669.399998690598</c:v>
                </c:pt>
                <c:pt idx="158">
                  <c:v>33268.299998679999</c:v>
                </c:pt>
                <c:pt idx="159">
                  <c:v>35691.4999970188</c:v>
                </c:pt>
                <c:pt idx="160">
                  <c:v>35293.599997889098</c:v>
                </c:pt>
                <c:pt idx="161">
                  <c:v>34212.299997253001</c:v>
                </c:pt>
                <c:pt idx="162">
                  <c:v>33673.099995667799</c:v>
                </c:pt>
                <c:pt idx="163">
                  <c:v>32125.5999970673</c:v>
                </c:pt>
                <c:pt idx="164">
                  <c:v>29191.099995889199</c:v>
                </c:pt>
                <c:pt idx="165">
                  <c:v>29811.3999971171</c:v>
                </c:pt>
                <c:pt idx="166">
                  <c:v>31644.799996899201</c:v>
                </c:pt>
                <c:pt idx="167">
                  <c:v>31941.399995408003</c:v>
                </c:pt>
                <c:pt idx="168">
                  <c:v>31066.1999946826</c:v>
                </c:pt>
                <c:pt idx="169">
                  <c:v>30837.9999948435</c:v>
                </c:pt>
                <c:pt idx="170">
                  <c:v>32230.599994773402</c:v>
                </c:pt>
                <c:pt idx="171">
                  <c:v>31209.799996260797</c:v>
                </c:pt>
                <c:pt idx="172">
                  <c:v>31253.8999960689</c:v>
                </c:pt>
                <c:pt idx="173">
                  <c:v>29346.599994971202</c:v>
                </c:pt>
                <c:pt idx="174">
                  <c:v>26885.499996042799</c:v>
                </c:pt>
                <c:pt idx="175">
                  <c:v>26954.9999948533</c:v>
                </c:pt>
                <c:pt idx="176">
                  <c:v>23998.4999947293</c:v>
                </c:pt>
                <c:pt idx="177">
                  <c:v>25765.699994237599</c:v>
                </c:pt>
                <c:pt idx="178">
                  <c:v>27175.099993124299</c:v>
                </c:pt>
                <c:pt idx="179">
                  <c:v>25879.499993789897</c:v>
                </c:pt>
                <c:pt idx="180">
                  <c:v>25124.1999931024</c:v>
                </c:pt>
                <c:pt idx="181">
                  <c:v>24683.899993659601</c:v>
                </c:pt>
                <c:pt idx="182">
                  <c:v>24590.599993339998</c:v>
                </c:pt>
                <c:pt idx="183">
                  <c:v>26786.599993470998</c:v>
                </c:pt>
                <c:pt idx="184">
                  <c:v>28345.3999919567</c:v>
                </c:pt>
                <c:pt idx="185">
                  <c:v>28889.799992456501</c:v>
                </c:pt>
                <c:pt idx="186">
                  <c:v>29530.8999922925</c:v>
                </c:pt>
                <c:pt idx="187">
                  <c:v>30231.899992847299</c:v>
                </c:pt>
                <c:pt idx="188">
                  <c:v>30424.9999930251</c:v>
                </c:pt>
                <c:pt idx="189">
                  <c:v>32270.699992874499</c:v>
                </c:pt>
                <c:pt idx="190">
                  <c:v>32765.099992774598</c:v>
                </c:pt>
                <c:pt idx="191">
                  <c:v>34842.699993466202</c:v>
                </c:pt>
                <c:pt idx="192">
                  <c:v>35439.799994812696</c:v>
                </c:pt>
                <c:pt idx="193">
                  <c:v>36093.799993079199</c:v>
                </c:pt>
                <c:pt idx="194">
                  <c:v>35901.599991974697</c:v>
                </c:pt>
                <c:pt idx="195">
                  <c:v>35077.499992774996</c:v>
                </c:pt>
                <c:pt idx="196">
                  <c:v>35373.399993748797</c:v>
                </c:pt>
                <c:pt idx="197">
                  <c:v>36088.2999944853</c:v>
                </c:pt>
                <c:pt idx="198">
                  <c:v>34943.499995062404</c:v>
                </c:pt>
                <c:pt idx="199">
                  <c:v>35170.399993365601</c:v>
                </c:pt>
                <c:pt idx="200">
                  <c:v>35911.399994845204</c:v>
                </c:pt>
                <c:pt idx="201">
                  <c:v>36797.599995033597</c:v>
                </c:pt>
                <c:pt idx="202">
                  <c:v>38818.854353226896</c:v>
                </c:pt>
                <c:pt idx="203">
                  <c:v>40331.953122809493</c:v>
                </c:pt>
                <c:pt idx="204">
                  <c:v>39485.125874510595</c:v>
                </c:pt>
                <c:pt idx="205">
                  <c:v>40871.384599090496</c:v>
                </c:pt>
                <c:pt idx="206">
                  <c:v>39987.183368349804</c:v>
                </c:pt>
                <c:pt idx="207">
                  <c:v>39131.882224181398</c:v>
                </c:pt>
                <c:pt idx="208">
                  <c:v>39891.920506219896</c:v>
                </c:pt>
                <c:pt idx="209">
                  <c:v>40312.789530464499</c:v>
                </c:pt>
                <c:pt idx="210">
                  <c:v>41814.2040060851</c:v>
                </c:pt>
                <c:pt idx="211">
                  <c:v>42151.1636645326</c:v>
                </c:pt>
                <c:pt idx="212">
                  <c:v>43431.179533510403</c:v>
                </c:pt>
                <c:pt idx="213">
                  <c:v>42269.445717834395</c:v>
                </c:pt>
                <c:pt idx="214">
                  <c:v>43830.397669749502</c:v>
                </c:pt>
                <c:pt idx="215">
                  <c:v>44919.155915851399</c:v>
                </c:pt>
                <c:pt idx="216">
                  <c:v>47140.374791973605</c:v>
                </c:pt>
                <c:pt idx="217">
                  <c:v>47090.283014884299</c:v>
                </c:pt>
                <c:pt idx="218">
                  <c:v>48101.126095659194</c:v>
                </c:pt>
                <c:pt idx="219">
                  <c:v>49726.4979187356</c:v>
                </c:pt>
                <c:pt idx="220">
                  <c:v>47808.077615103801</c:v>
                </c:pt>
                <c:pt idx="221">
                  <c:v>47806.896416149393</c:v>
                </c:pt>
                <c:pt idx="222">
                  <c:v>48145.000575113299</c:v>
                </c:pt>
                <c:pt idx="223">
                  <c:v>49417.523747732703</c:v>
                </c:pt>
                <c:pt idx="224">
                  <c:v>50006.874704606002</c:v>
                </c:pt>
                <c:pt idx="225">
                  <c:v>51892.322921958104</c:v>
                </c:pt>
                <c:pt idx="226">
                  <c:v>53384.878703700204</c:v>
                </c:pt>
                <c:pt idx="227">
                  <c:v>54589.669500443299</c:v>
                </c:pt>
                <c:pt idx="228">
                  <c:v>55144.6225670282</c:v>
                </c:pt>
                <c:pt idx="229">
                  <c:v>54875.795879292506</c:v>
                </c:pt>
                <c:pt idx="230">
                  <c:v>56000.174514163496</c:v>
                </c:pt>
                <c:pt idx="231">
                  <c:v>58511.044768425301</c:v>
                </c:pt>
                <c:pt idx="232">
                  <c:v>60310.300621936498</c:v>
                </c:pt>
                <c:pt idx="233">
                  <c:v>60154.577586266503</c:v>
                </c:pt>
                <c:pt idx="234">
                  <c:v>59249.913465415098</c:v>
                </c:pt>
                <c:pt idx="235">
                  <c:v>59111.1238255676</c:v>
                </c:pt>
                <c:pt idx="236">
                  <c:v>62302.981398206299</c:v>
                </c:pt>
                <c:pt idx="237">
                  <c:v>64746.226482268103</c:v>
                </c:pt>
                <c:pt idx="238">
                  <c:v>61910.150560263399</c:v>
                </c:pt>
                <c:pt idx="239">
                  <c:v>61241.0600379057</c:v>
                </c:pt>
                <c:pt idx="240">
                  <c:v>56239.217220029102</c:v>
                </c:pt>
                <c:pt idx="241">
                  <c:v>56424.683641687101</c:v>
                </c:pt>
                <c:pt idx="242">
                  <c:v>55621.949077607998</c:v>
                </c:pt>
                <c:pt idx="243">
                  <c:v>58765.612772286397</c:v>
                </c:pt>
                <c:pt idx="244">
                  <c:v>59750.818664143299</c:v>
                </c:pt>
                <c:pt idx="245">
                  <c:v>54864.6261927839</c:v>
                </c:pt>
                <c:pt idx="246">
                  <c:v>53457.109376033404</c:v>
                </c:pt>
                <c:pt idx="247">
                  <c:v>52328.384845938701</c:v>
                </c:pt>
                <c:pt idx="248">
                  <c:v>45809.1088542941</c:v>
                </c:pt>
                <c:pt idx="249">
                  <c:v>36743.230523907303</c:v>
                </c:pt>
                <c:pt idx="250">
                  <c:v>34352.611819380902</c:v>
                </c:pt>
                <c:pt idx="251">
                  <c:v>35614.561895393999</c:v>
                </c:pt>
                <c:pt idx="252">
                  <c:v>32582.6465569022</c:v>
                </c:pt>
                <c:pt idx="253">
                  <c:v>29412.544075139602</c:v>
                </c:pt>
                <c:pt idx="254">
                  <c:v>31851.4939608977</c:v>
                </c:pt>
                <c:pt idx="255">
                  <c:v>35640.555486102101</c:v>
                </c:pt>
                <c:pt idx="256">
                  <c:v>39234.0855923325</c:v>
                </c:pt>
                <c:pt idx="257">
                  <c:v>39029.863878815297</c:v>
                </c:pt>
                <c:pt idx="258">
                  <c:v>42479.248545265502</c:v>
                </c:pt>
                <c:pt idx="259">
                  <c:v>44016.311905945498</c:v>
                </c:pt>
                <c:pt idx="260">
                  <c:v>46049.782959005504</c:v>
                </c:pt>
                <c:pt idx="261">
                  <c:v>45347.5046490108</c:v>
                </c:pt>
                <c:pt idx="262">
                  <c:v>47232.765763341697</c:v>
                </c:pt>
                <c:pt idx="263">
                  <c:v>48224.811852143102</c:v>
                </c:pt>
                <c:pt idx="264">
                  <c:v>46150.062816302896</c:v>
                </c:pt>
                <c:pt idx="265">
                  <c:v>46755.082765044601</c:v>
                </c:pt>
                <c:pt idx="266">
                  <c:v>49785.957604369694</c:v>
                </c:pt>
                <c:pt idx="267">
                  <c:v>49895.691859116196</c:v>
                </c:pt>
                <c:pt idx="268">
                  <c:v>45209.1680096583</c:v>
                </c:pt>
                <c:pt idx="269">
                  <c:v>43832.288981466503</c:v>
                </c:pt>
                <c:pt idx="270">
                  <c:v>47412.747995377096</c:v>
                </c:pt>
                <c:pt idx="271">
                  <c:v>45774.219276873999</c:v>
                </c:pt>
                <c:pt idx="272">
                  <c:v>50169.404452498697</c:v>
                </c:pt>
                <c:pt idx="273">
                  <c:v>51992.743196833006</c:v>
                </c:pt>
                <c:pt idx="274">
                  <c:v>50857.337868398099</c:v>
                </c:pt>
                <c:pt idx="275">
                  <c:v>54596.684313061894</c:v>
                </c:pt>
                <c:pt idx="276">
                  <c:v>55465.911654303098</c:v>
                </c:pt>
                <c:pt idx="277">
                  <c:v>57103.741973823795</c:v>
                </c:pt>
                <c:pt idx="278">
                  <c:v>57070.500989092106</c:v>
                </c:pt>
                <c:pt idx="279">
                  <c:v>59438.246807948293</c:v>
                </c:pt>
                <c:pt idx="280">
                  <c:v>58216.163215709297</c:v>
                </c:pt>
                <c:pt idx="281">
                  <c:v>57321.477786855001</c:v>
                </c:pt>
                <c:pt idx="282">
                  <c:v>56406.720068528099</c:v>
                </c:pt>
                <c:pt idx="283">
                  <c:v>52309.401269935399</c:v>
                </c:pt>
                <c:pt idx="284">
                  <c:v>47389.802111766003</c:v>
                </c:pt>
                <c:pt idx="285">
                  <c:v>52479.865894920404</c:v>
                </c:pt>
                <c:pt idx="286">
                  <c:v>50935.031238756899</c:v>
                </c:pt>
                <c:pt idx="287">
                  <c:v>50849.643675985695</c:v>
                </c:pt>
                <c:pt idx="288">
                  <c:v>53820.571939890106</c:v>
                </c:pt>
                <c:pt idx="289">
                  <c:v>56555.567503962302</c:v>
                </c:pt>
                <c:pt idx="290">
                  <c:v>56958.8763350687</c:v>
                </c:pt>
                <c:pt idx="291">
                  <c:v>56344.3290876354</c:v>
                </c:pt>
                <c:pt idx="292">
                  <c:v>51343.070766306897</c:v>
                </c:pt>
                <c:pt idx="293">
                  <c:v>53904.374403496797</c:v>
                </c:pt>
                <c:pt idx="294">
                  <c:v>54660.119592039293</c:v>
                </c:pt>
                <c:pt idx="295">
                  <c:v>55876.018286774</c:v>
                </c:pt>
                <c:pt idx="296">
                  <c:v>57659.266644337804</c:v>
                </c:pt>
                <c:pt idx="297">
                  <c:v>57289.793299918798</c:v>
                </c:pt>
                <c:pt idx="298">
                  <c:v>58050.063683474102</c:v>
                </c:pt>
                <c:pt idx="299">
                  <c:v>59393.121926778098</c:v>
                </c:pt>
                <c:pt idx="300">
                  <c:v>62146.307383031701</c:v>
                </c:pt>
                <c:pt idx="301">
                  <c:v>62164.729475075503</c:v>
                </c:pt>
                <c:pt idx="302">
                  <c:v>63331.049091838795</c:v>
                </c:pt>
                <c:pt idx="303">
                  <c:v>65182.883824693599</c:v>
                </c:pt>
                <c:pt idx="304">
                  <c:v>65058.895778537699</c:v>
                </c:pt>
                <c:pt idx="305">
                  <c:v>63183.7637563096</c:v>
                </c:pt>
                <c:pt idx="306">
                  <c:v>66228.790192911096</c:v>
                </c:pt>
                <c:pt idx="307">
                  <c:v>64876.809756776704</c:v>
                </c:pt>
                <c:pt idx="308">
                  <c:v>68252.828952790092</c:v>
                </c:pt>
                <c:pt idx="309">
                  <c:v>71011.405908948203</c:v>
                </c:pt>
                <c:pt idx="310">
                  <c:v>72047.091776542598</c:v>
                </c:pt>
                <c:pt idx="311">
                  <c:v>73314.843851725498</c:v>
                </c:pt>
                <c:pt idx="312">
                  <c:v>70398.571961398702</c:v>
                </c:pt>
                <c:pt idx="313">
                  <c:v>73834.53853400251</c:v>
                </c:pt>
                <c:pt idx="314">
                  <c:v>74202.168882230209</c:v>
                </c:pt>
                <c:pt idx="315">
                  <c:v>74947.740469593802</c:v>
                </c:pt>
                <c:pt idx="316">
                  <c:v>76606.836183499996</c:v>
                </c:pt>
                <c:pt idx="317">
                  <c:v>78082.435568233297</c:v>
                </c:pt>
                <c:pt idx="318">
                  <c:v>77159.0679550395</c:v>
                </c:pt>
                <c:pt idx="319">
                  <c:v>78895.167230567298</c:v>
                </c:pt>
                <c:pt idx="320">
                  <c:v>76367.196479448408</c:v>
                </c:pt>
                <c:pt idx="321">
                  <c:v>76922.266452644704</c:v>
                </c:pt>
                <c:pt idx="322">
                  <c:v>78241.847303087896</c:v>
                </c:pt>
                <c:pt idx="323">
                  <c:v>76764.673015668202</c:v>
                </c:pt>
                <c:pt idx="324">
                  <c:v>75581.637010536302</c:v>
                </c:pt>
                <c:pt idx="325">
                  <c:v>79823.950249157308</c:v>
                </c:pt>
                <c:pt idx="326">
                  <c:v>78634.8136445704</c:v>
                </c:pt>
                <c:pt idx="327">
                  <c:v>80955.007478383297</c:v>
                </c:pt>
                <c:pt idx="328">
                  <c:v>80912.243295216409</c:v>
                </c:pt>
                <c:pt idx="329">
                  <c:v>79043.233570464203</c:v>
                </c:pt>
                <c:pt idx="330">
                  <c:v>79758.456972911299</c:v>
                </c:pt>
                <c:pt idx="331">
                  <c:v>74323.284931375209</c:v>
                </c:pt>
                <c:pt idx="332">
                  <c:v>71663.520536988697</c:v>
                </c:pt>
                <c:pt idx="333">
                  <c:v>77307.049595766002</c:v>
                </c:pt>
                <c:pt idx="334">
                  <c:v>76703.107643945696</c:v>
                </c:pt>
                <c:pt idx="335">
                  <c:v>75352.087202253606</c:v>
                </c:pt>
                <c:pt idx="336">
                  <c:v>70825.265879790502</c:v>
                </c:pt>
                <c:pt idx="337">
                  <c:v>70377.511665210099</c:v>
                </c:pt>
                <c:pt idx="338">
                  <c:v>75641.559975940196</c:v>
                </c:pt>
                <c:pt idx="339">
                  <c:v>76802.773494310299</c:v>
                </c:pt>
                <c:pt idx="340">
                  <c:v>76964.636230361793</c:v>
                </c:pt>
                <c:pt idx="341">
                  <c:v>76539.228203465798</c:v>
                </c:pt>
                <c:pt idx="342">
                  <c:v>79860.860821025301</c:v>
                </c:pt>
                <c:pt idx="343">
                  <c:v>80168.336595219807</c:v>
                </c:pt>
                <c:pt idx="344">
                  <c:v>80694.469779919105</c:v>
                </c:pt>
                <c:pt idx="345">
                  <c:v>79344.153739643705</c:v>
                </c:pt>
                <c:pt idx="346">
                  <c:v>79986.032074566698</c:v>
                </c:pt>
                <c:pt idx="347">
                  <c:v>81745.706143461692</c:v>
                </c:pt>
                <c:pt idx="348">
                  <c:v>83998.404407609589</c:v>
                </c:pt>
                <c:pt idx="349">
                  <c:v>86392.192011597203</c:v>
                </c:pt>
                <c:pt idx="350">
                  <c:v>87506.632852453098</c:v>
                </c:pt>
                <c:pt idx="351">
                  <c:v>88910.833868478003</c:v>
                </c:pt>
                <c:pt idx="352">
                  <c:v>90952.861419669905</c:v>
                </c:pt>
                <c:pt idx="353">
                  <c:v>91404.138930586996</c:v>
                </c:pt>
                <c:pt idx="354">
                  <c:v>93991.815559764713</c:v>
                </c:pt>
                <c:pt idx="355">
                  <c:v>94397.918590698711</c:v>
                </c:pt>
                <c:pt idx="356">
                  <c:v>96256.975217856307</c:v>
                </c:pt>
                <c:pt idx="357">
                  <c:v>98277.920974144799</c:v>
                </c:pt>
                <c:pt idx="358">
                  <c:v>100225.38146534099</c:v>
                </c:pt>
                <c:pt idx="359">
                  <c:v>101874.91248227</c:v>
                </c:pt>
                <c:pt idx="360">
                  <c:v>107643.52468456399</c:v>
                </c:pt>
                <c:pt idx="361">
                  <c:v>103164.412347405</c:v>
                </c:pt>
                <c:pt idx="362">
                  <c:v>101017.8510351</c:v>
                </c:pt>
              </c:numCache>
            </c:numRef>
          </c:val>
          <c:smooth val="0"/>
          <c:extLst>
            <c:ext xmlns:c16="http://schemas.microsoft.com/office/drawing/2014/chart" uri="{C3380CC4-5D6E-409C-BE32-E72D297353CC}">
              <c16:uniqueId val="{00000000-44D3-4C16-A35C-E95EB81CBF6C}"/>
            </c:ext>
          </c:extLst>
        </c:ser>
        <c:ser>
          <c:idx val="1"/>
          <c:order val="1"/>
          <c:tx>
            <c:strRef>
              <c:f>Sheet1!$C$1</c:f>
              <c:strCache>
                <c:ptCount val="1"/>
                <c:pt idx="0">
                  <c:v>75/25</c:v>
                </c:pt>
              </c:strCache>
            </c:strRef>
          </c:tx>
          <c:spPr>
            <a:ln>
              <a:solidFill>
                <a:srgbClr val="6EA1B7"/>
              </a:solidFill>
            </a:ln>
          </c:spPr>
          <c:marker>
            <c:symbol val="none"/>
          </c:marker>
          <c:cat>
            <c:numRef>
              <c:f>Sheet1!$A$2:$A$364</c:f>
              <c:numCache>
                <c:formatCode>mm/yyyy</c:formatCode>
                <c:ptCount val="363"/>
                <c:pt idx="0">
                  <c:v>32173</c:v>
                </c:pt>
                <c:pt idx="1">
                  <c:v>32202</c:v>
                </c:pt>
                <c:pt idx="2">
                  <c:v>32233</c:v>
                </c:pt>
                <c:pt idx="3">
                  <c:v>32263</c:v>
                </c:pt>
                <c:pt idx="4">
                  <c:v>32294</c:v>
                </c:pt>
                <c:pt idx="5">
                  <c:v>32324</c:v>
                </c:pt>
                <c:pt idx="6">
                  <c:v>32355</c:v>
                </c:pt>
                <c:pt idx="7">
                  <c:v>32386</c:v>
                </c:pt>
                <c:pt idx="8">
                  <c:v>32416</c:v>
                </c:pt>
                <c:pt idx="9">
                  <c:v>32447</c:v>
                </c:pt>
                <c:pt idx="10">
                  <c:v>32477</c:v>
                </c:pt>
                <c:pt idx="11">
                  <c:v>32508</c:v>
                </c:pt>
                <c:pt idx="12">
                  <c:v>32539</c:v>
                </c:pt>
                <c:pt idx="13">
                  <c:v>32567</c:v>
                </c:pt>
                <c:pt idx="14">
                  <c:v>32598</c:v>
                </c:pt>
                <c:pt idx="15">
                  <c:v>32628</c:v>
                </c:pt>
                <c:pt idx="16">
                  <c:v>32659</c:v>
                </c:pt>
                <c:pt idx="17">
                  <c:v>32689</c:v>
                </c:pt>
                <c:pt idx="18">
                  <c:v>32720</c:v>
                </c:pt>
                <c:pt idx="19">
                  <c:v>32751</c:v>
                </c:pt>
                <c:pt idx="20">
                  <c:v>32781</c:v>
                </c:pt>
                <c:pt idx="21">
                  <c:v>32812</c:v>
                </c:pt>
                <c:pt idx="22">
                  <c:v>32842</c:v>
                </c:pt>
                <c:pt idx="23">
                  <c:v>32873</c:v>
                </c:pt>
                <c:pt idx="24">
                  <c:v>32904</c:v>
                </c:pt>
                <c:pt idx="25">
                  <c:v>32932</c:v>
                </c:pt>
                <c:pt idx="26">
                  <c:v>32963</c:v>
                </c:pt>
                <c:pt idx="27">
                  <c:v>32993</c:v>
                </c:pt>
                <c:pt idx="28">
                  <c:v>33024</c:v>
                </c:pt>
                <c:pt idx="29">
                  <c:v>33054</c:v>
                </c:pt>
                <c:pt idx="30">
                  <c:v>33085</c:v>
                </c:pt>
                <c:pt idx="31">
                  <c:v>33116</c:v>
                </c:pt>
                <c:pt idx="32">
                  <c:v>33146</c:v>
                </c:pt>
                <c:pt idx="33">
                  <c:v>33177</c:v>
                </c:pt>
                <c:pt idx="34">
                  <c:v>33207</c:v>
                </c:pt>
                <c:pt idx="35">
                  <c:v>33238</c:v>
                </c:pt>
                <c:pt idx="36">
                  <c:v>33269</c:v>
                </c:pt>
                <c:pt idx="37">
                  <c:v>33297</c:v>
                </c:pt>
                <c:pt idx="38">
                  <c:v>33328</c:v>
                </c:pt>
                <c:pt idx="39">
                  <c:v>33358</c:v>
                </c:pt>
                <c:pt idx="40">
                  <c:v>33389</c:v>
                </c:pt>
                <c:pt idx="41">
                  <c:v>33419</c:v>
                </c:pt>
                <c:pt idx="42">
                  <c:v>33450</c:v>
                </c:pt>
                <c:pt idx="43">
                  <c:v>33481</c:v>
                </c:pt>
                <c:pt idx="44">
                  <c:v>33511</c:v>
                </c:pt>
                <c:pt idx="45">
                  <c:v>33542</c:v>
                </c:pt>
                <c:pt idx="46">
                  <c:v>33572</c:v>
                </c:pt>
                <c:pt idx="47">
                  <c:v>33603</c:v>
                </c:pt>
                <c:pt idx="48">
                  <c:v>33634</c:v>
                </c:pt>
                <c:pt idx="49">
                  <c:v>33663</c:v>
                </c:pt>
                <c:pt idx="50">
                  <c:v>33694</c:v>
                </c:pt>
                <c:pt idx="51">
                  <c:v>33724</c:v>
                </c:pt>
                <c:pt idx="52">
                  <c:v>33755</c:v>
                </c:pt>
                <c:pt idx="53">
                  <c:v>33785</c:v>
                </c:pt>
                <c:pt idx="54">
                  <c:v>33816</c:v>
                </c:pt>
                <c:pt idx="55">
                  <c:v>33847</c:v>
                </c:pt>
                <c:pt idx="56">
                  <c:v>33877</c:v>
                </c:pt>
                <c:pt idx="57">
                  <c:v>33908</c:v>
                </c:pt>
                <c:pt idx="58">
                  <c:v>33938</c:v>
                </c:pt>
                <c:pt idx="59">
                  <c:v>33969</c:v>
                </c:pt>
                <c:pt idx="60">
                  <c:v>34000</c:v>
                </c:pt>
                <c:pt idx="61">
                  <c:v>34028</c:v>
                </c:pt>
                <c:pt idx="62">
                  <c:v>34059</c:v>
                </c:pt>
                <c:pt idx="63">
                  <c:v>34089</c:v>
                </c:pt>
                <c:pt idx="64">
                  <c:v>34120</c:v>
                </c:pt>
                <c:pt idx="65">
                  <c:v>34150</c:v>
                </c:pt>
                <c:pt idx="66">
                  <c:v>34181</c:v>
                </c:pt>
                <c:pt idx="67">
                  <c:v>34212</c:v>
                </c:pt>
                <c:pt idx="68">
                  <c:v>34242</c:v>
                </c:pt>
                <c:pt idx="69">
                  <c:v>34273</c:v>
                </c:pt>
                <c:pt idx="70">
                  <c:v>34303</c:v>
                </c:pt>
                <c:pt idx="71">
                  <c:v>34334</c:v>
                </c:pt>
                <c:pt idx="72">
                  <c:v>34365</c:v>
                </c:pt>
                <c:pt idx="73">
                  <c:v>34393</c:v>
                </c:pt>
                <c:pt idx="74">
                  <c:v>34424</c:v>
                </c:pt>
                <c:pt idx="75">
                  <c:v>34454</c:v>
                </c:pt>
                <c:pt idx="76">
                  <c:v>34485</c:v>
                </c:pt>
                <c:pt idx="77">
                  <c:v>34515</c:v>
                </c:pt>
                <c:pt idx="78">
                  <c:v>34546</c:v>
                </c:pt>
                <c:pt idx="79">
                  <c:v>34577</c:v>
                </c:pt>
                <c:pt idx="80">
                  <c:v>34607</c:v>
                </c:pt>
                <c:pt idx="81">
                  <c:v>34638</c:v>
                </c:pt>
                <c:pt idx="82">
                  <c:v>34668</c:v>
                </c:pt>
                <c:pt idx="83">
                  <c:v>34699</c:v>
                </c:pt>
                <c:pt idx="84">
                  <c:v>34730</c:v>
                </c:pt>
                <c:pt idx="85">
                  <c:v>34758</c:v>
                </c:pt>
                <c:pt idx="86">
                  <c:v>34789</c:v>
                </c:pt>
                <c:pt idx="87">
                  <c:v>34819</c:v>
                </c:pt>
                <c:pt idx="88">
                  <c:v>34850</c:v>
                </c:pt>
                <c:pt idx="89">
                  <c:v>34880</c:v>
                </c:pt>
                <c:pt idx="90">
                  <c:v>34911</c:v>
                </c:pt>
                <c:pt idx="91">
                  <c:v>34942</c:v>
                </c:pt>
                <c:pt idx="92">
                  <c:v>34972</c:v>
                </c:pt>
                <c:pt idx="93">
                  <c:v>35003</c:v>
                </c:pt>
                <c:pt idx="94">
                  <c:v>35033</c:v>
                </c:pt>
                <c:pt idx="95">
                  <c:v>35064</c:v>
                </c:pt>
                <c:pt idx="96">
                  <c:v>35095</c:v>
                </c:pt>
                <c:pt idx="97">
                  <c:v>35124</c:v>
                </c:pt>
                <c:pt idx="98">
                  <c:v>35155</c:v>
                </c:pt>
                <c:pt idx="99">
                  <c:v>35185</c:v>
                </c:pt>
                <c:pt idx="100">
                  <c:v>35216</c:v>
                </c:pt>
                <c:pt idx="101">
                  <c:v>35246</c:v>
                </c:pt>
                <c:pt idx="102">
                  <c:v>35277</c:v>
                </c:pt>
                <c:pt idx="103">
                  <c:v>35308</c:v>
                </c:pt>
                <c:pt idx="104">
                  <c:v>35338</c:v>
                </c:pt>
                <c:pt idx="105">
                  <c:v>35369</c:v>
                </c:pt>
                <c:pt idx="106">
                  <c:v>35399</c:v>
                </c:pt>
                <c:pt idx="107">
                  <c:v>35430</c:v>
                </c:pt>
                <c:pt idx="108">
                  <c:v>35461</c:v>
                </c:pt>
                <c:pt idx="109">
                  <c:v>35489</c:v>
                </c:pt>
                <c:pt idx="110">
                  <c:v>35520</c:v>
                </c:pt>
                <c:pt idx="111">
                  <c:v>35550</c:v>
                </c:pt>
                <c:pt idx="112">
                  <c:v>35581</c:v>
                </c:pt>
                <c:pt idx="113">
                  <c:v>35611</c:v>
                </c:pt>
                <c:pt idx="114">
                  <c:v>35642</c:v>
                </c:pt>
                <c:pt idx="115">
                  <c:v>35673</c:v>
                </c:pt>
                <c:pt idx="116">
                  <c:v>35703</c:v>
                </c:pt>
                <c:pt idx="117">
                  <c:v>35734</c:v>
                </c:pt>
                <c:pt idx="118">
                  <c:v>35764</c:v>
                </c:pt>
                <c:pt idx="119">
                  <c:v>35795</c:v>
                </c:pt>
                <c:pt idx="120">
                  <c:v>35826</c:v>
                </c:pt>
                <c:pt idx="121">
                  <c:v>35854</c:v>
                </c:pt>
                <c:pt idx="122">
                  <c:v>35885</c:v>
                </c:pt>
                <c:pt idx="123">
                  <c:v>35915</c:v>
                </c:pt>
                <c:pt idx="124">
                  <c:v>35946</c:v>
                </c:pt>
                <c:pt idx="125">
                  <c:v>35976</c:v>
                </c:pt>
                <c:pt idx="126">
                  <c:v>36007</c:v>
                </c:pt>
                <c:pt idx="127">
                  <c:v>36038</c:v>
                </c:pt>
                <c:pt idx="128">
                  <c:v>36068</c:v>
                </c:pt>
                <c:pt idx="129">
                  <c:v>36099</c:v>
                </c:pt>
                <c:pt idx="130">
                  <c:v>36129</c:v>
                </c:pt>
                <c:pt idx="131">
                  <c:v>36160</c:v>
                </c:pt>
                <c:pt idx="132">
                  <c:v>36191</c:v>
                </c:pt>
                <c:pt idx="133">
                  <c:v>36219</c:v>
                </c:pt>
                <c:pt idx="134">
                  <c:v>36250</c:v>
                </c:pt>
                <c:pt idx="135">
                  <c:v>36280</c:v>
                </c:pt>
                <c:pt idx="136">
                  <c:v>36311</c:v>
                </c:pt>
                <c:pt idx="137">
                  <c:v>36341</c:v>
                </c:pt>
                <c:pt idx="138">
                  <c:v>36372</c:v>
                </c:pt>
                <c:pt idx="139">
                  <c:v>36403</c:v>
                </c:pt>
                <c:pt idx="140">
                  <c:v>36433</c:v>
                </c:pt>
                <c:pt idx="141">
                  <c:v>36464</c:v>
                </c:pt>
                <c:pt idx="142">
                  <c:v>36494</c:v>
                </c:pt>
                <c:pt idx="143">
                  <c:v>36525</c:v>
                </c:pt>
                <c:pt idx="144">
                  <c:v>36556</c:v>
                </c:pt>
                <c:pt idx="145">
                  <c:v>36585</c:v>
                </c:pt>
                <c:pt idx="146">
                  <c:v>36616</c:v>
                </c:pt>
                <c:pt idx="147">
                  <c:v>36646</c:v>
                </c:pt>
                <c:pt idx="148">
                  <c:v>36677</c:v>
                </c:pt>
                <c:pt idx="149">
                  <c:v>36707</c:v>
                </c:pt>
                <c:pt idx="150">
                  <c:v>36738</c:v>
                </c:pt>
                <c:pt idx="151">
                  <c:v>36769</c:v>
                </c:pt>
                <c:pt idx="152">
                  <c:v>36799</c:v>
                </c:pt>
                <c:pt idx="153">
                  <c:v>36830</c:v>
                </c:pt>
                <c:pt idx="154">
                  <c:v>36860</c:v>
                </c:pt>
                <c:pt idx="155">
                  <c:v>36891</c:v>
                </c:pt>
                <c:pt idx="156">
                  <c:v>36922</c:v>
                </c:pt>
                <c:pt idx="157">
                  <c:v>36950</c:v>
                </c:pt>
                <c:pt idx="158">
                  <c:v>36981</c:v>
                </c:pt>
                <c:pt idx="159">
                  <c:v>37011</c:v>
                </c:pt>
                <c:pt idx="160">
                  <c:v>37042</c:v>
                </c:pt>
                <c:pt idx="161">
                  <c:v>37072</c:v>
                </c:pt>
                <c:pt idx="162">
                  <c:v>37103</c:v>
                </c:pt>
                <c:pt idx="163">
                  <c:v>37134</c:v>
                </c:pt>
                <c:pt idx="164">
                  <c:v>37164</c:v>
                </c:pt>
                <c:pt idx="165">
                  <c:v>37195</c:v>
                </c:pt>
                <c:pt idx="166">
                  <c:v>37225</c:v>
                </c:pt>
                <c:pt idx="167">
                  <c:v>37256</c:v>
                </c:pt>
                <c:pt idx="168">
                  <c:v>37287</c:v>
                </c:pt>
                <c:pt idx="169">
                  <c:v>37315</c:v>
                </c:pt>
                <c:pt idx="170">
                  <c:v>37346</c:v>
                </c:pt>
                <c:pt idx="171">
                  <c:v>37376</c:v>
                </c:pt>
                <c:pt idx="172">
                  <c:v>37407</c:v>
                </c:pt>
                <c:pt idx="173">
                  <c:v>37437</c:v>
                </c:pt>
                <c:pt idx="174">
                  <c:v>37468</c:v>
                </c:pt>
                <c:pt idx="175">
                  <c:v>37499</c:v>
                </c:pt>
                <c:pt idx="176">
                  <c:v>37529</c:v>
                </c:pt>
                <c:pt idx="177">
                  <c:v>37560</c:v>
                </c:pt>
                <c:pt idx="178">
                  <c:v>37590</c:v>
                </c:pt>
                <c:pt idx="179">
                  <c:v>37621</c:v>
                </c:pt>
                <c:pt idx="180">
                  <c:v>37652</c:v>
                </c:pt>
                <c:pt idx="181">
                  <c:v>37680</c:v>
                </c:pt>
                <c:pt idx="182">
                  <c:v>37711</c:v>
                </c:pt>
                <c:pt idx="183">
                  <c:v>37741</c:v>
                </c:pt>
                <c:pt idx="184">
                  <c:v>37772</c:v>
                </c:pt>
                <c:pt idx="185">
                  <c:v>37802</c:v>
                </c:pt>
                <c:pt idx="186">
                  <c:v>37833</c:v>
                </c:pt>
                <c:pt idx="187">
                  <c:v>37864</c:v>
                </c:pt>
                <c:pt idx="188">
                  <c:v>37894</c:v>
                </c:pt>
                <c:pt idx="189">
                  <c:v>37925</c:v>
                </c:pt>
                <c:pt idx="190">
                  <c:v>37955</c:v>
                </c:pt>
                <c:pt idx="191">
                  <c:v>37986</c:v>
                </c:pt>
                <c:pt idx="192">
                  <c:v>38017</c:v>
                </c:pt>
                <c:pt idx="193">
                  <c:v>38046</c:v>
                </c:pt>
                <c:pt idx="194">
                  <c:v>38077</c:v>
                </c:pt>
                <c:pt idx="195">
                  <c:v>38107</c:v>
                </c:pt>
                <c:pt idx="196">
                  <c:v>38138</c:v>
                </c:pt>
                <c:pt idx="197">
                  <c:v>38168</c:v>
                </c:pt>
                <c:pt idx="198">
                  <c:v>38199</c:v>
                </c:pt>
                <c:pt idx="199">
                  <c:v>38230</c:v>
                </c:pt>
                <c:pt idx="200">
                  <c:v>38260</c:v>
                </c:pt>
                <c:pt idx="201">
                  <c:v>38291</c:v>
                </c:pt>
                <c:pt idx="202">
                  <c:v>38321</c:v>
                </c:pt>
                <c:pt idx="203">
                  <c:v>38352</c:v>
                </c:pt>
                <c:pt idx="204">
                  <c:v>38383</c:v>
                </c:pt>
                <c:pt idx="205">
                  <c:v>38411</c:v>
                </c:pt>
                <c:pt idx="206">
                  <c:v>38442</c:v>
                </c:pt>
                <c:pt idx="207">
                  <c:v>38472</c:v>
                </c:pt>
                <c:pt idx="208">
                  <c:v>38503</c:v>
                </c:pt>
                <c:pt idx="209">
                  <c:v>38533</c:v>
                </c:pt>
                <c:pt idx="210">
                  <c:v>38564</c:v>
                </c:pt>
                <c:pt idx="211">
                  <c:v>38595</c:v>
                </c:pt>
                <c:pt idx="212">
                  <c:v>38625</c:v>
                </c:pt>
                <c:pt idx="213">
                  <c:v>38656</c:v>
                </c:pt>
                <c:pt idx="214">
                  <c:v>38686</c:v>
                </c:pt>
                <c:pt idx="215">
                  <c:v>38717</c:v>
                </c:pt>
                <c:pt idx="216">
                  <c:v>38748</c:v>
                </c:pt>
                <c:pt idx="217">
                  <c:v>38776</c:v>
                </c:pt>
                <c:pt idx="218">
                  <c:v>38807</c:v>
                </c:pt>
                <c:pt idx="219">
                  <c:v>38837</c:v>
                </c:pt>
                <c:pt idx="220">
                  <c:v>38868</c:v>
                </c:pt>
                <c:pt idx="221">
                  <c:v>38898</c:v>
                </c:pt>
                <c:pt idx="222">
                  <c:v>38929</c:v>
                </c:pt>
                <c:pt idx="223">
                  <c:v>38960</c:v>
                </c:pt>
                <c:pt idx="224">
                  <c:v>38990</c:v>
                </c:pt>
                <c:pt idx="225">
                  <c:v>39021</c:v>
                </c:pt>
                <c:pt idx="226">
                  <c:v>39051</c:v>
                </c:pt>
                <c:pt idx="227">
                  <c:v>39082</c:v>
                </c:pt>
                <c:pt idx="228">
                  <c:v>39113</c:v>
                </c:pt>
                <c:pt idx="229">
                  <c:v>39141</c:v>
                </c:pt>
                <c:pt idx="230">
                  <c:v>39172</c:v>
                </c:pt>
                <c:pt idx="231">
                  <c:v>39202</c:v>
                </c:pt>
                <c:pt idx="232">
                  <c:v>39233</c:v>
                </c:pt>
                <c:pt idx="233">
                  <c:v>39263</c:v>
                </c:pt>
                <c:pt idx="234">
                  <c:v>39294</c:v>
                </c:pt>
                <c:pt idx="235">
                  <c:v>39325</c:v>
                </c:pt>
                <c:pt idx="236">
                  <c:v>39355</c:v>
                </c:pt>
                <c:pt idx="237">
                  <c:v>39386</c:v>
                </c:pt>
                <c:pt idx="238">
                  <c:v>39416</c:v>
                </c:pt>
                <c:pt idx="239">
                  <c:v>39447</c:v>
                </c:pt>
                <c:pt idx="240">
                  <c:v>39478</c:v>
                </c:pt>
                <c:pt idx="241">
                  <c:v>39507</c:v>
                </c:pt>
                <c:pt idx="242">
                  <c:v>39538</c:v>
                </c:pt>
                <c:pt idx="243">
                  <c:v>39568</c:v>
                </c:pt>
                <c:pt idx="244">
                  <c:v>39599</c:v>
                </c:pt>
                <c:pt idx="245">
                  <c:v>39629</c:v>
                </c:pt>
                <c:pt idx="246">
                  <c:v>39660</c:v>
                </c:pt>
                <c:pt idx="247">
                  <c:v>39691</c:v>
                </c:pt>
                <c:pt idx="248">
                  <c:v>39721</c:v>
                </c:pt>
                <c:pt idx="249">
                  <c:v>39752</c:v>
                </c:pt>
                <c:pt idx="250">
                  <c:v>39782</c:v>
                </c:pt>
                <c:pt idx="251">
                  <c:v>39813</c:v>
                </c:pt>
                <c:pt idx="252">
                  <c:v>39844</c:v>
                </c:pt>
                <c:pt idx="253">
                  <c:v>39872</c:v>
                </c:pt>
                <c:pt idx="254">
                  <c:v>39903</c:v>
                </c:pt>
                <c:pt idx="255">
                  <c:v>39933</c:v>
                </c:pt>
                <c:pt idx="256">
                  <c:v>39964</c:v>
                </c:pt>
                <c:pt idx="257">
                  <c:v>39994</c:v>
                </c:pt>
                <c:pt idx="258">
                  <c:v>40025</c:v>
                </c:pt>
                <c:pt idx="259">
                  <c:v>40056</c:v>
                </c:pt>
                <c:pt idx="260">
                  <c:v>40086</c:v>
                </c:pt>
                <c:pt idx="261">
                  <c:v>40117</c:v>
                </c:pt>
                <c:pt idx="262">
                  <c:v>40147</c:v>
                </c:pt>
                <c:pt idx="263">
                  <c:v>40178</c:v>
                </c:pt>
                <c:pt idx="264">
                  <c:v>40209</c:v>
                </c:pt>
                <c:pt idx="265">
                  <c:v>40237</c:v>
                </c:pt>
                <c:pt idx="266">
                  <c:v>40268</c:v>
                </c:pt>
                <c:pt idx="267">
                  <c:v>40298</c:v>
                </c:pt>
                <c:pt idx="268">
                  <c:v>40329</c:v>
                </c:pt>
                <c:pt idx="269">
                  <c:v>40359</c:v>
                </c:pt>
                <c:pt idx="270">
                  <c:v>40390</c:v>
                </c:pt>
                <c:pt idx="271">
                  <c:v>40421</c:v>
                </c:pt>
                <c:pt idx="272">
                  <c:v>40451</c:v>
                </c:pt>
                <c:pt idx="273">
                  <c:v>40482</c:v>
                </c:pt>
                <c:pt idx="274">
                  <c:v>40512</c:v>
                </c:pt>
                <c:pt idx="275">
                  <c:v>40543</c:v>
                </c:pt>
                <c:pt idx="276">
                  <c:v>40574</c:v>
                </c:pt>
                <c:pt idx="277">
                  <c:v>40602</c:v>
                </c:pt>
                <c:pt idx="278">
                  <c:v>40633</c:v>
                </c:pt>
                <c:pt idx="279">
                  <c:v>40663</c:v>
                </c:pt>
                <c:pt idx="280">
                  <c:v>40694</c:v>
                </c:pt>
                <c:pt idx="281">
                  <c:v>40724</c:v>
                </c:pt>
                <c:pt idx="282">
                  <c:v>40755</c:v>
                </c:pt>
                <c:pt idx="283">
                  <c:v>40786</c:v>
                </c:pt>
                <c:pt idx="284">
                  <c:v>40816</c:v>
                </c:pt>
                <c:pt idx="285">
                  <c:v>40847</c:v>
                </c:pt>
                <c:pt idx="286">
                  <c:v>40877</c:v>
                </c:pt>
                <c:pt idx="287">
                  <c:v>40908</c:v>
                </c:pt>
                <c:pt idx="288">
                  <c:v>40939</c:v>
                </c:pt>
                <c:pt idx="289">
                  <c:v>40968</c:v>
                </c:pt>
                <c:pt idx="290">
                  <c:v>40999</c:v>
                </c:pt>
                <c:pt idx="291">
                  <c:v>41029</c:v>
                </c:pt>
                <c:pt idx="292">
                  <c:v>41060</c:v>
                </c:pt>
                <c:pt idx="293">
                  <c:v>41090</c:v>
                </c:pt>
                <c:pt idx="294">
                  <c:v>41121</c:v>
                </c:pt>
                <c:pt idx="295">
                  <c:v>41152</c:v>
                </c:pt>
                <c:pt idx="296">
                  <c:v>41182</c:v>
                </c:pt>
                <c:pt idx="297">
                  <c:v>41213</c:v>
                </c:pt>
                <c:pt idx="298">
                  <c:v>41243</c:v>
                </c:pt>
                <c:pt idx="299">
                  <c:v>41274</c:v>
                </c:pt>
                <c:pt idx="300">
                  <c:v>41305</c:v>
                </c:pt>
                <c:pt idx="301">
                  <c:v>41333</c:v>
                </c:pt>
                <c:pt idx="302">
                  <c:v>41364</c:v>
                </c:pt>
                <c:pt idx="303">
                  <c:v>41394</c:v>
                </c:pt>
                <c:pt idx="304">
                  <c:v>41425</c:v>
                </c:pt>
                <c:pt idx="305">
                  <c:v>41455</c:v>
                </c:pt>
                <c:pt idx="306">
                  <c:v>41486</c:v>
                </c:pt>
                <c:pt idx="307">
                  <c:v>41517</c:v>
                </c:pt>
                <c:pt idx="308">
                  <c:v>41547</c:v>
                </c:pt>
                <c:pt idx="309">
                  <c:v>41578</c:v>
                </c:pt>
                <c:pt idx="310">
                  <c:v>41608</c:v>
                </c:pt>
                <c:pt idx="311">
                  <c:v>41639</c:v>
                </c:pt>
                <c:pt idx="312">
                  <c:v>41670</c:v>
                </c:pt>
                <c:pt idx="313">
                  <c:v>41698</c:v>
                </c:pt>
                <c:pt idx="314">
                  <c:v>41729</c:v>
                </c:pt>
                <c:pt idx="315">
                  <c:v>41759</c:v>
                </c:pt>
                <c:pt idx="316">
                  <c:v>41790</c:v>
                </c:pt>
                <c:pt idx="317">
                  <c:v>41820</c:v>
                </c:pt>
                <c:pt idx="318">
                  <c:v>41851</c:v>
                </c:pt>
                <c:pt idx="319">
                  <c:v>41882</c:v>
                </c:pt>
                <c:pt idx="320">
                  <c:v>41912</c:v>
                </c:pt>
                <c:pt idx="321">
                  <c:v>41943</c:v>
                </c:pt>
                <c:pt idx="322">
                  <c:v>41973</c:v>
                </c:pt>
                <c:pt idx="323">
                  <c:v>42004</c:v>
                </c:pt>
                <c:pt idx="324">
                  <c:v>42035</c:v>
                </c:pt>
                <c:pt idx="325">
                  <c:v>42063</c:v>
                </c:pt>
                <c:pt idx="326">
                  <c:v>42094</c:v>
                </c:pt>
                <c:pt idx="327">
                  <c:v>42124</c:v>
                </c:pt>
                <c:pt idx="328">
                  <c:v>42155</c:v>
                </c:pt>
                <c:pt idx="329">
                  <c:v>42185</c:v>
                </c:pt>
                <c:pt idx="330">
                  <c:v>42216</c:v>
                </c:pt>
                <c:pt idx="331">
                  <c:v>42247</c:v>
                </c:pt>
                <c:pt idx="332">
                  <c:v>42277</c:v>
                </c:pt>
                <c:pt idx="333">
                  <c:v>42308</c:v>
                </c:pt>
                <c:pt idx="334">
                  <c:v>42338</c:v>
                </c:pt>
                <c:pt idx="335">
                  <c:v>42369</c:v>
                </c:pt>
                <c:pt idx="336">
                  <c:v>42400</c:v>
                </c:pt>
                <c:pt idx="337">
                  <c:v>42429</c:v>
                </c:pt>
                <c:pt idx="338">
                  <c:v>42460</c:v>
                </c:pt>
                <c:pt idx="339">
                  <c:v>42490</c:v>
                </c:pt>
                <c:pt idx="340">
                  <c:v>42521</c:v>
                </c:pt>
                <c:pt idx="341">
                  <c:v>42551</c:v>
                </c:pt>
                <c:pt idx="342">
                  <c:v>42582</c:v>
                </c:pt>
                <c:pt idx="343">
                  <c:v>42613</c:v>
                </c:pt>
                <c:pt idx="344">
                  <c:v>42643</c:v>
                </c:pt>
                <c:pt idx="345">
                  <c:v>42674</c:v>
                </c:pt>
                <c:pt idx="346">
                  <c:v>42704</c:v>
                </c:pt>
                <c:pt idx="347">
                  <c:v>42735</c:v>
                </c:pt>
                <c:pt idx="348">
                  <c:v>42766</c:v>
                </c:pt>
                <c:pt idx="349">
                  <c:v>42794</c:v>
                </c:pt>
                <c:pt idx="350">
                  <c:v>42825</c:v>
                </c:pt>
                <c:pt idx="351">
                  <c:v>42855</c:v>
                </c:pt>
                <c:pt idx="352">
                  <c:v>42886</c:v>
                </c:pt>
                <c:pt idx="353">
                  <c:v>42916</c:v>
                </c:pt>
                <c:pt idx="354">
                  <c:v>42947</c:v>
                </c:pt>
                <c:pt idx="355">
                  <c:v>42978</c:v>
                </c:pt>
                <c:pt idx="356">
                  <c:v>43008</c:v>
                </c:pt>
                <c:pt idx="357">
                  <c:v>43039</c:v>
                </c:pt>
                <c:pt idx="358">
                  <c:v>43069</c:v>
                </c:pt>
                <c:pt idx="359">
                  <c:v>43100</c:v>
                </c:pt>
                <c:pt idx="360">
                  <c:v>43131</c:v>
                </c:pt>
                <c:pt idx="361">
                  <c:v>43159</c:v>
                </c:pt>
                <c:pt idx="362">
                  <c:v>43190</c:v>
                </c:pt>
              </c:numCache>
            </c:numRef>
          </c:cat>
          <c:val>
            <c:numRef>
              <c:f>Sheet1!$C$2:$C$364</c:f>
              <c:numCache>
                <c:formatCode>_(* #,##0_);_(* \(#,##0\);_(* "-"??_);_(@_)</c:formatCode>
                <c:ptCount val="363"/>
                <c:pt idx="0">
                  <c:v>10197.33</c:v>
                </c:pt>
                <c:pt idx="1">
                  <c:v>10653.131753308</c:v>
                </c:pt>
                <c:pt idx="2">
                  <c:v>10913.3548481255</c:v>
                </c:pt>
                <c:pt idx="3">
                  <c:v>11032.192655414601</c:v>
                </c:pt>
                <c:pt idx="4">
                  <c:v>10884.6096879205</c:v>
                </c:pt>
                <c:pt idx="5">
                  <c:v>10891.3494523892</c:v>
                </c:pt>
                <c:pt idx="6">
                  <c:v>11058.2815749607</c:v>
                </c:pt>
                <c:pt idx="7">
                  <c:v>10620.906666939101</c:v>
                </c:pt>
                <c:pt idx="8">
                  <c:v>10981.444844066</c:v>
                </c:pt>
                <c:pt idx="9">
                  <c:v>11538.9905239494</c:v>
                </c:pt>
                <c:pt idx="10">
                  <c:v>11847.247832791601</c:v>
                </c:pt>
                <c:pt idx="11">
                  <c:v>11947.9704267699</c:v>
                </c:pt>
                <c:pt idx="12">
                  <c:v>12289.010643377002</c:v>
                </c:pt>
                <c:pt idx="13">
                  <c:v>12253.3991587729</c:v>
                </c:pt>
                <c:pt idx="14">
                  <c:v>12223.359043983699</c:v>
                </c:pt>
                <c:pt idx="15">
                  <c:v>12474.719569861199</c:v>
                </c:pt>
                <c:pt idx="16">
                  <c:v>12278.6228076594</c:v>
                </c:pt>
                <c:pt idx="17">
                  <c:v>12172.559947199899</c:v>
                </c:pt>
                <c:pt idx="18">
                  <c:v>13225.4912090527</c:v>
                </c:pt>
                <c:pt idx="19">
                  <c:v>13016.7934338916</c:v>
                </c:pt>
                <c:pt idx="20">
                  <c:v>13333.683060408601</c:v>
                </c:pt>
                <c:pt idx="21">
                  <c:v>13034.565920245599</c:v>
                </c:pt>
                <c:pt idx="22">
                  <c:v>13441.6283257379</c:v>
                </c:pt>
                <c:pt idx="23">
                  <c:v>13793.380646762202</c:v>
                </c:pt>
                <c:pt idx="24">
                  <c:v>13337.913584509</c:v>
                </c:pt>
                <c:pt idx="25">
                  <c:v>12936.9375449868</c:v>
                </c:pt>
                <c:pt idx="26">
                  <c:v>12358.854922983899</c:v>
                </c:pt>
                <c:pt idx="27">
                  <c:v>12263.7631742584</c:v>
                </c:pt>
                <c:pt idx="28">
                  <c:v>13245.554744290101</c:v>
                </c:pt>
                <c:pt idx="29">
                  <c:v>13199.559011048201</c:v>
                </c:pt>
                <c:pt idx="30">
                  <c:v>13322.4179456086</c:v>
                </c:pt>
                <c:pt idx="31">
                  <c:v>12405.026435245401</c:v>
                </c:pt>
                <c:pt idx="32">
                  <c:v>11451.484884311101</c:v>
                </c:pt>
                <c:pt idx="33">
                  <c:v>12261.3614682148</c:v>
                </c:pt>
                <c:pt idx="34">
                  <c:v>12124.5447767317</c:v>
                </c:pt>
                <c:pt idx="35">
                  <c:v>12338.890846443101</c:v>
                </c:pt>
                <c:pt idx="36">
                  <c:v>12697.134785405999</c:v>
                </c:pt>
                <c:pt idx="37">
                  <c:v>13607.822841514098</c:v>
                </c:pt>
                <c:pt idx="38">
                  <c:v>13337.962074746099</c:v>
                </c:pt>
                <c:pt idx="39">
                  <c:v>13440.032095295699</c:v>
                </c:pt>
                <c:pt idx="40">
                  <c:v>13697.0112021553</c:v>
                </c:pt>
                <c:pt idx="41">
                  <c:v>13084.930434084501</c:v>
                </c:pt>
                <c:pt idx="42">
                  <c:v>13568.413921367899</c:v>
                </c:pt>
                <c:pt idx="43">
                  <c:v>13563.547129393201</c:v>
                </c:pt>
                <c:pt idx="44">
                  <c:v>13838.090911143599</c:v>
                </c:pt>
                <c:pt idx="45">
                  <c:v>14033.4170948473</c:v>
                </c:pt>
                <c:pt idx="46">
                  <c:v>13594.243820248999</c:v>
                </c:pt>
                <c:pt idx="47">
                  <c:v>14364.2915980294</c:v>
                </c:pt>
                <c:pt idx="48">
                  <c:v>14215.411559009601</c:v>
                </c:pt>
                <c:pt idx="49">
                  <c:v>14064.394253721999</c:v>
                </c:pt>
                <c:pt idx="50">
                  <c:v>13606.7187905959</c:v>
                </c:pt>
                <c:pt idx="51">
                  <c:v>13754.619062858799</c:v>
                </c:pt>
                <c:pt idx="52">
                  <c:v>14159.4901634049</c:v>
                </c:pt>
                <c:pt idx="53">
                  <c:v>13792.1628203564</c:v>
                </c:pt>
                <c:pt idx="54">
                  <c:v>13835.8183506278</c:v>
                </c:pt>
                <c:pt idx="55">
                  <c:v>14077.4980755953</c:v>
                </c:pt>
                <c:pt idx="56">
                  <c:v>13996.5873020606</c:v>
                </c:pt>
                <c:pt idx="57">
                  <c:v>13747.833367133999</c:v>
                </c:pt>
                <c:pt idx="58">
                  <c:v>13927.507406090999</c:v>
                </c:pt>
                <c:pt idx="59">
                  <c:v>14036.1420947771</c:v>
                </c:pt>
                <c:pt idx="60">
                  <c:v>14081.5806589361</c:v>
                </c:pt>
                <c:pt idx="61">
                  <c:v>14337.736045365602</c:v>
                </c:pt>
                <c:pt idx="62">
                  <c:v>14964.769461641201</c:v>
                </c:pt>
                <c:pt idx="63">
                  <c:v>15483.405542011498</c:v>
                </c:pt>
                <c:pt idx="64">
                  <c:v>15764.5955344423</c:v>
                </c:pt>
                <c:pt idx="65">
                  <c:v>15697.8829032951</c:v>
                </c:pt>
                <c:pt idx="66">
                  <c:v>15951.461492950701</c:v>
                </c:pt>
                <c:pt idx="67">
                  <c:v>16528.749869212301</c:v>
                </c:pt>
                <c:pt idx="68">
                  <c:v>16331.472271002302</c:v>
                </c:pt>
                <c:pt idx="69">
                  <c:v>16703.231870089701</c:v>
                </c:pt>
                <c:pt idx="70">
                  <c:v>16062.4146877803</c:v>
                </c:pt>
                <c:pt idx="71">
                  <c:v>16723.065613893501</c:v>
                </c:pt>
                <c:pt idx="72">
                  <c:v>17565.305296126</c:v>
                </c:pt>
                <c:pt idx="73">
                  <c:v>17384.188511039101</c:v>
                </c:pt>
                <c:pt idx="74">
                  <c:v>16810.081147574099</c:v>
                </c:pt>
                <c:pt idx="75">
                  <c:v>17164.335074644699</c:v>
                </c:pt>
                <c:pt idx="76">
                  <c:v>17253.748093622202</c:v>
                </c:pt>
                <c:pt idx="77">
                  <c:v>17204.350876812499</c:v>
                </c:pt>
                <c:pt idx="78">
                  <c:v>17501.778258207501</c:v>
                </c:pt>
                <c:pt idx="79">
                  <c:v>17985.4737225596</c:v>
                </c:pt>
                <c:pt idx="80">
                  <c:v>17685.1775339454</c:v>
                </c:pt>
                <c:pt idx="81">
                  <c:v>18042.100161861203</c:v>
                </c:pt>
                <c:pt idx="82">
                  <c:v>17471.093970057202</c:v>
                </c:pt>
                <c:pt idx="83">
                  <c:v>17536.159360477803</c:v>
                </c:pt>
                <c:pt idx="84">
                  <c:v>17286.7506483096</c:v>
                </c:pt>
                <c:pt idx="85">
                  <c:v>17442.436412511201</c:v>
                </c:pt>
                <c:pt idx="86">
                  <c:v>18061.775408367801</c:v>
                </c:pt>
                <c:pt idx="87">
                  <c:v>18574.573187412101</c:v>
                </c:pt>
                <c:pt idx="88">
                  <c:v>18753.237738464901</c:v>
                </c:pt>
                <c:pt idx="89">
                  <c:v>18778.4491224495</c:v>
                </c:pt>
                <c:pt idx="90">
                  <c:v>19481.100992752799</c:v>
                </c:pt>
                <c:pt idx="91">
                  <c:v>19183.920369942301</c:v>
                </c:pt>
                <c:pt idx="92">
                  <c:v>19600.4239806238</c:v>
                </c:pt>
                <c:pt idx="93">
                  <c:v>19377.818335477299</c:v>
                </c:pt>
                <c:pt idx="94">
                  <c:v>19855.344538831199</c:v>
                </c:pt>
                <c:pt idx="95">
                  <c:v>20327.995295253302</c:v>
                </c:pt>
                <c:pt idx="96">
                  <c:v>20688.647308326603</c:v>
                </c:pt>
                <c:pt idx="97">
                  <c:v>20773.466603872599</c:v>
                </c:pt>
                <c:pt idx="98">
                  <c:v>21033.787597194798</c:v>
                </c:pt>
                <c:pt idx="99">
                  <c:v>21443.064798892403</c:v>
                </c:pt>
                <c:pt idx="100">
                  <c:v>21482.381492336401</c:v>
                </c:pt>
                <c:pt idx="101">
                  <c:v>21592.223886364802</c:v>
                </c:pt>
                <c:pt idx="102">
                  <c:v>21011.660250318397</c:v>
                </c:pt>
                <c:pt idx="103">
                  <c:v>21227.666679633101</c:v>
                </c:pt>
                <c:pt idx="104">
                  <c:v>21838.793777548199</c:v>
                </c:pt>
                <c:pt idx="105">
                  <c:v>21927.474425488497</c:v>
                </c:pt>
                <c:pt idx="106">
                  <c:v>22828.970287706397</c:v>
                </c:pt>
                <c:pt idx="107">
                  <c:v>22607.349570827399</c:v>
                </c:pt>
                <c:pt idx="108">
                  <c:v>22917.254729138</c:v>
                </c:pt>
                <c:pt idx="109">
                  <c:v>23173.7054830616</c:v>
                </c:pt>
                <c:pt idx="110">
                  <c:v>22850.8926928492</c:v>
                </c:pt>
                <c:pt idx="111">
                  <c:v>23425.955072943001</c:v>
                </c:pt>
                <c:pt idx="112">
                  <c:v>24503.176418825602</c:v>
                </c:pt>
                <c:pt idx="113">
                  <c:v>25466.188741945301</c:v>
                </c:pt>
                <c:pt idx="114">
                  <c:v>26357.119428195998</c:v>
                </c:pt>
                <c:pt idx="115">
                  <c:v>24997.2409966044</c:v>
                </c:pt>
                <c:pt idx="116">
                  <c:v>26024.8345487236</c:v>
                </c:pt>
                <c:pt idx="117">
                  <c:v>24890.076516795099</c:v>
                </c:pt>
                <c:pt idx="118">
                  <c:v>25200.051551138899</c:v>
                </c:pt>
                <c:pt idx="119">
                  <c:v>25478.227072915903</c:v>
                </c:pt>
                <c:pt idx="120">
                  <c:v>25926.1998323099</c:v>
                </c:pt>
                <c:pt idx="121">
                  <c:v>27281.732090710801</c:v>
                </c:pt>
                <c:pt idx="122">
                  <c:v>28181.6912945199</c:v>
                </c:pt>
                <c:pt idx="123">
                  <c:v>28410.107013720699</c:v>
                </c:pt>
                <c:pt idx="124">
                  <c:v>28034.495679186301</c:v>
                </c:pt>
                <c:pt idx="125">
                  <c:v>28441.965254539897</c:v>
                </c:pt>
                <c:pt idx="126">
                  <c:v>28477.392856569</c:v>
                </c:pt>
                <c:pt idx="127">
                  <c:v>25515.7439994858</c:v>
                </c:pt>
                <c:pt idx="128">
                  <c:v>25925.624884709203</c:v>
                </c:pt>
                <c:pt idx="129">
                  <c:v>27722.442739443901</c:v>
                </c:pt>
                <c:pt idx="130">
                  <c:v>29005.9498803631</c:v>
                </c:pt>
                <c:pt idx="131">
                  <c:v>30043.456859130201</c:v>
                </c:pt>
                <c:pt idx="132">
                  <c:v>30530.548198519999</c:v>
                </c:pt>
                <c:pt idx="133">
                  <c:v>29982.1431135411</c:v>
                </c:pt>
                <c:pt idx="134">
                  <c:v>31025.498178897498</c:v>
                </c:pt>
                <c:pt idx="135">
                  <c:v>32059.595860451398</c:v>
                </c:pt>
                <c:pt idx="136">
                  <c:v>31237.209981016498</c:v>
                </c:pt>
                <c:pt idx="137">
                  <c:v>32434.489297796299</c:v>
                </c:pt>
                <c:pt idx="138">
                  <c:v>32365.939919318</c:v>
                </c:pt>
                <c:pt idx="139">
                  <c:v>32368.230071731399</c:v>
                </c:pt>
                <c:pt idx="140">
                  <c:v>32137.8305533321</c:v>
                </c:pt>
                <c:pt idx="141">
                  <c:v>33389.796784600701</c:v>
                </c:pt>
                <c:pt idx="142">
                  <c:v>34198.144318538201</c:v>
                </c:pt>
                <c:pt idx="143">
                  <c:v>36372.306958462003</c:v>
                </c:pt>
                <c:pt idx="144">
                  <c:v>34938.294410255105</c:v>
                </c:pt>
                <c:pt idx="145">
                  <c:v>35064.960202427697</c:v>
                </c:pt>
                <c:pt idx="146">
                  <c:v>36834.825546279899</c:v>
                </c:pt>
                <c:pt idx="147">
                  <c:v>35637.950462126901</c:v>
                </c:pt>
                <c:pt idx="148">
                  <c:v>34989.219963181902</c:v>
                </c:pt>
                <c:pt idx="149">
                  <c:v>35913.553538754699</c:v>
                </c:pt>
                <c:pt idx="150">
                  <c:v>35165.541014160604</c:v>
                </c:pt>
                <c:pt idx="151">
                  <c:v>36029.801101091602</c:v>
                </c:pt>
                <c:pt idx="152">
                  <c:v>34591.414589570297</c:v>
                </c:pt>
                <c:pt idx="153">
                  <c:v>34132.375939912097</c:v>
                </c:pt>
                <c:pt idx="154">
                  <c:v>32589.742398798197</c:v>
                </c:pt>
                <c:pt idx="155">
                  <c:v>33039.126283799204</c:v>
                </c:pt>
                <c:pt idx="156">
                  <c:v>33710.093093720796</c:v>
                </c:pt>
                <c:pt idx="157">
                  <c:v>31614.477433369102</c:v>
                </c:pt>
                <c:pt idx="158">
                  <c:v>30051.263192605398</c:v>
                </c:pt>
                <c:pt idx="159">
                  <c:v>31722.476454389001</c:v>
                </c:pt>
                <c:pt idx="160">
                  <c:v>31482.861220189199</c:v>
                </c:pt>
                <c:pt idx="161">
                  <c:v>30781.564367284504</c:v>
                </c:pt>
                <c:pt idx="162">
                  <c:v>30440.9760445188</c:v>
                </c:pt>
                <c:pt idx="163">
                  <c:v>29415.253703921</c:v>
                </c:pt>
                <c:pt idx="164">
                  <c:v>27420.456859115897</c:v>
                </c:pt>
                <c:pt idx="165">
                  <c:v>27872.840806750402</c:v>
                </c:pt>
                <c:pt idx="166">
                  <c:v>29170.630162759902</c:v>
                </c:pt>
                <c:pt idx="167">
                  <c:v>29386.361292675901</c:v>
                </c:pt>
                <c:pt idx="168">
                  <c:v>28792.762451438397</c:v>
                </c:pt>
                <c:pt idx="169">
                  <c:v>28643.4459811425</c:v>
                </c:pt>
                <c:pt idx="170">
                  <c:v>29623.150023430397</c:v>
                </c:pt>
                <c:pt idx="171">
                  <c:v>28930.859999320903</c:v>
                </c:pt>
                <c:pt idx="172">
                  <c:v>28971.992111033898</c:v>
                </c:pt>
                <c:pt idx="173">
                  <c:v>27655.339996817402</c:v>
                </c:pt>
                <c:pt idx="174">
                  <c:v>25926.583800007</c:v>
                </c:pt>
                <c:pt idx="175">
                  <c:v>25985.8468474808</c:v>
                </c:pt>
                <c:pt idx="176">
                  <c:v>23857.539635812198</c:v>
                </c:pt>
                <c:pt idx="177">
                  <c:v>25183.2548448001</c:v>
                </c:pt>
                <c:pt idx="178">
                  <c:v>26223.786561193097</c:v>
                </c:pt>
                <c:pt idx="179">
                  <c:v>25293.5102390586</c:v>
                </c:pt>
                <c:pt idx="180">
                  <c:v>24746.006994833799</c:v>
                </c:pt>
                <c:pt idx="181">
                  <c:v>24426.130776699301</c:v>
                </c:pt>
                <c:pt idx="182">
                  <c:v>24363.044949531097</c:v>
                </c:pt>
                <c:pt idx="183">
                  <c:v>26000.7626298908</c:v>
                </c:pt>
                <c:pt idx="184">
                  <c:v>27141.372711991899</c:v>
                </c:pt>
                <c:pt idx="185">
                  <c:v>27538.996636782998</c:v>
                </c:pt>
                <c:pt idx="186">
                  <c:v>28001.9964969174</c:v>
                </c:pt>
                <c:pt idx="187">
                  <c:v>28505.395685262803</c:v>
                </c:pt>
                <c:pt idx="188">
                  <c:v>28648.005178257998</c:v>
                </c:pt>
                <c:pt idx="189">
                  <c:v>29956.477627448799</c:v>
                </c:pt>
                <c:pt idx="190">
                  <c:v>30306.0667047438</c:v>
                </c:pt>
                <c:pt idx="191">
                  <c:v>31753.525336477</c:v>
                </c:pt>
                <c:pt idx="192">
                  <c:v>32167.1606973075</c:v>
                </c:pt>
                <c:pt idx="193">
                  <c:v>32617.373774199998</c:v>
                </c:pt>
                <c:pt idx="194">
                  <c:v>32494.160480327697</c:v>
                </c:pt>
                <c:pt idx="195">
                  <c:v>31941.231510842299</c:v>
                </c:pt>
                <c:pt idx="196">
                  <c:v>32148.184505611003</c:v>
                </c:pt>
                <c:pt idx="197">
                  <c:v>32642.196047816298</c:v>
                </c:pt>
                <c:pt idx="198">
                  <c:v>31873.475777906202</c:v>
                </c:pt>
                <c:pt idx="199">
                  <c:v>32037.480090927798</c:v>
                </c:pt>
                <c:pt idx="200">
                  <c:v>32552.913170325599</c:v>
                </c:pt>
                <c:pt idx="201">
                  <c:v>33164.566959183503</c:v>
                </c:pt>
                <c:pt idx="202">
                  <c:v>34543.632710687802</c:v>
                </c:pt>
                <c:pt idx="203">
                  <c:v>35567.7128107791</c:v>
                </c:pt>
                <c:pt idx="204">
                  <c:v>35022.1965154067</c:v>
                </c:pt>
                <c:pt idx="205">
                  <c:v>35958.781405628302</c:v>
                </c:pt>
                <c:pt idx="206">
                  <c:v>35394.3836673388</c:v>
                </c:pt>
                <c:pt idx="207">
                  <c:v>34844.783691475503</c:v>
                </c:pt>
                <c:pt idx="208">
                  <c:v>35373.181720127199</c:v>
                </c:pt>
                <c:pt idx="209">
                  <c:v>35673.1312392131</c:v>
                </c:pt>
                <c:pt idx="210">
                  <c:v>36690.7703422345</c:v>
                </c:pt>
                <c:pt idx="211">
                  <c:v>36940.199632924101</c:v>
                </c:pt>
                <c:pt idx="212">
                  <c:v>37807.897375994697</c:v>
                </c:pt>
                <c:pt idx="213">
                  <c:v>37075.232972344995</c:v>
                </c:pt>
                <c:pt idx="214">
                  <c:v>38131.1896964548</c:v>
                </c:pt>
                <c:pt idx="215">
                  <c:v>38871.713266747902</c:v>
                </c:pt>
                <c:pt idx="216">
                  <c:v>40347.354155579698</c:v>
                </c:pt>
                <c:pt idx="217">
                  <c:v>40349.100929722103</c:v>
                </c:pt>
                <c:pt idx="218">
                  <c:v>41035.699339818799</c:v>
                </c:pt>
                <c:pt idx="219">
                  <c:v>42112.233659791098</c:v>
                </c:pt>
                <c:pt idx="220">
                  <c:v>40939.120414245699</c:v>
                </c:pt>
                <c:pt idx="221">
                  <c:v>40978.934515349196</c:v>
                </c:pt>
                <c:pt idx="222">
                  <c:v>41237.037928930702</c:v>
                </c:pt>
                <c:pt idx="223">
                  <c:v>42098.041157223197</c:v>
                </c:pt>
                <c:pt idx="224">
                  <c:v>42517.538164329002</c:v>
                </c:pt>
                <c:pt idx="225">
                  <c:v>43762.976144117296</c:v>
                </c:pt>
                <c:pt idx="226">
                  <c:v>44753.310023280101</c:v>
                </c:pt>
                <c:pt idx="227">
                  <c:v>45555.939917765099</c:v>
                </c:pt>
                <c:pt idx="228">
                  <c:v>45953.894937926103</c:v>
                </c:pt>
                <c:pt idx="229">
                  <c:v>45829.961671875499</c:v>
                </c:pt>
                <c:pt idx="230">
                  <c:v>46582.957745173204</c:v>
                </c:pt>
                <c:pt idx="231">
                  <c:v>48200.234039696203</c:v>
                </c:pt>
                <c:pt idx="232">
                  <c:v>49360.792213569701</c:v>
                </c:pt>
                <c:pt idx="233">
                  <c:v>49314.321599397903</c:v>
                </c:pt>
                <c:pt idx="234">
                  <c:v>48806.880045987898</c:v>
                </c:pt>
                <c:pt idx="235">
                  <c:v>48772.136453568703</c:v>
                </c:pt>
                <c:pt idx="236">
                  <c:v>50786.755349725798</c:v>
                </c:pt>
                <c:pt idx="237">
                  <c:v>52321.319330860693</c:v>
                </c:pt>
                <c:pt idx="238">
                  <c:v>50647.062498577303</c:v>
                </c:pt>
                <c:pt idx="239">
                  <c:v>50271.000031966003</c:v>
                </c:pt>
                <c:pt idx="240">
                  <c:v>47218.605446363203</c:v>
                </c:pt>
                <c:pt idx="241">
                  <c:v>47351.042292731203</c:v>
                </c:pt>
                <c:pt idx="242">
                  <c:v>46866.053172184496</c:v>
                </c:pt>
                <c:pt idx="243">
                  <c:v>48873.239607023002</c:v>
                </c:pt>
                <c:pt idx="244">
                  <c:v>49509.563321917696</c:v>
                </c:pt>
                <c:pt idx="245">
                  <c:v>46494.566096524599</c:v>
                </c:pt>
                <c:pt idx="246">
                  <c:v>45617.718365344401</c:v>
                </c:pt>
                <c:pt idx="247">
                  <c:v>44909.743387459501</c:v>
                </c:pt>
                <c:pt idx="248">
                  <c:v>40730.642525162504</c:v>
                </c:pt>
                <c:pt idx="249">
                  <c:v>34693.370073870799</c:v>
                </c:pt>
                <c:pt idx="250">
                  <c:v>33002.707494235903</c:v>
                </c:pt>
                <c:pt idx="251">
                  <c:v>33912.054202320403</c:v>
                </c:pt>
                <c:pt idx="252">
                  <c:v>31746.862657220598</c:v>
                </c:pt>
                <c:pt idx="253">
                  <c:v>29431.349707228099</c:v>
                </c:pt>
                <c:pt idx="254">
                  <c:v>31262.898626424099</c:v>
                </c:pt>
                <c:pt idx="255">
                  <c:v>34053.238437113003</c:v>
                </c:pt>
                <c:pt idx="256">
                  <c:v>36628.534045129403</c:v>
                </c:pt>
                <c:pt idx="257">
                  <c:v>36486.263009612601</c:v>
                </c:pt>
                <c:pt idx="258">
                  <c:v>38905.9376371771</c:v>
                </c:pt>
                <c:pt idx="259">
                  <c:v>39962.869886076202</c:v>
                </c:pt>
                <c:pt idx="260">
                  <c:v>41348.354343266299</c:v>
                </c:pt>
                <c:pt idx="261">
                  <c:v>40875.794900903296</c:v>
                </c:pt>
                <c:pt idx="262">
                  <c:v>42150.358786626697</c:v>
                </c:pt>
                <c:pt idx="263">
                  <c:v>42814.958625594198</c:v>
                </c:pt>
                <c:pt idx="264">
                  <c:v>41433.7831942876</c:v>
                </c:pt>
                <c:pt idx="265">
                  <c:v>41841.259807189199</c:v>
                </c:pt>
                <c:pt idx="266">
                  <c:v>43876.240842120205</c:v>
                </c:pt>
                <c:pt idx="267">
                  <c:v>43950.022711896003</c:v>
                </c:pt>
                <c:pt idx="268">
                  <c:v>40855.171236035705</c:v>
                </c:pt>
                <c:pt idx="269">
                  <c:v>39923.314378319599</c:v>
                </c:pt>
                <c:pt idx="270">
                  <c:v>42370.604223624301</c:v>
                </c:pt>
                <c:pt idx="271">
                  <c:v>41273.746159586401</c:v>
                </c:pt>
                <c:pt idx="272">
                  <c:v>44247.374823356899</c:v>
                </c:pt>
                <c:pt idx="273">
                  <c:v>45454.658011843901</c:v>
                </c:pt>
                <c:pt idx="274">
                  <c:v>44711.414166837501</c:v>
                </c:pt>
                <c:pt idx="275">
                  <c:v>47178.498109665197</c:v>
                </c:pt>
                <c:pt idx="276">
                  <c:v>47742.654395892103</c:v>
                </c:pt>
                <c:pt idx="277">
                  <c:v>48801.411951894093</c:v>
                </c:pt>
                <c:pt idx="278">
                  <c:v>48780.972124676693</c:v>
                </c:pt>
                <c:pt idx="279">
                  <c:v>50299.337887511298</c:v>
                </c:pt>
                <c:pt idx="280">
                  <c:v>49523.879564392999</c:v>
                </c:pt>
                <c:pt idx="281">
                  <c:v>48953.447404499995</c:v>
                </c:pt>
                <c:pt idx="282">
                  <c:v>48367.273572573606</c:v>
                </c:pt>
                <c:pt idx="283">
                  <c:v>45733.2375076807</c:v>
                </c:pt>
                <c:pt idx="284">
                  <c:v>42507.452024138795</c:v>
                </c:pt>
                <c:pt idx="285">
                  <c:v>45931.741423255196</c:v>
                </c:pt>
                <c:pt idx="286">
                  <c:v>44917.707130320901</c:v>
                </c:pt>
                <c:pt idx="287">
                  <c:v>44861.241031277903</c:v>
                </c:pt>
                <c:pt idx="288">
                  <c:v>46827.066579813501</c:v>
                </c:pt>
                <c:pt idx="289">
                  <c:v>48612.064632173999</c:v>
                </c:pt>
                <c:pt idx="290">
                  <c:v>48872.623932603397</c:v>
                </c:pt>
                <c:pt idx="291">
                  <c:v>48477.461345678996</c:v>
                </c:pt>
                <c:pt idx="292">
                  <c:v>45251.0375601177</c:v>
                </c:pt>
                <c:pt idx="293">
                  <c:v>46944.3335078909</c:v>
                </c:pt>
                <c:pt idx="294">
                  <c:v>47438.446395366402</c:v>
                </c:pt>
                <c:pt idx="295">
                  <c:v>48230.591841822003</c:v>
                </c:pt>
                <c:pt idx="296">
                  <c:v>49385.811382754197</c:v>
                </c:pt>
                <c:pt idx="297">
                  <c:v>49149.255524145097</c:v>
                </c:pt>
                <c:pt idx="298">
                  <c:v>49639.378333869499</c:v>
                </c:pt>
                <c:pt idx="299">
                  <c:v>50501.984382202398</c:v>
                </c:pt>
                <c:pt idx="300">
                  <c:v>52257.9708670982</c:v>
                </c:pt>
                <c:pt idx="301">
                  <c:v>52269.8934343129</c:v>
                </c:pt>
                <c:pt idx="302">
                  <c:v>53005.895015255504</c:v>
                </c:pt>
                <c:pt idx="303">
                  <c:v>54168.833104039295</c:v>
                </c:pt>
                <c:pt idx="304">
                  <c:v>54091.770225306995</c:v>
                </c:pt>
                <c:pt idx="305">
                  <c:v>52922.722540664698</c:v>
                </c:pt>
                <c:pt idx="306">
                  <c:v>54835.670407936996</c:v>
                </c:pt>
                <c:pt idx="307">
                  <c:v>53996.312289075599</c:v>
                </c:pt>
                <c:pt idx="308">
                  <c:v>56103.662000947894</c:v>
                </c:pt>
                <c:pt idx="309">
                  <c:v>57804.709660413202</c:v>
                </c:pt>
                <c:pt idx="310">
                  <c:v>58437.312055850794</c:v>
                </c:pt>
                <c:pt idx="311">
                  <c:v>59208.861008920605</c:v>
                </c:pt>
                <c:pt idx="312">
                  <c:v>57442.7862196516</c:v>
                </c:pt>
                <c:pt idx="313">
                  <c:v>59546.162984122202</c:v>
                </c:pt>
                <c:pt idx="314">
                  <c:v>59768.889934471998</c:v>
                </c:pt>
                <c:pt idx="315">
                  <c:v>60219.558164816299</c:v>
                </c:pt>
                <c:pt idx="316">
                  <c:v>61219.463322095005</c:v>
                </c:pt>
                <c:pt idx="317">
                  <c:v>62104.242843899701</c:v>
                </c:pt>
                <c:pt idx="318">
                  <c:v>61553.512591035003</c:v>
                </c:pt>
                <c:pt idx="319">
                  <c:v>62592.214069497095</c:v>
                </c:pt>
                <c:pt idx="320">
                  <c:v>61088.095800091098</c:v>
                </c:pt>
                <c:pt idx="321">
                  <c:v>61421.316151744802</c:v>
                </c:pt>
                <c:pt idx="322">
                  <c:v>62211.5151362697</c:v>
                </c:pt>
                <c:pt idx="323">
                  <c:v>61330.6952468948</c:v>
                </c:pt>
                <c:pt idx="324">
                  <c:v>60621.989765643797</c:v>
                </c:pt>
                <c:pt idx="325">
                  <c:v>63173.9582655661</c:v>
                </c:pt>
                <c:pt idx="326">
                  <c:v>62468.425643430302</c:v>
                </c:pt>
                <c:pt idx="327">
                  <c:v>63851.2471718827</c:v>
                </c:pt>
                <c:pt idx="328">
                  <c:v>63825.825774745295</c:v>
                </c:pt>
                <c:pt idx="329">
                  <c:v>62720.1428987209</c:v>
                </c:pt>
                <c:pt idx="330">
                  <c:v>63145.632064360005</c:v>
                </c:pt>
                <c:pt idx="331">
                  <c:v>59918.841277489897</c:v>
                </c:pt>
                <c:pt idx="332">
                  <c:v>58310.7594221857</c:v>
                </c:pt>
                <c:pt idx="333">
                  <c:v>61754.473668974504</c:v>
                </c:pt>
                <c:pt idx="334">
                  <c:v>61392.9807592293</c:v>
                </c:pt>
                <c:pt idx="335">
                  <c:v>60583.525033272599</c:v>
                </c:pt>
                <c:pt idx="336">
                  <c:v>57854.746447168298</c:v>
                </c:pt>
                <c:pt idx="337">
                  <c:v>57583.3416162106</c:v>
                </c:pt>
                <c:pt idx="338">
                  <c:v>60816.601903029397</c:v>
                </c:pt>
                <c:pt idx="339">
                  <c:v>61517.879410640198</c:v>
                </c:pt>
                <c:pt idx="340">
                  <c:v>61617.094443812297</c:v>
                </c:pt>
                <c:pt idx="341">
                  <c:v>61364.652991165603</c:v>
                </c:pt>
                <c:pt idx="342">
                  <c:v>63364.8713062604</c:v>
                </c:pt>
                <c:pt idx="343">
                  <c:v>63550.732044227101</c:v>
                </c:pt>
                <c:pt idx="344">
                  <c:v>63866.967884184392</c:v>
                </c:pt>
                <c:pt idx="345">
                  <c:v>63067.933639357499</c:v>
                </c:pt>
                <c:pt idx="346">
                  <c:v>63452.802550995002</c:v>
                </c:pt>
                <c:pt idx="347">
                  <c:v>64503.782442923395</c:v>
                </c:pt>
                <c:pt idx="348">
                  <c:v>65842.848204967304</c:v>
                </c:pt>
                <c:pt idx="349">
                  <c:v>67256.126068069396</c:v>
                </c:pt>
                <c:pt idx="350">
                  <c:v>67912.464478581198</c:v>
                </c:pt>
                <c:pt idx="351">
                  <c:v>68739.025141453501</c:v>
                </c:pt>
                <c:pt idx="352">
                  <c:v>69934.041401029492</c:v>
                </c:pt>
                <c:pt idx="353">
                  <c:v>70205.035657603599</c:v>
                </c:pt>
                <c:pt idx="354">
                  <c:v>71708.387609615602</c:v>
                </c:pt>
                <c:pt idx="355">
                  <c:v>71954.043758632601</c:v>
                </c:pt>
                <c:pt idx="356">
                  <c:v>73033.768006855593</c:v>
                </c:pt>
                <c:pt idx="357">
                  <c:v>74201.401082633907</c:v>
                </c:pt>
                <c:pt idx="358">
                  <c:v>75319.537328279999</c:v>
                </c:pt>
                <c:pt idx="359">
                  <c:v>76265.88304951771</c:v>
                </c:pt>
                <c:pt idx="360">
                  <c:v>79526.169257162896</c:v>
                </c:pt>
                <c:pt idx="361">
                  <c:v>77066.273360591702</c:v>
                </c:pt>
                <c:pt idx="362">
                  <c:v>75886.239137511002</c:v>
                </c:pt>
              </c:numCache>
            </c:numRef>
          </c:val>
          <c:smooth val="0"/>
          <c:extLst>
            <c:ext xmlns:c16="http://schemas.microsoft.com/office/drawing/2014/chart" uri="{C3380CC4-5D6E-409C-BE32-E72D297353CC}">
              <c16:uniqueId val="{00000001-44D3-4C16-A35C-E95EB81CBF6C}"/>
            </c:ext>
          </c:extLst>
        </c:ser>
        <c:ser>
          <c:idx val="2"/>
          <c:order val="2"/>
          <c:tx>
            <c:strRef>
              <c:f>Sheet1!$D$1</c:f>
              <c:strCache>
                <c:ptCount val="1"/>
                <c:pt idx="0">
                  <c:v>50/50</c:v>
                </c:pt>
              </c:strCache>
            </c:strRef>
          </c:tx>
          <c:spPr>
            <a:ln>
              <a:solidFill>
                <a:schemeClr val="accent6">
                  <a:lumMod val="75000"/>
                </a:schemeClr>
              </a:solidFill>
            </a:ln>
          </c:spPr>
          <c:marker>
            <c:symbol val="none"/>
          </c:marker>
          <c:cat>
            <c:numRef>
              <c:f>Sheet1!$A$2:$A$364</c:f>
              <c:numCache>
                <c:formatCode>mm/yyyy</c:formatCode>
                <c:ptCount val="363"/>
                <c:pt idx="0">
                  <c:v>32173</c:v>
                </c:pt>
                <c:pt idx="1">
                  <c:v>32202</c:v>
                </c:pt>
                <c:pt idx="2">
                  <c:v>32233</c:v>
                </c:pt>
                <c:pt idx="3">
                  <c:v>32263</c:v>
                </c:pt>
                <c:pt idx="4">
                  <c:v>32294</c:v>
                </c:pt>
                <c:pt idx="5">
                  <c:v>32324</c:v>
                </c:pt>
                <c:pt idx="6">
                  <c:v>32355</c:v>
                </c:pt>
                <c:pt idx="7">
                  <c:v>32386</c:v>
                </c:pt>
                <c:pt idx="8">
                  <c:v>32416</c:v>
                </c:pt>
                <c:pt idx="9">
                  <c:v>32447</c:v>
                </c:pt>
                <c:pt idx="10">
                  <c:v>32477</c:v>
                </c:pt>
                <c:pt idx="11">
                  <c:v>32508</c:v>
                </c:pt>
                <c:pt idx="12">
                  <c:v>32539</c:v>
                </c:pt>
                <c:pt idx="13">
                  <c:v>32567</c:v>
                </c:pt>
                <c:pt idx="14">
                  <c:v>32598</c:v>
                </c:pt>
                <c:pt idx="15">
                  <c:v>32628</c:v>
                </c:pt>
                <c:pt idx="16">
                  <c:v>32659</c:v>
                </c:pt>
                <c:pt idx="17">
                  <c:v>32689</c:v>
                </c:pt>
                <c:pt idx="18">
                  <c:v>32720</c:v>
                </c:pt>
                <c:pt idx="19">
                  <c:v>32751</c:v>
                </c:pt>
                <c:pt idx="20">
                  <c:v>32781</c:v>
                </c:pt>
                <c:pt idx="21">
                  <c:v>32812</c:v>
                </c:pt>
                <c:pt idx="22">
                  <c:v>32842</c:v>
                </c:pt>
                <c:pt idx="23">
                  <c:v>32873</c:v>
                </c:pt>
                <c:pt idx="24">
                  <c:v>32904</c:v>
                </c:pt>
                <c:pt idx="25">
                  <c:v>32932</c:v>
                </c:pt>
                <c:pt idx="26">
                  <c:v>32963</c:v>
                </c:pt>
                <c:pt idx="27">
                  <c:v>32993</c:v>
                </c:pt>
                <c:pt idx="28">
                  <c:v>33024</c:v>
                </c:pt>
                <c:pt idx="29">
                  <c:v>33054</c:v>
                </c:pt>
                <c:pt idx="30">
                  <c:v>33085</c:v>
                </c:pt>
                <c:pt idx="31">
                  <c:v>33116</c:v>
                </c:pt>
                <c:pt idx="32">
                  <c:v>33146</c:v>
                </c:pt>
                <c:pt idx="33">
                  <c:v>33177</c:v>
                </c:pt>
                <c:pt idx="34">
                  <c:v>33207</c:v>
                </c:pt>
                <c:pt idx="35">
                  <c:v>33238</c:v>
                </c:pt>
                <c:pt idx="36">
                  <c:v>33269</c:v>
                </c:pt>
                <c:pt idx="37">
                  <c:v>33297</c:v>
                </c:pt>
                <c:pt idx="38">
                  <c:v>33328</c:v>
                </c:pt>
                <c:pt idx="39">
                  <c:v>33358</c:v>
                </c:pt>
                <c:pt idx="40">
                  <c:v>33389</c:v>
                </c:pt>
                <c:pt idx="41">
                  <c:v>33419</c:v>
                </c:pt>
                <c:pt idx="42">
                  <c:v>33450</c:v>
                </c:pt>
                <c:pt idx="43">
                  <c:v>33481</c:v>
                </c:pt>
                <c:pt idx="44">
                  <c:v>33511</c:v>
                </c:pt>
                <c:pt idx="45">
                  <c:v>33542</c:v>
                </c:pt>
                <c:pt idx="46">
                  <c:v>33572</c:v>
                </c:pt>
                <c:pt idx="47">
                  <c:v>33603</c:v>
                </c:pt>
                <c:pt idx="48">
                  <c:v>33634</c:v>
                </c:pt>
                <c:pt idx="49">
                  <c:v>33663</c:v>
                </c:pt>
                <c:pt idx="50">
                  <c:v>33694</c:v>
                </c:pt>
                <c:pt idx="51">
                  <c:v>33724</c:v>
                </c:pt>
                <c:pt idx="52">
                  <c:v>33755</c:v>
                </c:pt>
                <c:pt idx="53">
                  <c:v>33785</c:v>
                </c:pt>
                <c:pt idx="54">
                  <c:v>33816</c:v>
                </c:pt>
                <c:pt idx="55">
                  <c:v>33847</c:v>
                </c:pt>
                <c:pt idx="56">
                  <c:v>33877</c:v>
                </c:pt>
                <c:pt idx="57">
                  <c:v>33908</c:v>
                </c:pt>
                <c:pt idx="58">
                  <c:v>33938</c:v>
                </c:pt>
                <c:pt idx="59">
                  <c:v>33969</c:v>
                </c:pt>
                <c:pt idx="60">
                  <c:v>34000</c:v>
                </c:pt>
                <c:pt idx="61">
                  <c:v>34028</c:v>
                </c:pt>
                <c:pt idx="62">
                  <c:v>34059</c:v>
                </c:pt>
                <c:pt idx="63">
                  <c:v>34089</c:v>
                </c:pt>
                <c:pt idx="64">
                  <c:v>34120</c:v>
                </c:pt>
                <c:pt idx="65">
                  <c:v>34150</c:v>
                </c:pt>
                <c:pt idx="66">
                  <c:v>34181</c:v>
                </c:pt>
                <c:pt idx="67">
                  <c:v>34212</c:v>
                </c:pt>
                <c:pt idx="68">
                  <c:v>34242</c:v>
                </c:pt>
                <c:pt idx="69">
                  <c:v>34273</c:v>
                </c:pt>
                <c:pt idx="70">
                  <c:v>34303</c:v>
                </c:pt>
                <c:pt idx="71">
                  <c:v>34334</c:v>
                </c:pt>
                <c:pt idx="72">
                  <c:v>34365</c:v>
                </c:pt>
                <c:pt idx="73">
                  <c:v>34393</c:v>
                </c:pt>
                <c:pt idx="74">
                  <c:v>34424</c:v>
                </c:pt>
                <c:pt idx="75">
                  <c:v>34454</c:v>
                </c:pt>
                <c:pt idx="76">
                  <c:v>34485</c:v>
                </c:pt>
                <c:pt idx="77">
                  <c:v>34515</c:v>
                </c:pt>
                <c:pt idx="78">
                  <c:v>34546</c:v>
                </c:pt>
                <c:pt idx="79">
                  <c:v>34577</c:v>
                </c:pt>
                <c:pt idx="80">
                  <c:v>34607</c:v>
                </c:pt>
                <c:pt idx="81">
                  <c:v>34638</c:v>
                </c:pt>
                <c:pt idx="82">
                  <c:v>34668</c:v>
                </c:pt>
                <c:pt idx="83">
                  <c:v>34699</c:v>
                </c:pt>
                <c:pt idx="84">
                  <c:v>34730</c:v>
                </c:pt>
                <c:pt idx="85">
                  <c:v>34758</c:v>
                </c:pt>
                <c:pt idx="86">
                  <c:v>34789</c:v>
                </c:pt>
                <c:pt idx="87">
                  <c:v>34819</c:v>
                </c:pt>
                <c:pt idx="88">
                  <c:v>34850</c:v>
                </c:pt>
                <c:pt idx="89">
                  <c:v>34880</c:v>
                </c:pt>
                <c:pt idx="90">
                  <c:v>34911</c:v>
                </c:pt>
                <c:pt idx="91">
                  <c:v>34942</c:v>
                </c:pt>
                <c:pt idx="92">
                  <c:v>34972</c:v>
                </c:pt>
                <c:pt idx="93">
                  <c:v>35003</c:v>
                </c:pt>
                <c:pt idx="94">
                  <c:v>35033</c:v>
                </c:pt>
                <c:pt idx="95">
                  <c:v>35064</c:v>
                </c:pt>
                <c:pt idx="96">
                  <c:v>35095</c:v>
                </c:pt>
                <c:pt idx="97">
                  <c:v>35124</c:v>
                </c:pt>
                <c:pt idx="98">
                  <c:v>35155</c:v>
                </c:pt>
                <c:pt idx="99">
                  <c:v>35185</c:v>
                </c:pt>
                <c:pt idx="100">
                  <c:v>35216</c:v>
                </c:pt>
                <c:pt idx="101">
                  <c:v>35246</c:v>
                </c:pt>
                <c:pt idx="102">
                  <c:v>35277</c:v>
                </c:pt>
                <c:pt idx="103">
                  <c:v>35308</c:v>
                </c:pt>
                <c:pt idx="104">
                  <c:v>35338</c:v>
                </c:pt>
                <c:pt idx="105">
                  <c:v>35369</c:v>
                </c:pt>
                <c:pt idx="106">
                  <c:v>35399</c:v>
                </c:pt>
                <c:pt idx="107">
                  <c:v>35430</c:v>
                </c:pt>
                <c:pt idx="108">
                  <c:v>35461</c:v>
                </c:pt>
                <c:pt idx="109">
                  <c:v>35489</c:v>
                </c:pt>
                <c:pt idx="110">
                  <c:v>35520</c:v>
                </c:pt>
                <c:pt idx="111">
                  <c:v>35550</c:v>
                </c:pt>
                <c:pt idx="112">
                  <c:v>35581</c:v>
                </c:pt>
                <c:pt idx="113">
                  <c:v>35611</c:v>
                </c:pt>
                <c:pt idx="114">
                  <c:v>35642</c:v>
                </c:pt>
                <c:pt idx="115">
                  <c:v>35673</c:v>
                </c:pt>
                <c:pt idx="116">
                  <c:v>35703</c:v>
                </c:pt>
                <c:pt idx="117">
                  <c:v>35734</c:v>
                </c:pt>
                <c:pt idx="118">
                  <c:v>35764</c:v>
                </c:pt>
                <c:pt idx="119">
                  <c:v>35795</c:v>
                </c:pt>
                <c:pt idx="120">
                  <c:v>35826</c:v>
                </c:pt>
                <c:pt idx="121">
                  <c:v>35854</c:v>
                </c:pt>
                <c:pt idx="122">
                  <c:v>35885</c:v>
                </c:pt>
                <c:pt idx="123">
                  <c:v>35915</c:v>
                </c:pt>
                <c:pt idx="124">
                  <c:v>35946</c:v>
                </c:pt>
                <c:pt idx="125">
                  <c:v>35976</c:v>
                </c:pt>
                <c:pt idx="126">
                  <c:v>36007</c:v>
                </c:pt>
                <c:pt idx="127">
                  <c:v>36038</c:v>
                </c:pt>
                <c:pt idx="128">
                  <c:v>36068</c:v>
                </c:pt>
                <c:pt idx="129">
                  <c:v>36099</c:v>
                </c:pt>
                <c:pt idx="130">
                  <c:v>36129</c:v>
                </c:pt>
                <c:pt idx="131">
                  <c:v>36160</c:v>
                </c:pt>
                <c:pt idx="132">
                  <c:v>36191</c:v>
                </c:pt>
                <c:pt idx="133">
                  <c:v>36219</c:v>
                </c:pt>
                <c:pt idx="134">
                  <c:v>36250</c:v>
                </c:pt>
                <c:pt idx="135">
                  <c:v>36280</c:v>
                </c:pt>
                <c:pt idx="136">
                  <c:v>36311</c:v>
                </c:pt>
                <c:pt idx="137">
                  <c:v>36341</c:v>
                </c:pt>
                <c:pt idx="138">
                  <c:v>36372</c:v>
                </c:pt>
                <c:pt idx="139">
                  <c:v>36403</c:v>
                </c:pt>
                <c:pt idx="140">
                  <c:v>36433</c:v>
                </c:pt>
                <c:pt idx="141">
                  <c:v>36464</c:v>
                </c:pt>
                <c:pt idx="142">
                  <c:v>36494</c:v>
                </c:pt>
                <c:pt idx="143">
                  <c:v>36525</c:v>
                </c:pt>
                <c:pt idx="144">
                  <c:v>36556</c:v>
                </c:pt>
                <c:pt idx="145">
                  <c:v>36585</c:v>
                </c:pt>
                <c:pt idx="146">
                  <c:v>36616</c:v>
                </c:pt>
                <c:pt idx="147">
                  <c:v>36646</c:v>
                </c:pt>
                <c:pt idx="148">
                  <c:v>36677</c:v>
                </c:pt>
                <c:pt idx="149">
                  <c:v>36707</c:v>
                </c:pt>
                <c:pt idx="150">
                  <c:v>36738</c:v>
                </c:pt>
                <c:pt idx="151">
                  <c:v>36769</c:v>
                </c:pt>
                <c:pt idx="152">
                  <c:v>36799</c:v>
                </c:pt>
                <c:pt idx="153">
                  <c:v>36830</c:v>
                </c:pt>
                <c:pt idx="154">
                  <c:v>36860</c:v>
                </c:pt>
                <c:pt idx="155">
                  <c:v>36891</c:v>
                </c:pt>
                <c:pt idx="156">
                  <c:v>36922</c:v>
                </c:pt>
                <c:pt idx="157">
                  <c:v>36950</c:v>
                </c:pt>
                <c:pt idx="158">
                  <c:v>36981</c:v>
                </c:pt>
                <c:pt idx="159">
                  <c:v>37011</c:v>
                </c:pt>
                <c:pt idx="160">
                  <c:v>37042</c:v>
                </c:pt>
                <c:pt idx="161">
                  <c:v>37072</c:v>
                </c:pt>
                <c:pt idx="162">
                  <c:v>37103</c:v>
                </c:pt>
                <c:pt idx="163">
                  <c:v>37134</c:v>
                </c:pt>
                <c:pt idx="164">
                  <c:v>37164</c:v>
                </c:pt>
                <c:pt idx="165">
                  <c:v>37195</c:v>
                </c:pt>
                <c:pt idx="166">
                  <c:v>37225</c:v>
                </c:pt>
                <c:pt idx="167">
                  <c:v>37256</c:v>
                </c:pt>
                <c:pt idx="168">
                  <c:v>37287</c:v>
                </c:pt>
                <c:pt idx="169">
                  <c:v>37315</c:v>
                </c:pt>
                <c:pt idx="170">
                  <c:v>37346</c:v>
                </c:pt>
                <c:pt idx="171">
                  <c:v>37376</c:v>
                </c:pt>
                <c:pt idx="172">
                  <c:v>37407</c:v>
                </c:pt>
                <c:pt idx="173">
                  <c:v>37437</c:v>
                </c:pt>
                <c:pt idx="174">
                  <c:v>37468</c:v>
                </c:pt>
                <c:pt idx="175">
                  <c:v>37499</c:v>
                </c:pt>
                <c:pt idx="176">
                  <c:v>37529</c:v>
                </c:pt>
                <c:pt idx="177">
                  <c:v>37560</c:v>
                </c:pt>
                <c:pt idx="178">
                  <c:v>37590</c:v>
                </c:pt>
                <c:pt idx="179">
                  <c:v>37621</c:v>
                </c:pt>
                <c:pt idx="180">
                  <c:v>37652</c:v>
                </c:pt>
                <c:pt idx="181">
                  <c:v>37680</c:v>
                </c:pt>
                <c:pt idx="182">
                  <c:v>37711</c:v>
                </c:pt>
                <c:pt idx="183">
                  <c:v>37741</c:v>
                </c:pt>
                <c:pt idx="184">
                  <c:v>37772</c:v>
                </c:pt>
                <c:pt idx="185">
                  <c:v>37802</c:v>
                </c:pt>
                <c:pt idx="186">
                  <c:v>37833</c:v>
                </c:pt>
                <c:pt idx="187">
                  <c:v>37864</c:v>
                </c:pt>
                <c:pt idx="188">
                  <c:v>37894</c:v>
                </c:pt>
                <c:pt idx="189">
                  <c:v>37925</c:v>
                </c:pt>
                <c:pt idx="190">
                  <c:v>37955</c:v>
                </c:pt>
                <c:pt idx="191">
                  <c:v>37986</c:v>
                </c:pt>
                <c:pt idx="192">
                  <c:v>38017</c:v>
                </c:pt>
                <c:pt idx="193">
                  <c:v>38046</c:v>
                </c:pt>
                <c:pt idx="194">
                  <c:v>38077</c:v>
                </c:pt>
                <c:pt idx="195">
                  <c:v>38107</c:v>
                </c:pt>
                <c:pt idx="196">
                  <c:v>38138</c:v>
                </c:pt>
                <c:pt idx="197">
                  <c:v>38168</c:v>
                </c:pt>
                <c:pt idx="198">
                  <c:v>38199</c:v>
                </c:pt>
                <c:pt idx="199">
                  <c:v>38230</c:v>
                </c:pt>
                <c:pt idx="200">
                  <c:v>38260</c:v>
                </c:pt>
                <c:pt idx="201">
                  <c:v>38291</c:v>
                </c:pt>
                <c:pt idx="202">
                  <c:v>38321</c:v>
                </c:pt>
                <c:pt idx="203">
                  <c:v>38352</c:v>
                </c:pt>
                <c:pt idx="204">
                  <c:v>38383</c:v>
                </c:pt>
                <c:pt idx="205">
                  <c:v>38411</c:v>
                </c:pt>
                <c:pt idx="206">
                  <c:v>38442</c:v>
                </c:pt>
                <c:pt idx="207">
                  <c:v>38472</c:v>
                </c:pt>
                <c:pt idx="208">
                  <c:v>38503</c:v>
                </c:pt>
                <c:pt idx="209">
                  <c:v>38533</c:v>
                </c:pt>
                <c:pt idx="210">
                  <c:v>38564</c:v>
                </c:pt>
                <c:pt idx="211">
                  <c:v>38595</c:v>
                </c:pt>
                <c:pt idx="212">
                  <c:v>38625</c:v>
                </c:pt>
                <c:pt idx="213">
                  <c:v>38656</c:v>
                </c:pt>
                <c:pt idx="214">
                  <c:v>38686</c:v>
                </c:pt>
                <c:pt idx="215">
                  <c:v>38717</c:v>
                </c:pt>
                <c:pt idx="216">
                  <c:v>38748</c:v>
                </c:pt>
                <c:pt idx="217">
                  <c:v>38776</c:v>
                </c:pt>
                <c:pt idx="218">
                  <c:v>38807</c:v>
                </c:pt>
                <c:pt idx="219">
                  <c:v>38837</c:v>
                </c:pt>
                <c:pt idx="220">
                  <c:v>38868</c:v>
                </c:pt>
                <c:pt idx="221">
                  <c:v>38898</c:v>
                </c:pt>
                <c:pt idx="222">
                  <c:v>38929</c:v>
                </c:pt>
                <c:pt idx="223">
                  <c:v>38960</c:v>
                </c:pt>
                <c:pt idx="224">
                  <c:v>38990</c:v>
                </c:pt>
                <c:pt idx="225">
                  <c:v>39021</c:v>
                </c:pt>
                <c:pt idx="226">
                  <c:v>39051</c:v>
                </c:pt>
                <c:pt idx="227">
                  <c:v>39082</c:v>
                </c:pt>
                <c:pt idx="228">
                  <c:v>39113</c:v>
                </c:pt>
                <c:pt idx="229">
                  <c:v>39141</c:v>
                </c:pt>
                <c:pt idx="230">
                  <c:v>39172</c:v>
                </c:pt>
                <c:pt idx="231">
                  <c:v>39202</c:v>
                </c:pt>
                <c:pt idx="232">
                  <c:v>39233</c:v>
                </c:pt>
                <c:pt idx="233">
                  <c:v>39263</c:v>
                </c:pt>
                <c:pt idx="234">
                  <c:v>39294</c:v>
                </c:pt>
                <c:pt idx="235">
                  <c:v>39325</c:v>
                </c:pt>
                <c:pt idx="236">
                  <c:v>39355</c:v>
                </c:pt>
                <c:pt idx="237">
                  <c:v>39386</c:v>
                </c:pt>
                <c:pt idx="238">
                  <c:v>39416</c:v>
                </c:pt>
                <c:pt idx="239">
                  <c:v>39447</c:v>
                </c:pt>
                <c:pt idx="240">
                  <c:v>39478</c:v>
                </c:pt>
                <c:pt idx="241">
                  <c:v>39507</c:v>
                </c:pt>
                <c:pt idx="242">
                  <c:v>39538</c:v>
                </c:pt>
                <c:pt idx="243">
                  <c:v>39568</c:v>
                </c:pt>
                <c:pt idx="244">
                  <c:v>39599</c:v>
                </c:pt>
                <c:pt idx="245">
                  <c:v>39629</c:v>
                </c:pt>
                <c:pt idx="246">
                  <c:v>39660</c:v>
                </c:pt>
                <c:pt idx="247">
                  <c:v>39691</c:v>
                </c:pt>
                <c:pt idx="248">
                  <c:v>39721</c:v>
                </c:pt>
                <c:pt idx="249">
                  <c:v>39752</c:v>
                </c:pt>
                <c:pt idx="250">
                  <c:v>39782</c:v>
                </c:pt>
                <c:pt idx="251">
                  <c:v>39813</c:v>
                </c:pt>
                <c:pt idx="252">
                  <c:v>39844</c:v>
                </c:pt>
                <c:pt idx="253">
                  <c:v>39872</c:v>
                </c:pt>
                <c:pt idx="254">
                  <c:v>39903</c:v>
                </c:pt>
                <c:pt idx="255">
                  <c:v>39933</c:v>
                </c:pt>
                <c:pt idx="256">
                  <c:v>39964</c:v>
                </c:pt>
                <c:pt idx="257">
                  <c:v>39994</c:v>
                </c:pt>
                <c:pt idx="258">
                  <c:v>40025</c:v>
                </c:pt>
                <c:pt idx="259">
                  <c:v>40056</c:v>
                </c:pt>
                <c:pt idx="260">
                  <c:v>40086</c:v>
                </c:pt>
                <c:pt idx="261">
                  <c:v>40117</c:v>
                </c:pt>
                <c:pt idx="262">
                  <c:v>40147</c:v>
                </c:pt>
                <c:pt idx="263">
                  <c:v>40178</c:v>
                </c:pt>
                <c:pt idx="264">
                  <c:v>40209</c:v>
                </c:pt>
                <c:pt idx="265">
                  <c:v>40237</c:v>
                </c:pt>
                <c:pt idx="266">
                  <c:v>40268</c:v>
                </c:pt>
                <c:pt idx="267">
                  <c:v>40298</c:v>
                </c:pt>
                <c:pt idx="268">
                  <c:v>40329</c:v>
                </c:pt>
                <c:pt idx="269">
                  <c:v>40359</c:v>
                </c:pt>
                <c:pt idx="270">
                  <c:v>40390</c:v>
                </c:pt>
                <c:pt idx="271">
                  <c:v>40421</c:v>
                </c:pt>
                <c:pt idx="272">
                  <c:v>40451</c:v>
                </c:pt>
                <c:pt idx="273">
                  <c:v>40482</c:v>
                </c:pt>
                <c:pt idx="274">
                  <c:v>40512</c:v>
                </c:pt>
                <c:pt idx="275">
                  <c:v>40543</c:v>
                </c:pt>
                <c:pt idx="276">
                  <c:v>40574</c:v>
                </c:pt>
                <c:pt idx="277">
                  <c:v>40602</c:v>
                </c:pt>
                <c:pt idx="278">
                  <c:v>40633</c:v>
                </c:pt>
                <c:pt idx="279">
                  <c:v>40663</c:v>
                </c:pt>
                <c:pt idx="280">
                  <c:v>40694</c:v>
                </c:pt>
                <c:pt idx="281">
                  <c:v>40724</c:v>
                </c:pt>
                <c:pt idx="282">
                  <c:v>40755</c:v>
                </c:pt>
                <c:pt idx="283">
                  <c:v>40786</c:v>
                </c:pt>
                <c:pt idx="284">
                  <c:v>40816</c:v>
                </c:pt>
                <c:pt idx="285">
                  <c:v>40847</c:v>
                </c:pt>
                <c:pt idx="286">
                  <c:v>40877</c:v>
                </c:pt>
                <c:pt idx="287">
                  <c:v>40908</c:v>
                </c:pt>
                <c:pt idx="288">
                  <c:v>40939</c:v>
                </c:pt>
                <c:pt idx="289">
                  <c:v>40968</c:v>
                </c:pt>
                <c:pt idx="290">
                  <c:v>40999</c:v>
                </c:pt>
                <c:pt idx="291">
                  <c:v>41029</c:v>
                </c:pt>
                <c:pt idx="292">
                  <c:v>41060</c:v>
                </c:pt>
                <c:pt idx="293">
                  <c:v>41090</c:v>
                </c:pt>
                <c:pt idx="294">
                  <c:v>41121</c:v>
                </c:pt>
                <c:pt idx="295">
                  <c:v>41152</c:v>
                </c:pt>
                <c:pt idx="296">
                  <c:v>41182</c:v>
                </c:pt>
                <c:pt idx="297">
                  <c:v>41213</c:v>
                </c:pt>
                <c:pt idx="298">
                  <c:v>41243</c:v>
                </c:pt>
                <c:pt idx="299">
                  <c:v>41274</c:v>
                </c:pt>
                <c:pt idx="300">
                  <c:v>41305</c:v>
                </c:pt>
                <c:pt idx="301">
                  <c:v>41333</c:v>
                </c:pt>
                <c:pt idx="302">
                  <c:v>41364</c:v>
                </c:pt>
                <c:pt idx="303">
                  <c:v>41394</c:v>
                </c:pt>
                <c:pt idx="304">
                  <c:v>41425</c:v>
                </c:pt>
                <c:pt idx="305">
                  <c:v>41455</c:v>
                </c:pt>
                <c:pt idx="306">
                  <c:v>41486</c:v>
                </c:pt>
                <c:pt idx="307">
                  <c:v>41517</c:v>
                </c:pt>
                <c:pt idx="308">
                  <c:v>41547</c:v>
                </c:pt>
                <c:pt idx="309">
                  <c:v>41578</c:v>
                </c:pt>
                <c:pt idx="310">
                  <c:v>41608</c:v>
                </c:pt>
                <c:pt idx="311">
                  <c:v>41639</c:v>
                </c:pt>
                <c:pt idx="312">
                  <c:v>41670</c:v>
                </c:pt>
                <c:pt idx="313">
                  <c:v>41698</c:v>
                </c:pt>
                <c:pt idx="314">
                  <c:v>41729</c:v>
                </c:pt>
                <c:pt idx="315">
                  <c:v>41759</c:v>
                </c:pt>
                <c:pt idx="316">
                  <c:v>41790</c:v>
                </c:pt>
                <c:pt idx="317">
                  <c:v>41820</c:v>
                </c:pt>
                <c:pt idx="318">
                  <c:v>41851</c:v>
                </c:pt>
                <c:pt idx="319">
                  <c:v>41882</c:v>
                </c:pt>
                <c:pt idx="320">
                  <c:v>41912</c:v>
                </c:pt>
                <c:pt idx="321">
                  <c:v>41943</c:v>
                </c:pt>
                <c:pt idx="322">
                  <c:v>41973</c:v>
                </c:pt>
                <c:pt idx="323">
                  <c:v>42004</c:v>
                </c:pt>
                <c:pt idx="324">
                  <c:v>42035</c:v>
                </c:pt>
                <c:pt idx="325">
                  <c:v>42063</c:v>
                </c:pt>
                <c:pt idx="326">
                  <c:v>42094</c:v>
                </c:pt>
                <c:pt idx="327">
                  <c:v>42124</c:v>
                </c:pt>
                <c:pt idx="328">
                  <c:v>42155</c:v>
                </c:pt>
                <c:pt idx="329">
                  <c:v>42185</c:v>
                </c:pt>
                <c:pt idx="330">
                  <c:v>42216</c:v>
                </c:pt>
                <c:pt idx="331">
                  <c:v>42247</c:v>
                </c:pt>
                <c:pt idx="332">
                  <c:v>42277</c:v>
                </c:pt>
                <c:pt idx="333">
                  <c:v>42308</c:v>
                </c:pt>
                <c:pt idx="334">
                  <c:v>42338</c:v>
                </c:pt>
                <c:pt idx="335">
                  <c:v>42369</c:v>
                </c:pt>
                <c:pt idx="336">
                  <c:v>42400</c:v>
                </c:pt>
                <c:pt idx="337">
                  <c:v>42429</c:v>
                </c:pt>
                <c:pt idx="338">
                  <c:v>42460</c:v>
                </c:pt>
                <c:pt idx="339">
                  <c:v>42490</c:v>
                </c:pt>
                <c:pt idx="340">
                  <c:v>42521</c:v>
                </c:pt>
                <c:pt idx="341">
                  <c:v>42551</c:v>
                </c:pt>
                <c:pt idx="342">
                  <c:v>42582</c:v>
                </c:pt>
                <c:pt idx="343">
                  <c:v>42613</c:v>
                </c:pt>
                <c:pt idx="344">
                  <c:v>42643</c:v>
                </c:pt>
                <c:pt idx="345">
                  <c:v>42674</c:v>
                </c:pt>
                <c:pt idx="346">
                  <c:v>42704</c:v>
                </c:pt>
                <c:pt idx="347">
                  <c:v>42735</c:v>
                </c:pt>
                <c:pt idx="348">
                  <c:v>42766</c:v>
                </c:pt>
                <c:pt idx="349">
                  <c:v>42794</c:v>
                </c:pt>
                <c:pt idx="350">
                  <c:v>42825</c:v>
                </c:pt>
                <c:pt idx="351">
                  <c:v>42855</c:v>
                </c:pt>
                <c:pt idx="352">
                  <c:v>42886</c:v>
                </c:pt>
                <c:pt idx="353">
                  <c:v>42916</c:v>
                </c:pt>
                <c:pt idx="354">
                  <c:v>42947</c:v>
                </c:pt>
                <c:pt idx="355">
                  <c:v>42978</c:v>
                </c:pt>
                <c:pt idx="356">
                  <c:v>43008</c:v>
                </c:pt>
                <c:pt idx="357">
                  <c:v>43039</c:v>
                </c:pt>
                <c:pt idx="358">
                  <c:v>43069</c:v>
                </c:pt>
                <c:pt idx="359">
                  <c:v>43100</c:v>
                </c:pt>
                <c:pt idx="360">
                  <c:v>43131</c:v>
                </c:pt>
                <c:pt idx="361">
                  <c:v>43159</c:v>
                </c:pt>
                <c:pt idx="362">
                  <c:v>43190</c:v>
                </c:pt>
              </c:numCache>
            </c:numRef>
          </c:cat>
          <c:val>
            <c:numRef>
              <c:f>Sheet1!$D$2:$D$364</c:f>
              <c:numCache>
                <c:formatCode>_(* #,##0_);_(* \(#,##0\);_(* "-"??_);_(@_)</c:formatCode>
                <c:ptCount val="363"/>
                <c:pt idx="0">
                  <c:v>10141.359999999999</c:v>
                </c:pt>
                <c:pt idx="1">
                  <c:v>10458.9613440744</c:v>
                </c:pt>
                <c:pt idx="2">
                  <c:v>10644.645632359399</c:v>
                </c:pt>
                <c:pt idx="3">
                  <c:v>10738.2987116899</c:v>
                </c:pt>
                <c:pt idx="4">
                  <c:v>10660.6179812262</c:v>
                </c:pt>
                <c:pt idx="5">
                  <c:v>10682.264020633002</c:v>
                </c:pt>
                <c:pt idx="6">
                  <c:v>10809.475810581</c:v>
                </c:pt>
                <c:pt idx="7">
                  <c:v>10545.848571437999</c:v>
                </c:pt>
                <c:pt idx="8">
                  <c:v>10806.1874863347</c:v>
                </c:pt>
                <c:pt idx="9">
                  <c:v>11193.928723585001</c:v>
                </c:pt>
                <c:pt idx="10">
                  <c:v>11414.4148570626</c:v>
                </c:pt>
                <c:pt idx="11">
                  <c:v>11503.2362906404</c:v>
                </c:pt>
                <c:pt idx="12">
                  <c:v>11743.2764550172</c:v>
                </c:pt>
                <c:pt idx="13">
                  <c:v>11744.589105541801</c:v>
                </c:pt>
                <c:pt idx="14">
                  <c:v>11751.647024586</c:v>
                </c:pt>
                <c:pt idx="15">
                  <c:v>11939.187239545901</c:v>
                </c:pt>
                <c:pt idx="16">
                  <c:v>11845.4006829799</c:v>
                </c:pt>
                <c:pt idx="17">
                  <c:v>11805.1933691793</c:v>
                </c:pt>
                <c:pt idx="18">
                  <c:v>12513.3310147226</c:v>
                </c:pt>
                <c:pt idx="19">
                  <c:v>12412.523920387999</c:v>
                </c:pt>
                <c:pt idx="20">
                  <c:v>12641.056497575801</c:v>
                </c:pt>
                <c:pt idx="21">
                  <c:v>12480.509204493499</c:v>
                </c:pt>
                <c:pt idx="22">
                  <c:v>12768.9126077618</c:v>
                </c:pt>
                <c:pt idx="23">
                  <c:v>13017.5095215484</c:v>
                </c:pt>
                <c:pt idx="24">
                  <c:v>12755.5477764562</c:v>
                </c:pt>
                <c:pt idx="25">
                  <c:v>12524.0483960206</c:v>
                </c:pt>
                <c:pt idx="26">
                  <c:v>12177.8489867021</c:v>
                </c:pt>
                <c:pt idx="27">
                  <c:v>12143.2824059103</c:v>
                </c:pt>
                <c:pt idx="28">
                  <c:v>12818.787344602601</c:v>
                </c:pt>
                <c:pt idx="29">
                  <c:v>12815.821580989399</c:v>
                </c:pt>
                <c:pt idx="30">
                  <c:v>12924.271677635299</c:v>
                </c:pt>
                <c:pt idx="31">
                  <c:v>12359.2678724508</c:v>
                </c:pt>
                <c:pt idx="32">
                  <c:v>11750.5710178891</c:v>
                </c:pt>
                <c:pt idx="33">
                  <c:v>12331.295265504101</c:v>
                </c:pt>
                <c:pt idx="34">
                  <c:v>12262.791955860901</c:v>
                </c:pt>
                <c:pt idx="35">
                  <c:v>12431.7993082923</c:v>
                </c:pt>
                <c:pt idx="36">
                  <c:v>12693.880061637599</c:v>
                </c:pt>
                <c:pt idx="37">
                  <c:v>13321.020379711299</c:v>
                </c:pt>
                <c:pt idx="38">
                  <c:v>13164.4025108734</c:v>
                </c:pt>
                <c:pt idx="39">
                  <c:v>13254.9744334549</c:v>
                </c:pt>
                <c:pt idx="40">
                  <c:v>13444.793829755199</c:v>
                </c:pt>
                <c:pt idx="41">
                  <c:v>13062.946651021701</c:v>
                </c:pt>
                <c:pt idx="42">
                  <c:v>13405.9956661508</c:v>
                </c:pt>
                <c:pt idx="43">
                  <c:v>13423.3909697457</c:v>
                </c:pt>
                <c:pt idx="44">
                  <c:v>13624.9248098765</c:v>
                </c:pt>
                <c:pt idx="45">
                  <c:v>13772.420167650302</c:v>
                </c:pt>
                <c:pt idx="46">
                  <c:v>13503.0580639544</c:v>
                </c:pt>
                <c:pt idx="47">
                  <c:v>14030.048077862901</c:v>
                </c:pt>
                <c:pt idx="48">
                  <c:v>13948.962881136998</c:v>
                </c:pt>
                <c:pt idx="49">
                  <c:v>13863.3191169535</c:v>
                </c:pt>
                <c:pt idx="50">
                  <c:v>13578.165177021599</c:v>
                </c:pt>
                <c:pt idx="51">
                  <c:v>13691.262693894199</c:v>
                </c:pt>
                <c:pt idx="52">
                  <c:v>13972.5221459653</c:v>
                </c:pt>
                <c:pt idx="53">
                  <c:v>13745.78136055</c:v>
                </c:pt>
                <c:pt idx="54">
                  <c:v>13788.8857652477</c:v>
                </c:pt>
                <c:pt idx="55">
                  <c:v>13961.431936558</c:v>
                </c:pt>
                <c:pt idx="56">
                  <c:v>13919.9090086796</c:v>
                </c:pt>
                <c:pt idx="57">
                  <c:v>13765.5889942669</c:v>
                </c:pt>
                <c:pt idx="58">
                  <c:v>13896.291079921601</c:v>
                </c:pt>
                <c:pt idx="59">
                  <c:v>13981.6273641074</c:v>
                </c:pt>
                <c:pt idx="60">
                  <c:v>14022.6839892188</c:v>
                </c:pt>
                <c:pt idx="61">
                  <c:v>14203.066299164</c:v>
                </c:pt>
                <c:pt idx="62">
                  <c:v>14629.175655648402</c:v>
                </c:pt>
                <c:pt idx="63">
                  <c:v>14978.7445682739</c:v>
                </c:pt>
                <c:pt idx="64">
                  <c:v>15170.919193370401</c:v>
                </c:pt>
                <c:pt idx="65">
                  <c:v>15140.954089868699</c:v>
                </c:pt>
                <c:pt idx="66">
                  <c:v>15316.130696791801</c:v>
                </c:pt>
                <c:pt idx="67">
                  <c:v>15698.447483529801</c:v>
                </c:pt>
                <c:pt idx="68">
                  <c:v>15586.942230513301</c:v>
                </c:pt>
                <c:pt idx="69">
                  <c:v>15834.964621480302</c:v>
                </c:pt>
                <c:pt idx="70">
                  <c:v>15443.108767563701</c:v>
                </c:pt>
                <c:pt idx="71">
                  <c:v>15878.212562835401</c:v>
                </c:pt>
                <c:pt idx="72">
                  <c:v>16424.587705068199</c:v>
                </c:pt>
                <c:pt idx="73">
                  <c:v>16323.2895794142</c:v>
                </c:pt>
                <c:pt idx="74">
                  <c:v>15978.571784055001</c:v>
                </c:pt>
                <c:pt idx="75">
                  <c:v>16217.4982766055</c:v>
                </c:pt>
                <c:pt idx="76">
                  <c:v>16290.847132974201</c:v>
                </c:pt>
                <c:pt idx="77">
                  <c:v>16276.6851232429</c:v>
                </c:pt>
                <c:pt idx="78">
                  <c:v>16479.205243609002</c:v>
                </c:pt>
                <c:pt idx="79">
                  <c:v>16803.083506061601</c:v>
                </c:pt>
                <c:pt idx="80">
                  <c:v>16636.542029110598</c:v>
                </c:pt>
                <c:pt idx="81">
                  <c:v>16881.6789388369</c:v>
                </c:pt>
                <c:pt idx="82">
                  <c:v>16546.259182920199</c:v>
                </c:pt>
                <c:pt idx="83">
                  <c:v>16611.772704614599</c:v>
                </c:pt>
                <c:pt idx="84">
                  <c:v>16477.275053344401</c:v>
                </c:pt>
                <c:pt idx="85">
                  <c:v>16598.0817594326</c:v>
                </c:pt>
                <c:pt idx="86">
                  <c:v>17016.5426013865</c:v>
                </c:pt>
                <c:pt idx="87">
                  <c:v>17363.865295520998</c:v>
                </c:pt>
                <c:pt idx="88">
                  <c:v>17506.2069721267</c:v>
                </c:pt>
                <c:pt idx="89">
                  <c:v>17549.407914382202</c:v>
                </c:pt>
                <c:pt idx="90">
                  <c:v>18013.6370511268</c:v>
                </c:pt>
                <c:pt idx="91">
                  <c:v>17858.4469667622</c:v>
                </c:pt>
                <c:pt idx="92">
                  <c:v>18142.580561991301</c:v>
                </c:pt>
                <c:pt idx="93">
                  <c:v>18033.722838010701</c:v>
                </c:pt>
                <c:pt idx="94">
                  <c:v>18355.2452312979</c:v>
                </c:pt>
                <c:pt idx="95">
                  <c:v>18676.410775000899</c:v>
                </c:pt>
                <c:pt idx="96">
                  <c:v>18923.941597712401</c:v>
                </c:pt>
                <c:pt idx="97">
                  <c:v>19000.318612753999</c:v>
                </c:pt>
                <c:pt idx="98">
                  <c:v>19184.023421265298</c:v>
                </c:pt>
                <c:pt idx="99">
                  <c:v>19462.162777650999</c:v>
                </c:pt>
                <c:pt idx="100">
                  <c:v>19513.409752567099</c:v>
                </c:pt>
                <c:pt idx="101">
                  <c:v>19605.940893718802</c:v>
                </c:pt>
                <c:pt idx="102">
                  <c:v>19283.890757904501</c:v>
                </c:pt>
                <c:pt idx="103">
                  <c:v>19442.550413478501</c:v>
                </c:pt>
                <c:pt idx="104">
                  <c:v>19844.058899252803</c:v>
                </c:pt>
                <c:pt idx="105">
                  <c:v>19925.865285928299</c:v>
                </c:pt>
                <c:pt idx="106">
                  <c:v>20499.020408982396</c:v>
                </c:pt>
                <c:pt idx="107">
                  <c:v>20397.925775413001</c:v>
                </c:pt>
                <c:pt idx="108">
                  <c:v>20614.959158998998</c:v>
                </c:pt>
                <c:pt idx="109">
                  <c:v>20795.269152672699</c:v>
                </c:pt>
                <c:pt idx="110">
                  <c:v>20631.894133809201</c:v>
                </c:pt>
                <c:pt idx="111">
                  <c:v>21007.666405428299</c:v>
                </c:pt>
                <c:pt idx="112">
                  <c:v>21686.230767131499</c:v>
                </c:pt>
                <c:pt idx="113">
                  <c:v>22281.124270333999</c:v>
                </c:pt>
                <c:pt idx="114">
                  <c:v>22832.6496189719</c:v>
                </c:pt>
                <c:pt idx="115">
                  <c:v>22078.559513058601</c:v>
                </c:pt>
                <c:pt idx="116">
                  <c:v>22716.313113061202</c:v>
                </c:pt>
                <c:pt idx="117">
                  <c:v>22087.9217181477</c:v>
                </c:pt>
                <c:pt idx="118">
                  <c:v>22300.167648037597</c:v>
                </c:pt>
                <c:pt idx="119">
                  <c:v>22499.710121266602</c:v>
                </c:pt>
                <c:pt idx="120">
                  <c:v>22795.595137682998</c:v>
                </c:pt>
                <c:pt idx="121">
                  <c:v>23619.852146909303</c:v>
                </c:pt>
                <c:pt idx="122">
                  <c:v>24170.359450401003</c:v>
                </c:pt>
                <c:pt idx="123">
                  <c:v>24335.628479117499</c:v>
                </c:pt>
                <c:pt idx="124">
                  <c:v>24153.8770907174</c:v>
                </c:pt>
                <c:pt idx="125">
                  <c:v>24420.845519933999</c:v>
                </c:pt>
                <c:pt idx="126">
                  <c:v>24473.7046061236</c:v>
                </c:pt>
                <c:pt idx="127">
                  <c:v>22811.992273121898</c:v>
                </c:pt>
                <c:pt idx="128">
                  <c:v>23091.097641881701</c:v>
                </c:pt>
                <c:pt idx="129">
                  <c:v>24182.9661421448</c:v>
                </c:pt>
                <c:pt idx="130">
                  <c:v>24954.086552868899</c:v>
                </c:pt>
                <c:pt idx="131">
                  <c:v>25580.340365356504</c:v>
                </c:pt>
                <c:pt idx="132">
                  <c:v>25887.006740623503</c:v>
                </c:pt>
                <c:pt idx="133">
                  <c:v>25607.6332371239</c:v>
                </c:pt>
                <c:pt idx="134">
                  <c:v>26238.067828668798</c:v>
                </c:pt>
                <c:pt idx="135">
                  <c:v>26853.546861336399</c:v>
                </c:pt>
                <c:pt idx="136">
                  <c:v>26424.772956817702</c:v>
                </c:pt>
                <c:pt idx="137">
                  <c:v>27134.8167427103</c:v>
                </c:pt>
                <c:pt idx="138">
                  <c:v>27131.0102380559</c:v>
                </c:pt>
                <c:pt idx="139">
                  <c:v>27167.422009941201</c:v>
                </c:pt>
                <c:pt idx="140">
                  <c:v>27073.5590042923</c:v>
                </c:pt>
                <c:pt idx="141">
                  <c:v>27811.755736453</c:v>
                </c:pt>
                <c:pt idx="142">
                  <c:v>28294.206591391903</c:v>
                </c:pt>
                <c:pt idx="143">
                  <c:v>29534.702072237404</c:v>
                </c:pt>
                <c:pt idx="144">
                  <c:v>28799.040994878702</c:v>
                </c:pt>
                <c:pt idx="145">
                  <c:v>28910.058694480602</c:v>
                </c:pt>
                <c:pt idx="146">
                  <c:v>29927.960687386301</c:v>
                </c:pt>
                <c:pt idx="147">
                  <c:v>29325.4992685996</c:v>
                </c:pt>
                <c:pt idx="148">
                  <c:v>29018.8872617296</c:v>
                </c:pt>
                <c:pt idx="149">
                  <c:v>29568.500488539201</c:v>
                </c:pt>
                <c:pt idx="150">
                  <c:v>29205.243769270499</c:v>
                </c:pt>
                <c:pt idx="151">
                  <c:v>29732.8793887834</c:v>
                </c:pt>
                <c:pt idx="152">
                  <c:v>28991.922497034902</c:v>
                </c:pt>
                <c:pt idx="153">
                  <c:v>28789.6785972504</c:v>
                </c:pt>
                <c:pt idx="154">
                  <c:v>27970.919144890402</c:v>
                </c:pt>
                <c:pt idx="155">
                  <c:v>28275.075302873498</c:v>
                </c:pt>
                <c:pt idx="156">
                  <c:v>28708.629269945097</c:v>
                </c:pt>
                <c:pt idx="157">
                  <c:v>27554.751518528403</c:v>
                </c:pt>
                <c:pt idx="158">
                  <c:v>26684.657857748203</c:v>
                </c:pt>
                <c:pt idx="159">
                  <c:v>27708.976564573401</c:v>
                </c:pt>
                <c:pt idx="160">
                  <c:v>27599.286249929501</c:v>
                </c:pt>
                <c:pt idx="161">
                  <c:v>27215.276918223401</c:v>
                </c:pt>
                <c:pt idx="162">
                  <c:v>27041.943992509699</c:v>
                </c:pt>
                <c:pt idx="163">
                  <c:v>26462.317976232003</c:v>
                </c:pt>
                <c:pt idx="164">
                  <c:v>25290.421025250402</c:v>
                </c:pt>
                <c:pt idx="165">
                  <c:v>25587.494040310201</c:v>
                </c:pt>
                <c:pt idx="166">
                  <c:v>26396.626423541897</c:v>
                </c:pt>
                <c:pt idx="167">
                  <c:v>26539.6484664501</c:v>
                </c:pt>
                <c:pt idx="168">
                  <c:v>26194.647943706801</c:v>
                </c:pt>
                <c:pt idx="169">
                  <c:v>26115.377647710298</c:v>
                </c:pt>
                <c:pt idx="170">
                  <c:v>26722.5153979815</c:v>
                </c:pt>
                <c:pt idx="171">
                  <c:v>26319.8596621385</c:v>
                </c:pt>
                <c:pt idx="172">
                  <c:v>26357.509139638903</c:v>
                </c:pt>
                <c:pt idx="173">
                  <c:v>25570.331797039998</c:v>
                </c:pt>
                <c:pt idx="174">
                  <c:v>24517.9003152277</c:v>
                </c:pt>
                <c:pt idx="175">
                  <c:v>24566.606798776502</c:v>
                </c:pt>
                <c:pt idx="176">
                  <c:v>23237.005476671202</c:v>
                </c:pt>
                <c:pt idx="177">
                  <c:v>24108.347123977797</c:v>
                </c:pt>
                <c:pt idx="178">
                  <c:v>24781.841877467203</c:v>
                </c:pt>
                <c:pt idx="179">
                  <c:v>24205.092862098998</c:v>
                </c:pt>
                <c:pt idx="180">
                  <c:v>23863.638121001797</c:v>
                </c:pt>
                <c:pt idx="181">
                  <c:v>23664.906083525897</c:v>
                </c:pt>
                <c:pt idx="182">
                  <c:v>23632.114903437399</c:v>
                </c:pt>
                <c:pt idx="183">
                  <c:v>24698.877035202102</c:v>
                </c:pt>
                <c:pt idx="184">
                  <c:v>25428.565540147501</c:v>
                </c:pt>
                <c:pt idx="185">
                  <c:v>25685.2483235367</c:v>
                </c:pt>
                <c:pt idx="186">
                  <c:v>25978.928613767199</c:v>
                </c:pt>
                <c:pt idx="187">
                  <c:v>26296.3047103151</c:v>
                </c:pt>
                <c:pt idx="188">
                  <c:v>26391.457796872299</c:v>
                </c:pt>
                <c:pt idx="189">
                  <c:v>27201.2615721902</c:v>
                </c:pt>
                <c:pt idx="190">
                  <c:v>27419.399355641501</c:v>
                </c:pt>
                <c:pt idx="191">
                  <c:v>28299.9395331511</c:v>
                </c:pt>
                <c:pt idx="192">
                  <c:v>28552.257815057201</c:v>
                </c:pt>
                <c:pt idx="193">
                  <c:v>28824.5967993142</c:v>
                </c:pt>
                <c:pt idx="194">
                  <c:v>28760.316299684797</c:v>
                </c:pt>
                <c:pt idx="195">
                  <c:v>28441.706513139801</c:v>
                </c:pt>
                <c:pt idx="196">
                  <c:v>28570.3413408181</c:v>
                </c:pt>
                <c:pt idx="197">
                  <c:v>28870.995633849201</c:v>
                </c:pt>
                <c:pt idx="198">
                  <c:v>28427.029118212798</c:v>
                </c:pt>
                <c:pt idx="199">
                  <c:v>28534.984161161901</c:v>
                </c:pt>
                <c:pt idx="200">
                  <c:v>28851.9515271081</c:v>
                </c:pt>
                <c:pt idx="201">
                  <c:v>29224.189316183401</c:v>
                </c:pt>
                <c:pt idx="202">
                  <c:v>30049.3645865533</c:v>
                </c:pt>
                <c:pt idx="203">
                  <c:v>30659.773105316301</c:v>
                </c:pt>
                <c:pt idx="204">
                  <c:v>30363.036547604501</c:v>
                </c:pt>
                <c:pt idx="205">
                  <c:v>30921.013181791001</c:v>
                </c:pt>
                <c:pt idx="206">
                  <c:v>30619.297561463998</c:v>
                </c:pt>
                <c:pt idx="207">
                  <c:v>30323.319456027602</c:v>
                </c:pt>
                <c:pt idx="208">
                  <c:v>30654.031372801401</c:v>
                </c:pt>
                <c:pt idx="209">
                  <c:v>30850.490487996401</c:v>
                </c:pt>
                <c:pt idx="210">
                  <c:v>31461.6205428799</c:v>
                </c:pt>
                <c:pt idx="211">
                  <c:v>31635.8486673683</c:v>
                </c:pt>
                <c:pt idx="212">
                  <c:v>32161.3592219694</c:v>
                </c:pt>
                <c:pt idx="213">
                  <c:v>31775.153666054797</c:v>
                </c:pt>
                <c:pt idx="214">
                  <c:v>32411.746814620099</c:v>
                </c:pt>
                <c:pt idx="215">
                  <c:v>32865.529984567402</c:v>
                </c:pt>
                <c:pt idx="216">
                  <c:v>33735.624461695297</c:v>
                </c:pt>
                <c:pt idx="217">
                  <c:v>33774.393292889996</c:v>
                </c:pt>
                <c:pt idx="218">
                  <c:v>34198.830439568301</c:v>
                </c:pt>
                <c:pt idx="219">
                  <c:v>34837.5777784483</c:v>
                </c:pt>
                <c:pt idx="220">
                  <c:v>34240.663105297899</c:v>
                </c:pt>
                <c:pt idx="221">
                  <c:v>34308.108531607199</c:v>
                </c:pt>
                <c:pt idx="222">
                  <c:v>34497.6469090139</c:v>
                </c:pt>
                <c:pt idx="223">
                  <c:v>35026.415722243699</c:v>
                </c:pt>
                <c:pt idx="224">
                  <c:v>35306.752281468398</c:v>
                </c:pt>
                <c:pt idx="225">
                  <c:v>36043.9886991764</c:v>
                </c:pt>
                <c:pt idx="226">
                  <c:v>36638.585741958697</c:v>
                </c:pt>
                <c:pt idx="227">
                  <c:v>37125.917695950498</c:v>
                </c:pt>
                <c:pt idx="228">
                  <c:v>37397.1280750441</c:v>
                </c:pt>
                <c:pt idx="229">
                  <c:v>37377.723838418999</c:v>
                </c:pt>
                <c:pt idx="230">
                  <c:v>37840.120269864499</c:v>
                </c:pt>
                <c:pt idx="231">
                  <c:v>38770.9707529148</c:v>
                </c:pt>
                <c:pt idx="232">
                  <c:v>39445.779588042496</c:v>
                </c:pt>
                <c:pt idx="233">
                  <c:v>39473.357505265602</c:v>
                </c:pt>
                <c:pt idx="234">
                  <c:v>39254.639764189502</c:v>
                </c:pt>
                <c:pt idx="235">
                  <c:v>39290.704089094397</c:v>
                </c:pt>
                <c:pt idx="236">
                  <c:v>40415.044500220298</c:v>
                </c:pt>
                <c:pt idx="237">
                  <c:v>41272.494942225305</c:v>
                </c:pt>
                <c:pt idx="238">
                  <c:v>40438.952472899</c:v>
                </c:pt>
                <c:pt idx="239">
                  <c:v>40275.462952105299</c:v>
                </c:pt>
                <c:pt idx="240">
                  <c:v>38673.992517885403</c:v>
                </c:pt>
                <c:pt idx="241">
                  <c:v>38763.395437769999</c:v>
                </c:pt>
                <c:pt idx="242">
                  <c:v>38520.807209236002</c:v>
                </c:pt>
                <c:pt idx="243">
                  <c:v>39643.222683843</c:v>
                </c:pt>
                <c:pt idx="244">
                  <c:v>40010.903798216903</c:v>
                </c:pt>
                <c:pt idx="245">
                  <c:v>38409.732257879703</c:v>
                </c:pt>
                <c:pt idx="246">
                  <c:v>37946.359955806802</c:v>
                </c:pt>
                <c:pt idx="247">
                  <c:v>37569.746465603996</c:v>
                </c:pt>
                <c:pt idx="248">
                  <c:v>35258.186419451995</c:v>
                </c:pt>
                <c:pt idx="249">
                  <c:v>31783.735753676599</c:v>
                </c:pt>
                <c:pt idx="250">
                  <c:v>30753.9326398132</c:v>
                </c:pt>
                <c:pt idx="251">
                  <c:v>31318.9500472092</c:v>
                </c:pt>
                <c:pt idx="252">
                  <c:v>29985.916267787801</c:v>
                </c:pt>
                <c:pt idx="253">
                  <c:v>28529.221466630199</c:v>
                </c:pt>
                <c:pt idx="254">
                  <c:v>29714.335294463999</c:v>
                </c:pt>
                <c:pt idx="255">
                  <c:v>31483.759258284197</c:v>
                </c:pt>
                <c:pt idx="256">
                  <c:v>33071.300978978499</c:v>
                </c:pt>
                <c:pt idx="257">
                  <c:v>32986.535735625701</c:v>
                </c:pt>
                <c:pt idx="258">
                  <c:v>34446.412370137601</c:v>
                </c:pt>
                <c:pt idx="259">
                  <c:v>35071.574524690601</c:v>
                </c:pt>
                <c:pt idx="260">
                  <c:v>35883.146969273701</c:v>
                </c:pt>
                <c:pt idx="261">
                  <c:v>35610.181803409097</c:v>
                </c:pt>
                <c:pt idx="262">
                  <c:v>36350.486256533601</c:v>
                </c:pt>
                <c:pt idx="263">
                  <c:v>36733.306775127399</c:v>
                </c:pt>
                <c:pt idx="264">
                  <c:v>35943.690566047102</c:v>
                </c:pt>
                <c:pt idx="265">
                  <c:v>36179.444157753402</c:v>
                </c:pt>
                <c:pt idx="266">
                  <c:v>37353.358575104197</c:v>
                </c:pt>
                <c:pt idx="267">
                  <c:v>37396.653370100299</c:v>
                </c:pt>
                <c:pt idx="268">
                  <c:v>35642.428289501702</c:v>
                </c:pt>
                <c:pt idx="269">
                  <c:v>35102.024064843703</c:v>
                </c:pt>
                <c:pt idx="270">
                  <c:v>36538.192170247195</c:v>
                </c:pt>
                <c:pt idx="271">
                  <c:v>35909.1630402913</c:v>
                </c:pt>
                <c:pt idx="272">
                  <c:v>37635.467157349798</c:v>
                </c:pt>
                <c:pt idx="273">
                  <c:v>38321.413804951699</c:v>
                </c:pt>
                <c:pt idx="274">
                  <c:v>37905.056139062799</c:v>
                </c:pt>
                <c:pt idx="275">
                  <c:v>39301.087856270402</c:v>
                </c:pt>
                <c:pt idx="276">
                  <c:v>39615.297727056903</c:v>
                </c:pt>
                <c:pt idx="277">
                  <c:v>40202.5587194775</c:v>
                </c:pt>
                <c:pt idx="278">
                  <c:v>40192.284637996505</c:v>
                </c:pt>
                <c:pt idx="279">
                  <c:v>41026.849000501599</c:v>
                </c:pt>
                <c:pt idx="280">
                  <c:v>40605.372812297399</c:v>
                </c:pt>
                <c:pt idx="281">
                  <c:v>40293.99794573</c:v>
                </c:pt>
                <c:pt idx="282">
                  <c:v>39972.055421712495</c:v>
                </c:pt>
                <c:pt idx="283">
                  <c:v>38521.898398635603</c:v>
                </c:pt>
                <c:pt idx="284">
                  <c:v>36710.539261972801</c:v>
                </c:pt>
                <c:pt idx="285">
                  <c:v>38682.128706712603</c:v>
                </c:pt>
                <c:pt idx="286">
                  <c:v>38112.833931383801</c:v>
                </c:pt>
                <c:pt idx="287">
                  <c:v>38080.9029686258</c:v>
                </c:pt>
                <c:pt idx="288">
                  <c:v>39193.418346182603</c:v>
                </c:pt>
                <c:pt idx="289">
                  <c:v>40189.752619192099</c:v>
                </c:pt>
                <c:pt idx="290">
                  <c:v>40333.983513524698</c:v>
                </c:pt>
                <c:pt idx="291">
                  <c:v>40116.913782580094</c:v>
                </c:pt>
                <c:pt idx="292">
                  <c:v>38337.814747219702</c:v>
                </c:pt>
                <c:pt idx="293">
                  <c:v>39294.497776395401</c:v>
                </c:pt>
                <c:pt idx="294">
                  <c:v>39570.773633707198</c:v>
                </c:pt>
                <c:pt idx="295">
                  <c:v>40012.069144933201</c:v>
                </c:pt>
                <c:pt idx="296">
                  <c:v>40651.847682202504</c:v>
                </c:pt>
                <c:pt idx="297">
                  <c:v>40522.898505040699</c:v>
                </c:pt>
                <c:pt idx="298">
                  <c:v>40793.334308740399</c:v>
                </c:pt>
                <c:pt idx="299">
                  <c:v>41267.299948532702</c:v>
                </c:pt>
                <c:pt idx="300">
                  <c:v>42224.123383563296</c:v>
                </c:pt>
                <c:pt idx="301">
                  <c:v>42230.87356416</c:v>
                </c:pt>
                <c:pt idx="302">
                  <c:v>42627.836558406801</c:v>
                </c:pt>
                <c:pt idx="303">
                  <c:v>43251.866532006905</c:v>
                </c:pt>
                <c:pt idx="304">
                  <c:v>43211.074472652697</c:v>
                </c:pt>
                <c:pt idx="305">
                  <c:v>42588.725468814897</c:v>
                </c:pt>
                <c:pt idx="306">
                  <c:v>43615.068587269998</c:v>
                </c:pt>
                <c:pt idx="307">
                  <c:v>43170.203885468502</c:v>
                </c:pt>
                <c:pt idx="308">
                  <c:v>44293.403659948395</c:v>
                </c:pt>
                <c:pt idx="309">
                  <c:v>45189.123356826596</c:v>
                </c:pt>
                <c:pt idx="310">
                  <c:v>45519.130080174698</c:v>
                </c:pt>
                <c:pt idx="311">
                  <c:v>45920.148131125796</c:v>
                </c:pt>
                <c:pt idx="312">
                  <c:v>45007.329678438095</c:v>
                </c:pt>
                <c:pt idx="313">
                  <c:v>46106.699718084397</c:v>
                </c:pt>
                <c:pt idx="314">
                  <c:v>46222.0450977453</c:v>
                </c:pt>
                <c:pt idx="315">
                  <c:v>46454.658487251603</c:v>
                </c:pt>
                <c:pt idx="316">
                  <c:v>46969.002166516897</c:v>
                </c:pt>
                <c:pt idx="317">
                  <c:v>47421.9331926097</c:v>
                </c:pt>
                <c:pt idx="318">
                  <c:v>47141.663677637305</c:v>
                </c:pt>
                <c:pt idx="319">
                  <c:v>47671.9735085828</c:v>
                </c:pt>
                <c:pt idx="320">
                  <c:v>46908.329284275998</c:v>
                </c:pt>
                <c:pt idx="321">
                  <c:v>47079.125668130597</c:v>
                </c:pt>
                <c:pt idx="322">
                  <c:v>47482.862874680897</c:v>
                </c:pt>
                <c:pt idx="323">
                  <c:v>47034.750625927401</c:v>
                </c:pt>
                <c:pt idx="324">
                  <c:v>46672.594720132794</c:v>
                </c:pt>
                <c:pt idx="325">
                  <c:v>47982.4118046933</c:v>
                </c:pt>
                <c:pt idx="326">
                  <c:v>47625.461281909702</c:v>
                </c:pt>
                <c:pt idx="327">
                  <c:v>48328.7330573297</c:v>
                </c:pt>
                <c:pt idx="328">
                  <c:v>48315.779835643807</c:v>
                </c:pt>
                <c:pt idx="329">
                  <c:v>47757.845632635297</c:v>
                </c:pt>
                <c:pt idx="330">
                  <c:v>47973.680267205498</c:v>
                </c:pt>
                <c:pt idx="331">
                  <c:v>46339.8813871893</c:v>
                </c:pt>
                <c:pt idx="332">
                  <c:v>45510.911387205197</c:v>
                </c:pt>
                <c:pt idx="333">
                  <c:v>47302.472857873094</c:v>
                </c:pt>
                <c:pt idx="334">
                  <c:v>47118.221462349698</c:v>
                </c:pt>
                <c:pt idx="335">
                  <c:v>46705.6535189274</c:v>
                </c:pt>
                <c:pt idx="336">
                  <c:v>45304.129113862597</c:v>
                </c:pt>
                <c:pt idx="337">
                  <c:v>45165.483619019797</c:v>
                </c:pt>
                <c:pt idx="338">
                  <c:v>46859.241344085298</c:v>
                </c:pt>
                <c:pt idx="339">
                  <c:v>47220.5501804983</c:v>
                </c:pt>
                <c:pt idx="340">
                  <c:v>47273.345390506795</c:v>
                </c:pt>
                <c:pt idx="341">
                  <c:v>47147.288221168295</c:v>
                </c:pt>
                <c:pt idx="342">
                  <c:v>48174.789827608496</c:v>
                </c:pt>
                <c:pt idx="343">
                  <c:v>48271.920889069297</c:v>
                </c:pt>
                <c:pt idx="344">
                  <c:v>48435.532656439696</c:v>
                </c:pt>
                <c:pt idx="345">
                  <c:v>48034.091996753501</c:v>
                </c:pt>
                <c:pt idx="346">
                  <c:v>48231.757088729399</c:v>
                </c:pt>
                <c:pt idx="347">
                  <c:v>48768.411761328796</c:v>
                </c:pt>
                <c:pt idx="348">
                  <c:v>49449.2965653801</c:v>
                </c:pt>
                <c:pt idx="349">
                  <c:v>50162.889790731198</c:v>
                </c:pt>
                <c:pt idx="350">
                  <c:v>50494.857426696995</c:v>
                </c:pt>
                <c:pt idx="351">
                  <c:v>50913.719722092399</c:v>
                </c:pt>
                <c:pt idx="352">
                  <c:v>51514.629912295401</c:v>
                </c:pt>
                <c:pt idx="353">
                  <c:v>51658.269798196598</c:v>
                </c:pt>
                <c:pt idx="354">
                  <c:v>52408.202679767506</c:v>
                </c:pt>
                <c:pt idx="355">
                  <c:v>52540.843155456598</c:v>
                </c:pt>
                <c:pt idx="356">
                  <c:v>53082.941994968503</c:v>
                </c:pt>
                <c:pt idx="357">
                  <c:v>53665.772244605199</c:v>
                </c:pt>
                <c:pt idx="358">
                  <c:v>54219.711676625207</c:v>
                </c:pt>
                <c:pt idx="359">
                  <c:v>54689.829553290103</c:v>
                </c:pt>
                <c:pt idx="360">
                  <c:v>56268.912600643802</c:v>
                </c:pt>
                <c:pt idx="361">
                  <c:v>55129.286879899897</c:v>
                </c:pt>
                <c:pt idx="362">
                  <c:v>54588.099540161696</c:v>
                </c:pt>
              </c:numCache>
            </c:numRef>
          </c:val>
          <c:smooth val="0"/>
          <c:extLst>
            <c:ext xmlns:c16="http://schemas.microsoft.com/office/drawing/2014/chart" uri="{C3380CC4-5D6E-409C-BE32-E72D297353CC}">
              <c16:uniqueId val="{00000002-44D3-4C16-A35C-E95EB81CBF6C}"/>
            </c:ext>
          </c:extLst>
        </c:ser>
        <c:ser>
          <c:idx val="3"/>
          <c:order val="3"/>
          <c:tx>
            <c:strRef>
              <c:f>Sheet1!$E$1</c:f>
              <c:strCache>
                <c:ptCount val="1"/>
                <c:pt idx="0">
                  <c:v>25/75</c:v>
                </c:pt>
              </c:strCache>
            </c:strRef>
          </c:tx>
          <c:spPr>
            <a:ln>
              <a:solidFill>
                <a:schemeClr val="accent6">
                  <a:lumMod val="60000"/>
                  <a:lumOff val="40000"/>
                </a:schemeClr>
              </a:solidFill>
            </a:ln>
          </c:spPr>
          <c:marker>
            <c:symbol val="none"/>
          </c:marker>
          <c:cat>
            <c:numRef>
              <c:f>Sheet1!$A$2:$A$364</c:f>
              <c:numCache>
                <c:formatCode>mm/yyyy</c:formatCode>
                <c:ptCount val="363"/>
                <c:pt idx="0">
                  <c:v>32173</c:v>
                </c:pt>
                <c:pt idx="1">
                  <c:v>32202</c:v>
                </c:pt>
                <c:pt idx="2">
                  <c:v>32233</c:v>
                </c:pt>
                <c:pt idx="3">
                  <c:v>32263</c:v>
                </c:pt>
                <c:pt idx="4">
                  <c:v>32294</c:v>
                </c:pt>
                <c:pt idx="5">
                  <c:v>32324</c:v>
                </c:pt>
                <c:pt idx="6">
                  <c:v>32355</c:v>
                </c:pt>
                <c:pt idx="7">
                  <c:v>32386</c:v>
                </c:pt>
                <c:pt idx="8">
                  <c:v>32416</c:v>
                </c:pt>
                <c:pt idx="9">
                  <c:v>32447</c:v>
                </c:pt>
                <c:pt idx="10">
                  <c:v>32477</c:v>
                </c:pt>
                <c:pt idx="11">
                  <c:v>32508</c:v>
                </c:pt>
                <c:pt idx="12">
                  <c:v>32539</c:v>
                </c:pt>
                <c:pt idx="13">
                  <c:v>32567</c:v>
                </c:pt>
                <c:pt idx="14">
                  <c:v>32598</c:v>
                </c:pt>
                <c:pt idx="15">
                  <c:v>32628</c:v>
                </c:pt>
                <c:pt idx="16">
                  <c:v>32659</c:v>
                </c:pt>
                <c:pt idx="17">
                  <c:v>32689</c:v>
                </c:pt>
                <c:pt idx="18">
                  <c:v>32720</c:v>
                </c:pt>
                <c:pt idx="19">
                  <c:v>32751</c:v>
                </c:pt>
                <c:pt idx="20">
                  <c:v>32781</c:v>
                </c:pt>
                <c:pt idx="21">
                  <c:v>32812</c:v>
                </c:pt>
                <c:pt idx="22">
                  <c:v>32842</c:v>
                </c:pt>
                <c:pt idx="23">
                  <c:v>32873</c:v>
                </c:pt>
                <c:pt idx="24">
                  <c:v>32904</c:v>
                </c:pt>
                <c:pt idx="25">
                  <c:v>32932</c:v>
                </c:pt>
                <c:pt idx="26">
                  <c:v>32963</c:v>
                </c:pt>
                <c:pt idx="27">
                  <c:v>32993</c:v>
                </c:pt>
                <c:pt idx="28">
                  <c:v>33024</c:v>
                </c:pt>
                <c:pt idx="29">
                  <c:v>33054</c:v>
                </c:pt>
                <c:pt idx="30">
                  <c:v>33085</c:v>
                </c:pt>
                <c:pt idx="31">
                  <c:v>33116</c:v>
                </c:pt>
                <c:pt idx="32">
                  <c:v>33146</c:v>
                </c:pt>
                <c:pt idx="33">
                  <c:v>33177</c:v>
                </c:pt>
                <c:pt idx="34">
                  <c:v>33207</c:v>
                </c:pt>
                <c:pt idx="35">
                  <c:v>33238</c:v>
                </c:pt>
                <c:pt idx="36">
                  <c:v>33269</c:v>
                </c:pt>
                <c:pt idx="37">
                  <c:v>33297</c:v>
                </c:pt>
                <c:pt idx="38">
                  <c:v>33328</c:v>
                </c:pt>
                <c:pt idx="39">
                  <c:v>33358</c:v>
                </c:pt>
                <c:pt idx="40">
                  <c:v>33389</c:v>
                </c:pt>
                <c:pt idx="41">
                  <c:v>33419</c:v>
                </c:pt>
                <c:pt idx="42">
                  <c:v>33450</c:v>
                </c:pt>
                <c:pt idx="43">
                  <c:v>33481</c:v>
                </c:pt>
                <c:pt idx="44">
                  <c:v>33511</c:v>
                </c:pt>
                <c:pt idx="45">
                  <c:v>33542</c:v>
                </c:pt>
                <c:pt idx="46">
                  <c:v>33572</c:v>
                </c:pt>
                <c:pt idx="47">
                  <c:v>33603</c:v>
                </c:pt>
                <c:pt idx="48">
                  <c:v>33634</c:v>
                </c:pt>
                <c:pt idx="49">
                  <c:v>33663</c:v>
                </c:pt>
                <c:pt idx="50">
                  <c:v>33694</c:v>
                </c:pt>
                <c:pt idx="51">
                  <c:v>33724</c:v>
                </c:pt>
                <c:pt idx="52">
                  <c:v>33755</c:v>
                </c:pt>
                <c:pt idx="53">
                  <c:v>33785</c:v>
                </c:pt>
                <c:pt idx="54">
                  <c:v>33816</c:v>
                </c:pt>
                <c:pt idx="55">
                  <c:v>33847</c:v>
                </c:pt>
                <c:pt idx="56">
                  <c:v>33877</c:v>
                </c:pt>
                <c:pt idx="57">
                  <c:v>33908</c:v>
                </c:pt>
                <c:pt idx="58">
                  <c:v>33938</c:v>
                </c:pt>
                <c:pt idx="59">
                  <c:v>33969</c:v>
                </c:pt>
                <c:pt idx="60">
                  <c:v>34000</c:v>
                </c:pt>
                <c:pt idx="61">
                  <c:v>34028</c:v>
                </c:pt>
                <c:pt idx="62">
                  <c:v>34059</c:v>
                </c:pt>
                <c:pt idx="63">
                  <c:v>34089</c:v>
                </c:pt>
                <c:pt idx="64">
                  <c:v>34120</c:v>
                </c:pt>
                <c:pt idx="65">
                  <c:v>34150</c:v>
                </c:pt>
                <c:pt idx="66">
                  <c:v>34181</c:v>
                </c:pt>
                <c:pt idx="67">
                  <c:v>34212</c:v>
                </c:pt>
                <c:pt idx="68">
                  <c:v>34242</c:v>
                </c:pt>
                <c:pt idx="69">
                  <c:v>34273</c:v>
                </c:pt>
                <c:pt idx="70">
                  <c:v>34303</c:v>
                </c:pt>
                <c:pt idx="71">
                  <c:v>34334</c:v>
                </c:pt>
                <c:pt idx="72">
                  <c:v>34365</c:v>
                </c:pt>
                <c:pt idx="73">
                  <c:v>34393</c:v>
                </c:pt>
                <c:pt idx="74">
                  <c:v>34424</c:v>
                </c:pt>
                <c:pt idx="75">
                  <c:v>34454</c:v>
                </c:pt>
                <c:pt idx="76">
                  <c:v>34485</c:v>
                </c:pt>
                <c:pt idx="77">
                  <c:v>34515</c:v>
                </c:pt>
                <c:pt idx="78">
                  <c:v>34546</c:v>
                </c:pt>
                <c:pt idx="79">
                  <c:v>34577</c:v>
                </c:pt>
                <c:pt idx="80">
                  <c:v>34607</c:v>
                </c:pt>
                <c:pt idx="81">
                  <c:v>34638</c:v>
                </c:pt>
                <c:pt idx="82">
                  <c:v>34668</c:v>
                </c:pt>
                <c:pt idx="83">
                  <c:v>34699</c:v>
                </c:pt>
                <c:pt idx="84">
                  <c:v>34730</c:v>
                </c:pt>
                <c:pt idx="85">
                  <c:v>34758</c:v>
                </c:pt>
                <c:pt idx="86">
                  <c:v>34789</c:v>
                </c:pt>
                <c:pt idx="87">
                  <c:v>34819</c:v>
                </c:pt>
                <c:pt idx="88">
                  <c:v>34850</c:v>
                </c:pt>
                <c:pt idx="89">
                  <c:v>34880</c:v>
                </c:pt>
                <c:pt idx="90">
                  <c:v>34911</c:v>
                </c:pt>
                <c:pt idx="91">
                  <c:v>34942</c:v>
                </c:pt>
                <c:pt idx="92">
                  <c:v>34972</c:v>
                </c:pt>
                <c:pt idx="93">
                  <c:v>35003</c:v>
                </c:pt>
                <c:pt idx="94">
                  <c:v>35033</c:v>
                </c:pt>
                <c:pt idx="95">
                  <c:v>35064</c:v>
                </c:pt>
                <c:pt idx="96">
                  <c:v>35095</c:v>
                </c:pt>
                <c:pt idx="97">
                  <c:v>35124</c:v>
                </c:pt>
                <c:pt idx="98">
                  <c:v>35155</c:v>
                </c:pt>
                <c:pt idx="99">
                  <c:v>35185</c:v>
                </c:pt>
                <c:pt idx="100">
                  <c:v>35216</c:v>
                </c:pt>
                <c:pt idx="101">
                  <c:v>35246</c:v>
                </c:pt>
                <c:pt idx="102">
                  <c:v>35277</c:v>
                </c:pt>
                <c:pt idx="103">
                  <c:v>35308</c:v>
                </c:pt>
                <c:pt idx="104">
                  <c:v>35338</c:v>
                </c:pt>
                <c:pt idx="105">
                  <c:v>35369</c:v>
                </c:pt>
                <c:pt idx="106">
                  <c:v>35399</c:v>
                </c:pt>
                <c:pt idx="107">
                  <c:v>35430</c:v>
                </c:pt>
                <c:pt idx="108">
                  <c:v>35461</c:v>
                </c:pt>
                <c:pt idx="109">
                  <c:v>35489</c:v>
                </c:pt>
                <c:pt idx="110">
                  <c:v>35520</c:v>
                </c:pt>
                <c:pt idx="111">
                  <c:v>35550</c:v>
                </c:pt>
                <c:pt idx="112">
                  <c:v>35581</c:v>
                </c:pt>
                <c:pt idx="113">
                  <c:v>35611</c:v>
                </c:pt>
                <c:pt idx="114">
                  <c:v>35642</c:v>
                </c:pt>
                <c:pt idx="115">
                  <c:v>35673</c:v>
                </c:pt>
                <c:pt idx="116">
                  <c:v>35703</c:v>
                </c:pt>
                <c:pt idx="117">
                  <c:v>35734</c:v>
                </c:pt>
                <c:pt idx="118">
                  <c:v>35764</c:v>
                </c:pt>
                <c:pt idx="119">
                  <c:v>35795</c:v>
                </c:pt>
                <c:pt idx="120">
                  <c:v>35826</c:v>
                </c:pt>
                <c:pt idx="121">
                  <c:v>35854</c:v>
                </c:pt>
                <c:pt idx="122">
                  <c:v>35885</c:v>
                </c:pt>
                <c:pt idx="123">
                  <c:v>35915</c:v>
                </c:pt>
                <c:pt idx="124">
                  <c:v>35946</c:v>
                </c:pt>
                <c:pt idx="125">
                  <c:v>35976</c:v>
                </c:pt>
                <c:pt idx="126">
                  <c:v>36007</c:v>
                </c:pt>
                <c:pt idx="127">
                  <c:v>36038</c:v>
                </c:pt>
                <c:pt idx="128">
                  <c:v>36068</c:v>
                </c:pt>
                <c:pt idx="129">
                  <c:v>36099</c:v>
                </c:pt>
                <c:pt idx="130">
                  <c:v>36129</c:v>
                </c:pt>
                <c:pt idx="131">
                  <c:v>36160</c:v>
                </c:pt>
                <c:pt idx="132">
                  <c:v>36191</c:v>
                </c:pt>
                <c:pt idx="133">
                  <c:v>36219</c:v>
                </c:pt>
                <c:pt idx="134">
                  <c:v>36250</c:v>
                </c:pt>
                <c:pt idx="135">
                  <c:v>36280</c:v>
                </c:pt>
                <c:pt idx="136">
                  <c:v>36311</c:v>
                </c:pt>
                <c:pt idx="137">
                  <c:v>36341</c:v>
                </c:pt>
                <c:pt idx="138">
                  <c:v>36372</c:v>
                </c:pt>
                <c:pt idx="139">
                  <c:v>36403</c:v>
                </c:pt>
                <c:pt idx="140">
                  <c:v>36433</c:v>
                </c:pt>
                <c:pt idx="141">
                  <c:v>36464</c:v>
                </c:pt>
                <c:pt idx="142">
                  <c:v>36494</c:v>
                </c:pt>
                <c:pt idx="143">
                  <c:v>36525</c:v>
                </c:pt>
                <c:pt idx="144">
                  <c:v>36556</c:v>
                </c:pt>
                <c:pt idx="145">
                  <c:v>36585</c:v>
                </c:pt>
                <c:pt idx="146">
                  <c:v>36616</c:v>
                </c:pt>
                <c:pt idx="147">
                  <c:v>36646</c:v>
                </c:pt>
                <c:pt idx="148">
                  <c:v>36677</c:v>
                </c:pt>
                <c:pt idx="149">
                  <c:v>36707</c:v>
                </c:pt>
                <c:pt idx="150">
                  <c:v>36738</c:v>
                </c:pt>
                <c:pt idx="151">
                  <c:v>36769</c:v>
                </c:pt>
                <c:pt idx="152">
                  <c:v>36799</c:v>
                </c:pt>
                <c:pt idx="153">
                  <c:v>36830</c:v>
                </c:pt>
                <c:pt idx="154">
                  <c:v>36860</c:v>
                </c:pt>
                <c:pt idx="155">
                  <c:v>36891</c:v>
                </c:pt>
                <c:pt idx="156">
                  <c:v>36922</c:v>
                </c:pt>
                <c:pt idx="157">
                  <c:v>36950</c:v>
                </c:pt>
                <c:pt idx="158">
                  <c:v>36981</c:v>
                </c:pt>
                <c:pt idx="159">
                  <c:v>37011</c:v>
                </c:pt>
                <c:pt idx="160">
                  <c:v>37042</c:v>
                </c:pt>
                <c:pt idx="161">
                  <c:v>37072</c:v>
                </c:pt>
                <c:pt idx="162">
                  <c:v>37103</c:v>
                </c:pt>
                <c:pt idx="163">
                  <c:v>37134</c:v>
                </c:pt>
                <c:pt idx="164">
                  <c:v>37164</c:v>
                </c:pt>
                <c:pt idx="165">
                  <c:v>37195</c:v>
                </c:pt>
                <c:pt idx="166">
                  <c:v>37225</c:v>
                </c:pt>
                <c:pt idx="167">
                  <c:v>37256</c:v>
                </c:pt>
                <c:pt idx="168">
                  <c:v>37287</c:v>
                </c:pt>
                <c:pt idx="169">
                  <c:v>37315</c:v>
                </c:pt>
                <c:pt idx="170">
                  <c:v>37346</c:v>
                </c:pt>
                <c:pt idx="171">
                  <c:v>37376</c:v>
                </c:pt>
                <c:pt idx="172">
                  <c:v>37407</c:v>
                </c:pt>
                <c:pt idx="173">
                  <c:v>37437</c:v>
                </c:pt>
                <c:pt idx="174">
                  <c:v>37468</c:v>
                </c:pt>
                <c:pt idx="175">
                  <c:v>37499</c:v>
                </c:pt>
                <c:pt idx="176">
                  <c:v>37529</c:v>
                </c:pt>
                <c:pt idx="177">
                  <c:v>37560</c:v>
                </c:pt>
                <c:pt idx="178">
                  <c:v>37590</c:v>
                </c:pt>
                <c:pt idx="179">
                  <c:v>37621</c:v>
                </c:pt>
                <c:pt idx="180">
                  <c:v>37652</c:v>
                </c:pt>
                <c:pt idx="181">
                  <c:v>37680</c:v>
                </c:pt>
                <c:pt idx="182">
                  <c:v>37711</c:v>
                </c:pt>
                <c:pt idx="183">
                  <c:v>37741</c:v>
                </c:pt>
                <c:pt idx="184">
                  <c:v>37772</c:v>
                </c:pt>
                <c:pt idx="185">
                  <c:v>37802</c:v>
                </c:pt>
                <c:pt idx="186">
                  <c:v>37833</c:v>
                </c:pt>
                <c:pt idx="187">
                  <c:v>37864</c:v>
                </c:pt>
                <c:pt idx="188">
                  <c:v>37894</c:v>
                </c:pt>
                <c:pt idx="189">
                  <c:v>37925</c:v>
                </c:pt>
                <c:pt idx="190">
                  <c:v>37955</c:v>
                </c:pt>
                <c:pt idx="191">
                  <c:v>37986</c:v>
                </c:pt>
                <c:pt idx="192">
                  <c:v>38017</c:v>
                </c:pt>
                <c:pt idx="193">
                  <c:v>38046</c:v>
                </c:pt>
                <c:pt idx="194">
                  <c:v>38077</c:v>
                </c:pt>
                <c:pt idx="195">
                  <c:v>38107</c:v>
                </c:pt>
                <c:pt idx="196">
                  <c:v>38138</c:v>
                </c:pt>
                <c:pt idx="197">
                  <c:v>38168</c:v>
                </c:pt>
                <c:pt idx="198">
                  <c:v>38199</c:v>
                </c:pt>
                <c:pt idx="199">
                  <c:v>38230</c:v>
                </c:pt>
                <c:pt idx="200">
                  <c:v>38260</c:v>
                </c:pt>
                <c:pt idx="201">
                  <c:v>38291</c:v>
                </c:pt>
                <c:pt idx="202">
                  <c:v>38321</c:v>
                </c:pt>
                <c:pt idx="203">
                  <c:v>38352</c:v>
                </c:pt>
                <c:pt idx="204">
                  <c:v>38383</c:v>
                </c:pt>
                <c:pt idx="205">
                  <c:v>38411</c:v>
                </c:pt>
                <c:pt idx="206">
                  <c:v>38442</c:v>
                </c:pt>
                <c:pt idx="207">
                  <c:v>38472</c:v>
                </c:pt>
                <c:pt idx="208">
                  <c:v>38503</c:v>
                </c:pt>
                <c:pt idx="209">
                  <c:v>38533</c:v>
                </c:pt>
                <c:pt idx="210">
                  <c:v>38564</c:v>
                </c:pt>
                <c:pt idx="211">
                  <c:v>38595</c:v>
                </c:pt>
                <c:pt idx="212">
                  <c:v>38625</c:v>
                </c:pt>
                <c:pt idx="213">
                  <c:v>38656</c:v>
                </c:pt>
                <c:pt idx="214">
                  <c:v>38686</c:v>
                </c:pt>
                <c:pt idx="215">
                  <c:v>38717</c:v>
                </c:pt>
                <c:pt idx="216">
                  <c:v>38748</c:v>
                </c:pt>
                <c:pt idx="217">
                  <c:v>38776</c:v>
                </c:pt>
                <c:pt idx="218">
                  <c:v>38807</c:v>
                </c:pt>
                <c:pt idx="219">
                  <c:v>38837</c:v>
                </c:pt>
                <c:pt idx="220">
                  <c:v>38868</c:v>
                </c:pt>
                <c:pt idx="221">
                  <c:v>38898</c:v>
                </c:pt>
                <c:pt idx="222">
                  <c:v>38929</c:v>
                </c:pt>
                <c:pt idx="223">
                  <c:v>38960</c:v>
                </c:pt>
                <c:pt idx="224">
                  <c:v>38990</c:v>
                </c:pt>
                <c:pt idx="225">
                  <c:v>39021</c:v>
                </c:pt>
                <c:pt idx="226">
                  <c:v>39051</c:v>
                </c:pt>
                <c:pt idx="227">
                  <c:v>39082</c:v>
                </c:pt>
                <c:pt idx="228">
                  <c:v>39113</c:v>
                </c:pt>
                <c:pt idx="229">
                  <c:v>39141</c:v>
                </c:pt>
                <c:pt idx="230">
                  <c:v>39172</c:v>
                </c:pt>
                <c:pt idx="231">
                  <c:v>39202</c:v>
                </c:pt>
                <c:pt idx="232">
                  <c:v>39233</c:v>
                </c:pt>
                <c:pt idx="233">
                  <c:v>39263</c:v>
                </c:pt>
                <c:pt idx="234">
                  <c:v>39294</c:v>
                </c:pt>
                <c:pt idx="235">
                  <c:v>39325</c:v>
                </c:pt>
                <c:pt idx="236">
                  <c:v>39355</c:v>
                </c:pt>
                <c:pt idx="237">
                  <c:v>39386</c:v>
                </c:pt>
                <c:pt idx="238">
                  <c:v>39416</c:v>
                </c:pt>
                <c:pt idx="239">
                  <c:v>39447</c:v>
                </c:pt>
                <c:pt idx="240">
                  <c:v>39478</c:v>
                </c:pt>
                <c:pt idx="241">
                  <c:v>39507</c:v>
                </c:pt>
                <c:pt idx="242">
                  <c:v>39538</c:v>
                </c:pt>
                <c:pt idx="243">
                  <c:v>39568</c:v>
                </c:pt>
                <c:pt idx="244">
                  <c:v>39599</c:v>
                </c:pt>
                <c:pt idx="245">
                  <c:v>39629</c:v>
                </c:pt>
                <c:pt idx="246">
                  <c:v>39660</c:v>
                </c:pt>
                <c:pt idx="247">
                  <c:v>39691</c:v>
                </c:pt>
                <c:pt idx="248">
                  <c:v>39721</c:v>
                </c:pt>
                <c:pt idx="249">
                  <c:v>39752</c:v>
                </c:pt>
                <c:pt idx="250">
                  <c:v>39782</c:v>
                </c:pt>
                <c:pt idx="251">
                  <c:v>39813</c:v>
                </c:pt>
                <c:pt idx="252">
                  <c:v>39844</c:v>
                </c:pt>
                <c:pt idx="253">
                  <c:v>39872</c:v>
                </c:pt>
                <c:pt idx="254">
                  <c:v>39903</c:v>
                </c:pt>
                <c:pt idx="255">
                  <c:v>39933</c:v>
                </c:pt>
                <c:pt idx="256">
                  <c:v>39964</c:v>
                </c:pt>
                <c:pt idx="257">
                  <c:v>39994</c:v>
                </c:pt>
                <c:pt idx="258">
                  <c:v>40025</c:v>
                </c:pt>
                <c:pt idx="259">
                  <c:v>40056</c:v>
                </c:pt>
                <c:pt idx="260">
                  <c:v>40086</c:v>
                </c:pt>
                <c:pt idx="261">
                  <c:v>40117</c:v>
                </c:pt>
                <c:pt idx="262">
                  <c:v>40147</c:v>
                </c:pt>
                <c:pt idx="263">
                  <c:v>40178</c:v>
                </c:pt>
                <c:pt idx="264">
                  <c:v>40209</c:v>
                </c:pt>
                <c:pt idx="265">
                  <c:v>40237</c:v>
                </c:pt>
                <c:pt idx="266">
                  <c:v>40268</c:v>
                </c:pt>
                <c:pt idx="267">
                  <c:v>40298</c:v>
                </c:pt>
                <c:pt idx="268">
                  <c:v>40329</c:v>
                </c:pt>
                <c:pt idx="269">
                  <c:v>40359</c:v>
                </c:pt>
                <c:pt idx="270">
                  <c:v>40390</c:v>
                </c:pt>
                <c:pt idx="271">
                  <c:v>40421</c:v>
                </c:pt>
                <c:pt idx="272">
                  <c:v>40451</c:v>
                </c:pt>
                <c:pt idx="273">
                  <c:v>40482</c:v>
                </c:pt>
                <c:pt idx="274">
                  <c:v>40512</c:v>
                </c:pt>
                <c:pt idx="275">
                  <c:v>40543</c:v>
                </c:pt>
                <c:pt idx="276">
                  <c:v>40574</c:v>
                </c:pt>
                <c:pt idx="277">
                  <c:v>40602</c:v>
                </c:pt>
                <c:pt idx="278">
                  <c:v>40633</c:v>
                </c:pt>
                <c:pt idx="279">
                  <c:v>40663</c:v>
                </c:pt>
                <c:pt idx="280">
                  <c:v>40694</c:v>
                </c:pt>
                <c:pt idx="281">
                  <c:v>40724</c:v>
                </c:pt>
                <c:pt idx="282">
                  <c:v>40755</c:v>
                </c:pt>
                <c:pt idx="283">
                  <c:v>40786</c:v>
                </c:pt>
                <c:pt idx="284">
                  <c:v>40816</c:v>
                </c:pt>
                <c:pt idx="285">
                  <c:v>40847</c:v>
                </c:pt>
                <c:pt idx="286">
                  <c:v>40877</c:v>
                </c:pt>
                <c:pt idx="287">
                  <c:v>40908</c:v>
                </c:pt>
                <c:pt idx="288">
                  <c:v>40939</c:v>
                </c:pt>
                <c:pt idx="289">
                  <c:v>40968</c:v>
                </c:pt>
                <c:pt idx="290">
                  <c:v>40999</c:v>
                </c:pt>
                <c:pt idx="291">
                  <c:v>41029</c:v>
                </c:pt>
                <c:pt idx="292">
                  <c:v>41060</c:v>
                </c:pt>
                <c:pt idx="293">
                  <c:v>41090</c:v>
                </c:pt>
                <c:pt idx="294">
                  <c:v>41121</c:v>
                </c:pt>
                <c:pt idx="295">
                  <c:v>41152</c:v>
                </c:pt>
                <c:pt idx="296">
                  <c:v>41182</c:v>
                </c:pt>
                <c:pt idx="297">
                  <c:v>41213</c:v>
                </c:pt>
                <c:pt idx="298">
                  <c:v>41243</c:v>
                </c:pt>
                <c:pt idx="299">
                  <c:v>41274</c:v>
                </c:pt>
                <c:pt idx="300">
                  <c:v>41305</c:v>
                </c:pt>
                <c:pt idx="301">
                  <c:v>41333</c:v>
                </c:pt>
                <c:pt idx="302">
                  <c:v>41364</c:v>
                </c:pt>
                <c:pt idx="303">
                  <c:v>41394</c:v>
                </c:pt>
                <c:pt idx="304">
                  <c:v>41425</c:v>
                </c:pt>
                <c:pt idx="305">
                  <c:v>41455</c:v>
                </c:pt>
                <c:pt idx="306">
                  <c:v>41486</c:v>
                </c:pt>
                <c:pt idx="307">
                  <c:v>41517</c:v>
                </c:pt>
                <c:pt idx="308">
                  <c:v>41547</c:v>
                </c:pt>
                <c:pt idx="309">
                  <c:v>41578</c:v>
                </c:pt>
                <c:pt idx="310">
                  <c:v>41608</c:v>
                </c:pt>
                <c:pt idx="311">
                  <c:v>41639</c:v>
                </c:pt>
                <c:pt idx="312">
                  <c:v>41670</c:v>
                </c:pt>
                <c:pt idx="313">
                  <c:v>41698</c:v>
                </c:pt>
                <c:pt idx="314">
                  <c:v>41729</c:v>
                </c:pt>
                <c:pt idx="315">
                  <c:v>41759</c:v>
                </c:pt>
                <c:pt idx="316">
                  <c:v>41790</c:v>
                </c:pt>
                <c:pt idx="317">
                  <c:v>41820</c:v>
                </c:pt>
                <c:pt idx="318">
                  <c:v>41851</c:v>
                </c:pt>
                <c:pt idx="319">
                  <c:v>41882</c:v>
                </c:pt>
                <c:pt idx="320">
                  <c:v>41912</c:v>
                </c:pt>
                <c:pt idx="321">
                  <c:v>41943</c:v>
                </c:pt>
                <c:pt idx="322">
                  <c:v>41973</c:v>
                </c:pt>
                <c:pt idx="323">
                  <c:v>42004</c:v>
                </c:pt>
                <c:pt idx="324">
                  <c:v>42035</c:v>
                </c:pt>
                <c:pt idx="325">
                  <c:v>42063</c:v>
                </c:pt>
                <c:pt idx="326">
                  <c:v>42094</c:v>
                </c:pt>
                <c:pt idx="327">
                  <c:v>42124</c:v>
                </c:pt>
                <c:pt idx="328">
                  <c:v>42155</c:v>
                </c:pt>
                <c:pt idx="329">
                  <c:v>42185</c:v>
                </c:pt>
                <c:pt idx="330">
                  <c:v>42216</c:v>
                </c:pt>
                <c:pt idx="331">
                  <c:v>42247</c:v>
                </c:pt>
                <c:pt idx="332">
                  <c:v>42277</c:v>
                </c:pt>
                <c:pt idx="333">
                  <c:v>42308</c:v>
                </c:pt>
                <c:pt idx="334">
                  <c:v>42338</c:v>
                </c:pt>
                <c:pt idx="335">
                  <c:v>42369</c:v>
                </c:pt>
                <c:pt idx="336">
                  <c:v>42400</c:v>
                </c:pt>
                <c:pt idx="337">
                  <c:v>42429</c:v>
                </c:pt>
                <c:pt idx="338">
                  <c:v>42460</c:v>
                </c:pt>
                <c:pt idx="339">
                  <c:v>42490</c:v>
                </c:pt>
                <c:pt idx="340">
                  <c:v>42521</c:v>
                </c:pt>
                <c:pt idx="341">
                  <c:v>42551</c:v>
                </c:pt>
                <c:pt idx="342">
                  <c:v>42582</c:v>
                </c:pt>
                <c:pt idx="343">
                  <c:v>42613</c:v>
                </c:pt>
                <c:pt idx="344">
                  <c:v>42643</c:v>
                </c:pt>
                <c:pt idx="345">
                  <c:v>42674</c:v>
                </c:pt>
                <c:pt idx="346">
                  <c:v>42704</c:v>
                </c:pt>
                <c:pt idx="347">
                  <c:v>42735</c:v>
                </c:pt>
                <c:pt idx="348">
                  <c:v>42766</c:v>
                </c:pt>
                <c:pt idx="349">
                  <c:v>42794</c:v>
                </c:pt>
                <c:pt idx="350">
                  <c:v>42825</c:v>
                </c:pt>
                <c:pt idx="351">
                  <c:v>42855</c:v>
                </c:pt>
                <c:pt idx="352">
                  <c:v>42886</c:v>
                </c:pt>
                <c:pt idx="353">
                  <c:v>42916</c:v>
                </c:pt>
                <c:pt idx="354">
                  <c:v>42947</c:v>
                </c:pt>
                <c:pt idx="355">
                  <c:v>42978</c:v>
                </c:pt>
                <c:pt idx="356">
                  <c:v>43008</c:v>
                </c:pt>
                <c:pt idx="357">
                  <c:v>43039</c:v>
                </c:pt>
                <c:pt idx="358">
                  <c:v>43069</c:v>
                </c:pt>
                <c:pt idx="359">
                  <c:v>43100</c:v>
                </c:pt>
                <c:pt idx="360">
                  <c:v>43131</c:v>
                </c:pt>
                <c:pt idx="361">
                  <c:v>43159</c:v>
                </c:pt>
                <c:pt idx="362">
                  <c:v>43190</c:v>
                </c:pt>
              </c:numCache>
            </c:numRef>
          </c:cat>
          <c:val>
            <c:numRef>
              <c:f>Sheet1!$E$2:$E$364</c:f>
              <c:numCache>
                <c:formatCode>_(* #,##0_);_(* \(#,##0\);_(* "-"??_);_(@_)</c:formatCode>
                <c:ptCount val="363"/>
                <c:pt idx="0">
                  <c:v>10085.390000000001</c:v>
                </c:pt>
                <c:pt idx="1">
                  <c:v>10266.288772145101</c:v>
                </c:pt>
                <c:pt idx="2">
                  <c:v>10380.042367559099</c:v>
                </c:pt>
                <c:pt idx="3">
                  <c:v>10449.6620362453</c:v>
                </c:pt>
                <c:pt idx="4">
                  <c:v>10438.266739357799</c:v>
                </c:pt>
                <c:pt idx="5">
                  <c:v>10474.1924748081</c:v>
                </c:pt>
                <c:pt idx="6">
                  <c:v>10563.121991942398</c:v>
                </c:pt>
                <c:pt idx="7">
                  <c:v>10465.674384945201</c:v>
                </c:pt>
                <c:pt idx="8">
                  <c:v>10627.1251443251</c:v>
                </c:pt>
                <c:pt idx="9">
                  <c:v>10850.2013036021</c:v>
                </c:pt>
                <c:pt idx="10">
                  <c:v>10987.776101185</c:v>
                </c:pt>
                <c:pt idx="11">
                  <c:v>11065.363614291498</c:v>
                </c:pt>
                <c:pt idx="12">
                  <c:v>11211.322318805</c:v>
                </c:pt>
                <c:pt idx="13">
                  <c:v>11246.317221450901</c:v>
                </c:pt>
                <c:pt idx="14">
                  <c:v>11287.4053636355</c:v>
                </c:pt>
                <c:pt idx="15">
                  <c:v>11415.554845806399</c:v>
                </c:pt>
                <c:pt idx="16">
                  <c:v>11415.655558397499</c:v>
                </c:pt>
                <c:pt idx="17">
                  <c:v>11436.766874974401</c:v>
                </c:pt>
                <c:pt idx="18">
                  <c:v>11819.556974220401</c:v>
                </c:pt>
                <c:pt idx="19">
                  <c:v>11815.6330231396</c:v>
                </c:pt>
                <c:pt idx="20">
                  <c:v>11963.071156427601</c:v>
                </c:pt>
                <c:pt idx="21">
                  <c:v>11927.567962553201</c:v>
                </c:pt>
                <c:pt idx="22">
                  <c:v>12106.3282377911</c:v>
                </c:pt>
                <c:pt idx="23">
                  <c:v>12260.9134479106</c:v>
                </c:pt>
                <c:pt idx="24">
                  <c:v>12172.305058644299</c:v>
                </c:pt>
                <c:pt idx="25">
                  <c:v>12096.4112405371</c:v>
                </c:pt>
                <c:pt idx="26">
                  <c:v>11968.178566386301</c:v>
                </c:pt>
                <c:pt idx="27">
                  <c:v>11992.321494281199</c:v>
                </c:pt>
                <c:pt idx="28">
                  <c:v>12366.475150440299</c:v>
                </c:pt>
                <c:pt idx="29">
                  <c:v>12403.6960109677</c:v>
                </c:pt>
                <c:pt idx="30">
                  <c:v>12498.1700268122</c:v>
                </c:pt>
                <c:pt idx="31">
                  <c:v>12266.0509447735</c:v>
                </c:pt>
                <c:pt idx="32">
                  <c:v>12000.698019744401</c:v>
                </c:pt>
                <c:pt idx="33">
                  <c:v>12338.151279289201</c:v>
                </c:pt>
                <c:pt idx="34">
                  <c:v>12338.742027504801</c:v>
                </c:pt>
                <c:pt idx="35">
                  <c:v>12460.717444094</c:v>
                </c:pt>
                <c:pt idx="36">
                  <c:v>12624.3172064504</c:v>
                </c:pt>
                <c:pt idx="37">
                  <c:v>12966.259052014</c:v>
                </c:pt>
                <c:pt idx="38">
                  <c:v>12918.503038859</c:v>
                </c:pt>
                <c:pt idx="39">
                  <c:v>12997.4032043936</c:v>
                </c:pt>
                <c:pt idx="40">
                  <c:v>13121.1489835014</c:v>
                </c:pt>
                <c:pt idx="41">
                  <c:v>12962.185488106399</c:v>
                </c:pt>
                <c:pt idx="42">
                  <c:v>13164.043189153801</c:v>
                </c:pt>
                <c:pt idx="43">
                  <c:v>13202.9276427923</c:v>
                </c:pt>
                <c:pt idx="44">
                  <c:v>13332.131038523999</c:v>
                </c:pt>
                <c:pt idx="45">
                  <c:v>13432.598025053399</c:v>
                </c:pt>
                <c:pt idx="46">
                  <c:v>13327.537104786399</c:v>
                </c:pt>
                <c:pt idx="47">
                  <c:v>13612.8767208176</c:v>
                </c:pt>
                <c:pt idx="48">
                  <c:v>13596.6202547473</c:v>
                </c:pt>
                <c:pt idx="49">
                  <c:v>13574.1029300139</c:v>
                </c:pt>
                <c:pt idx="50">
                  <c:v>13457.413482669301</c:v>
                </c:pt>
                <c:pt idx="51">
                  <c:v>13535.319571668801</c:v>
                </c:pt>
                <c:pt idx="52">
                  <c:v>13693.0154408976</c:v>
                </c:pt>
                <c:pt idx="53">
                  <c:v>13603.8313223607</c:v>
                </c:pt>
                <c:pt idx="54">
                  <c:v>13646.090453073801</c:v>
                </c:pt>
                <c:pt idx="55">
                  <c:v>13749.243460110602</c:v>
                </c:pt>
                <c:pt idx="56">
                  <c:v>13746.4838714545</c:v>
                </c:pt>
                <c:pt idx="57">
                  <c:v>13685.9981024873</c:v>
                </c:pt>
                <c:pt idx="58">
                  <c:v>13767.024968953401</c:v>
                </c:pt>
                <c:pt idx="59">
                  <c:v>13828.726982397598</c:v>
                </c:pt>
                <c:pt idx="60">
                  <c:v>13865.1751479084</c:v>
                </c:pt>
                <c:pt idx="61">
                  <c:v>13969.6687093538</c:v>
                </c:pt>
                <c:pt idx="62">
                  <c:v>14196.9462982246</c:v>
                </c:pt>
                <c:pt idx="63">
                  <c:v>14383.402072733499</c:v>
                </c:pt>
                <c:pt idx="64">
                  <c:v>14491.261924754199</c:v>
                </c:pt>
                <c:pt idx="65">
                  <c:v>14495.3407280796</c:v>
                </c:pt>
                <c:pt idx="66">
                  <c:v>14596.6017038728</c:v>
                </c:pt>
                <c:pt idx="67">
                  <c:v>14797.058356038</c:v>
                </c:pt>
                <c:pt idx="68">
                  <c:v>14763.4620212438</c:v>
                </c:pt>
                <c:pt idx="69">
                  <c:v>14897.233679753701</c:v>
                </c:pt>
                <c:pt idx="70">
                  <c:v>14731.4629153758</c:v>
                </c:pt>
                <c:pt idx="71">
                  <c:v>14955.6612321551</c:v>
                </c:pt>
                <c:pt idx="72">
                  <c:v>15231.694644085301</c:v>
                </c:pt>
                <c:pt idx="73">
                  <c:v>15200.867457955899</c:v>
                </c:pt>
                <c:pt idx="74">
                  <c:v>15060.842712535401</c:v>
                </c:pt>
                <c:pt idx="75">
                  <c:v>15193.859560291701</c:v>
                </c:pt>
                <c:pt idx="76">
                  <c:v>15252.149450241199</c:v>
                </c:pt>
                <c:pt idx="77">
                  <c:v>15269.298029075899</c:v>
                </c:pt>
                <c:pt idx="78">
                  <c:v>15385.2954078567</c:v>
                </c:pt>
                <c:pt idx="79">
                  <c:v>15564.850690274501</c:v>
                </c:pt>
                <c:pt idx="80">
                  <c:v>15516.192912456399</c:v>
                </c:pt>
                <c:pt idx="81">
                  <c:v>15660.302249293502</c:v>
                </c:pt>
                <c:pt idx="82">
                  <c:v>15533.623226752201</c:v>
                </c:pt>
                <c:pt idx="83">
                  <c:v>15598.781462135899</c:v>
                </c:pt>
                <c:pt idx="84">
                  <c:v>15568.0438604806</c:v>
                </c:pt>
                <c:pt idx="85">
                  <c:v>15656.1178610727</c:v>
                </c:pt>
                <c:pt idx="86">
                  <c:v>15889.6319729724</c:v>
                </c:pt>
                <c:pt idx="87">
                  <c:v>16087.147129558602</c:v>
                </c:pt>
                <c:pt idx="88">
                  <c:v>16196.159914104599</c:v>
                </c:pt>
                <c:pt idx="89">
                  <c:v>16254.3223488762</c:v>
                </c:pt>
                <c:pt idx="90">
                  <c:v>16506.0595001863</c:v>
                </c:pt>
                <c:pt idx="91">
                  <c:v>16473.4522385122</c:v>
                </c:pt>
                <c:pt idx="92">
                  <c:v>16639.991587382501</c:v>
                </c:pt>
                <c:pt idx="93">
                  <c:v>16629.291046104299</c:v>
                </c:pt>
                <c:pt idx="94">
                  <c:v>16812.4622945259</c:v>
                </c:pt>
                <c:pt idx="95">
                  <c:v>17000.588771112798</c:v>
                </c:pt>
                <c:pt idx="96">
                  <c:v>17149.6105022923</c:v>
                </c:pt>
                <c:pt idx="97">
                  <c:v>17217.732179984698</c:v>
                </c:pt>
                <c:pt idx="98">
                  <c:v>17334.909281415199</c:v>
                </c:pt>
                <c:pt idx="99">
                  <c:v>17500.265153951099</c:v>
                </c:pt>
                <c:pt idx="100">
                  <c:v>17560.3397071662</c:v>
                </c:pt>
                <c:pt idx="101">
                  <c:v>17637.090910452698</c:v>
                </c:pt>
                <c:pt idx="102">
                  <c:v>17531.891389935299</c:v>
                </c:pt>
                <c:pt idx="103">
                  <c:v>17640.147968582602</c:v>
                </c:pt>
                <c:pt idx="104">
                  <c:v>17860.8766652007</c:v>
                </c:pt>
                <c:pt idx="105">
                  <c:v>17935.6107026026</c:v>
                </c:pt>
                <c:pt idx="106">
                  <c:v>18230.044182739901</c:v>
                </c:pt>
                <c:pt idx="107">
                  <c:v>18227.209582231899</c:v>
                </c:pt>
                <c:pt idx="108">
                  <c:v>18365.222123502102</c:v>
                </c:pt>
                <c:pt idx="109">
                  <c:v>18480.975003804801</c:v>
                </c:pt>
                <c:pt idx="110">
                  <c:v>18448.031233584999</c:v>
                </c:pt>
                <c:pt idx="111">
                  <c:v>18655.7650476216</c:v>
                </c:pt>
                <c:pt idx="112">
                  <c:v>19003.0887235464</c:v>
                </c:pt>
                <c:pt idx="113">
                  <c:v>19298.818148108097</c:v>
                </c:pt>
                <c:pt idx="114">
                  <c:v>19579.060441472298</c:v>
                </c:pt>
                <c:pt idx="115">
                  <c:v>19295.960609776401</c:v>
                </c:pt>
                <c:pt idx="116">
                  <c:v>19617.489708900899</c:v>
                </c:pt>
                <c:pt idx="117">
                  <c:v>19387.528974663499</c:v>
                </c:pt>
                <c:pt idx="118">
                  <c:v>19518.676300224401</c:v>
                </c:pt>
                <c:pt idx="119">
                  <c:v>19652.522946942699</c:v>
                </c:pt>
                <c:pt idx="120">
                  <c:v>19823.8665595975</c:v>
                </c:pt>
                <c:pt idx="121">
                  <c:v>20220.9971744176</c:v>
                </c:pt>
                <c:pt idx="122">
                  <c:v>20496.535306502799</c:v>
                </c:pt>
                <c:pt idx="123">
                  <c:v>20610.705861739498</c:v>
                </c:pt>
                <c:pt idx="124">
                  <c:v>20575.3375730759</c:v>
                </c:pt>
                <c:pt idx="125">
                  <c:v>20731.1146780743</c:v>
                </c:pt>
                <c:pt idx="126">
                  <c:v>20795.037067558398</c:v>
                </c:pt>
                <c:pt idx="127">
                  <c:v>20133.843614994701</c:v>
                </c:pt>
                <c:pt idx="128">
                  <c:v>20303.093015078302</c:v>
                </c:pt>
                <c:pt idx="129">
                  <c:v>20816.027896276399</c:v>
                </c:pt>
                <c:pt idx="130">
                  <c:v>21179.7955233291</c:v>
                </c:pt>
                <c:pt idx="131">
                  <c:v>21485.286993266502</c:v>
                </c:pt>
                <c:pt idx="132">
                  <c:v>21652.095128320198</c:v>
                </c:pt>
                <c:pt idx="133">
                  <c:v>21573.680595635797</c:v>
                </c:pt>
                <c:pt idx="134">
                  <c:v>21885.178767203201</c:v>
                </c:pt>
                <c:pt idx="135">
                  <c:v>22182.4756036244</c:v>
                </c:pt>
                <c:pt idx="136">
                  <c:v>22043.115045796902</c:v>
                </c:pt>
                <c:pt idx="137">
                  <c:v>22382.846660596402</c:v>
                </c:pt>
                <c:pt idx="138">
                  <c:v>22423.872390639401</c:v>
                </c:pt>
                <c:pt idx="139">
                  <c:v>22482.4746248109</c:v>
                </c:pt>
                <c:pt idx="140">
                  <c:v>22487.153409888298</c:v>
                </c:pt>
                <c:pt idx="141">
                  <c:v>22837.424948502699</c:v>
                </c:pt>
                <c:pt idx="142">
                  <c:v>23076.866348858501</c:v>
                </c:pt>
                <c:pt idx="143">
                  <c:v>23633.250032682299</c:v>
                </c:pt>
                <c:pt idx="144">
                  <c:v>23387.6820978211</c:v>
                </c:pt>
                <c:pt idx="145">
                  <c:v>23483.206858842397</c:v>
                </c:pt>
                <c:pt idx="146">
                  <c:v>23951.570820091601</c:v>
                </c:pt>
                <c:pt idx="147">
                  <c:v>23765.521166329399</c:v>
                </c:pt>
                <c:pt idx="148">
                  <c:v>23701.173945418101</c:v>
                </c:pt>
                <c:pt idx="149">
                  <c:v>23972.837334456897</c:v>
                </c:pt>
                <c:pt idx="150">
                  <c:v>23883.121867473197</c:v>
                </c:pt>
                <c:pt idx="151">
                  <c:v>24159.116042964797</c:v>
                </c:pt>
                <c:pt idx="152">
                  <c:v>23919.487141506099</c:v>
                </c:pt>
                <c:pt idx="153">
                  <c:v>23903.187558610003</c:v>
                </c:pt>
                <c:pt idx="154">
                  <c:v>23623.9249475299</c:v>
                </c:pt>
                <c:pt idx="155">
                  <c:v>23811.945564437501</c:v>
                </c:pt>
                <c:pt idx="156">
                  <c:v>24058.604374277198</c:v>
                </c:pt>
                <c:pt idx="157">
                  <c:v>23620.266045580101</c:v>
                </c:pt>
                <c:pt idx="158">
                  <c:v>23296.487693910301</c:v>
                </c:pt>
                <c:pt idx="159">
                  <c:v>23789.441997859303</c:v>
                </c:pt>
                <c:pt idx="160">
                  <c:v>23780.786727998202</c:v>
                </c:pt>
                <c:pt idx="161">
                  <c:v>23648.756496861399</c:v>
                </c:pt>
                <c:pt idx="162">
                  <c:v>23609.186725866199</c:v>
                </c:pt>
                <c:pt idx="163">
                  <c:v>23392.6145517236</c:v>
                </c:pt>
                <c:pt idx="164">
                  <c:v>22907.078627754301</c:v>
                </c:pt>
                <c:pt idx="165">
                  <c:v>23067.310937429498</c:v>
                </c:pt>
                <c:pt idx="166">
                  <c:v>23452.149593772701</c:v>
                </c:pt>
                <c:pt idx="167">
                  <c:v>23532.846024953404</c:v>
                </c:pt>
                <c:pt idx="168">
                  <c:v>23396.3774223818</c:v>
                </c:pt>
                <c:pt idx="169">
                  <c:v>23376.104437948899</c:v>
                </c:pt>
                <c:pt idx="170">
                  <c:v>23663.4702255747</c:v>
                </c:pt>
                <c:pt idx="171">
                  <c:v>23503.359250793401</c:v>
                </c:pt>
                <c:pt idx="172">
                  <c:v>23537.184801257899</c:v>
                </c:pt>
                <c:pt idx="173">
                  <c:v>23200.9538568022</c:v>
                </c:pt>
                <c:pt idx="174">
                  <c:v>22741.439203095699</c:v>
                </c:pt>
                <c:pt idx="175">
                  <c:v>22779.811608946198</c:v>
                </c:pt>
                <c:pt idx="176">
                  <c:v>22179.744645217001</c:v>
                </c:pt>
                <c:pt idx="177">
                  <c:v>22610.654030571201</c:v>
                </c:pt>
                <c:pt idx="178">
                  <c:v>22939.727958590898</c:v>
                </c:pt>
                <c:pt idx="179">
                  <c:v>22685.749053781601</c:v>
                </c:pt>
                <c:pt idx="180">
                  <c:v>22536.7611772606</c:v>
                </c:pt>
                <c:pt idx="181">
                  <c:v>22452.715757809499</c:v>
                </c:pt>
                <c:pt idx="182">
                  <c:v>22448.481784086202</c:v>
                </c:pt>
                <c:pt idx="183">
                  <c:v>22966.1287133408</c:v>
                </c:pt>
                <c:pt idx="184">
                  <c:v>23315.637454764899</c:v>
                </c:pt>
                <c:pt idx="185">
                  <c:v>23444.769587965402</c:v>
                </c:pt>
                <c:pt idx="186">
                  <c:v>23586.730148277198</c:v>
                </c:pt>
                <c:pt idx="187">
                  <c:v>23739.008127801302</c:v>
                </c:pt>
                <c:pt idx="188">
                  <c:v>23792.043403129403</c:v>
                </c:pt>
                <c:pt idx="189">
                  <c:v>24165.447792484902</c:v>
                </c:pt>
                <c:pt idx="190">
                  <c:v>24271.024212512402</c:v>
                </c:pt>
                <c:pt idx="191">
                  <c:v>24670.675338793102</c:v>
                </c:pt>
                <c:pt idx="192">
                  <c:v>24789.2248341839</c:v>
                </c:pt>
                <c:pt idx="193">
                  <c:v>24915.1660497058</c:v>
                </c:pt>
                <c:pt idx="194">
                  <c:v>24898.1594905448</c:v>
                </c:pt>
                <c:pt idx="195">
                  <c:v>24770.184140895402</c:v>
                </c:pt>
                <c:pt idx="196">
                  <c:v>24833.752525820102</c:v>
                </c:pt>
                <c:pt idx="197">
                  <c:v>24974.805766725</c:v>
                </c:pt>
                <c:pt idx="198">
                  <c:v>24794.854846186197</c:v>
                </c:pt>
                <c:pt idx="199">
                  <c:v>24855.596284835203</c:v>
                </c:pt>
                <c:pt idx="200">
                  <c:v>25007.901769695101</c:v>
                </c:pt>
                <c:pt idx="201">
                  <c:v>25183.301568430699</c:v>
                </c:pt>
                <c:pt idx="202">
                  <c:v>25558.270052116597</c:v>
                </c:pt>
                <c:pt idx="203">
                  <c:v>25838.9270129508</c:v>
                </c:pt>
                <c:pt idx="204">
                  <c:v>25735.071737667997</c:v>
                </c:pt>
                <c:pt idx="205">
                  <c:v>25992.707329421297</c:v>
                </c:pt>
                <c:pt idx="206">
                  <c:v>25893.426572228702</c:v>
                </c:pt>
                <c:pt idx="207">
                  <c:v>25794.904789984499</c:v>
                </c:pt>
                <c:pt idx="208">
                  <c:v>25966.3904906965</c:v>
                </c:pt>
                <c:pt idx="209">
                  <c:v>26079.039394570496</c:v>
                </c:pt>
                <c:pt idx="210">
                  <c:v>26368.309552137598</c:v>
                </c:pt>
                <c:pt idx="211">
                  <c:v>26481.098662010401</c:v>
                </c:pt>
                <c:pt idx="212">
                  <c:v>26738.844970815298</c:v>
                </c:pt>
                <c:pt idx="213">
                  <c:v>26614.826576705498</c:v>
                </c:pt>
                <c:pt idx="214">
                  <c:v>26923.216644318301</c:v>
                </c:pt>
                <c:pt idx="215">
                  <c:v>27154.237731306701</c:v>
                </c:pt>
                <c:pt idx="216">
                  <c:v>27561.196641208098</c:v>
                </c:pt>
                <c:pt idx="217">
                  <c:v>27623.349835119101</c:v>
                </c:pt>
                <c:pt idx="218">
                  <c:v>27847.574540661299</c:v>
                </c:pt>
                <c:pt idx="219">
                  <c:v>28157.262702533597</c:v>
                </c:pt>
                <c:pt idx="220">
                  <c:v>27976.7293351275</c:v>
                </c:pt>
                <c:pt idx="221">
                  <c:v>28059.735541288501</c:v>
                </c:pt>
                <c:pt idx="222">
                  <c:v>28193.040248538</c:v>
                </c:pt>
                <c:pt idx="223">
                  <c:v>28468.6550942457</c:v>
                </c:pt>
                <c:pt idx="224">
                  <c:v>28640.673745622698</c:v>
                </c:pt>
                <c:pt idx="225">
                  <c:v>28997.807054520799</c:v>
                </c:pt>
                <c:pt idx="226">
                  <c:v>29298.3218755292</c:v>
                </c:pt>
                <c:pt idx="227">
                  <c:v>29552.2673949528</c:v>
                </c:pt>
                <c:pt idx="228">
                  <c:v>29725.880310727502</c:v>
                </c:pt>
                <c:pt idx="229">
                  <c:v>29775.2004568784</c:v>
                </c:pt>
                <c:pt idx="230">
                  <c:v>30022.680149961699</c:v>
                </c:pt>
                <c:pt idx="231">
                  <c:v>30457.436548677902</c:v>
                </c:pt>
                <c:pt idx="232">
                  <c:v>30784.310362882698</c:v>
                </c:pt>
                <c:pt idx="233">
                  <c:v>30856.3369494857</c:v>
                </c:pt>
                <c:pt idx="234">
                  <c:v>30831.9034331275</c:v>
                </c:pt>
                <c:pt idx="235">
                  <c:v>30910.503633113</c:v>
                </c:pt>
                <c:pt idx="236">
                  <c:v>31402.757103457599</c:v>
                </c:pt>
                <c:pt idx="237">
                  <c:v>31786.3860625042</c:v>
                </c:pt>
                <c:pt idx="238">
                  <c:v>31519.614421417402</c:v>
                </c:pt>
                <c:pt idx="239">
                  <c:v>31498.792999101301</c:v>
                </c:pt>
                <c:pt idx="240">
                  <c:v>30906.393142296001</c:v>
                </c:pt>
                <c:pt idx="241">
                  <c:v>30962.601156175297</c:v>
                </c:pt>
                <c:pt idx="242">
                  <c:v>30892.194089864901</c:v>
                </c:pt>
                <c:pt idx="243">
                  <c:v>31369.405910432499</c:v>
                </c:pt>
                <c:pt idx="244">
                  <c:v>31542.867014918</c:v>
                </c:pt>
                <c:pt idx="245">
                  <c:v>30939.152630268902</c:v>
                </c:pt>
                <c:pt idx="246">
                  <c:v>30776.143058906298</c:v>
                </c:pt>
                <c:pt idx="247">
                  <c:v>30642.880956069097</c:v>
                </c:pt>
                <c:pt idx="248">
                  <c:v>29723.6318105803</c:v>
                </c:pt>
                <c:pt idx="249">
                  <c:v>28271.2803083252</c:v>
                </c:pt>
                <c:pt idx="250">
                  <c:v>27816.987451180899</c:v>
                </c:pt>
                <c:pt idx="251">
                  <c:v>28072.6450405301</c:v>
                </c:pt>
                <c:pt idx="252">
                  <c:v>27475.284848959596</c:v>
                </c:pt>
                <c:pt idx="253">
                  <c:v>26809.782631630998</c:v>
                </c:pt>
                <c:pt idx="254">
                  <c:v>27368.752516321703</c:v>
                </c:pt>
                <c:pt idx="255">
                  <c:v>28185.480190679598</c:v>
                </c:pt>
                <c:pt idx="256">
                  <c:v>28896.394769881001</c:v>
                </c:pt>
                <c:pt idx="257">
                  <c:v>28860.5039189575</c:v>
                </c:pt>
                <c:pt idx="258">
                  <c:v>29501.093727468702</c:v>
                </c:pt>
                <c:pt idx="259">
                  <c:v>29770.47753959</c:v>
                </c:pt>
                <c:pt idx="260">
                  <c:v>30116.161342450498</c:v>
                </c:pt>
                <c:pt idx="261">
                  <c:v>30002.1602637674</c:v>
                </c:pt>
                <c:pt idx="262">
                  <c:v>30314.088571730801</c:v>
                </c:pt>
                <c:pt idx="263">
                  <c:v>30474.6133810506</c:v>
                </c:pt>
                <c:pt idx="264">
                  <c:v>30147.539723095197</c:v>
                </c:pt>
                <c:pt idx="265">
                  <c:v>30246.530227954703</c:v>
                </c:pt>
                <c:pt idx="266">
                  <c:v>30738.2858750087</c:v>
                </c:pt>
                <c:pt idx="267">
                  <c:v>30757.851722264302</c:v>
                </c:pt>
                <c:pt idx="268">
                  <c:v>30038.127043999099</c:v>
                </c:pt>
                <c:pt idx="269">
                  <c:v>29812.394664525</c:v>
                </c:pt>
                <c:pt idx="270">
                  <c:v>30424.3970817441</c:v>
                </c:pt>
                <c:pt idx="271">
                  <c:v>30164.448583913698</c:v>
                </c:pt>
                <c:pt idx="272">
                  <c:v>30891.469037860101</c:v>
                </c:pt>
                <c:pt idx="273">
                  <c:v>31174.659935509702</c:v>
                </c:pt>
                <c:pt idx="274">
                  <c:v>31006.988853881699</c:v>
                </c:pt>
                <c:pt idx="275">
                  <c:v>31580.0429153234</c:v>
                </c:pt>
                <c:pt idx="276">
                  <c:v>31707.372713588698</c:v>
                </c:pt>
                <c:pt idx="277">
                  <c:v>31944.285389325403</c:v>
                </c:pt>
                <c:pt idx="278">
                  <c:v>31941.3376058084</c:v>
                </c:pt>
                <c:pt idx="279">
                  <c:v>32273.6040611303</c:v>
                </c:pt>
                <c:pt idx="280">
                  <c:v>32108.056938289501</c:v>
                </c:pt>
                <c:pt idx="281">
                  <c:v>31985.458471563503</c:v>
                </c:pt>
                <c:pt idx="282">
                  <c:v>31857.338507460499</c:v>
                </c:pt>
                <c:pt idx="283">
                  <c:v>31280.7370742618</c:v>
                </c:pt>
                <c:pt idx="284">
                  <c:v>30545.381001887701</c:v>
                </c:pt>
                <c:pt idx="285">
                  <c:v>31365.6872917236</c:v>
                </c:pt>
                <c:pt idx="286">
                  <c:v>31134.913375508702</c:v>
                </c:pt>
                <c:pt idx="287">
                  <c:v>31121.883401807099</c:v>
                </c:pt>
                <c:pt idx="288">
                  <c:v>31576.540226576402</c:v>
                </c:pt>
                <c:pt idx="289">
                  <c:v>31978.287897402402</c:v>
                </c:pt>
                <c:pt idx="290">
                  <c:v>32036.409203134899</c:v>
                </c:pt>
                <c:pt idx="291">
                  <c:v>31950.613978933703</c:v>
                </c:pt>
                <c:pt idx="292">
                  <c:v>31243.208949935801</c:v>
                </c:pt>
                <c:pt idx="293">
                  <c:v>31633.3746306967</c:v>
                </c:pt>
                <c:pt idx="294">
                  <c:v>31745.239802996701</c:v>
                </c:pt>
                <c:pt idx="295">
                  <c:v>31923.194995325099</c:v>
                </c:pt>
                <c:pt idx="296">
                  <c:v>32179.451084853699</c:v>
                </c:pt>
                <c:pt idx="297">
                  <c:v>32129.440401384902</c:v>
                </c:pt>
                <c:pt idx="298">
                  <c:v>32237.882949650499</c:v>
                </c:pt>
                <c:pt idx="299">
                  <c:v>32426.795383421897</c:v>
                </c:pt>
                <c:pt idx="300">
                  <c:v>32802.989914704398</c:v>
                </c:pt>
                <c:pt idx="301">
                  <c:v>32805.994104369202</c:v>
                </c:pt>
                <c:pt idx="302">
                  <c:v>32960.801145335499</c:v>
                </c:pt>
                <c:pt idx="303">
                  <c:v>33202.676159646398</c:v>
                </c:pt>
                <c:pt idx="304">
                  <c:v>33187.282930820998</c:v>
                </c:pt>
                <c:pt idx="305">
                  <c:v>32948.574524061602</c:v>
                </c:pt>
                <c:pt idx="306">
                  <c:v>33345.664806892499</c:v>
                </c:pt>
                <c:pt idx="307">
                  <c:v>33175.842111870101</c:v>
                </c:pt>
                <c:pt idx="308">
                  <c:v>33607.400764746497</c:v>
                </c:pt>
                <c:pt idx="309">
                  <c:v>33947.679350614097</c:v>
                </c:pt>
                <c:pt idx="310">
                  <c:v>34071.988810095601</c:v>
                </c:pt>
                <c:pt idx="311">
                  <c:v>34222.475915731098</c:v>
                </c:pt>
                <c:pt idx="312">
                  <c:v>33882.684603901995</c:v>
                </c:pt>
                <c:pt idx="313">
                  <c:v>34297.274264397005</c:v>
                </c:pt>
                <c:pt idx="314">
                  <c:v>34340.591814395601</c:v>
                </c:pt>
                <c:pt idx="315">
                  <c:v>34427.297007912202</c:v>
                </c:pt>
                <c:pt idx="316">
                  <c:v>34618.009608620305</c:v>
                </c:pt>
                <c:pt idx="317">
                  <c:v>34785.345973838201</c:v>
                </c:pt>
                <c:pt idx="318">
                  <c:v>34682.645297482304</c:v>
                </c:pt>
                <c:pt idx="319">
                  <c:v>34877.693232089405</c:v>
                </c:pt>
                <c:pt idx="320">
                  <c:v>34598.4271098967</c:v>
                </c:pt>
                <c:pt idx="321">
                  <c:v>34661.651711642997</c:v>
                </c:pt>
                <c:pt idx="322">
                  <c:v>34810.218760502597</c:v>
                </c:pt>
                <c:pt idx="323">
                  <c:v>34646.045992225198</c:v>
                </c:pt>
                <c:pt idx="324">
                  <c:v>34512.865694098502</c:v>
                </c:pt>
                <c:pt idx="325">
                  <c:v>34997.132002725004</c:v>
                </c:pt>
                <c:pt idx="326">
                  <c:v>34867.282227848402</c:v>
                </c:pt>
                <c:pt idx="327">
                  <c:v>35125.199321995002</c:v>
                </c:pt>
                <c:pt idx="328">
                  <c:v>35120.355149556199</c:v>
                </c:pt>
                <c:pt idx="329">
                  <c:v>34917.644670563604</c:v>
                </c:pt>
                <c:pt idx="330">
                  <c:v>34996.376179644503</c:v>
                </c:pt>
                <c:pt idx="331">
                  <c:v>34401.0344408561</c:v>
                </c:pt>
                <c:pt idx="332">
                  <c:v>34093.483847034098</c:v>
                </c:pt>
                <c:pt idx="333">
                  <c:v>34764.208998244001</c:v>
                </c:pt>
                <c:pt idx="334">
                  <c:v>34696.8833309166</c:v>
                </c:pt>
                <c:pt idx="335">
                  <c:v>34546.742685913203</c:v>
                </c:pt>
                <c:pt idx="336">
                  <c:v>34029.453638360901</c:v>
                </c:pt>
                <c:pt idx="337">
                  <c:v>33980.808057972499</c:v>
                </c:pt>
                <c:pt idx="338">
                  <c:v>34621.450835219301</c:v>
                </c:pt>
                <c:pt idx="339">
                  <c:v>34756.128521318496</c:v>
                </c:pt>
                <c:pt idx="340">
                  <c:v>34777.792985921798</c:v>
                </c:pt>
                <c:pt idx="341">
                  <c:v>34734.801391177396</c:v>
                </c:pt>
                <c:pt idx="342">
                  <c:v>35116.580975137702</c:v>
                </c:pt>
                <c:pt idx="343">
                  <c:v>35155.183259545302</c:v>
                </c:pt>
                <c:pt idx="344">
                  <c:v>35218.555356910103</c:v>
                </c:pt>
                <c:pt idx="345">
                  <c:v>35075.378831603499</c:v>
                </c:pt>
                <c:pt idx="346">
                  <c:v>35150.0104689125</c:v>
                </c:pt>
                <c:pt idx="347">
                  <c:v>35350.013740250499</c:v>
                </c:pt>
                <c:pt idx="348">
                  <c:v>35603.2505417715</c:v>
                </c:pt>
                <c:pt idx="349">
                  <c:v>35866.615020609497</c:v>
                </c:pt>
                <c:pt idx="350">
                  <c:v>35991.315949353302</c:v>
                </c:pt>
                <c:pt idx="351">
                  <c:v>36150.373228521603</c:v>
                </c:pt>
                <c:pt idx="352">
                  <c:v>36375.236141581401</c:v>
                </c:pt>
                <c:pt idx="353">
                  <c:v>36437.134640527998</c:v>
                </c:pt>
                <c:pt idx="354">
                  <c:v>36714.809093865799</c:v>
                </c:pt>
                <c:pt idx="355">
                  <c:v>36774.876551872301</c:v>
                </c:pt>
                <c:pt idx="356">
                  <c:v>36981.903760703295</c:v>
                </c:pt>
                <c:pt idx="357">
                  <c:v>37202.738470665303</c:v>
                </c:pt>
                <c:pt idx="358">
                  <c:v>37410.1479192271</c:v>
                </c:pt>
                <c:pt idx="359">
                  <c:v>37588.848867189299</c:v>
                </c:pt>
                <c:pt idx="360">
                  <c:v>38152.6032537594</c:v>
                </c:pt>
                <c:pt idx="361">
                  <c:v>37787.311092862205</c:v>
                </c:pt>
                <c:pt idx="362">
                  <c:v>37624.0152307018</c:v>
                </c:pt>
              </c:numCache>
            </c:numRef>
          </c:val>
          <c:smooth val="0"/>
          <c:extLst>
            <c:ext xmlns:c16="http://schemas.microsoft.com/office/drawing/2014/chart" uri="{C3380CC4-5D6E-409C-BE32-E72D297353CC}">
              <c16:uniqueId val="{00000003-44D3-4C16-A35C-E95EB81CBF6C}"/>
            </c:ext>
          </c:extLst>
        </c:ser>
        <c:ser>
          <c:idx val="4"/>
          <c:order val="4"/>
          <c:tx>
            <c:strRef>
              <c:f>Sheet1!$F$1</c:f>
              <c:strCache>
                <c:ptCount val="1"/>
                <c:pt idx="0">
                  <c:v>One-Month US Treasury Bills</c:v>
                </c:pt>
              </c:strCache>
            </c:strRef>
          </c:tx>
          <c:spPr>
            <a:ln>
              <a:solidFill>
                <a:schemeClr val="accent6"/>
              </a:solidFill>
            </a:ln>
          </c:spPr>
          <c:marker>
            <c:symbol val="none"/>
          </c:marker>
          <c:cat>
            <c:numRef>
              <c:f>Sheet1!$A$2:$A$364</c:f>
              <c:numCache>
                <c:formatCode>mm/yyyy</c:formatCode>
                <c:ptCount val="363"/>
                <c:pt idx="0">
                  <c:v>32173</c:v>
                </c:pt>
                <c:pt idx="1">
                  <c:v>32202</c:v>
                </c:pt>
                <c:pt idx="2">
                  <c:v>32233</c:v>
                </c:pt>
                <c:pt idx="3">
                  <c:v>32263</c:v>
                </c:pt>
                <c:pt idx="4">
                  <c:v>32294</c:v>
                </c:pt>
                <c:pt idx="5">
                  <c:v>32324</c:v>
                </c:pt>
                <c:pt idx="6">
                  <c:v>32355</c:v>
                </c:pt>
                <c:pt idx="7">
                  <c:v>32386</c:v>
                </c:pt>
                <c:pt idx="8">
                  <c:v>32416</c:v>
                </c:pt>
                <c:pt idx="9">
                  <c:v>32447</c:v>
                </c:pt>
                <c:pt idx="10">
                  <c:v>32477</c:v>
                </c:pt>
                <c:pt idx="11">
                  <c:v>32508</c:v>
                </c:pt>
                <c:pt idx="12">
                  <c:v>32539</c:v>
                </c:pt>
                <c:pt idx="13">
                  <c:v>32567</c:v>
                </c:pt>
                <c:pt idx="14">
                  <c:v>32598</c:v>
                </c:pt>
                <c:pt idx="15">
                  <c:v>32628</c:v>
                </c:pt>
                <c:pt idx="16">
                  <c:v>32659</c:v>
                </c:pt>
                <c:pt idx="17">
                  <c:v>32689</c:v>
                </c:pt>
                <c:pt idx="18">
                  <c:v>32720</c:v>
                </c:pt>
                <c:pt idx="19">
                  <c:v>32751</c:v>
                </c:pt>
                <c:pt idx="20">
                  <c:v>32781</c:v>
                </c:pt>
                <c:pt idx="21">
                  <c:v>32812</c:v>
                </c:pt>
                <c:pt idx="22">
                  <c:v>32842</c:v>
                </c:pt>
                <c:pt idx="23">
                  <c:v>32873</c:v>
                </c:pt>
                <c:pt idx="24">
                  <c:v>32904</c:v>
                </c:pt>
                <c:pt idx="25">
                  <c:v>32932</c:v>
                </c:pt>
                <c:pt idx="26">
                  <c:v>32963</c:v>
                </c:pt>
                <c:pt idx="27">
                  <c:v>32993</c:v>
                </c:pt>
                <c:pt idx="28">
                  <c:v>33024</c:v>
                </c:pt>
                <c:pt idx="29">
                  <c:v>33054</c:v>
                </c:pt>
                <c:pt idx="30">
                  <c:v>33085</c:v>
                </c:pt>
                <c:pt idx="31">
                  <c:v>33116</c:v>
                </c:pt>
                <c:pt idx="32">
                  <c:v>33146</c:v>
                </c:pt>
                <c:pt idx="33">
                  <c:v>33177</c:v>
                </c:pt>
                <c:pt idx="34">
                  <c:v>33207</c:v>
                </c:pt>
                <c:pt idx="35">
                  <c:v>33238</c:v>
                </c:pt>
                <c:pt idx="36">
                  <c:v>33269</c:v>
                </c:pt>
                <c:pt idx="37">
                  <c:v>33297</c:v>
                </c:pt>
                <c:pt idx="38">
                  <c:v>33328</c:v>
                </c:pt>
                <c:pt idx="39">
                  <c:v>33358</c:v>
                </c:pt>
                <c:pt idx="40">
                  <c:v>33389</c:v>
                </c:pt>
                <c:pt idx="41">
                  <c:v>33419</c:v>
                </c:pt>
                <c:pt idx="42">
                  <c:v>33450</c:v>
                </c:pt>
                <c:pt idx="43">
                  <c:v>33481</c:v>
                </c:pt>
                <c:pt idx="44">
                  <c:v>33511</c:v>
                </c:pt>
                <c:pt idx="45">
                  <c:v>33542</c:v>
                </c:pt>
                <c:pt idx="46">
                  <c:v>33572</c:v>
                </c:pt>
                <c:pt idx="47">
                  <c:v>33603</c:v>
                </c:pt>
                <c:pt idx="48">
                  <c:v>33634</c:v>
                </c:pt>
                <c:pt idx="49">
                  <c:v>33663</c:v>
                </c:pt>
                <c:pt idx="50">
                  <c:v>33694</c:v>
                </c:pt>
                <c:pt idx="51">
                  <c:v>33724</c:v>
                </c:pt>
                <c:pt idx="52">
                  <c:v>33755</c:v>
                </c:pt>
                <c:pt idx="53">
                  <c:v>33785</c:v>
                </c:pt>
                <c:pt idx="54">
                  <c:v>33816</c:v>
                </c:pt>
                <c:pt idx="55">
                  <c:v>33847</c:v>
                </c:pt>
                <c:pt idx="56">
                  <c:v>33877</c:v>
                </c:pt>
                <c:pt idx="57">
                  <c:v>33908</c:v>
                </c:pt>
                <c:pt idx="58">
                  <c:v>33938</c:v>
                </c:pt>
                <c:pt idx="59">
                  <c:v>33969</c:v>
                </c:pt>
                <c:pt idx="60">
                  <c:v>34000</c:v>
                </c:pt>
                <c:pt idx="61">
                  <c:v>34028</c:v>
                </c:pt>
                <c:pt idx="62">
                  <c:v>34059</c:v>
                </c:pt>
                <c:pt idx="63">
                  <c:v>34089</c:v>
                </c:pt>
                <c:pt idx="64">
                  <c:v>34120</c:v>
                </c:pt>
                <c:pt idx="65">
                  <c:v>34150</c:v>
                </c:pt>
                <c:pt idx="66">
                  <c:v>34181</c:v>
                </c:pt>
                <c:pt idx="67">
                  <c:v>34212</c:v>
                </c:pt>
                <c:pt idx="68">
                  <c:v>34242</c:v>
                </c:pt>
                <c:pt idx="69">
                  <c:v>34273</c:v>
                </c:pt>
                <c:pt idx="70">
                  <c:v>34303</c:v>
                </c:pt>
                <c:pt idx="71">
                  <c:v>34334</c:v>
                </c:pt>
                <c:pt idx="72">
                  <c:v>34365</c:v>
                </c:pt>
                <c:pt idx="73">
                  <c:v>34393</c:v>
                </c:pt>
                <c:pt idx="74">
                  <c:v>34424</c:v>
                </c:pt>
                <c:pt idx="75">
                  <c:v>34454</c:v>
                </c:pt>
                <c:pt idx="76">
                  <c:v>34485</c:v>
                </c:pt>
                <c:pt idx="77">
                  <c:v>34515</c:v>
                </c:pt>
                <c:pt idx="78">
                  <c:v>34546</c:v>
                </c:pt>
                <c:pt idx="79">
                  <c:v>34577</c:v>
                </c:pt>
                <c:pt idx="80">
                  <c:v>34607</c:v>
                </c:pt>
                <c:pt idx="81">
                  <c:v>34638</c:v>
                </c:pt>
                <c:pt idx="82">
                  <c:v>34668</c:v>
                </c:pt>
                <c:pt idx="83">
                  <c:v>34699</c:v>
                </c:pt>
                <c:pt idx="84">
                  <c:v>34730</c:v>
                </c:pt>
                <c:pt idx="85">
                  <c:v>34758</c:v>
                </c:pt>
                <c:pt idx="86">
                  <c:v>34789</c:v>
                </c:pt>
                <c:pt idx="87">
                  <c:v>34819</c:v>
                </c:pt>
                <c:pt idx="88">
                  <c:v>34850</c:v>
                </c:pt>
                <c:pt idx="89">
                  <c:v>34880</c:v>
                </c:pt>
                <c:pt idx="90">
                  <c:v>34911</c:v>
                </c:pt>
                <c:pt idx="91">
                  <c:v>34942</c:v>
                </c:pt>
                <c:pt idx="92">
                  <c:v>34972</c:v>
                </c:pt>
                <c:pt idx="93">
                  <c:v>35003</c:v>
                </c:pt>
                <c:pt idx="94">
                  <c:v>35033</c:v>
                </c:pt>
                <c:pt idx="95">
                  <c:v>35064</c:v>
                </c:pt>
                <c:pt idx="96">
                  <c:v>35095</c:v>
                </c:pt>
                <c:pt idx="97">
                  <c:v>35124</c:v>
                </c:pt>
                <c:pt idx="98">
                  <c:v>35155</c:v>
                </c:pt>
                <c:pt idx="99">
                  <c:v>35185</c:v>
                </c:pt>
                <c:pt idx="100">
                  <c:v>35216</c:v>
                </c:pt>
                <c:pt idx="101">
                  <c:v>35246</c:v>
                </c:pt>
                <c:pt idx="102">
                  <c:v>35277</c:v>
                </c:pt>
                <c:pt idx="103">
                  <c:v>35308</c:v>
                </c:pt>
                <c:pt idx="104">
                  <c:v>35338</c:v>
                </c:pt>
                <c:pt idx="105">
                  <c:v>35369</c:v>
                </c:pt>
                <c:pt idx="106">
                  <c:v>35399</c:v>
                </c:pt>
                <c:pt idx="107">
                  <c:v>35430</c:v>
                </c:pt>
                <c:pt idx="108">
                  <c:v>35461</c:v>
                </c:pt>
                <c:pt idx="109">
                  <c:v>35489</c:v>
                </c:pt>
                <c:pt idx="110">
                  <c:v>35520</c:v>
                </c:pt>
                <c:pt idx="111">
                  <c:v>35550</c:v>
                </c:pt>
                <c:pt idx="112">
                  <c:v>35581</c:v>
                </c:pt>
                <c:pt idx="113">
                  <c:v>35611</c:v>
                </c:pt>
                <c:pt idx="114">
                  <c:v>35642</c:v>
                </c:pt>
                <c:pt idx="115">
                  <c:v>35673</c:v>
                </c:pt>
                <c:pt idx="116">
                  <c:v>35703</c:v>
                </c:pt>
                <c:pt idx="117">
                  <c:v>35734</c:v>
                </c:pt>
                <c:pt idx="118">
                  <c:v>35764</c:v>
                </c:pt>
                <c:pt idx="119">
                  <c:v>35795</c:v>
                </c:pt>
                <c:pt idx="120">
                  <c:v>35826</c:v>
                </c:pt>
                <c:pt idx="121">
                  <c:v>35854</c:v>
                </c:pt>
                <c:pt idx="122">
                  <c:v>35885</c:v>
                </c:pt>
                <c:pt idx="123">
                  <c:v>35915</c:v>
                </c:pt>
                <c:pt idx="124">
                  <c:v>35946</c:v>
                </c:pt>
                <c:pt idx="125">
                  <c:v>35976</c:v>
                </c:pt>
                <c:pt idx="126">
                  <c:v>36007</c:v>
                </c:pt>
                <c:pt idx="127">
                  <c:v>36038</c:v>
                </c:pt>
                <c:pt idx="128">
                  <c:v>36068</c:v>
                </c:pt>
                <c:pt idx="129">
                  <c:v>36099</c:v>
                </c:pt>
                <c:pt idx="130">
                  <c:v>36129</c:v>
                </c:pt>
                <c:pt idx="131">
                  <c:v>36160</c:v>
                </c:pt>
                <c:pt idx="132">
                  <c:v>36191</c:v>
                </c:pt>
                <c:pt idx="133">
                  <c:v>36219</c:v>
                </c:pt>
                <c:pt idx="134">
                  <c:v>36250</c:v>
                </c:pt>
                <c:pt idx="135">
                  <c:v>36280</c:v>
                </c:pt>
                <c:pt idx="136">
                  <c:v>36311</c:v>
                </c:pt>
                <c:pt idx="137">
                  <c:v>36341</c:v>
                </c:pt>
                <c:pt idx="138">
                  <c:v>36372</c:v>
                </c:pt>
                <c:pt idx="139">
                  <c:v>36403</c:v>
                </c:pt>
                <c:pt idx="140">
                  <c:v>36433</c:v>
                </c:pt>
                <c:pt idx="141">
                  <c:v>36464</c:v>
                </c:pt>
                <c:pt idx="142">
                  <c:v>36494</c:v>
                </c:pt>
                <c:pt idx="143">
                  <c:v>36525</c:v>
                </c:pt>
                <c:pt idx="144">
                  <c:v>36556</c:v>
                </c:pt>
                <c:pt idx="145">
                  <c:v>36585</c:v>
                </c:pt>
                <c:pt idx="146">
                  <c:v>36616</c:v>
                </c:pt>
                <c:pt idx="147">
                  <c:v>36646</c:v>
                </c:pt>
                <c:pt idx="148">
                  <c:v>36677</c:v>
                </c:pt>
                <c:pt idx="149">
                  <c:v>36707</c:v>
                </c:pt>
                <c:pt idx="150">
                  <c:v>36738</c:v>
                </c:pt>
                <c:pt idx="151">
                  <c:v>36769</c:v>
                </c:pt>
                <c:pt idx="152">
                  <c:v>36799</c:v>
                </c:pt>
                <c:pt idx="153">
                  <c:v>36830</c:v>
                </c:pt>
                <c:pt idx="154">
                  <c:v>36860</c:v>
                </c:pt>
                <c:pt idx="155">
                  <c:v>36891</c:v>
                </c:pt>
                <c:pt idx="156">
                  <c:v>36922</c:v>
                </c:pt>
                <c:pt idx="157">
                  <c:v>36950</c:v>
                </c:pt>
                <c:pt idx="158">
                  <c:v>36981</c:v>
                </c:pt>
                <c:pt idx="159">
                  <c:v>37011</c:v>
                </c:pt>
                <c:pt idx="160">
                  <c:v>37042</c:v>
                </c:pt>
                <c:pt idx="161">
                  <c:v>37072</c:v>
                </c:pt>
                <c:pt idx="162">
                  <c:v>37103</c:v>
                </c:pt>
                <c:pt idx="163">
                  <c:v>37134</c:v>
                </c:pt>
                <c:pt idx="164">
                  <c:v>37164</c:v>
                </c:pt>
                <c:pt idx="165">
                  <c:v>37195</c:v>
                </c:pt>
                <c:pt idx="166">
                  <c:v>37225</c:v>
                </c:pt>
                <c:pt idx="167">
                  <c:v>37256</c:v>
                </c:pt>
                <c:pt idx="168">
                  <c:v>37287</c:v>
                </c:pt>
                <c:pt idx="169">
                  <c:v>37315</c:v>
                </c:pt>
                <c:pt idx="170">
                  <c:v>37346</c:v>
                </c:pt>
                <c:pt idx="171">
                  <c:v>37376</c:v>
                </c:pt>
                <c:pt idx="172">
                  <c:v>37407</c:v>
                </c:pt>
                <c:pt idx="173">
                  <c:v>37437</c:v>
                </c:pt>
                <c:pt idx="174">
                  <c:v>37468</c:v>
                </c:pt>
                <c:pt idx="175">
                  <c:v>37499</c:v>
                </c:pt>
                <c:pt idx="176">
                  <c:v>37529</c:v>
                </c:pt>
                <c:pt idx="177">
                  <c:v>37560</c:v>
                </c:pt>
                <c:pt idx="178">
                  <c:v>37590</c:v>
                </c:pt>
                <c:pt idx="179">
                  <c:v>37621</c:v>
                </c:pt>
                <c:pt idx="180">
                  <c:v>37652</c:v>
                </c:pt>
                <c:pt idx="181">
                  <c:v>37680</c:v>
                </c:pt>
                <c:pt idx="182">
                  <c:v>37711</c:v>
                </c:pt>
                <c:pt idx="183">
                  <c:v>37741</c:v>
                </c:pt>
                <c:pt idx="184">
                  <c:v>37772</c:v>
                </c:pt>
                <c:pt idx="185">
                  <c:v>37802</c:v>
                </c:pt>
                <c:pt idx="186">
                  <c:v>37833</c:v>
                </c:pt>
                <c:pt idx="187">
                  <c:v>37864</c:v>
                </c:pt>
                <c:pt idx="188">
                  <c:v>37894</c:v>
                </c:pt>
                <c:pt idx="189">
                  <c:v>37925</c:v>
                </c:pt>
                <c:pt idx="190">
                  <c:v>37955</c:v>
                </c:pt>
                <c:pt idx="191">
                  <c:v>37986</c:v>
                </c:pt>
                <c:pt idx="192">
                  <c:v>38017</c:v>
                </c:pt>
                <c:pt idx="193">
                  <c:v>38046</c:v>
                </c:pt>
                <c:pt idx="194">
                  <c:v>38077</c:v>
                </c:pt>
                <c:pt idx="195">
                  <c:v>38107</c:v>
                </c:pt>
                <c:pt idx="196">
                  <c:v>38138</c:v>
                </c:pt>
                <c:pt idx="197">
                  <c:v>38168</c:v>
                </c:pt>
                <c:pt idx="198">
                  <c:v>38199</c:v>
                </c:pt>
                <c:pt idx="199">
                  <c:v>38230</c:v>
                </c:pt>
                <c:pt idx="200">
                  <c:v>38260</c:v>
                </c:pt>
                <c:pt idx="201">
                  <c:v>38291</c:v>
                </c:pt>
                <c:pt idx="202">
                  <c:v>38321</c:v>
                </c:pt>
                <c:pt idx="203">
                  <c:v>38352</c:v>
                </c:pt>
                <c:pt idx="204">
                  <c:v>38383</c:v>
                </c:pt>
                <c:pt idx="205">
                  <c:v>38411</c:v>
                </c:pt>
                <c:pt idx="206">
                  <c:v>38442</c:v>
                </c:pt>
                <c:pt idx="207">
                  <c:v>38472</c:v>
                </c:pt>
                <c:pt idx="208">
                  <c:v>38503</c:v>
                </c:pt>
                <c:pt idx="209">
                  <c:v>38533</c:v>
                </c:pt>
                <c:pt idx="210">
                  <c:v>38564</c:v>
                </c:pt>
                <c:pt idx="211">
                  <c:v>38595</c:v>
                </c:pt>
                <c:pt idx="212">
                  <c:v>38625</c:v>
                </c:pt>
                <c:pt idx="213">
                  <c:v>38656</c:v>
                </c:pt>
                <c:pt idx="214">
                  <c:v>38686</c:v>
                </c:pt>
                <c:pt idx="215">
                  <c:v>38717</c:v>
                </c:pt>
                <c:pt idx="216">
                  <c:v>38748</c:v>
                </c:pt>
                <c:pt idx="217">
                  <c:v>38776</c:v>
                </c:pt>
                <c:pt idx="218">
                  <c:v>38807</c:v>
                </c:pt>
                <c:pt idx="219">
                  <c:v>38837</c:v>
                </c:pt>
                <c:pt idx="220">
                  <c:v>38868</c:v>
                </c:pt>
                <c:pt idx="221">
                  <c:v>38898</c:v>
                </c:pt>
                <c:pt idx="222">
                  <c:v>38929</c:v>
                </c:pt>
                <c:pt idx="223">
                  <c:v>38960</c:v>
                </c:pt>
                <c:pt idx="224">
                  <c:v>38990</c:v>
                </c:pt>
                <c:pt idx="225">
                  <c:v>39021</c:v>
                </c:pt>
                <c:pt idx="226">
                  <c:v>39051</c:v>
                </c:pt>
                <c:pt idx="227">
                  <c:v>39082</c:v>
                </c:pt>
                <c:pt idx="228">
                  <c:v>39113</c:v>
                </c:pt>
                <c:pt idx="229">
                  <c:v>39141</c:v>
                </c:pt>
                <c:pt idx="230">
                  <c:v>39172</c:v>
                </c:pt>
                <c:pt idx="231">
                  <c:v>39202</c:v>
                </c:pt>
                <c:pt idx="232">
                  <c:v>39233</c:v>
                </c:pt>
                <c:pt idx="233">
                  <c:v>39263</c:v>
                </c:pt>
                <c:pt idx="234">
                  <c:v>39294</c:v>
                </c:pt>
                <c:pt idx="235">
                  <c:v>39325</c:v>
                </c:pt>
                <c:pt idx="236">
                  <c:v>39355</c:v>
                </c:pt>
                <c:pt idx="237">
                  <c:v>39386</c:v>
                </c:pt>
                <c:pt idx="238">
                  <c:v>39416</c:v>
                </c:pt>
                <c:pt idx="239">
                  <c:v>39447</c:v>
                </c:pt>
                <c:pt idx="240">
                  <c:v>39478</c:v>
                </c:pt>
                <c:pt idx="241">
                  <c:v>39507</c:v>
                </c:pt>
                <c:pt idx="242">
                  <c:v>39538</c:v>
                </c:pt>
                <c:pt idx="243">
                  <c:v>39568</c:v>
                </c:pt>
                <c:pt idx="244">
                  <c:v>39599</c:v>
                </c:pt>
                <c:pt idx="245">
                  <c:v>39629</c:v>
                </c:pt>
                <c:pt idx="246">
                  <c:v>39660</c:v>
                </c:pt>
                <c:pt idx="247">
                  <c:v>39691</c:v>
                </c:pt>
                <c:pt idx="248">
                  <c:v>39721</c:v>
                </c:pt>
                <c:pt idx="249">
                  <c:v>39752</c:v>
                </c:pt>
                <c:pt idx="250">
                  <c:v>39782</c:v>
                </c:pt>
                <c:pt idx="251">
                  <c:v>39813</c:v>
                </c:pt>
                <c:pt idx="252">
                  <c:v>39844</c:v>
                </c:pt>
                <c:pt idx="253">
                  <c:v>39872</c:v>
                </c:pt>
                <c:pt idx="254">
                  <c:v>39903</c:v>
                </c:pt>
                <c:pt idx="255">
                  <c:v>39933</c:v>
                </c:pt>
                <c:pt idx="256">
                  <c:v>39964</c:v>
                </c:pt>
                <c:pt idx="257">
                  <c:v>39994</c:v>
                </c:pt>
                <c:pt idx="258">
                  <c:v>40025</c:v>
                </c:pt>
                <c:pt idx="259">
                  <c:v>40056</c:v>
                </c:pt>
                <c:pt idx="260">
                  <c:v>40086</c:v>
                </c:pt>
                <c:pt idx="261">
                  <c:v>40117</c:v>
                </c:pt>
                <c:pt idx="262">
                  <c:v>40147</c:v>
                </c:pt>
                <c:pt idx="263">
                  <c:v>40178</c:v>
                </c:pt>
                <c:pt idx="264">
                  <c:v>40209</c:v>
                </c:pt>
                <c:pt idx="265">
                  <c:v>40237</c:v>
                </c:pt>
                <c:pt idx="266">
                  <c:v>40268</c:v>
                </c:pt>
                <c:pt idx="267">
                  <c:v>40298</c:v>
                </c:pt>
                <c:pt idx="268">
                  <c:v>40329</c:v>
                </c:pt>
                <c:pt idx="269">
                  <c:v>40359</c:v>
                </c:pt>
                <c:pt idx="270">
                  <c:v>40390</c:v>
                </c:pt>
                <c:pt idx="271">
                  <c:v>40421</c:v>
                </c:pt>
                <c:pt idx="272">
                  <c:v>40451</c:v>
                </c:pt>
                <c:pt idx="273">
                  <c:v>40482</c:v>
                </c:pt>
                <c:pt idx="274">
                  <c:v>40512</c:v>
                </c:pt>
                <c:pt idx="275">
                  <c:v>40543</c:v>
                </c:pt>
                <c:pt idx="276">
                  <c:v>40574</c:v>
                </c:pt>
                <c:pt idx="277">
                  <c:v>40602</c:v>
                </c:pt>
                <c:pt idx="278">
                  <c:v>40633</c:v>
                </c:pt>
                <c:pt idx="279">
                  <c:v>40663</c:v>
                </c:pt>
                <c:pt idx="280">
                  <c:v>40694</c:v>
                </c:pt>
                <c:pt idx="281">
                  <c:v>40724</c:v>
                </c:pt>
                <c:pt idx="282">
                  <c:v>40755</c:v>
                </c:pt>
                <c:pt idx="283">
                  <c:v>40786</c:v>
                </c:pt>
                <c:pt idx="284">
                  <c:v>40816</c:v>
                </c:pt>
                <c:pt idx="285">
                  <c:v>40847</c:v>
                </c:pt>
                <c:pt idx="286">
                  <c:v>40877</c:v>
                </c:pt>
                <c:pt idx="287">
                  <c:v>40908</c:v>
                </c:pt>
                <c:pt idx="288">
                  <c:v>40939</c:v>
                </c:pt>
                <c:pt idx="289">
                  <c:v>40968</c:v>
                </c:pt>
                <c:pt idx="290">
                  <c:v>40999</c:v>
                </c:pt>
                <c:pt idx="291">
                  <c:v>41029</c:v>
                </c:pt>
                <c:pt idx="292">
                  <c:v>41060</c:v>
                </c:pt>
                <c:pt idx="293">
                  <c:v>41090</c:v>
                </c:pt>
                <c:pt idx="294">
                  <c:v>41121</c:v>
                </c:pt>
                <c:pt idx="295">
                  <c:v>41152</c:v>
                </c:pt>
                <c:pt idx="296">
                  <c:v>41182</c:v>
                </c:pt>
                <c:pt idx="297">
                  <c:v>41213</c:v>
                </c:pt>
                <c:pt idx="298">
                  <c:v>41243</c:v>
                </c:pt>
                <c:pt idx="299">
                  <c:v>41274</c:v>
                </c:pt>
                <c:pt idx="300">
                  <c:v>41305</c:v>
                </c:pt>
                <c:pt idx="301">
                  <c:v>41333</c:v>
                </c:pt>
                <c:pt idx="302">
                  <c:v>41364</c:v>
                </c:pt>
                <c:pt idx="303">
                  <c:v>41394</c:v>
                </c:pt>
                <c:pt idx="304">
                  <c:v>41425</c:v>
                </c:pt>
                <c:pt idx="305">
                  <c:v>41455</c:v>
                </c:pt>
                <c:pt idx="306">
                  <c:v>41486</c:v>
                </c:pt>
                <c:pt idx="307">
                  <c:v>41517</c:v>
                </c:pt>
                <c:pt idx="308">
                  <c:v>41547</c:v>
                </c:pt>
                <c:pt idx="309">
                  <c:v>41578</c:v>
                </c:pt>
                <c:pt idx="310">
                  <c:v>41608</c:v>
                </c:pt>
                <c:pt idx="311">
                  <c:v>41639</c:v>
                </c:pt>
                <c:pt idx="312">
                  <c:v>41670</c:v>
                </c:pt>
                <c:pt idx="313">
                  <c:v>41698</c:v>
                </c:pt>
                <c:pt idx="314">
                  <c:v>41729</c:v>
                </c:pt>
                <c:pt idx="315">
                  <c:v>41759</c:v>
                </c:pt>
                <c:pt idx="316">
                  <c:v>41790</c:v>
                </c:pt>
                <c:pt idx="317">
                  <c:v>41820</c:v>
                </c:pt>
                <c:pt idx="318">
                  <c:v>41851</c:v>
                </c:pt>
                <c:pt idx="319">
                  <c:v>41882</c:v>
                </c:pt>
                <c:pt idx="320">
                  <c:v>41912</c:v>
                </c:pt>
                <c:pt idx="321">
                  <c:v>41943</c:v>
                </c:pt>
                <c:pt idx="322">
                  <c:v>41973</c:v>
                </c:pt>
                <c:pt idx="323">
                  <c:v>42004</c:v>
                </c:pt>
                <c:pt idx="324">
                  <c:v>42035</c:v>
                </c:pt>
                <c:pt idx="325">
                  <c:v>42063</c:v>
                </c:pt>
                <c:pt idx="326">
                  <c:v>42094</c:v>
                </c:pt>
                <c:pt idx="327">
                  <c:v>42124</c:v>
                </c:pt>
                <c:pt idx="328">
                  <c:v>42155</c:v>
                </c:pt>
                <c:pt idx="329">
                  <c:v>42185</c:v>
                </c:pt>
                <c:pt idx="330">
                  <c:v>42216</c:v>
                </c:pt>
                <c:pt idx="331">
                  <c:v>42247</c:v>
                </c:pt>
                <c:pt idx="332">
                  <c:v>42277</c:v>
                </c:pt>
                <c:pt idx="333">
                  <c:v>42308</c:v>
                </c:pt>
                <c:pt idx="334">
                  <c:v>42338</c:v>
                </c:pt>
                <c:pt idx="335">
                  <c:v>42369</c:v>
                </c:pt>
                <c:pt idx="336">
                  <c:v>42400</c:v>
                </c:pt>
                <c:pt idx="337">
                  <c:v>42429</c:v>
                </c:pt>
                <c:pt idx="338">
                  <c:v>42460</c:v>
                </c:pt>
                <c:pt idx="339">
                  <c:v>42490</c:v>
                </c:pt>
                <c:pt idx="340">
                  <c:v>42521</c:v>
                </c:pt>
                <c:pt idx="341">
                  <c:v>42551</c:v>
                </c:pt>
                <c:pt idx="342">
                  <c:v>42582</c:v>
                </c:pt>
                <c:pt idx="343">
                  <c:v>42613</c:v>
                </c:pt>
                <c:pt idx="344">
                  <c:v>42643</c:v>
                </c:pt>
                <c:pt idx="345">
                  <c:v>42674</c:v>
                </c:pt>
                <c:pt idx="346">
                  <c:v>42704</c:v>
                </c:pt>
                <c:pt idx="347">
                  <c:v>42735</c:v>
                </c:pt>
                <c:pt idx="348">
                  <c:v>42766</c:v>
                </c:pt>
                <c:pt idx="349">
                  <c:v>42794</c:v>
                </c:pt>
                <c:pt idx="350">
                  <c:v>42825</c:v>
                </c:pt>
                <c:pt idx="351">
                  <c:v>42855</c:v>
                </c:pt>
                <c:pt idx="352">
                  <c:v>42886</c:v>
                </c:pt>
                <c:pt idx="353">
                  <c:v>42916</c:v>
                </c:pt>
                <c:pt idx="354">
                  <c:v>42947</c:v>
                </c:pt>
                <c:pt idx="355">
                  <c:v>42978</c:v>
                </c:pt>
                <c:pt idx="356">
                  <c:v>43008</c:v>
                </c:pt>
                <c:pt idx="357">
                  <c:v>43039</c:v>
                </c:pt>
                <c:pt idx="358">
                  <c:v>43069</c:v>
                </c:pt>
                <c:pt idx="359">
                  <c:v>43100</c:v>
                </c:pt>
                <c:pt idx="360">
                  <c:v>43131</c:v>
                </c:pt>
                <c:pt idx="361">
                  <c:v>43159</c:v>
                </c:pt>
                <c:pt idx="362">
                  <c:v>43190</c:v>
                </c:pt>
              </c:numCache>
            </c:numRef>
          </c:cat>
          <c:val>
            <c:numRef>
              <c:f>Sheet1!$F$2:$F$364</c:f>
              <c:numCache>
                <c:formatCode>_(* #,##0_);_(* \(#,##0\);_(* "-"??_);_(@_)</c:formatCode>
                <c:ptCount val="363"/>
                <c:pt idx="0">
                  <c:v>10029.42</c:v>
                </c:pt>
                <c:pt idx="1">
                  <c:v>10075.114037520001</c:v>
                </c:pt>
                <c:pt idx="2">
                  <c:v>10119.5150650834</c:v>
                </c:pt>
                <c:pt idx="3">
                  <c:v>10166.226746623801</c:v>
                </c:pt>
                <c:pt idx="4">
                  <c:v>10217.596690374499</c:v>
                </c:pt>
                <c:pt idx="5">
                  <c:v>10267.1826871129</c:v>
                </c:pt>
                <c:pt idx="6">
                  <c:v>10319.2578377019</c:v>
                </c:pt>
                <c:pt idx="7">
                  <c:v>10380.5335907422</c:v>
                </c:pt>
                <c:pt idx="8">
                  <c:v>10444.5503413963</c:v>
                </c:pt>
                <c:pt idx="9">
                  <c:v>10508.272543029099</c:v>
                </c:pt>
                <c:pt idx="10">
                  <c:v>10567.770382167801</c:v>
                </c:pt>
                <c:pt idx="11">
                  <c:v>10634.780614161098</c:v>
                </c:pt>
                <c:pt idx="12">
                  <c:v>10693.4207944676</c:v>
                </c:pt>
                <c:pt idx="13">
                  <c:v>10758.982157358401</c:v>
                </c:pt>
                <c:pt idx="14">
                  <c:v>10831.131891705701</c:v>
                </c:pt>
                <c:pt idx="15">
                  <c:v>10904.2203697109</c:v>
                </c:pt>
                <c:pt idx="16">
                  <c:v>10990.069296681699</c:v>
                </c:pt>
                <c:pt idx="17">
                  <c:v>11068.021858203001</c:v>
                </c:pt>
                <c:pt idx="18">
                  <c:v>11144.9999502268</c:v>
                </c:pt>
                <c:pt idx="19">
                  <c:v>11227.383789858901</c:v>
                </c:pt>
                <c:pt idx="20">
                  <c:v>11300.867016763501</c:v>
                </c:pt>
                <c:pt idx="21">
                  <c:v>11377.3173821319</c:v>
                </c:pt>
                <c:pt idx="22">
                  <c:v>11455.434043277699</c:v>
                </c:pt>
                <c:pt idx="23">
                  <c:v>11524.957072486299</c:v>
                </c:pt>
                <c:pt idx="24">
                  <c:v>11590.3035790873</c:v>
                </c:pt>
                <c:pt idx="25">
                  <c:v>11656.124913112899</c:v>
                </c:pt>
                <c:pt idx="26">
                  <c:v>11731.202013678299</c:v>
                </c:pt>
                <c:pt idx="27">
                  <c:v>11811.8305651183</c:v>
                </c:pt>
                <c:pt idx="28">
                  <c:v>11891.808469874701</c:v>
                </c:pt>
                <c:pt idx="29">
                  <c:v>11966.1441646199</c:v>
                </c:pt>
                <c:pt idx="30">
                  <c:v>12047.166926758598</c:v>
                </c:pt>
                <c:pt idx="31">
                  <c:v>12126.340907801201</c:v>
                </c:pt>
                <c:pt idx="32">
                  <c:v>12198.904931793499</c:v>
                </c:pt>
                <c:pt idx="33">
                  <c:v>12282.0770656185</c:v>
                </c:pt>
                <c:pt idx="34">
                  <c:v>12351.4830831163</c:v>
                </c:pt>
                <c:pt idx="35">
                  <c:v>12425.456115301098</c:v>
                </c:pt>
                <c:pt idx="36">
                  <c:v>12489.78270161</c:v>
                </c:pt>
                <c:pt idx="37">
                  <c:v>12549.3214957485</c:v>
                </c:pt>
                <c:pt idx="38">
                  <c:v>12604.425566436399</c:v>
                </c:pt>
                <c:pt idx="39">
                  <c:v>12671.670176833301</c:v>
                </c:pt>
                <c:pt idx="40">
                  <c:v>12731.493131738102</c:v>
                </c:pt>
                <c:pt idx="41">
                  <c:v>12784.5961895906</c:v>
                </c:pt>
                <c:pt idx="42">
                  <c:v>12847.041271219099</c:v>
                </c:pt>
                <c:pt idx="43">
                  <c:v>12906.267416183498</c:v>
                </c:pt>
                <c:pt idx="44">
                  <c:v>12965.0980549467</c:v>
                </c:pt>
                <c:pt idx="45">
                  <c:v>13020.147861288</c:v>
                </c:pt>
                <c:pt idx="46">
                  <c:v>13071.1269482241</c:v>
                </c:pt>
                <c:pt idx="47">
                  <c:v>13120.693968724499</c:v>
                </c:pt>
                <c:pt idx="48">
                  <c:v>13165.1862419724</c:v>
                </c:pt>
                <c:pt idx="49">
                  <c:v>13202.4121225902</c:v>
                </c:pt>
                <c:pt idx="50">
                  <c:v>13246.983465916101</c:v>
                </c:pt>
                <c:pt idx="51">
                  <c:v>13290.0202658001</c:v>
                </c:pt>
                <c:pt idx="52">
                  <c:v>13326.679457701301</c:v>
                </c:pt>
                <c:pt idx="53">
                  <c:v>13369.3434893172</c:v>
                </c:pt>
                <c:pt idx="54">
                  <c:v>13410.480959233799</c:v>
                </c:pt>
                <c:pt idx="55">
                  <c:v>13445.413921084499</c:v>
                </c:pt>
                <c:pt idx="56">
                  <c:v>13480.0049374793</c:v>
                </c:pt>
                <c:pt idx="57">
                  <c:v>13510.821576766901</c:v>
                </c:pt>
                <c:pt idx="58">
                  <c:v>13542.517964186001</c:v>
                </c:pt>
                <c:pt idx="59">
                  <c:v>13580.7457838953</c:v>
                </c:pt>
                <c:pt idx="60">
                  <c:v>13612.455467226098</c:v>
                </c:pt>
                <c:pt idx="61">
                  <c:v>13642.528103844301</c:v>
                </c:pt>
                <c:pt idx="62">
                  <c:v>13677.146018907801</c:v>
                </c:pt>
                <c:pt idx="63">
                  <c:v>13709.584106120799</c:v>
                </c:pt>
                <c:pt idx="64">
                  <c:v>13739.306484462901</c:v>
                </c:pt>
                <c:pt idx="65">
                  <c:v>13774.178218251101</c:v>
                </c:pt>
                <c:pt idx="66">
                  <c:v>13807.261039495699</c:v>
                </c:pt>
                <c:pt idx="67">
                  <c:v>13841.841324769101</c:v>
                </c:pt>
                <c:pt idx="68">
                  <c:v>13877.304122243198</c:v>
                </c:pt>
                <c:pt idx="69">
                  <c:v>13907.970188892499</c:v>
                </c:pt>
                <c:pt idx="70">
                  <c:v>13942.614942633099</c:v>
                </c:pt>
                <c:pt idx="71">
                  <c:v>13974.172657294199</c:v>
                </c:pt>
                <c:pt idx="72">
                  <c:v>14009.1528062899</c:v>
                </c:pt>
                <c:pt idx="73">
                  <c:v>14038.848007493401</c:v>
                </c:pt>
                <c:pt idx="74">
                  <c:v>14076.6812989888</c:v>
                </c:pt>
                <c:pt idx="75">
                  <c:v>14114.8431819904</c:v>
                </c:pt>
                <c:pt idx="76">
                  <c:v>14159.3049380137</c:v>
                </c:pt>
                <c:pt idx="77">
                  <c:v>14203.453650810401</c:v>
                </c:pt>
                <c:pt idx="78">
                  <c:v>14242.5301924945</c:v>
                </c:pt>
                <c:pt idx="79">
                  <c:v>14295.048098326299</c:v>
                </c:pt>
                <c:pt idx="80">
                  <c:v>14347.3551088229</c:v>
                </c:pt>
                <c:pt idx="81">
                  <c:v>14402.456126118299</c:v>
                </c:pt>
                <c:pt idx="82">
                  <c:v>14455.6083904518</c:v>
                </c:pt>
                <c:pt idx="83">
                  <c:v>14519.645290060602</c:v>
                </c:pt>
                <c:pt idx="84">
                  <c:v>14579.9816760635</c:v>
                </c:pt>
                <c:pt idx="85">
                  <c:v>14638.053743079201</c:v>
                </c:pt>
                <c:pt idx="86">
                  <c:v>14705.666913318501</c:v>
                </c:pt>
                <c:pt idx="87">
                  <c:v>14771.107131082799</c:v>
                </c:pt>
                <c:pt idx="88">
                  <c:v>14850.2093639912</c:v>
                </c:pt>
                <c:pt idx="89">
                  <c:v>14920.220676037701</c:v>
                </c:pt>
                <c:pt idx="90">
                  <c:v>14987.691405956801</c:v>
                </c:pt>
                <c:pt idx="91">
                  <c:v>15057.596996212498</c:v>
                </c:pt>
                <c:pt idx="92">
                  <c:v>15122.477170149699</c:v>
                </c:pt>
                <c:pt idx="93">
                  <c:v>15193.7645275298</c:v>
                </c:pt>
                <c:pt idx="94">
                  <c:v>15257.59353231</c:v>
                </c:pt>
                <c:pt idx="95">
                  <c:v>15332.0841554534</c:v>
                </c:pt>
                <c:pt idx="96">
                  <c:v>15397.670211845199</c:v>
                </c:pt>
                <c:pt idx="97">
                  <c:v>15457.850466101199</c:v>
                </c:pt>
                <c:pt idx="98">
                  <c:v>15518.796133133901</c:v>
                </c:pt>
                <c:pt idx="99">
                  <c:v>15589.861356266299</c:v>
                </c:pt>
                <c:pt idx="100">
                  <c:v>15655.8438854706</c:v>
                </c:pt>
                <c:pt idx="101">
                  <c:v>15718.459433090498</c:v>
                </c:pt>
                <c:pt idx="102">
                  <c:v>15789.1422014693</c:v>
                </c:pt>
                <c:pt idx="103">
                  <c:v>15854.2266245379</c:v>
                </c:pt>
                <c:pt idx="104">
                  <c:v>15923.584109752301</c:v>
                </c:pt>
                <c:pt idx="105">
                  <c:v>15991.195647882299</c:v>
                </c:pt>
                <c:pt idx="106">
                  <c:v>16056.246232658301</c:v>
                </c:pt>
                <c:pt idx="107">
                  <c:v>16130.4373296256</c:v>
                </c:pt>
                <c:pt idx="108">
                  <c:v>16203.082367183299</c:v>
                </c:pt>
                <c:pt idx="109">
                  <c:v>16265.6116823465</c:v>
                </c:pt>
                <c:pt idx="110">
                  <c:v>16335.4106751978</c:v>
                </c:pt>
                <c:pt idx="111">
                  <c:v>16405.7803573044</c:v>
                </c:pt>
                <c:pt idx="112">
                  <c:v>16486.7297587434</c:v>
                </c:pt>
                <c:pt idx="113">
                  <c:v>16547.607008377599</c:v>
                </c:pt>
                <c:pt idx="114">
                  <c:v>16618.586313879299</c:v>
                </c:pt>
                <c:pt idx="115">
                  <c:v>16686.858790173999</c:v>
                </c:pt>
                <c:pt idx="116">
                  <c:v>16760.955117945898</c:v>
                </c:pt>
                <c:pt idx="117">
                  <c:v>16831.654502728899</c:v>
                </c:pt>
                <c:pt idx="118">
                  <c:v>16897.632905214101</c:v>
                </c:pt>
                <c:pt idx="119">
                  <c:v>16978.178851983401</c:v>
                </c:pt>
                <c:pt idx="120">
                  <c:v>17050.9592112682</c:v>
                </c:pt>
                <c:pt idx="121">
                  <c:v>17117.582424194399</c:v>
                </c:pt>
                <c:pt idx="122">
                  <c:v>17185.123269165502</c:v>
                </c:pt>
                <c:pt idx="123">
                  <c:v>17259.067417568098</c:v>
                </c:pt>
                <c:pt idx="124">
                  <c:v>17328.733643199099</c:v>
                </c:pt>
                <c:pt idx="125">
                  <c:v>17399.596033686201</c:v>
                </c:pt>
                <c:pt idx="126">
                  <c:v>17469.2344368919</c:v>
                </c:pt>
                <c:pt idx="127">
                  <c:v>17544.463948070901</c:v>
                </c:pt>
                <c:pt idx="128">
                  <c:v>17624.771977346802</c:v>
                </c:pt>
                <c:pt idx="129">
                  <c:v>17681.9203004833</c:v>
                </c:pt>
                <c:pt idx="130">
                  <c:v>17736.094167899999</c:v>
                </c:pt>
                <c:pt idx="131">
                  <c:v>17802.625804342599</c:v>
                </c:pt>
                <c:pt idx="132">
                  <c:v>17865.634637851901</c:v>
                </c:pt>
                <c:pt idx="133">
                  <c:v>17929.037988618198</c:v>
                </c:pt>
                <c:pt idx="134">
                  <c:v>18005.390589796498</c:v>
                </c:pt>
                <c:pt idx="135">
                  <c:v>18072.213995892402</c:v>
                </c:pt>
                <c:pt idx="136">
                  <c:v>18133.6992823492</c:v>
                </c:pt>
                <c:pt idx="137">
                  <c:v>18205.398115941702</c:v>
                </c:pt>
                <c:pt idx="138">
                  <c:v>18274.689681710799</c:v>
                </c:pt>
                <c:pt idx="139">
                  <c:v>18345.681368717298</c:v>
                </c:pt>
                <c:pt idx="140">
                  <c:v>18416.701170431901</c:v>
                </c:pt>
                <c:pt idx="141">
                  <c:v>18488.281362870999</c:v>
                </c:pt>
                <c:pt idx="142">
                  <c:v>18555.249615623597</c:v>
                </c:pt>
                <c:pt idx="143">
                  <c:v>18636.471509766099</c:v>
                </c:pt>
                <c:pt idx="144">
                  <c:v>18713.380500392599</c:v>
                </c:pt>
                <c:pt idx="145">
                  <c:v>18794.108152533299</c:v>
                </c:pt>
                <c:pt idx="146">
                  <c:v>18882.064578687103</c:v>
                </c:pt>
                <c:pt idx="147">
                  <c:v>18968.825777219699</c:v>
                </c:pt>
                <c:pt idx="148">
                  <c:v>19064.434349784602</c:v>
                </c:pt>
                <c:pt idx="149">
                  <c:v>19140.3908691211</c:v>
                </c:pt>
                <c:pt idx="150">
                  <c:v>19232.274315488299</c:v>
                </c:pt>
                <c:pt idx="151">
                  <c:v>19329.312678774499</c:v>
                </c:pt>
                <c:pt idx="152">
                  <c:v>19427.561642189401</c:v>
                </c:pt>
                <c:pt idx="153">
                  <c:v>19536.608545687101</c:v>
                </c:pt>
                <c:pt idx="154">
                  <c:v>19635.721668161001</c:v>
                </c:pt>
                <c:pt idx="155">
                  <c:v>19734.760321110902</c:v>
                </c:pt>
                <c:pt idx="156">
                  <c:v>19841.008323727699</c:v>
                </c:pt>
                <c:pt idx="157">
                  <c:v>19915.481548470798</c:v>
                </c:pt>
                <c:pt idx="158">
                  <c:v>19998.361816482899</c:v>
                </c:pt>
                <c:pt idx="159">
                  <c:v>20077.035371869002</c:v>
                </c:pt>
                <c:pt idx="160">
                  <c:v>20141.904273155502</c:v>
                </c:pt>
                <c:pt idx="161">
                  <c:v>20198.4989957822</c:v>
                </c:pt>
                <c:pt idx="162">
                  <c:v>20259.5489589969</c:v>
                </c:pt>
                <c:pt idx="163">
                  <c:v>20322.1084202274</c:v>
                </c:pt>
                <c:pt idx="164">
                  <c:v>20378.4738201418</c:v>
                </c:pt>
                <c:pt idx="165">
                  <c:v>20424.188850462502</c:v>
                </c:pt>
                <c:pt idx="166">
                  <c:v>20459.816805493199</c:v>
                </c:pt>
                <c:pt idx="167">
                  <c:v>20489.761793369802</c:v>
                </c:pt>
                <c:pt idx="168">
                  <c:v>20518.474096570797</c:v>
                </c:pt>
                <c:pt idx="169">
                  <c:v>20545.008587272503</c:v>
                </c:pt>
                <c:pt idx="170">
                  <c:v>20572.497808762299</c:v>
                </c:pt>
                <c:pt idx="171">
                  <c:v>20604.090993647198</c:v>
                </c:pt>
                <c:pt idx="172">
                  <c:v>20633.9236569969</c:v>
                </c:pt>
                <c:pt idx="173">
                  <c:v>20660.648714917399</c:v>
                </c:pt>
                <c:pt idx="174">
                  <c:v>20692.602474219901</c:v>
                </c:pt>
                <c:pt idx="175">
                  <c:v>20721.325875714399</c:v>
                </c:pt>
                <c:pt idx="176">
                  <c:v>20751.127286588802</c:v>
                </c:pt>
                <c:pt idx="177">
                  <c:v>20779.309392556701</c:v>
                </c:pt>
                <c:pt idx="178">
                  <c:v>20803.656509372002</c:v>
                </c:pt>
                <c:pt idx="179">
                  <c:v>20827.1625608619</c:v>
                </c:pt>
                <c:pt idx="180">
                  <c:v>20847.4023974386</c:v>
                </c:pt>
                <c:pt idx="181">
                  <c:v>20865.525044342699</c:v>
                </c:pt>
                <c:pt idx="182">
                  <c:v>20886.567926349901</c:v>
                </c:pt>
                <c:pt idx="183">
                  <c:v>20907.0012557523</c:v>
                </c:pt>
                <c:pt idx="184">
                  <c:v>20925.681661374299</c:v>
                </c:pt>
                <c:pt idx="185">
                  <c:v>20946.243236174701</c:v>
                </c:pt>
                <c:pt idx="186">
                  <c:v>20960.411275099701</c:v>
                </c:pt>
                <c:pt idx="187">
                  <c:v>20974.989241141498</c:v>
                </c:pt>
                <c:pt idx="188">
                  <c:v>20992.8116894997</c:v>
                </c:pt>
                <c:pt idx="189">
                  <c:v>21007.6053238973</c:v>
                </c:pt>
                <c:pt idx="190">
                  <c:v>21022.697187562</c:v>
                </c:pt>
                <c:pt idx="191">
                  <c:v>21039.9063674797</c:v>
                </c:pt>
                <c:pt idx="192">
                  <c:v>21054.522790433202</c:v>
                </c:pt>
                <c:pt idx="193">
                  <c:v>21067.633441774797</c:v>
                </c:pt>
                <c:pt idx="194">
                  <c:v>21085.854837938597</c:v>
                </c:pt>
                <c:pt idx="195">
                  <c:v>21102.685567270299</c:v>
                </c:pt>
                <c:pt idx="196">
                  <c:v>21115.556095197699</c:v>
                </c:pt>
                <c:pt idx="197">
                  <c:v>21133.219257871398</c:v>
                </c:pt>
                <c:pt idx="198">
                  <c:v>21153.655080893699</c:v>
                </c:pt>
                <c:pt idx="199">
                  <c:v>21176.964293427402</c:v>
                </c:pt>
                <c:pt idx="200">
                  <c:v>21201.2585068648</c:v>
                </c:pt>
                <c:pt idx="201">
                  <c:v>21225.129003817699</c:v>
                </c:pt>
                <c:pt idx="202">
                  <c:v>21257.881500383399</c:v>
                </c:pt>
                <c:pt idx="203">
                  <c:v>21292.927243825001</c:v>
                </c:pt>
                <c:pt idx="204">
                  <c:v>21327.8412566267</c:v>
                </c:pt>
                <c:pt idx="205">
                  <c:v>21362.931953846197</c:v>
                </c:pt>
                <c:pt idx="206">
                  <c:v>21408.1893251904</c:v>
                </c:pt>
                <c:pt idx="207">
                  <c:v>21452.217407356602</c:v>
                </c:pt>
                <c:pt idx="208">
                  <c:v>21503.486061738498</c:v>
                </c:pt>
                <c:pt idx="209">
                  <c:v>21552.247366731997</c:v>
                </c:pt>
                <c:pt idx="210">
                  <c:v>21603.4274885538</c:v>
                </c:pt>
                <c:pt idx="211">
                  <c:v>21668.6071896295</c:v>
                </c:pt>
                <c:pt idx="212">
                  <c:v>21730.475396877398</c:v>
                </c:pt>
                <c:pt idx="213">
                  <c:v>21789.8452287092</c:v>
                </c:pt>
                <c:pt idx="214">
                  <c:v>21858.2653427273</c:v>
                </c:pt>
                <c:pt idx="215">
                  <c:v>21927.357133649199</c:v>
                </c:pt>
                <c:pt idx="216">
                  <c:v>22004.091919938401</c:v>
                </c:pt>
                <c:pt idx="217">
                  <c:v>22078.047672881297</c:v>
                </c:pt>
                <c:pt idx="218">
                  <c:v>22159.0211205263</c:v>
                </c:pt>
                <c:pt idx="219">
                  <c:v>22238.000303604098</c:v>
                </c:pt>
                <c:pt idx="220">
                  <c:v>22333.868322912898</c:v>
                </c:pt>
                <c:pt idx="221">
                  <c:v>22422.4042437186</c:v>
                </c:pt>
                <c:pt idx="222">
                  <c:v>22511.575903155499</c:v>
                </c:pt>
                <c:pt idx="223">
                  <c:v>22606.671553243199</c:v>
                </c:pt>
                <c:pt idx="224">
                  <c:v>22698.933901186301</c:v>
                </c:pt>
                <c:pt idx="225">
                  <c:v>22791.046174957301</c:v>
                </c:pt>
                <c:pt idx="226">
                  <c:v>22887.459137591199</c:v>
                </c:pt>
                <c:pt idx="227">
                  <c:v>22979.789436498202</c:v>
                </c:pt>
                <c:pt idx="228">
                  <c:v>23081.920812669701</c:v>
                </c:pt>
                <c:pt idx="229">
                  <c:v>23170.490759212102</c:v>
                </c:pt>
                <c:pt idx="230">
                  <c:v>23269.0186370675</c:v>
                </c:pt>
                <c:pt idx="231">
                  <c:v>23370.525077068</c:v>
                </c:pt>
                <c:pt idx="232">
                  <c:v>23465.393049513299</c:v>
                </c:pt>
                <c:pt idx="233">
                  <c:v>23558.7923534683</c:v>
                </c:pt>
                <c:pt idx="234">
                  <c:v>23652.019206569501</c:v>
                </c:pt>
                <c:pt idx="235">
                  <c:v>23750.882281651</c:v>
                </c:pt>
                <c:pt idx="236">
                  <c:v>23827.699760214498</c:v>
                </c:pt>
                <c:pt idx="237">
                  <c:v>23904.346322033198</c:v>
                </c:pt>
                <c:pt idx="238">
                  <c:v>23985.879266468401</c:v>
                </c:pt>
                <c:pt idx="239">
                  <c:v>24051.161634068001</c:v>
                </c:pt>
                <c:pt idx="240">
                  <c:v>24102.842770187199</c:v>
                </c:pt>
                <c:pt idx="241">
                  <c:v>24134.793498563402</c:v>
                </c:pt>
                <c:pt idx="242">
                  <c:v>24176.071235883999</c:v>
                </c:pt>
                <c:pt idx="243">
                  <c:v>24218.5582634739</c:v>
                </c:pt>
                <c:pt idx="244">
                  <c:v>24261.776280695103</c:v>
                </c:pt>
                <c:pt idx="245">
                  <c:v>24303.977214357699</c:v>
                </c:pt>
                <c:pt idx="246">
                  <c:v>24341.0772355755</c:v>
                </c:pt>
                <c:pt idx="247">
                  <c:v>24371.863830063001</c:v>
                </c:pt>
                <c:pt idx="248">
                  <c:v>24409.143032977499</c:v>
                </c:pt>
                <c:pt idx="249">
                  <c:v>24429.143884778699</c:v>
                </c:pt>
                <c:pt idx="250">
                  <c:v>24435.549206305299</c:v>
                </c:pt>
                <c:pt idx="251">
                  <c:v>24435.774013358001</c:v>
                </c:pt>
                <c:pt idx="252">
                  <c:v>24435.896192228101</c:v>
                </c:pt>
                <c:pt idx="253">
                  <c:v>24439.2096997517</c:v>
                </c:pt>
                <c:pt idx="254">
                  <c:v>24443.0857584101</c:v>
                </c:pt>
                <c:pt idx="255">
                  <c:v>24446.3953522218</c:v>
                </c:pt>
                <c:pt idx="256">
                  <c:v>24446.9160604428</c:v>
                </c:pt>
                <c:pt idx="257">
                  <c:v>24448.847366811602</c:v>
                </c:pt>
                <c:pt idx="258">
                  <c:v>24452.157740745002</c:v>
                </c:pt>
                <c:pt idx="259">
                  <c:v>24454.9403962959</c:v>
                </c:pt>
                <c:pt idx="260">
                  <c:v>24456.965265360799</c:v>
                </c:pt>
                <c:pt idx="261">
                  <c:v>24457.853053199902</c:v>
                </c:pt>
                <c:pt idx="262">
                  <c:v>24457.9655593239</c:v>
                </c:pt>
                <c:pt idx="263">
                  <c:v>24459.418362478198</c:v>
                </c:pt>
                <c:pt idx="264">
                  <c:v>24460.166820680002</c:v>
                </c:pt>
                <c:pt idx="265">
                  <c:v>24460.3649480313</c:v>
                </c:pt>
                <c:pt idx="266">
                  <c:v>24462.064943395202</c:v>
                </c:pt>
                <c:pt idx="267">
                  <c:v>24464.853618798701</c:v>
                </c:pt>
                <c:pt idx="268">
                  <c:v>24467.5251808139</c:v>
                </c:pt>
                <c:pt idx="269">
                  <c:v>24470.757340890297</c:v>
                </c:pt>
                <c:pt idx="270">
                  <c:v>24474.2517650386</c:v>
                </c:pt>
                <c:pt idx="271">
                  <c:v>24477.372232138598</c:v>
                </c:pt>
                <c:pt idx="272">
                  <c:v>24480.544499579901</c:v>
                </c:pt>
                <c:pt idx="273">
                  <c:v>24483.200638658098</c:v>
                </c:pt>
                <c:pt idx="274">
                  <c:v>24485.844824327101</c:v>
                </c:pt>
                <c:pt idx="275">
                  <c:v>24489.106338857699</c:v>
                </c:pt>
                <c:pt idx="276">
                  <c:v>24490.7960871951</c:v>
                </c:pt>
                <c:pt idx="277">
                  <c:v>24493.725186407097</c:v>
                </c:pt>
                <c:pt idx="278">
                  <c:v>24495.4642408953</c:v>
                </c:pt>
                <c:pt idx="279">
                  <c:v>24496.456307197102</c:v>
                </c:pt>
                <c:pt idx="280">
                  <c:v>24496.8041568767</c:v>
                </c:pt>
                <c:pt idx="281">
                  <c:v>24497.580705568402</c:v>
                </c:pt>
                <c:pt idx="282">
                  <c:v>24497.058907099399</c:v>
                </c:pt>
                <c:pt idx="283">
                  <c:v>24499.026020929603</c:v>
                </c:pt>
                <c:pt idx="284">
                  <c:v>24499.1485160597</c:v>
                </c:pt>
                <c:pt idx="285">
                  <c:v>24499.2538623984</c:v>
                </c:pt>
                <c:pt idx="286">
                  <c:v>24499.307760756899</c:v>
                </c:pt>
                <c:pt idx="287">
                  <c:v>24499.3273602031</c:v>
                </c:pt>
                <c:pt idx="288">
                  <c:v>24499.408207983401</c:v>
                </c:pt>
                <c:pt idx="289">
                  <c:v>24500.020693188599</c:v>
                </c:pt>
                <c:pt idx="290">
                  <c:v>24501.155044146697</c:v>
                </c:pt>
                <c:pt idx="291">
                  <c:v>24501.784723831301</c:v>
                </c:pt>
                <c:pt idx="292">
                  <c:v>24503.418992872401</c:v>
                </c:pt>
                <c:pt idx="293">
                  <c:v>24503.9580680902</c:v>
                </c:pt>
                <c:pt idx="294">
                  <c:v>24504.979883141601</c:v>
                </c:pt>
                <c:pt idx="295">
                  <c:v>24506.4354789467</c:v>
                </c:pt>
                <c:pt idx="296">
                  <c:v>24508.025946609301</c:v>
                </c:pt>
                <c:pt idx="297">
                  <c:v>24509.589558664698</c:v>
                </c:pt>
                <c:pt idx="298">
                  <c:v>24511.4694441838</c:v>
                </c:pt>
                <c:pt idx="299">
                  <c:v>24513.950004891602</c:v>
                </c:pt>
                <c:pt idx="300">
                  <c:v>24514.359387856701</c:v>
                </c:pt>
                <c:pt idx="301">
                  <c:v>24514.930572430399</c:v>
                </c:pt>
                <c:pt idx="302">
                  <c:v>24515.859688299101</c:v>
                </c:pt>
                <c:pt idx="303">
                  <c:v>24516.779033037401</c:v>
                </c:pt>
                <c:pt idx="304">
                  <c:v>24517.168849824</c:v>
                </c:pt>
                <c:pt idx="305">
                  <c:v>24517.585641694503</c:v>
                </c:pt>
                <c:pt idx="306">
                  <c:v>24517.700874347003</c:v>
                </c:pt>
                <c:pt idx="307">
                  <c:v>24518.049025699402</c:v>
                </c:pt>
                <c:pt idx="308">
                  <c:v>24518.012248625899</c:v>
                </c:pt>
                <c:pt idx="309">
                  <c:v>24518.693849366402</c:v>
                </c:pt>
                <c:pt idx="310">
                  <c:v>24519.203838198398</c:v>
                </c:pt>
                <c:pt idx="311">
                  <c:v>24519.782491408998</c:v>
                </c:pt>
                <c:pt idx="312">
                  <c:v>24520.287598928298</c:v>
                </c:pt>
                <c:pt idx="313">
                  <c:v>24521.405724042903</c:v>
                </c:pt>
                <c:pt idx="314">
                  <c:v>24522.001594202</c:v>
                </c:pt>
                <c:pt idx="315">
                  <c:v>24522.423372629397</c:v>
                </c:pt>
                <c:pt idx="316">
                  <c:v>24522.599934077702</c:v>
                </c:pt>
                <c:pt idx="317">
                  <c:v>24523.1982855161</c:v>
                </c:pt>
                <c:pt idx="318">
                  <c:v>24523.328258467001</c:v>
                </c:pt>
                <c:pt idx="319">
                  <c:v>24523.2865688089</c:v>
                </c:pt>
                <c:pt idx="320">
                  <c:v>24523.401828255799</c:v>
                </c:pt>
                <c:pt idx="321">
                  <c:v>24523.737798860901</c:v>
                </c:pt>
                <c:pt idx="322">
                  <c:v>24523.656870526098</c:v>
                </c:pt>
                <c:pt idx="323">
                  <c:v>24523.777036444797</c:v>
                </c:pt>
                <c:pt idx="324">
                  <c:v>24524.063964636098</c:v>
                </c:pt>
                <c:pt idx="325">
                  <c:v>24524.039440572102</c:v>
                </c:pt>
                <c:pt idx="326">
                  <c:v>24524.4955877057</c:v>
                </c:pt>
                <c:pt idx="327">
                  <c:v>24525.170011334398</c:v>
                </c:pt>
                <c:pt idx="328">
                  <c:v>24524.978715008299</c:v>
                </c:pt>
                <c:pt idx="329">
                  <c:v>24525.074362425297</c:v>
                </c:pt>
                <c:pt idx="330">
                  <c:v>24524.834016696499</c:v>
                </c:pt>
                <c:pt idx="331">
                  <c:v>24525.645788702503</c:v>
                </c:pt>
                <c:pt idx="332">
                  <c:v>24525.856709256303</c:v>
                </c:pt>
                <c:pt idx="333">
                  <c:v>24525.3833602218</c:v>
                </c:pt>
                <c:pt idx="334">
                  <c:v>24525.920466117401</c:v>
                </c:pt>
                <c:pt idx="335">
                  <c:v>24528.4122996367</c:v>
                </c:pt>
                <c:pt idx="336">
                  <c:v>24529.893815739601</c:v>
                </c:pt>
                <c:pt idx="337">
                  <c:v>24534.8316833647</c:v>
                </c:pt>
                <c:pt idx="338">
                  <c:v>24539.861323859801</c:v>
                </c:pt>
                <c:pt idx="339">
                  <c:v>24541.566844221801</c:v>
                </c:pt>
                <c:pt idx="340">
                  <c:v>24544.722889717999</c:v>
                </c:pt>
                <c:pt idx="341">
                  <c:v>24549.489474903199</c:v>
                </c:pt>
                <c:pt idx="342">
                  <c:v>24554.131783362896</c:v>
                </c:pt>
                <c:pt idx="343">
                  <c:v>24558.608001587003</c:v>
                </c:pt>
                <c:pt idx="344">
                  <c:v>24563.910205054501</c:v>
                </c:pt>
                <c:pt idx="345">
                  <c:v>24567.776564520802</c:v>
                </c:pt>
                <c:pt idx="346">
                  <c:v>24571.225880350499</c:v>
                </c:pt>
                <c:pt idx="347">
                  <c:v>24577.452228988597</c:v>
                </c:pt>
                <c:pt idx="348">
                  <c:v>24586.442661013898</c:v>
                </c:pt>
                <c:pt idx="349">
                  <c:v>24595.3822915655</c:v>
                </c:pt>
                <c:pt idx="350">
                  <c:v>24603.641420938999</c:v>
                </c:pt>
                <c:pt idx="351">
                  <c:v>24617.0135000513</c:v>
                </c:pt>
                <c:pt idx="352">
                  <c:v>24632.716692962902</c:v>
                </c:pt>
                <c:pt idx="353">
                  <c:v>24647.865813729099</c:v>
                </c:pt>
                <c:pt idx="354">
                  <c:v>24665.713333364798</c:v>
                </c:pt>
                <c:pt idx="355">
                  <c:v>24683.9955600875</c:v>
                </c:pt>
                <c:pt idx="356">
                  <c:v>24707.235541907401</c:v>
                </c:pt>
                <c:pt idx="357">
                  <c:v>24731.028913280003</c:v>
                </c:pt>
                <c:pt idx="358">
                  <c:v>24751.511151425999</c:v>
                </c:pt>
                <c:pt idx="359">
                  <c:v>24773.366735772703</c:v>
                </c:pt>
                <c:pt idx="360">
                  <c:v>24801.172362596899</c:v>
                </c:pt>
                <c:pt idx="361">
                  <c:v>24828.557817119701</c:v>
                </c:pt>
                <c:pt idx="362">
                  <c:v>24857.7015782854</c:v>
                </c:pt>
              </c:numCache>
            </c:numRef>
          </c:val>
          <c:smooth val="0"/>
          <c:extLst>
            <c:ext xmlns:c16="http://schemas.microsoft.com/office/drawing/2014/chart" uri="{C3380CC4-5D6E-409C-BE32-E72D297353CC}">
              <c16:uniqueId val="{00000004-44D3-4C16-A35C-E95EB81CBF6C}"/>
            </c:ext>
          </c:extLst>
        </c:ser>
        <c:dLbls>
          <c:showLegendKey val="0"/>
          <c:showVal val="0"/>
          <c:showCatName val="0"/>
          <c:showSerName val="0"/>
          <c:showPercent val="0"/>
          <c:showBubbleSize val="0"/>
        </c:dLbls>
        <c:smooth val="0"/>
        <c:axId val="154329472"/>
        <c:axId val="154331008"/>
      </c:lineChart>
      <c:dateAx>
        <c:axId val="154329472"/>
        <c:scaling>
          <c:orientation val="minMax"/>
          <c:max val="43190"/>
          <c:min val="32478"/>
        </c:scaling>
        <c:delete val="0"/>
        <c:axPos val="b"/>
        <c:numFmt formatCode="mm/yyyy" sourceLinked="0"/>
        <c:majorTickMark val="none"/>
        <c:minorTickMark val="none"/>
        <c:tickLblPos val="nextTo"/>
        <c:spPr>
          <a:ln w="6350">
            <a:solidFill>
              <a:schemeClr val="bg1">
                <a:lumMod val="65000"/>
              </a:schemeClr>
            </a:solidFill>
          </a:ln>
        </c:spPr>
        <c:txPr>
          <a:bodyPr rot="0" vert="horz"/>
          <a:lstStyle/>
          <a:p>
            <a:pPr>
              <a:defRPr sz="800">
                <a:solidFill>
                  <a:schemeClr val="tx1"/>
                </a:solidFill>
                <a:latin typeface="Arial" pitchFamily="34" charset="0"/>
                <a:cs typeface="Arial" pitchFamily="34" charset="0"/>
              </a:defRPr>
            </a:pPr>
            <a:endParaRPr lang="en-US"/>
          </a:p>
        </c:txPr>
        <c:crossAx val="154331008"/>
        <c:crosses val="autoZero"/>
        <c:auto val="1"/>
        <c:lblOffset val="100"/>
        <c:baseTimeUnit val="months"/>
        <c:majorUnit val="5"/>
        <c:majorTimeUnit val="years"/>
      </c:dateAx>
      <c:valAx>
        <c:axId val="154331008"/>
        <c:scaling>
          <c:orientation val="minMax"/>
          <c:max val="120000"/>
          <c:min val="0"/>
        </c:scaling>
        <c:delete val="0"/>
        <c:axPos val="l"/>
        <c:numFmt formatCode="&quot;$&quot;#,##0" sourceLinked="0"/>
        <c:majorTickMark val="none"/>
        <c:minorTickMark val="none"/>
        <c:tickLblPos val="nextTo"/>
        <c:spPr>
          <a:ln w="6350">
            <a:solidFill>
              <a:schemeClr val="bg1">
                <a:lumMod val="65000"/>
              </a:schemeClr>
            </a:solidFill>
          </a:ln>
        </c:spPr>
        <c:txPr>
          <a:bodyPr/>
          <a:lstStyle/>
          <a:p>
            <a:pPr>
              <a:defRPr>
                <a:solidFill>
                  <a:schemeClr val="tx1"/>
                </a:solidFill>
              </a:defRPr>
            </a:pPr>
            <a:endParaRPr lang="en-US"/>
          </a:p>
        </c:txPr>
        <c:crossAx val="154329472"/>
        <c:crosses val="autoZero"/>
        <c:crossBetween val="between"/>
        <c:majorUnit val="20000"/>
      </c:valAx>
    </c:plotArea>
    <c:plotVisOnly val="1"/>
    <c:dispBlanksAs val="gap"/>
    <c:showDLblsOverMax val="0"/>
  </c:chart>
  <c:txPr>
    <a:bodyPr/>
    <a:lstStyle/>
    <a:p>
      <a:pPr>
        <a:defRPr sz="800">
          <a:solidFill>
            <a:schemeClr val="bg1">
              <a:lumMod val="65000"/>
            </a:schemeClr>
          </a:solidFill>
        </a:defRPr>
      </a:pPr>
      <a:endParaRPr lang="en-US"/>
    </a:p>
  </c:txPr>
  <c:externalData r:id="rId1">
    <c:autoUpdate val="0"/>
  </c:externalData>
  <c:userShapes r:id="rId2"/>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pPr>
            <a:r>
              <a:rPr lang="en-US" sz="1100" b="0" dirty="0">
                <a:solidFill>
                  <a:srgbClr val="35627D"/>
                </a:solidFill>
                <a:effectLst/>
              </a:rPr>
              <a:t>Ranked Returns</a:t>
            </a:r>
            <a:r>
              <a:rPr lang="en-US" sz="1100" b="0" baseline="0" dirty="0">
                <a:solidFill>
                  <a:srgbClr val="35627D"/>
                </a:solidFill>
                <a:effectLst/>
              </a:rPr>
              <a:t> </a:t>
            </a:r>
            <a:r>
              <a:rPr lang="en-US" sz="1100" b="0" dirty="0">
                <a:solidFill>
                  <a:srgbClr val="35627D"/>
                </a:solidFill>
                <a:effectLst/>
              </a:rPr>
              <a:t>(%)</a:t>
            </a:r>
          </a:p>
        </c:rich>
      </c:tx>
      <c:layout>
        <c:manualLayout>
          <c:xMode val="edge"/>
          <c:yMode val="edge"/>
          <c:x val="1.1142581997394211E-2"/>
          <c:y val="1.9074705651166757E-2"/>
        </c:manualLayout>
      </c:layout>
      <c:overlay val="0"/>
    </c:title>
    <c:autoTitleDeleted val="0"/>
    <c:plotArea>
      <c:layout>
        <c:manualLayout>
          <c:layoutTarget val="inner"/>
          <c:xMode val="edge"/>
          <c:yMode val="edge"/>
          <c:x val="0.24284257633263501"/>
          <c:y val="0.27070224464336701"/>
          <c:w val="0.6864019927864965"/>
          <c:h val="0.67590226951349797"/>
        </c:manualLayout>
      </c:layout>
      <c:barChart>
        <c:barDir val="bar"/>
        <c:grouping val="clustered"/>
        <c:varyColors val="0"/>
        <c:ser>
          <c:idx val="0"/>
          <c:order val="0"/>
          <c:tx>
            <c:strRef>
              <c:f>Sheet1!$B$1</c:f>
              <c:strCache>
                <c:ptCount val="1"/>
                <c:pt idx="0">
                  <c:v>Series 1</c:v>
                </c:pt>
              </c:strCache>
            </c:strRef>
          </c:tx>
          <c:spPr>
            <a:solidFill>
              <a:schemeClr val="bg1">
                <a:lumMod val="85000"/>
              </a:schemeClr>
            </a:solidFill>
          </c:spPr>
          <c:invertIfNegative val="0"/>
          <c:dLbls>
            <c:dLbl>
              <c:idx val="0"/>
              <c:numFmt formatCode="#,##0.00" sourceLinked="0"/>
              <c:spPr/>
              <c:txPr>
                <a:bodyPr/>
                <a:lstStyle/>
                <a:p>
                  <a:pPr algn="ctr">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FAFF-462D-8170-43705557C321}"/>
                </c:ext>
              </c:extLst>
            </c:dLbl>
            <c:dLbl>
              <c:idx val="1"/>
              <c:numFmt formatCode="#,##0.00" sourceLinked="0"/>
              <c:spPr/>
              <c:txPr>
                <a:bodyPr/>
                <a:lstStyle/>
                <a:p>
                  <a:pPr algn="ctr">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FAFF-462D-8170-43705557C321}"/>
                </c:ext>
              </c:extLst>
            </c:dLbl>
            <c:dLbl>
              <c:idx val="2"/>
              <c:numFmt formatCode="#,##0.00" sourceLinked="0"/>
              <c:spPr/>
              <c:txPr>
                <a:bodyPr/>
                <a:lstStyle/>
                <a:p>
                  <a:pPr algn="ctr">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FAFF-462D-8170-43705557C321}"/>
                </c:ext>
              </c:extLst>
            </c:dLbl>
            <c:dLbl>
              <c:idx val="3"/>
              <c:numFmt formatCode="#,##0.00" sourceLinked="0"/>
              <c:spPr/>
              <c:txPr>
                <a:bodyPr/>
                <a:lstStyle/>
                <a:p>
                  <a:pPr algn="ctr">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FAFF-462D-8170-43705557C321}"/>
                </c:ext>
              </c:extLst>
            </c:dLbl>
            <c:numFmt formatCode="#,##0.00" sourceLinked="0"/>
            <c:spPr>
              <a:noFill/>
              <a:ln>
                <a:noFill/>
              </a:ln>
              <a:effectLst/>
            </c:spPr>
            <c:txPr>
              <a:bodyPr/>
              <a:lstStyle/>
              <a:p>
                <a:pPr>
                  <a:defRPr sz="900">
                    <a:solidFill>
                      <a:schemeClr val="accent3"/>
                    </a:solidFill>
                    <a:latin typeface="Arial" pitchFamily="34" charset="0"/>
                    <a:cs typeface="Arial"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100% Treasury Bills</c:v>
                </c:pt>
                <c:pt idx="1">
                  <c:v>25/75</c:v>
                </c:pt>
                <c:pt idx="2">
                  <c:v>50/50</c:v>
                </c:pt>
                <c:pt idx="3">
                  <c:v>75/25</c:v>
                </c:pt>
                <c:pt idx="4">
                  <c:v>100% Stocks</c:v>
                </c:pt>
              </c:strCache>
            </c:strRef>
          </c:cat>
          <c:val>
            <c:numRef>
              <c:f>Sheet1!$B$2:$B$6</c:f>
              <c:numCache>
                <c:formatCode>General</c:formatCode>
                <c:ptCount val="5"/>
                <c:pt idx="2" formatCode="0.00">
                  <c:v>-0.19</c:v>
                </c:pt>
                <c:pt idx="3" formatCode="0.00">
                  <c:v>-0.5</c:v>
                </c:pt>
                <c:pt idx="4" formatCode="0.00">
                  <c:v>-0.84</c:v>
                </c:pt>
              </c:numCache>
            </c:numRef>
          </c:val>
          <c:extLst>
            <c:ext xmlns:c16="http://schemas.microsoft.com/office/drawing/2014/chart" uri="{C3380CC4-5D6E-409C-BE32-E72D297353CC}">
              <c16:uniqueId val="{00000004-FAFF-462D-8170-43705557C321}"/>
            </c:ext>
          </c:extLst>
        </c:ser>
        <c:ser>
          <c:idx val="1"/>
          <c:order val="1"/>
          <c:tx>
            <c:strRef>
              <c:f>Sheet1!$C$1</c:f>
              <c:strCache>
                <c:ptCount val="1"/>
                <c:pt idx="0">
                  <c:v>Series 2</c:v>
                </c:pt>
              </c:strCache>
            </c:strRef>
          </c:tx>
          <c:invertIfNegative val="0"/>
          <c:dPt>
            <c:idx val="0"/>
            <c:invertIfNegative val="0"/>
            <c:bubble3D val="0"/>
            <c:spPr>
              <a:solidFill>
                <a:schemeClr val="bg1">
                  <a:lumMod val="85000"/>
                </a:schemeClr>
              </a:solidFill>
            </c:spPr>
            <c:extLst>
              <c:ext xmlns:c16="http://schemas.microsoft.com/office/drawing/2014/chart" uri="{C3380CC4-5D6E-409C-BE32-E72D297353CC}">
                <c16:uniqueId val="{00000001-F98F-4536-90D1-4130E8C7651D}"/>
              </c:ext>
            </c:extLst>
          </c:dPt>
          <c:dPt>
            <c:idx val="1"/>
            <c:invertIfNegative val="0"/>
            <c:bubble3D val="0"/>
            <c:spPr>
              <a:solidFill>
                <a:schemeClr val="bg1">
                  <a:lumMod val="85000"/>
                </a:schemeClr>
              </a:solidFill>
            </c:spPr>
            <c:extLst>
              <c:ext xmlns:c16="http://schemas.microsoft.com/office/drawing/2014/chart" uri="{C3380CC4-5D6E-409C-BE32-E72D297353CC}">
                <c16:uniqueId val="{00000002-F98F-4536-90D1-4130E8C7651D}"/>
              </c:ext>
            </c:extLst>
          </c:dPt>
          <c:dLbls>
            <c:numFmt formatCode="#,##0.00;[Red]\-#,##0.00;" sourceLinked="0"/>
            <c:spPr>
              <a:noFill/>
              <a:ln>
                <a:noFill/>
              </a:ln>
              <a:effectLst/>
            </c:spPr>
            <c:txPr>
              <a:bodyPr wrap="square" lIns="38100" tIns="19050" rIns="38100" bIns="19050" anchor="ctr">
                <a:spAutoFit/>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100% Treasury Bills</c:v>
                </c:pt>
                <c:pt idx="1">
                  <c:v>25/75</c:v>
                </c:pt>
                <c:pt idx="2">
                  <c:v>50/50</c:v>
                </c:pt>
                <c:pt idx="3">
                  <c:v>75/25</c:v>
                </c:pt>
                <c:pt idx="4">
                  <c:v>100% Stocks</c:v>
                </c:pt>
              </c:strCache>
            </c:strRef>
          </c:cat>
          <c:val>
            <c:numRef>
              <c:f>Sheet1!$C$2:$C$6</c:f>
              <c:numCache>
                <c:formatCode>0.00</c:formatCode>
                <c:ptCount val="5"/>
                <c:pt idx="0">
                  <c:v>0.34</c:v>
                </c:pt>
                <c:pt idx="1">
                  <c:v>0.09</c:v>
                </c:pt>
                <c:pt idx="2">
                  <c:v>0</c:v>
                </c:pt>
                <c:pt idx="3">
                  <c:v>0</c:v>
                </c:pt>
                <c:pt idx="4">
                  <c:v>0</c:v>
                </c:pt>
              </c:numCache>
            </c:numRef>
          </c:val>
          <c:extLst>
            <c:ext xmlns:c16="http://schemas.microsoft.com/office/drawing/2014/chart" uri="{C3380CC4-5D6E-409C-BE32-E72D297353CC}">
              <c16:uniqueId val="{00000000-F98F-4536-90D1-4130E8C7651D}"/>
            </c:ext>
          </c:extLst>
        </c:ser>
        <c:dLbls>
          <c:showLegendKey val="0"/>
          <c:showVal val="0"/>
          <c:showCatName val="0"/>
          <c:showSerName val="0"/>
          <c:showPercent val="0"/>
          <c:showBubbleSize val="0"/>
        </c:dLbls>
        <c:gapWidth val="43"/>
        <c:axId val="156994944"/>
        <c:axId val="156996736"/>
      </c:barChart>
      <c:catAx>
        <c:axId val="156994944"/>
        <c:scaling>
          <c:orientation val="minMax"/>
        </c:scaling>
        <c:delete val="0"/>
        <c:axPos val="l"/>
        <c:numFmt formatCode="General" sourceLinked="0"/>
        <c:majorTickMark val="none"/>
        <c:minorTickMark val="none"/>
        <c:tickLblPos val="low"/>
        <c:spPr>
          <a:ln w="6350">
            <a:solidFill>
              <a:schemeClr val="bg1">
                <a:lumMod val="65000"/>
              </a:schemeClr>
            </a:solidFill>
          </a:ln>
        </c:spPr>
        <c:txPr>
          <a:bodyPr/>
          <a:lstStyle/>
          <a:p>
            <a:pPr>
              <a:defRPr sz="900">
                <a:solidFill>
                  <a:schemeClr val="tx1"/>
                </a:solidFill>
                <a:latin typeface="Arial" pitchFamily="34" charset="0"/>
                <a:cs typeface="Arial" pitchFamily="34" charset="0"/>
              </a:defRPr>
            </a:pPr>
            <a:endParaRPr lang="en-US"/>
          </a:p>
        </c:txPr>
        <c:crossAx val="156996736"/>
        <c:crosses val="autoZero"/>
        <c:auto val="1"/>
        <c:lblAlgn val="ctr"/>
        <c:lblOffset val="100"/>
        <c:noMultiLvlLbl val="0"/>
      </c:catAx>
      <c:valAx>
        <c:axId val="156996736"/>
        <c:scaling>
          <c:orientation val="minMax"/>
        </c:scaling>
        <c:delete val="0"/>
        <c:axPos val="b"/>
        <c:numFmt formatCode="General" sourceLinked="1"/>
        <c:majorTickMark val="none"/>
        <c:minorTickMark val="none"/>
        <c:tickLblPos val="none"/>
        <c:spPr>
          <a:ln>
            <a:noFill/>
          </a:ln>
        </c:spPr>
        <c:crossAx val="156994944"/>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459257332281168"/>
          <c:y val="0.1403829719323868"/>
          <c:w val="0.72258498004884464"/>
          <c:h val="0.66676592037549676"/>
        </c:manualLayout>
      </c:layout>
      <c:lineChart>
        <c:grouping val="standard"/>
        <c:varyColors val="0"/>
        <c:ser>
          <c:idx val="0"/>
          <c:order val="0"/>
          <c:tx>
            <c:strRef>
              <c:f>Sheet1!$B$1</c:f>
              <c:strCache>
                <c:ptCount val="1"/>
                <c:pt idx="0">
                  <c:v>MSCI All Country World Index (gross div.)</c:v>
                </c:pt>
              </c:strCache>
            </c:strRef>
          </c:tx>
          <c:spPr>
            <a:ln w="28575">
              <a:solidFill>
                <a:schemeClr val="bg1">
                  <a:lumMod val="65000"/>
                </a:schemeClr>
              </a:solidFill>
            </a:ln>
          </c:spPr>
          <c:marker>
            <c:symbol val="none"/>
          </c:marker>
          <c:cat>
            <c:numRef>
              <c:f>Sheet1!$A$2:$A$209</c:f>
              <c:numCache>
                <c:formatCode>mmm\ dd\,\ yyyy</c:formatCode>
                <c:ptCount val="208"/>
                <c:pt idx="0">
                  <c:v>36891</c:v>
                </c:pt>
                <c:pt idx="1">
                  <c:v>36922</c:v>
                </c:pt>
                <c:pt idx="2">
                  <c:v>36950</c:v>
                </c:pt>
                <c:pt idx="3">
                  <c:v>36981</c:v>
                </c:pt>
                <c:pt idx="4">
                  <c:v>37011</c:v>
                </c:pt>
                <c:pt idx="5">
                  <c:v>37042</c:v>
                </c:pt>
                <c:pt idx="6">
                  <c:v>37072</c:v>
                </c:pt>
                <c:pt idx="7">
                  <c:v>37103</c:v>
                </c:pt>
                <c:pt idx="8">
                  <c:v>37134</c:v>
                </c:pt>
                <c:pt idx="9">
                  <c:v>37164</c:v>
                </c:pt>
                <c:pt idx="10">
                  <c:v>37195</c:v>
                </c:pt>
                <c:pt idx="11">
                  <c:v>37225</c:v>
                </c:pt>
                <c:pt idx="12">
                  <c:v>37256</c:v>
                </c:pt>
                <c:pt idx="13">
                  <c:v>37287</c:v>
                </c:pt>
                <c:pt idx="14">
                  <c:v>37315</c:v>
                </c:pt>
                <c:pt idx="15">
                  <c:v>37346</c:v>
                </c:pt>
                <c:pt idx="16">
                  <c:v>37376</c:v>
                </c:pt>
                <c:pt idx="17">
                  <c:v>37407</c:v>
                </c:pt>
                <c:pt idx="18">
                  <c:v>37437</c:v>
                </c:pt>
                <c:pt idx="19">
                  <c:v>37468</c:v>
                </c:pt>
                <c:pt idx="20">
                  <c:v>37499</c:v>
                </c:pt>
                <c:pt idx="21">
                  <c:v>37529</c:v>
                </c:pt>
                <c:pt idx="22">
                  <c:v>37560</c:v>
                </c:pt>
                <c:pt idx="23">
                  <c:v>37590</c:v>
                </c:pt>
                <c:pt idx="24">
                  <c:v>37621</c:v>
                </c:pt>
                <c:pt idx="25">
                  <c:v>37652</c:v>
                </c:pt>
                <c:pt idx="26">
                  <c:v>37680</c:v>
                </c:pt>
                <c:pt idx="27">
                  <c:v>37711</c:v>
                </c:pt>
                <c:pt idx="28">
                  <c:v>37741</c:v>
                </c:pt>
                <c:pt idx="29">
                  <c:v>37772</c:v>
                </c:pt>
                <c:pt idx="30">
                  <c:v>37802</c:v>
                </c:pt>
                <c:pt idx="31">
                  <c:v>37833</c:v>
                </c:pt>
                <c:pt idx="32">
                  <c:v>37864</c:v>
                </c:pt>
                <c:pt idx="33">
                  <c:v>37894</c:v>
                </c:pt>
                <c:pt idx="34">
                  <c:v>37925</c:v>
                </c:pt>
                <c:pt idx="35">
                  <c:v>37955</c:v>
                </c:pt>
                <c:pt idx="36">
                  <c:v>37986</c:v>
                </c:pt>
                <c:pt idx="37">
                  <c:v>38017</c:v>
                </c:pt>
                <c:pt idx="38">
                  <c:v>38046</c:v>
                </c:pt>
                <c:pt idx="39">
                  <c:v>38077</c:v>
                </c:pt>
                <c:pt idx="40">
                  <c:v>38107</c:v>
                </c:pt>
                <c:pt idx="41">
                  <c:v>38138</c:v>
                </c:pt>
                <c:pt idx="42">
                  <c:v>38168</c:v>
                </c:pt>
                <c:pt idx="43">
                  <c:v>38199</c:v>
                </c:pt>
                <c:pt idx="44">
                  <c:v>38230</c:v>
                </c:pt>
                <c:pt idx="45">
                  <c:v>38260</c:v>
                </c:pt>
                <c:pt idx="46">
                  <c:v>38291</c:v>
                </c:pt>
                <c:pt idx="47">
                  <c:v>38321</c:v>
                </c:pt>
                <c:pt idx="48">
                  <c:v>38352</c:v>
                </c:pt>
                <c:pt idx="49">
                  <c:v>38383</c:v>
                </c:pt>
                <c:pt idx="50">
                  <c:v>38411</c:v>
                </c:pt>
                <c:pt idx="51">
                  <c:v>38442</c:v>
                </c:pt>
                <c:pt idx="52">
                  <c:v>38472</c:v>
                </c:pt>
                <c:pt idx="53">
                  <c:v>38503</c:v>
                </c:pt>
                <c:pt idx="54">
                  <c:v>38533</c:v>
                </c:pt>
                <c:pt idx="55">
                  <c:v>38564</c:v>
                </c:pt>
                <c:pt idx="56">
                  <c:v>38595</c:v>
                </c:pt>
                <c:pt idx="57">
                  <c:v>38625</c:v>
                </c:pt>
                <c:pt idx="58">
                  <c:v>38656</c:v>
                </c:pt>
                <c:pt idx="59">
                  <c:v>38686</c:v>
                </c:pt>
                <c:pt idx="60">
                  <c:v>38717</c:v>
                </c:pt>
                <c:pt idx="61">
                  <c:v>38748</c:v>
                </c:pt>
                <c:pt idx="62">
                  <c:v>38776</c:v>
                </c:pt>
                <c:pt idx="63">
                  <c:v>38807</c:v>
                </c:pt>
                <c:pt idx="64">
                  <c:v>38837</c:v>
                </c:pt>
                <c:pt idx="65">
                  <c:v>38868</c:v>
                </c:pt>
                <c:pt idx="66">
                  <c:v>38898</c:v>
                </c:pt>
                <c:pt idx="67">
                  <c:v>38929</c:v>
                </c:pt>
                <c:pt idx="68">
                  <c:v>38960</c:v>
                </c:pt>
                <c:pt idx="69">
                  <c:v>38990</c:v>
                </c:pt>
                <c:pt idx="70">
                  <c:v>39021</c:v>
                </c:pt>
                <c:pt idx="71">
                  <c:v>39051</c:v>
                </c:pt>
                <c:pt idx="72">
                  <c:v>39082</c:v>
                </c:pt>
                <c:pt idx="73">
                  <c:v>39113</c:v>
                </c:pt>
                <c:pt idx="74">
                  <c:v>39141</c:v>
                </c:pt>
                <c:pt idx="75">
                  <c:v>39172</c:v>
                </c:pt>
                <c:pt idx="76">
                  <c:v>39202</c:v>
                </c:pt>
                <c:pt idx="77">
                  <c:v>39233</c:v>
                </c:pt>
                <c:pt idx="78">
                  <c:v>39263</c:v>
                </c:pt>
                <c:pt idx="79">
                  <c:v>39294</c:v>
                </c:pt>
                <c:pt idx="80">
                  <c:v>39325</c:v>
                </c:pt>
                <c:pt idx="81">
                  <c:v>39355</c:v>
                </c:pt>
                <c:pt idx="82">
                  <c:v>39386</c:v>
                </c:pt>
                <c:pt idx="83">
                  <c:v>39416</c:v>
                </c:pt>
                <c:pt idx="84">
                  <c:v>39447</c:v>
                </c:pt>
                <c:pt idx="85">
                  <c:v>39478</c:v>
                </c:pt>
                <c:pt idx="86">
                  <c:v>39507</c:v>
                </c:pt>
                <c:pt idx="87">
                  <c:v>39538</c:v>
                </c:pt>
                <c:pt idx="88">
                  <c:v>39568</c:v>
                </c:pt>
                <c:pt idx="89">
                  <c:v>39599</c:v>
                </c:pt>
                <c:pt idx="90">
                  <c:v>39629</c:v>
                </c:pt>
                <c:pt idx="91">
                  <c:v>39660</c:v>
                </c:pt>
                <c:pt idx="92">
                  <c:v>39691</c:v>
                </c:pt>
                <c:pt idx="93">
                  <c:v>39721</c:v>
                </c:pt>
                <c:pt idx="94">
                  <c:v>39752</c:v>
                </c:pt>
                <c:pt idx="95">
                  <c:v>39782</c:v>
                </c:pt>
                <c:pt idx="96">
                  <c:v>39813</c:v>
                </c:pt>
                <c:pt idx="97">
                  <c:v>39844</c:v>
                </c:pt>
                <c:pt idx="98">
                  <c:v>39872</c:v>
                </c:pt>
                <c:pt idx="99">
                  <c:v>39903</c:v>
                </c:pt>
                <c:pt idx="100">
                  <c:v>39933</c:v>
                </c:pt>
                <c:pt idx="101">
                  <c:v>39964</c:v>
                </c:pt>
                <c:pt idx="102">
                  <c:v>39994</c:v>
                </c:pt>
                <c:pt idx="103">
                  <c:v>40025</c:v>
                </c:pt>
                <c:pt idx="104">
                  <c:v>40056</c:v>
                </c:pt>
                <c:pt idx="105">
                  <c:v>40086</c:v>
                </c:pt>
                <c:pt idx="106">
                  <c:v>40117</c:v>
                </c:pt>
                <c:pt idx="107">
                  <c:v>40147</c:v>
                </c:pt>
                <c:pt idx="108">
                  <c:v>40178</c:v>
                </c:pt>
                <c:pt idx="109">
                  <c:v>40209</c:v>
                </c:pt>
                <c:pt idx="110">
                  <c:v>40237</c:v>
                </c:pt>
                <c:pt idx="111">
                  <c:v>40268</c:v>
                </c:pt>
                <c:pt idx="112">
                  <c:v>40298</c:v>
                </c:pt>
                <c:pt idx="113">
                  <c:v>40329</c:v>
                </c:pt>
                <c:pt idx="114">
                  <c:v>40359</c:v>
                </c:pt>
                <c:pt idx="115">
                  <c:v>40390</c:v>
                </c:pt>
                <c:pt idx="116">
                  <c:v>40421</c:v>
                </c:pt>
                <c:pt idx="117">
                  <c:v>40451</c:v>
                </c:pt>
                <c:pt idx="118">
                  <c:v>40482</c:v>
                </c:pt>
                <c:pt idx="119">
                  <c:v>40512</c:v>
                </c:pt>
                <c:pt idx="120">
                  <c:v>40543</c:v>
                </c:pt>
                <c:pt idx="121">
                  <c:v>40574</c:v>
                </c:pt>
                <c:pt idx="122">
                  <c:v>40602</c:v>
                </c:pt>
                <c:pt idx="123">
                  <c:v>40633</c:v>
                </c:pt>
                <c:pt idx="124">
                  <c:v>40663</c:v>
                </c:pt>
                <c:pt idx="125">
                  <c:v>40694</c:v>
                </c:pt>
                <c:pt idx="126">
                  <c:v>40724</c:v>
                </c:pt>
                <c:pt idx="127">
                  <c:v>40755</c:v>
                </c:pt>
                <c:pt idx="128">
                  <c:v>40786</c:v>
                </c:pt>
                <c:pt idx="129">
                  <c:v>40816</c:v>
                </c:pt>
                <c:pt idx="130">
                  <c:v>40847</c:v>
                </c:pt>
                <c:pt idx="131">
                  <c:v>40877</c:v>
                </c:pt>
                <c:pt idx="132">
                  <c:v>40908</c:v>
                </c:pt>
                <c:pt idx="133">
                  <c:v>40939</c:v>
                </c:pt>
                <c:pt idx="134">
                  <c:v>40968</c:v>
                </c:pt>
                <c:pt idx="135">
                  <c:v>40999</c:v>
                </c:pt>
                <c:pt idx="136">
                  <c:v>41029</c:v>
                </c:pt>
                <c:pt idx="137">
                  <c:v>41060</c:v>
                </c:pt>
                <c:pt idx="138">
                  <c:v>41090</c:v>
                </c:pt>
                <c:pt idx="139">
                  <c:v>41121</c:v>
                </c:pt>
                <c:pt idx="140">
                  <c:v>41152</c:v>
                </c:pt>
                <c:pt idx="141">
                  <c:v>41182</c:v>
                </c:pt>
                <c:pt idx="142">
                  <c:v>41213</c:v>
                </c:pt>
                <c:pt idx="143">
                  <c:v>41243</c:v>
                </c:pt>
                <c:pt idx="144">
                  <c:v>41274</c:v>
                </c:pt>
                <c:pt idx="145">
                  <c:v>41305</c:v>
                </c:pt>
                <c:pt idx="146">
                  <c:v>41333</c:v>
                </c:pt>
                <c:pt idx="147">
                  <c:v>41364</c:v>
                </c:pt>
                <c:pt idx="148">
                  <c:v>41394</c:v>
                </c:pt>
                <c:pt idx="149">
                  <c:v>41425</c:v>
                </c:pt>
                <c:pt idx="150">
                  <c:v>41455</c:v>
                </c:pt>
                <c:pt idx="151">
                  <c:v>41486</c:v>
                </c:pt>
                <c:pt idx="152">
                  <c:v>41517</c:v>
                </c:pt>
                <c:pt idx="153">
                  <c:v>41547</c:v>
                </c:pt>
                <c:pt idx="154">
                  <c:v>41578</c:v>
                </c:pt>
                <c:pt idx="155">
                  <c:v>41608</c:v>
                </c:pt>
                <c:pt idx="156">
                  <c:v>41639</c:v>
                </c:pt>
                <c:pt idx="157">
                  <c:v>41670</c:v>
                </c:pt>
                <c:pt idx="158">
                  <c:v>41698</c:v>
                </c:pt>
                <c:pt idx="159">
                  <c:v>41729</c:v>
                </c:pt>
                <c:pt idx="160">
                  <c:v>41759</c:v>
                </c:pt>
                <c:pt idx="161">
                  <c:v>41790</c:v>
                </c:pt>
                <c:pt idx="162">
                  <c:v>41820</c:v>
                </c:pt>
                <c:pt idx="163">
                  <c:v>41851</c:v>
                </c:pt>
                <c:pt idx="164">
                  <c:v>41882</c:v>
                </c:pt>
                <c:pt idx="165">
                  <c:v>41912</c:v>
                </c:pt>
                <c:pt idx="166">
                  <c:v>41943</c:v>
                </c:pt>
                <c:pt idx="167">
                  <c:v>41973</c:v>
                </c:pt>
                <c:pt idx="168">
                  <c:v>42004</c:v>
                </c:pt>
                <c:pt idx="169">
                  <c:v>42035</c:v>
                </c:pt>
                <c:pt idx="170">
                  <c:v>42063</c:v>
                </c:pt>
                <c:pt idx="171">
                  <c:v>42094</c:v>
                </c:pt>
                <c:pt idx="172">
                  <c:v>42124</c:v>
                </c:pt>
                <c:pt idx="173">
                  <c:v>42155</c:v>
                </c:pt>
                <c:pt idx="174">
                  <c:v>42185</c:v>
                </c:pt>
                <c:pt idx="175">
                  <c:v>42216</c:v>
                </c:pt>
                <c:pt idx="176">
                  <c:v>42247</c:v>
                </c:pt>
                <c:pt idx="177">
                  <c:v>42277</c:v>
                </c:pt>
                <c:pt idx="178">
                  <c:v>42308</c:v>
                </c:pt>
                <c:pt idx="179">
                  <c:v>42338</c:v>
                </c:pt>
                <c:pt idx="180">
                  <c:v>42369</c:v>
                </c:pt>
                <c:pt idx="181">
                  <c:v>42400</c:v>
                </c:pt>
                <c:pt idx="182">
                  <c:v>42429</c:v>
                </c:pt>
                <c:pt idx="183">
                  <c:v>42460</c:v>
                </c:pt>
                <c:pt idx="184">
                  <c:v>42490</c:v>
                </c:pt>
                <c:pt idx="185">
                  <c:v>42521</c:v>
                </c:pt>
                <c:pt idx="186">
                  <c:v>42551</c:v>
                </c:pt>
                <c:pt idx="187">
                  <c:v>42582</c:v>
                </c:pt>
                <c:pt idx="188">
                  <c:v>42613</c:v>
                </c:pt>
                <c:pt idx="189">
                  <c:v>42643</c:v>
                </c:pt>
                <c:pt idx="190">
                  <c:v>42674</c:v>
                </c:pt>
                <c:pt idx="191">
                  <c:v>42704</c:v>
                </c:pt>
                <c:pt idx="192">
                  <c:v>42735</c:v>
                </c:pt>
                <c:pt idx="193">
                  <c:v>42766</c:v>
                </c:pt>
                <c:pt idx="194">
                  <c:v>42794</c:v>
                </c:pt>
                <c:pt idx="195">
                  <c:v>42825</c:v>
                </c:pt>
                <c:pt idx="196">
                  <c:v>42855</c:v>
                </c:pt>
                <c:pt idx="197">
                  <c:v>42886</c:v>
                </c:pt>
                <c:pt idx="198">
                  <c:v>42916</c:v>
                </c:pt>
                <c:pt idx="199">
                  <c:v>42947</c:v>
                </c:pt>
                <c:pt idx="200">
                  <c:v>42978</c:v>
                </c:pt>
                <c:pt idx="201">
                  <c:v>43008</c:v>
                </c:pt>
                <c:pt idx="202">
                  <c:v>43039</c:v>
                </c:pt>
                <c:pt idx="203">
                  <c:v>43069</c:v>
                </c:pt>
                <c:pt idx="204">
                  <c:v>43100</c:v>
                </c:pt>
                <c:pt idx="205">
                  <c:v>43131</c:v>
                </c:pt>
                <c:pt idx="206">
                  <c:v>43159</c:v>
                </c:pt>
                <c:pt idx="207">
                  <c:v>43190</c:v>
                </c:pt>
              </c:numCache>
            </c:numRef>
          </c:cat>
          <c:val>
            <c:numRef>
              <c:f>Sheet1!$B$2:$B$209</c:f>
              <c:numCache>
                <c:formatCode>#,##0.000</c:formatCode>
                <c:ptCount val="208"/>
                <c:pt idx="0">
                  <c:v>100</c:v>
                </c:pt>
                <c:pt idx="1">
                  <c:v>102.514</c:v>
                </c:pt>
                <c:pt idx="2">
                  <c:v>93.868999997767204</c:v>
                </c:pt>
                <c:pt idx="3">
                  <c:v>87.515999996271901</c:v>
                </c:pt>
                <c:pt idx="4">
                  <c:v>93.852999993615995</c:v>
                </c:pt>
                <c:pt idx="5">
                  <c:v>92.749999997422094</c:v>
                </c:pt>
                <c:pt idx="6">
                  <c:v>89.881999996026806</c:v>
                </c:pt>
                <c:pt idx="7">
                  <c:v>88.446999998552698</c:v>
                </c:pt>
                <c:pt idx="8">
                  <c:v>84.351999996285201</c:v>
                </c:pt>
                <c:pt idx="9">
                  <c:v>76.624999996100698</c:v>
                </c:pt>
                <c:pt idx="10">
                  <c:v>78.241999992468394</c:v>
                </c:pt>
                <c:pt idx="11">
                  <c:v>83.030999992422593</c:v>
                </c:pt>
                <c:pt idx="12">
                  <c:v>83.790999989195001</c:v>
                </c:pt>
                <c:pt idx="13">
                  <c:v>81.477999985603603</c:v>
                </c:pt>
                <c:pt idx="14">
                  <c:v>80.854999985201303</c:v>
                </c:pt>
                <c:pt idx="15">
                  <c:v>84.476999985909302</c:v>
                </c:pt>
                <c:pt idx="16">
                  <c:v>81.769999982588104</c:v>
                </c:pt>
                <c:pt idx="17">
                  <c:v>81.832999981623701</c:v>
                </c:pt>
                <c:pt idx="18">
                  <c:v>76.808999985293696</c:v>
                </c:pt>
                <c:pt idx="19">
                  <c:v>70.3509999861719</c:v>
                </c:pt>
                <c:pt idx="20">
                  <c:v>70.506999986968694</c:v>
                </c:pt>
                <c:pt idx="21">
                  <c:v>62.749999986736697</c:v>
                </c:pt>
                <c:pt idx="22">
                  <c:v>67.352999987438807</c:v>
                </c:pt>
                <c:pt idx="23">
                  <c:v>71.012999987112906</c:v>
                </c:pt>
                <c:pt idx="24">
                  <c:v>67.604999986063703</c:v>
                </c:pt>
                <c:pt idx="25">
                  <c:v>65.614999988250901</c:v>
                </c:pt>
                <c:pt idx="26">
                  <c:v>64.437999988489196</c:v>
                </c:pt>
                <c:pt idx="27">
                  <c:v>64.159999990207794</c:v>
                </c:pt>
                <c:pt idx="28">
                  <c:v>69.846999986219899</c:v>
                </c:pt>
                <c:pt idx="29">
                  <c:v>73.862999985005104</c:v>
                </c:pt>
                <c:pt idx="30">
                  <c:v>75.245999983181207</c:v>
                </c:pt>
                <c:pt idx="31">
                  <c:v>76.891999979870704</c:v>
                </c:pt>
                <c:pt idx="32">
                  <c:v>78.689999978434798</c:v>
                </c:pt>
                <c:pt idx="33">
                  <c:v>79.167999975389804</c:v>
                </c:pt>
                <c:pt idx="34">
                  <c:v>83.947999975727896</c:v>
                </c:pt>
                <c:pt idx="35">
                  <c:v>85.204999978899295</c:v>
                </c:pt>
                <c:pt idx="36">
                  <c:v>90.581999977733702</c:v>
                </c:pt>
                <c:pt idx="37">
                  <c:v>92.111999977243599</c:v>
                </c:pt>
                <c:pt idx="38">
                  <c:v>93.778999973372507</c:v>
                </c:pt>
                <c:pt idx="39">
                  <c:v>93.242999975255998</c:v>
                </c:pt>
                <c:pt idx="40">
                  <c:v>91.052999975111803</c:v>
                </c:pt>
                <c:pt idx="41">
                  <c:v>91.759999977969102</c:v>
                </c:pt>
                <c:pt idx="42">
                  <c:v>93.575999977492998</c:v>
                </c:pt>
                <c:pt idx="43">
                  <c:v>90.580999981250997</c:v>
                </c:pt>
                <c:pt idx="44">
                  <c:v>91.132999979185897</c:v>
                </c:pt>
                <c:pt idx="45">
                  <c:v>93.024999979931806</c:v>
                </c:pt>
                <c:pt idx="46">
                  <c:v>95.298999983583798</c:v>
                </c:pt>
                <c:pt idx="47">
                  <c:v>100.49340867457499</c:v>
                </c:pt>
                <c:pt idx="48">
                  <c:v>104.380856935434</c:v>
                </c:pt>
                <c:pt idx="49">
                  <c:v>102.167285212012</c:v>
                </c:pt>
                <c:pt idx="50">
                  <c:v>105.707291359378</c:v>
                </c:pt>
                <c:pt idx="51">
                  <c:v>103.378033604401</c:v>
                </c:pt>
                <c:pt idx="52">
                  <c:v>101.097343867777</c:v>
                </c:pt>
                <c:pt idx="53">
                  <c:v>102.98536548626301</c:v>
                </c:pt>
                <c:pt idx="54">
                  <c:v>104.02582182435501</c:v>
                </c:pt>
                <c:pt idx="55">
                  <c:v>107.873173070463</c:v>
                </c:pt>
                <c:pt idx="56">
                  <c:v>108.69227734183001</c:v>
                </c:pt>
                <c:pt idx="57">
                  <c:v>111.962558410198</c:v>
                </c:pt>
                <c:pt idx="58">
                  <c:v>108.946780427248</c:v>
                </c:pt>
                <c:pt idx="59">
                  <c:v>112.913881713615</c:v>
                </c:pt>
                <c:pt idx="60">
                  <c:v>115.69079861871199</c:v>
                </c:pt>
                <c:pt idx="61">
                  <c:v>121.38584846600401</c:v>
                </c:pt>
                <c:pt idx="62">
                  <c:v>121.207572408473</c:v>
                </c:pt>
                <c:pt idx="63">
                  <c:v>123.757306234566</c:v>
                </c:pt>
                <c:pt idx="64">
                  <c:v>127.876489574318</c:v>
                </c:pt>
                <c:pt idx="65">
                  <c:v>122.835317934945</c:v>
                </c:pt>
                <c:pt idx="66">
                  <c:v>122.782373922982</c:v>
                </c:pt>
                <c:pt idx="67">
                  <c:v>123.62036220073099</c:v>
                </c:pt>
                <c:pt idx="68">
                  <c:v>126.82461824505199</c:v>
                </c:pt>
                <c:pt idx="69">
                  <c:v>128.30254672678001</c:v>
                </c:pt>
                <c:pt idx="70">
                  <c:v>133.11527329047701</c:v>
                </c:pt>
                <c:pt idx="71">
                  <c:v>136.87859051655201</c:v>
                </c:pt>
                <c:pt idx="72">
                  <c:v>139.932873515285</c:v>
                </c:pt>
                <c:pt idx="73">
                  <c:v>141.32507896751099</c:v>
                </c:pt>
                <c:pt idx="74">
                  <c:v>140.580956722217</c:v>
                </c:pt>
                <c:pt idx="75">
                  <c:v>143.402127643824</c:v>
                </c:pt>
                <c:pt idx="76">
                  <c:v>149.752506709518</c:v>
                </c:pt>
                <c:pt idx="77">
                  <c:v>154.21851316549399</c:v>
                </c:pt>
                <c:pt idx="78">
                  <c:v>153.765261022728</c:v>
                </c:pt>
                <c:pt idx="79">
                  <c:v>151.41707226548399</c:v>
                </c:pt>
                <c:pt idx="80">
                  <c:v>150.99815213294599</c:v>
                </c:pt>
                <c:pt idx="81">
                  <c:v>159.10398676733601</c:v>
                </c:pt>
                <c:pt idx="82">
                  <c:v>165.31097078250599</c:v>
                </c:pt>
                <c:pt idx="83">
                  <c:v>158.00225040781899</c:v>
                </c:pt>
                <c:pt idx="84">
                  <c:v>156.25288384099301</c:v>
                </c:pt>
                <c:pt idx="85">
                  <c:v>143.454868684606</c:v>
                </c:pt>
                <c:pt idx="86">
                  <c:v>143.860378816549</c:v>
                </c:pt>
                <c:pt idx="87">
                  <c:v>141.749869130143</c:v>
                </c:pt>
                <c:pt idx="88">
                  <c:v>149.65749770371499</c:v>
                </c:pt>
                <c:pt idx="89">
                  <c:v>151.99660346149801</c:v>
                </c:pt>
                <c:pt idx="90">
                  <c:v>139.51619639851401</c:v>
                </c:pt>
                <c:pt idx="91">
                  <c:v>135.89292422480099</c:v>
                </c:pt>
                <c:pt idx="92">
                  <c:v>132.96388827195301</c:v>
                </c:pt>
                <c:pt idx="93">
                  <c:v>116.34640885728901</c:v>
                </c:pt>
                <c:pt idx="94">
                  <c:v>93.291944359846696</c:v>
                </c:pt>
                <c:pt idx="95">
                  <c:v>87.163122369212005</c:v>
                </c:pt>
                <c:pt idx="96">
                  <c:v>90.322140399813094</c:v>
                </c:pt>
                <c:pt idx="97">
                  <c:v>82.605502892006001</c:v>
                </c:pt>
                <c:pt idx="98">
                  <c:v>74.516691260638893</c:v>
                </c:pt>
                <c:pt idx="99">
                  <c:v>80.654919260919499</c:v>
                </c:pt>
                <c:pt idx="100">
                  <c:v>90.175571359363403</c:v>
                </c:pt>
                <c:pt idx="101">
                  <c:v>99.160726284366802</c:v>
                </c:pt>
                <c:pt idx="102">
                  <c:v>98.605423103527599</c:v>
                </c:pt>
                <c:pt idx="103">
                  <c:v>107.28537193225</c:v>
                </c:pt>
                <c:pt idx="104">
                  <c:v>111.122120179235</c:v>
                </c:pt>
                <c:pt idx="105">
                  <c:v>116.219736842611</c:v>
                </c:pt>
                <c:pt idx="106">
                  <c:v>114.424199262833</c:v>
                </c:pt>
                <c:pt idx="107">
                  <c:v>119.12989379385699</c:v>
                </c:pt>
                <c:pt idx="108">
                  <c:v>121.596636592313</c:v>
                </c:pt>
                <c:pt idx="109">
                  <c:v>116.34249288578</c:v>
                </c:pt>
                <c:pt idx="110">
                  <c:v>117.824168364352</c:v>
                </c:pt>
                <c:pt idx="111">
                  <c:v>125.403572836927</c:v>
                </c:pt>
                <c:pt idx="112">
                  <c:v>125.61535490488799</c:v>
                </c:pt>
                <c:pt idx="113">
                  <c:v>113.705672022662</c:v>
                </c:pt>
                <c:pt idx="114">
                  <c:v>110.20308088705499</c:v>
                </c:pt>
                <c:pt idx="115">
                  <c:v>119.169672803765</c:v>
                </c:pt>
                <c:pt idx="116">
                  <c:v>115.00375045275401</c:v>
                </c:pt>
                <c:pt idx="117">
                  <c:v>126.005864032441</c:v>
                </c:pt>
                <c:pt idx="118">
                  <c:v>130.559705512687</c:v>
                </c:pt>
                <c:pt idx="119">
                  <c:v>127.65491856782199</c:v>
                </c:pt>
                <c:pt idx="120">
                  <c:v>137.002548606141</c:v>
                </c:pt>
                <c:pt idx="121">
                  <c:v>139.15257130499299</c:v>
                </c:pt>
                <c:pt idx="122">
                  <c:v>143.20543662993899</c:v>
                </c:pt>
                <c:pt idx="123">
                  <c:v>143.06171258914</c:v>
                </c:pt>
                <c:pt idx="124">
                  <c:v>148.91467649335999</c:v>
                </c:pt>
                <c:pt idx="125">
                  <c:v>145.71444645645099</c:v>
                </c:pt>
                <c:pt idx="126">
                  <c:v>143.41826570689099</c:v>
                </c:pt>
                <c:pt idx="127">
                  <c:v>141.083461948191</c:v>
                </c:pt>
                <c:pt idx="128">
                  <c:v>130.77720658791</c:v>
                </c:pt>
                <c:pt idx="129">
                  <c:v>118.429994562798</c:v>
                </c:pt>
                <c:pt idx="130">
                  <c:v>131.11951170028701</c:v>
                </c:pt>
                <c:pt idx="131">
                  <c:v>127.193749424489</c:v>
                </c:pt>
                <c:pt idx="132">
                  <c:v>126.93713934206301</c:v>
                </c:pt>
                <c:pt idx="133">
                  <c:v>134.317681751544</c:v>
                </c:pt>
                <c:pt idx="134">
                  <c:v>141.07571194727799</c:v>
                </c:pt>
                <c:pt idx="135">
                  <c:v>142.013046247391</c:v>
                </c:pt>
                <c:pt idx="136">
                  <c:v>140.38906172335001</c:v>
                </c:pt>
                <c:pt idx="137">
                  <c:v>127.80172562083</c:v>
                </c:pt>
                <c:pt idx="138">
                  <c:v>134.114041676293</c:v>
                </c:pt>
                <c:pt idx="139">
                  <c:v>135.94972227058699</c:v>
                </c:pt>
                <c:pt idx="140">
                  <c:v>138.906224238763</c:v>
                </c:pt>
                <c:pt idx="141">
                  <c:v>143.281432662925</c:v>
                </c:pt>
                <c:pt idx="142">
                  <c:v>142.32576235696001</c:v>
                </c:pt>
                <c:pt idx="143">
                  <c:v>144.14608794985099</c:v>
                </c:pt>
                <c:pt idx="144">
                  <c:v>147.411158011656</c:v>
                </c:pt>
                <c:pt idx="145">
                  <c:v>154.20197422911701</c:v>
                </c:pt>
                <c:pt idx="146">
                  <c:v>154.177622221582</c:v>
                </c:pt>
                <c:pt idx="147">
                  <c:v>156.996592144473</c:v>
                </c:pt>
                <c:pt idx="148">
                  <c:v>161.48161759841</c:v>
                </c:pt>
                <c:pt idx="149">
                  <c:v>161.03932745729699</c:v>
                </c:pt>
                <c:pt idx="150">
                  <c:v>156.332133921402</c:v>
                </c:pt>
                <c:pt idx="151">
                  <c:v>163.81622535779701</c:v>
                </c:pt>
                <c:pt idx="152">
                  <c:v>160.40285324493101</c:v>
                </c:pt>
                <c:pt idx="153">
                  <c:v>168.68830994182201</c:v>
                </c:pt>
                <c:pt idx="154">
                  <c:v>175.46773814443301</c:v>
                </c:pt>
                <c:pt idx="155">
                  <c:v>177.95302795358899</c:v>
                </c:pt>
                <c:pt idx="156">
                  <c:v>181.02347096095599</c:v>
                </c:pt>
                <c:pt idx="157">
                  <c:v>173.78219159926601</c:v>
                </c:pt>
                <c:pt idx="158">
                  <c:v>182.177505336298</c:v>
                </c:pt>
                <c:pt idx="159">
                  <c:v>182.98725760386</c:v>
                </c:pt>
                <c:pt idx="160">
                  <c:v>184.72875317176999</c:v>
                </c:pt>
                <c:pt idx="161">
                  <c:v>188.65786645504801</c:v>
                </c:pt>
                <c:pt idx="162">
                  <c:v>192.21016160484299</c:v>
                </c:pt>
                <c:pt idx="163">
                  <c:v>189.87906184832599</c:v>
                </c:pt>
                <c:pt idx="164">
                  <c:v>194.07306321059301</c:v>
                </c:pt>
                <c:pt idx="165">
                  <c:v>187.779675152583</c:v>
                </c:pt>
                <c:pt idx="166">
                  <c:v>189.102129588785</c:v>
                </c:pt>
                <c:pt idx="167">
                  <c:v>192.265544627347</c:v>
                </c:pt>
                <c:pt idx="168">
                  <c:v>188.55471742690301</c:v>
                </c:pt>
                <c:pt idx="169">
                  <c:v>185.60747746787499</c:v>
                </c:pt>
                <c:pt idx="170">
                  <c:v>195.94051683679299</c:v>
                </c:pt>
                <c:pt idx="171">
                  <c:v>192.90384585305799</c:v>
                </c:pt>
                <c:pt idx="172">
                  <c:v>198.501444677878</c:v>
                </c:pt>
                <c:pt idx="173">
                  <c:v>198.242469589428</c:v>
                </c:pt>
                <c:pt idx="174">
                  <c:v>193.57520206736999</c:v>
                </c:pt>
                <c:pt idx="175">
                  <c:v>195.256338623934</c:v>
                </c:pt>
                <c:pt idx="176">
                  <c:v>181.871425270348</c:v>
                </c:pt>
                <c:pt idx="177">
                  <c:v>175.282447125533</c:v>
                </c:pt>
                <c:pt idx="178">
                  <c:v>189.03891360691</c:v>
                </c:pt>
                <c:pt idx="179">
                  <c:v>187.47820009407499</c:v>
                </c:pt>
                <c:pt idx="180">
                  <c:v>184.09739699404199</c:v>
                </c:pt>
                <c:pt idx="181" formatCode="General">
                  <c:v>172.994352382638</c:v>
                </c:pt>
                <c:pt idx="182" formatCode="General">
                  <c:v>171.80358599649799</c:v>
                </c:pt>
                <c:pt idx="183" formatCode="General">
                  <c:v>184.53589214895601</c:v>
                </c:pt>
                <c:pt idx="184" formatCode="General">
                  <c:v>187.25984804366601</c:v>
                </c:pt>
                <c:pt idx="185" formatCode="General">
                  <c:v>187.49644612399501</c:v>
                </c:pt>
                <c:pt idx="186" formatCode="General">
                  <c:v>186.36064875231301</c:v>
                </c:pt>
                <c:pt idx="187" formatCode="#,##0.00">
                  <c:v>194.39213036915601</c:v>
                </c:pt>
                <c:pt idx="188" formatCode="#,##0.00">
                  <c:v>195.04583657954501</c:v>
                </c:pt>
                <c:pt idx="189" formatCode="#,##0.00">
                  <c:v>196.24120196386201</c:v>
                </c:pt>
                <c:pt idx="190" formatCode="#,##0.00">
                  <c:v>192.91045086940099</c:v>
                </c:pt>
                <c:pt idx="191" formatCode="#,##0.00">
                  <c:v>194.37649834041</c:v>
                </c:pt>
                <c:pt idx="192" formatCode="#,##0.00">
                  <c:v>198.575360716982</c:v>
                </c:pt>
                <c:pt idx="193" formatCode="#,##0.00">
                  <c:v>204.00502549100801</c:v>
                </c:pt>
                <c:pt idx="194" formatCode="#,##0.00">
                  <c:v>209.727631356556</c:v>
                </c:pt>
                <c:pt idx="195" formatCode="#,##0.00">
                  <c:v>212.29334318526199</c:v>
                </c:pt>
                <c:pt idx="196" formatCode="#,##0.00">
                  <c:v>215.60186426635099</c:v>
                </c:pt>
                <c:pt idx="197" formatCode="#,##0.00">
                  <c:v>220.36296882175299</c:v>
                </c:pt>
                <c:pt idx="198" formatCode="#,##0.00">
                  <c:v>221.36505714825299</c:v>
                </c:pt>
                <c:pt idx="199" formatCode="#,##0.00">
                  <c:v>227.55147416895699</c:v>
                </c:pt>
                <c:pt idx="200" formatCode="#,##0.00">
                  <c:v>228.42324944328399</c:v>
                </c:pt>
                <c:pt idx="201" formatCode="#,##0.00">
                  <c:v>232.83638988897999</c:v>
                </c:pt>
                <c:pt idx="202" formatCode="#,##0.00">
                  <c:v>237.671315455365</c:v>
                </c:pt>
                <c:pt idx="203" formatCode="#,##0.00">
                  <c:v>242.27220894880301</c:v>
                </c:pt>
                <c:pt idx="204" formatCode="#,##0.00">
                  <c:v>246.17805221162399</c:v>
                </c:pt>
                <c:pt idx="205" formatCode="#,##0.00">
                  <c:v>260.06658273374399</c:v>
                </c:pt>
                <c:pt idx="206" formatCode="#,##0.00">
                  <c:v>249.14423617411501</c:v>
                </c:pt>
                <c:pt idx="207" formatCode="#,##0.00">
                  <c:v>243.81086944074701</c:v>
                </c:pt>
              </c:numCache>
            </c:numRef>
          </c:val>
          <c:smooth val="0"/>
          <c:extLst>
            <c:ext xmlns:c16="http://schemas.microsoft.com/office/drawing/2014/chart" uri="{C3380CC4-5D6E-409C-BE32-E72D297353CC}">
              <c16:uniqueId val="{00000000-D206-4378-9842-03F1E8A74F7B}"/>
            </c:ext>
          </c:extLst>
        </c:ser>
        <c:ser>
          <c:idx val="1"/>
          <c:order val="1"/>
          <c:tx>
            <c:strRef>
              <c:f>Sheet1!$C$1</c:f>
              <c:strCache>
                <c:ptCount val="1"/>
                <c:pt idx="0">
                  <c:v>Column1</c:v>
                </c:pt>
              </c:strCache>
            </c:strRef>
          </c:tx>
          <c:spPr>
            <a:ln w="28575">
              <a:solidFill>
                <a:schemeClr val="accent1"/>
              </a:solidFill>
            </a:ln>
          </c:spPr>
          <c:marker>
            <c:symbol val="none"/>
          </c:marker>
          <c:cat>
            <c:numRef>
              <c:f>Sheet1!$A$2:$A$209</c:f>
              <c:numCache>
                <c:formatCode>mmm\ dd\,\ yyyy</c:formatCode>
                <c:ptCount val="208"/>
                <c:pt idx="0">
                  <c:v>36891</c:v>
                </c:pt>
                <c:pt idx="1">
                  <c:v>36922</c:v>
                </c:pt>
                <c:pt idx="2">
                  <c:v>36950</c:v>
                </c:pt>
                <c:pt idx="3">
                  <c:v>36981</c:v>
                </c:pt>
                <c:pt idx="4">
                  <c:v>37011</c:v>
                </c:pt>
                <c:pt idx="5">
                  <c:v>37042</c:v>
                </c:pt>
                <c:pt idx="6">
                  <c:v>37072</c:v>
                </c:pt>
                <c:pt idx="7">
                  <c:v>37103</c:v>
                </c:pt>
                <c:pt idx="8">
                  <c:v>37134</c:v>
                </c:pt>
                <c:pt idx="9">
                  <c:v>37164</c:v>
                </c:pt>
                <c:pt idx="10">
                  <c:v>37195</c:v>
                </c:pt>
                <c:pt idx="11">
                  <c:v>37225</c:v>
                </c:pt>
                <c:pt idx="12">
                  <c:v>37256</c:v>
                </c:pt>
                <c:pt idx="13">
                  <c:v>37287</c:v>
                </c:pt>
                <c:pt idx="14">
                  <c:v>37315</c:v>
                </c:pt>
                <c:pt idx="15">
                  <c:v>37346</c:v>
                </c:pt>
                <c:pt idx="16">
                  <c:v>37376</c:v>
                </c:pt>
                <c:pt idx="17">
                  <c:v>37407</c:v>
                </c:pt>
                <c:pt idx="18">
                  <c:v>37437</c:v>
                </c:pt>
                <c:pt idx="19">
                  <c:v>37468</c:v>
                </c:pt>
                <c:pt idx="20">
                  <c:v>37499</c:v>
                </c:pt>
                <c:pt idx="21">
                  <c:v>37529</c:v>
                </c:pt>
                <c:pt idx="22">
                  <c:v>37560</c:v>
                </c:pt>
                <c:pt idx="23">
                  <c:v>37590</c:v>
                </c:pt>
                <c:pt idx="24">
                  <c:v>37621</c:v>
                </c:pt>
                <c:pt idx="25">
                  <c:v>37652</c:v>
                </c:pt>
                <c:pt idx="26">
                  <c:v>37680</c:v>
                </c:pt>
                <c:pt idx="27">
                  <c:v>37711</c:v>
                </c:pt>
                <c:pt idx="28">
                  <c:v>37741</c:v>
                </c:pt>
                <c:pt idx="29">
                  <c:v>37772</c:v>
                </c:pt>
                <c:pt idx="30">
                  <c:v>37802</c:v>
                </c:pt>
                <c:pt idx="31">
                  <c:v>37833</c:v>
                </c:pt>
                <c:pt idx="32">
                  <c:v>37864</c:v>
                </c:pt>
                <c:pt idx="33">
                  <c:v>37894</c:v>
                </c:pt>
                <c:pt idx="34">
                  <c:v>37925</c:v>
                </c:pt>
                <c:pt idx="35">
                  <c:v>37955</c:v>
                </c:pt>
                <c:pt idx="36">
                  <c:v>37986</c:v>
                </c:pt>
                <c:pt idx="37">
                  <c:v>38017</c:v>
                </c:pt>
                <c:pt idx="38">
                  <c:v>38046</c:v>
                </c:pt>
                <c:pt idx="39">
                  <c:v>38077</c:v>
                </c:pt>
                <c:pt idx="40">
                  <c:v>38107</c:v>
                </c:pt>
                <c:pt idx="41">
                  <c:v>38138</c:v>
                </c:pt>
                <c:pt idx="42">
                  <c:v>38168</c:v>
                </c:pt>
                <c:pt idx="43">
                  <c:v>38199</c:v>
                </c:pt>
                <c:pt idx="44">
                  <c:v>38230</c:v>
                </c:pt>
                <c:pt idx="45">
                  <c:v>38260</c:v>
                </c:pt>
                <c:pt idx="46">
                  <c:v>38291</c:v>
                </c:pt>
                <c:pt idx="47">
                  <c:v>38321</c:v>
                </c:pt>
                <c:pt idx="48">
                  <c:v>38352</c:v>
                </c:pt>
                <c:pt idx="49">
                  <c:v>38383</c:v>
                </c:pt>
                <c:pt idx="50">
                  <c:v>38411</c:v>
                </c:pt>
                <c:pt idx="51">
                  <c:v>38442</c:v>
                </c:pt>
                <c:pt idx="52">
                  <c:v>38472</c:v>
                </c:pt>
                <c:pt idx="53">
                  <c:v>38503</c:v>
                </c:pt>
                <c:pt idx="54">
                  <c:v>38533</c:v>
                </c:pt>
                <c:pt idx="55">
                  <c:v>38564</c:v>
                </c:pt>
                <c:pt idx="56">
                  <c:v>38595</c:v>
                </c:pt>
                <c:pt idx="57">
                  <c:v>38625</c:v>
                </c:pt>
                <c:pt idx="58">
                  <c:v>38656</c:v>
                </c:pt>
                <c:pt idx="59">
                  <c:v>38686</c:v>
                </c:pt>
                <c:pt idx="60">
                  <c:v>38717</c:v>
                </c:pt>
                <c:pt idx="61">
                  <c:v>38748</c:v>
                </c:pt>
                <c:pt idx="62">
                  <c:v>38776</c:v>
                </c:pt>
                <c:pt idx="63">
                  <c:v>38807</c:v>
                </c:pt>
                <c:pt idx="64">
                  <c:v>38837</c:v>
                </c:pt>
                <c:pt idx="65">
                  <c:v>38868</c:v>
                </c:pt>
                <c:pt idx="66">
                  <c:v>38898</c:v>
                </c:pt>
                <c:pt idx="67">
                  <c:v>38929</c:v>
                </c:pt>
                <c:pt idx="68">
                  <c:v>38960</c:v>
                </c:pt>
                <c:pt idx="69">
                  <c:v>38990</c:v>
                </c:pt>
                <c:pt idx="70">
                  <c:v>39021</c:v>
                </c:pt>
                <c:pt idx="71">
                  <c:v>39051</c:v>
                </c:pt>
                <c:pt idx="72">
                  <c:v>39082</c:v>
                </c:pt>
                <c:pt idx="73">
                  <c:v>39113</c:v>
                </c:pt>
                <c:pt idx="74">
                  <c:v>39141</c:v>
                </c:pt>
                <c:pt idx="75">
                  <c:v>39172</c:v>
                </c:pt>
                <c:pt idx="76">
                  <c:v>39202</c:v>
                </c:pt>
                <c:pt idx="77">
                  <c:v>39233</c:v>
                </c:pt>
                <c:pt idx="78">
                  <c:v>39263</c:v>
                </c:pt>
                <c:pt idx="79">
                  <c:v>39294</c:v>
                </c:pt>
                <c:pt idx="80">
                  <c:v>39325</c:v>
                </c:pt>
                <c:pt idx="81">
                  <c:v>39355</c:v>
                </c:pt>
                <c:pt idx="82">
                  <c:v>39386</c:v>
                </c:pt>
                <c:pt idx="83">
                  <c:v>39416</c:v>
                </c:pt>
                <c:pt idx="84">
                  <c:v>39447</c:v>
                </c:pt>
                <c:pt idx="85">
                  <c:v>39478</c:v>
                </c:pt>
                <c:pt idx="86">
                  <c:v>39507</c:v>
                </c:pt>
                <c:pt idx="87">
                  <c:v>39538</c:v>
                </c:pt>
                <c:pt idx="88">
                  <c:v>39568</c:v>
                </c:pt>
                <c:pt idx="89">
                  <c:v>39599</c:v>
                </c:pt>
                <c:pt idx="90">
                  <c:v>39629</c:v>
                </c:pt>
                <c:pt idx="91">
                  <c:v>39660</c:v>
                </c:pt>
                <c:pt idx="92">
                  <c:v>39691</c:v>
                </c:pt>
                <c:pt idx="93">
                  <c:v>39721</c:v>
                </c:pt>
                <c:pt idx="94">
                  <c:v>39752</c:v>
                </c:pt>
                <c:pt idx="95">
                  <c:v>39782</c:v>
                </c:pt>
                <c:pt idx="96">
                  <c:v>39813</c:v>
                </c:pt>
                <c:pt idx="97">
                  <c:v>39844</c:v>
                </c:pt>
                <c:pt idx="98">
                  <c:v>39872</c:v>
                </c:pt>
                <c:pt idx="99">
                  <c:v>39903</c:v>
                </c:pt>
                <c:pt idx="100">
                  <c:v>39933</c:v>
                </c:pt>
                <c:pt idx="101">
                  <c:v>39964</c:v>
                </c:pt>
                <c:pt idx="102">
                  <c:v>39994</c:v>
                </c:pt>
                <c:pt idx="103">
                  <c:v>40025</c:v>
                </c:pt>
                <c:pt idx="104">
                  <c:v>40056</c:v>
                </c:pt>
                <c:pt idx="105">
                  <c:v>40086</c:v>
                </c:pt>
                <c:pt idx="106">
                  <c:v>40117</c:v>
                </c:pt>
                <c:pt idx="107">
                  <c:v>40147</c:v>
                </c:pt>
                <c:pt idx="108">
                  <c:v>40178</c:v>
                </c:pt>
                <c:pt idx="109">
                  <c:v>40209</c:v>
                </c:pt>
                <c:pt idx="110">
                  <c:v>40237</c:v>
                </c:pt>
                <c:pt idx="111">
                  <c:v>40268</c:v>
                </c:pt>
                <c:pt idx="112">
                  <c:v>40298</c:v>
                </c:pt>
                <c:pt idx="113">
                  <c:v>40329</c:v>
                </c:pt>
                <c:pt idx="114">
                  <c:v>40359</c:v>
                </c:pt>
                <c:pt idx="115">
                  <c:v>40390</c:v>
                </c:pt>
                <c:pt idx="116">
                  <c:v>40421</c:v>
                </c:pt>
                <c:pt idx="117">
                  <c:v>40451</c:v>
                </c:pt>
                <c:pt idx="118">
                  <c:v>40482</c:v>
                </c:pt>
                <c:pt idx="119">
                  <c:v>40512</c:v>
                </c:pt>
                <c:pt idx="120">
                  <c:v>40543</c:v>
                </c:pt>
                <c:pt idx="121">
                  <c:v>40574</c:v>
                </c:pt>
                <c:pt idx="122">
                  <c:v>40602</c:v>
                </c:pt>
                <c:pt idx="123">
                  <c:v>40633</c:v>
                </c:pt>
                <c:pt idx="124">
                  <c:v>40663</c:v>
                </c:pt>
                <c:pt idx="125">
                  <c:v>40694</c:v>
                </c:pt>
                <c:pt idx="126">
                  <c:v>40724</c:v>
                </c:pt>
                <c:pt idx="127">
                  <c:v>40755</c:v>
                </c:pt>
                <c:pt idx="128">
                  <c:v>40786</c:v>
                </c:pt>
                <c:pt idx="129">
                  <c:v>40816</c:v>
                </c:pt>
                <c:pt idx="130">
                  <c:v>40847</c:v>
                </c:pt>
                <c:pt idx="131">
                  <c:v>40877</c:v>
                </c:pt>
                <c:pt idx="132">
                  <c:v>40908</c:v>
                </c:pt>
                <c:pt idx="133">
                  <c:v>40939</c:v>
                </c:pt>
                <c:pt idx="134">
                  <c:v>40968</c:v>
                </c:pt>
                <c:pt idx="135">
                  <c:v>40999</c:v>
                </c:pt>
                <c:pt idx="136">
                  <c:v>41029</c:v>
                </c:pt>
                <c:pt idx="137">
                  <c:v>41060</c:v>
                </c:pt>
                <c:pt idx="138">
                  <c:v>41090</c:v>
                </c:pt>
                <c:pt idx="139">
                  <c:v>41121</c:v>
                </c:pt>
                <c:pt idx="140">
                  <c:v>41152</c:v>
                </c:pt>
                <c:pt idx="141">
                  <c:v>41182</c:v>
                </c:pt>
                <c:pt idx="142">
                  <c:v>41213</c:v>
                </c:pt>
                <c:pt idx="143">
                  <c:v>41243</c:v>
                </c:pt>
                <c:pt idx="144">
                  <c:v>41274</c:v>
                </c:pt>
                <c:pt idx="145">
                  <c:v>41305</c:v>
                </c:pt>
                <c:pt idx="146">
                  <c:v>41333</c:v>
                </c:pt>
                <c:pt idx="147">
                  <c:v>41364</c:v>
                </c:pt>
                <c:pt idx="148">
                  <c:v>41394</c:v>
                </c:pt>
                <c:pt idx="149">
                  <c:v>41425</c:v>
                </c:pt>
                <c:pt idx="150">
                  <c:v>41455</c:v>
                </c:pt>
                <c:pt idx="151">
                  <c:v>41486</c:v>
                </c:pt>
                <c:pt idx="152">
                  <c:v>41517</c:v>
                </c:pt>
                <c:pt idx="153">
                  <c:v>41547</c:v>
                </c:pt>
                <c:pt idx="154">
                  <c:v>41578</c:v>
                </c:pt>
                <c:pt idx="155">
                  <c:v>41608</c:v>
                </c:pt>
                <c:pt idx="156">
                  <c:v>41639</c:v>
                </c:pt>
                <c:pt idx="157">
                  <c:v>41670</c:v>
                </c:pt>
                <c:pt idx="158">
                  <c:v>41698</c:v>
                </c:pt>
                <c:pt idx="159">
                  <c:v>41729</c:v>
                </c:pt>
                <c:pt idx="160">
                  <c:v>41759</c:v>
                </c:pt>
                <c:pt idx="161">
                  <c:v>41790</c:v>
                </c:pt>
                <c:pt idx="162">
                  <c:v>41820</c:v>
                </c:pt>
                <c:pt idx="163">
                  <c:v>41851</c:v>
                </c:pt>
                <c:pt idx="164">
                  <c:v>41882</c:v>
                </c:pt>
                <c:pt idx="165">
                  <c:v>41912</c:v>
                </c:pt>
                <c:pt idx="166">
                  <c:v>41943</c:v>
                </c:pt>
                <c:pt idx="167">
                  <c:v>41973</c:v>
                </c:pt>
                <c:pt idx="168">
                  <c:v>42004</c:v>
                </c:pt>
                <c:pt idx="169">
                  <c:v>42035</c:v>
                </c:pt>
                <c:pt idx="170">
                  <c:v>42063</c:v>
                </c:pt>
                <c:pt idx="171">
                  <c:v>42094</c:v>
                </c:pt>
                <c:pt idx="172">
                  <c:v>42124</c:v>
                </c:pt>
                <c:pt idx="173">
                  <c:v>42155</c:v>
                </c:pt>
                <c:pt idx="174">
                  <c:v>42185</c:v>
                </c:pt>
                <c:pt idx="175">
                  <c:v>42216</c:v>
                </c:pt>
                <c:pt idx="176">
                  <c:v>42247</c:v>
                </c:pt>
                <c:pt idx="177">
                  <c:v>42277</c:v>
                </c:pt>
                <c:pt idx="178">
                  <c:v>42308</c:v>
                </c:pt>
                <c:pt idx="179">
                  <c:v>42338</c:v>
                </c:pt>
                <c:pt idx="180">
                  <c:v>42369</c:v>
                </c:pt>
                <c:pt idx="181">
                  <c:v>42400</c:v>
                </c:pt>
                <c:pt idx="182">
                  <c:v>42429</c:v>
                </c:pt>
                <c:pt idx="183">
                  <c:v>42460</c:v>
                </c:pt>
                <c:pt idx="184">
                  <c:v>42490</c:v>
                </c:pt>
                <c:pt idx="185">
                  <c:v>42521</c:v>
                </c:pt>
                <c:pt idx="186">
                  <c:v>42551</c:v>
                </c:pt>
                <c:pt idx="187">
                  <c:v>42582</c:v>
                </c:pt>
                <c:pt idx="188">
                  <c:v>42613</c:v>
                </c:pt>
                <c:pt idx="189">
                  <c:v>42643</c:v>
                </c:pt>
                <c:pt idx="190">
                  <c:v>42674</c:v>
                </c:pt>
                <c:pt idx="191">
                  <c:v>42704</c:v>
                </c:pt>
                <c:pt idx="192">
                  <c:v>42735</c:v>
                </c:pt>
                <c:pt idx="193">
                  <c:v>42766</c:v>
                </c:pt>
                <c:pt idx="194">
                  <c:v>42794</c:v>
                </c:pt>
                <c:pt idx="195">
                  <c:v>42825</c:v>
                </c:pt>
                <c:pt idx="196">
                  <c:v>42855</c:v>
                </c:pt>
                <c:pt idx="197">
                  <c:v>42886</c:v>
                </c:pt>
                <c:pt idx="198">
                  <c:v>42916</c:v>
                </c:pt>
                <c:pt idx="199">
                  <c:v>42947</c:v>
                </c:pt>
                <c:pt idx="200">
                  <c:v>42978</c:v>
                </c:pt>
                <c:pt idx="201">
                  <c:v>43008</c:v>
                </c:pt>
                <c:pt idx="202">
                  <c:v>43039</c:v>
                </c:pt>
                <c:pt idx="203">
                  <c:v>43069</c:v>
                </c:pt>
                <c:pt idx="204">
                  <c:v>43100</c:v>
                </c:pt>
                <c:pt idx="205">
                  <c:v>43131</c:v>
                </c:pt>
                <c:pt idx="206">
                  <c:v>43159</c:v>
                </c:pt>
                <c:pt idx="207">
                  <c:v>43190</c:v>
                </c:pt>
              </c:numCache>
            </c:numRef>
          </c:cat>
          <c:val>
            <c:numRef>
              <c:f>Sheet1!$C$2:$C$209</c:f>
              <c:numCache>
                <c:formatCode>General</c:formatCode>
                <c:ptCount val="208"/>
                <c:pt idx="195" formatCode="#,##0.000">
                  <c:v>212.29</c:v>
                </c:pt>
                <c:pt idx="196" formatCode="#,##0.000">
                  <c:v>215.602</c:v>
                </c:pt>
                <c:pt idx="197" formatCode="#,##0.000">
                  <c:v>220.363</c:v>
                </c:pt>
                <c:pt idx="198" formatCode="#,##0.000">
                  <c:v>221.36500000000001</c:v>
                </c:pt>
                <c:pt idx="199" formatCode="#,##0.00">
                  <c:v>227.55</c:v>
                </c:pt>
                <c:pt idx="200" formatCode="#,##0.00">
                  <c:v>228.42</c:v>
                </c:pt>
                <c:pt idx="201" formatCode="#,##0.00">
                  <c:v>232.84</c:v>
                </c:pt>
                <c:pt idx="202" formatCode="#,##0.00">
                  <c:v>237.671315455365</c:v>
                </c:pt>
                <c:pt idx="203" formatCode="#,##0.00">
                  <c:v>242.27220894880301</c:v>
                </c:pt>
                <c:pt idx="204" formatCode="#,##0.00">
                  <c:v>246.17805221162399</c:v>
                </c:pt>
                <c:pt idx="205" formatCode="#,##0.00">
                  <c:v>260.06658273374399</c:v>
                </c:pt>
                <c:pt idx="206" formatCode="#,##0.00">
                  <c:v>249.14423617411501</c:v>
                </c:pt>
                <c:pt idx="207" formatCode="#,##0.00">
                  <c:v>243.81086944074701</c:v>
                </c:pt>
              </c:numCache>
            </c:numRef>
          </c:val>
          <c:smooth val="0"/>
          <c:extLst>
            <c:ext xmlns:c16="http://schemas.microsoft.com/office/drawing/2014/chart" uri="{C3380CC4-5D6E-409C-BE32-E72D297353CC}">
              <c16:uniqueId val="{00000001-D206-4378-9842-03F1E8A74F7B}"/>
            </c:ext>
          </c:extLst>
        </c:ser>
        <c:dLbls>
          <c:showLegendKey val="0"/>
          <c:showVal val="0"/>
          <c:showCatName val="0"/>
          <c:showSerName val="0"/>
          <c:showPercent val="0"/>
          <c:showBubbleSize val="0"/>
        </c:dLbls>
        <c:smooth val="0"/>
        <c:axId val="43202048"/>
        <c:axId val="43203584"/>
      </c:lineChart>
      <c:dateAx>
        <c:axId val="43202048"/>
        <c:scaling>
          <c:orientation val="minMax"/>
          <c:max val="43190"/>
          <c:min val="36861"/>
        </c:scaling>
        <c:delete val="0"/>
        <c:axPos val="b"/>
        <c:numFmt formatCode="yyyy" sourceLinked="0"/>
        <c:majorTickMark val="none"/>
        <c:minorTickMark val="none"/>
        <c:tickLblPos val="nextTo"/>
        <c:spPr>
          <a:ln>
            <a:solidFill>
              <a:schemeClr val="tx1"/>
            </a:solidFill>
          </a:ln>
        </c:spPr>
        <c:txPr>
          <a:bodyPr/>
          <a:lstStyle/>
          <a:p>
            <a:pPr>
              <a:defRPr sz="900">
                <a:solidFill>
                  <a:schemeClr val="tx1"/>
                </a:solidFill>
              </a:defRPr>
            </a:pPr>
            <a:endParaRPr lang="en-US"/>
          </a:p>
        </c:txPr>
        <c:crossAx val="43203584"/>
        <c:crosses val="autoZero"/>
        <c:auto val="0"/>
        <c:lblOffset val="100"/>
        <c:baseTimeUnit val="months"/>
        <c:majorUnit val="5"/>
        <c:majorTimeUnit val="years"/>
      </c:dateAx>
      <c:valAx>
        <c:axId val="43203584"/>
        <c:scaling>
          <c:orientation val="minMax"/>
          <c:max val="300"/>
        </c:scaling>
        <c:delete val="0"/>
        <c:axPos val="l"/>
        <c:numFmt formatCode="#,##0.00" sourceLinked="0"/>
        <c:majorTickMark val="none"/>
        <c:minorTickMark val="none"/>
        <c:tickLblPos val="nextTo"/>
        <c:spPr>
          <a:ln>
            <a:solidFill>
              <a:schemeClr val="tx1"/>
            </a:solidFill>
          </a:ln>
        </c:spPr>
        <c:txPr>
          <a:bodyPr/>
          <a:lstStyle/>
          <a:p>
            <a:pPr>
              <a:defRPr sz="900"/>
            </a:pPr>
            <a:endParaRPr lang="en-US"/>
          </a:p>
        </c:txPr>
        <c:crossAx val="43202048"/>
        <c:crosses val="autoZero"/>
        <c:crossBetween val="between"/>
      </c:valAx>
      <c:spPr>
        <a:noFill/>
        <a:effectLst>
          <a:outerShdw blurRad="50800" dist="50800" dir="5400000" algn="ctr" rotWithShape="0">
            <a:schemeClr val="bg1"/>
          </a:outerShdw>
        </a:effectLst>
      </c:spPr>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302781231293455"/>
          <c:y val="2.5017895490336401E-3"/>
          <c:w val="0.65348977759359028"/>
          <c:h val="0.93333333333333302"/>
        </c:manualLayout>
      </c:layout>
      <c:barChart>
        <c:barDir val="bar"/>
        <c:grouping val="clustered"/>
        <c:varyColors val="0"/>
        <c:ser>
          <c:idx val="0"/>
          <c:order val="0"/>
          <c:tx>
            <c:strRef>
              <c:f>Sheet1!$B$1</c:f>
              <c:strCache>
                <c:ptCount val="1"/>
                <c:pt idx="0">
                  <c:v>3 Months 
neg</c:v>
                </c:pt>
              </c:strCache>
            </c:strRef>
          </c:tx>
          <c:spPr>
            <a:solidFill>
              <a:schemeClr val="bg1">
                <a:lumMod val="85000"/>
              </a:schemeClr>
            </a:solidFill>
            <a:ln>
              <a:solidFill>
                <a:schemeClr val="bg1"/>
              </a:solidFill>
            </a:ln>
          </c:spPr>
          <c:invertIfNegative val="0"/>
          <c:dLbls>
            <c:dLbl>
              <c:idx val="1"/>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C20B-49B9-836F-AC8D392E2F8B}"/>
                </c:ext>
              </c:extLst>
            </c:dLbl>
            <c:dLbl>
              <c:idx val="2"/>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C20B-49B9-836F-AC8D392E2F8B}"/>
                </c:ext>
              </c:extLst>
            </c:dLbl>
            <c:dLbl>
              <c:idx val="3"/>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C20B-49B9-836F-AC8D392E2F8B}"/>
                </c:ext>
              </c:extLst>
            </c:dLbl>
            <c:dLbl>
              <c:idx val="4"/>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C20B-49B9-836F-AC8D392E2F8B}"/>
                </c:ext>
              </c:extLst>
            </c:dLbl>
            <c:dLbl>
              <c:idx val="5"/>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C20B-49B9-836F-AC8D392E2F8B}"/>
                </c:ext>
              </c:extLst>
            </c:dLbl>
            <c:dLbl>
              <c:idx val="6"/>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C20B-49B9-836F-AC8D392E2F8B}"/>
                </c:ext>
              </c:extLst>
            </c:dLbl>
            <c:dLbl>
              <c:idx val="7"/>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C20B-49B9-836F-AC8D392E2F8B}"/>
                </c:ext>
              </c:extLst>
            </c:dLbl>
            <c:dLbl>
              <c:idx val="8"/>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C20B-49B9-836F-AC8D392E2F8B}"/>
                </c:ext>
              </c:extLst>
            </c:dLbl>
            <c:dLbl>
              <c:idx val="9"/>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C20B-49B9-836F-AC8D392E2F8B}"/>
                </c:ext>
              </c:extLst>
            </c:dLbl>
            <c:dLbl>
              <c:idx val="10"/>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C20B-49B9-836F-AC8D392E2F8B}"/>
                </c:ext>
              </c:extLst>
            </c:dLbl>
            <c:dLbl>
              <c:idx val="12"/>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C20B-49B9-836F-AC8D392E2F8B}"/>
                </c:ext>
              </c:extLst>
            </c:dLbl>
            <c:dLbl>
              <c:idx val="13"/>
              <c:numFmt formatCode="#,##0.00;[Red]\-#,##0.00;;" sourceLinked="0"/>
              <c:spPr/>
              <c:txPr>
                <a:bodyPr/>
                <a:lstStyle/>
                <a:p>
                  <a:pPr>
                    <a:defRPr sz="900">
                      <a:solidFill>
                        <a:srgbClr val="35627D"/>
                      </a:solidFill>
                      <a:latin typeface="Arial" pitchFamily="34" charset="0"/>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C20B-49B9-836F-AC8D392E2F8B}"/>
                </c:ext>
              </c:extLst>
            </c:dLbl>
            <c:dLbl>
              <c:idx val="15"/>
              <c:numFmt formatCode="#,##0.00;[Red]\-#,##0.00;;" sourceLinked="0"/>
              <c:spPr>
                <a:noFill/>
                <a:ln>
                  <a:noFill/>
                </a:ln>
                <a:effectLst/>
              </c:spPr>
              <c:txPr>
                <a:bodyPr/>
                <a:lstStyle/>
                <a:p>
                  <a:pPr>
                    <a:defRPr sz="900">
                      <a:solidFill>
                        <a:srgbClr val="C00000"/>
                      </a:solidFill>
                      <a:latin typeface="Arial" pitchFamily="34" charset="0"/>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C20B-49B9-836F-AC8D392E2F8B}"/>
                </c:ext>
              </c:extLst>
            </c:dLbl>
            <c:dLbl>
              <c:idx val="16"/>
              <c:numFmt formatCode="#,##0.00;[Red]\-#,##0.00;;" sourceLinked="0"/>
              <c:spPr>
                <a:noFill/>
                <a:ln>
                  <a:noFill/>
                </a:ln>
                <a:effectLst/>
              </c:spPr>
              <c:txPr>
                <a:bodyPr/>
                <a:lstStyle/>
                <a:p>
                  <a:pPr>
                    <a:defRPr sz="900">
                      <a:solidFill>
                        <a:srgbClr val="C00000"/>
                      </a:solidFill>
                      <a:latin typeface="Arial" pitchFamily="34" charset="0"/>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C20B-49B9-836F-AC8D392E2F8B}"/>
                </c:ext>
              </c:extLst>
            </c:dLbl>
            <c:numFmt formatCode="#,##0.00;[Red]\-#,##0.00;;" sourceLinked="0"/>
            <c:spPr>
              <a:noFill/>
              <a:ln>
                <a:noFill/>
              </a:ln>
              <a:effectLst/>
            </c:spPr>
            <c:txPr>
              <a:bodyPr/>
              <a:lstStyle/>
              <a:p>
                <a:pPr>
                  <a:defRPr sz="900">
                    <a:solidFill>
                      <a:srgbClr val="35627D"/>
                    </a:solidFill>
                    <a:latin typeface="Arial" pitchFamily="34" charset="0"/>
                    <a:cs typeface="Arial"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Sheet1!$A$2:$A$18</c:f>
              <c:strCache>
                <c:ptCount val="17"/>
                <c:pt idx="0">
                  <c:v>MSCI Emerging Markets Value Index (net div.)</c:v>
                </c:pt>
                <c:pt idx="1">
                  <c:v>MSCI Emerging Markets Index (net div.)</c:v>
                </c:pt>
                <c:pt idx="2">
                  <c:v>One-Month US Treasury Bills</c:v>
                </c:pt>
                <c:pt idx="3">
                  <c:v>MSCI Emerging Markets Small Cap Index (net div.)</c:v>
                </c:pt>
                <c:pt idx="4">
                  <c:v>Russell 2000 Index</c:v>
                </c:pt>
                <c:pt idx="5">
                  <c:v>MSCI World ex USA Small Cap Index (net div.)</c:v>
                </c:pt>
                <c:pt idx="6">
                  <c:v>Russell 3000 Index</c:v>
                </c:pt>
                <c:pt idx="7">
                  <c:v>Russell 1000 Index</c:v>
                </c:pt>
                <c:pt idx="8">
                  <c:v>S&amp;P 500 Index</c:v>
                </c:pt>
                <c:pt idx="9">
                  <c:v>MSCI All Country World ex USA Index (net div.)</c:v>
                </c:pt>
                <c:pt idx="10">
                  <c:v>S&amp;P Global ex US REIT Index (net div.)</c:v>
                </c:pt>
                <c:pt idx="11">
                  <c:v>Bloomberg Barclays US Aggregate Bond Index</c:v>
                </c:pt>
                <c:pt idx="12">
                  <c:v>MSCI World ex USA Index (net div.)</c:v>
                </c:pt>
                <c:pt idx="13">
                  <c:v>MSCI World ex USA Value Index (net div.)</c:v>
                </c:pt>
                <c:pt idx="14">
                  <c:v>Russell 2000 Value Index</c:v>
                </c:pt>
                <c:pt idx="15">
                  <c:v>Russell 1000 Value Index</c:v>
                </c:pt>
                <c:pt idx="16">
                  <c:v>Dow Jones U.S. Select REIT Index</c:v>
                </c:pt>
              </c:strCache>
            </c:strRef>
          </c:cat>
          <c:val>
            <c:numRef>
              <c:f>Sheet1!$B$2:$B$18</c:f>
              <c:numCache>
                <c:formatCode>#,##0.00;\-#,##0.00;</c:formatCode>
                <c:ptCount val="17"/>
                <c:pt idx="0">
                  <c:v>0</c:v>
                </c:pt>
                <c:pt idx="1">
                  <c:v>0</c:v>
                </c:pt>
                <c:pt idx="2">
                  <c:v>0</c:v>
                </c:pt>
                <c:pt idx="3">
                  <c:v>0</c:v>
                </c:pt>
                <c:pt idx="4">
                  <c:v>-0.08</c:v>
                </c:pt>
                <c:pt idx="5">
                  <c:v>-0.5</c:v>
                </c:pt>
                <c:pt idx="6">
                  <c:v>-0.64</c:v>
                </c:pt>
                <c:pt idx="7">
                  <c:v>-0.69</c:v>
                </c:pt>
                <c:pt idx="8">
                  <c:v>-0.76</c:v>
                </c:pt>
                <c:pt idx="9">
                  <c:v>-1.18</c:v>
                </c:pt>
                <c:pt idx="10">
                  <c:v>-1.26</c:v>
                </c:pt>
                <c:pt idx="11">
                  <c:v>-1.46</c:v>
                </c:pt>
                <c:pt idx="12">
                  <c:v>-2.04</c:v>
                </c:pt>
                <c:pt idx="13">
                  <c:v>-2.52</c:v>
                </c:pt>
                <c:pt idx="14">
                  <c:v>-2.64</c:v>
                </c:pt>
                <c:pt idx="15">
                  <c:v>-2.83</c:v>
                </c:pt>
                <c:pt idx="16">
                  <c:v>-7.43</c:v>
                </c:pt>
              </c:numCache>
            </c:numRef>
          </c:val>
          <c:extLst>
            <c:ext xmlns:c16="http://schemas.microsoft.com/office/drawing/2014/chart" uri="{C3380CC4-5D6E-409C-BE32-E72D297353CC}">
              <c16:uniqueId val="{0000000E-C20B-49B9-836F-AC8D392E2F8B}"/>
            </c:ext>
          </c:extLst>
        </c:ser>
        <c:ser>
          <c:idx val="1"/>
          <c:order val="1"/>
          <c:tx>
            <c:strRef>
              <c:f>Sheet1!$C$1</c:f>
              <c:strCache>
                <c:ptCount val="1"/>
                <c:pt idx="0">
                  <c:v>3 months
positive</c:v>
                </c:pt>
              </c:strCache>
            </c:strRef>
          </c:tx>
          <c:spPr>
            <a:solidFill>
              <a:schemeClr val="bg1">
                <a:lumMod val="85000"/>
              </a:schemeClr>
            </a:solidFill>
          </c:spPr>
          <c:invertIfNegative val="0"/>
          <c:dLbls>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Sheet1!$A$2:$A$18</c:f>
              <c:strCache>
                <c:ptCount val="17"/>
                <c:pt idx="0">
                  <c:v>MSCI Emerging Markets Value Index (net div.)</c:v>
                </c:pt>
                <c:pt idx="1">
                  <c:v>MSCI Emerging Markets Index (net div.)</c:v>
                </c:pt>
                <c:pt idx="2">
                  <c:v>One-Month US Treasury Bills</c:v>
                </c:pt>
                <c:pt idx="3">
                  <c:v>MSCI Emerging Markets Small Cap Index (net div.)</c:v>
                </c:pt>
                <c:pt idx="4">
                  <c:v>Russell 2000 Index</c:v>
                </c:pt>
                <c:pt idx="5">
                  <c:v>MSCI World ex USA Small Cap Index (net div.)</c:v>
                </c:pt>
                <c:pt idx="6">
                  <c:v>Russell 3000 Index</c:v>
                </c:pt>
                <c:pt idx="7">
                  <c:v>Russell 1000 Index</c:v>
                </c:pt>
                <c:pt idx="8">
                  <c:v>S&amp;P 500 Index</c:v>
                </c:pt>
                <c:pt idx="9">
                  <c:v>MSCI All Country World ex USA Index (net div.)</c:v>
                </c:pt>
                <c:pt idx="10">
                  <c:v>S&amp;P Global ex US REIT Index (net div.)</c:v>
                </c:pt>
                <c:pt idx="11">
                  <c:v>Bloomberg Barclays US Aggregate Bond Index</c:v>
                </c:pt>
                <c:pt idx="12">
                  <c:v>MSCI World ex USA Index (net div.)</c:v>
                </c:pt>
                <c:pt idx="13">
                  <c:v>MSCI World ex USA Value Index (net div.)</c:v>
                </c:pt>
                <c:pt idx="14">
                  <c:v>Russell 2000 Value Index</c:v>
                </c:pt>
                <c:pt idx="15">
                  <c:v>Russell 1000 Value Index</c:v>
                </c:pt>
                <c:pt idx="16">
                  <c:v>Dow Jones U.S. Select REIT Index</c:v>
                </c:pt>
              </c:strCache>
            </c:strRef>
          </c:cat>
          <c:val>
            <c:numRef>
              <c:f>Sheet1!$C$2:$C$18</c:f>
              <c:numCache>
                <c:formatCode>#,##0.00;\-#,##0.00;</c:formatCode>
                <c:ptCount val="17"/>
                <c:pt idx="0">
                  <c:v>1.62</c:v>
                </c:pt>
                <c:pt idx="1">
                  <c:v>1.42</c:v>
                </c:pt>
                <c:pt idx="2">
                  <c:v>0.34</c:v>
                </c:pt>
                <c:pt idx="3">
                  <c:v>0.17</c:v>
                </c:pt>
                <c:pt idx="4">
                  <c:v>0</c:v>
                </c:pt>
                <c:pt idx="5">
                  <c:v>0</c:v>
                </c:pt>
                <c:pt idx="6">
                  <c:v>0</c:v>
                </c:pt>
                <c:pt idx="7">
                  <c:v>0</c:v>
                </c:pt>
                <c:pt idx="8">
                  <c:v>0</c:v>
                </c:pt>
                <c:pt idx="9">
                  <c:v>0</c:v>
                </c:pt>
                <c:pt idx="10">
                  <c:v>0</c:v>
                </c:pt>
                <c:pt idx="11">
                  <c:v>0</c:v>
                </c:pt>
                <c:pt idx="12">
                  <c:v>0</c:v>
                </c:pt>
                <c:pt idx="13">
                  <c:v>0</c:v>
                </c:pt>
                <c:pt idx="14">
                  <c:v>0</c:v>
                </c:pt>
                <c:pt idx="15">
                  <c:v>0</c:v>
                </c:pt>
                <c:pt idx="16">
                  <c:v>0</c:v>
                </c:pt>
              </c:numCache>
            </c:numRef>
          </c:val>
          <c:extLst>
            <c:ext xmlns:c16="http://schemas.microsoft.com/office/drawing/2014/chart" uri="{C3380CC4-5D6E-409C-BE32-E72D297353CC}">
              <c16:uniqueId val="{0000000F-C20B-49B9-836F-AC8D392E2F8B}"/>
            </c:ext>
          </c:extLst>
        </c:ser>
        <c:dLbls>
          <c:showLegendKey val="0"/>
          <c:showVal val="1"/>
          <c:showCatName val="0"/>
          <c:showSerName val="0"/>
          <c:showPercent val="0"/>
          <c:showBubbleSize val="0"/>
        </c:dLbls>
        <c:gapWidth val="56"/>
        <c:overlap val="100"/>
        <c:axId val="43376000"/>
        <c:axId val="43402368"/>
      </c:barChart>
      <c:dateAx>
        <c:axId val="43376000"/>
        <c:scaling>
          <c:orientation val="maxMin"/>
        </c:scaling>
        <c:delete val="0"/>
        <c:axPos val="l"/>
        <c:numFmt formatCode="General" sourceLinked="0"/>
        <c:majorTickMark val="none"/>
        <c:minorTickMark val="none"/>
        <c:tickLblPos val="low"/>
        <c:spPr>
          <a:ln w="6350">
            <a:solidFill>
              <a:schemeClr val="bg1">
                <a:lumMod val="65000"/>
              </a:schemeClr>
            </a:solidFill>
          </a:ln>
        </c:spPr>
        <c:txPr>
          <a:bodyPr wrap="none"/>
          <a:lstStyle/>
          <a:p>
            <a:pPr>
              <a:defRPr sz="900">
                <a:solidFill>
                  <a:schemeClr val="tx1"/>
                </a:solidFill>
                <a:latin typeface="Arial" pitchFamily="34" charset="0"/>
                <a:cs typeface="Arial" pitchFamily="34" charset="0"/>
              </a:defRPr>
            </a:pPr>
            <a:endParaRPr lang="en-US"/>
          </a:p>
        </c:txPr>
        <c:crossAx val="43402368"/>
        <c:crosses val="autoZero"/>
        <c:auto val="0"/>
        <c:lblOffset val="50"/>
        <c:baseTimeUnit val="days"/>
        <c:majorUnit val="1"/>
      </c:dateAx>
      <c:valAx>
        <c:axId val="43402368"/>
        <c:scaling>
          <c:orientation val="minMax"/>
          <c:min val="-9"/>
        </c:scaling>
        <c:delete val="0"/>
        <c:axPos val="b"/>
        <c:numFmt formatCode="#,##0.00;\-#,##0.00;" sourceLinked="1"/>
        <c:majorTickMark val="out"/>
        <c:minorTickMark val="none"/>
        <c:tickLblPos val="none"/>
        <c:spPr>
          <a:ln>
            <a:noFill/>
          </a:ln>
        </c:spPr>
        <c:crossAx val="43376000"/>
        <c:crosses val="max"/>
        <c:crossBetween val="between"/>
        <c:majorUnit val="1"/>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94446900338899"/>
          <c:y val="0.41944398359567198"/>
          <c:w val="0.250464271088504"/>
          <c:h val="0.43231293409337002"/>
        </c:manualLayout>
      </c:layout>
      <c:pieChart>
        <c:varyColors val="1"/>
        <c:ser>
          <c:idx val="0"/>
          <c:order val="0"/>
          <c:tx>
            <c:strRef>
              <c:f>Sheet2!$B$1</c:f>
              <c:strCache>
                <c:ptCount val="1"/>
                <c:pt idx="0">
                  <c:v>Percent</c:v>
                </c:pt>
              </c:strCache>
            </c:strRef>
          </c:tx>
          <c:spPr>
            <a:ln>
              <a:solidFill>
                <a:schemeClr val="bg1">
                  <a:lumMod val="65000"/>
                </a:schemeClr>
              </a:solidFill>
            </a:ln>
            <a:effectLst/>
          </c:spPr>
          <c:dPt>
            <c:idx val="0"/>
            <c:bubble3D val="0"/>
            <c:spPr>
              <a:solidFill>
                <a:schemeClr val="bg2"/>
              </a:solidFill>
              <a:ln>
                <a:solidFill>
                  <a:schemeClr val="bg2"/>
                </a:solidFill>
              </a:ln>
              <a:effectLst/>
            </c:spPr>
            <c:extLst>
              <c:ext xmlns:c16="http://schemas.microsoft.com/office/drawing/2014/chart" uri="{C3380CC4-5D6E-409C-BE32-E72D297353CC}">
                <c16:uniqueId val="{00000001-5CAA-4613-A076-10774813FEFC}"/>
              </c:ext>
            </c:extLst>
          </c:dPt>
          <c:dPt>
            <c:idx val="1"/>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3-5CAA-4613-A076-10774813FEFC}"/>
              </c:ext>
            </c:extLst>
          </c:dPt>
          <c:dPt>
            <c:idx val="2"/>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5-5CAA-4613-A076-10774813FEFC}"/>
              </c:ext>
            </c:extLst>
          </c:dPt>
          <c:dLbls>
            <c:dLbl>
              <c:idx val="0"/>
              <c:layout>
                <c:manualLayout>
                  <c:x val="1.903110075758338E-2"/>
                  <c:y val="-4.6926516400817485E-2"/>
                </c:manualLayout>
              </c:layout>
              <c:tx>
                <c:rich>
                  <a:bodyPr anchor="t" anchorCtr="0"/>
                  <a:lstStyle/>
                  <a:p>
                    <a:pPr algn="l">
                      <a:defRPr/>
                    </a:pPr>
                    <a:r>
                      <a:rPr lang="en-US" sz="3200" dirty="0">
                        <a:solidFill>
                          <a:schemeClr val="bg2"/>
                        </a:solidFill>
                      </a:rPr>
                      <a:t>52%</a:t>
                    </a:r>
                    <a:r>
                      <a:rPr lang="en-US" sz="900" dirty="0">
                        <a:solidFill>
                          <a:schemeClr val="bg2"/>
                        </a:solidFill>
                      </a:rPr>
                      <a:t> </a:t>
                    </a:r>
                    <a:r>
                      <a:rPr lang="en-US" sz="900" b="1" dirty="0">
                        <a:solidFill>
                          <a:schemeClr val="bg1">
                            <a:lumMod val="50000"/>
                          </a:schemeClr>
                        </a:solidFill>
                      </a:rPr>
                      <a:t>US Market </a:t>
                    </a:r>
                    <a:br>
                      <a:rPr lang="en-US" sz="900" dirty="0">
                        <a:solidFill>
                          <a:schemeClr val="bg1">
                            <a:lumMod val="50000"/>
                          </a:schemeClr>
                        </a:solidFill>
                      </a:rPr>
                    </a:br>
                    <a:r>
                      <a:rPr lang="en-US" sz="900" dirty="0">
                        <a:solidFill>
                          <a:schemeClr val="bg1">
                            <a:lumMod val="50000"/>
                          </a:schemeClr>
                        </a:solidFill>
                      </a:rPr>
                      <a:t>$27.0 trillion</a:t>
                    </a:r>
                  </a:p>
                </c:rich>
              </c:tx>
              <c:sp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CAA-4613-A076-10774813FEFC}"/>
                </c:ext>
              </c:extLst>
            </c:dLbl>
            <c:dLbl>
              <c:idx val="1"/>
              <c:delete val="1"/>
              <c:extLst>
                <c:ext xmlns:c15="http://schemas.microsoft.com/office/drawing/2012/chart" uri="{CE6537A1-D6FC-4f65-9D91-7224C49458BB}"/>
                <c:ext xmlns:c16="http://schemas.microsoft.com/office/drawing/2014/chart" uri="{C3380CC4-5D6E-409C-BE32-E72D297353CC}">
                  <c16:uniqueId val="{00000003-5CAA-4613-A076-10774813FEFC}"/>
                </c:ext>
              </c:extLst>
            </c:dLbl>
            <c:dLbl>
              <c:idx val="2"/>
              <c:delete val="1"/>
              <c:extLst>
                <c:ext xmlns:c15="http://schemas.microsoft.com/office/drawing/2012/chart" uri="{CE6537A1-D6FC-4f65-9D91-7224C49458BB}"/>
                <c:ext xmlns:c16="http://schemas.microsoft.com/office/drawing/2014/chart" uri="{C3380CC4-5D6E-409C-BE32-E72D297353CC}">
                  <c16:uniqueId val="{00000005-5CAA-4613-A076-10774813FEFC}"/>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Sheet2!$A$2:$A$4</c:f>
              <c:strCache>
                <c:ptCount val="3"/>
                <c:pt idx="0">
                  <c:v>US</c:v>
                </c:pt>
                <c:pt idx="1">
                  <c:v>International Developed</c:v>
                </c:pt>
                <c:pt idx="2">
                  <c:v>Emerging Markets</c:v>
                </c:pt>
              </c:strCache>
            </c:strRef>
          </c:cat>
          <c:val>
            <c:numRef>
              <c:f>Sheet2!$B$2:$B$4</c:f>
              <c:numCache>
                <c:formatCode>0%</c:formatCode>
                <c:ptCount val="3"/>
                <c:pt idx="0">
                  <c:v>0.51725082193546867</c:v>
                </c:pt>
                <c:pt idx="1">
                  <c:v>0.36164848390517718</c:v>
                </c:pt>
                <c:pt idx="2">
                  <c:v>0.12110069415935405</c:v>
                </c:pt>
              </c:numCache>
            </c:numRef>
          </c:val>
          <c:extLst>
            <c:ext xmlns:c16="http://schemas.microsoft.com/office/drawing/2014/chart" uri="{C3380CC4-5D6E-409C-BE32-E72D297353CC}">
              <c16:uniqueId val="{00000006-5CAA-4613-A076-10774813FEFC}"/>
            </c:ext>
          </c:extLst>
        </c:ser>
        <c:ser>
          <c:idx val="1"/>
          <c:order val="1"/>
          <c:tx>
            <c:strRef>
              <c:f>Sheet2!$C$1</c:f>
              <c:strCache>
                <c:ptCount val="1"/>
                <c:pt idx="0">
                  <c:v>$market</c:v>
                </c:pt>
              </c:strCache>
            </c:strRef>
          </c:tx>
          <c:cat>
            <c:strRef>
              <c:f>Sheet2!$A$2:$A$4</c:f>
              <c:strCache>
                <c:ptCount val="3"/>
                <c:pt idx="0">
                  <c:v>US</c:v>
                </c:pt>
                <c:pt idx="1">
                  <c:v>International Developed</c:v>
                </c:pt>
                <c:pt idx="2">
                  <c:v>Emerging Markets</c:v>
                </c:pt>
              </c:strCache>
            </c:strRef>
          </c:cat>
          <c:val>
            <c:numRef>
              <c:f>Sheet2!$C$2:$C$4</c:f>
              <c:numCache>
                <c:formatCode>General</c:formatCode>
                <c:ptCount val="3"/>
                <c:pt idx="0">
                  <c:v>27</c:v>
                </c:pt>
                <c:pt idx="1">
                  <c:v>18.899999999999999</c:v>
                </c:pt>
                <c:pt idx="2">
                  <c:v>6.3</c:v>
                </c:pt>
              </c:numCache>
            </c:numRef>
          </c:val>
          <c:extLst>
            <c:ext xmlns:c16="http://schemas.microsoft.com/office/drawing/2014/chart" uri="{C3380CC4-5D6E-409C-BE32-E72D297353CC}">
              <c16:uniqueId val="{00000006-644F-4095-B612-F09CBF8392C8}"/>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2160" b="1" i="0" u="none" strike="noStrike" kern="1200" baseline="0">
                <a:solidFill>
                  <a:prstClr val="black"/>
                </a:solidFill>
                <a:latin typeface="+mn-lt"/>
                <a:ea typeface="+mn-ea"/>
                <a:cs typeface="+mn-cs"/>
              </a:defRPr>
            </a:pPr>
            <a:r>
              <a:rPr lang="en-US" sz="1100" b="0" i="0" baseline="0" dirty="0">
                <a:solidFill>
                  <a:srgbClr val="35627D"/>
                </a:solidFill>
                <a:effectLst/>
              </a:rPr>
              <a:t>Ranked Returns for the Quarter (%)</a:t>
            </a:r>
            <a:endParaRPr lang="en-US" sz="1100" dirty="0">
              <a:solidFill>
                <a:srgbClr val="35627D"/>
              </a:solidFill>
              <a:effectLst/>
            </a:endParaRPr>
          </a:p>
        </c:rich>
      </c:tx>
      <c:layout>
        <c:manualLayout>
          <c:xMode val="edge"/>
          <c:yMode val="edge"/>
          <c:x val="0.10503316330714074"/>
          <c:y val="2.5062656641604009E-2"/>
        </c:manualLayout>
      </c:layout>
      <c:overlay val="0"/>
    </c:title>
    <c:autoTitleDeleted val="0"/>
    <c:plotArea>
      <c:layout>
        <c:manualLayout>
          <c:layoutTarget val="inner"/>
          <c:xMode val="edge"/>
          <c:yMode val="edge"/>
          <c:x val="0.28646589148956897"/>
          <c:y val="0.25581310054141215"/>
          <c:w val="0.56065684152579198"/>
          <c:h val="0.70167092754466265"/>
        </c:manualLayout>
      </c:layout>
      <c:barChart>
        <c:barDir val="bar"/>
        <c:grouping val="clustered"/>
        <c:varyColors val="0"/>
        <c:ser>
          <c:idx val="0"/>
          <c:order val="0"/>
          <c:tx>
            <c:strRef>
              <c:f>Sheet1!$B$1</c:f>
              <c:strCache>
                <c:ptCount val="1"/>
                <c:pt idx="0">
                  <c:v>negative</c:v>
                </c:pt>
              </c:strCache>
            </c:strRef>
          </c:tx>
          <c:spPr>
            <a:solidFill>
              <a:schemeClr val="bg1">
                <a:lumMod val="85000"/>
              </a:schemeClr>
            </a:solidFill>
            <a:ln>
              <a:solidFill>
                <a:schemeClr val="bg1"/>
              </a:solidFill>
            </a:ln>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7C5-4A62-954E-8C8B0856A4EF}"/>
                </c:ext>
              </c:extLst>
            </c:dLbl>
            <c:dLbl>
              <c:idx val="1"/>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67C5-4A62-954E-8C8B0856A4EF}"/>
                </c:ext>
              </c:extLst>
            </c:dLbl>
            <c:dLbl>
              <c:idx val="2"/>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67C5-4A62-954E-8C8B0856A4EF}"/>
                </c:ext>
              </c:extLst>
            </c:dLbl>
            <c:dLbl>
              <c:idx val="3"/>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67C5-4A62-954E-8C8B0856A4EF}"/>
                </c:ext>
              </c:extLst>
            </c:dLbl>
            <c:dLbl>
              <c:idx val="4"/>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67C5-4A62-954E-8C8B0856A4EF}"/>
                </c:ext>
              </c:extLst>
            </c:dLbl>
            <c:dLbl>
              <c:idx val="5"/>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67C5-4A62-954E-8C8B0856A4EF}"/>
                </c:ext>
              </c:extLst>
            </c:dLbl>
            <c:dLbl>
              <c:idx val="6"/>
              <c:numFmt formatCode="#,##0.00;[Red]\-#,##0.00;;" sourceLinked="0"/>
              <c:spPr>
                <a:ln>
                  <a:noFill/>
                </a:ln>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67C5-4A62-954E-8C8B0856A4EF}"/>
                </c:ext>
              </c:extLst>
            </c:dLbl>
            <c:dLbl>
              <c:idx val="7"/>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67C5-4A62-954E-8C8B0856A4EF}"/>
                </c:ext>
              </c:extLst>
            </c:dLbl>
            <c:dLbl>
              <c:idx val="8"/>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67C5-4A62-954E-8C8B0856A4EF}"/>
                </c:ext>
              </c:extLst>
            </c:dLbl>
            <c:dLbl>
              <c:idx val="9"/>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67C5-4A62-954E-8C8B0856A4EF}"/>
                </c:ext>
              </c:extLst>
            </c:dLbl>
            <c:dLbl>
              <c:idx val="10"/>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67C5-4A62-954E-8C8B0856A4EF}"/>
                </c:ext>
              </c:extLst>
            </c:dLbl>
            <c:dLbl>
              <c:idx val="12"/>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67C5-4A62-954E-8C8B0856A4EF}"/>
                </c:ext>
              </c:extLst>
            </c:dLbl>
            <c:numFmt formatCode="#,##0.00;[Red]\-#,##0.00;;" sourceLinked="0"/>
            <c:spPr>
              <a:noFill/>
              <a:ln>
                <a:noFill/>
              </a:ln>
              <a:effectLst/>
            </c:spPr>
            <c:txPr>
              <a:bodyPr/>
              <a:lstStyle/>
              <a:p>
                <a:pPr>
                  <a:defRPr sz="900">
                    <a:solidFill>
                      <a:schemeClr val="tx2"/>
                    </a:solidFill>
                    <a:latin typeface="Arial" pitchFamily="34" charset="0"/>
                    <a:cs typeface="Arial"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Small Growth</c:v>
                </c:pt>
                <c:pt idx="1">
                  <c:v>Large Growth</c:v>
                </c:pt>
                <c:pt idx="2">
                  <c:v>Small Cap</c:v>
                </c:pt>
                <c:pt idx="3">
                  <c:v>Marketwide</c:v>
                </c:pt>
                <c:pt idx="4">
                  <c:v>Large Cap</c:v>
                </c:pt>
                <c:pt idx="5">
                  <c:v>Small Value</c:v>
                </c:pt>
                <c:pt idx="6">
                  <c:v>Large Value</c:v>
                </c:pt>
              </c:strCache>
            </c:strRef>
          </c:cat>
          <c:val>
            <c:numRef>
              <c:f>Sheet1!$B$2:$B$8</c:f>
              <c:numCache>
                <c:formatCode>0.00</c:formatCode>
                <c:ptCount val="7"/>
                <c:pt idx="0">
                  <c:v>0</c:v>
                </c:pt>
                <c:pt idx="1">
                  <c:v>0</c:v>
                </c:pt>
                <c:pt idx="2">
                  <c:v>-0.08</c:v>
                </c:pt>
                <c:pt idx="3">
                  <c:v>-0.64</c:v>
                </c:pt>
                <c:pt idx="4">
                  <c:v>-0.69</c:v>
                </c:pt>
                <c:pt idx="5">
                  <c:v>-2.64</c:v>
                </c:pt>
                <c:pt idx="6">
                  <c:v>-2.83</c:v>
                </c:pt>
              </c:numCache>
            </c:numRef>
          </c:val>
          <c:extLst>
            <c:ext xmlns:c16="http://schemas.microsoft.com/office/drawing/2014/chart" uri="{C3380CC4-5D6E-409C-BE32-E72D297353CC}">
              <c16:uniqueId val="{0000000C-67C5-4A62-954E-8C8B0856A4EF}"/>
            </c:ext>
          </c:extLst>
        </c:ser>
        <c:ser>
          <c:idx val="1"/>
          <c:order val="1"/>
          <c:tx>
            <c:strRef>
              <c:f>Sheet1!$C$1</c:f>
              <c:strCache>
                <c:ptCount val="1"/>
                <c:pt idx="0">
                  <c:v>positive</c:v>
                </c:pt>
              </c:strCache>
            </c:strRef>
          </c:tx>
          <c:spPr>
            <a:solidFill>
              <a:schemeClr val="bg1">
                <a:lumMod val="85000"/>
              </a:schemeClr>
            </a:solidFill>
          </c:spPr>
          <c:invertIfNegative val="0"/>
          <c:dLbls>
            <c:numFmt formatCode="#,##0.00" sourceLinked="0"/>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Small Growth</c:v>
                </c:pt>
                <c:pt idx="1">
                  <c:v>Large Growth</c:v>
                </c:pt>
                <c:pt idx="2">
                  <c:v>Small Cap</c:v>
                </c:pt>
                <c:pt idx="3">
                  <c:v>Marketwide</c:v>
                </c:pt>
                <c:pt idx="4">
                  <c:v>Large Cap</c:v>
                </c:pt>
                <c:pt idx="5">
                  <c:v>Small Value</c:v>
                </c:pt>
                <c:pt idx="6">
                  <c:v>Large Value</c:v>
                </c:pt>
              </c:strCache>
            </c:strRef>
          </c:cat>
          <c:val>
            <c:numRef>
              <c:f>Sheet1!$C$2:$C$8</c:f>
              <c:numCache>
                <c:formatCode>0.00</c:formatCode>
                <c:ptCount val="7"/>
                <c:pt idx="0">
                  <c:v>2.2999999999999998</c:v>
                </c:pt>
                <c:pt idx="1">
                  <c:v>1.42</c:v>
                </c:pt>
              </c:numCache>
            </c:numRef>
          </c:val>
          <c:extLst>
            <c:ext xmlns:c16="http://schemas.microsoft.com/office/drawing/2014/chart" uri="{C3380CC4-5D6E-409C-BE32-E72D297353CC}">
              <c16:uniqueId val="{0000000D-67C5-4A62-954E-8C8B0856A4EF}"/>
            </c:ext>
          </c:extLst>
        </c:ser>
        <c:dLbls>
          <c:showLegendKey val="0"/>
          <c:showVal val="1"/>
          <c:showCatName val="0"/>
          <c:showSerName val="0"/>
          <c:showPercent val="0"/>
          <c:showBubbleSize val="0"/>
        </c:dLbls>
        <c:gapWidth val="30"/>
        <c:overlap val="100"/>
        <c:axId val="45522304"/>
        <c:axId val="45532288"/>
      </c:barChart>
      <c:dateAx>
        <c:axId val="45522304"/>
        <c:scaling>
          <c:orientation val="maxMin"/>
        </c:scaling>
        <c:delete val="0"/>
        <c:axPos val="l"/>
        <c:numFmt formatCode="General" sourceLinked="0"/>
        <c:majorTickMark val="none"/>
        <c:minorTickMark val="none"/>
        <c:tickLblPos val="low"/>
        <c:spPr>
          <a:ln w="6350">
            <a:solidFill>
              <a:schemeClr val="bg1">
                <a:lumMod val="65000"/>
              </a:schemeClr>
            </a:solidFill>
          </a:ln>
        </c:spPr>
        <c:txPr>
          <a:bodyPr wrap="none"/>
          <a:lstStyle/>
          <a:p>
            <a:pPr>
              <a:defRPr sz="900">
                <a:solidFill>
                  <a:schemeClr val="tx1"/>
                </a:solidFill>
                <a:latin typeface="Arial" pitchFamily="34" charset="0"/>
                <a:cs typeface="Arial" pitchFamily="34" charset="0"/>
              </a:defRPr>
            </a:pPr>
            <a:endParaRPr lang="en-US"/>
          </a:p>
        </c:txPr>
        <c:crossAx val="45532288"/>
        <c:crosses val="autoZero"/>
        <c:auto val="0"/>
        <c:lblOffset val="50"/>
        <c:baseTimeUnit val="days"/>
        <c:majorUnit val="1"/>
      </c:dateAx>
      <c:valAx>
        <c:axId val="45532288"/>
        <c:scaling>
          <c:orientation val="minMax"/>
          <c:max val="3"/>
          <c:min val="-3.5"/>
        </c:scaling>
        <c:delete val="0"/>
        <c:axPos val="b"/>
        <c:numFmt formatCode="0.00" sourceLinked="1"/>
        <c:majorTickMark val="out"/>
        <c:minorTickMark val="none"/>
        <c:tickLblPos val="none"/>
        <c:spPr>
          <a:ln>
            <a:noFill/>
          </a:ln>
        </c:spPr>
        <c:crossAx val="45522304"/>
        <c:crosses val="max"/>
        <c:crossBetween val="between"/>
        <c:majorUnit val="1.0000000000000002E-2"/>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30047731884543499"/>
          <c:y val="0.41944398359567198"/>
          <c:w val="0.250464271088504"/>
          <c:h val="0.43231293409337002"/>
        </c:manualLayout>
      </c:layout>
      <c:pieChart>
        <c:varyColors val="1"/>
        <c:ser>
          <c:idx val="0"/>
          <c:order val="0"/>
          <c:tx>
            <c:strRef>
              <c:f>Sheet2!$B$2</c:f>
              <c:strCache>
                <c:ptCount val="1"/>
                <c:pt idx="0">
                  <c:v>Percent</c:v>
                </c:pt>
              </c:strCache>
            </c:strRef>
          </c:tx>
          <c:spPr>
            <a:solidFill>
              <a:schemeClr val="bg1">
                <a:lumMod val="75000"/>
              </a:schemeClr>
            </a:solidFill>
            <a:ln>
              <a:noFill/>
            </a:ln>
            <a:effectLst/>
          </c:spPr>
          <c:dPt>
            <c:idx val="0"/>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1-7A4C-4803-A5BA-A2934028544E}"/>
              </c:ext>
            </c:extLst>
          </c:dPt>
          <c:dPt>
            <c:idx val="1"/>
            <c:bubble3D val="0"/>
            <c:spPr>
              <a:solidFill>
                <a:schemeClr val="accent4"/>
              </a:solidFill>
              <a:ln>
                <a:solidFill>
                  <a:schemeClr val="accent4"/>
                </a:solidFill>
              </a:ln>
              <a:effectLst/>
            </c:spPr>
            <c:extLst>
              <c:ext xmlns:c16="http://schemas.microsoft.com/office/drawing/2014/chart" uri="{C3380CC4-5D6E-409C-BE32-E72D297353CC}">
                <c16:uniqueId val="{00000003-7A4C-4803-A5BA-A2934028544E}"/>
              </c:ext>
            </c:extLst>
          </c:dPt>
          <c:dPt>
            <c:idx val="2"/>
            <c:bubble3D val="0"/>
            <c:extLst>
              <c:ext xmlns:c16="http://schemas.microsoft.com/office/drawing/2014/chart" uri="{C3380CC4-5D6E-409C-BE32-E72D297353CC}">
                <c16:uniqueId val="{00000004-7A4C-4803-A5BA-A2934028544E}"/>
              </c:ext>
            </c:extLst>
          </c:dPt>
          <c:dLbls>
            <c:dLbl>
              <c:idx val="0"/>
              <c:delete val="1"/>
              <c:extLst>
                <c:ext xmlns:c15="http://schemas.microsoft.com/office/drawing/2012/chart" uri="{CE6537A1-D6FC-4f65-9D91-7224C49458BB}"/>
                <c:ext xmlns:c16="http://schemas.microsoft.com/office/drawing/2014/chart" uri="{C3380CC4-5D6E-409C-BE32-E72D297353CC}">
                  <c16:uniqueId val="{00000001-7A4C-4803-A5BA-A2934028544E}"/>
                </c:ext>
              </c:extLst>
            </c:dLbl>
            <c:dLbl>
              <c:idx val="1"/>
              <c:layout>
                <c:manualLayout>
                  <c:x val="-5.373749197493375E-2"/>
                  <c:y val="-4.7240222010457592E-2"/>
                </c:manualLayout>
              </c:layout>
              <c:tx>
                <c:rich>
                  <a:bodyPr/>
                  <a:lstStyle/>
                  <a:p>
                    <a:pPr algn="l">
                      <a:defRPr/>
                    </a:pPr>
                    <a:r>
                      <a:rPr lang="en-US" sz="3200" dirty="0">
                        <a:solidFill>
                          <a:schemeClr val="accent4"/>
                        </a:solidFill>
                      </a:rPr>
                      <a:t>36%</a:t>
                    </a:r>
                  </a:p>
                  <a:p>
                    <a:pPr algn="l">
                      <a:defRPr/>
                    </a:pPr>
                    <a:r>
                      <a:rPr lang="en-US" sz="900" b="1" dirty="0">
                        <a:solidFill>
                          <a:schemeClr val="bg1">
                            <a:lumMod val="50000"/>
                          </a:schemeClr>
                        </a:solidFill>
                      </a:rPr>
                      <a:t>International Developed Market</a:t>
                    </a:r>
                  </a:p>
                  <a:p>
                    <a:pPr algn="l">
                      <a:defRPr/>
                    </a:pPr>
                    <a:r>
                      <a:rPr lang="en-US" sz="900" dirty="0">
                        <a:solidFill>
                          <a:schemeClr val="bg1">
                            <a:lumMod val="50000"/>
                          </a:schemeClr>
                        </a:solidFill>
                      </a:rPr>
                      <a:t>$18.9 trillion</a:t>
                    </a:r>
                  </a:p>
                </c:rich>
              </c:tx>
              <c:numFmt formatCode="0%" sourceLinked="0"/>
              <c:spPr>
                <a:noFill/>
                <a:ln>
                  <a:noFill/>
                </a:ln>
                <a:effectLst/>
              </c:spP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A4C-4803-A5BA-A2934028544E}"/>
                </c:ext>
              </c:extLst>
            </c:dLbl>
            <c:dLbl>
              <c:idx val="2"/>
              <c:delete val="1"/>
              <c:extLst>
                <c:ext xmlns:c15="http://schemas.microsoft.com/office/drawing/2012/chart" uri="{CE6537A1-D6FC-4f65-9D91-7224C49458BB}"/>
                <c:ext xmlns:c16="http://schemas.microsoft.com/office/drawing/2014/chart" uri="{C3380CC4-5D6E-409C-BE32-E72D297353CC}">
                  <c16:uniqueId val="{00000004-7A4C-4803-A5BA-A2934028544E}"/>
                </c:ext>
              </c:extLst>
            </c:dLbl>
            <c:spPr>
              <a:noFill/>
              <a:ln>
                <a:noFill/>
              </a:ln>
              <a:effectLst/>
            </c:spPr>
            <c:txPr>
              <a:bodyPr/>
              <a:lstStyle/>
              <a:p>
                <a:pPr algn="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Sheet2!$A$2:$A$5</c:f>
              <c:strCache>
                <c:ptCount val="4"/>
                <c:pt idx="0">
                  <c:v>MARKET</c:v>
                </c:pt>
                <c:pt idx="1">
                  <c:v>US</c:v>
                </c:pt>
                <c:pt idx="2">
                  <c:v>International Developed</c:v>
                </c:pt>
                <c:pt idx="3">
                  <c:v>Emerging Markets</c:v>
                </c:pt>
              </c:strCache>
            </c:strRef>
          </c:cat>
          <c:val>
            <c:numRef>
              <c:f>Sheet2!$B$3:$B$5</c:f>
              <c:numCache>
                <c:formatCode>0%</c:formatCode>
                <c:ptCount val="3"/>
                <c:pt idx="0">
                  <c:v>0.51725082193546867</c:v>
                </c:pt>
                <c:pt idx="1">
                  <c:v>0.36164848390517718</c:v>
                </c:pt>
                <c:pt idx="2">
                  <c:v>0.12110069415935405</c:v>
                </c:pt>
              </c:numCache>
            </c:numRef>
          </c:val>
          <c:extLst>
            <c:ext xmlns:c16="http://schemas.microsoft.com/office/drawing/2014/chart" uri="{C3380CC4-5D6E-409C-BE32-E72D297353CC}">
              <c16:uniqueId val="{00000005-7A4C-4803-A5BA-A2934028544E}"/>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pPr>
            <a:r>
              <a:rPr lang="en-US" sz="1100" b="0" dirty="0">
                <a:solidFill>
                  <a:schemeClr val="tx2"/>
                </a:solidFill>
                <a:effectLst/>
              </a:rPr>
              <a:t>Ranked Returns (%)</a:t>
            </a:r>
          </a:p>
        </c:rich>
      </c:tx>
      <c:layout>
        <c:manualLayout>
          <c:xMode val="edge"/>
          <c:yMode val="edge"/>
          <c:x val="1.1142581997394211E-2"/>
          <c:y val="1.8317224313269154E-2"/>
        </c:manualLayout>
      </c:layout>
      <c:overlay val="0"/>
    </c:title>
    <c:autoTitleDeleted val="0"/>
    <c:plotArea>
      <c:layout>
        <c:manualLayout>
          <c:layoutTarget val="inner"/>
          <c:xMode val="edge"/>
          <c:yMode val="edge"/>
          <c:x val="0.15890950378415306"/>
          <c:y val="0.230156373673777"/>
          <c:w val="0.7511501819992481"/>
          <c:h val="0.72190636925933205"/>
        </c:manualLayout>
      </c:layout>
      <c:barChart>
        <c:barDir val="bar"/>
        <c:grouping val="clustered"/>
        <c:varyColors val="0"/>
        <c:ser>
          <c:idx val="0"/>
          <c:order val="0"/>
          <c:tx>
            <c:strRef>
              <c:f>Sheet1!$B$1</c:f>
              <c:strCache>
                <c:ptCount val="1"/>
                <c:pt idx="0">
                  <c:v>Local currency</c:v>
                </c:pt>
              </c:strCache>
            </c:strRef>
          </c:tx>
          <c:spPr>
            <a:solidFill>
              <a:schemeClr val="bg1">
                <a:lumMod val="85000"/>
              </a:schemeClr>
            </a:solidFill>
          </c:spPr>
          <c:invertIfNegative val="0"/>
          <c:dLbls>
            <c:spPr>
              <a:noFill/>
              <a:ln>
                <a:noFill/>
              </a:ln>
              <a:effectLst/>
            </c:spPr>
            <c:txPr>
              <a:bodyPr/>
              <a:lstStyle/>
              <a:p>
                <a:pPr>
                  <a:defRPr sz="900">
                    <a:solidFill>
                      <a:schemeClr val="accent3"/>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Small Cap</c:v>
                </c:pt>
                <c:pt idx="1">
                  <c:v>Growth</c:v>
                </c:pt>
                <c:pt idx="2">
                  <c:v>Large Cap</c:v>
                </c:pt>
                <c:pt idx="3">
                  <c:v>Value</c:v>
                </c:pt>
              </c:strCache>
            </c:strRef>
          </c:cat>
          <c:val>
            <c:numRef>
              <c:f>Sheet1!$B$2:$B$5</c:f>
              <c:numCache>
                <c:formatCode>0.00</c:formatCode>
                <c:ptCount val="4"/>
                <c:pt idx="0">
                  <c:v>-2.96</c:v>
                </c:pt>
                <c:pt idx="1">
                  <c:v>-3.74</c:v>
                </c:pt>
                <c:pt idx="2">
                  <c:v>-4.3099999999999996</c:v>
                </c:pt>
                <c:pt idx="3">
                  <c:v>-4.8899999999999997</c:v>
                </c:pt>
              </c:numCache>
            </c:numRef>
          </c:val>
          <c:extLst>
            <c:ext xmlns:c16="http://schemas.microsoft.com/office/drawing/2014/chart" uri="{C3380CC4-5D6E-409C-BE32-E72D297353CC}">
              <c16:uniqueId val="{00000000-CB91-4548-891D-3D52B7C6A67F}"/>
            </c:ext>
          </c:extLst>
        </c:ser>
        <c:ser>
          <c:idx val="1"/>
          <c:order val="1"/>
          <c:tx>
            <c:strRef>
              <c:f>Sheet1!$C$1</c:f>
              <c:strCache>
                <c:ptCount val="1"/>
                <c:pt idx="0">
                  <c:v>US currency</c:v>
                </c:pt>
              </c:strCache>
            </c:strRef>
          </c:tx>
          <c:spPr>
            <a:solidFill>
              <a:schemeClr val="bg1">
                <a:lumMod val="65000"/>
              </a:schemeClr>
            </a:solidFill>
          </c:spPr>
          <c:invertIfNegative val="0"/>
          <c:dLbls>
            <c:spPr>
              <a:noFill/>
              <a:ln>
                <a:noFill/>
              </a:ln>
              <a:effectLst/>
            </c:spPr>
            <c:txPr>
              <a:bodyPr/>
              <a:lstStyle/>
              <a:p>
                <a:pPr>
                  <a:defRPr sz="900">
                    <a:solidFill>
                      <a:schemeClr val="accent3"/>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Small Cap</c:v>
                </c:pt>
                <c:pt idx="1">
                  <c:v>Growth</c:v>
                </c:pt>
                <c:pt idx="2">
                  <c:v>Large Cap</c:v>
                </c:pt>
                <c:pt idx="3">
                  <c:v>Value</c:v>
                </c:pt>
              </c:strCache>
            </c:strRef>
          </c:cat>
          <c:val>
            <c:numRef>
              <c:f>Sheet1!$C$2:$C$5</c:f>
              <c:numCache>
                <c:formatCode>0.00</c:formatCode>
                <c:ptCount val="4"/>
                <c:pt idx="0">
                  <c:v>-0.5</c:v>
                </c:pt>
                <c:pt idx="1">
                  <c:v>-1.56</c:v>
                </c:pt>
                <c:pt idx="2">
                  <c:v>-2.04</c:v>
                </c:pt>
                <c:pt idx="3">
                  <c:v>-2.52</c:v>
                </c:pt>
              </c:numCache>
            </c:numRef>
          </c:val>
          <c:extLst>
            <c:ext xmlns:c16="http://schemas.microsoft.com/office/drawing/2014/chart" uri="{C3380CC4-5D6E-409C-BE32-E72D297353CC}">
              <c16:uniqueId val="{00000001-CB91-4548-891D-3D52B7C6A67F}"/>
            </c:ext>
          </c:extLst>
        </c:ser>
        <c:dLbls>
          <c:showLegendKey val="0"/>
          <c:showVal val="0"/>
          <c:showCatName val="0"/>
          <c:showSerName val="0"/>
          <c:showPercent val="0"/>
          <c:showBubbleSize val="0"/>
        </c:dLbls>
        <c:gapWidth val="80"/>
        <c:axId val="45249280"/>
        <c:axId val="45250816"/>
      </c:barChart>
      <c:catAx>
        <c:axId val="45249280"/>
        <c:scaling>
          <c:orientation val="maxMin"/>
        </c:scaling>
        <c:delete val="0"/>
        <c:axPos val="l"/>
        <c:numFmt formatCode="General" sourceLinked="0"/>
        <c:majorTickMark val="none"/>
        <c:minorTickMark val="none"/>
        <c:tickLblPos val="low"/>
        <c:spPr>
          <a:ln w="6350">
            <a:solidFill>
              <a:schemeClr val="bg1">
                <a:lumMod val="65000"/>
              </a:schemeClr>
            </a:solidFill>
          </a:ln>
        </c:spPr>
        <c:txPr>
          <a:bodyPr/>
          <a:lstStyle/>
          <a:p>
            <a:pPr>
              <a:defRPr sz="900">
                <a:solidFill>
                  <a:schemeClr val="tx1"/>
                </a:solidFill>
                <a:latin typeface="Arial" pitchFamily="34" charset="0"/>
                <a:cs typeface="Arial" pitchFamily="34" charset="0"/>
              </a:defRPr>
            </a:pPr>
            <a:endParaRPr lang="en-US"/>
          </a:p>
        </c:txPr>
        <c:crossAx val="45250816"/>
        <c:crosses val="autoZero"/>
        <c:auto val="1"/>
        <c:lblAlgn val="ctr"/>
        <c:lblOffset val="100"/>
        <c:noMultiLvlLbl val="0"/>
      </c:catAx>
      <c:valAx>
        <c:axId val="45250816"/>
        <c:scaling>
          <c:orientation val="minMax"/>
          <c:max val="0"/>
          <c:min val="-5.5"/>
        </c:scaling>
        <c:delete val="0"/>
        <c:axPos val="b"/>
        <c:numFmt formatCode="0.00" sourceLinked="1"/>
        <c:majorTickMark val="none"/>
        <c:minorTickMark val="none"/>
        <c:tickLblPos val="none"/>
        <c:spPr>
          <a:ln>
            <a:noFill/>
          </a:ln>
        </c:spPr>
        <c:crossAx val="45249280"/>
        <c:crosses val="max"/>
        <c:crossBetween val="between"/>
      </c:valAx>
    </c:plotArea>
    <c:legend>
      <c:legendPos val="t"/>
      <c:layout>
        <c:manualLayout>
          <c:xMode val="edge"/>
          <c:yMode val="edge"/>
          <c:x val="0.56995694782756501"/>
          <c:y val="4.0406766859755201E-2"/>
          <c:w val="0.35766120961498499"/>
          <c:h val="8.4244293019866703E-2"/>
        </c:manualLayout>
      </c:layout>
      <c:overlay val="0"/>
      <c:txPr>
        <a:bodyPr/>
        <a:lstStyle/>
        <a:p>
          <a:pPr>
            <a:defRPr sz="900">
              <a:solidFill>
                <a:schemeClr val="bg1">
                  <a:lumMod val="50000"/>
                </a:schemeClr>
              </a:solidFill>
            </a:defRPr>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pPr>
            <a:r>
              <a:rPr lang="en-US" sz="1100" b="0" dirty="0">
                <a:solidFill>
                  <a:schemeClr val="tx2"/>
                </a:solidFill>
                <a:effectLst/>
              </a:rPr>
              <a:t>Ranked Returns (%)</a:t>
            </a:r>
          </a:p>
        </c:rich>
      </c:tx>
      <c:layout>
        <c:manualLayout>
          <c:xMode val="edge"/>
          <c:yMode val="edge"/>
          <c:x val="1.1142581997394211E-2"/>
          <c:y val="1.8317224313269154E-2"/>
        </c:manualLayout>
      </c:layout>
      <c:overlay val="0"/>
    </c:title>
    <c:autoTitleDeleted val="0"/>
    <c:plotArea>
      <c:layout>
        <c:manualLayout>
          <c:layoutTarget val="inner"/>
          <c:xMode val="edge"/>
          <c:yMode val="edge"/>
          <c:x val="0.19248267527710117"/>
          <c:y val="0.230156373673777"/>
          <c:w val="0.70558658584943068"/>
          <c:h val="0.72190636925933205"/>
        </c:manualLayout>
      </c:layout>
      <c:barChart>
        <c:barDir val="bar"/>
        <c:grouping val="clustered"/>
        <c:varyColors val="0"/>
        <c:ser>
          <c:idx val="0"/>
          <c:order val="0"/>
          <c:tx>
            <c:strRef>
              <c:f>Sheet1!$B$1</c:f>
              <c:strCache>
                <c:ptCount val="1"/>
                <c:pt idx="0">
                  <c:v>Local currency</c:v>
                </c:pt>
              </c:strCache>
            </c:strRef>
          </c:tx>
          <c:spPr>
            <a:solidFill>
              <a:schemeClr val="bg1">
                <a:lumMod val="85000"/>
              </a:schemeClr>
            </a:solidFill>
          </c:spPr>
          <c:invertIfNegative val="0"/>
          <c:dLbls>
            <c:dLbl>
              <c:idx val="3"/>
              <c:spPr>
                <a:noFill/>
                <a:ln>
                  <a:noFill/>
                </a:ln>
                <a:effectLst/>
              </c:spPr>
              <c:txPr>
                <a:bodyPr/>
                <a:lstStyle/>
                <a:p>
                  <a:pPr>
                    <a:defRPr sz="900">
                      <a:solidFill>
                        <a:schemeClr val="accent3"/>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0-0ECC-4CF0-9174-0D833B985717}"/>
                </c:ext>
              </c:extLst>
            </c:dLbl>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Value</c:v>
                </c:pt>
                <c:pt idx="1">
                  <c:v>Large Cap</c:v>
                </c:pt>
                <c:pt idx="2">
                  <c:v>Growth</c:v>
                </c:pt>
                <c:pt idx="3">
                  <c:v>Small Cap</c:v>
                </c:pt>
              </c:strCache>
            </c:strRef>
          </c:cat>
          <c:val>
            <c:numRef>
              <c:f>Sheet1!$B$2:$B$5</c:f>
              <c:numCache>
                <c:formatCode>0.00</c:formatCode>
                <c:ptCount val="4"/>
                <c:pt idx="0">
                  <c:v>0.94</c:v>
                </c:pt>
                <c:pt idx="1">
                  <c:v>0.72</c:v>
                </c:pt>
                <c:pt idx="2">
                  <c:v>0.5</c:v>
                </c:pt>
                <c:pt idx="3">
                  <c:v>-0.53</c:v>
                </c:pt>
              </c:numCache>
            </c:numRef>
          </c:val>
          <c:extLst>
            <c:ext xmlns:c16="http://schemas.microsoft.com/office/drawing/2014/chart" uri="{C3380CC4-5D6E-409C-BE32-E72D297353CC}">
              <c16:uniqueId val="{00000000-F7FF-49E9-9797-0CEA70CF829D}"/>
            </c:ext>
          </c:extLst>
        </c:ser>
        <c:ser>
          <c:idx val="1"/>
          <c:order val="1"/>
          <c:tx>
            <c:strRef>
              <c:f>Sheet1!$C$1</c:f>
              <c:strCache>
                <c:ptCount val="1"/>
                <c:pt idx="0">
                  <c:v>US currency</c:v>
                </c:pt>
              </c:strCache>
            </c:strRef>
          </c:tx>
          <c:spPr>
            <a:solidFill>
              <a:schemeClr val="bg1">
                <a:lumMod val="65000"/>
              </a:schemeClr>
            </a:solidFill>
          </c:spPr>
          <c:invertIfNegative val="0"/>
          <c:dLbls>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Value</c:v>
                </c:pt>
                <c:pt idx="1">
                  <c:v>Large Cap</c:v>
                </c:pt>
                <c:pt idx="2">
                  <c:v>Growth</c:v>
                </c:pt>
                <c:pt idx="3">
                  <c:v>Small Cap</c:v>
                </c:pt>
              </c:strCache>
            </c:strRef>
          </c:cat>
          <c:val>
            <c:numRef>
              <c:f>Sheet1!$C$2:$C$5</c:f>
              <c:numCache>
                <c:formatCode>General</c:formatCode>
                <c:ptCount val="4"/>
                <c:pt idx="0">
                  <c:v>1.62</c:v>
                </c:pt>
                <c:pt idx="1">
                  <c:v>1.42</c:v>
                </c:pt>
                <c:pt idx="2">
                  <c:v>1.22</c:v>
                </c:pt>
                <c:pt idx="3">
                  <c:v>0.17</c:v>
                </c:pt>
              </c:numCache>
            </c:numRef>
          </c:val>
          <c:extLst>
            <c:ext xmlns:c16="http://schemas.microsoft.com/office/drawing/2014/chart" uri="{C3380CC4-5D6E-409C-BE32-E72D297353CC}">
              <c16:uniqueId val="{00000001-F7FF-49E9-9797-0CEA70CF829D}"/>
            </c:ext>
          </c:extLst>
        </c:ser>
        <c:dLbls>
          <c:showLegendKey val="0"/>
          <c:showVal val="0"/>
          <c:showCatName val="0"/>
          <c:showSerName val="0"/>
          <c:showPercent val="0"/>
          <c:showBubbleSize val="0"/>
        </c:dLbls>
        <c:gapWidth val="80"/>
        <c:axId val="45320832"/>
        <c:axId val="45344256"/>
      </c:barChart>
      <c:catAx>
        <c:axId val="45320832"/>
        <c:scaling>
          <c:orientation val="maxMin"/>
        </c:scaling>
        <c:delete val="0"/>
        <c:axPos val="l"/>
        <c:numFmt formatCode="General" sourceLinked="0"/>
        <c:majorTickMark val="none"/>
        <c:minorTickMark val="none"/>
        <c:tickLblPos val="low"/>
        <c:spPr>
          <a:ln w="6350">
            <a:solidFill>
              <a:schemeClr val="bg1">
                <a:lumMod val="65000"/>
              </a:schemeClr>
            </a:solidFill>
          </a:ln>
        </c:spPr>
        <c:txPr>
          <a:bodyPr/>
          <a:lstStyle/>
          <a:p>
            <a:pPr>
              <a:defRPr sz="900">
                <a:solidFill>
                  <a:schemeClr val="tx1"/>
                </a:solidFill>
                <a:latin typeface="Arial" pitchFamily="34" charset="0"/>
                <a:cs typeface="Arial" pitchFamily="34" charset="0"/>
              </a:defRPr>
            </a:pPr>
            <a:endParaRPr lang="en-US"/>
          </a:p>
        </c:txPr>
        <c:crossAx val="45344256"/>
        <c:crosses val="autoZero"/>
        <c:auto val="1"/>
        <c:lblAlgn val="ctr"/>
        <c:lblOffset val="100"/>
        <c:noMultiLvlLbl val="0"/>
      </c:catAx>
      <c:valAx>
        <c:axId val="45344256"/>
        <c:scaling>
          <c:orientation val="minMax"/>
          <c:max val="2"/>
          <c:min val="-1"/>
        </c:scaling>
        <c:delete val="0"/>
        <c:axPos val="b"/>
        <c:numFmt formatCode="0.00" sourceLinked="1"/>
        <c:majorTickMark val="none"/>
        <c:minorTickMark val="none"/>
        <c:tickLblPos val="none"/>
        <c:spPr>
          <a:ln>
            <a:noFill/>
          </a:ln>
        </c:spPr>
        <c:crossAx val="45320832"/>
        <c:crosses val="max"/>
        <c:crossBetween val="between"/>
      </c:valAx>
    </c:plotArea>
    <c:legend>
      <c:legendPos val="t"/>
      <c:layout>
        <c:manualLayout>
          <c:xMode val="edge"/>
          <c:yMode val="edge"/>
          <c:x val="0.56995694782756501"/>
          <c:y val="4.0406766859755201E-2"/>
          <c:w val="0.35766120961498499"/>
          <c:h val="8.4244293019866703E-2"/>
        </c:manualLayout>
      </c:layout>
      <c:overlay val="0"/>
      <c:txPr>
        <a:bodyPr/>
        <a:lstStyle/>
        <a:p>
          <a:pPr>
            <a:defRPr sz="900">
              <a:solidFill>
                <a:schemeClr val="bg1">
                  <a:lumMod val="50000"/>
                </a:schemeClr>
              </a:solidFill>
            </a:defRPr>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drawing1.xml><?xml version="1.0" encoding="utf-8"?>
<c:userShapes xmlns:c="http://schemas.openxmlformats.org/drawingml/2006/chart">
  <cdr:relSizeAnchor xmlns:cdr="http://schemas.openxmlformats.org/drawingml/2006/chartDrawing">
    <cdr:from>
      <cdr:x>0.09552</cdr:x>
      <cdr:y>0.68133</cdr:y>
    </cdr:from>
    <cdr:to>
      <cdr:x>0.19546</cdr:x>
      <cdr:y>0.76731</cdr:y>
    </cdr:to>
    <cdr:sp macro="" textlink="">
      <cdr:nvSpPr>
        <cdr:cNvPr id="2" name="TextBox 1"/>
        <cdr:cNvSpPr txBox="1"/>
      </cdr:nvSpPr>
      <cdr:spPr>
        <a:xfrm xmlns:a="http://schemas.openxmlformats.org/drawingml/2006/main">
          <a:off x="849629" y="3723728"/>
          <a:ext cx="889000" cy="4699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10.xml><?xml version="1.0" encoding="utf-8"?>
<c:userShapes xmlns:c="http://schemas.openxmlformats.org/drawingml/2006/chart">
  <cdr:relSizeAnchor xmlns:cdr="http://schemas.openxmlformats.org/drawingml/2006/chartDrawing">
    <cdr:from>
      <cdr:x>0.01861</cdr:x>
      <cdr:y>0.1517</cdr:y>
    </cdr:from>
    <cdr:to>
      <cdr:x>0.92363</cdr:x>
      <cdr:y>0.1517</cdr:y>
    </cdr:to>
    <cdr:cxnSp macro="">
      <cdr:nvCxnSpPr>
        <cdr:cNvPr id="3" name="Straight Connector 2">
          <a:extLst xmlns:a="http://schemas.openxmlformats.org/drawingml/2006/main">
            <a:ext uri="{FF2B5EF4-FFF2-40B4-BE49-F238E27FC236}">
              <a16:creationId xmlns:a16="http://schemas.microsoft.com/office/drawing/2014/main" id="{119D682A-8D79-4D13-8383-476B5BD89E4D}"/>
            </a:ext>
          </a:extLst>
        </cdr:cNvPr>
        <cdr:cNvCxnSpPr/>
      </cdr:nvCxnSpPr>
      <cdr:spPr>
        <a:xfrm xmlns:a="http://schemas.openxmlformats.org/drawingml/2006/main">
          <a:off x="98557" y="364751"/>
          <a:ext cx="4792913" cy="0"/>
        </a:xfrm>
        <a:prstGeom xmlns:a="http://schemas.openxmlformats.org/drawingml/2006/main" prst="line">
          <a:avLst/>
        </a:prstGeom>
        <a:ln xmlns:a="http://schemas.openxmlformats.org/drawingml/2006/main" w="6350">
          <a:solidFill>
            <a:schemeClr val="bg1">
              <a:lumMod val="6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1.xml><?xml version="1.0" encoding="utf-8"?>
<c:userShapes xmlns:c="http://schemas.openxmlformats.org/drawingml/2006/chart">
  <cdr:relSizeAnchor xmlns:cdr="http://schemas.openxmlformats.org/drawingml/2006/chartDrawing">
    <cdr:from>
      <cdr:x>0.02672</cdr:x>
      <cdr:y>0.33733</cdr:y>
    </cdr:from>
    <cdr:to>
      <cdr:x>0.56245</cdr:x>
      <cdr:y>0.33733</cdr:y>
    </cdr:to>
    <cdr:cxnSp macro="">
      <cdr:nvCxnSpPr>
        <cdr:cNvPr id="3" name="Straight Connector 2">
          <a:extLst xmlns:a="http://schemas.openxmlformats.org/drawingml/2006/main">
            <a:ext uri="{FF2B5EF4-FFF2-40B4-BE49-F238E27FC236}">
              <a16:creationId xmlns:a16="http://schemas.microsoft.com/office/drawing/2014/main" id="{57DB7308-2255-4467-9A82-34FCD215000B}"/>
            </a:ext>
          </a:extLst>
        </cdr:cNvPr>
        <cdr:cNvCxnSpPr/>
      </cdr:nvCxnSpPr>
      <cdr:spPr>
        <a:xfrm xmlns:a="http://schemas.openxmlformats.org/drawingml/2006/main">
          <a:off x="128122" y="1181447"/>
          <a:ext cx="2568575" cy="0"/>
        </a:xfrm>
        <a:prstGeom xmlns:a="http://schemas.openxmlformats.org/drawingml/2006/main" prst="line">
          <a:avLst/>
        </a:prstGeom>
        <a:ln xmlns:a="http://schemas.openxmlformats.org/drawingml/2006/main" w="6350">
          <a:solidFill>
            <a:schemeClr val="bg1">
              <a:lumMod val="6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2.xml><?xml version="1.0" encoding="utf-8"?>
<c:userShapes xmlns:c="http://schemas.openxmlformats.org/drawingml/2006/chart">
  <cdr:relSizeAnchor xmlns:cdr="http://schemas.openxmlformats.org/drawingml/2006/chartDrawing">
    <cdr:from>
      <cdr:x>0.02437</cdr:x>
      <cdr:y>0.07217</cdr:y>
    </cdr:from>
    <cdr:to>
      <cdr:x>0.96777</cdr:x>
      <cdr:y>0.07217</cdr:y>
    </cdr:to>
    <cdr:cxnSp macro="">
      <cdr:nvCxnSpPr>
        <cdr:cNvPr id="3" name="Straight Connector 2">
          <a:extLst xmlns:a="http://schemas.openxmlformats.org/drawingml/2006/main">
            <a:ext uri="{FF2B5EF4-FFF2-40B4-BE49-F238E27FC236}">
              <a16:creationId xmlns:a16="http://schemas.microsoft.com/office/drawing/2014/main" id="{B46577F2-6948-4CF7-83F8-F34B6C3EEAF5}"/>
            </a:ext>
          </a:extLst>
        </cdr:cNvPr>
        <cdr:cNvCxnSpPr/>
      </cdr:nvCxnSpPr>
      <cdr:spPr>
        <a:xfrm xmlns:a="http://schemas.openxmlformats.org/drawingml/2006/main">
          <a:off x="118107" y="356358"/>
          <a:ext cx="4572000" cy="0"/>
        </a:xfrm>
        <a:prstGeom xmlns:a="http://schemas.openxmlformats.org/drawingml/2006/main" prst="line">
          <a:avLst/>
        </a:prstGeom>
        <a:ln xmlns:a="http://schemas.openxmlformats.org/drawingml/2006/main" w="6350">
          <a:solidFill>
            <a:schemeClr val="bg1">
              <a:lumMod val="6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3.xml><?xml version="1.0" encoding="utf-8"?>
<c:userShapes xmlns:c="http://schemas.openxmlformats.org/drawingml/2006/chart">
  <cdr:relSizeAnchor xmlns:cdr="http://schemas.openxmlformats.org/drawingml/2006/chartDrawing">
    <cdr:from>
      <cdr:x>0.03977</cdr:x>
      <cdr:y>0.11368</cdr:y>
    </cdr:from>
    <cdr:to>
      <cdr:x>0.91477</cdr:x>
      <cdr:y>0.11368</cdr:y>
    </cdr:to>
    <cdr:cxnSp macro="">
      <cdr:nvCxnSpPr>
        <cdr:cNvPr id="5" name="Straight Connector 4">
          <a:extLst xmlns:a="http://schemas.openxmlformats.org/drawingml/2006/main">
            <a:ext uri="{FF2B5EF4-FFF2-40B4-BE49-F238E27FC236}">
              <a16:creationId xmlns:a16="http://schemas.microsoft.com/office/drawing/2014/main" id="{8710595D-0A06-480B-AAEA-AFA94B31787A}"/>
            </a:ext>
          </a:extLst>
        </cdr:cNvPr>
        <cdr:cNvCxnSpPr/>
      </cdr:nvCxnSpPr>
      <cdr:spPr>
        <a:xfrm xmlns:a="http://schemas.openxmlformats.org/drawingml/2006/main">
          <a:off x="133341" y="314329"/>
          <a:ext cx="2933700" cy="0"/>
        </a:xfrm>
        <a:prstGeom xmlns:a="http://schemas.openxmlformats.org/drawingml/2006/main" prst="line">
          <a:avLst/>
        </a:prstGeom>
        <a:ln xmlns:a="http://schemas.openxmlformats.org/drawingml/2006/main" w="6350">
          <a:solidFill>
            <a:schemeClr val="bg1">
              <a:lumMod val="6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4.xml><?xml version="1.0" encoding="utf-8"?>
<c:userShapes xmlns:c="http://schemas.openxmlformats.org/drawingml/2006/chart">
  <cdr:relSizeAnchor xmlns:cdr="http://schemas.openxmlformats.org/drawingml/2006/chartDrawing">
    <cdr:from>
      <cdr:x>0.08064</cdr:x>
      <cdr:y>0.84373</cdr:y>
    </cdr:from>
    <cdr:to>
      <cdr:x>0.12237</cdr:x>
      <cdr:y>0.98971</cdr:y>
    </cdr:to>
    <cdr:sp macro="" textlink="">
      <cdr:nvSpPr>
        <cdr:cNvPr id="6" name="TextBox 16"/>
        <cdr:cNvSpPr txBox="1"/>
      </cdr:nvSpPr>
      <cdr:spPr>
        <a:xfrm xmlns:a="http://schemas.openxmlformats.org/drawingml/2006/main">
          <a:off x="223067" y="1601016"/>
          <a:ext cx="115416" cy="276999"/>
        </a:xfrm>
        <a:prstGeom xmlns:a="http://schemas.openxmlformats.org/drawingml/2006/main" prst="rect">
          <a:avLst/>
        </a:prstGeom>
        <a:noFill xmlns:a="http://schemas.openxmlformats.org/drawingml/2006/main"/>
      </cdr:spPr>
      <cdr:txBody>
        <a:bodyPr xmlns:a="http://schemas.openxmlformats.org/drawingml/2006/main" wrap="non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1</a:t>
          </a:r>
          <a:br>
            <a:rPr lang="en-US" sz="900" dirty="0"/>
          </a:br>
          <a:r>
            <a:rPr lang="en-US" sz="900" dirty="0"/>
            <a:t>Yr</a:t>
          </a:r>
        </a:p>
      </cdr:txBody>
    </cdr:sp>
  </cdr:relSizeAnchor>
  <cdr:relSizeAnchor xmlns:cdr="http://schemas.openxmlformats.org/drawingml/2006/chartDrawing">
    <cdr:from>
      <cdr:x>0.17706</cdr:x>
      <cdr:y>0.84373</cdr:y>
    </cdr:from>
    <cdr:to>
      <cdr:x>0.21879</cdr:x>
      <cdr:y>0.98971</cdr:y>
    </cdr:to>
    <cdr:sp macro="" textlink="">
      <cdr:nvSpPr>
        <cdr:cNvPr id="7" name="TextBox 22"/>
        <cdr:cNvSpPr txBox="1"/>
      </cdr:nvSpPr>
      <cdr:spPr>
        <a:xfrm xmlns:a="http://schemas.openxmlformats.org/drawingml/2006/main">
          <a:off x="489767" y="1601016"/>
          <a:ext cx="115416" cy="276999"/>
        </a:xfrm>
        <a:prstGeom xmlns:a="http://schemas.openxmlformats.org/drawingml/2006/main" prst="rect">
          <a:avLst/>
        </a:prstGeom>
        <a:noFill xmlns:a="http://schemas.openxmlformats.org/drawingml/2006/main"/>
      </cdr:spPr>
      <cdr:txBody>
        <a:bodyPr xmlns:a="http://schemas.openxmlformats.org/drawingml/2006/main" wrap="non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5</a:t>
          </a:r>
          <a:br>
            <a:rPr lang="en-US" sz="900" dirty="0"/>
          </a:br>
          <a:r>
            <a:rPr lang="en-US" sz="900" dirty="0"/>
            <a:t>Yr</a:t>
          </a:r>
        </a:p>
      </cdr:txBody>
    </cdr:sp>
  </cdr:relSizeAnchor>
  <cdr:relSizeAnchor xmlns:cdr="http://schemas.openxmlformats.org/drawingml/2006/chartDrawing">
    <cdr:from>
      <cdr:x>0.30218</cdr:x>
      <cdr:y>0.84373</cdr:y>
    </cdr:from>
    <cdr:to>
      <cdr:x>0.34854</cdr:x>
      <cdr:y>0.98971</cdr:y>
    </cdr:to>
    <cdr:sp macro="" textlink="">
      <cdr:nvSpPr>
        <cdr:cNvPr id="8" name="TextBox 24"/>
        <cdr:cNvSpPr txBox="1"/>
      </cdr:nvSpPr>
      <cdr:spPr>
        <a:xfrm xmlns:a="http://schemas.openxmlformats.org/drawingml/2006/main">
          <a:off x="835842" y="1601016"/>
          <a:ext cx="128240" cy="276999"/>
        </a:xfrm>
        <a:prstGeom xmlns:a="http://schemas.openxmlformats.org/drawingml/2006/main" prst="rect">
          <a:avLst/>
        </a:prstGeom>
        <a:noFill xmlns:a="http://schemas.openxmlformats.org/drawingml/2006/main"/>
      </cdr:spPr>
      <cdr:txBody>
        <a:bodyPr xmlns:a="http://schemas.openxmlformats.org/drawingml/2006/main" wrap="non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10</a:t>
          </a:r>
          <a:br>
            <a:rPr lang="en-US" sz="900" dirty="0"/>
          </a:br>
          <a:r>
            <a:rPr lang="en-US" sz="900" dirty="0"/>
            <a:t>Yr</a:t>
          </a:r>
        </a:p>
      </cdr:txBody>
    </cdr:sp>
  </cdr:relSizeAnchor>
  <cdr:relSizeAnchor xmlns:cdr="http://schemas.openxmlformats.org/drawingml/2006/chartDrawing">
    <cdr:from>
      <cdr:x>0.67333</cdr:x>
      <cdr:y>0.84373</cdr:y>
    </cdr:from>
    <cdr:to>
      <cdr:x>0.71969</cdr:x>
      <cdr:y>0.98971</cdr:y>
    </cdr:to>
    <cdr:sp macro="" textlink="">
      <cdr:nvSpPr>
        <cdr:cNvPr id="9" name="TextBox 25"/>
        <cdr:cNvSpPr txBox="1"/>
      </cdr:nvSpPr>
      <cdr:spPr>
        <a:xfrm xmlns:a="http://schemas.openxmlformats.org/drawingml/2006/main">
          <a:off x="2215436" y="1978222"/>
          <a:ext cx="152536" cy="342267"/>
        </a:xfrm>
        <a:prstGeom xmlns:a="http://schemas.openxmlformats.org/drawingml/2006/main" prst="rect">
          <a:avLst/>
        </a:prstGeom>
        <a:noFill xmlns:a="http://schemas.openxmlformats.org/drawingml/2006/main"/>
      </cdr:spPr>
      <cdr:txBody>
        <a:bodyPr xmlns:a="http://schemas.openxmlformats.org/drawingml/2006/main" wrap="non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30</a:t>
          </a:r>
          <a:br>
            <a:rPr lang="en-US" sz="900" dirty="0"/>
          </a:br>
          <a:r>
            <a:rPr lang="en-US" sz="900" dirty="0"/>
            <a:t>Yr</a:t>
          </a:r>
        </a:p>
      </cdr:txBody>
    </cdr:sp>
  </cdr:relSizeAnchor>
  <cdr:relSizeAnchor xmlns:cdr="http://schemas.openxmlformats.org/drawingml/2006/chartDrawing">
    <cdr:from>
      <cdr:x>0.00213</cdr:x>
      <cdr:y>0.1339</cdr:y>
    </cdr:from>
    <cdr:to>
      <cdr:x>0.85593</cdr:x>
      <cdr:y>0.1339</cdr:y>
    </cdr:to>
    <cdr:cxnSp macro="">
      <cdr:nvCxnSpPr>
        <cdr:cNvPr id="10" name="Straight Connector 9">
          <a:extLst xmlns:a="http://schemas.openxmlformats.org/drawingml/2006/main">
            <a:ext uri="{FF2B5EF4-FFF2-40B4-BE49-F238E27FC236}">
              <a16:creationId xmlns:a16="http://schemas.microsoft.com/office/drawing/2014/main" id="{CAF0677B-F90C-4F64-9B71-3D0D856182C6}"/>
            </a:ext>
          </a:extLst>
        </cdr:cNvPr>
        <cdr:cNvCxnSpPr/>
      </cdr:nvCxnSpPr>
      <cdr:spPr>
        <a:xfrm xmlns:a="http://schemas.openxmlformats.org/drawingml/2006/main">
          <a:off x="7008" y="313954"/>
          <a:ext cx="2809217" cy="0"/>
        </a:xfrm>
        <a:prstGeom xmlns:a="http://schemas.openxmlformats.org/drawingml/2006/main" prst="line">
          <a:avLst/>
        </a:prstGeom>
        <a:ln xmlns:a="http://schemas.openxmlformats.org/drawingml/2006/main" w="6350">
          <a:solidFill>
            <a:schemeClr val="bg1">
              <a:lumMod val="6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5.xml><?xml version="1.0" encoding="utf-8"?>
<c:userShapes xmlns:c="http://schemas.openxmlformats.org/drawingml/2006/chart">
  <cdr:relSizeAnchor xmlns:cdr="http://schemas.openxmlformats.org/drawingml/2006/chartDrawing">
    <cdr:from>
      <cdr:x>0.02191</cdr:x>
      <cdr:y>0.10694</cdr:y>
    </cdr:from>
    <cdr:to>
      <cdr:x>1</cdr:x>
      <cdr:y>0.10694</cdr:y>
    </cdr:to>
    <cdr:cxnSp macro="">
      <cdr:nvCxnSpPr>
        <cdr:cNvPr id="3" name="Straight Connector 2">
          <a:extLst xmlns:a="http://schemas.openxmlformats.org/drawingml/2006/main">
            <a:ext uri="{FF2B5EF4-FFF2-40B4-BE49-F238E27FC236}">
              <a16:creationId xmlns:a16="http://schemas.microsoft.com/office/drawing/2014/main" id="{51406214-FB00-4618-94DE-FFD8568FC71C}"/>
            </a:ext>
          </a:extLst>
        </cdr:cNvPr>
        <cdr:cNvCxnSpPr/>
      </cdr:nvCxnSpPr>
      <cdr:spPr>
        <a:xfrm xmlns:a="http://schemas.openxmlformats.org/drawingml/2006/main">
          <a:off x="107181" y="347715"/>
          <a:ext cx="4784700" cy="0"/>
        </a:xfrm>
        <a:prstGeom xmlns:a="http://schemas.openxmlformats.org/drawingml/2006/main" prst="line">
          <a:avLst/>
        </a:prstGeom>
        <a:ln xmlns:a="http://schemas.openxmlformats.org/drawingml/2006/main" w="6350">
          <a:solidFill>
            <a:schemeClr val="bg1">
              <a:lumMod val="6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6.xml><?xml version="1.0" encoding="utf-8"?>
<c:userShapes xmlns:c="http://schemas.openxmlformats.org/drawingml/2006/chart">
  <cdr:relSizeAnchor xmlns:cdr="http://schemas.openxmlformats.org/drawingml/2006/chartDrawing">
    <cdr:from>
      <cdr:x>0.02345</cdr:x>
      <cdr:y>0.19643</cdr:y>
    </cdr:from>
    <cdr:to>
      <cdr:x>0.92506</cdr:x>
      <cdr:y>0.19643</cdr:y>
    </cdr:to>
    <cdr:cxnSp macro="">
      <cdr:nvCxnSpPr>
        <cdr:cNvPr id="3" name="Straight Connector 2">
          <a:extLst xmlns:a="http://schemas.openxmlformats.org/drawingml/2006/main">
            <a:ext uri="{FF2B5EF4-FFF2-40B4-BE49-F238E27FC236}">
              <a16:creationId xmlns:a16="http://schemas.microsoft.com/office/drawing/2014/main" id="{784EC2E6-D59B-44EA-B55C-C2E7562B8D74}"/>
            </a:ext>
          </a:extLst>
        </cdr:cNvPr>
        <cdr:cNvCxnSpPr/>
      </cdr:nvCxnSpPr>
      <cdr:spPr>
        <a:xfrm xmlns:a="http://schemas.openxmlformats.org/drawingml/2006/main">
          <a:off x="124189" y="344363"/>
          <a:ext cx="4774836" cy="0"/>
        </a:xfrm>
        <a:prstGeom xmlns:a="http://schemas.openxmlformats.org/drawingml/2006/main" prst="line">
          <a:avLst/>
        </a:prstGeom>
        <a:ln xmlns:a="http://schemas.openxmlformats.org/drawingml/2006/main" w="6350">
          <a:solidFill>
            <a:schemeClr val="bg1">
              <a:lumMod val="6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0.10661</cdr:x>
      <cdr:y>0.14374</cdr:y>
    </cdr:from>
    <cdr:to>
      <cdr:x>0.87719</cdr:x>
      <cdr:y>0.14374</cdr:y>
    </cdr:to>
    <cdr:cxnSp macro="">
      <cdr:nvCxnSpPr>
        <cdr:cNvPr id="2" name="Straight Connector 1">
          <a:extLst xmlns:a="http://schemas.openxmlformats.org/drawingml/2006/main">
            <a:ext uri="{FF2B5EF4-FFF2-40B4-BE49-F238E27FC236}">
              <a16:creationId xmlns:a16="http://schemas.microsoft.com/office/drawing/2014/main" id="{904D93D7-FD8C-4BD7-AF71-61F7F9587F08}"/>
            </a:ext>
          </a:extLst>
        </cdr:cNvPr>
        <cdr:cNvCxnSpPr/>
      </cdr:nvCxnSpPr>
      <cdr:spPr>
        <a:xfrm xmlns:a="http://schemas.openxmlformats.org/drawingml/2006/main">
          <a:off x="663065" y="364180"/>
          <a:ext cx="4792895" cy="0"/>
        </a:xfrm>
        <a:prstGeom xmlns:a="http://schemas.openxmlformats.org/drawingml/2006/main" prst="line">
          <a:avLst/>
        </a:prstGeom>
        <a:ln xmlns:a="http://schemas.openxmlformats.org/drawingml/2006/main" w="6350">
          <a:solidFill>
            <a:schemeClr val="bg1">
              <a:lumMod val="6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0.01806</cdr:x>
      <cdr:y>0.14695</cdr:y>
    </cdr:from>
    <cdr:to>
      <cdr:x>0.92451</cdr:x>
      <cdr:y>0.14695</cdr:y>
    </cdr:to>
    <cdr:cxnSp macro="">
      <cdr:nvCxnSpPr>
        <cdr:cNvPr id="3" name="Straight Connector 2">
          <a:extLst xmlns:a="http://schemas.openxmlformats.org/drawingml/2006/main">
            <a:ext uri="{FF2B5EF4-FFF2-40B4-BE49-F238E27FC236}">
              <a16:creationId xmlns:a16="http://schemas.microsoft.com/office/drawing/2014/main" id="{D306C21F-DDD1-46DE-AC02-27022F609D65}"/>
            </a:ext>
          </a:extLst>
        </cdr:cNvPr>
        <cdr:cNvCxnSpPr/>
      </cdr:nvCxnSpPr>
      <cdr:spPr>
        <a:xfrm xmlns:a="http://schemas.openxmlformats.org/drawingml/2006/main">
          <a:off x="95633" y="367221"/>
          <a:ext cx="4800468" cy="0"/>
        </a:xfrm>
        <a:prstGeom xmlns:a="http://schemas.openxmlformats.org/drawingml/2006/main" prst="line">
          <a:avLst/>
        </a:prstGeom>
        <a:ln xmlns:a="http://schemas.openxmlformats.org/drawingml/2006/main" w="6350">
          <a:solidFill>
            <a:schemeClr val="bg1">
              <a:lumMod val="6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0.01806</cdr:x>
      <cdr:y>0.14695</cdr:y>
    </cdr:from>
    <cdr:to>
      <cdr:x>0.92451</cdr:x>
      <cdr:y>0.14695</cdr:y>
    </cdr:to>
    <cdr:cxnSp macro="">
      <cdr:nvCxnSpPr>
        <cdr:cNvPr id="3" name="Straight Connector 2">
          <a:extLst xmlns:a="http://schemas.openxmlformats.org/drawingml/2006/main">
            <a:ext uri="{FF2B5EF4-FFF2-40B4-BE49-F238E27FC236}">
              <a16:creationId xmlns:a16="http://schemas.microsoft.com/office/drawing/2014/main" id="{E3F0F381-2A1E-451E-B96A-B5AE59CF201F}"/>
            </a:ext>
          </a:extLst>
        </cdr:cNvPr>
        <cdr:cNvCxnSpPr/>
      </cdr:nvCxnSpPr>
      <cdr:spPr>
        <a:xfrm xmlns:a="http://schemas.openxmlformats.org/drawingml/2006/main">
          <a:off x="95633" y="367221"/>
          <a:ext cx="4800468" cy="0"/>
        </a:xfrm>
        <a:prstGeom xmlns:a="http://schemas.openxmlformats.org/drawingml/2006/main" prst="line">
          <a:avLst/>
        </a:prstGeom>
        <a:ln xmlns:a="http://schemas.openxmlformats.org/drawingml/2006/main" w="6350">
          <a:solidFill>
            <a:schemeClr val="bg1">
              <a:lumMod val="6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cdr:x>
      <cdr:y>0.31169</cdr:y>
    </cdr:from>
    <cdr:to>
      <cdr:x>0.77178</cdr:x>
      <cdr:y>0.31169</cdr:y>
    </cdr:to>
    <cdr:cxnSp macro="">
      <cdr:nvCxnSpPr>
        <cdr:cNvPr id="3" name="Straight Connector 2">
          <a:extLst xmlns:a="http://schemas.openxmlformats.org/drawingml/2006/main">
            <a:ext uri="{FF2B5EF4-FFF2-40B4-BE49-F238E27FC236}">
              <a16:creationId xmlns:a16="http://schemas.microsoft.com/office/drawing/2014/main" id="{FB48D3D4-7989-4F6C-8F99-C5882E92F137}"/>
            </a:ext>
          </a:extLst>
        </cdr:cNvPr>
        <cdr:cNvCxnSpPr/>
      </cdr:nvCxnSpPr>
      <cdr:spPr>
        <a:xfrm xmlns:a="http://schemas.openxmlformats.org/drawingml/2006/main">
          <a:off x="0" y="843542"/>
          <a:ext cx="3605217" cy="0"/>
        </a:xfrm>
        <a:prstGeom xmlns:a="http://schemas.openxmlformats.org/drawingml/2006/main" prst="line">
          <a:avLst/>
        </a:prstGeom>
        <a:ln xmlns:a="http://schemas.openxmlformats.org/drawingml/2006/main" w="6350">
          <a:solidFill>
            <a:schemeClr val="bg1">
              <a:lumMod val="6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6.xml><?xml version="1.0" encoding="utf-8"?>
<c:userShapes xmlns:c="http://schemas.openxmlformats.org/drawingml/2006/chart">
  <cdr:relSizeAnchor xmlns:cdr="http://schemas.openxmlformats.org/drawingml/2006/chartDrawing">
    <cdr:from>
      <cdr:x>0.03635</cdr:x>
      <cdr:y>0.07217</cdr:y>
    </cdr:from>
    <cdr:to>
      <cdr:x>0.96339</cdr:x>
      <cdr:y>0.07217</cdr:y>
    </cdr:to>
    <cdr:cxnSp macro="">
      <cdr:nvCxnSpPr>
        <cdr:cNvPr id="3" name="Straight Connector 2">
          <a:extLst xmlns:a="http://schemas.openxmlformats.org/drawingml/2006/main">
            <a:ext uri="{FF2B5EF4-FFF2-40B4-BE49-F238E27FC236}">
              <a16:creationId xmlns:a16="http://schemas.microsoft.com/office/drawing/2014/main" id="{04C4DEF7-89D6-4FB5-888D-5EA984CC100C}"/>
            </a:ext>
          </a:extLst>
        </cdr:cNvPr>
        <cdr:cNvCxnSpPr/>
      </cdr:nvCxnSpPr>
      <cdr:spPr>
        <a:xfrm xmlns:a="http://schemas.openxmlformats.org/drawingml/2006/main">
          <a:off x="154891" y="301585"/>
          <a:ext cx="3950208" cy="0"/>
        </a:xfrm>
        <a:prstGeom xmlns:a="http://schemas.openxmlformats.org/drawingml/2006/main" prst="line">
          <a:avLst/>
        </a:prstGeom>
        <a:ln xmlns:a="http://schemas.openxmlformats.org/drawingml/2006/main" w="6350">
          <a:solidFill>
            <a:schemeClr val="bg1">
              <a:lumMod val="6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7.xml><?xml version="1.0" encoding="utf-8"?>
<c:userShapes xmlns:c="http://schemas.openxmlformats.org/drawingml/2006/chart">
  <cdr:relSizeAnchor xmlns:cdr="http://schemas.openxmlformats.org/drawingml/2006/chartDrawing">
    <cdr:from>
      <cdr:x>0.03635</cdr:x>
      <cdr:y>0.07217</cdr:y>
    </cdr:from>
    <cdr:to>
      <cdr:x>0.96339</cdr:x>
      <cdr:y>0.07217</cdr:y>
    </cdr:to>
    <cdr:cxnSp macro="">
      <cdr:nvCxnSpPr>
        <cdr:cNvPr id="3" name="Straight Connector 2">
          <a:extLst xmlns:a="http://schemas.openxmlformats.org/drawingml/2006/main">
            <a:ext uri="{FF2B5EF4-FFF2-40B4-BE49-F238E27FC236}">
              <a16:creationId xmlns:a16="http://schemas.microsoft.com/office/drawing/2014/main" id="{7C2650F9-02C6-41EC-8898-B7AD922DEF62}"/>
            </a:ext>
          </a:extLst>
        </cdr:cNvPr>
        <cdr:cNvCxnSpPr/>
      </cdr:nvCxnSpPr>
      <cdr:spPr>
        <a:xfrm xmlns:a="http://schemas.openxmlformats.org/drawingml/2006/main">
          <a:off x="154891" y="301585"/>
          <a:ext cx="3950208" cy="0"/>
        </a:xfrm>
        <a:prstGeom xmlns:a="http://schemas.openxmlformats.org/drawingml/2006/main" prst="line">
          <a:avLst/>
        </a:prstGeom>
        <a:ln xmlns:a="http://schemas.openxmlformats.org/drawingml/2006/main" w="6350">
          <a:solidFill>
            <a:schemeClr val="bg1">
              <a:lumMod val="6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8.xml><?xml version="1.0" encoding="utf-8"?>
<c:userShapes xmlns:c="http://schemas.openxmlformats.org/drawingml/2006/chart">
  <cdr:relSizeAnchor xmlns:cdr="http://schemas.openxmlformats.org/drawingml/2006/chartDrawing">
    <cdr:from>
      <cdr:x>0.03635</cdr:x>
      <cdr:y>0.07217</cdr:y>
    </cdr:from>
    <cdr:to>
      <cdr:x>0.96339</cdr:x>
      <cdr:y>0.07217</cdr:y>
    </cdr:to>
    <cdr:cxnSp macro="">
      <cdr:nvCxnSpPr>
        <cdr:cNvPr id="3" name="Straight Connector 2">
          <a:extLst xmlns:a="http://schemas.openxmlformats.org/drawingml/2006/main">
            <a:ext uri="{FF2B5EF4-FFF2-40B4-BE49-F238E27FC236}">
              <a16:creationId xmlns:a16="http://schemas.microsoft.com/office/drawing/2014/main" id="{10E319E9-3C79-4113-AB51-580A9F31849F}"/>
            </a:ext>
          </a:extLst>
        </cdr:cNvPr>
        <cdr:cNvCxnSpPr/>
      </cdr:nvCxnSpPr>
      <cdr:spPr>
        <a:xfrm xmlns:a="http://schemas.openxmlformats.org/drawingml/2006/main">
          <a:off x="154891" y="301585"/>
          <a:ext cx="3950208" cy="0"/>
        </a:xfrm>
        <a:prstGeom xmlns:a="http://schemas.openxmlformats.org/drawingml/2006/main" prst="line">
          <a:avLst/>
        </a:prstGeom>
        <a:ln xmlns:a="http://schemas.openxmlformats.org/drawingml/2006/main" w="6350">
          <a:solidFill>
            <a:schemeClr val="bg1">
              <a:lumMod val="6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9.xml><?xml version="1.0" encoding="utf-8"?>
<c:userShapes xmlns:c="http://schemas.openxmlformats.org/drawingml/2006/chart">
  <cdr:relSizeAnchor xmlns:cdr="http://schemas.openxmlformats.org/drawingml/2006/chartDrawing">
    <cdr:from>
      <cdr:x>0.03635</cdr:x>
      <cdr:y>0.07217</cdr:y>
    </cdr:from>
    <cdr:to>
      <cdr:x>0.96339</cdr:x>
      <cdr:y>0.07217</cdr:y>
    </cdr:to>
    <cdr:cxnSp macro="">
      <cdr:nvCxnSpPr>
        <cdr:cNvPr id="3" name="Straight Connector 2">
          <a:extLst xmlns:a="http://schemas.openxmlformats.org/drawingml/2006/main">
            <a:ext uri="{FF2B5EF4-FFF2-40B4-BE49-F238E27FC236}">
              <a16:creationId xmlns:a16="http://schemas.microsoft.com/office/drawing/2014/main" id="{53BA203A-C20D-41B5-83EC-E767E748BC90}"/>
            </a:ext>
          </a:extLst>
        </cdr:cNvPr>
        <cdr:cNvCxnSpPr/>
      </cdr:nvCxnSpPr>
      <cdr:spPr>
        <a:xfrm xmlns:a="http://schemas.openxmlformats.org/drawingml/2006/main">
          <a:off x="154891" y="301585"/>
          <a:ext cx="3950208" cy="0"/>
        </a:xfrm>
        <a:prstGeom xmlns:a="http://schemas.openxmlformats.org/drawingml/2006/main" prst="line">
          <a:avLst/>
        </a:prstGeom>
        <a:ln xmlns:a="http://schemas.openxmlformats.org/drawingml/2006/main" w="6350">
          <a:solidFill>
            <a:schemeClr val="bg1">
              <a:lumMod val="6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10"/>
            <a:ext cx="3043344" cy="465456"/>
          </a:xfrm>
          <a:prstGeom prst="rect">
            <a:avLst/>
          </a:prstGeom>
        </p:spPr>
        <p:txBody>
          <a:bodyPr vert="horz" lIns="92406" tIns="46206" rIns="92406" bIns="46206" rtlCol="0"/>
          <a:lstStyle>
            <a:lvl1pPr algn="l">
              <a:defRPr sz="1100"/>
            </a:lvl1pPr>
          </a:lstStyle>
          <a:p>
            <a:endParaRPr lang="en-US" dirty="0"/>
          </a:p>
        </p:txBody>
      </p:sp>
      <p:sp>
        <p:nvSpPr>
          <p:cNvPr id="3" name="Date Placeholder 2"/>
          <p:cNvSpPr>
            <a:spLocks noGrp="1"/>
          </p:cNvSpPr>
          <p:nvPr>
            <p:ph type="dt" idx="1"/>
          </p:nvPr>
        </p:nvSpPr>
        <p:spPr>
          <a:xfrm>
            <a:off x="3978136" y="10"/>
            <a:ext cx="3043344" cy="465456"/>
          </a:xfrm>
          <a:prstGeom prst="rect">
            <a:avLst/>
          </a:prstGeom>
        </p:spPr>
        <p:txBody>
          <a:bodyPr vert="horz" lIns="92406" tIns="46206" rIns="92406" bIns="46206" rtlCol="0"/>
          <a:lstStyle>
            <a:lvl1pPr algn="r">
              <a:defRPr sz="1100"/>
            </a:lvl1pPr>
          </a:lstStyle>
          <a:p>
            <a:fld id="{86CEC522-08D6-41D7-BD17-4A764ED892E3}" type="datetimeFigureOut">
              <a:rPr lang="en-US" smtClean="0"/>
              <a:pPr/>
              <a:t>4/11/2018</a:t>
            </a:fld>
            <a:endParaRPr lang="en-US" dirty="0"/>
          </a:p>
        </p:txBody>
      </p:sp>
      <p:sp>
        <p:nvSpPr>
          <p:cNvPr id="4" name="Slide Image Placeholder 3"/>
          <p:cNvSpPr>
            <a:spLocks noGrp="1" noRot="1" noChangeAspect="1"/>
          </p:cNvSpPr>
          <p:nvPr>
            <p:ph type="sldImg" idx="2"/>
          </p:nvPr>
        </p:nvSpPr>
        <p:spPr>
          <a:xfrm>
            <a:off x="1250950" y="696913"/>
            <a:ext cx="4521200" cy="3492500"/>
          </a:xfrm>
          <a:prstGeom prst="rect">
            <a:avLst/>
          </a:prstGeom>
          <a:noFill/>
          <a:ln w="12700">
            <a:solidFill>
              <a:prstClr val="black"/>
            </a:solidFill>
          </a:ln>
        </p:spPr>
        <p:txBody>
          <a:bodyPr vert="horz" lIns="92406" tIns="46206" rIns="92406" bIns="46206" rtlCol="0" anchor="ctr"/>
          <a:lstStyle/>
          <a:p>
            <a:endParaRPr lang="en-US" dirty="0"/>
          </a:p>
        </p:txBody>
      </p:sp>
      <p:sp>
        <p:nvSpPr>
          <p:cNvPr id="5" name="Notes Placeholder 4"/>
          <p:cNvSpPr>
            <a:spLocks noGrp="1"/>
          </p:cNvSpPr>
          <p:nvPr>
            <p:ph type="body" sz="quarter" idx="3"/>
          </p:nvPr>
        </p:nvSpPr>
        <p:spPr>
          <a:xfrm>
            <a:off x="702310" y="4421832"/>
            <a:ext cx="5618480" cy="4189096"/>
          </a:xfrm>
          <a:prstGeom prst="rect">
            <a:avLst/>
          </a:prstGeom>
        </p:spPr>
        <p:txBody>
          <a:bodyPr vert="horz" lIns="92406" tIns="46206" rIns="92406" bIns="4620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7" y="8842038"/>
            <a:ext cx="3043344" cy="465456"/>
          </a:xfrm>
          <a:prstGeom prst="rect">
            <a:avLst/>
          </a:prstGeom>
        </p:spPr>
        <p:txBody>
          <a:bodyPr vert="horz" lIns="92406" tIns="46206" rIns="92406" bIns="46206" rtlCol="0" anchor="b"/>
          <a:lstStyle>
            <a:lvl1pPr algn="l">
              <a:defRPr sz="1100"/>
            </a:lvl1pPr>
          </a:lstStyle>
          <a:p>
            <a:endParaRPr lang="en-US" dirty="0"/>
          </a:p>
        </p:txBody>
      </p:sp>
      <p:sp>
        <p:nvSpPr>
          <p:cNvPr id="7" name="Slide Number Placeholder 6"/>
          <p:cNvSpPr>
            <a:spLocks noGrp="1"/>
          </p:cNvSpPr>
          <p:nvPr>
            <p:ph type="sldNum" sz="quarter" idx="5"/>
          </p:nvPr>
        </p:nvSpPr>
        <p:spPr>
          <a:xfrm>
            <a:off x="3978136" y="8842038"/>
            <a:ext cx="3043344" cy="465456"/>
          </a:xfrm>
          <a:prstGeom prst="rect">
            <a:avLst/>
          </a:prstGeom>
        </p:spPr>
        <p:txBody>
          <a:bodyPr vert="horz" lIns="92406" tIns="46206" rIns="92406" bIns="46206" rtlCol="0" anchor="b"/>
          <a:lstStyle>
            <a:lvl1pPr algn="r">
              <a:defRPr sz="1100"/>
            </a:lvl1pPr>
          </a:lstStyle>
          <a:p>
            <a:fld id="{C026C3DD-909A-435F-A8A6-9918FB0A88D5}" type="slidenum">
              <a:rPr lang="en-US" smtClean="0"/>
              <a:pPr/>
              <a:t>‹#›</a:t>
            </a:fld>
            <a:endParaRPr lang="en-US" dirty="0"/>
          </a:p>
        </p:txBody>
      </p:sp>
    </p:spTree>
    <p:extLst>
      <p:ext uri="{BB962C8B-B14F-4D97-AF65-F5344CB8AC3E}">
        <p14:creationId xmlns:p14="http://schemas.microsoft.com/office/powerpoint/2010/main" val="2509161024"/>
      </p:ext>
    </p:extLst>
  </p:cSld>
  <p:clrMap bg1="lt1" tx1="dk1" bg2="lt2" tx2="dk2" accent1="accent1" accent2="accent2" accent3="accent3" accent4="accent4" accent5="accent5" accent6="accent6" hlink="hlink" folHlink="folHlink"/>
  <p:notesStyle>
    <a:lvl1pPr marL="0" algn="l" defTabSz="913866" rtl="0" eaLnBrk="1" latinLnBrk="0" hangingPunct="1">
      <a:defRPr sz="1200" kern="1200">
        <a:solidFill>
          <a:schemeClr val="tx1"/>
        </a:solidFill>
        <a:latin typeface="+mn-lt"/>
        <a:ea typeface="+mn-ea"/>
        <a:cs typeface="+mn-cs"/>
      </a:defRPr>
    </a:lvl1pPr>
    <a:lvl2pPr marL="456932" algn="l" defTabSz="913866" rtl="0" eaLnBrk="1" latinLnBrk="0" hangingPunct="1">
      <a:defRPr sz="1200" kern="1200">
        <a:solidFill>
          <a:schemeClr val="tx1"/>
        </a:solidFill>
        <a:latin typeface="+mn-lt"/>
        <a:ea typeface="+mn-ea"/>
        <a:cs typeface="+mn-cs"/>
      </a:defRPr>
    </a:lvl2pPr>
    <a:lvl3pPr marL="913866" algn="l" defTabSz="913866" rtl="0" eaLnBrk="1" latinLnBrk="0" hangingPunct="1">
      <a:defRPr sz="1200" kern="1200">
        <a:solidFill>
          <a:schemeClr val="tx1"/>
        </a:solidFill>
        <a:latin typeface="+mn-lt"/>
        <a:ea typeface="+mn-ea"/>
        <a:cs typeface="+mn-cs"/>
      </a:defRPr>
    </a:lvl3pPr>
    <a:lvl4pPr marL="1370798" algn="l" defTabSz="913866" rtl="0" eaLnBrk="1" latinLnBrk="0" hangingPunct="1">
      <a:defRPr sz="1200" kern="1200">
        <a:solidFill>
          <a:schemeClr val="tx1"/>
        </a:solidFill>
        <a:latin typeface="+mn-lt"/>
        <a:ea typeface="+mn-ea"/>
        <a:cs typeface="+mn-cs"/>
      </a:defRPr>
    </a:lvl4pPr>
    <a:lvl5pPr marL="1827730" algn="l" defTabSz="913866" rtl="0" eaLnBrk="1" latinLnBrk="0" hangingPunct="1">
      <a:defRPr sz="1200" kern="1200">
        <a:solidFill>
          <a:schemeClr val="tx1"/>
        </a:solidFill>
        <a:latin typeface="+mn-lt"/>
        <a:ea typeface="+mn-ea"/>
        <a:cs typeface="+mn-cs"/>
      </a:defRPr>
    </a:lvl5pPr>
    <a:lvl6pPr marL="2284663" algn="l" defTabSz="913866" rtl="0" eaLnBrk="1" latinLnBrk="0" hangingPunct="1">
      <a:defRPr sz="1200" kern="1200">
        <a:solidFill>
          <a:schemeClr val="tx1"/>
        </a:solidFill>
        <a:latin typeface="+mn-lt"/>
        <a:ea typeface="+mn-ea"/>
        <a:cs typeface="+mn-cs"/>
      </a:defRPr>
    </a:lvl6pPr>
    <a:lvl7pPr marL="2741597" algn="l" defTabSz="913866" rtl="0" eaLnBrk="1" latinLnBrk="0" hangingPunct="1">
      <a:defRPr sz="1200" kern="1200">
        <a:solidFill>
          <a:schemeClr val="tx1"/>
        </a:solidFill>
        <a:latin typeface="+mn-lt"/>
        <a:ea typeface="+mn-ea"/>
        <a:cs typeface="+mn-cs"/>
      </a:defRPr>
    </a:lvl7pPr>
    <a:lvl8pPr marL="3198529" algn="l" defTabSz="913866" rtl="0" eaLnBrk="1" latinLnBrk="0" hangingPunct="1">
      <a:defRPr sz="1200" kern="1200">
        <a:solidFill>
          <a:schemeClr val="tx1"/>
        </a:solidFill>
        <a:latin typeface="+mn-lt"/>
        <a:ea typeface="+mn-ea"/>
        <a:cs typeface="+mn-cs"/>
      </a:defRPr>
    </a:lvl8pPr>
    <a:lvl9pPr marL="3655462" algn="l" defTabSz="91386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21200"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1</a:t>
            </a:fld>
            <a:endParaRPr lang="en-US" dirty="0"/>
          </a:p>
        </p:txBody>
      </p:sp>
    </p:spTree>
    <p:extLst>
      <p:ext uri="{BB962C8B-B14F-4D97-AF65-F5344CB8AC3E}">
        <p14:creationId xmlns:p14="http://schemas.microsoft.com/office/powerpoint/2010/main" val="4082807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5325"/>
            <a:ext cx="4521200" cy="34940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4172832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5325"/>
            <a:ext cx="4521200" cy="34940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41728320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21200" cy="34925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3020043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21200" cy="34925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40102003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8500"/>
            <a:ext cx="4518025"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42298270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21200" cy="34925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40267923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21200" cy="34925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811900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21200"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2</a:t>
            </a:fld>
            <a:endParaRPr lang="en-US" dirty="0"/>
          </a:p>
        </p:txBody>
      </p:sp>
    </p:spTree>
    <p:extLst>
      <p:ext uri="{BB962C8B-B14F-4D97-AF65-F5344CB8AC3E}">
        <p14:creationId xmlns:p14="http://schemas.microsoft.com/office/powerpoint/2010/main" val="1063992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21200"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3</a:t>
            </a:fld>
            <a:endParaRPr lang="en-US" dirty="0"/>
          </a:p>
        </p:txBody>
      </p:sp>
    </p:spTree>
    <p:extLst>
      <p:ext uri="{BB962C8B-B14F-4D97-AF65-F5344CB8AC3E}">
        <p14:creationId xmlns:p14="http://schemas.microsoft.com/office/powerpoint/2010/main" val="4149400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21200"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4</a:t>
            </a:fld>
            <a:endParaRPr lang="en-US" dirty="0"/>
          </a:p>
        </p:txBody>
      </p:sp>
    </p:spTree>
    <p:extLst>
      <p:ext uri="{BB962C8B-B14F-4D97-AF65-F5344CB8AC3E}">
        <p14:creationId xmlns:p14="http://schemas.microsoft.com/office/powerpoint/2010/main" val="2706700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21200"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5</a:t>
            </a:fld>
            <a:endParaRPr lang="en-US" dirty="0"/>
          </a:p>
        </p:txBody>
      </p:sp>
    </p:spTree>
    <p:extLst>
      <p:ext uri="{BB962C8B-B14F-4D97-AF65-F5344CB8AC3E}">
        <p14:creationId xmlns:p14="http://schemas.microsoft.com/office/powerpoint/2010/main" val="2796121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21200"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6</a:t>
            </a:fld>
            <a:endParaRPr lang="en-US" dirty="0"/>
          </a:p>
        </p:txBody>
      </p:sp>
    </p:spTree>
    <p:extLst>
      <p:ext uri="{BB962C8B-B14F-4D97-AF65-F5344CB8AC3E}">
        <p14:creationId xmlns:p14="http://schemas.microsoft.com/office/powerpoint/2010/main" val="5807828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21200" cy="34925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2523567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21200" cy="34925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1955567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21200" cy="34925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1567263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32300" y="4334726"/>
            <a:ext cx="4879340" cy="1883198"/>
          </a:xfrm>
        </p:spPr>
        <p:txBody>
          <a:bodyPr lIns="0" tIns="0" rIns="0" bIns="0" anchor="t" anchorCtr="0">
            <a:noAutofit/>
          </a:bodyPr>
          <a:lstStyle>
            <a:lvl1pPr algn="r">
              <a:defRPr sz="14000">
                <a:solidFill>
                  <a:schemeClr val="tx2"/>
                </a:solidFill>
                <a:latin typeface="Arial" pitchFamily="34" charset="0"/>
                <a:cs typeface="Arial" pitchFamily="34" charset="0"/>
              </a:defRPr>
            </a:lvl1pPr>
          </a:lstStyle>
          <a:p>
            <a:r>
              <a:rPr lang="en-US" dirty="0"/>
              <a:t>Q</a:t>
            </a:r>
          </a:p>
        </p:txBody>
      </p:sp>
      <p:sp>
        <p:nvSpPr>
          <p:cNvPr id="3" name="Subtitle 2"/>
          <p:cNvSpPr>
            <a:spLocks noGrp="1"/>
          </p:cNvSpPr>
          <p:nvPr>
            <p:ph type="subTitle" idx="1" hasCustomPrompt="1"/>
          </p:nvPr>
        </p:nvSpPr>
        <p:spPr>
          <a:xfrm>
            <a:off x="4432305" y="6416045"/>
            <a:ext cx="4818380" cy="384494"/>
          </a:xfrm>
        </p:spPr>
        <p:txBody>
          <a:bodyPr lIns="0" tIns="0" rIns="0" bIns="0" anchor="t" anchorCtr="0">
            <a:noAutofit/>
          </a:bodyPr>
          <a:lstStyle>
            <a:lvl1pPr marL="0" indent="0" algn="r">
              <a:buNone/>
              <a:defRPr sz="2600" baseline="0">
                <a:solidFill>
                  <a:schemeClr val="bg1">
                    <a:lumMod val="50000"/>
                  </a:schemeClr>
                </a:solidFill>
              </a:defRPr>
            </a:lvl1pPr>
            <a:lvl2pPr marL="509115" indent="0" algn="ctr">
              <a:buNone/>
              <a:defRPr>
                <a:solidFill>
                  <a:schemeClr val="tx1">
                    <a:tint val="75000"/>
                  </a:schemeClr>
                </a:solidFill>
              </a:defRPr>
            </a:lvl2pPr>
            <a:lvl3pPr marL="1018228" indent="0" algn="ctr">
              <a:buNone/>
              <a:defRPr>
                <a:solidFill>
                  <a:schemeClr val="tx1">
                    <a:tint val="75000"/>
                  </a:schemeClr>
                </a:solidFill>
              </a:defRPr>
            </a:lvl3pPr>
            <a:lvl4pPr marL="1527344" indent="0" algn="ctr">
              <a:buNone/>
              <a:defRPr>
                <a:solidFill>
                  <a:schemeClr val="tx1">
                    <a:tint val="75000"/>
                  </a:schemeClr>
                </a:solidFill>
              </a:defRPr>
            </a:lvl4pPr>
            <a:lvl5pPr marL="2036458" indent="0" algn="ctr">
              <a:buNone/>
              <a:defRPr>
                <a:solidFill>
                  <a:schemeClr val="tx1">
                    <a:tint val="75000"/>
                  </a:schemeClr>
                </a:solidFill>
              </a:defRPr>
            </a:lvl5pPr>
            <a:lvl6pPr marL="2545574" indent="0" algn="ctr">
              <a:buNone/>
              <a:defRPr>
                <a:solidFill>
                  <a:schemeClr val="tx1">
                    <a:tint val="75000"/>
                  </a:schemeClr>
                </a:solidFill>
              </a:defRPr>
            </a:lvl6pPr>
            <a:lvl7pPr marL="3054686" indent="0" algn="ctr">
              <a:buNone/>
              <a:defRPr>
                <a:solidFill>
                  <a:schemeClr val="tx1">
                    <a:tint val="75000"/>
                  </a:schemeClr>
                </a:solidFill>
              </a:defRPr>
            </a:lvl7pPr>
            <a:lvl8pPr marL="3563802" indent="0" algn="ctr">
              <a:buNone/>
              <a:defRPr>
                <a:solidFill>
                  <a:schemeClr val="tx1">
                    <a:tint val="75000"/>
                  </a:schemeClr>
                </a:solidFill>
              </a:defRPr>
            </a:lvl8pPr>
            <a:lvl9pPr marL="4072914" indent="0" algn="ctr">
              <a:buNone/>
              <a:defRPr>
                <a:solidFill>
                  <a:schemeClr val="tx1">
                    <a:tint val="75000"/>
                  </a:schemeClr>
                </a:solidFill>
              </a:defRPr>
            </a:lvl9pPr>
          </a:lstStyle>
          <a:p>
            <a:r>
              <a:rPr lang="en-US" dirty="0"/>
              <a:t>Click to edit title</a:t>
            </a:r>
          </a:p>
        </p:txBody>
      </p:sp>
      <p:sp>
        <p:nvSpPr>
          <p:cNvPr id="7" name="Rectangle 6"/>
          <p:cNvSpPr/>
          <p:nvPr userDrawn="1"/>
        </p:nvSpPr>
        <p:spPr>
          <a:xfrm>
            <a:off x="0" y="-1"/>
            <a:ext cx="10058400" cy="42068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388" tIns="45693" rIns="91388" bIns="45693" rtlCol="0" anchor="ctr"/>
          <a:lstStyle/>
          <a:p>
            <a:pPr algn="ctr"/>
            <a:endParaRPr lang="en-US" dirty="0">
              <a:solidFill>
                <a:prstClr val="white"/>
              </a:solidFill>
            </a:endParaRPr>
          </a:p>
        </p:txBody>
      </p:sp>
      <p:sp>
        <p:nvSpPr>
          <p:cNvPr id="12" name="Text Placeholder 11"/>
          <p:cNvSpPr>
            <a:spLocks noGrp="1"/>
          </p:cNvSpPr>
          <p:nvPr>
            <p:ph type="body" sz="quarter" idx="11" hasCustomPrompt="1"/>
          </p:nvPr>
        </p:nvSpPr>
        <p:spPr>
          <a:xfrm>
            <a:off x="4432305" y="6847523"/>
            <a:ext cx="4818380" cy="457200"/>
          </a:xfrm>
        </p:spPr>
        <p:txBody>
          <a:bodyPr lIns="0" tIns="0" rIns="0" bIns="0">
            <a:noAutofit/>
          </a:bodyPr>
          <a:lstStyle>
            <a:lvl1pPr marL="0" indent="0" algn="r">
              <a:buNone/>
              <a:defRPr sz="1800" baseline="0">
                <a:solidFill>
                  <a:schemeClr val="bg1">
                    <a:lumMod val="50000"/>
                  </a:schemeClr>
                </a:solidFill>
              </a:defRPr>
            </a:lvl1pPr>
            <a:lvl2pPr>
              <a:defRPr sz="1800"/>
            </a:lvl2pPr>
            <a:lvl3pPr>
              <a:defRPr sz="1800"/>
            </a:lvl3pPr>
            <a:lvl4pPr>
              <a:defRPr sz="1800"/>
            </a:lvl4pPr>
            <a:lvl5pPr>
              <a:defRPr sz="1800"/>
            </a:lvl5pPr>
          </a:lstStyle>
          <a:p>
            <a:pPr lvl="0"/>
            <a:r>
              <a:rPr lang="en-US" dirty="0"/>
              <a:t>Click to edit Quarter Year</a:t>
            </a:r>
          </a:p>
        </p:txBody>
      </p:sp>
      <p:sp>
        <p:nvSpPr>
          <p:cNvPr id="19" name="Picture Placeholder 18"/>
          <p:cNvSpPr>
            <a:spLocks noGrp="1"/>
          </p:cNvSpPr>
          <p:nvPr>
            <p:ph type="pic" sz="quarter" idx="13" hasCustomPrompt="1"/>
          </p:nvPr>
        </p:nvSpPr>
        <p:spPr>
          <a:xfrm>
            <a:off x="485777" y="674099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Tree>
    <p:extLst>
      <p:ext uri="{BB962C8B-B14F-4D97-AF65-F5344CB8AC3E}">
        <p14:creationId xmlns:p14="http://schemas.microsoft.com/office/powerpoint/2010/main" val="1987180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a:xfrm>
            <a:off x="594360"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2" name="Text Placeholder 11"/>
          <p:cNvSpPr>
            <a:spLocks noGrp="1"/>
          </p:cNvSpPr>
          <p:nvPr>
            <p:ph type="body" sz="quarter" idx="14" hasCustomPrompt="1"/>
          </p:nvPr>
        </p:nvSpPr>
        <p:spPr>
          <a:xfrm>
            <a:off x="594361"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14" name="Text Placeholder 13"/>
          <p:cNvSpPr>
            <a:spLocks noGrp="1"/>
          </p:cNvSpPr>
          <p:nvPr>
            <p:ph type="body" sz="quarter" idx="15" hasCustomPrompt="1"/>
          </p:nvPr>
        </p:nvSpPr>
        <p:spPr>
          <a:xfrm>
            <a:off x="594360" y="7134371"/>
            <a:ext cx="851916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17" name="Text Placeholder 15"/>
          <p:cNvSpPr>
            <a:spLocks noGrp="1"/>
          </p:cNvSpPr>
          <p:nvPr>
            <p:ph type="body" sz="quarter" idx="17" hasCustomPrompt="1"/>
          </p:nvPr>
        </p:nvSpPr>
        <p:spPr>
          <a:xfrm>
            <a:off x="4607560" y="1795796"/>
            <a:ext cx="4901565" cy="4808855"/>
          </a:xfrm>
        </p:spPr>
        <p:txBody>
          <a:bodyPr lIns="91388" rIns="91388" anchor="t">
            <a:noAutofit/>
          </a:bodyPr>
          <a:lstStyle>
            <a:lvl1pPr marL="182774" indent="-182774">
              <a:lnSpc>
                <a:spcPct val="110000"/>
              </a:lnSpc>
              <a:spcBef>
                <a:spcPts val="900"/>
              </a:spcBef>
              <a:buNone/>
              <a:defRPr sz="1600"/>
            </a:lvl1pPr>
            <a:lvl2pPr marL="0" indent="0">
              <a:lnSpc>
                <a:spcPct val="110000"/>
              </a:lnSpc>
              <a:spcBef>
                <a:spcPts val="900"/>
              </a:spcBef>
              <a:buClr>
                <a:schemeClr val="bg1">
                  <a:lumMod val="50000"/>
                </a:schemeClr>
              </a:buClr>
              <a:buFont typeface="Arial" pitchFamily="34" charset="0"/>
              <a:buNone/>
              <a:defRPr sz="1600">
                <a:solidFill>
                  <a:schemeClr val="bg1">
                    <a:lumMod val="50000"/>
                  </a:schemeClr>
                </a:solidFill>
              </a:defRPr>
            </a:lvl2pPr>
            <a:lvl3pPr marL="365546" indent="-182774">
              <a:lnSpc>
                <a:spcPct val="110000"/>
              </a:lnSpc>
              <a:spcBef>
                <a:spcPts val="599"/>
              </a:spcBef>
              <a:buClr>
                <a:schemeClr val="bg1">
                  <a:lumMod val="50000"/>
                </a:schemeClr>
              </a:buClr>
              <a:buFont typeface="Avenir LT Std 35 Light" pitchFamily="34" charset="0"/>
              <a:buChar char="–"/>
              <a:defRPr sz="1100"/>
            </a:lvl3pPr>
            <a:lvl4pPr>
              <a:lnSpc>
                <a:spcPct val="110000"/>
              </a:lnSpc>
              <a:spcBef>
                <a:spcPts val="599"/>
              </a:spcBef>
              <a:defRPr sz="1100"/>
            </a:lvl4pPr>
            <a:lvl5pPr>
              <a:lnSpc>
                <a:spcPct val="110000"/>
              </a:lnSpc>
              <a:spcBef>
                <a:spcPts val="599"/>
              </a:spcBef>
              <a:defRPr sz="1100"/>
            </a:lvl5pPr>
          </a:lstStyle>
          <a:p>
            <a:pPr lvl="0"/>
            <a:r>
              <a:rPr lang="en-US" dirty="0"/>
              <a:t>Overview:</a:t>
            </a:r>
          </a:p>
          <a:p>
            <a:pPr lvl="1"/>
            <a:r>
              <a:rPr lang="en-US" dirty="0"/>
              <a:t>Contents goes here</a:t>
            </a:r>
          </a:p>
          <a:p>
            <a:pPr lvl="1"/>
            <a:r>
              <a:rPr lang="en-US" dirty="0"/>
              <a:t>Contents goes here</a:t>
            </a:r>
          </a:p>
        </p:txBody>
      </p:sp>
      <p:sp>
        <p:nvSpPr>
          <p:cNvPr id="21" name="Text Placeholder 20"/>
          <p:cNvSpPr>
            <a:spLocks noGrp="1"/>
          </p:cNvSpPr>
          <p:nvPr>
            <p:ph type="body" sz="quarter" idx="18"/>
          </p:nvPr>
        </p:nvSpPr>
        <p:spPr>
          <a:xfrm>
            <a:off x="604843" y="1799825"/>
            <a:ext cx="3642042" cy="4808538"/>
          </a:xfrm>
        </p:spPr>
        <p:txBody>
          <a:bodyPr lIns="91388" rIns="0">
            <a:noAutofit/>
          </a:bodyPr>
          <a:lstStyle>
            <a:lvl1pPr marL="0" indent="0">
              <a:lnSpc>
                <a:spcPts val="1500"/>
              </a:lnSpc>
              <a:spcBef>
                <a:spcPts val="1200"/>
              </a:spcBef>
              <a:buFontTx/>
              <a:buNone/>
              <a:defRPr sz="11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cxnSp>
        <p:nvCxnSpPr>
          <p:cNvPr id="11" name="Straight Connector 10"/>
          <p:cNvCxnSpPr/>
          <p:nvPr userDrawn="1"/>
        </p:nvCxnSpPr>
        <p:spPr>
          <a:xfrm>
            <a:off x="4479925" y="1881181"/>
            <a:ext cx="0" cy="5063635"/>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6324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 1/2 pg">
    <p:spTree>
      <p:nvGrpSpPr>
        <p:cNvPr id="1" name=""/>
        <p:cNvGrpSpPr/>
        <p:nvPr/>
      </p:nvGrpSpPr>
      <p:grpSpPr>
        <a:xfrm>
          <a:off x="0" y="0"/>
          <a:ext cx="0" cy="0"/>
          <a:chOff x="0" y="0"/>
          <a:chExt cx="0" cy="0"/>
        </a:xfrm>
      </p:grpSpPr>
      <p:sp>
        <p:nvSpPr>
          <p:cNvPr id="2" name="Title 1"/>
          <p:cNvSpPr>
            <a:spLocks noGrp="1"/>
          </p:cNvSpPr>
          <p:nvPr>
            <p:ph type="title"/>
          </p:nvPr>
        </p:nvSpPr>
        <p:spPr>
          <a:xfrm>
            <a:off x="594360"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2" name="Text Placeholder 11"/>
          <p:cNvSpPr>
            <a:spLocks noGrp="1"/>
          </p:cNvSpPr>
          <p:nvPr>
            <p:ph type="body" sz="quarter" idx="14" hasCustomPrompt="1"/>
          </p:nvPr>
        </p:nvSpPr>
        <p:spPr>
          <a:xfrm>
            <a:off x="594361"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14" name="Text Placeholder 13"/>
          <p:cNvSpPr>
            <a:spLocks noGrp="1"/>
          </p:cNvSpPr>
          <p:nvPr>
            <p:ph type="body" sz="quarter" idx="15" hasCustomPrompt="1"/>
          </p:nvPr>
        </p:nvSpPr>
        <p:spPr>
          <a:xfrm>
            <a:off x="594360" y="7134371"/>
            <a:ext cx="8529320" cy="400050"/>
          </a:xfrm>
        </p:spPr>
        <p:txBody>
          <a:bodyPr lIns="91388" tIns="91388"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cxnSp>
        <p:nvCxnSpPr>
          <p:cNvPr id="19" name="Straight Connector 18"/>
          <p:cNvCxnSpPr/>
          <p:nvPr userDrawn="1"/>
        </p:nvCxnSpPr>
        <p:spPr>
          <a:xfrm>
            <a:off x="4479925" y="1881176"/>
            <a:ext cx="0" cy="4808537"/>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1" name="Text Placeholder 20"/>
          <p:cNvSpPr>
            <a:spLocks noGrp="1"/>
          </p:cNvSpPr>
          <p:nvPr>
            <p:ph type="body" sz="quarter" idx="18"/>
          </p:nvPr>
        </p:nvSpPr>
        <p:spPr>
          <a:xfrm>
            <a:off x="604843" y="1790200"/>
            <a:ext cx="3642042" cy="4808538"/>
          </a:xfrm>
        </p:spPr>
        <p:txBody>
          <a:bodyPr lIns="91388" tIns="54833" rIns="0" bIns="54833">
            <a:noAutofit/>
          </a:bodyPr>
          <a:lstStyle>
            <a:lvl1pPr marL="0" indent="0">
              <a:lnSpc>
                <a:spcPts val="1500"/>
              </a:lnSpc>
              <a:spcBef>
                <a:spcPts val="1200"/>
              </a:spcBef>
              <a:buFontTx/>
              <a:buNone/>
              <a:defRPr sz="11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spTree>
    <p:extLst>
      <p:ext uri="{BB962C8B-B14F-4D97-AF65-F5344CB8AC3E}">
        <p14:creationId xmlns:p14="http://schemas.microsoft.com/office/powerpoint/2010/main" val="541319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Subhead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594360" y="677016"/>
            <a:ext cx="9052560" cy="521864"/>
          </a:xfrm>
        </p:spPr>
        <p:txBody>
          <a:bodyPr lIns="91388" tIns="54833" rIns="91388" bIns="54833" anchor="t">
            <a:noAutofit/>
          </a:bodyPr>
          <a:lstStyle>
            <a:lvl1pPr algn="l">
              <a:defRPr sz="2600">
                <a:solidFill>
                  <a:schemeClr val="tx2"/>
                </a:solidFill>
              </a:defRPr>
            </a:lvl1pPr>
          </a:lstStyle>
          <a:p>
            <a:r>
              <a:rPr lang="en-US" dirty="0"/>
              <a:t>Click to edit Master title style</a:t>
            </a:r>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94360"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604837" y="1790200"/>
            <a:ext cx="8904287" cy="4808538"/>
          </a:xfrm>
        </p:spPr>
        <p:txBody>
          <a:bodyPr lIns="91388" tIns="54833" rIns="91388" bIns="54833">
            <a:noAutofit/>
          </a:bodyPr>
          <a:lstStyle>
            <a:lvl1pPr marL="0" indent="0">
              <a:lnSpc>
                <a:spcPts val="1500"/>
              </a:lnSpc>
              <a:spcBef>
                <a:spcPts val="1200"/>
              </a:spcBef>
              <a:buFontTx/>
              <a:buNone/>
              <a:defRPr sz="11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dirty="0"/>
              <a:t>Click to edit Master text styles</a:t>
            </a:r>
          </a:p>
        </p:txBody>
      </p:sp>
      <p:sp>
        <p:nvSpPr>
          <p:cNvPr id="8" name="Text Placeholder 11"/>
          <p:cNvSpPr>
            <a:spLocks noGrp="1"/>
          </p:cNvSpPr>
          <p:nvPr>
            <p:ph type="body" sz="quarter" idx="14" hasCustomPrompt="1"/>
          </p:nvPr>
        </p:nvSpPr>
        <p:spPr>
          <a:xfrm>
            <a:off x="594361"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Tree>
    <p:extLst>
      <p:ext uri="{BB962C8B-B14F-4D97-AF65-F5344CB8AC3E}">
        <p14:creationId xmlns:p14="http://schemas.microsoft.com/office/powerpoint/2010/main" val="3636408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Subhead &amp; 2-col Content">
    <p:spTree>
      <p:nvGrpSpPr>
        <p:cNvPr id="1" name=""/>
        <p:cNvGrpSpPr/>
        <p:nvPr/>
      </p:nvGrpSpPr>
      <p:grpSpPr>
        <a:xfrm>
          <a:off x="0" y="0"/>
          <a:ext cx="0" cy="0"/>
          <a:chOff x="0" y="0"/>
          <a:chExt cx="0" cy="0"/>
        </a:xfrm>
      </p:grpSpPr>
      <p:sp>
        <p:nvSpPr>
          <p:cNvPr id="2" name="Title 1"/>
          <p:cNvSpPr>
            <a:spLocks noGrp="1"/>
          </p:cNvSpPr>
          <p:nvPr>
            <p:ph type="title"/>
          </p:nvPr>
        </p:nvSpPr>
        <p:spPr>
          <a:xfrm>
            <a:off x="594360" y="677016"/>
            <a:ext cx="9052560" cy="521864"/>
          </a:xfrm>
        </p:spPr>
        <p:txBody>
          <a:bodyPr lIns="91388" tIns="54833" rIns="91388" bIns="54833" anchor="t">
            <a:noAutofit/>
          </a:bodyPr>
          <a:lstStyle>
            <a:lvl1pPr algn="l">
              <a:defRPr sz="2600">
                <a:solidFill>
                  <a:schemeClr val="tx2"/>
                </a:solidFill>
              </a:defRPr>
            </a:lvl1pPr>
          </a:lstStyle>
          <a:p>
            <a:r>
              <a:rPr lang="en-US" dirty="0"/>
              <a:t>Click to edit Master title style</a:t>
            </a:r>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94360"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hasCustomPrompt="1"/>
          </p:nvPr>
        </p:nvSpPr>
        <p:spPr>
          <a:xfrm>
            <a:off x="604837" y="1790200"/>
            <a:ext cx="8961120" cy="4808538"/>
          </a:xfrm>
        </p:spPr>
        <p:txBody>
          <a:bodyPr lIns="91388" tIns="54833" rIns="91388" bIns="54833" numCol="2" spcCol="365760">
            <a:noAutofit/>
          </a:bodyPr>
          <a:lstStyle>
            <a:lvl1pPr marL="0" indent="0">
              <a:lnSpc>
                <a:spcPct val="110000"/>
              </a:lnSpc>
              <a:spcBef>
                <a:spcPts val="0"/>
              </a:spcBef>
              <a:spcAft>
                <a:spcPts val="900"/>
              </a:spcAft>
              <a:buFontTx/>
              <a:buNone/>
              <a:defRPr sz="950"/>
            </a:lvl1pPr>
            <a:lvl2pPr marL="0" indent="0">
              <a:lnSpc>
                <a:spcPct val="110000"/>
              </a:lnSpc>
              <a:spcBef>
                <a:spcPts val="0"/>
              </a:spcBef>
              <a:buFontTx/>
              <a:buNone/>
              <a:defRPr sz="1100" cap="all" baseline="0">
                <a:solidFill>
                  <a:schemeClr val="tx2"/>
                </a:solidFill>
              </a:defRPr>
            </a:lvl2pPr>
            <a:lvl3pPr marL="0" indent="0">
              <a:lnSpc>
                <a:spcPts val="1800"/>
              </a:lnSpc>
              <a:spcBef>
                <a:spcPts val="0"/>
              </a:spcBef>
              <a:spcAft>
                <a:spcPts val="1200"/>
              </a:spcAft>
              <a:buFontTx/>
              <a:buNone/>
              <a:defRPr sz="1100">
                <a:solidFill>
                  <a:schemeClr val="tx2"/>
                </a:solidFill>
              </a:defRPr>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dirty="0"/>
              <a:t>Click to edit Master text styles</a:t>
            </a:r>
          </a:p>
          <a:p>
            <a:pPr lvl="1"/>
            <a:r>
              <a:rPr lang="en-US" dirty="0"/>
              <a:t>2nd level subhead</a:t>
            </a:r>
          </a:p>
          <a:p>
            <a:pPr lvl="2"/>
            <a:r>
              <a:rPr lang="en-US" dirty="0"/>
              <a:t>3rd intro</a:t>
            </a:r>
          </a:p>
        </p:txBody>
      </p:sp>
      <p:sp>
        <p:nvSpPr>
          <p:cNvPr id="8" name="Text Placeholder 11"/>
          <p:cNvSpPr>
            <a:spLocks noGrp="1"/>
          </p:cNvSpPr>
          <p:nvPr>
            <p:ph type="body" sz="quarter" idx="14" hasCustomPrompt="1"/>
          </p:nvPr>
        </p:nvSpPr>
        <p:spPr>
          <a:xfrm>
            <a:off x="594361"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Tree>
    <p:extLst>
      <p:ext uri="{BB962C8B-B14F-4D97-AF65-F5344CB8AC3E}">
        <p14:creationId xmlns:p14="http://schemas.microsoft.com/office/powerpoint/2010/main" val="2540787932"/>
      </p:ext>
    </p:extLst>
  </p:cSld>
  <p:clrMapOvr>
    <a:masterClrMapping/>
  </p:clrMapOvr>
  <p:extLst mod="1">
    <p:ext uri="{DCECCB84-F9BA-43D5-87BE-67443E8EF086}">
      <p15:sldGuideLst xmlns:p15="http://schemas.microsoft.com/office/powerpoint/2012/main">
        <p15:guide id="1" pos="432" userDrawn="1">
          <p15:clr>
            <a:srgbClr val="FBAE40"/>
          </p15:clr>
        </p15:guide>
        <p15:guide id="2" pos="6072" userDrawn="1">
          <p15:clr>
            <a:srgbClr val="FBAE40"/>
          </p15:clr>
        </p15:guide>
        <p15:guide id="3" orient="horz" pos="1128"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amp;A_Title/Subhead &amp; 4 column">
    <p:spTree>
      <p:nvGrpSpPr>
        <p:cNvPr id="1" name=""/>
        <p:cNvGrpSpPr/>
        <p:nvPr/>
      </p:nvGrpSpPr>
      <p:grpSpPr>
        <a:xfrm>
          <a:off x="0" y="0"/>
          <a:ext cx="0" cy="0"/>
          <a:chOff x="0" y="0"/>
          <a:chExt cx="0" cy="0"/>
        </a:xfrm>
      </p:grpSpPr>
      <p:sp>
        <p:nvSpPr>
          <p:cNvPr id="2" name="Title 1"/>
          <p:cNvSpPr>
            <a:spLocks noGrp="1"/>
          </p:cNvSpPr>
          <p:nvPr>
            <p:ph type="title"/>
          </p:nvPr>
        </p:nvSpPr>
        <p:spPr>
          <a:xfrm>
            <a:off x="594360"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94360"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3228975" y="1809450"/>
            <a:ext cx="6280149" cy="4808538"/>
          </a:xfrm>
        </p:spPr>
        <p:txBody>
          <a:bodyPr lIns="91388" tIns="54833" rIns="91388" bIns="54833" numCol="3" spcCol="182774">
            <a:noAutofit/>
          </a:bodyPr>
          <a:lstStyle>
            <a:lvl1pPr marL="0" indent="0">
              <a:lnSpc>
                <a:spcPct val="110000"/>
              </a:lnSpc>
              <a:spcBef>
                <a:spcPts val="1200"/>
              </a:spcBef>
              <a:buFontTx/>
              <a:buNone/>
              <a:defRPr sz="10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sp>
        <p:nvSpPr>
          <p:cNvPr id="8" name="Text Placeholder 11"/>
          <p:cNvSpPr>
            <a:spLocks noGrp="1"/>
          </p:cNvSpPr>
          <p:nvPr>
            <p:ph type="body" sz="quarter" idx="14" hasCustomPrompt="1"/>
          </p:nvPr>
        </p:nvSpPr>
        <p:spPr>
          <a:xfrm>
            <a:off x="594361"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4" name="Text Placeholder 3"/>
          <p:cNvSpPr>
            <a:spLocks noGrp="1"/>
          </p:cNvSpPr>
          <p:nvPr>
            <p:ph type="body" sz="quarter" idx="20"/>
          </p:nvPr>
        </p:nvSpPr>
        <p:spPr>
          <a:xfrm>
            <a:off x="590555" y="1799726"/>
            <a:ext cx="2390775" cy="4876800"/>
          </a:xfrm>
        </p:spPr>
        <p:txBody>
          <a:bodyPr lIns="91388" rIns="91388">
            <a:noAutofit/>
          </a:bodyPr>
          <a:lstStyle>
            <a:lvl1pPr>
              <a:lnSpc>
                <a:spcPts val="1500"/>
              </a:lnSpc>
              <a:spcBef>
                <a:spcPts val="0"/>
              </a:spcBef>
              <a:defRPr sz="1100" b="1">
                <a:solidFill>
                  <a:schemeClr val="tx2"/>
                </a:solidFill>
              </a:defRPr>
            </a:lvl1pPr>
            <a:lvl2pPr marL="0" indent="0">
              <a:lnSpc>
                <a:spcPts val="1500"/>
              </a:lnSpc>
              <a:spcBef>
                <a:spcPts val="0"/>
              </a:spcBef>
              <a:spcAft>
                <a:spcPts val="1200"/>
              </a:spcAft>
              <a:buFontTx/>
              <a:buNone/>
              <a:defRPr sz="1100"/>
            </a:lvl2pPr>
            <a:lvl3pPr marL="182774" indent="-182774">
              <a:lnSpc>
                <a:spcPts val="1500"/>
              </a:lnSpc>
              <a:spcBef>
                <a:spcPts val="0"/>
              </a:spcBef>
              <a:spcAft>
                <a:spcPts val="1200"/>
              </a:spcAft>
              <a:buClr>
                <a:schemeClr val="tx2"/>
              </a:buClr>
              <a:buFont typeface="+mj-lt"/>
              <a:buAutoNum type="alphaUcPeriod"/>
              <a:defRPr sz="1100"/>
            </a:lvl3pPr>
            <a:lvl4pPr>
              <a:lnSpc>
                <a:spcPct val="110000"/>
              </a:lnSpc>
              <a:spcBef>
                <a:spcPts val="0"/>
              </a:spcBef>
              <a:defRPr sz="1100"/>
            </a:lvl4pPr>
            <a:lvl5pPr>
              <a:lnSpc>
                <a:spcPct val="110000"/>
              </a:lnSpc>
              <a:spcBef>
                <a:spcPts val="0"/>
              </a:spcBef>
              <a:defRPr sz="1100"/>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605905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I_Title/Subhead">
    <p:spTree>
      <p:nvGrpSpPr>
        <p:cNvPr id="1" name=""/>
        <p:cNvGrpSpPr/>
        <p:nvPr/>
      </p:nvGrpSpPr>
      <p:grpSpPr>
        <a:xfrm>
          <a:off x="0" y="0"/>
          <a:ext cx="0" cy="0"/>
          <a:chOff x="0" y="0"/>
          <a:chExt cx="0" cy="0"/>
        </a:xfrm>
      </p:grpSpPr>
      <p:sp>
        <p:nvSpPr>
          <p:cNvPr id="2" name="Title 1"/>
          <p:cNvSpPr>
            <a:spLocks noGrp="1"/>
          </p:cNvSpPr>
          <p:nvPr>
            <p:ph type="title"/>
          </p:nvPr>
        </p:nvSpPr>
        <p:spPr>
          <a:xfrm>
            <a:off x="594360"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94360"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8" name="Text Placeholder 11"/>
          <p:cNvSpPr>
            <a:spLocks noGrp="1"/>
          </p:cNvSpPr>
          <p:nvPr>
            <p:ph type="body" sz="quarter" idx="14" hasCustomPrompt="1"/>
          </p:nvPr>
        </p:nvSpPr>
        <p:spPr>
          <a:xfrm>
            <a:off x="594361"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4" name="Text Placeholder 3"/>
          <p:cNvSpPr>
            <a:spLocks noGrp="1"/>
          </p:cNvSpPr>
          <p:nvPr>
            <p:ph type="body" sz="quarter" idx="20"/>
          </p:nvPr>
        </p:nvSpPr>
        <p:spPr>
          <a:xfrm>
            <a:off x="602293" y="1798621"/>
            <a:ext cx="2390775" cy="4876800"/>
          </a:xfrm>
        </p:spPr>
        <p:txBody>
          <a:bodyPr lIns="91388" rIns="91388">
            <a:noAutofit/>
          </a:bodyPr>
          <a:lstStyle>
            <a:lvl1pPr>
              <a:lnSpc>
                <a:spcPts val="1500"/>
              </a:lnSpc>
              <a:spcBef>
                <a:spcPts val="1200"/>
              </a:spcBef>
              <a:defRPr sz="1100" b="0">
                <a:solidFill>
                  <a:schemeClr val="tx1"/>
                </a:solidFill>
              </a:defRPr>
            </a:lvl1pPr>
            <a:lvl2pPr marL="0" indent="0">
              <a:lnSpc>
                <a:spcPct val="110000"/>
              </a:lnSpc>
              <a:spcBef>
                <a:spcPts val="0"/>
              </a:spcBef>
              <a:spcAft>
                <a:spcPts val="1200"/>
              </a:spcAft>
              <a:buFontTx/>
              <a:buNone/>
              <a:defRPr sz="1100"/>
            </a:lvl2pPr>
            <a:lvl3pPr marL="182774" indent="-182774">
              <a:lnSpc>
                <a:spcPct val="110000"/>
              </a:lnSpc>
              <a:spcBef>
                <a:spcPts val="0"/>
              </a:spcBef>
              <a:spcAft>
                <a:spcPts val="1200"/>
              </a:spcAft>
              <a:buClr>
                <a:schemeClr val="tx2"/>
              </a:buClr>
              <a:buFont typeface="+mj-lt"/>
              <a:buAutoNum type="alphaUcPeriod"/>
              <a:defRPr sz="1100"/>
            </a:lvl3pPr>
            <a:lvl4pPr>
              <a:lnSpc>
                <a:spcPct val="110000"/>
              </a:lnSpc>
              <a:spcBef>
                <a:spcPts val="0"/>
              </a:spcBef>
              <a:defRPr sz="1100"/>
            </a:lvl4pPr>
            <a:lvl5pPr>
              <a:lnSpc>
                <a:spcPct val="110000"/>
              </a:lnSpc>
              <a:spcBef>
                <a:spcPts val="0"/>
              </a:spcBef>
              <a:defRPr sz="1100"/>
            </a:lvl5pPr>
          </a:lstStyle>
          <a:p>
            <a:pPr lvl="0"/>
            <a:r>
              <a:rPr lang="en-US"/>
              <a:t>Click to edit Master text styles</a:t>
            </a:r>
          </a:p>
        </p:txBody>
      </p:sp>
    </p:spTree>
    <p:extLst>
      <p:ext uri="{BB962C8B-B14F-4D97-AF65-F5344CB8AC3E}">
        <p14:creationId xmlns:p14="http://schemas.microsoft.com/office/powerpoint/2010/main" val="795862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657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311256"/>
            <a:ext cx="9052560" cy="1295400"/>
          </a:xfrm>
          <a:prstGeom prst="rect">
            <a:avLst/>
          </a:prstGeom>
        </p:spPr>
        <p:txBody>
          <a:bodyPr vert="horz" lIns="101823" tIns="50911" rIns="101823" bIns="50911"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2920" y="1813566"/>
            <a:ext cx="9052560" cy="5129425"/>
          </a:xfrm>
          <a:prstGeom prst="rect">
            <a:avLst/>
          </a:prstGeom>
        </p:spPr>
        <p:txBody>
          <a:bodyPr vert="horz" lIns="101823" tIns="50911" rIns="101823" bIns="5091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9144000" y="7067448"/>
            <a:ext cx="492760" cy="413808"/>
          </a:xfrm>
          <a:prstGeom prst="rect">
            <a:avLst/>
          </a:prstGeom>
        </p:spPr>
        <p:txBody>
          <a:bodyPr lIns="0" tIns="0" rIns="0" bIns="0"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Tree>
    <p:extLst>
      <p:ext uri="{BB962C8B-B14F-4D97-AF65-F5344CB8AC3E}">
        <p14:creationId xmlns:p14="http://schemas.microsoft.com/office/powerpoint/2010/main" val="180127434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3" r:id="rId5"/>
    <p:sldLayoutId id="2147483670" r:id="rId6"/>
    <p:sldLayoutId id="2147483671" r:id="rId7"/>
    <p:sldLayoutId id="2147483672" r:id="rId8"/>
  </p:sldLayoutIdLst>
  <p:hf hdr="0" ftr="0" dt="0"/>
  <p:txStyles>
    <p:titleStyle>
      <a:lvl1pPr algn="l" defTabSz="1018228" rtl="0" eaLnBrk="1" latinLnBrk="0" hangingPunct="1">
        <a:spcBef>
          <a:spcPct val="0"/>
        </a:spcBef>
        <a:buNone/>
        <a:defRPr sz="2600" kern="1200">
          <a:solidFill>
            <a:schemeClr val="tx1"/>
          </a:solidFill>
          <a:latin typeface="Arial" pitchFamily="34" charset="0"/>
          <a:ea typeface="+mj-ea"/>
          <a:cs typeface="Arial" pitchFamily="34" charset="0"/>
        </a:defRPr>
      </a:lvl1pPr>
    </p:titleStyle>
    <p:body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228" rtl="0" eaLnBrk="1" latinLnBrk="0" hangingPunct="1">
        <a:defRPr sz="2000" kern="1200">
          <a:solidFill>
            <a:schemeClr val="tx1"/>
          </a:solidFill>
          <a:latin typeface="+mn-lt"/>
          <a:ea typeface="+mn-ea"/>
          <a:cs typeface="+mn-cs"/>
        </a:defRPr>
      </a:lvl1pPr>
      <a:lvl2pPr marL="509115" algn="l" defTabSz="1018228" rtl="0" eaLnBrk="1" latinLnBrk="0" hangingPunct="1">
        <a:defRPr sz="2000" kern="1200">
          <a:solidFill>
            <a:schemeClr val="tx1"/>
          </a:solidFill>
          <a:latin typeface="+mn-lt"/>
          <a:ea typeface="+mn-ea"/>
          <a:cs typeface="+mn-cs"/>
        </a:defRPr>
      </a:lvl2pPr>
      <a:lvl3pPr marL="1018228" algn="l" defTabSz="1018228" rtl="0" eaLnBrk="1" latinLnBrk="0" hangingPunct="1">
        <a:defRPr sz="2000" kern="1200">
          <a:solidFill>
            <a:schemeClr val="tx1"/>
          </a:solidFill>
          <a:latin typeface="+mn-lt"/>
          <a:ea typeface="+mn-ea"/>
          <a:cs typeface="+mn-cs"/>
        </a:defRPr>
      </a:lvl3pPr>
      <a:lvl4pPr marL="1527344" algn="l" defTabSz="1018228" rtl="0" eaLnBrk="1" latinLnBrk="0" hangingPunct="1">
        <a:defRPr sz="2000" kern="1200">
          <a:solidFill>
            <a:schemeClr val="tx1"/>
          </a:solidFill>
          <a:latin typeface="+mn-lt"/>
          <a:ea typeface="+mn-ea"/>
          <a:cs typeface="+mn-cs"/>
        </a:defRPr>
      </a:lvl4pPr>
      <a:lvl5pPr marL="2036458" algn="l" defTabSz="1018228" rtl="0" eaLnBrk="1" latinLnBrk="0" hangingPunct="1">
        <a:defRPr sz="2000" kern="1200">
          <a:solidFill>
            <a:schemeClr val="tx1"/>
          </a:solidFill>
          <a:latin typeface="+mn-lt"/>
          <a:ea typeface="+mn-ea"/>
          <a:cs typeface="+mn-cs"/>
        </a:defRPr>
      </a:lvl5pPr>
      <a:lvl6pPr marL="2545574" algn="l" defTabSz="1018228" rtl="0" eaLnBrk="1" latinLnBrk="0" hangingPunct="1">
        <a:defRPr sz="2000" kern="1200">
          <a:solidFill>
            <a:schemeClr val="tx1"/>
          </a:solidFill>
          <a:latin typeface="+mn-lt"/>
          <a:ea typeface="+mn-ea"/>
          <a:cs typeface="+mn-cs"/>
        </a:defRPr>
      </a:lvl6pPr>
      <a:lvl7pPr marL="3054686" algn="l" defTabSz="1018228" rtl="0" eaLnBrk="1" latinLnBrk="0" hangingPunct="1">
        <a:defRPr sz="2000" kern="1200">
          <a:solidFill>
            <a:schemeClr val="tx1"/>
          </a:solidFill>
          <a:latin typeface="+mn-lt"/>
          <a:ea typeface="+mn-ea"/>
          <a:cs typeface="+mn-cs"/>
        </a:defRPr>
      </a:lvl7pPr>
      <a:lvl8pPr marL="3563802" algn="l" defTabSz="1018228" rtl="0" eaLnBrk="1" latinLnBrk="0" hangingPunct="1">
        <a:defRPr sz="2000" kern="1200">
          <a:solidFill>
            <a:schemeClr val="tx1"/>
          </a:solidFill>
          <a:latin typeface="+mn-lt"/>
          <a:ea typeface="+mn-ea"/>
          <a:cs typeface="+mn-cs"/>
        </a:defRPr>
      </a:lvl8pPr>
      <a:lvl9pPr marL="4072914" algn="l" defTabSz="1018228"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chart" Target="../charts/chart12.xml"/></Relationships>
</file>

<file path=ppt/slides/_rels/slide1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chart" Target="../charts/chart14.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chart" Target="../charts/chart16.xml"/><Relationship Id="rId2" Type="http://schemas.openxmlformats.org/officeDocument/2006/relationships/slideLayout" Target="../slideLayouts/slideLayout3.xml"/><Relationship Id="rId1" Type="http://schemas.openxmlformats.org/officeDocument/2006/relationships/vmlDrawing" Target="../drawings/vmlDrawing5.vml"/><Relationship Id="rId6" Type="http://schemas.openxmlformats.org/officeDocument/2006/relationships/image" Target="../media/image5.emf"/><Relationship Id="rId5" Type="http://schemas.openxmlformats.org/officeDocument/2006/relationships/oleObject" Target="../embeddings/oleObject5.bin"/><Relationship Id="rId4" Type="http://schemas.openxmlformats.org/officeDocument/2006/relationships/chart" Target="../charts/chart15.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vmlDrawing" Target="../drawings/vmlDrawing6.vml"/><Relationship Id="rId6" Type="http://schemas.openxmlformats.org/officeDocument/2006/relationships/chart" Target="../charts/chart17.xml"/><Relationship Id="rId5" Type="http://schemas.openxmlformats.org/officeDocument/2006/relationships/image" Target="../media/image6.emf"/><Relationship Id="rId4" Type="http://schemas.openxmlformats.org/officeDocument/2006/relationships/oleObject" Target="../embeddings/oleObject6.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chart" Target="../charts/chart19.xml"/><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7.emf"/><Relationship Id="rId5" Type="http://schemas.openxmlformats.org/officeDocument/2006/relationships/oleObject" Target="../embeddings/oleObject7.bin"/><Relationship Id="rId4" Type="http://schemas.openxmlformats.org/officeDocument/2006/relationships/chart" Target="../charts/chart18.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8.emf"/><Relationship Id="rId2" Type="http://schemas.openxmlformats.org/officeDocument/2006/relationships/slideLayout" Target="../slideLayouts/slideLayout3.xml"/><Relationship Id="rId1" Type="http://schemas.openxmlformats.org/officeDocument/2006/relationships/vmlDrawing" Target="../drawings/vmlDrawing8.vml"/><Relationship Id="rId6" Type="http://schemas.openxmlformats.org/officeDocument/2006/relationships/oleObject" Target="../embeddings/oleObject8.bin"/><Relationship Id="rId5" Type="http://schemas.openxmlformats.org/officeDocument/2006/relationships/chart" Target="../charts/chart21.xml"/><Relationship Id="rId4" Type="http://schemas.openxmlformats.org/officeDocument/2006/relationships/chart" Target="../charts/chart2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chart" Target="../charts/chart6.xml"/><Relationship Id="rId2" Type="http://schemas.openxmlformats.org/officeDocument/2006/relationships/slideLayout" Target="../slideLayouts/slideLayout3.xml"/><Relationship Id="rId1" Type="http://schemas.openxmlformats.org/officeDocument/2006/relationships/vmlDrawing" Target="../drawings/vmlDrawing2.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chart" Target="../charts/chart8.xml"/><Relationship Id="rId2" Type="http://schemas.openxmlformats.org/officeDocument/2006/relationships/slideLayout" Target="../slideLayouts/slideLayout3.xml"/><Relationship Id="rId1" Type="http://schemas.openxmlformats.org/officeDocument/2006/relationships/vmlDrawing" Target="../drawings/vmlDrawing3.vml"/><Relationship Id="rId6" Type="http://schemas.openxmlformats.org/officeDocument/2006/relationships/chart" Target="../charts/chart7.xml"/><Relationship Id="rId5" Type="http://schemas.openxmlformats.org/officeDocument/2006/relationships/image" Target="../media/image3.emf"/><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chart" Target="../charts/chart10.xml"/><Relationship Id="rId2" Type="http://schemas.openxmlformats.org/officeDocument/2006/relationships/slideLayout" Target="../slideLayouts/slideLayout3.xml"/><Relationship Id="rId1" Type="http://schemas.openxmlformats.org/officeDocument/2006/relationships/vmlDrawing" Target="../drawings/vmlDrawing4.vml"/><Relationship Id="rId6" Type="http://schemas.openxmlformats.org/officeDocument/2006/relationships/image" Target="../media/image4.emf"/><Relationship Id="rId5" Type="http://schemas.openxmlformats.org/officeDocument/2006/relationships/oleObject" Target="../embeddings/oleObject4.bin"/><Relationship Id="rId4" Type="http://schemas.openxmlformats.org/officeDocument/2006/relationships/chart" Target="../charts/char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Q1</a:t>
            </a:r>
          </a:p>
        </p:txBody>
      </p:sp>
      <p:sp>
        <p:nvSpPr>
          <p:cNvPr id="5" name="Subtitle 4"/>
          <p:cNvSpPr>
            <a:spLocks noGrp="1"/>
          </p:cNvSpPr>
          <p:nvPr>
            <p:ph type="subTitle" idx="1"/>
          </p:nvPr>
        </p:nvSpPr>
        <p:spPr/>
        <p:txBody>
          <a:bodyPr/>
          <a:lstStyle/>
          <a:p>
            <a:r>
              <a:rPr lang="en-US" dirty="0"/>
              <a:t>Quarterly Market Review</a:t>
            </a:r>
          </a:p>
        </p:txBody>
      </p:sp>
      <p:sp>
        <p:nvSpPr>
          <p:cNvPr id="8" name="Text Placeholder 7"/>
          <p:cNvSpPr>
            <a:spLocks noGrp="1"/>
          </p:cNvSpPr>
          <p:nvPr>
            <p:ph type="body" sz="quarter" idx="11"/>
          </p:nvPr>
        </p:nvSpPr>
        <p:spPr/>
        <p:txBody>
          <a:bodyPr/>
          <a:lstStyle/>
          <a:p>
            <a:r>
              <a:rPr lang="en-US" dirty="0"/>
              <a:t>First Quarter 2018</a:t>
            </a:r>
          </a:p>
        </p:txBody>
      </p:sp>
      <p:sp>
        <p:nvSpPr>
          <p:cNvPr id="7" name="Picture Placeholder 6"/>
          <p:cNvSpPr>
            <a:spLocks noGrp="1"/>
          </p:cNvSpPr>
          <p:nvPr>
            <p:ph type="pic" sz="quarter" idx="13"/>
          </p:nvPr>
        </p:nvSpPr>
        <p:spPr/>
      </p:sp>
    </p:spTree>
    <p:extLst>
      <p:ext uri="{BB962C8B-B14F-4D97-AF65-F5344CB8AC3E}">
        <p14:creationId xmlns:p14="http://schemas.microsoft.com/office/powerpoint/2010/main" val="1676102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p:cNvGraphicFramePr/>
          <p:nvPr>
            <p:extLst>
              <p:ext uri="{D42A27DB-BD31-4B8C-83A1-F6EECF244321}">
                <p14:modId xmlns:p14="http://schemas.microsoft.com/office/powerpoint/2010/main" val="1964039912"/>
              </p:ext>
            </p:extLst>
          </p:nvPr>
        </p:nvGraphicFramePr>
        <p:xfrm>
          <a:off x="5162492" y="2765290"/>
          <a:ext cx="4261104" cy="417880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p:cNvGraphicFramePr/>
          <p:nvPr>
            <p:extLst>
              <p:ext uri="{D42A27DB-BD31-4B8C-83A1-F6EECF244321}">
                <p14:modId xmlns:p14="http://schemas.microsoft.com/office/powerpoint/2010/main" val="3855890447"/>
              </p:ext>
            </p:extLst>
          </p:nvPr>
        </p:nvGraphicFramePr>
        <p:xfrm>
          <a:off x="514289" y="2765290"/>
          <a:ext cx="4261104" cy="4178809"/>
        </p:xfrm>
        <a:graphic>
          <a:graphicData uri="http://schemas.openxmlformats.org/drawingml/2006/chart">
            <c:chart xmlns:c="http://schemas.openxmlformats.org/drawingml/2006/chart" xmlns:r="http://schemas.openxmlformats.org/officeDocument/2006/relationships" r:id="rId4"/>
          </a:graphicData>
        </a:graphic>
      </p:graphicFrame>
      <p:cxnSp>
        <p:nvCxnSpPr>
          <p:cNvPr id="16" name="Straight Connector 15"/>
          <p:cNvCxnSpPr/>
          <p:nvPr/>
        </p:nvCxnSpPr>
        <p:spPr>
          <a:xfrm>
            <a:off x="5010088" y="2614258"/>
            <a:ext cx="0" cy="4224964"/>
          </a:xfrm>
          <a:prstGeom prst="line">
            <a:avLst/>
          </a:prstGeom>
          <a:ln w="635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noFill/>
        </p:spPr>
        <p:txBody>
          <a:bodyPr/>
          <a:lstStyle/>
          <a:p>
            <a:r>
              <a:rPr lang="en-US" dirty="0"/>
              <a:t>Select Country Performance</a:t>
            </a:r>
          </a:p>
        </p:txBody>
      </p:sp>
      <p:sp>
        <p:nvSpPr>
          <p:cNvPr id="9" name="Picture Placeholder 8"/>
          <p:cNvSpPr>
            <a:spLocks noGrp="1"/>
          </p:cNvSpPr>
          <p:nvPr>
            <p:ph type="pic" sz="quarter" idx="13"/>
          </p:nvPr>
        </p:nvSpPr>
        <p:spPr/>
      </p:sp>
      <p:sp>
        <p:nvSpPr>
          <p:cNvPr id="17" name="Text Placeholder 16"/>
          <p:cNvSpPr>
            <a:spLocks noGrp="1"/>
          </p:cNvSpPr>
          <p:nvPr>
            <p:ph type="body" sz="quarter" idx="15"/>
          </p:nvPr>
        </p:nvSpPr>
        <p:spPr>
          <a:xfrm>
            <a:off x="594360" y="7233619"/>
            <a:ext cx="8529320" cy="400050"/>
          </a:xfrm>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Country performance based on respective indices in the MSCI World ex US IMI Index (for developed markets), MSCI USA IMI Index (for US), and MSCI Emerging Markets IMI Index. All returns in USD and net of withholding tax on dividends. MSCI data © MSCI 2018, all rights reserved. UAE and Qatar have been reclassified as emerging markets by MSCI, effective May 2014.</a:t>
            </a:r>
          </a:p>
          <a:p>
            <a:endParaRPr lang="en-US" dirty="0"/>
          </a:p>
        </p:txBody>
      </p:sp>
      <p:sp>
        <p:nvSpPr>
          <p:cNvPr id="19" name="Text Placeholder 18"/>
          <p:cNvSpPr>
            <a:spLocks noGrp="1"/>
          </p:cNvSpPr>
          <p:nvPr>
            <p:ph type="body" sz="quarter" idx="18"/>
          </p:nvPr>
        </p:nvSpPr>
        <p:spPr/>
        <p:txBody>
          <a:bodyPr/>
          <a:lstStyle/>
          <a:p>
            <a:r>
              <a:rPr lang="en-US" dirty="0"/>
              <a:t>In US dollar terms, Finland and Italy recorded the highest country performance in developed markets, while Canada and Australia posted the lowest returns for the quarter. In emerging markets, Egypt and Brazil posted the highest country returns, while the Philippines and Poland had the lowest performance. </a:t>
            </a:r>
          </a:p>
        </p:txBody>
      </p:sp>
      <p:sp>
        <p:nvSpPr>
          <p:cNvPr id="6" name="Text Placeholder 5"/>
          <p:cNvSpPr>
            <a:spLocks noGrp="1"/>
          </p:cNvSpPr>
          <p:nvPr>
            <p:ph type="body" sz="quarter" idx="14"/>
          </p:nvPr>
        </p:nvSpPr>
        <p:spPr/>
        <p:txBody>
          <a:bodyPr/>
          <a:lstStyle/>
          <a:p>
            <a:pPr lvl="0"/>
            <a:r>
              <a:rPr lang="en-US" dirty="0"/>
              <a:t>First Quarter 2018 Index Returns</a:t>
            </a:r>
          </a:p>
        </p:txBody>
      </p:sp>
      <p:sp>
        <p:nvSpPr>
          <p:cNvPr id="3" name="Slide Number Placeholder 2"/>
          <p:cNvSpPr>
            <a:spLocks noGrp="1"/>
          </p:cNvSpPr>
          <p:nvPr>
            <p:ph type="sldNum" sz="quarter" idx="12"/>
          </p:nvPr>
        </p:nvSpPr>
        <p:spPr/>
        <p:txBody>
          <a:bodyPr/>
          <a:lstStyle/>
          <a:p>
            <a:fld id="{66F6FF41-5833-4EBF-9145-362BCED2914A}" type="slidenum">
              <a:rPr lang="en-US" smtClean="0">
                <a:solidFill>
                  <a:prstClr val="white">
                    <a:lumMod val="50000"/>
                  </a:prstClr>
                </a:solidFill>
              </a:rPr>
              <a:pPr/>
              <a:t>10</a:t>
            </a:fld>
            <a:endParaRPr lang="en-US" dirty="0">
              <a:solidFill>
                <a:prstClr val="white">
                  <a:lumMod val="50000"/>
                </a:prstClr>
              </a:solidFill>
            </a:endParaRPr>
          </a:p>
        </p:txBody>
      </p:sp>
    </p:spTree>
    <p:extLst>
      <p:ext uri="{BB962C8B-B14F-4D97-AF65-F5344CB8AC3E}">
        <p14:creationId xmlns:p14="http://schemas.microsoft.com/office/powerpoint/2010/main" val="4084615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p:cNvGraphicFramePr/>
          <p:nvPr>
            <p:extLst>
              <p:ext uri="{D42A27DB-BD31-4B8C-83A1-F6EECF244321}">
                <p14:modId xmlns:p14="http://schemas.microsoft.com/office/powerpoint/2010/main" val="4290275033"/>
              </p:ext>
            </p:extLst>
          </p:nvPr>
        </p:nvGraphicFramePr>
        <p:xfrm>
          <a:off x="5295014" y="2765290"/>
          <a:ext cx="4128577" cy="417880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p:cNvGraphicFramePr/>
          <p:nvPr>
            <p:extLst>
              <p:ext uri="{D42A27DB-BD31-4B8C-83A1-F6EECF244321}">
                <p14:modId xmlns:p14="http://schemas.microsoft.com/office/powerpoint/2010/main" val="3993402599"/>
              </p:ext>
            </p:extLst>
          </p:nvPr>
        </p:nvGraphicFramePr>
        <p:xfrm>
          <a:off x="514289" y="2765290"/>
          <a:ext cx="4261104" cy="4178809"/>
        </p:xfrm>
        <a:graphic>
          <a:graphicData uri="http://schemas.openxmlformats.org/drawingml/2006/chart">
            <c:chart xmlns:c="http://schemas.openxmlformats.org/drawingml/2006/chart" xmlns:r="http://schemas.openxmlformats.org/officeDocument/2006/relationships" r:id="rId4"/>
          </a:graphicData>
        </a:graphic>
      </p:graphicFrame>
      <p:cxnSp>
        <p:nvCxnSpPr>
          <p:cNvPr id="16" name="Straight Connector 15"/>
          <p:cNvCxnSpPr/>
          <p:nvPr/>
        </p:nvCxnSpPr>
        <p:spPr>
          <a:xfrm>
            <a:off x="5010088" y="2614258"/>
            <a:ext cx="0" cy="4224964"/>
          </a:xfrm>
          <a:prstGeom prst="line">
            <a:avLst/>
          </a:prstGeom>
          <a:ln w="635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noFill/>
        </p:spPr>
        <p:txBody>
          <a:bodyPr/>
          <a:lstStyle/>
          <a:p>
            <a:r>
              <a:rPr lang="en-US" dirty="0"/>
              <a:t>Select Currency Performance vs. US Dollar</a:t>
            </a:r>
          </a:p>
        </p:txBody>
      </p:sp>
      <p:sp>
        <p:nvSpPr>
          <p:cNvPr id="9" name="Picture Placeholder 8"/>
          <p:cNvSpPr>
            <a:spLocks noGrp="1"/>
          </p:cNvSpPr>
          <p:nvPr>
            <p:ph type="pic" sz="quarter" idx="13"/>
          </p:nvPr>
        </p:nvSpPr>
        <p:spPr/>
      </p:sp>
      <p:sp>
        <p:nvSpPr>
          <p:cNvPr id="17" name="Text Placeholder 16"/>
          <p:cNvSpPr>
            <a:spLocks noGrp="1"/>
          </p:cNvSpPr>
          <p:nvPr>
            <p:ph type="body" sz="quarter" idx="15"/>
          </p:nvPr>
        </p:nvSpPr>
        <p:spPr>
          <a:xfrm>
            <a:off x="594360" y="7138369"/>
            <a:ext cx="8529320" cy="400050"/>
          </a:xfrm>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a:t>
            </a:r>
          </a:p>
          <a:p>
            <a:r>
              <a:rPr lang="en-US" dirty="0"/>
              <a:t>MSCI data © MSCI 2018, all rights reserved. </a:t>
            </a:r>
          </a:p>
        </p:txBody>
      </p:sp>
      <p:sp>
        <p:nvSpPr>
          <p:cNvPr id="19" name="Text Placeholder 18"/>
          <p:cNvSpPr>
            <a:spLocks noGrp="1"/>
          </p:cNvSpPr>
          <p:nvPr>
            <p:ph type="body" sz="quarter" idx="18"/>
          </p:nvPr>
        </p:nvSpPr>
        <p:spPr/>
        <p:txBody>
          <a:bodyPr/>
          <a:lstStyle/>
          <a:p>
            <a:r>
              <a:rPr lang="en-US" dirty="0"/>
              <a:t>Currencies returns were mixed for the quarter. In developed markets, the Japanese yen appreciated by over 5.5% but the Canadian dollar depreciated approximately 3%. In emerging markets, the Mexican peso appreciated by over 7% but the Pakistani rupee, Philippine peso, and Turkish new lira all depreciated more than 4%.  </a:t>
            </a:r>
          </a:p>
        </p:txBody>
      </p:sp>
      <p:sp>
        <p:nvSpPr>
          <p:cNvPr id="6" name="Text Placeholder 5"/>
          <p:cNvSpPr>
            <a:spLocks noGrp="1"/>
          </p:cNvSpPr>
          <p:nvPr>
            <p:ph type="body" sz="quarter" idx="14"/>
          </p:nvPr>
        </p:nvSpPr>
        <p:spPr/>
        <p:txBody>
          <a:bodyPr/>
          <a:lstStyle/>
          <a:p>
            <a:pPr lvl="0"/>
            <a:r>
              <a:rPr lang="en-US" dirty="0"/>
              <a:t>First Quarter 2018</a:t>
            </a:r>
          </a:p>
        </p:txBody>
      </p:sp>
      <p:sp>
        <p:nvSpPr>
          <p:cNvPr id="3" name="Slide Number Placeholder 2"/>
          <p:cNvSpPr>
            <a:spLocks noGrp="1"/>
          </p:cNvSpPr>
          <p:nvPr>
            <p:ph type="sldNum" sz="quarter" idx="12"/>
          </p:nvPr>
        </p:nvSpPr>
        <p:spPr/>
        <p:txBody>
          <a:bodyPr/>
          <a:lstStyle/>
          <a:p>
            <a:fld id="{66F6FF41-5833-4EBF-9145-362BCED2914A}" type="slidenum">
              <a:rPr lang="en-US" smtClean="0">
                <a:solidFill>
                  <a:prstClr val="white">
                    <a:lumMod val="50000"/>
                  </a:prstClr>
                </a:solidFill>
              </a:rPr>
              <a:pPr/>
              <a:t>11</a:t>
            </a:fld>
            <a:endParaRPr lang="en-US" dirty="0">
              <a:solidFill>
                <a:prstClr val="white">
                  <a:lumMod val="50000"/>
                </a:prstClr>
              </a:solidFill>
            </a:endParaRPr>
          </a:p>
        </p:txBody>
      </p:sp>
    </p:spTree>
    <p:extLst>
      <p:ext uri="{BB962C8B-B14F-4D97-AF65-F5344CB8AC3E}">
        <p14:creationId xmlns:p14="http://schemas.microsoft.com/office/powerpoint/2010/main" val="1755141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Real Estate Investment Trusts (REITs)</a:t>
            </a:r>
          </a:p>
        </p:txBody>
      </p:sp>
      <p:sp>
        <p:nvSpPr>
          <p:cNvPr id="20" name="Picture Placeholder 19"/>
          <p:cNvSpPr>
            <a:spLocks noGrp="1"/>
          </p:cNvSpPr>
          <p:nvPr>
            <p:ph type="pic" sz="quarter" idx="13"/>
          </p:nvPr>
        </p:nvSpPr>
        <p:spPr/>
      </p:sp>
      <p:sp>
        <p:nvSpPr>
          <p:cNvPr id="7" name="Text Placeholder 6"/>
          <p:cNvSpPr>
            <a:spLocks noGrp="1"/>
          </p:cNvSpPr>
          <p:nvPr>
            <p:ph type="body" sz="quarter" idx="14"/>
          </p:nvPr>
        </p:nvSpPr>
        <p:spPr/>
        <p:txBody>
          <a:bodyPr/>
          <a:lstStyle/>
          <a:p>
            <a:r>
              <a:rPr lang="en-US" dirty="0"/>
              <a:t>First Quarter 2018 Index Returns</a:t>
            </a:r>
          </a:p>
        </p:txBody>
      </p:sp>
      <p:sp>
        <p:nvSpPr>
          <p:cNvPr id="10" name="Text Placeholder 9"/>
          <p:cNvSpPr>
            <a:spLocks noGrp="1"/>
          </p:cNvSpPr>
          <p:nvPr>
            <p:ph type="body" sz="quarter" idx="15"/>
          </p:nvPr>
        </p:nvSpPr>
        <p:spPr>
          <a:xfrm>
            <a:off x="594360" y="7114549"/>
            <a:ext cx="8529320" cy="400050"/>
          </a:xfrm>
        </p:spPr>
        <p:txBody>
          <a:bodyPr/>
          <a:lstStyle/>
          <a:p>
            <a:r>
              <a:rPr lang="en-US" b="1" dirty="0"/>
              <a:t>Past performance is not a guarantee of future results. Indices are not available for direct investment. Index performance does not reflect the expenses associated with the management of an actual portfolio. </a:t>
            </a:r>
            <a:r>
              <a:rPr lang="en-US" dirty="0"/>
              <a:t>Number of REIT stocks and total value based on the two indices. All index returns are net of withholding tax on dividends. Total value of REIT stocks represented by Dow Jones US Select REIT Index and the S&amp;P Global ex US REIT Index. Dow Jones US Select REIT Index used as proxy for the US market, and S&amp;P Global ex US REIT Index used as proxy for the World ex US market. Dow Jones data copyright 2018 S&amp;P Dow Jones Indices LLC, a division of S&amp;P Global. All rights reserved. S&amp;P data copyright 2018 S&amp;P Dow Jones Indices LLC, a division of S&amp;P Global. All rights reserved.</a:t>
            </a:r>
          </a:p>
        </p:txBody>
      </p:sp>
      <p:sp>
        <p:nvSpPr>
          <p:cNvPr id="12" name="Text Placeholder 11"/>
          <p:cNvSpPr>
            <a:spLocks noGrp="1"/>
          </p:cNvSpPr>
          <p:nvPr>
            <p:ph type="body" sz="quarter" idx="18"/>
          </p:nvPr>
        </p:nvSpPr>
        <p:spPr/>
        <p:txBody>
          <a:bodyPr/>
          <a:lstStyle/>
          <a:p>
            <a:r>
              <a:rPr lang="en-US" dirty="0"/>
              <a:t>Non-US real estate investment trusts outperformed      US REITs in the first quarter.</a:t>
            </a:r>
          </a:p>
        </p:txBody>
      </p:sp>
      <p:graphicFrame>
        <p:nvGraphicFramePr>
          <p:cNvPr id="14" name="Chart 13"/>
          <p:cNvGraphicFramePr/>
          <p:nvPr>
            <p:extLst>
              <p:ext uri="{D42A27DB-BD31-4B8C-83A1-F6EECF244321}">
                <p14:modId xmlns:p14="http://schemas.microsoft.com/office/powerpoint/2010/main" val="792668661"/>
              </p:ext>
            </p:extLst>
          </p:nvPr>
        </p:nvGraphicFramePr>
        <p:xfrm>
          <a:off x="4599852" y="1758305"/>
          <a:ext cx="5295901" cy="240442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169912435"/>
              </p:ext>
            </p:extLst>
          </p:nvPr>
        </p:nvGraphicFramePr>
        <p:xfrm>
          <a:off x="4703763" y="4722813"/>
          <a:ext cx="4895850" cy="1866900"/>
        </p:xfrm>
        <a:graphic>
          <a:graphicData uri="http://schemas.openxmlformats.org/presentationml/2006/ole">
            <mc:AlternateContent xmlns:mc="http://schemas.openxmlformats.org/markup-compatibility/2006">
              <mc:Choice xmlns:v="urn:schemas-microsoft-com:vml" Requires="v">
                <p:oleObj spid="_x0000_s89398" name="Worksheet" r:id="rId5" imgW="4895889" imgH="1866780" progId="Excel.Sheet.12">
                  <p:embed/>
                </p:oleObj>
              </mc:Choice>
              <mc:Fallback>
                <p:oleObj name="Worksheet" r:id="rId5" imgW="4895889" imgH="1866780" progId="Excel.Sheet.12">
                  <p:embed/>
                  <p:pic>
                    <p:nvPicPr>
                      <p:cNvPr id="0" name=""/>
                      <p:cNvPicPr>
                        <a:picLocks noChangeAspect="1" noChangeArrowheads="1"/>
                      </p:cNvPicPr>
                      <p:nvPr/>
                    </p:nvPicPr>
                    <p:blipFill>
                      <a:blip r:embed="rId6"/>
                      <a:srcRect/>
                      <a:stretch>
                        <a:fillRect/>
                      </a:stretch>
                    </p:blipFill>
                    <p:spPr bwMode="auto">
                      <a:xfrm>
                        <a:off x="4703763" y="4722813"/>
                        <a:ext cx="4895850" cy="186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Chart 12"/>
          <p:cNvGraphicFramePr/>
          <p:nvPr>
            <p:extLst>
              <p:ext uri="{D42A27DB-BD31-4B8C-83A1-F6EECF244321}">
                <p14:modId xmlns:p14="http://schemas.microsoft.com/office/powerpoint/2010/main" val="2526265736"/>
              </p:ext>
            </p:extLst>
          </p:nvPr>
        </p:nvGraphicFramePr>
        <p:xfrm>
          <a:off x="688975" y="3467073"/>
          <a:ext cx="4794522" cy="3502347"/>
        </p:xfrm>
        <a:graphic>
          <a:graphicData uri="http://schemas.openxmlformats.org/drawingml/2006/chart">
            <c:chart xmlns:c="http://schemas.openxmlformats.org/drawingml/2006/chart" xmlns:r="http://schemas.openxmlformats.org/officeDocument/2006/relationships" r:id="rId7"/>
          </a:graphicData>
        </a:graphic>
      </p:graphicFrame>
      <p:sp>
        <p:nvSpPr>
          <p:cNvPr id="4" name="Slide Number Placeholder 3"/>
          <p:cNvSpPr>
            <a:spLocks noGrp="1"/>
          </p:cNvSpPr>
          <p:nvPr>
            <p:ph type="sldNum" sz="quarter" idx="12"/>
          </p:nvPr>
        </p:nvSpPr>
        <p:spPr/>
        <p:txBody>
          <a:bodyPr/>
          <a:lstStyle/>
          <a:p>
            <a:fld id="{66F6FF41-5833-4EBF-9145-362BCED2914A}" type="slidenum">
              <a:rPr lang="en-US" smtClean="0">
                <a:solidFill>
                  <a:prstClr val="white">
                    <a:lumMod val="50000"/>
                  </a:prstClr>
                </a:solidFill>
              </a:rPr>
              <a:pPr/>
              <a:t>12</a:t>
            </a:fld>
            <a:endParaRPr lang="en-US" dirty="0">
              <a:solidFill>
                <a:prstClr val="white">
                  <a:lumMod val="50000"/>
                </a:prstClr>
              </a:solidFill>
            </a:endParaRPr>
          </a:p>
        </p:txBody>
      </p:sp>
    </p:spTree>
    <p:extLst>
      <p:ext uri="{BB962C8B-B14F-4D97-AF65-F5344CB8AC3E}">
        <p14:creationId xmlns:p14="http://schemas.microsoft.com/office/powerpoint/2010/main" val="1013000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Commodities</a:t>
            </a:r>
          </a:p>
        </p:txBody>
      </p:sp>
      <p:sp>
        <p:nvSpPr>
          <p:cNvPr id="18" name="Picture Placeholder 17"/>
          <p:cNvSpPr>
            <a:spLocks noGrp="1"/>
          </p:cNvSpPr>
          <p:nvPr>
            <p:ph type="pic" sz="quarter" idx="13"/>
          </p:nvPr>
        </p:nvSpPr>
        <p:spPr/>
      </p:sp>
      <p:sp>
        <p:nvSpPr>
          <p:cNvPr id="4" name="Text Placeholder 3"/>
          <p:cNvSpPr>
            <a:spLocks noGrp="1"/>
          </p:cNvSpPr>
          <p:nvPr>
            <p:ph type="body" sz="quarter" idx="14"/>
          </p:nvPr>
        </p:nvSpPr>
        <p:spPr/>
        <p:txBody>
          <a:bodyPr/>
          <a:lstStyle/>
          <a:p>
            <a:r>
              <a:rPr lang="en-US" dirty="0"/>
              <a:t>First Quarter 2018 Index Returns</a:t>
            </a:r>
          </a:p>
        </p:txBody>
      </p:sp>
      <p:sp>
        <p:nvSpPr>
          <p:cNvPr id="6" name="Text Placeholder 5"/>
          <p:cNvSpPr>
            <a:spLocks noGrp="1"/>
          </p:cNvSpPr>
          <p:nvPr>
            <p:ph type="body" sz="quarter" idx="15"/>
          </p:nvPr>
        </p:nvSpPr>
        <p:spPr>
          <a:xfrm>
            <a:off x="594360" y="7233619"/>
            <a:ext cx="8529320" cy="400050"/>
          </a:xfrm>
        </p:spPr>
        <p:txBody>
          <a:bodyPr/>
          <a:lstStyle/>
          <a:p>
            <a:r>
              <a:rPr lang="en-US" b="1" dirty="0"/>
              <a:t>Past performance is not a guarantee of future results. Index is not available for direct investment. Index performance does not reflect the expenses associated with the management of an actual portfolio. </a:t>
            </a:r>
            <a:br>
              <a:rPr lang="en-US" b="1" dirty="0"/>
            </a:br>
            <a:r>
              <a:rPr lang="en-US" dirty="0"/>
              <a:t>Commodities returns represent the return of the Bloomberg Commodity Total Return Index. Individual Commodities are sub-index values of the Bloomberg Commodity Total Return Index. Data provided by Bloomberg.</a:t>
            </a:r>
          </a:p>
          <a:p>
            <a:endParaRPr lang="en-US" dirty="0"/>
          </a:p>
        </p:txBody>
      </p:sp>
      <p:sp>
        <p:nvSpPr>
          <p:cNvPr id="7" name="Text Placeholder 6"/>
          <p:cNvSpPr>
            <a:spLocks noGrp="1"/>
          </p:cNvSpPr>
          <p:nvPr>
            <p:ph type="body" sz="quarter" idx="18"/>
          </p:nvPr>
        </p:nvSpPr>
        <p:spPr/>
        <p:txBody>
          <a:bodyPr/>
          <a:lstStyle/>
          <a:p>
            <a:r>
              <a:rPr lang="en-US" dirty="0"/>
              <a:t>The Bloomberg Commodity Index Total Return declined 0.40% during the first quarter. </a:t>
            </a:r>
          </a:p>
          <a:p>
            <a:r>
              <a:rPr lang="en-US" dirty="0"/>
              <a:t>The grains complex led performance, with soybean meal returning 20.24% and corn gaining 8.30%. Energy also advanced, with WTI crude oil returning 8.40% and Brent oil advancing 4.99%. </a:t>
            </a:r>
          </a:p>
          <a:p>
            <a:r>
              <a:rPr lang="en-US" dirty="0"/>
              <a:t>Softs was the worst-performing complex, with sugar and coffee declining by 18.19% and 7.96%, respectively.</a:t>
            </a:r>
          </a:p>
        </p:txBody>
      </p:sp>
      <p:graphicFrame>
        <p:nvGraphicFramePr>
          <p:cNvPr id="3" name="Object 2"/>
          <p:cNvGraphicFramePr>
            <a:graphicFrameLocks/>
          </p:cNvGraphicFramePr>
          <p:nvPr>
            <p:extLst>
              <p:ext uri="{D42A27DB-BD31-4B8C-83A1-F6EECF244321}">
                <p14:modId xmlns:p14="http://schemas.microsoft.com/office/powerpoint/2010/main" val="4141759550"/>
              </p:ext>
            </p:extLst>
          </p:nvPr>
        </p:nvGraphicFramePr>
        <p:xfrm>
          <a:off x="692150" y="4672013"/>
          <a:ext cx="3163888" cy="1308100"/>
        </p:xfrm>
        <a:graphic>
          <a:graphicData uri="http://schemas.openxmlformats.org/presentationml/2006/ole">
            <mc:AlternateContent xmlns:mc="http://schemas.openxmlformats.org/markup-compatibility/2006">
              <mc:Choice xmlns:v="urn:schemas-microsoft-com:vml" Requires="v">
                <p:oleObj spid="_x0000_s90420" name="Worksheet" r:id="rId4" imgW="3590877" imgH="1485810" progId="Excel.Sheet.12">
                  <p:embed/>
                </p:oleObj>
              </mc:Choice>
              <mc:Fallback>
                <p:oleObj name="Worksheet" r:id="rId4" imgW="3590877" imgH="1485810" progId="Excel.Sheet.12">
                  <p:embed/>
                  <p:pic>
                    <p:nvPicPr>
                      <p:cNvPr id="0" name=""/>
                      <p:cNvPicPr>
                        <a:picLocks noChangeArrowheads="1"/>
                      </p:cNvPicPr>
                      <p:nvPr/>
                    </p:nvPicPr>
                    <p:blipFill>
                      <a:blip r:embed="rId5"/>
                      <a:srcRect/>
                      <a:stretch>
                        <a:fillRect/>
                      </a:stretch>
                    </p:blipFill>
                    <p:spPr bwMode="auto">
                      <a:xfrm>
                        <a:off x="692150" y="4672013"/>
                        <a:ext cx="3163888" cy="130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Chart 9"/>
          <p:cNvGraphicFramePr/>
          <p:nvPr>
            <p:extLst>
              <p:ext uri="{D42A27DB-BD31-4B8C-83A1-F6EECF244321}">
                <p14:modId xmlns:p14="http://schemas.microsoft.com/office/powerpoint/2010/main" val="617972287"/>
              </p:ext>
            </p:extLst>
          </p:nvPr>
        </p:nvGraphicFramePr>
        <p:xfrm>
          <a:off x="4558519" y="1754365"/>
          <a:ext cx="4846320" cy="4937760"/>
        </p:xfrm>
        <a:graphic>
          <a:graphicData uri="http://schemas.openxmlformats.org/drawingml/2006/chart">
            <c:chart xmlns:c="http://schemas.openxmlformats.org/drawingml/2006/chart" xmlns:r="http://schemas.openxmlformats.org/officeDocument/2006/relationships" r:id="rId6"/>
          </a:graphicData>
        </a:graphic>
      </p:graphicFrame>
      <p:sp>
        <p:nvSpPr>
          <p:cNvPr id="5" name="Slide Number Placeholder 4"/>
          <p:cNvSpPr>
            <a:spLocks noGrp="1"/>
          </p:cNvSpPr>
          <p:nvPr>
            <p:ph type="sldNum" sz="quarter" idx="12"/>
          </p:nvPr>
        </p:nvSpPr>
        <p:spPr/>
        <p:txBody>
          <a:bodyPr/>
          <a:lstStyle/>
          <a:p>
            <a:fld id="{66F6FF41-5833-4EBF-9145-362BCED2914A}" type="slidenum">
              <a:rPr lang="en-US" smtClean="0">
                <a:solidFill>
                  <a:prstClr val="white">
                    <a:lumMod val="50000"/>
                  </a:prstClr>
                </a:solidFill>
              </a:rPr>
              <a:pPr/>
              <a:t>13</a:t>
            </a:fld>
            <a:endParaRPr lang="en-US" dirty="0">
              <a:solidFill>
                <a:prstClr val="white">
                  <a:lumMod val="50000"/>
                </a:prstClr>
              </a:solidFill>
            </a:endParaRPr>
          </a:p>
        </p:txBody>
      </p:sp>
    </p:spTree>
    <p:extLst>
      <p:ext uri="{BB962C8B-B14F-4D97-AF65-F5344CB8AC3E}">
        <p14:creationId xmlns:p14="http://schemas.microsoft.com/office/powerpoint/2010/main" val="3450060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Chart 23"/>
          <p:cNvGraphicFramePr>
            <a:graphicFrameLocks/>
          </p:cNvGraphicFramePr>
          <p:nvPr>
            <p:extLst>
              <p:ext uri="{D42A27DB-BD31-4B8C-83A1-F6EECF244321}">
                <p14:modId xmlns:p14="http://schemas.microsoft.com/office/powerpoint/2010/main" val="360253419"/>
              </p:ext>
            </p:extLst>
          </p:nvPr>
        </p:nvGraphicFramePr>
        <p:xfrm>
          <a:off x="6396038" y="1780830"/>
          <a:ext cx="3352800" cy="2765030"/>
        </p:xfrm>
        <a:graphic>
          <a:graphicData uri="http://schemas.openxmlformats.org/drawingml/2006/chart">
            <c:chart xmlns:c="http://schemas.openxmlformats.org/drawingml/2006/chart" xmlns:r="http://schemas.openxmlformats.org/officeDocument/2006/relationships" r:id="rId4"/>
          </a:graphicData>
        </a:graphic>
      </p:graphicFrame>
      <p:cxnSp>
        <p:nvCxnSpPr>
          <p:cNvPr id="28" name="Straight Connector 27"/>
          <p:cNvCxnSpPr/>
          <p:nvPr/>
        </p:nvCxnSpPr>
        <p:spPr>
          <a:xfrm rot="5400000">
            <a:off x="758015" y="4242610"/>
            <a:ext cx="472440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noFill/>
        </p:spPr>
        <p:txBody>
          <a:bodyPr/>
          <a:lstStyle/>
          <a:p>
            <a:r>
              <a:rPr lang="en-US" dirty="0"/>
              <a:t>Fixed Income</a:t>
            </a:r>
          </a:p>
        </p:txBody>
      </p:sp>
      <p:sp>
        <p:nvSpPr>
          <p:cNvPr id="18" name="Picture Placeholder 17"/>
          <p:cNvSpPr>
            <a:spLocks noGrp="1"/>
          </p:cNvSpPr>
          <p:nvPr>
            <p:ph type="pic" sz="quarter" idx="13"/>
          </p:nvPr>
        </p:nvSpPr>
        <p:spPr/>
      </p:sp>
      <p:sp>
        <p:nvSpPr>
          <p:cNvPr id="31" name="Text Placeholder 30"/>
          <p:cNvSpPr>
            <a:spLocks noGrp="1"/>
          </p:cNvSpPr>
          <p:nvPr>
            <p:ph type="body" sz="quarter" idx="15"/>
          </p:nvPr>
        </p:nvSpPr>
        <p:spPr>
          <a:xfrm>
            <a:off x="594360" y="6762756"/>
            <a:ext cx="8529320" cy="747081"/>
          </a:xfrm>
        </p:spPr>
        <p:txBody>
          <a:bodyPr/>
          <a:lstStyle/>
          <a:p>
            <a:r>
              <a:rPr lang="en-US" dirty="0"/>
              <a:t>One basis point equals 0.01%. </a:t>
            </a:r>
            <a:r>
              <a:rPr lang="en-US" b="1" dirty="0"/>
              <a:t>Past performance is not a guarantee of future results. Indices are not available for direct investment. Index performance does not reflect the expenses associated with the management of an actual portfolio.</a:t>
            </a:r>
            <a:r>
              <a:rPr lang="en-US" dirty="0"/>
              <a:t> Yield curve data from Federal Reserve. State and local bonds are from the S&amp;P National AMT-Free Municipal Bond Index. AAA-AA Corporates represent the Bank of America Merrill Lynch US Corporates, AA-AAA rated. A-BBB Corporates represent the Bank of America Merrill Lynch US Corporates, BBB-A rated. Bloomberg Barclays data provided by Bloomberg.  US long-term bonds, bills, inflation, and fixed income factor data © Stocks, Bonds, Bills, and Inflation (SBBI) Yearbook™, Ibbotson Associates, Chicago (annually updated work by Roger G. Ibbotson and Rex A. Sinquefield). FTSE fixed income indices © 2018 FTSE Fixed Income LLC, all rights reserved. ICE BofAML index data © 2018 ICE Data Indices, LLC. </a:t>
            </a:r>
          </a:p>
        </p:txBody>
      </p:sp>
      <p:sp>
        <p:nvSpPr>
          <p:cNvPr id="7" name="Text Placeholder 6"/>
          <p:cNvSpPr>
            <a:spLocks noGrp="1"/>
          </p:cNvSpPr>
          <p:nvPr>
            <p:ph type="body" sz="quarter" idx="14"/>
          </p:nvPr>
        </p:nvSpPr>
        <p:spPr/>
        <p:txBody>
          <a:bodyPr/>
          <a:lstStyle/>
          <a:p>
            <a:r>
              <a:rPr lang="en-US" dirty="0"/>
              <a:t>First Quarter 2018 Index Returns</a:t>
            </a:r>
          </a:p>
        </p:txBody>
      </p:sp>
      <p:sp>
        <p:nvSpPr>
          <p:cNvPr id="9" name="Text Placeholder 8"/>
          <p:cNvSpPr>
            <a:spLocks noGrp="1"/>
          </p:cNvSpPr>
          <p:nvPr>
            <p:ph type="body" sz="quarter" idx="20"/>
          </p:nvPr>
        </p:nvSpPr>
        <p:spPr>
          <a:xfrm>
            <a:off x="602296" y="1798621"/>
            <a:ext cx="2517925" cy="4876800"/>
          </a:xfrm>
        </p:spPr>
        <p:txBody>
          <a:bodyPr/>
          <a:lstStyle/>
          <a:p>
            <a:r>
              <a:rPr lang="en-US" dirty="0"/>
              <a:t>Interest rates increased in the US during the first quarter. The yield on the 5-year Treasury note rose 36 basis points (bps), ending at 2.56%. The yield on the 10-year Treasury note increased 34 bps to 2.74%. The 30-year Treasury bond yield rose 23 bps to finish at 2.97%.</a:t>
            </a:r>
          </a:p>
          <a:p>
            <a:r>
              <a:rPr lang="en-US" dirty="0"/>
              <a:t>On the short end of the yield curve, the 1-month Treasury bill yield increased 35 bps to 1.63%, while the 1-year Treasury bill yield rose 33 bps to 2.09%. The 2-year Treasury note finished at 2.27% after a yield increase of 38 bps.</a:t>
            </a:r>
          </a:p>
          <a:p>
            <a:r>
              <a:rPr lang="en-US" dirty="0"/>
              <a:t>In terms of total return, short-term corporate bonds dipped 0.38% and intermediate corporates fell 1.50%. Short-term municipal bonds advanced 0.10%, while intermediate munis declined 1.29%. Revenue bonds performed in-line with general obligation bonds, declining 1.19% and 1.20%, respectively.</a:t>
            </a:r>
          </a:p>
        </p:txBody>
      </p:sp>
      <p:graphicFrame>
        <p:nvGraphicFramePr>
          <p:cNvPr id="2" name="Object 1"/>
          <p:cNvGraphicFramePr>
            <a:graphicFrameLocks noChangeAspect="1"/>
          </p:cNvGraphicFramePr>
          <p:nvPr>
            <p:extLst>
              <p:ext uri="{D42A27DB-BD31-4B8C-83A1-F6EECF244321}">
                <p14:modId xmlns:p14="http://schemas.microsoft.com/office/powerpoint/2010/main" val="3074826707"/>
              </p:ext>
            </p:extLst>
          </p:nvPr>
        </p:nvGraphicFramePr>
        <p:xfrm>
          <a:off x="3422650" y="4332288"/>
          <a:ext cx="5992813" cy="2352675"/>
        </p:xfrm>
        <a:graphic>
          <a:graphicData uri="http://schemas.openxmlformats.org/presentationml/2006/ole">
            <mc:AlternateContent xmlns:mc="http://schemas.openxmlformats.org/markup-compatibility/2006">
              <mc:Choice xmlns:v="urn:schemas-microsoft-com:vml" Requires="v">
                <p:oleObj spid="_x0000_s91448" name="Worksheet" r:id="rId5" imgW="6114999" imgH="2400300" progId="Excel.Sheet.12">
                  <p:embed/>
                </p:oleObj>
              </mc:Choice>
              <mc:Fallback>
                <p:oleObj name="Worksheet" r:id="rId5" imgW="6114999" imgH="2400300" progId="Excel.Sheet.12">
                  <p:embed/>
                  <p:pic>
                    <p:nvPicPr>
                      <p:cNvPr id="0" name=""/>
                      <p:cNvPicPr>
                        <a:picLocks noChangeAspect="1" noChangeArrowheads="1"/>
                      </p:cNvPicPr>
                      <p:nvPr/>
                    </p:nvPicPr>
                    <p:blipFill>
                      <a:blip r:embed="rId6"/>
                      <a:srcRect/>
                      <a:stretch>
                        <a:fillRect/>
                      </a:stretch>
                    </p:blipFill>
                    <p:spPr bwMode="auto">
                      <a:xfrm>
                        <a:off x="3422650" y="4332288"/>
                        <a:ext cx="5992813" cy="235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Chart 12"/>
          <p:cNvGraphicFramePr/>
          <p:nvPr>
            <p:extLst>
              <p:ext uri="{D42A27DB-BD31-4B8C-83A1-F6EECF244321}">
                <p14:modId xmlns:p14="http://schemas.microsoft.com/office/powerpoint/2010/main" val="4261454502"/>
              </p:ext>
            </p:extLst>
          </p:nvPr>
        </p:nvGraphicFramePr>
        <p:xfrm>
          <a:off x="3336925" y="1780835"/>
          <a:ext cx="3290250" cy="2555191"/>
        </p:xfrm>
        <a:graphic>
          <a:graphicData uri="http://schemas.openxmlformats.org/drawingml/2006/chart">
            <c:chart xmlns:c="http://schemas.openxmlformats.org/drawingml/2006/chart" xmlns:r="http://schemas.openxmlformats.org/officeDocument/2006/relationships" r:id="rId7"/>
          </a:graphicData>
        </a:graphic>
      </p:graphicFrame>
      <p:sp>
        <p:nvSpPr>
          <p:cNvPr id="4" name="Slide Number Placeholder 3"/>
          <p:cNvSpPr>
            <a:spLocks noGrp="1"/>
          </p:cNvSpPr>
          <p:nvPr>
            <p:ph type="sldNum" sz="quarter" idx="12"/>
          </p:nvPr>
        </p:nvSpPr>
        <p:spPr/>
        <p:txBody>
          <a:bodyPr/>
          <a:lstStyle/>
          <a:p>
            <a:fld id="{66F6FF41-5833-4EBF-9145-362BCED2914A}" type="slidenum">
              <a:rPr lang="en-US" smtClean="0">
                <a:solidFill>
                  <a:prstClr val="white">
                    <a:lumMod val="50000"/>
                  </a:prstClr>
                </a:solidFill>
              </a:rPr>
              <a:pPr/>
              <a:t>14</a:t>
            </a:fld>
            <a:endParaRPr lang="en-US" dirty="0">
              <a:solidFill>
                <a:prstClr val="white">
                  <a:lumMod val="50000"/>
                </a:prstClr>
              </a:solidFill>
            </a:endParaRPr>
          </a:p>
        </p:txBody>
      </p:sp>
    </p:spTree>
    <p:extLst>
      <p:ext uri="{BB962C8B-B14F-4D97-AF65-F5344CB8AC3E}">
        <p14:creationId xmlns:p14="http://schemas.microsoft.com/office/powerpoint/2010/main" val="23595179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Chart 30"/>
          <p:cNvGraphicFramePr/>
          <p:nvPr>
            <p:extLst>
              <p:ext uri="{D42A27DB-BD31-4B8C-83A1-F6EECF244321}">
                <p14:modId xmlns:p14="http://schemas.microsoft.com/office/powerpoint/2010/main" val="547379730"/>
              </p:ext>
            </p:extLst>
          </p:nvPr>
        </p:nvGraphicFramePr>
        <p:xfrm>
          <a:off x="4617248" y="3756839"/>
          <a:ext cx="4891882" cy="3251495"/>
        </p:xfrm>
        <a:graphic>
          <a:graphicData uri="http://schemas.openxmlformats.org/drawingml/2006/chart">
            <c:chart xmlns:c="http://schemas.openxmlformats.org/drawingml/2006/chart" xmlns:r="http://schemas.openxmlformats.org/officeDocument/2006/relationships" r:id="rId4"/>
          </a:graphicData>
        </a:graphic>
      </p:graphicFrame>
      <p:sp>
        <p:nvSpPr>
          <p:cNvPr id="20" name="TextBox 19"/>
          <p:cNvSpPr txBox="1"/>
          <p:nvPr/>
        </p:nvSpPr>
        <p:spPr>
          <a:xfrm>
            <a:off x="8531234" y="4304736"/>
            <a:ext cx="984244" cy="215444"/>
          </a:xfrm>
          <a:prstGeom prst="rect">
            <a:avLst/>
          </a:prstGeom>
          <a:noFill/>
          <a:ln>
            <a:noFill/>
          </a:ln>
        </p:spPr>
        <p:txBody>
          <a:bodyPr wrap="square" lIns="91388" tIns="45693" rIns="91388" bIns="45693" rtlCol="0">
            <a:spAutoFit/>
          </a:bodyPr>
          <a:lstStyle/>
          <a:p>
            <a:pPr>
              <a:spcAft>
                <a:spcPts val="700"/>
              </a:spcAft>
            </a:pPr>
            <a:r>
              <a:rPr lang="en-US" sz="800" b="1" u="sng" dirty="0">
                <a:solidFill>
                  <a:prstClr val="black"/>
                </a:solidFill>
                <a:cs typeface="Arial" pitchFamily="34" charset="0"/>
              </a:rPr>
              <a:t>Stock/Bond Mix</a:t>
            </a:r>
          </a:p>
        </p:txBody>
      </p:sp>
      <p:sp>
        <p:nvSpPr>
          <p:cNvPr id="3" name="Title 2"/>
          <p:cNvSpPr>
            <a:spLocks noGrp="1"/>
          </p:cNvSpPr>
          <p:nvPr>
            <p:ph type="title"/>
          </p:nvPr>
        </p:nvSpPr>
        <p:spPr>
          <a:noFill/>
        </p:spPr>
        <p:txBody>
          <a:bodyPr/>
          <a:lstStyle/>
          <a:p>
            <a:r>
              <a:rPr lang="en-US" dirty="0"/>
              <a:t>Impact of Diversification</a:t>
            </a:r>
          </a:p>
        </p:txBody>
      </p:sp>
      <p:sp>
        <p:nvSpPr>
          <p:cNvPr id="16" name="Picture Placeholder 15"/>
          <p:cNvSpPr>
            <a:spLocks noGrp="1"/>
          </p:cNvSpPr>
          <p:nvPr>
            <p:ph type="pic" sz="quarter" idx="13"/>
          </p:nvPr>
        </p:nvSpPr>
        <p:spPr/>
      </p:sp>
      <p:sp>
        <p:nvSpPr>
          <p:cNvPr id="5" name="Text Placeholder 4"/>
          <p:cNvSpPr>
            <a:spLocks noGrp="1"/>
          </p:cNvSpPr>
          <p:nvPr>
            <p:ph type="body" sz="quarter" idx="14"/>
          </p:nvPr>
        </p:nvSpPr>
        <p:spPr/>
        <p:txBody>
          <a:bodyPr/>
          <a:lstStyle/>
          <a:p>
            <a:r>
              <a:rPr lang="en-US" dirty="0"/>
              <a:t>First Quarter 2018 Index Returns</a:t>
            </a:r>
          </a:p>
        </p:txBody>
      </p:sp>
      <p:sp>
        <p:nvSpPr>
          <p:cNvPr id="6" name="Text Placeholder 5"/>
          <p:cNvSpPr>
            <a:spLocks noGrp="1"/>
          </p:cNvSpPr>
          <p:nvPr>
            <p:ph type="body" sz="quarter" idx="15"/>
          </p:nvPr>
        </p:nvSpPr>
        <p:spPr>
          <a:xfrm>
            <a:off x="594360" y="7228857"/>
            <a:ext cx="8529320" cy="400050"/>
          </a:xfrm>
        </p:spPr>
        <p:txBody>
          <a:bodyPr/>
          <a:lstStyle/>
          <a:p>
            <a:pPr marL="91388" indent="-91388">
              <a:buFont typeface="+mj-lt"/>
              <a:buAutoNum type="arabicPeriod"/>
            </a:pPr>
            <a:r>
              <a:rPr lang="en-US" dirty="0"/>
              <a:t>STDEV (standard deviation) is a measure of the variation or dispersion of a set of data points. Standard deviations are often used to quantify the historical return volatility of a security or portfolio. 	</a:t>
            </a:r>
          </a:p>
          <a:p>
            <a:r>
              <a:rPr lang="en-US" dirty="0"/>
              <a:t>Diversification does not eliminate the risk of market loss.</a:t>
            </a:r>
            <a:r>
              <a:rPr lang="en-US" b="1" dirty="0"/>
              <a:t> Past performance is not a guarantee of future results. Indices are not available for direct investment. Index performance does not reflect expenses associated with the management of an actual portfolio</a:t>
            </a:r>
            <a:r>
              <a:rPr lang="en-US" dirty="0"/>
              <a:t>. Asset allocations and the hypothetical index portfolio returns are for illustrative purposes only and do not represent actual performance. Global Stocks represented by MSCI All Country World Index (gross div.) and Treasury Bills represented by US One-Month Treasury Bills. Globally diversified allocations rebalanced monthly, no withdrawals. Data © MSCI 2018, all rights reserved. Treasury bills © Stocks, Bonds, Bills, and Inflation Yearbook™, Ibbotson Associates, Chicago (annually updated work by Roger G. Ibbotson and Rex A. Sinquefield). </a:t>
            </a:r>
          </a:p>
          <a:p>
            <a:endParaRPr lang="en-US" dirty="0"/>
          </a:p>
        </p:txBody>
      </p:sp>
      <p:sp>
        <p:nvSpPr>
          <p:cNvPr id="7" name="Text Placeholder 6"/>
          <p:cNvSpPr>
            <a:spLocks noGrp="1"/>
          </p:cNvSpPr>
          <p:nvPr>
            <p:ph type="body" sz="quarter" idx="18"/>
          </p:nvPr>
        </p:nvSpPr>
        <p:spPr/>
        <p:txBody>
          <a:bodyPr/>
          <a:lstStyle/>
          <a:p>
            <a:r>
              <a:rPr lang="en-US" dirty="0"/>
              <a:t>These portfolios illustrate the performance of different global stock/bond mixes. Mixes with larger allocations to stocks are considered riskier but have higher expected </a:t>
            </a:r>
            <a:br>
              <a:rPr lang="en-US" dirty="0"/>
            </a:br>
            <a:r>
              <a:rPr lang="en-US" dirty="0"/>
              <a:t>returns over time.</a:t>
            </a:r>
          </a:p>
          <a:p>
            <a:endParaRPr lang="en-US" dirty="0"/>
          </a:p>
        </p:txBody>
      </p:sp>
      <p:graphicFrame>
        <p:nvGraphicFramePr>
          <p:cNvPr id="37" name="Chart 36"/>
          <p:cNvGraphicFramePr/>
          <p:nvPr>
            <p:extLst>
              <p:ext uri="{D42A27DB-BD31-4B8C-83A1-F6EECF244321}">
                <p14:modId xmlns:p14="http://schemas.microsoft.com/office/powerpoint/2010/main" val="3805081341"/>
              </p:ext>
            </p:extLst>
          </p:nvPr>
        </p:nvGraphicFramePr>
        <p:xfrm>
          <a:off x="4589085" y="1810357"/>
          <a:ext cx="5295901" cy="175310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 name="Object 3"/>
          <p:cNvGraphicFramePr>
            <a:graphicFrameLocks/>
          </p:cNvGraphicFramePr>
          <p:nvPr>
            <p:extLst>
              <p:ext uri="{D42A27DB-BD31-4B8C-83A1-F6EECF244321}">
                <p14:modId xmlns:p14="http://schemas.microsoft.com/office/powerpoint/2010/main" val="67659369"/>
              </p:ext>
            </p:extLst>
          </p:nvPr>
        </p:nvGraphicFramePr>
        <p:xfrm>
          <a:off x="663616" y="4568825"/>
          <a:ext cx="3317875" cy="1879600"/>
        </p:xfrm>
        <a:graphic>
          <a:graphicData uri="http://schemas.openxmlformats.org/presentationml/2006/ole">
            <mc:AlternateContent xmlns:mc="http://schemas.openxmlformats.org/markup-compatibility/2006">
              <mc:Choice xmlns:v="urn:schemas-microsoft-com:vml" Requires="v">
                <p:oleObj spid="_x0000_s92468" name="Worksheet" r:id="rId6" imgW="3809955" imgH="2162160" progId="Excel.Sheet.12">
                  <p:embed/>
                </p:oleObj>
              </mc:Choice>
              <mc:Fallback>
                <p:oleObj name="Worksheet" r:id="rId6" imgW="3809955" imgH="2162160" progId="Excel.Sheet.12">
                  <p:embed/>
                  <p:pic>
                    <p:nvPicPr>
                      <p:cNvPr id="0" name=""/>
                      <p:cNvPicPr>
                        <a:picLocks noChangeArrowheads="1"/>
                      </p:cNvPicPr>
                      <p:nvPr/>
                    </p:nvPicPr>
                    <p:blipFill>
                      <a:blip r:embed="rId7"/>
                      <a:srcRect/>
                      <a:stretch>
                        <a:fillRect/>
                      </a:stretch>
                    </p:blipFill>
                    <p:spPr bwMode="auto">
                      <a:xfrm>
                        <a:off x="663616" y="4568825"/>
                        <a:ext cx="3317875" cy="187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TextBox 9"/>
          <p:cNvSpPr txBox="1"/>
          <p:nvPr/>
        </p:nvSpPr>
        <p:spPr>
          <a:xfrm>
            <a:off x="8267705" y="6653012"/>
            <a:ext cx="435784" cy="233433"/>
          </a:xfrm>
          <a:prstGeom prst="rect">
            <a:avLst/>
          </a:prstGeom>
          <a:solidFill>
            <a:schemeClr val="bg1"/>
          </a:solidFill>
        </p:spPr>
        <p:txBody>
          <a:bodyPr wrap="square" lIns="91388" tIns="45693" rIns="91388" bIns="45693" rtlCol="0">
            <a:spAutoFit/>
          </a:bodyPr>
          <a:lstStyle/>
          <a:p>
            <a:endParaRPr lang="en-US" sz="900" dirty="0">
              <a:solidFill>
                <a:prstClr val="black"/>
              </a:solidFill>
            </a:endParaRPr>
          </a:p>
        </p:txBody>
      </p:sp>
      <p:sp>
        <p:nvSpPr>
          <p:cNvPr id="2" name="Rectangle 1"/>
          <p:cNvSpPr/>
          <p:nvPr/>
        </p:nvSpPr>
        <p:spPr>
          <a:xfrm>
            <a:off x="8531235" y="4495173"/>
            <a:ext cx="787395" cy="215444"/>
          </a:xfrm>
          <a:prstGeom prst="rect">
            <a:avLst/>
          </a:prstGeom>
        </p:spPr>
        <p:txBody>
          <a:bodyPr wrap="none" lIns="91388" tIns="45693" rIns="91388" bIns="45693">
            <a:spAutoFit/>
          </a:bodyPr>
          <a:lstStyle/>
          <a:p>
            <a:r>
              <a:rPr lang="en-US" sz="800" dirty="0">
                <a:solidFill>
                  <a:prstClr val="black"/>
                </a:solidFill>
                <a:cs typeface="Arial" pitchFamily="34" charset="0"/>
              </a:rPr>
              <a:t>100% Stocks</a:t>
            </a:r>
          </a:p>
        </p:txBody>
      </p:sp>
      <p:sp>
        <p:nvSpPr>
          <p:cNvPr id="11" name="Rectangle 10"/>
          <p:cNvSpPr/>
          <p:nvPr/>
        </p:nvSpPr>
        <p:spPr>
          <a:xfrm>
            <a:off x="8531231" y="4986857"/>
            <a:ext cx="444352" cy="215444"/>
          </a:xfrm>
          <a:prstGeom prst="rect">
            <a:avLst/>
          </a:prstGeom>
        </p:spPr>
        <p:txBody>
          <a:bodyPr wrap="none" lIns="91388" tIns="45693" rIns="91388" bIns="45693">
            <a:spAutoFit/>
          </a:bodyPr>
          <a:lstStyle/>
          <a:p>
            <a:r>
              <a:rPr lang="en-US" sz="800" dirty="0">
                <a:solidFill>
                  <a:prstClr val="black"/>
                </a:solidFill>
                <a:cs typeface="Arial" pitchFamily="34" charset="0"/>
              </a:rPr>
              <a:t>75/25</a:t>
            </a:r>
          </a:p>
        </p:txBody>
      </p:sp>
      <p:sp>
        <p:nvSpPr>
          <p:cNvPr id="12" name="Rectangle 11"/>
          <p:cNvSpPr/>
          <p:nvPr/>
        </p:nvSpPr>
        <p:spPr>
          <a:xfrm>
            <a:off x="8531236" y="5367335"/>
            <a:ext cx="530915" cy="215444"/>
          </a:xfrm>
          <a:prstGeom prst="rect">
            <a:avLst/>
          </a:prstGeom>
        </p:spPr>
        <p:txBody>
          <a:bodyPr wrap="none" lIns="91388" tIns="45693" rIns="91388" bIns="45693">
            <a:spAutoFit/>
          </a:bodyPr>
          <a:lstStyle/>
          <a:p>
            <a:r>
              <a:rPr lang="en-US" sz="800" dirty="0">
                <a:solidFill>
                  <a:prstClr val="black"/>
                </a:solidFill>
                <a:cs typeface="Arial" pitchFamily="34" charset="0"/>
              </a:rPr>
              <a:t>50/50   </a:t>
            </a:r>
          </a:p>
        </p:txBody>
      </p:sp>
      <p:sp>
        <p:nvSpPr>
          <p:cNvPr id="13" name="Rectangle 12"/>
          <p:cNvSpPr/>
          <p:nvPr/>
        </p:nvSpPr>
        <p:spPr>
          <a:xfrm>
            <a:off x="8531231" y="5654806"/>
            <a:ext cx="444352" cy="215444"/>
          </a:xfrm>
          <a:prstGeom prst="rect">
            <a:avLst/>
          </a:prstGeom>
        </p:spPr>
        <p:txBody>
          <a:bodyPr wrap="none" lIns="91388" tIns="45693" rIns="91388" bIns="45693">
            <a:spAutoFit/>
          </a:bodyPr>
          <a:lstStyle/>
          <a:p>
            <a:r>
              <a:rPr lang="en-US" sz="800" dirty="0">
                <a:solidFill>
                  <a:prstClr val="black"/>
                </a:solidFill>
                <a:cs typeface="Arial" pitchFamily="34" charset="0"/>
              </a:rPr>
              <a:t>25/75</a:t>
            </a:r>
          </a:p>
        </p:txBody>
      </p:sp>
      <p:sp>
        <p:nvSpPr>
          <p:cNvPr id="14" name="Rectangle 13"/>
          <p:cNvSpPr/>
          <p:nvPr/>
        </p:nvSpPr>
        <p:spPr>
          <a:xfrm>
            <a:off x="8531237" y="5860417"/>
            <a:ext cx="1099981" cy="215444"/>
          </a:xfrm>
          <a:prstGeom prst="rect">
            <a:avLst/>
          </a:prstGeom>
        </p:spPr>
        <p:txBody>
          <a:bodyPr wrap="none" lIns="91388" tIns="45693" rIns="91388" bIns="45693">
            <a:spAutoFit/>
          </a:bodyPr>
          <a:lstStyle/>
          <a:p>
            <a:r>
              <a:rPr lang="en-US" sz="800" dirty="0">
                <a:solidFill>
                  <a:prstClr val="black"/>
                </a:solidFill>
                <a:cs typeface="Arial" pitchFamily="34" charset="0"/>
              </a:rPr>
              <a:t>100% Treasury Bills</a:t>
            </a:r>
          </a:p>
        </p:txBody>
      </p:sp>
      <p:sp>
        <p:nvSpPr>
          <p:cNvPr id="15" name="Slide Number Placeholder 14"/>
          <p:cNvSpPr>
            <a:spLocks noGrp="1"/>
          </p:cNvSpPr>
          <p:nvPr>
            <p:ph type="sldNum" sz="quarter" idx="12"/>
          </p:nvPr>
        </p:nvSpPr>
        <p:spPr/>
        <p:txBody>
          <a:bodyPr/>
          <a:lstStyle/>
          <a:p>
            <a:fld id="{66F6FF41-5833-4EBF-9145-362BCED2914A}" type="slidenum">
              <a:rPr lang="en-US" smtClean="0">
                <a:solidFill>
                  <a:prstClr val="white">
                    <a:lumMod val="50000"/>
                  </a:prstClr>
                </a:solidFill>
              </a:rPr>
              <a:pPr/>
              <a:t>15</a:t>
            </a:fld>
            <a:endParaRPr lang="en-US" dirty="0">
              <a:solidFill>
                <a:prstClr val="white">
                  <a:lumMod val="50000"/>
                </a:prstClr>
              </a:solidFill>
            </a:endParaRPr>
          </a:p>
        </p:txBody>
      </p:sp>
      <p:sp>
        <p:nvSpPr>
          <p:cNvPr id="21" name="TextBox 20"/>
          <p:cNvSpPr txBox="1"/>
          <p:nvPr/>
        </p:nvSpPr>
        <p:spPr>
          <a:xfrm>
            <a:off x="8322351" y="6432859"/>
            <a:ext cx="490910" cy="215389"/>
          </a:xfrm>
          <a:prstGeom prst="rect">
            <a:avLst/>
          </a:prstGeom>
          <a:solidFill>
            <a:srgbClr val="FFFFFF"/>
          </a:solidFill>
        </p:spPr>
        <p:txBody>
          <a:bodyPr wrap="square" lIns="0" tIns="45693" rIns="0" bIns="45693" rtlCol="0">
            <a:spAutoFit/>
          </a:bodyPr>
          <a:lstStyle/>
          <a:p>
            <a:pPr marR="0" lvl="0" indent="0" algn="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rPr>
              <a:t>3/2018</a:t>
            </a:r>
          </a:p>
        </p:txBody>
      </p:sp>
    </p:spTree>
    <p:extLst>
      <p:ext uri="{BB962C8B-B14F-4D97-AF65-F5344CB8AC3E}">
        <p14:creationId xmlns:p14="http://schemas.microsoft.com/office/powerpoint/2010/main" val="2142910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Sailing with the Tides </a:t>
            </a:r>
          </a:p>
        </p:txBody>
      </p:sp>
      <p:sp>
        <p:nvSpPr>
          <p:cNvPr id="5" name="Slide Number Placeholder 4"/>
          <p:cNvSpPr>
            <a:spLocks noGrp="1"/>
          </p:cNvSpPr>
          <p:nvPr>
            <p:ph type="sldNum" sz="quarter" idx="12"/>
          </p:nvPr>
        </p:nvSpPr>
        <p:spPr/>
        <p:txBody>
          <a:bodyPr/>
          <a:lstStyle/>
          <a:p>
            <a:fld id="{66F6FF41-5833-4EBF-9145-362BCED2914A}" type="slidenum">
              <a:rPr lang="en-US" smtClean="0"/>
              <a:pPr/>
              <a:t>16</a:t>
            </a:fld>
            <a:endParaRPr lang="en-US" dirty="0"/>
          </a:p>
        </p:txBody>
      </p:sp>
      <p:sp>
        <p:nvSpPr>
          <p:cNvPr id="32" name="Picture Placeholder 31">
            <a:extLst>
              <a:ext uri="{FF2B5EF4-FFF2-40B4-BE49-F238E27FC236}">
                <a16:creationId xmlns:a16="http://schemas.microsoft.com/office/drawing/2014/main" id="{C6E50B85-6C47-4F08-9091-A35FD5A7520F}"/>
              </a:ext>
            </a:extLst>
          </p:cNvPr>
          <p:cNvSpPr>
            <a:spLocks noGrp="1"/>
          </p:cNvSpPr>
          <p:nvPr>
            <p:ph type="pic" sz="quarter" idx="13"/>
          </p:nvPr>
        </p:nvSpPr>
        <p:spPr/>
      </p:sp>
      <p:sp>
        <p:nvSpPr>
          <p:cNvPr id="33" name="Text Placeholder 32">
            <a:extLst>
              <a:ext uri="{FF2B5EF4-FFF2-40B4-BE49-F238E27FC236}">
                <a16:creationId xmlns:a16="http://schemas.microsoft.com/office/drawing/2014/main" id="{3F272042-C1DE-466C-B683-2263806DED62}"/>
              </a:ext>
            </a:extLst>
          </p:cNvPr>
          <p:cNvSpPr>
            <a:spLocks noGrp="1"/>
          </p:cNvSpPr>
          <p:nvPr>
            <p:ph type="body" sz="quarter" idx="15"/>
          </p:nvPr>
        </p:nvSpPr>
        <p:spPr>
          <a:xfrm>
            <a:off x="606632" y="7116160"/>
            <a:ext cx="8928012" cy="400050"/>
          </a:xfrm>
        </p:spPr>
        <p:txBody>
          <a:bodyPr/>
          <a:lstStyle/>
          <a:p>
            <a:r>
              <a:rPr lang="en-US" dirty="0"/>
              <a:t>Adapted from “Sailing with the Tides,” Outside the Flags by Jim Parker, March 2018. Past performance is no guarantee of future results. There is no guarantee an investing strategy will be successful. Diversification does not eliminate the risk of market loss. All expressions of opinion are subject to change. This article is distributed for informational purposes, and it is not to be construed as an offer, solicitation, recommendation, or endorsement of any particular security, products, or services. Dimensional Fund Advisors LP is an investment advisor registered with the Securities and Exchange Commission.</a:t>
            </a:r>
          </a:p>
        </p:txBody>
      </p:sp>
      <p:sp>
        <p:nvSpPr>
          <p:cNvPr id="3" name="Text Placeholder 2"/>
          <p:cNvSpPr>
            <a:spLocks noGrp="1"/>
          </p:cNvSpPr>
          <p:nvPr>
            <p:ph type="body" sz="quarter" idx="18"/>
          </p:nvPr>
        </p:nvSpPr>
        <p:spPr>
          <a:xfrm>
            <a:off x="604837" y="1706118"/>
            <a:ext cx="9034463" cy="5073054"/>
          </a:xfrm>
        </p:spPr>
        <p:txBody>
          <a:bodyPr spcCol="457200"/>
          <a:lstStyle/>
          <a:p>
            <a:pPr lvl="2">
              <a:lnSpc>
                <a:spcPts val="1800"/>
              </a:lnSpc>
            </a:pPr>
            <a:r>
              <a:rPr lang="en-US" sz="1100" dirty="0"/>
              <a:t>Embarking on a financial plan is like sailing around the world. </a:t>
            </a:r>
            <a:br>
              <a:rPr lang="en-US" sz="1100" dirty="0"/>
            </a:br>
            <a:r>
              <a:rPr lang="en-US" sz="1100" dirty="0"/>
              <a:t>The voyage won’t always go to plan, and there’ll be rough seas. </a:t>
            </a:r>
            <a:br>
              <a:rPr lang="en-US" sz="1100" dirty="0"/>
            </a:br>
            <a:r>
              <a:rPr lang="en-US" sz="1100" dirty="0"/>
              <a:t>But the odds of reaching your destination increase greatly </a:t>
            </a:r>
            <a:br>
              <a:rPr lang="en-US" sz="1100" dirty="0"/>
            </a:br>
            <a:r>
              <a:rPr lang="en-US" sz="1100" dirty="0"/>
              <a:t>if you are prepared, flexible, patient, and well-advised.</a:t>
            </a:r>
          </a:p>
          <a:p>
            <a:endParaRPr lang="en-US" dirty="0"/>
          </a:p>
          <a:p>
            <a:pPr>
              <a:lnSpc>
                <a:spcPct val="110000"/>
              </a:lnSpc>
              <a:spcAft>
                <a:spcPts val="900"/>
              </a:spcAft>
            </a:pPr>
            <a:r>
              <a:rPr lang="en-US" sz="950" dirty="0"/>
              <a:t>A mistake many inexperienced sailors make is not having a plan at all. </a:t>
            </a:r>
            <a:br>
              <a:rPr lang="en-US" sz="950" dirty="0"/>
            </a:br>
            <a:r>
              <a:rPr lang="en-US" sz="950" dirty="0"/>
              <a:t>They embark without a clear sense of their destination. And once they do decide, they often find themselves lost at sea in the wrong boat with inadequate provisions.</a:t>
            </a:r>
          </a:p>
          <a:p>
            <a:pPr>
              <a:lnSpc>
                <a:spcPct val="110000"/>
              </a:lnSpc>
              <a:spcAft>
                <a:spcPts val="900"/>
              </a:spcAft>
            </a:pPr>
            <a:r>
              <a:rPr lang="en-US" sz="950" dirty="0"/>
              <a:t>Likewise, in planning an investment journey, you need to decide on your goal. A first step might be to consider whether the goal is realistic and achievable. For instance, while you may long to retire in the south of France, you may not be prepared to sacrifice your needs today to satisfy that distant desire.</a:t>
            </a:r>
          </a:p>
          <a:p>
            <a:pPr>
              <a:lnSpc>
                <a:spcPct val="110000"/>
              </a:lnSpc>
              <a:spcAft>
                <a:spcPts val="900"/>
              </a:spcAft>
            </a:pPr>
            <a:r>
              <a:rPr lang="en-US" sz="950" dirty="0"/>
              <a:t>Once you are set on a realistic destination, you need to ensure you have the right portfolio to get you there. Have you planned for multiple contingencies? What degree of “bad weather” can your plan withstand along the way?</a:t>
            </a:r>
          </a:p>
          <a:p>
            <a:pPr>
              <a:lnSpc>
                <a:spcPct val="110000"/>
              </a:lnSpc>
              <a:spcAft>
                <a:spcPts val="900"/>
              </a:spcAft>
            </a:pPr>
            <a:r>
              <a:rPr lang="en-US" sz="950" dirty="0"/>
              <a:t>Key to a successful voyage is a good navigator. A trusted advisor is like that, regularly taking coordinates and making adjustments, if necessary. If your circumstances change, the advisor may suggest you replot your course.</a:t>
            </a:r>
          </a:p>
          <a:p>
            <a:pPr>
              <a:lnSpc>
                <a:spcPct val="110000"/>
              </a:lnSpc>
              <a:spcAft>
                <a:spcPts val="900"/>
              </a:spcAft>
            </a:pPr>
            <a:r>
              <a:rPr lang="en-US" sz="950" dirty="0"/>
              <a:t> As with the weather at sea, markets can be unpredictable. A sudden squall can whip up waves of volatility, tides can shift, and strong currents can threaten to blow you off course. Like a seasoned sailor, an experienced advisor will work with the conditions.</a:t>
            </a:r>
          </a:p>
          <a:p>
            <a:pPr>
              <a:lnSpc>
                <a:spcPct val="110000"/>
              </a:lnSpc>
              <a:spcAft>
                <a:spcPts val="900"/>
              </a:spcAft>
            </a:pPr>
            <a:r>
              <a:rPr lang="en-US" sz="950" dirty="0"/>
              <a:t>Once the storm passes, you can pick up speed again. Just as a sturdy </a:t>
            </a:r>
            <a:br>
              <a:rPr lang="en-US" sz="950" dirty="0"/>
            </a:br>
            <a:r>
              <a:rPr lang="en-US" sz="950" dirty="0"/>
              <a:t>vessel will help you withstand most conditions at sea, a well-diversified portfolio can act as a bulwark against the sometimes tempestuous conditions in markets.</a:t>
            </a:r>
          </a:p>
          <a:p>
            <a:pPr>
              <a:lnSpc>
                <a:spcPct val="110000"/>
              </a:lnSpc>
              <a:spcAft>
                <a:spcPts val="900"/>
              </a:spcAft>
            </a:pPr>
            <a:r>
              <a:rPr lang="en-US" sz="950" dirty="0"/>
              <a:t>Circumnavigating the globe is not exciting every day. Patience is required with local customs and paperwork as you pull into different ports. Likewise, a lack of attention to costs and taxes is the enemy of many a long-term financial plan.</a:t>
            </a:r>
          </a:p>
          <a:p>
            <a:pPr>
              <a:lnSpc>
                <a:spcPct val="110000"/>
              </a:lnSpc>
              <a:spcAft>
                <a:spcPts val="900"/>
              </a:spcAft>
            </a:pPr>
            <a:r>
              <a:rPr lang="en-US" sz="950" dirty="0"/>
              <a:t>Distractions can also send investors, like sailors, off course. In the face of “hot” investment trends, it takes discipline not to veer from your chosen plan. Like the sirens of Greek mythology, media pundits can also be diverting, tempting you to change tack and act on news that is already priced in to markets.</a:t>
            </a:r>
          </a:p>
          <a:p>
            <a:pPr>
              <a:lnSpc>
                <a:spcPct val="110000"/>
              </a:lnSpc>
              <a:spcAft>
                <a:spcPts val="900"/>
              </a:spcAft>
            </a:pPr>
            <a:r>
              <a:rPr lang="en-US" sz="950" dirty="0"/>
              <a:t>A lack of flexibility is another impediment to a successful investment journey. </a:t>
            </a:r>
            <a:br>
              <a:rPr lang="en-US" sz="950" dirty="0"/>
            </a:br>
            <a:r>
              <a:rPr lang="en-US" sz="950" dirty="0"/>
              <a:t>If it doesn’t look as though you’ll make your destination in time, you may have to extend your voyage, take a different route to get there, or even moderate your goal. </a:t>
            </a:r>
          </a:p>
          <a:p>
            <a:pPr>
              <a:lnSpc>
                <a:spcPct val="110000"/>
              </a:lnSpc>
              <a:spcAft>
                <a:spcPts val="900"/>
              </a:spcAft>
            </a:pPr>
            <a:r>
              <a:rPr lang="en-US" sz="950" dirty="0"/>
              <a:t>The important point is that you become comfortable with the idea that uncertainty is inherent to the investment journey, just as it is with any sea voyage. That is why preparation and planning are so critical. While you can’t control every outcome, you can be prepared for the range of possibilities and understand that you have clear choices if things don’t go according to plan.</a:t>
            </a:r>
          </a:p>
          <a:p>
            <a:pPr>
              <a:lnSpc>
                <a:spcPct val="110000"/>
              </a:lnSpc>
              <a:spcAft>
                <a:spcPts val="900"/>
              </a:spcAft>
            </a:pPr>
            <a:r>
              <a:rPr lang="en-US" sz="950" dirty="0"/>
              <a:t>If you can’t live with the volatility, you can change your plan. If the goal looks unachievable, you can lower your sights. If it doesn’t look as if you’ll arrive on time, you can extend your journey.</a:t>
            </a:r>
          </a:p>
          <a:p>
            <a:pPr>
              <a:lnSpc>
                <a:spcPct val="110000"/>
              </a:lnSpc>
              <a:spcAft>
                <a:spcPts val="900"/>
              </a:spcAft>
            </a:pPr>
            <a:r>
              <a:rPr lang="en-US" sz="950" dirty="0"/>
              <a:t>Of course, not everyone’s journey is the same. Neither is everyone’s destination. We take different routes to different places, and we meet a range of challenges and opportunities along the way.</a:t>
            </a:r>
          </a:p>
          <a:p>
            <a:pPr>
              <a:lnSpc>
                <a:spcPct val="110000"/>
              </a:lnSpc>
              <a:spcAft>
                <a:spcPts val="900"/>
              </a:spcAft>
            </a:pPr>
            <a:r>
              <a:rPr lang="en-US" sz="950" dirty="0"/>
              <a:t>But for all of us, it’s critical that we are prepared for our journeys in the right vessel, keep our destinations in mind, stick with the plans, and have a trusted navigator to chart our courses and keep us on target.</a:t>
            </a:r>
          </a:p>
        </p:txBody>
      </p:sp>
      <p:sp>
        <p:nvSpPr>
          <p:cNvPr id="4" name="Text Placeholder 3"/>
          <p:cNvSpPr>
            <a:spLocks noGrp="1"/>
          </p:cNvSpPr>
          <p:nvPr>
            <p:ph type="body" sz="quarter" idx="14"/>
          </p:nvPr>
        </p:nvSpPr>
        <p:spPr/>
        <p:txBody>
          <a:bodyPr/>
          <a:lstStyle/>
          <a:p>
            <a:r>
              <a:rPr lang="en-US" dirty="0"/>
              <a:t>First Quarter 2018</a:t>
            </a:r>
          </a:p>
          <a:p>
            <a:pPr lvl="0"/>
            <a:endParaRPr lang="en-US" dirty="0"/>
          </a:p>
        </p:txBody>
      </p:sp>
      <p:cxnSp>
        <p:nvCxnSpPr>
          <p:cNvPr id="10" name="Straight Connector 9"/>
          <p:cNvCxnSpPr>
            <a:cxnSpLocks/>
          </p:cNvCxnSpPr>
          <p:nvPr/>
        </p:nvCxnSpPr>
        <p:spPr>
          <a:xfrm>
            <a:off x="690563" y="2867388"/>
            <a:ext cx="409164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F042FD0F-020A-4764-BA51-35D3CD1A5007}"/>
              </a:ext>
            </a:extLst>
          </p:cNvPr>
          <p:cNvCxnSpPr>
            <a:cxnSpLocks/>
          </p:cNvCxnSpPr>
          <p:nvPr/>
        </p:nvCxnSpPr>
        <p:spPr>
          <a:xfrm>
            <a:off x="690563" y="6982046"/>
            <a:ext cx="13716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141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Quarterly Market Review</a:t>
            </a:r>
          </a:p>
        </p:txBody>
      </p:sp>
      <p:sp>
        <p:nvSpPr>
          <p:cNvPr id="8" name="Picture Placeholder 7"/>
          <p:cNvSpPr>
            <a:spLocks noGrp="1"/>
          </p:cNvSpPr>
          <p:nvPr>
            <p:ph type="pic" sz="quarter" idx="13"/>
          </p:nvPr>
        </p:nvSpPr>
        <p:spPr/>
      </p:sp>
      <p:sp>
        <p:nvSpPr>
          <p:cNvPr id="6" name="Text Placeholder 5"/>
          <p:cNvSpPr>
            <a:spLocks noGrp="1"/>
          </p:cNvSpPr>
          <p:nvPr>
            <p:ph type="body" sz="quarter" idx="14"/>
          </p:nvPr>
        </p:nvSpPr>
        <p:spPr/>
        <p:txBody>
          <a:bodyPr/>
          <a:lstStyle/>
          <a:p>
            <a:r>
              <a:rPr lang="en-US" dirty="0"/>
              <a:t>First Quarter 2018</a:t>
            </a:r>
          </a:p>
        </p:txBody>
      </p:sp>
      <p:sp>
        <p:nvSpPr>
          <p:cNvPr id="9" name="Text Placeholder 8"/>
          <p:cNvSpPr>
            <a:spLocks noGrp="1"/>
          </p:cNvSpPr>
          <p:nvPr>
            <p:ph type="body" sz="quarter" idx="15"/>
          </p:nvPr>
        </p:nvSpPr>
        <p:spPr/>
        <p:txBody>
          <a:bodyPr/>
          <a:lstStyle/>
          <a:p>
            <a:endParaRPr lang="en-US" dirty="0"/>
          </a:p>
        </p:txBody>
      </p:sp>
      <p:sp>
        <p:nvSpPr>
          <p:cNvPr id="14" name="Text Placeholder 13"/>
          <p:cNvSpPr>
            <a:spLocks noGrp="1"/>
          </p:cNvSpPr>
          <p:nvPr>
            <p:ph type="body" sz="quarter" idx="17"/>
          </p:nvPr>
        </p:nvSpPr>
        <p:spPr/>
        <p:txBody>
          <a:bodyPr/>
          <a:lstStyle/>
          <a:p>
            <a:r>
              <a:rPr lang="en-US" sz="1400" dirty="0"/>
              <a:t>Overview:</a:t>
            </a:r>
          </a:p>
          <a:p>
            <a:pPr lvl="1"/>
            <a:r>
              <a:rPr lang="en-US" sz="1400" dirty="0"/>
              <a:t>Market Summary</a:t>
            </a:r>
          </a:p>
          <a:p>
            <a:pPr lvl="1"/>
            <a:r>
              <a:rPr lang="en-US" sz="1400" dirty="0"/>
              <a:t>World Stock Market Performance</a:t>
            </a:r>
          </a:p>
          <a:p>
            <a:pPr lvl="1"/>
            <a:r>
              <a:rPr lang="en-US" sz="1400" dirty="0"/>
              <a:t>World Asset Classes	</a:t>
            </a:r>
          </a:p>
          <a:p>
            <a:pPr lvl="1"/>
            <a:r>
              <a:rPr lang="en-US" sz="1400" dirty="0"/>
              <a:t>US Stocks	</a:t>
            </a:r>
          </a:p>
          <a:p>
            <a:pPr lvl="1"/>
            <a:r>
              <a:rPr lang="en-US" sz="1400" dirty="0"/>
              <a:t>International Developed Stocks</a:t>
            </a:r>
          </a:p>
          <a:p>
            <a:pPr lvl="1"/>
            <a:r>
              <a:rPr lang="en-US" sz="1400" dirty="0"/>
              <a:t>Emerging Markets Stocks</a:t>
            </a:r>
          </a:p>
          <a:p>
            <a:pPr lvl="1"/>
            <a:r>
              <a:rPr lang="en-US" sz="1400" dirty="0"/>
              <a:t>Select Country Performance</a:t>
            </a:r>
          </a:p>
          <a:p>
            <a:pPr lvl="1"/>
            <a:r>
              <a:rPr lang="en-US" sz="1400" dirty="0"/>
              <a:t>Select Currency Performance vs. US Dollar</a:t>
            </a:r>
          </a:p>
          <a:p>
            <a:pPr lvl="1"/>
            <a:r>
              <a:rPr lang="en-US" sz="1400" dirty="0"/>
              <a:t>Real Estate Investment Trusts (REITs)</a:t>
            </a:r>
          </a:p>
          <a:p>
            <a:pPr lvl="1"/>
            <a:r>
              <a:rPr lang="en-US" sz="1400" dirty="0"/>
              <a:t>Commodities</a:t>
            </a:r>
          </a:p>
          <a:p>
            <a:pPr lvl="1"/>
            <a:r>
              <a:rPr lang="en-US" sz="1400" dirty="0"/>
              <a:t>Fixed Income 	</a:t>
            </a:r>
          </a:p>
          <a:p>
            <a:pPr lvl="1"/>
            <a:r>
              <a:rPr lang="en-US" sz="1400" dirty="0"/>
              <a:t>Impact of Diversification</a:t>
            </a:r>
          </a:p>
          <a:p>
            <a:pPr lvl="1"/>
            <a:r>
              <a:rPr lang="en-US" sz="1400" dirty="0"/>
              <a:t>Quarterly Topic: Sailing with the Tides </a:t>
            </a:r>
          </a:p>
        </p:txBody>
      </p:sp>
      <p:sp>
        <p:nvSpPr>
          <p:cNvPr id="33" name="Text Placeholder 32"/>
          <p:cNvSpPr>
            <a:spLocks noGrp="1"/>
          </p:cNvSpPr>
          <p:nvPr>
            <p:ph type="body" sz="quarter" idx="18"/>
          </p:nvPr>
        </p:nvSpPr>
        <p:spPr/>
        <p:txBody>
          <a:bodyPr/>
          <a:lstStyle/>
          <a:p>
            <a:r>
              <a:rPr lang="en-US" dirty="0"/>
              <a:t>This report features world capital market performance and a timeline of events for the past quarter. It begins with a global overview, then features the returns of </a:t>
            </a:r>
            <a:br>
              <a:rPr lang="en-US" dirty="0"/>
            </a:br>
            <a:r>
              <a:rPr lang="en-US" dirty="0"/>
              <a:t>stock and bond asset classes in the US and </a:t>
            </a:r>
            <a:br>
              <a:rPr lang="en-US" dirty="0"/>
            </a:br>
            <a:r>
              <a:rPr lang="en-US" dirty="0"/>
              <a:t>international markets. </a:t>
            </a:r>
          </a:p>
          <a:p>
            <a:r>
              <a:rPr lang="en-US" dirty="0"/>
              <a:t>The report also illustrates the impact of globally diversified portfolios and features a quarterly topic.</a:t>
            </a:r>
          </a:p>
          <a:p>
            <a:endParaRPr lang="en-US" dirty="0"/>
          </a:p>
        </p:txBody>
      </p:sp>
      <p:sp>
        <p:nvSpPr>
          <p:cNvPr id="3" name="Slide Number Placeholder 2"/>
          <p:cNvSpPr>
            <a:spLocks noGrp="1"/>
          </p:cNvSpPr>
          <p:nvPr>
            <p:ph type="sldNum" sz="quarter" idx="12"/>
          </p:nvPr>
        </p:nvSpPr>
        <p:spPr/>
        <p:txBody>
          <a:bodyPr/>
          <a:lstStyle/>
          <a:p>
            <a:fld id="{66F6FF41-5833-4EBF-9145-362BCED2914A}" type="slidenum">
              <a:rPr lang="en-US" smtClean="0">
                <a:solidFill>
                  <a:prstClr val="white">
                    <a:lumMod val="50000"/>
                  </a:prstClr>
                </a:solidFill>
              </a:rPr>
              <a:pPr/>
              <a:t>2</a:t>
            </a:fld>
            <a:endParaRPr lang="en-US" dirty="0">
              <a:solidFill>
                <a:prstClr val="white">
                  <a:lumMod val="50000"/>
                </a:prstClr>
              </a:solidFill>
            </a:endParaRPr>
          </a:p>
        </p:txBody>
      </p:sp>
    </p:spTree>
    <p:extLst>
      <p:ext uri="{BB962C8B-B14F-4D97-AF65-F5344CB8AC3E}">
        <p14:creationId xmlns:p14="http://schemas.microsoft.com/office/powerpoint/2010/main" val="1486960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Market Summary</a:t>
            </a:r>
          </a:p>
        </p:txBody>
      </p:sp>
      <p:sp>
        <p:nvSpPr>
          <p:cNvPr id="18" name="Picture Placeholder 17"/>
          <p:cNvSpPr>
            <a:spLocks noGrp="1"/>
          </p:cNvSpPr>
          <p:nvPr>
            <p:ph type="pic" sz="quarter" idx="13"/>
          </p:nvPr>
        </p:nvSpPr>
        <p:spPr/>
      </p:sp>
      <p:sp>
        <p:nvSpPr>
          <p:cNvPr id="6" name="Text Placeholder 5"/>
          <p:cNvSpPr>
            <a:spLocks noGrp="1"/>
          </p:cNvSpPr>
          <p:nvPr>
            <p:ph type="body" sz="quarter" idx="15"/>
          </p:nvPr>
        </p:nvSpPr>
        <p:spPr/>
        <p:txBody>
          <a:bodyPr/>
          <a:lstStyle/>
          <a:p>
            <a:endParaRPr lang="en-US" dirty="0"/>
          </a:p>
          <a:p>
            <a:endParaRPr lang="en-US" dirty="0"/>
          </a:p>
          <a:p>
            <a:endParaRPr lang="en-US" dirty="0"/>
          </a:p>
          <a:p>
            <a:endParaRPr lang="en-US" dirty="0"/>
          </a:p>
          <a:p>
            <a:endParaRPr lang="en-US" dirty="0"/>
          </a:p>
          <a:p>
            <a:endParaRPr lang="en-US" dirty="0"/>
          </a:p>
          <a:p>
            <a:endParaRPr lang="en-US" b="1" dirty="0"/>
          </a:p>
          <a:p>
            <a:r>
              <a:rPr lang="en-US" b="1" dirty="0"/>
              <a:t>Past performance is not a guarantee of future results. Indices are not available for direct investment. Index performance does not reflect the expenses associated with the management of an actual portfolio. </a:t>
            </a:r>
            <a:r>
              <a:rPr lang="en-US" dirty="0"/>
              <a:t>Market segment (index representation) as follows: US Stock Market (Russell 3000 Index), International Developed Stocks (MSCI World ex USA Index [net div.]), Emerging Markets (MSCI Emerging Markets Index [net div.]), Global Real Estate (S&amp;P Global REIT Index [net div.]), US Bond Market (Bloomberg Barclays US Aggregate </a:t>
            </a:r>
            <a:r>
              <a:rPr lang="en-US"/>
              <a:t>Bond Index and </a:t>
            </a:r>
            <a:r>
              <a:rPr lang="en-US" dirty="0"/>
              <a:t>Bloomberg Barclays Global Aggregate ex-USD Bond </a:t>
            </a:r>
            <a:r>
              <a:rPr lang="en-US"/>
              <a:t>Index [hedged to USD]). </a:t>
            </a:r>
            <a:r>
              <a:rPr lang="en-US" dirty="0"/>
              <a:t>S&amp;P data copyright 2018 S&amp;P Dow Jones Indices LLC, a division of S&amp;P Global. All rights reserved. Frank Russell Company is the source and owner of the trademarks, service marks, and copyrights related to the Russell Indexes. MSCI data © MSCI 2018, all rights reserved. Bloomberg Barclays data provided by Bloomberg. FTSE fixed income © 2018 FTSE Fixed Income LLC, all rights reserved.</a:t>
            </a:r>
          </a:p>
        </p:txBody>
      </p:sp>
      <p:sp>
        <p:nvSpPr>
          <p:cNvPr id="5" name="Text Placeholder 4"/>
          <p:cNvSpPr>
            <a:spLocks noGrp="1"/>
          </p:cNvSpPr>
          <p:nvPr>
            <p:ph type="body" sz="quarter" idx="14"/>
          </p:nvPr>
        </p:nvSpPr>
        <p:spPr/>
        <p:txBody>
          <a:bodyPr/>
          <a:lstStyle/>
          <a:p>
            <a:pPr lvl="0"/>
            <a:r>
              <a:rPr lang="en-US" dirty="0"/>
              <a:t>Index Returns</a:t>
            </a:r>
          </a:p>
        </p:txBody>
      </p:sp>
      <p:graphicFrame>
        <p:nvGraphicFramePr>
          <p:cNvPr id="10" name="Object 9"/>
          <p:cNvGraphicFramePr>
            <a:graphicFrameLocks/>
          </p:cNvGraphicFramePr>
          <p:nvPr>
            <p:extLst>
              <p:ext uri="{D42A27DB-BD31-4B8C-83A1-F6EECF244321}">
                <p14:modId xmlns:p14="http://schemas.microsoft.com/office/powerpoint/2010/main" val="641944138"/>
              </p:ext>
            </p:extLst>
          </p:nvPr>
        </p:nvGraphicFramePr>
        <p:xfrm>
          <a:off x="681038" y="1595438"/>
          <a:ext cx="8907462" cy="5046662"/>
        </p:xfrm>
        <a:graphic>
          <a:graphicData uri="http://schemas.openxmlformats.org/presentationml/2006/ole">
            <mc:AlternateContent xmlns:mc="http://schemas.openxmlformats.org/markup-compatibility/2006">
              <mc:Choice xmlns:v="urn:schemas-microsoft-com:vml" Requires="v">
                <p:oleObj spid="_x0000_s85301" name="Worksheet" r:id="rId4" imgW="8686684" imgH="5248224" progId="Excel.Sheet.12">
                  <p:embed/>
                </p:oleObj>
              </mc:Choice>
              <mc:Fallback>
                <p:oleObj name="Worksheet" r:id="rId4" imgW="8686684" imgH="5248224" progId="Excel.Sheet.12">
                  <p:embed/>
                  <p:pic>
                    <p:nvPicPr>
                      <p:cNvPr id="0" name=""/>
                      <p:cNvPicPr>
                        <a:picLocks noChangeArrowheads="1"/>
                      </p:cNvPicPr>
                      <p:nvPr/>
                    </p:nvPicPr>
                    <p:blipFill>
                      <a:blip r:embed="rId5"/>
                      <a:srcRect/>
                      <a:stretch>
                        <a:fillRect/>
                      </a:stretch>
                    </p:blipFill>
                    <p:spPr bwMode="auto">
                      <a:xfrm>
                        <a:off x="681038" y="1595438"/>
                        <a:ext cx="8907462" cy="504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 name="Up Arrow 14"/>
          <p:cNvSpPr/>
          <p:nvPr/>
        </p:nvSpPr>
        <p:spPr>
          <a:xfrm>
            <a:off x="4942178" y="3059027"/>
            <a:ext cx="692893" cy="866778"/>
          </a:xfrm>
          <a:prstGeom prst="up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p>
            <a:pPr algn="ctr"/>
            <a:endParaRPr lang="en-US" sz="1100" dirty="0">
              <a:solidFill>
                <a:prstClr val="white"/>
              </a:solidFill>
              <a:cs typeface="Arial" pitchFamily="34" charset="0"/>
            </a:endParaRPr>
          </a:p>
        </p:txBody>
      </p:sp>
      <p:sp>
        <p:nvSpPr>
          <p:cNvPr id="19" name="Up Arrow 18"/>
          <p:cNvSpPr/>
          <p:nvPr/>
        </p:nvSpPr>
        <p:spPr>
          <a:xfrm>
            <a:off x="8659783" y="3059027"/>
            <a:ext cx="692893" cy="866778"/>
          </a:xfrm>
          <a:prstGeom prst="up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p>
            <a:pPr algn="ctr"/>
            <a:endParaRPr lang="en-US" sz="1100" dirty="0">
              <a:solidFill>
                <a:prstClr val="white"/>
              </a:solidFill>
              <a:cs typeface="Arial" pitchFamily="34" charset="0"/>
            </a:endParaRPr>
          </a:p>
        </p:txBody>
      </p:sp>
      <p:sp>
        <p:nvSpPr>
          <p:cNvPr id="2" name="Slide Number Placeholder 1"/>
          <p:cNvSpPr>
            <a:spLocks noGrp="1"/>
          </p:cNvSpPr>
          <p:nvPr>
            <p:ph type="sldNum" sz="quarter" idx="12"/>
          </p:nvPr>
        </p:nvSpPr>
        <p:spPr/>
        <p:txBody>
          <a:bodyPr/>
          <a:lstStyle/>
          <a:p>
            <a:fld id="{66F6FF41-5833-4EBF-9145-362BCED2914A}" type="slidenum">
              <a:rPr lang="en-US" smtClean="0">
                <a:solidFill>
                  <a:prstClr val="white">
                    <a:lumMod val="50000"/>
                  </a:prstClr>
                </a:solidFill>
              </a:rPr>
              <a:pPr/>
              <a:t>3</a:t>
            </a:fld>
            <a:endParaRPr lang="en-US" dirty="0">
              <a:solidFill>
                <a:prstClr val="white">
                  <a:lumMod val="50000"/>
                </a:prstClr>
              </a:solidFill>
            </a:endParaRPr>
          </a:p>
        </p:txBody>
      </p:sp>
      <p:sp>
        <p:nvSpPr>
          <p:cNvPr id="20" name="Up Arrow 1">
            <a:extLst>
              <a:ext uri="{FF2B5EF4-FFF2-40B4-BE49-F238E27FC236}">
                <a16:creationId xmlns:a16="http://schemas.microsoft.com/office/drawing/2014/main" id="{5E01B201-D8B0-4856-84A7-BDF382F3E4F1}"/>
              </a:ext>
            </a:extLst>
          </p:cNvPr>
          <p:cNvSpPr/>
          <p:nvPr/>
        </p:nvSpPr>
        <p:spPr>
          <a:xfrm>
            <a:off x="2649342" y="3059027"/>
            <a:ext cx="698079" cy="866779"/>
          </a:xfrm>
          <a:prstGeom prst="upArrow">
            <a:avLst/>
          </a:prstGeom>
          <a:solidFill>
            <a:srgbClr val="C00000"/>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1100" dirty="0">
              <a:latin typeface="Arial" pitchFamily="34" charset="0"/>
              <a:cs typeface="Arial" pitchFamily="34" charset="0"/>
            </a:endParaRPr>
          </a:p>
        </p:txBody>
      </p:sp>
      <p:sp>
        <p:nvSpPr>
          <p:cNvPr id="21" name="Up Arrow 1">
            <a:extLst>
              <a:ext uri="{FF2B5EF4-FFF2-40B4-BE49-F238E27FC236}">
                <a16:creationId xmlns:a16="http://schemas.microsoft.com/office/drawing/2014/main" id="{2D96738A-745A-45E6-889C-876A575A6117}"/>
              </a:ext>
            </a:extLst>
          </p:cNvPr>
          <p:cNvSpPr/>
          <p:nvPr/>
        </p:nvSpPr>
        <p:spPr>
          <a:xfrm>
            <a:off x="3795760" y="3059027"/>
            <a:ext cx="698079" cy="866779"/>
          </a:xfrm>
          <a:prstGeom prst="upArrow">
            <a:avLst/>
          </a:prstGeom>
          <a:solidFill>
            <a:srgbClr val="C00000"/>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1100" dirty="0">
              <a:latin typeface="Arial" pitchFamily="34" charset="0"/>
              <a:cs typeface="Arial" pitchFamily="34" charset="0"/>
            </a:endParaRPr>
          </a:p>
        </p:txBody>
      </p:sp>
      <p:sp>
        <p:nvSpPr>
          <p:cNvPr id="22" name="Up Arrow 1">
            <a:extLst>
              <a:ext uri="{FF2B5EF4-FFF2-40B4-BE49-F238E27FC236}">
                <a16:creationId xmlns:a16="http://schemas.microsoft.com/office/drawing/2014/main" id="{44870769-FC9B-4076-BE5A-E84752D4E4E4}"/>
              </a:ext>
            </a:extLst>
          </p:cNvPr>
          <p:cNvSpPr/>
          <p:nvPr/>
        </p:nvSpPr>
        <p:spPr>
          <a:xfrm>
            <a:off x="6083410" y="3059027"/>
            <a:ext cx="698079" cy="866779"/>
          </a:xfrm>
          <a:prstGeom prst="upArrow">
            <a:avLst/>
          </a:prstGeom>
          <a:solidFill>
            <a:srgbClr val="C00000"/>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1100" dirty="0">
              <a:latin typeface="Arial" pitchFamily="34" charset="0"/>
              <a:cs typeface="Arial" pitchFamily="34" charset="0"/>
            </a:endParaRPr>
          </a:p>
        </p:txBody>
      </p:sp>
      <p:sp>
        <p:nvSpPr>
          <p:cNvPr id="23" name="Up Arrow 1">
            <a:extLst>
              <a:ext uri="{FF2B5EF4-FFF2-40B4-BE49-F238E27FC236}">
                <a16:creationId xmlns:a16="http://schemas.microsoft.com/office/drawing/2014/main" id="{0C7D4398-7020-4420-B88F-0D2338580150}"/>
              </a:ext>
            </a:extLst>
          </p:cNvPr>
          <p:cNvSpPr/>
          <p:nvPr/>
        </p:nvSpPr>
        <p:spPr>
          <a:xfrm>
            <a:off x="7456656" y="3059027"/>
            <a:ext cx="698079" cy="866779"/>
          </a:xfrm>
          <a:prstGeom prst="upArrow">
            <a:avLst/>
          </a:prstGeom>
          <a:solidFill>
            <a:srgbClr val="C00000"/>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1100" dirty="0">
              <a:latin typeface="Arial" pitchFamily="34" charset="0"/>
              <a:cs typeface="Arial" pitchFamily="34" charset="0"/>
            </a:endParaRPr>
          </a:p>
        </p:txBody>
      </p:sp>
    </p:spTree>
    <p:extLst>
      <p:ext uri="{BB962C8B-B14F-4D97-AF65-F5344CB8AC3E}">
        <p14:creationId xmlns:p14="http://schemas.microsoft.com/office/powerpoint/2010/main" val="1058445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 name="Chart 44"/>
          <p:cNvGraphicFramePr/>
          <p:nvPr>
            <p:extLst>
              <p:ext uri="{D42A27DB-BD31-4B8C-83A1-F6EECF244321}">
                <p14:modId xmlns:p14="http://schemas.microsoft.com/office/powerpoint/2010/main" val="2381454770"/>
              </p:ext>
            </p:extLst>
          </p:nvPr>
        </p:nvGraphicFramePr>
        <p:xfrm>
          <a:off x="419100" y="2712720"/>
          <a:ext cx="9251950" cy="398217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noFill/>
        </p:spPr>
        <p:txBody>
          <a:bodyPr/>
          <a:lstStyle/>
          <a:p>
            <a:r>
              <a:rPr lang="en-US" dirty="0"/>
              <a:t>World Stock Market Performance</a:t>
            </a:r>
          </a:p>
        </p:txBody>
      </p:sp>
      <p:sp>
        <p:nvSpPr>
          <p:cNvPr id="16" name="Picture Placeholder 15"/>
          <p:cNvSpPr>
            <a:spLocks noGrp="1"/>
          </p:cNvSpPr>
          <p:nvPr>
            <p:ph type="pic" sz="quarter" idx="13"/>
          </p:nvPr>
        </p:nvSpPr>
        <p:spPr/>
      </p:sp>
      <p:sp>
        <p:nvSpPr>
          <p:cNvPr id="11" name="Text Placeholder 10"/>
          <p:cNvSpPr>
            <a:spLocks noGrp="1"/>
          </p:cNvSpPr>
          <p:nvPr>
            <p:ph type="body" sz="quarter" idx="15"/>
          </p:nvPr>
        </p:nvSpPr>
        <p:spPr/>
        <p:txBody>
          <a:bodyPr/>
          <a:lstStyle/>
          <a:p>
            <a:r>
              <a:rPr lang="en-US" dirty="0"/>
              <a:t>Graph Source: MSCI ACWI Index [net div.]. MSCI data © MSCI 2018, all rights reserved.</a:t>
            </a:r>
            <a:br>
              <a:rPr lang="en-US" dirty="0"/>
            </a:br>
            <a:r>
              <a:rPr lang="en-US" dirty="0"/>
              <a:t>It is not possible to invest directly in an index. Performance does not reflect the expenses associated with management of an actual portfolio. </a:t>
            </a:r>
            <a:r>
              <a:rPr lang="en-US" b="1" dirty="0"/>
              <a:t>Past performance is not a guarantee of future results</a:t>
            </a:r>
            <a:r>
              <a:rPr lang="en-US" dirty="0"/>
              <a:t>. </a:t>
            </a:r>
          </a:p>
        </p:txBody>
      </p:sp>
      <p:sp>
        <p:nvSpPr>
          <p:cNvPr id="5" name="Text Placeholder 4"/>
          <p:cNvSpPr>
            <a:spLocks noGrp="1"/>
          </p:cNvSpPr>
          <p:nvPr>
            <p:ph type="body" sz="quarter" idx="14"/>
          </p:nvPr>
        </p:nvSpPr>
        <p:spPr>
          <a:noFill/>
        </p:spPr>
        <p:txBody>
          <a:bodyPr/>
          <a:lstStyle/>
          <a:p>
            <a:r>
              <a:rPr lang="en-US" dirty="0"/>
              <a:t>MSCI All Country World Index with selected headlines from Q1 2018</a:t>
            </a:r>
          </a:p>
        </p:txBody>
      </p:sp>
      <p:sp>
        <p:nvSpPr>
          <p:cNvPr id="17" name="TextBox 16"/>
          <p:cNvSpPr txBox="1"/>
          <p:nvPr/>
        </p:nvSpPr>
        <p:spPr>
          <a:xfrm>
            <a:off x="591695" y="6721811"/>
            <a:ext cx="8820150" cy="477603"/>
          </a:xfrm>
          <a:prstGeom prst="rect">
            <a:avLst/>
          </a:prstGeom>
          <a:noFill/>
        </p:spPr>
        <p:txBody>
          <a:bodyPr wrap="square" lIns="91388" tIns="45693" rIns="91388" bIns="45693" rtlCol="0">
            <a:spAutoFit/>
          </a:bodyPr>
          <a:lstStyle/>
          <a:p>
            <a:r>
              <a:rPr lang="en-US" sz="1200" dirty="0"/>
              <a:t>These headlines are not offered to explain market returns. Instead, they serve as a reminder that investors should view daily events from a long-term perspective and avoid making investment decisions based solely on the news.</a:t>
            </a:r>
          </a:p>
        </p:txBody>
      </p:sp>
      <p:sp>
        <p:nvSpPr>
          <p:cNvPr id="46" name="TextBox 45"/>
          <p:cNvSpPr txBox="1"/>
          <p:nvPr/>
        </p:nvSpPr>
        <p:spPr>
          <a:xfrm>
            <a:off x="866775" y="6464709"/>
            <a:ext cx="8642350" cy="250874"/>
          </a:xfrm>
          <a:prstGeom prst="rect">
            <a:avLst/>
          </a:prstGeom>
          <a:noFill/>
        </p:spPr>
        <p:txBody>
          <a:bodyPr wrap="square" lIns="91388" tIns="45693" rIns="91388" bIns="45693" rtlCol="0">
            <a:spAutoFit/>
          </a:bodyPr>
          <a:lstStyle/>
          <a:p>
            <a:pPr defTabSz="913866" fontAlgn="base">
              <a:spcBef>
                <a:spcPct val="0"/>
              </a:spcBef>
              <a:spcAft>
                <a:spcPct val="0"/>
              </a:spcAft>
              <a:tabLst>
                <a:tab pos="1340657" algn="ctr"/>
                <a:tab pos="4226627" algn="ctr"/>
                <a:tab pos="7066593" algn="ctr"/>
              </a:tabLst>
            </a:pPr>
            <a:r>
              <a:rPr lang="en-US" sz="1000" dirty="0">
                <a:solidFill>
                  <a:srgbClr val="000000"/>
                </a:solidFill>
              </a:rPr>
              <a:t>	Jan	Feb	Mar</a:t>
            </a:r>
          </a:p>
        </p:txBody>
      </p:sp>
      <p:sp>
        <p:nvSpPr>
          <p:cNvPr id="3" name="Slide Number Placeholder 2"/>
          <p:cNvSpPr>
            <a:spLocks noGrp="1"/>
          </p:cNvSpPr>
          <p:nvPr>
            <p:ph type="sldNum" sz="quarter" idx="12"/>
          </p:nvPr>
        </p:nvSpPr>
        <p:spPr/>
        <p:txBody>
          <a:bodyPr/>
          <a:lstStyle/>
          <a:p>
            <a:fld id="{66F6FF41-5833-4EBF-9145-362BCED2914A}" type="slidenum">
              <a:rPr lang="en-US" smtClean="0">
                <a:solidFill>
                  <a:prstClr val="white">
                    <a:lumMod val="50000"/>
                  </a:prstClr>
                </a:solidFill>
              </a:rPr>
              <a:pPr/>
              <a:t>4</a:t>
            </a:fld>
            <a:endParaRPr lang="en-US" dirty="0">
              <a:solidFill>
                <a:prstClr val="white">
                  <a:lumMod val="50000"/>
                </a:prstClr>
              </a:solidFill>
            </a:endParaRPr>
          </a:p>
        </p:txBody>
      </p:sp>
      <p:cxnSp>
        <p:nvCxnSpPr>
          <p:cNvPr id="55" name="Straight Connector 54"/>
          <p:cNvCxnSpPr/>
          <p:nvPr/>
        </p:nvCxnSpPr>
        <p:spPr>
          <a:xfrm flipV="1">
            <a:off x="1326635" y="3474832"/>
            <a:ext cx="0" cy="673422"/>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58" name="Straight Connector 57"/>
          <p:cNvCxnSpPr>
            <a:cxnSpLocks/>
          </p:cNvCxnSpPr>
          <p:nvPr/>
        </p:nvCxnSpPr>
        <p:spPr>
          <a:xfrm>
            <a:off x="3152677" y="3017520"/>
            <a:ext cx="0" cy="423147"/>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68" name="Straight Connector 67"/>
          <p:cNvCxnSpPr>
            <a:cxnSpLocks/>
          </p:cNvCxnSpPr>
          <p:nvPr/>
        </p:nvCxnSpPr>
        <p:spPr>
          <a:xfrm flipV="1">
            <a:off x="3800833" y="3319655"/>
            <a:ext cx="0" cy="764665"/>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97" name="Straight Connector 96"/>
          <p:cNvCxnSpPr>
            <a:cxnSpLocks/>
          </p:cNvCxnSpPr>
          <p:nvPr/>
        </p:nvCxnSpPr>
        <p:spPr>
          <a:xfrm>
            <a:off x="5429069" y="4042029"/>
            <a:ext cx="0" cy="52202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53" name="Straight Connector 52"/>
          <p:cNvCxnSpPr>
            <a:cxnSpLocks/>
          </p:cNvCxnSpPr>
          <p:nvPr/>
        </p:nvCxnSpPr>
        <p:spPr>
          <a:xfrm flipV="1">
            <a:off x="4457182" y="3596640"/>
            <a:ext cx="0" cy="606152"/>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52" name="Straight Connector 51"/>
          <p:cNvCxnSpPr/>
          <p:nvPr/>
        </p:nvCxnSpPr>
        <p:spPr>
          <a:xfrm flipV="1">
            <a:off x="1899867" y="3859072"/>
            <a:ext cx="0" cy="59994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62" name="Rectangle 61"/>
          <p:cNvSpPr/>
          <p:nvPr/>
        </p:nvSpPr>
        <p:spPr>
          <a:xfrm>
            <a:off x="867365" y="2899137"/>
            <a:ext cx="1235755" cy="570102"/>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900" dirty="0"/>
              <a:t>“Nasdaq Crests 7000 as Tech Giants Roar Into 2018”</a:t>
            </a:r>
            <a:endParaRPr lang="en-US" sz="900" dirty="0">
              <a:solidFill>
                <a:prstClr val="black"/>
              </a:solidFill>
            </a:endParaRPr>
          </a:p>
        </p:txBody>
      </p:sp>
      <p:sp>
        <p:nvSpPr>
          <p:cNvPr id="63" name="Rectangle 62"/>
          <p:cNvSpPr/>
          <p:nvPr/>
        </p:nvSpPr>
        <p:spPr>
          <a:xfrm>
            <a:off x="4807268" y="2382749"/>
            <a:ext cx="1243012" cy="410827"/>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900" dirty="0"/>
              <a:t>“Inflation Starts to Make a Comeback”</a:t>
            </a:r>
            <a:endParaRPr lang="en-US" sz="900" dirty="0">
              <a:solidFill>
                <a:prstClr val="black"/>
              </a:solidFill>
            </a:endParaRPr>
          </a:p>
        </p:txBody>
      </p:sp>
      <p:sp>
        <p:nvSpPr>
          <p:cNvPr id="66" name="Rectangle 65"/>
          <p:cNvSpPr/>
          <p:nvPr/>
        </p:nvSpPr>
        <p:spPr>
          <a:xfrm>
            <a:off x="5018088" y="4555260"/>
            <a:ext cx="1067045" cy="715782"/>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900" dirty="0"/>
              <a:t>“Dollar Drops to Lowest Level Since December 2014”</a:t>
            </a:r>
            <a:endParaRPr lang="en-US" sz="900" dirty="0">
              <a:solidFill>
                <a:prstClr val="black"/>
              </a:solidFill>
            </a:endParaRPr>
          </a:p>
        </p:txBody>
      </p:sp>
      <p:sp>
        <p:nvSpPr>
          <p:cNvPr id="70" name="Rectangle 69"/>
          <p:cNvSpPr/>
          <p:nvPr/>
        </p:nvSpPr>
        <p:spPr>
          <a:xfrm>
            <a:off x="5427657" y="3089480"/>
            <a:ext cx="1234850" cy="556508"/>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900" dirty="0"/>
              <a:t>“Home Sales Post Their Sharpest Drop in Three Years”</a:t>
            </a:r>
            <a:endParaRPr lang="en-US" sz="900" dirty="0">
              <a:solidFill>
                <a:prstClr val="black"/>
              </a:solidFill>
            </a:endParaRPr>
          </a:p>
        </p:txBody>
      </p:sp>
      <p:sp>
        <p:nvSpPr>
          <p:cNvPr id="71" name="Rectangle 70"/>
          <p:cNvSpPr/>
          <p:nvPr/>
        </p:nvSpPr>
        <p:spPr>
          <a:xfrm>
            <a:off x="8682228" y="3071383"/>
            <a:ext cx="959612" cy="1047925"/>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900" dirty="0"/>
              <a:t>“Congress Passes Mammoth Spending Bill, Averts Shutdown”</a:t>
            </a:r>
            <a:endParaRPr lang="en-US" sz="900" dirty="0">
              <a:solidFill>
                <a:prstClr val="black"/>
              </a:solidFill>
            </a:endParaRPr>
          </a:p>
        </p:txBody>
      </p:sp>
      <p:cxnSp>
        <p:nvCxnSpPr>
          <p:cNvPr id="48" name="Straight Connector 47"/>
          <p:cNvCxnSpPr>
            <a:cxnSpLocks/>
          </p:cNvCxnSpPr>
          <p:nvPr/>
        </p:nvCxnSpPr>
        <p:spPr>
          <a:xfrm>
            <a:off x="4000376" y="2621280"/>
            <a:ext cx="0" cy="82296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50" name="Straight Connector 49"/>
          <p:cNvCxnSpPr>
            <a:cxnSpLocks/>
          </p:cNvCxnSpPr>
          <p:nvPr/>
        </p:nvCxnSpPr>
        <p:spPr>
          <a:xfrm flipV="1">
            <a:off x="7989131" y="2326640"/>
            <a:ext cx="0" cy="1614359"/>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56" name="Straight Connector 55"/>
          <p:cNvCxnSpPr>
            <a:cxnSpLocks/>
          </p:cNvCxnSpPr>
          <p:nvPr/>
        </p:nvCxnSpPr>
        <p:spPr>
          <a:xfrm flipV="1">
            <a:off x="4754563" y="4630420"/>
            <a:ext cx="0" cy="744662"/>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90" name="Straight Connector 89"/>
          <p:cNvCxnSpPr>
            <a:cxnSpLocks/>
          </p:cNvCxnSpPr>
          <p:nvPr/>
        </p:nvCxnSpPr>
        <p:spPr>
          <a:xfrm flipV="1">
            <a:off x="5316220" y="2822271"/>
            <a:ext cx="0" cy="141224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59" name="Straight Connector 58"/>
          <p:cNvCxnSpPr>
            <a:cxnSpLocks/>
          </p:cNvCxnSpPr>
          <p:nvPr/>
        </p:nvCxnSpPr>
        <p:spPr>
          <a:xfrm flipV="1">
            <a:off x="5979628" y="3651858"/>
            <a:ext cx="0" cy="45720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67" name="Rectangle 66"/>
          <p:cNvSpPr/>
          <p:nvPr/>
        </p:nvSpPr>
        <p:spPr>
          <a:xfrm>
            <a:off x="1299364" y="4463653"/>
            <a:ext cx="1332411" cy="556508"/>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900" dirty="0"/>
              <a:t>“Oil Prices Hit Three-Year Highs on Growth, Geopolitics”</a:t>
            </a:r>
            <a:endParaRPr lang="en-US" sz="900" dirty="0">
              <a:solidFill>
                <a:prstClr val="black"/>
              </a:solidFill>
            </a:endParaRPr>
          </a:p>
        </p:txBody>
      </p:sp>
      <p:sp>
        <p:nvSpPr>
          <p:cNvPr id="69" name="Rectangle 68"/>
          <p:cNvSpPr/>
          <p:nvPr/>
        </p:nvSpPr>
        <p:spPr>
          <a:xfrm>
            <a:off x="2191052" y="2503765"/>
            <a:ext cx="1446227" cy="570102"/>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900" dirty="0"/>
              <a:t>“US Imposes New Tariffs, Ramping Up 'America First' Trade Policy”</a:t>
            </a:r>
            <a:endParaRPr lang="en-US" sz="900" dirty="0">
              <a:solidFill>
                <a:prstClr val="black"/>
              </a:solidFill>
            </a:endParaRPr>
          </a:p>
        </p:txBody>
      </p:sp>
      <p:sp>
        <p:nvSpPr>
          <p:cNvPr id="73" name="Rectangle 72"/>
          <p:cNvSpPr/>
          <p:nvPr/>
        </p:nvSpPr>
        <p:spPr>
          <a:xfrm>
            <a:off x="3078150" y="4070435"/>
            <a:ext cx="1148410" cy="570102"/>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900" dirty="0"/>
              <a:t>“Global Bonds Swoon as Investors Bet on Inflation”</a:t>
            </a:r>
          </a:p>
        </p:txBody>
      </p:sp>
      <p:sp>
        <p:nvSpPr>
          <p:cNvPr id="34" name="Rectangle 33"/>
          <p:cNvSpPr/>
          <p:nvPr/>
        </p:nvSpPr>
        <p:spPr>
          <a:xfrm>
            <a:off x="3513311" y="1867668"/>
            <a:ext cx="1353012" cy="729376"/>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900" dirty="0"/>
              <a:t>“Eurozone Inflation Continues to Lag, Despite Robust Economic Growth”</a:t>
            </a:r>
            <a:endParaRPr lang="en-US" sz="900" dirty="0">
              <a:solidFill>
                <a:prstClr val="black"/>
              </a:solidFill>
            </a:endParaRPr>
          </a:p>
        </p:txBody>
      </p:sp>
      <p:sp>
        <p:nvSpPr>
          <p:cNvPr id="35" name="Rectangle 34"/>
          <p:cNvSpPr/>
          <p:nvPr/>
        </p:nvSpPr>
        <p:spPr>
          <a:xfrm>
            <a:off x="4134693" y="3032243"/>
            <a:ext cx="1161207" cy="570102"/>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900" dirty="0"/>
              <a:t>“US Service-Sector Activity Hits Decade-High”</a:t>
            </a:r>
            <a:endParaRPr lang="en-US" sz="900" dirty="0">
              <a:solidFill>
                <a:prstClr val="black"/>
              </a:solidFill>
            </a:endParaRPr>
          </a:p>
        </p:txBody>
      </p:sp>
      <p:sp>
        <p:nvSpPr>
          <p:cNvPr id="36" name="Rectangle 35"/>
          <p:cNvSpPr/>
          <p:nvPr/>
        </p:nvSpPr>
        <p:spPr>
          <a:xfrm>
            <a:off x="4178300" y="5351271"/>
            <a:ext cx="1168400" cy="570102"/>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900" dirty="0"/>
              <a:t>“Dow Industrials Plunge into Correction”</a:t>
            </a:r>
            <a:endParaRPr lang="en-US" sz="900" dirty="0">
              <a:solidFill>
                <a:prstClr val="black"/>
              </a:solidFill>
            </a:endParaRPr>
          </a:p>
        </p:txBody>
      </p:sp>
      <p:sp>
        <p:nvSpPr>
          <p:cNvPr id="37" name="Rectangle 36"/>
          <p:cNvSpPr/>
          <p:nvPr/>
        </p:nvSpPr>
        <p:spPr>
          <a:xfrm>
            <a:off x="7149222" y="1798955"/>
            <a:ext cx="1720458" cy="570102"/>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900" dirty="0"/>
              <a:t>“China's Economy Grows Faster Than Expected on Strong Demand for Exports”</a:t>
            </a:r>
            <a:endParaRPr lang="en-US" sz="900" dirty="0">
              <a:solidFill>
                <a:prstClr val="black"/>
              </a:solidFill>
            </a:endParaRPr>
          </a:p>
        </p:txBody>
      </p:sp>
      <p:sp>
        <p:nvSpPr>
          <p:cNvPr id="39" name="Rectangle 38"/>
          <p:cNvSpPr/>
          <p:nvPr/>
        </p:nvSpPr>
        <p:spPr>
          <a:xfrm>
            <a:off x="7333874" y="4371345"/>
            <a:ext cx="1485092" cy="556508"/>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900" dirty="0"/>
              <a:t>“EU Agrees on Brexit Transition Terms but Ireland Issue Remains”</a:t>
            </a:r>
            <a:endParaRPr lang="en-US" sz="900" dirty="0">
              <a:solidFill>
                <a:prstClr val="black"/>
              </a:solidFill>
            </a:endParaRPr>
          </a:p>
        </p:txBody>
      </p:sp>
      <p:sp>
        <p:nvSpPr>
          <p:cNvPr id="41" name="Rectangle 40"/>
          <p:cNvSpPr/>
          <p:nvPr/>
        </p:nvSpPr>
        <p:spPr>
          <a:xfrm>
            <a:off x="7274561" y="5321105"/>
            <a:ext cx="1219199" cy="570102"/>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900" dirty="0"/>
              <a:t>“US to Apply Tariffs on Chinese Imports, Restrict Tech Deals”</a:t>
            </a:r>
            <a:endParaRPr lang="en-US" sz="900" dirty="0">
              <a:solidFill>
                <a:prstClr val="black"/>
              </a:solidFill>
            </a:endParaRPr>
          </a:p>
        </p:txBody>
      </p:sp>
      <p:sp>
        <p:nvSpPr>
          <p:cNvPr id="42" name="Rectangle 41"/>
          <p:cNvSpPr/>
          <p:nvPr/>
        </p:nvSpPr>
        <p:spPr>
          <a:xfrm>
            <a:off x="8097502" y="2388933"/>
            <a:ext cx="1341138" cy="570102"/>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900" dirty="0"/>
              <a:t>“Fed Raises Rates and Signals Faster Pace in Coming Years”</a:t>
            </a:r>
            <a:endParaRPr lang="en-US" sz="900" dirty="0">
              <a:solidFill>
                <a:prstClr val="black"/>
              </a:solidFill>
            </a:endParaRPr>
          </a:p>
        </p:txBody>
      </p:sp>
      <p:cxnSp>
        <p:nvCxnSpPr>
          <p:cNvPr id="54" name="Straight Connector 53"/>
          <p:cNvCxnSpPr>
            <a:cxnSpLocks/>
          </p:cNvCxnSpPr>
          <p:nvPr/>
        </p:nvCxnSpPr>
        <p:spPr>
          <a:xfrm flipV="1">
            <a:off x="8454091" y="4153500"/>
            <a:ext cx="0" cy="25594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65" name="Straight Connector 64"/>
          <p:cNvCxnSpPr>
            <a:cxnSpLocks/>
          </p:cNvCxnSpPr>
          <p:nvPr/>
        </p:nvCxnSpPr>
        <p:spPr>
          <a:xfrm flipV="1">
            <a:off x="8660752" y="2905760"/>
            <a:ext cx="0" cy="125141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47" name="Rectangle 46">
            <a:extLst>
              <a:ext uri="{FF2B5EF4-FFF2-40B4-BE49-F238E27FC236}">
                <a16:creationId xmlns:a16="http://schemas.microsoft.com/office/drawing/2014/main" id="{F6CC840E-D632-40C7-A609-85291380E58F}"/>
              </a:ext>
            </a:extLst>
          </p:cNvPr>
          <p:cNvSpPr/>
          <p:nvPr/>
        </p:nvSpPr>
        <p:spPr>
          <a:xfrm>
            <a:off x="8524240" y="5509783"/>
            <a:ext cx="944880" cy="888650"/>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900" dirty="0"/>
              <a:t>“US Stocks Surge, but Dow and S&amp;P 500 Fall for the Quarter”</a:t>
            </a:r>
            <a:endParaRPr lang="en-US" sz="900" dirty="0">
              <a:solidFill>
                <a:prstClr val="black"/>
              </a:solidFill>
            </a:endParaRPr>
          </a:p>
        </p:txBody>
      </p:sp>
      <p:cxnSp>
        <p:nvCxnSpPr>
          <p:cNvPr id="44" name="Straight Connector 43">
            <a:extLst>
              <a:ext uri="{FF2B5EF4-FFF2-40B4-BE49-F238E27FC236}">
                <a16:creationId xmlns:a16="http://schemas.microsoft.com/office/drawing/2014/main" id="{48B811B1-775E-4055-8BE5-8370DCB4504F}"/>
              </a:ext>
            </a:extLst>
          </p:cNvPr>
          <p:cNvCxnSpPr>
            <a:cxnSpLocks/>
            <a:stCxn id="41" idx="0"/>
          </p:cNvCxnSpPr>
          <p:nvPr/>
        </p:nvCxnSpPr>
        <p:spPr>
          <a:xfrm rot="5400000" flipH="1" flipV="1">
            <a:off x="7865210" y="4448712"/>
            <a:ext cx="891345" cy="853442"/>
          </a:xfrm>
          <a:prstGeom prst="bentConnector3">
            <a:avLst>
              <a:gd name="adj1" fmla="val 20364"/>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49" name="Straight Connector 48">
            <a:extLst>
              <a:ext uri="{FF2B5EF4-FFF2-40B4-BE49-F238E27FC236}">
                <a16:creationId xmlns:a16="http://schemas.microsoft.com/office/drawing/2014/main" id="{6E46F6F9-1477-4F62-97EC-C5FC5DA7CC7F}"/>
              </a:ext>
            </a:extLst>
          </p:cNvPr>
          <p:cNvCxnSpPr>
            <a:cxnSpLocks/>
          </p:cNvCxnSpPr>
          <p:nvPr/>
        </p:nvCxnSpPr>
        <p:spPr>
          <a:xfrm flipV="1">
            <a:off x="8850331" y="4033520"/>
            <a:ext cx="0" cy="59209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51" name="Straight Connector 50">
            <a:extLst>
              <a:ext uri="{FF2B5EF4-FFF2-40B4-BE49-F238E27FC236}">
                <a16:creationId xmlns:a16="http://schemas.microsoft.com/office/drawing/2014/main" id="{5C525267-E1CC-4017-A7C9-CF0D070ABAF9}"/>
              </a:ext>
            </a:extLst>
          </p:cNvPr>
          <p:cNvCxnSpPr>
            <a:cxnSpLocks/>
          </p:cNvCxnSpPr>
          <p:nvPr/>
        </p:nvCxnSpPr>
        <p:spPr>
          <a:xfrm rot="5400000" flipH="1" flipV="1">
            <a:off x="8601227" y="4733108"/>
            <a:ext cx="1072549" cy="555957"/>
          </a:xfrm>
          <a:prstGeom prst="bentConnector3">
            <a:avLst>
              <a:gd name="adj1" fmla="val 16845"/>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Tree>
    <p:extLst>
      <p:ext uri="{BB962C8B-B14F-4D97-AF65-F5344CB8AC3E}">
        <p14:creationId xmlns:p14="http://schemas.microsoft.com/office/powerpoint/2010/main" val="865510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1" name="Chart 150"/>
          <p:cNvGraphicFramePr/>
          <p:nvPr>
            <p:extLst>
              <p:ext uri="{D42A27DB-BD31-4B8C-83A1-F6EECF244321}">
                <p14:modId xmlns:p14="http://schemas.microsoft.com/office/powerpoint/2010/main" val="2305986436"/>
              </p:ext>
            </p:extLst>
          </p:nvPr>
        </p:nvGraphicFramePr>
        <p:xfrm>
          <a:off x="645280" y="1436867"/>
          <a:ext cx="9301239" cy="5556116"/>
        </p:xfrm>
        <a:graphic>
          <a:graphicData uri="http://schemas.openxmlformats.org/drawingml/2006/chart">
            <c:chart xmlns:c="http://schemas.openxmlformats.org/drawingml/2006/chart" xmlns:r="http://schemas.openxmlformats.org/officeDocument/2006/relationships" r:id="rId3"/>
          </a:graphicData>
        </a:graphic>
      </p:graphicFrame>
      <p:cxnSp>
        <p:nvCxnSpPr>
          <p:cNvPr id="159" name="Straight Connector 158"/>
          <p:cNvCxnSpPr>
            <a:cxnSpLocks/>
          </p:cNvCxnSpPr>
          <p:nvPr/>
        </p:nvCxnSpPr>
        <p:spPr bwMode="auto">
          <a:xfrm flipV="1">
            <a:off x="5884081" y="2238103"/>
            <a:ext cx="0" cy="1332411"/>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178" name="Straight Connector 177"/>
          <p:cNvCxnSpPr>
            <a:cxnSpLocks/>
          </p:cNvCxnSpPr>
          <p:nvPr/>
        </p:nvCxnSpPr>
        <p:spPr bwMode="auto">
          <a:xfrm>
            <a:off x="8335110" y="1915886"/>
            <a:ext cx="0" cy="1271451"/>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51" name="Straight Connector 50"/>
          <p:cNvCxnSpPr>
            <a:cxnSpLocks/>
          </p:cNvCxnSpPr>
          <p:nvPr/>
        </p:nvCxnSpPr>
        <p:spPr bwMode="auto">
          <a:xfrm flipV="1">
            <a:off x="3125984" y="3770811"/>
            <a:ext cx="0" cy="382311"/>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54" name="Straight Connector 53"/>
          <p:cNvCxnSpPr>
            <a:cxnSpLocks/>
          </p:cNvCxnSpPr>
          <p:nvPr/>
        </p:nvCxnSpPr>
        <p:spPr bwMode="auto">
          <a:xfrm flipV="1">
            <a:off x="6722119" y="3344091"/>
            <a:ext cx="0" cy="1924595"/>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2" name="Title 1"/>
          <p:cNvSpPr>
            <a:spLocks noGrp="1"/>
          </p:cNvSpPr>
          <p:nvPr>
            <p:ph type="title"/>
          </p:nvPr>
        </p:nvSpPr>
        <p:spPr>
          <a:noFill/>
        </p:spPr>
        <p:txBody>
          <a:bodyPr/>
          <a:lstStyle/>
          <a:p>
            <a:r>
              <a:rPr lang="en-US" dirty="0"/>
              <a:t>World Stock Market Performance</a:t>
            </a:r>
          </a:p>
        </p:txBody>
      </p:sp>
      <p:sp>
        <p:nvSpPr>
          <p:cNvPr id="16" name="Picture Placeholder 15"/>
          <p:cNvSpPr>
            <a:spLocks noGrp="1"/>
          </p:cNvSpPr>
          <p:nvPr>
            <p:ph type="pic" sz="quarter" idx="13"/>
          </p:nvPr>
        </p:nvSpPr>
        <p:spPr/>
      </p:sp>
      <p:sp>
        <p:nvSpPr>
          <p:cNvPr id="11" name="Text Placeholder 10"/>
          <p:cNvSpPr>
            <a:spLocks noGrp="1"/>
          </p:cNvSpPr>
          <p:nvPr>
            <p:ph type="body" sz="quarter" idx="15"/>
          </p:nvPr>
        </p:nvSpPr>
        <p:spPr>
          <a:xfrm>
            <a:off x="594360" y="7128828"/>
            <a:ext cx="8783816" cy="400050"/>
          </a:xfrm>
        </p:spPr>
        <p:txBody>
          <a:bodyPr/>
          <a:lstStyle/>
          <a:p>
            <a:r>
              <a:rPr lang="en-US" dirty="0"/>
              <a:t>These headlines are not offered to explain market returns. Instead, they serve as a reminder that investors should view daily events from a long-term perspective and avoid making investment decisions based solely on the news.</a:t>
            </a:r>
          </a:p>
          <a:p>
            <a:r>
              <a:rPr lang="en-US" dirty="0"/>
              <a:t>Graph Source: MSCI ACWI Index [net div.]. MSCI data © MSCI 2018, all rights reserved.</a:t>
            </a:r>
            <a:br>
              <a:rPr lang="en-US" dirty="0"/>
            </a:br>
            <a:r>
              <a:rPr lang="en-US" dirty="0"/>
              <a:t>It is not possible to invest directly in an index. Performance does not reflect the expenses associated with management of an actual portfolio. </a:t>
            </a:r>
            <a:r>
              <a:rPr lang="en-US" b="1" dirty="0"/>
              <a:t>Past performance is not a guarantee of future results</a:t>
            </a:r>
            <a:r>
              <a:rPr lang="en-US" dirty="0"/>
              <a:t>. </a:t>
            </a:r>
          </a:p>
        </p:txBody>
      </p:sp>
      <p:sp>
        <p:nvSpPr>
          <p:cNvPr id="5" name="Text Placeholder 4"/>
          <p:cNvSpPr>
            <a:spLocks noGrp="1"/>
          </p:cNvSpPr>
          <p:nvPr>
            <p:ph type="body" sz="quarter" idx="14"/>
          </p:nvPr>
        </p:nvSpPr>
        <p:spPr>
          <a:noFill/>
        </p:spPr>
        <p:txBody>
          <a:bodyPr/>
          <a:lstStyle/>
          <a:p>
            <a:r>
              <a:rPr lang="en-US" dirty="0"/>
              <a:t>MSCI All Country World Index with selected headlines from past 12 months</a:t>
            </a:r>
          </a:p>
        </p:txBody>
      </p:sp>
      <p:sp>
        <p:nvSpPr>
          <p:cNvPr id="46" name="TextBox 1"/>
          <p:cNvSpPr txBox="1"/>
          <p:nvPr/>
        </p:nvSpPr>
        <p:spPr>
          <a:xfrm>
            <a:off x="688975" y="1437624"/>
            <a:ext cx="1741878" cy="477603"/>
          </a:xfrm>
          <a:prstGeom prst="rect">
            <a:avLst/>
          </a:prstGeom>
          <a:noFill/>
        </p:spPr>
        <p:txBody>
          <a:bodyPr wrap="square" lIns="0" tIns="45693" rIns="0" bIns="45693"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latin typeface="Arial" pitchFamily="34" charset="0"/>
                <a:cs typeface="Arial" pitchFamily="34" charset="0"/>
              </a:rPr>
              <a:t>Short Term </a:t>
            </a:r>
            <a:br>
              <a:rPr lang="en-US" sz="1400" b="1" dirty="0">
                <a:latin typeface="Arial" pitchFamily="34" charset="0"/>
                <a:cs typeface="Arial" pitchFamily="34" charset="0"/>
              </a:rPr>
            </a:br>
            <a:r>
              <a:rPr lang="en-US" sz="1000" b="1" dirty="0">
                <a:latin typeface="Arial" pitchFamily="34" charset="0"/>
                <a:cs typeface="Arial" pitchFamily="34" charset="0"/>
              </a:rPr>
              <a:t>(Q2 2017–Q1 2018)</a:t>
            </a:r>
          </a:p>
        </p:txBody>
      </p:sp>
      <p:cxnSp>
        <p:nvCxnSpPr>
          <p:cNvPr id="171" name="Straight Connector 170"/>
          <p:cNvCxnSpPr>
            <a:cxnSpLocks/>
          </p:cNvCxnSpPr>
          <p:nvPr/>
        </p:nvCxnSpPr>
        <p:spPr bwMode="auto">
          <a:xfrm>
            <a:off x="1615996" y="3823062"/>
            <a:ext cx="0" cy="511244"/>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179" name="Straight Connector 178"/>
          <p:cNvCxnSpPr>
            <a:cxnSpLocks/>
          </p:cNvCxnSpPr>
          <p:nvPr/>
        </p:nvCxnSpPr>
        <p:spPr bwMode="auto">
          <a:xfrm>
            <a:off x="8532861" y="3197782"/>
            <a:ext cx="0" cy="1513555"/>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164" name="Straight Connector 163"/>
          <p:cNvCxnSpPr>
            <a:cxnSpLocks/>
          </p:cNvCxnSpPr>
          <p:nvPr/>
        </p:nvCxnSpPr>
        <p:spPr bwMode="auto">
          <a:xfrm flipV="1">
            <a:off x="3855644" y="2542903"/>
            <a:ext cx="0" cy="1340812"/>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grpSp>
        <p:nvGrpSpPr>
          <p:cNvPr id="3" name="Group 2"/>
          <p:cNvGrpSpPr/>
          <p:nvPr/>
        </p:nvGrpSpPr>
        <p:grpSpPr>
          <a:xfrm>
            <a:off x="1128267" y="4888207"/>
            <a:ext cx="2862850" cy="1748320"/>
            <a:chOff x="952899" y="4703098"/>
            <a:chExt cx="2862850" cy="1748320"/>
          </a:xfrm>
        </p:grpSpPr>
        <p:sp>
          <p:nvSpPr>
            <p:cNvPr id="153" name="Rectangle 152"/>
            <p:cNvSpPr/>
            <p:nvPr/>
          </p:nvSpPr>
          <p:spPr>
            <a:xfrm>
              <a:off x="952899" y="4703098"/>
              <a:ext cx="2858403" cy="1694928"/>
            </a:xfrm>
            <a:prstGeom prst="rect">
              <a:avLst/>
            </a:prstGeom>
            <a:solidFill>
              <a:schemeClr val="bg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sz="1400" b="1" dirty="0">
                  <a:solidFill>
                    <a:prstClr val="black"/>
                  </a:solidFill>
                  <a:latin typeface="Arial" pitchFamily="34" charset="0"/>
                  <a:cs typeface="Arial" pitchFamily="34" charset="0"/>
                </a:rPr>
                <a:t>Long Term </a:t>
              </a:r>
              <a:br>
                <a:rPr lang="en-US" sz="1000" b="1" dirty="0">
                  <a:solidFill>
                    <a:prstClr val="black"/>
                  </a:solidFill>
                  <a:latin typeface="Arial" pitchFamily="34" charset="0"/>
                  <a:cs typeface="Arial" pitchFamily="34" charset="0"/>
                </a:rPr>
              </a:br>
              <a:r>
                <a:rPr lang="en-US" sz="1000" b="1" dirty="0">
                  <a:solidFill>
                    <a:prstClr val="black"/>
                  </a:solidFill>
                  <a:latin typeface="Arial" pitchFamily="34" charset="0"/>
                  <a:cs typeface="Arial" pitchFamily="34" charset="0"/>
                </a:rPr>
                <a:t>(</a:t>
              </a:r>
              <a:r>
                <a:rPr lang="en-US" sz="1000" b="1" dirty="0">
                  <a:solidFill>
                    <a:schemeClr val="tx1"/>
                  </a:solidFill>
                  <a:latin typeface="Arial" pitchFamily="34" charset="0"/>
                  <a:cs typeface="Arial" pitchFamily="34" charset="0"/>
                </a:rPr>
                <a:t>2000–Q1</a:t>
              </a:r>
              <a:r>
                <a:rPr lang="en-US" sz="1000" b="1" dirty="0">
                  <a:solidFill>
                    <a:prstClr val="black"/>
                  </a:solidFill>
                  <a:latin typeface="Arial" pitchFamily="34" charset="0"/>
                  <a:cs typeface="Arial" pitchFamily="34" charset="0"/>
                </a:rPr>
                <a:t> 2018)</a:t>
              </a:r>
            </a:p>
          </p:txBody>
        </p:sp>
        <p:graphicFrame>
          <p:nvGraphicFramePr>
            <p:cNvPr id="44" name="Picture Placeholder 2"/>
            <p:cNvGraphicFramePr>
              <a:graphicFrameLocks/>
            </p:cNvGraphicFramePr>
            <p:nvPr>
              <p:extLst>
                <p:ext uri="{D42A27DB-BD31-4B8C-83A1-F6EECF244321}">
                  <p14:modId xmlns:p14="http://schemas.microsoft.com/office/powerpoint/2010/main" val="3698455951"/>
                </p:ext>
              </p:extLst>
            </p:nvPr>
          </p:nvGraphicFramePr>
          <p:xfrm>
            <a:off x="1036452" y="5003949"/>
            <a:ext cx="2644709" cy="1447469"/>
          </p:xfrm>
          <a:graphic>
            <a:graphicData uri="http://schemas.openxmlformats.org/drawingml/2006/chart">
              <c:chart xmlns:c="http://schemas.openxmlformats.org/drawingml/2006/chart" xmlns:r="http://schemas.openxmlformats.org/officeDocument/2006/relationships" r:id="rId4"/>
            </a:graphicData>
          </a:graphic>
        </p:graphicFrame>
        <p:sp>
          <p:nvSpPr>
            <p:cNvPr id="155" name="Rectangle 154"/>
            <p:cNvSpPr/>
            <p:nvPr/>
          </p:nvSpPr>
          <p:spPr>
            <a:xfrm>
              <a:off x="3407534" y="5203732"/>
              <a:ext cx="136465" cy="9622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TextBox 1"/>
            <p:cNvSpPr txBox="1"/>
            <p:nvPr/>
          </p:nvSpPr>
          <p:spPr>
            <a:xfrm>
              <a:off x="3131601" y="4821860"/>
              <a:ext cx="684148" cy="400110"/>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solidFill>
                    <a:schemeClr val="tx2"/>
                  </a:solidFill>
                  <a:latin typeface="Arial" pitchFamily="34" charset="0"/>
                  <a:cs typeface="Arial" pitchFamily="34" charset="0"/>
                </a:rPr>
                <a:t>Last 12 months</a:t>
              </a:r>
            </a:p>
          </p:txBody>
        </p:sp>
      </p:grpSp>
      <p:sp>
        <p:nvSpPr>
          <p:cNvPr id="47" name="TextBox 1"/>
          <p:cNvSpPr txBox="1"/>
          <p:nvPr/>
        </p:nvSpPr>
        <p:spPr>
          <a:xfrm>
            <a:off x="1084424" y="3425775"/>
            <a:ext cx="1239968" cy="397234"/>
          </a:xfrm>
          <a:prstGeom prst="rect">
            <a:avLst/>
          </a:prstGeom>
          <a:noFill/>
        </p:spPr>
        <p:txBody>
          <a:bodyPr wrap="square" lIns="0" tIns="45693" rIns="0" bIns="45693"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66636" indent="-66636" defTabSz="913866" fontAlgn="base">
              <a:lnSpc>
                <a:spcPct val="115000"/>
              </a:lnSpc>
              <a:spcBef>
                <a:spcPct val="0"/>
              </a:spcBef>
              <a:spcAft>
                <a:spcPct val="0"/>
              </a:spcAft>
            </a:pPr>
            <a:r>
              <a:rPr lang="en-US" sz="900" dirty="0"/>
              <a:t> “Eurozone Confidence Hits Postcrisis High”</a:t>
            </a:r>
            <a:endParaRPr lang="en-US" sz="900" dirty="0">
              <a:latin typeface="+mj-lt"/>
            </a:endParaRPr>
          </a:p>
        </p:txBody>
      </p:sp>
      <p:sp>
        <p:nvSpPr>
          <p:cNvPr id="49" name="TextBox 1"/>
          <p:cNvSpPr txBox="1"/>
          <p:nvPr/>
        </p:nvSpPr>
        <p:spPr>
          <a:xfrm>
            <a:off x="2667876" y="3029716"/>
            <a:ext cx="1137769" cy="729376"/>
          </a:xfrm>
          <a:prstGeom prst="rect">
            <a:avLst/>
          </a:prstGeom>
          <a:noFill/>
        </p:spPr>
        <p:txBody>
          <a:bodyPr wrap="square" lIns="0" tIns="45693" rIns="0" bIns="45693"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66636" indent="-66636" defTabSz="913866" fontAlgn="base">
              <a:lnSpc>
                <a:spcPct val="115000"/>
              </a:lnSpc>
              <a:spcBef>
                <a:spcPct val="0"/>
              </a:spcBef>
              <a:spcAft>
                <a:spcPct val="0"/>
              </a:spcAft>
            </a:pPr>
            <a:r>
              <a:rPr lang="en-US" sz="900" dirty="0"/>
              <a:t> “Global Stocks Post Strongest First Half in Years, Worrying Investors”</a:t>
            </a:r>
            <a:endParaRPr lang="en-US" sz="900" dirty="0">
              <a:latin typeface="+mj-lt"/>
            </a:endParaRPr>
          </a:p>
        </p:txBody>
      </p:sp>
      <p:cxnSp>
        <p:nvCxnSpPr>
          <p:cNvPr id="50" name="Straight Connector 49"/>
          <p:cNvCxnSpPr>
            <a:cxnSpLocks/>
          </p:cNvCxnSpPr>
          <p:nvPr/>
        </p:nvCxnSpPr>
        <p:spPr bwMode="auto">
          <a:xfrm flipV="1">
            <a:off x="4761822" y="3317965"/>
            <a:ext cx="0" cy="557348"/>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52" name="Straight Connector 51"/>
          <p:cNvCxnSpPr>
            <a:cxnSpLocks/>
          </p:cNvCxnSpPr>
          <p:nvPr/>
        </p:nvCxnSpPr>
        <p:spPr bwMode="auto">
          <a:xfrm flipV="1">
            <a:off x="5340784" y="3664060"/>
            <a:ext cx="0" cy="1082111"/>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56" name="TextBox 1"/>
          <p:cNvSpPr txBox="1"/>
          <p:nvPr/>
        </p:nvSpPr>
        <p:spPr>
          <a:xfrm>
            <a:off x="1852310" y="2337836"/>
            <a:ext cx="1178272" cy="570102"/>
          </a:xfrm>
          <a:prstGeom prst="rect">
            <a:avLst/>
          </a:prstGeom>
          <a:noFill/>
        </p:spPr>
        <p:txBody>
          <a:bodyPr wrap="square" lIns="0" tIns="45693" rIns="0" bIns="45693"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ct val="0"/>
              </a:spcAft>
            </a:pPr>
            <a:r>
              <a:rPr lang="en-US" sz="900" dirty="0">
                <a:ea typeface="Calibri"/>
                <a:cs typeface="Times New Roman"/>
              </a:rPr>
              <a:t>“Unemployment Rate Falls to 16-Year Low, But Hiring Slows”</a:t>
            </a:r>
            <a:endParaRPr lang="en-US" sz="900" dirty="0"/>
          </a:p>
        </p:txBody>
      </p:sp>
      <p:sp>
        <p:nvSpPr>
          <p:cNvPr id="45" name="Rectangle 44"/>
          <p:cNvSpPr/>
          <p:nvPr/>
        </p:nvSpPr>
        <p:spPr>
          <a:xfrm>
            <a:off x="3275512" y="2002273"/>
            <a:ext cx="1174569" cy="570102"/>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900" dirty="0"/>
              <a:t>“US Companies Post Profit Growth Not Seen in Six Years”</a:t>
            </a:r>
            <a:endParaRPr lang="en-US" sz="900" dirty="0">
              <a:solidFill>
                <a:prstClr val="black"/>
              </a:solidFill>
            </a:endParaRPr>
          </a:p>
        </p:txBody>
      </p:sp>
      <p:sp>
        <p:nvSpPr>
          <p:cNvPr id="53" name="Rectangle 52"/>
          <p:cNvSpPr/>
          <p:nvPr/>
        </p:nvSpPr>
        <p:spPr>
          <a:xfrm>
            <a:off x="3364638" y="4248937"/>
            <a:ext cx="1442494" cy="570102"/>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900" dirty="0"/>
              <a:t>“Household Debt Hits Record as Auto Loans and Credit Cards Climb”</a:t>
            </a:r>
            <a:endParaRPr lang="en-US" sz="900" dirty="0">
              <a:solidFill>
                <a:prstClr val="black"/>
              </a:solidFill>
            </a:endParaRPr>
          </a:p>
        </p:txBody>
      </p:sp>
      <p:sp>
        <p:nvSpPr>
          <p:cNvPr id="58" name="Rectangle 57"/>
          <p:cNvSpPr/>
          <p:nvPr/>
        </p:nvSpPr>
        <p:spPr>
          <a:xfrm>
            <a:off x="4168775" y="2761325"/>
            <a:ext cx="1069975" cy="556508"/>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900" dirty="0"/>
              <a:t>“Dollar Hits Lowest Level in More than 2½ Years”</a:t>
            </a:r>
            <a:endParaRPr lang="en-US" sz="900" dirty="0">
              <a:solidFill>
                <a:prstClr val="black"/>
              </a:solidFill>
            </a:endParaRPr>
          </a:p>
        </p:txBody>
      </p:sp>
      <p:sp>
        <p:nvSpPr>
          <p:cNvPr id="59" name="Rectangle 58"/>
          <p:cNvSpPr/>
          <p:nvPr/>
        </p:nvSpPr>
        <p:spPr>
          <a:xfrm>
            <a:off x="4782052" y="4734567"/>
            <a:ext cx="1148486" cy="410827"/>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900" dirty="0"/>
              <a:t>“US Factory Activity Hits 13-Year High”</a:t>
            </a:r>
            <a:endParaRPr lang="en-US" sz="900" dirty="0">
              <a:solidFill>
                <a:prstClr val="black"/>
              </a:solidFill>
            </a:endParaRPr>
          </a:p>
        </p:txBody>
      </p:sp>
      <p:cxnSp>
        <p:nvCxnSpPr>
          <p:cNvPr id="57" name="Straight Connector 56"/>
          <p:cNvCxnSpPr>
            <a:cxnSpLocks/>
          </p:cNvCxnSpPr>
          <p:nvPr/>
        </p:nvCxnSpPr>
        <p:spPr bwMode="auto">
          <a:xfrm>
            <a:off x="2469128" y="2882537"/>
            <a:ext cx="0" cy="1158944"/>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63" name="Straight Connector 62"/>
          <p:cNvCxnSpPr>
            <a:cxnSpLocks/>
          </p:cNvCxnSpPr>
          <p:nvPr/>
        </p:nvCxnSpPr>
        <p:spPr bwMode="auto">
          <a:xfrm flipV="1">
            <a:off x="7987044" y="2748739"/>
            <a:ext cx="0" cy="2816038"/>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6" name="Slide Number Placeholder 5"/>
          <p:cNvSpPr>
            <a:spLocks noGrp="1"/>
          </p:cNvSpPr>
          <p:nvPr>
            <p:ph type="sldNum" sz="quarter" idx="12"/>
          </p:nvPr>
        </p:nvSpPr>
        <p:spPr/>
        <p:txBody>
          <a:bodyPr/>
          <a:lstStyle/>
          <a:p>
            <a:fld id="{66F6FF41-5833-4EBF-9145-362BCED2914A}" type="slidenum">
              <a:rPr lang="en-US" smtClean="0">
                <a:solidFill>
                  <a:prstClr val="white">
                    <a:lumMod val="50000"/>
                  </a:prstClr>
                </a:solidFill>
              </a:rPr>
              <a:pPr/>
              <a:t>5</a:t>
            </a:fld>
            <a:endParaRPr lang="en-US" dirty="0">
              <a:solidFill>
                <a:prstClr val="white">
                  <a:lumMod val="50000"/>
                </a:prstClr>
              </a:solidFill>
            </a:endParaRPr>
          </a:p>
        </p:txBody>
      </p:sp>
      <p:sp>
        <p:nvSpPr>
          <p:cNvPr id="64" name="Rectangle 63"/>
          <p:cNvSpPr/>
          <p:nvPr/>
        </p:nvSpPr>
        <p:spPr>
          <a:xfrm>
            <a:off x="5059674" y="1864163"/>
            <a:ext cx="1436915" cy="410827"/>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900" dirty="0"/>
              <a:t>“New-Home Sales Growth Surges to 25-Year High”</a:t>
            </a:r>
            <a:endParaRPr lang="en-US" sz="900" dirty="0">
              <a:solidFill>
                <a:prstClr val="black"/>
              </a:solidFill>
            </a:endParaRPr>
          </a:p>
        </p:txBody>
      </p:sp>
      <p:sp>
        <p:nvSpPr>
          <p:cNvPr id="65" name="Rectangle 64"/>
          <p:cNvSpPr/>
          <p:nvPr/>
        </p:nvSpPr>
        <p:spPr>
          <a:xfrm>
            <a:off x="5903662" y="2640707"/>
            <a:ext cx="1385412" cy="410827"/>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900" dirty="0"/>
              <a:t>“Oil Hits Two-Year Highs as US Stockpiles Drop”</a:t>
            </a:r>
            <a:endParaRPr lang="en-US" sz="900" dirty="0">
              <a:solidFill>
                <a:prstClr val="black"/>
              </a:solidFill>
            </a:endParaRPr>
          </a:p>
        </p:txBody>
      </p:sp>
      <p:sp>
        <p:nvSpPr>
          <p:cNvPr id="66" name="Rectangle 65"/>
          <p:cNvSpPr/>
          <p:nvPr/>
        </p:nvSpPr>
        <p:spPr>
          <a:xfrm>
            <a:off x="5881440" y="5252038"/>
            <a:ext cx="1337963" cy="570102"/>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900" dirty="0"/>
              <a:t>“US Economy Reaches Its Potential Output for First Time in Decade”</a:t>
            </a:r>
            <a:endParaRPr lang="en-US" sz="900" dirty="0">
              <a:solidFill>
                <a:prstClr val="black"/>
              </a:solidFill>
            </a:endParaRPr>
          </a:p>
        </p:txBody>
      </p:sp>
      <p:sp>
        <p:nvSpPr>
          <p:cNvPr id="67" name="Rectangle 66"/>
          <p:cNvSpPr/>
          <p:nvPr/>
        </p:nvSpPr>
        <p:spPr>
          <a:xfrm>
            <a:off x="6692951" y="4312836"/>
            <a:ext cx="1092512" cy="570102"/>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900" dirty="0"/>
              <a:t>“UK, EU Reach Deal on Brexit Divorce Terms”</a:t>
            </a:r>
            <a:endParaRPr lang="en-US" sz="900" dirty="0">
              <a:solidFill>
                <a:prstClr val="black"/>
              </a:solidFill>
            </a:endParaRPr>
          </a:p>
        </p:txBody>
      </p:sp>
      <p:sp>
        <p:nvSpPr>
          <p:cNvPr id="68" name="Rectangle 67"/>
          <p:cNvSpPr/>
          <p:nvPr/>
        </p:nvSpPr>
        <p:spPr>
          <a:xfrm>
            <a:off x="7028652" y="3472763"/>
            <a:ext cx="891933" cy="715782"/>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900" dirty="0"/>
              <a:t>“Trump Signs Sweeping Tax Overhaul Into Law”</a:t>
            </a:r>
            <a:endParaRPr lang="en-US" sz="900" dirty="0">
              <a:solidFill>
                <a:prstClr val="black"/>
              </a:solidFill>
            </a:endParaRPr>
          </a:p>
        </p:txBody>
      </p:sp>
      <p:cxnSp>
        <p:nvCxnSpPr>
          <p:cNvPr id="70" name="Straight Connector 69"/>
          <p:cNvCxnSpPr>
            <a:cxnSpLocks/>
          </p:cNvCxnSpPr>
          <p:nvPr/>
        </p:nvCxnSpPr>
        <p:spPr bwMode="auto">
          <a:xfrm flipV="1">
            <a:off x="6931503" y="3406523"/>
            <a:ext cx="0" cy="930346"/>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71" name="Straight Connector 70"/>
          <p:cNvCxnSpPr>
            <a:cxnSpLocks/>
          </p:cNvCxnSpPr>
          <p:nvPr/>
        </p:nvCxnSpPr>
        <p:spPr bwMode="auto">
          <a:xfrm flipV="1">
            <a:off x="7244774" y="3224421"/>
            <a:ext cx="0" cy="276425"/>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72" name="Straight Connector 71"/>
          <p:cNvCxnSpPr>
            <a:cxnSpLocks/>
          </p:cNvCxnSpPr>
          <p:nvPr/>
        </p:nvCxnSpPr>
        <p:spPr bwMode="auto">
          <a:xfrm flipV="1">
            <a:off x="7545922" y="2447109"/>
            <a:ext cx="0" cy="628142"/>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73" name="Straight Connector 72"/>
          <p:cNvCxnSpPr/>
          <p:nvPr/>
        </p:nvCxnSpPr>
        <p:spPr bwMode="auto">
          <a:xfrm flipV="1">
            <a:off x="4227089" y="3958186"/>
            <a:ext cx="0" cy="314632"/>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55" name="Straight Connector 54">
            <a:extLst>
              <a:ext uri="{FF2B5EF4-FFF2-40B4-BE49-F238E27FC236}">
                <a16:creationId xmlns:a16="http://schemas.microsoft.com/office/drawing/2014/main" id="{3594AA64-0903-4CFF-B969-0E30020D6CED}"/>
              </a:ext>
            </a:extLst>
          </p:cNvPr>
          <p:cNvCxnSpPr>
            <a:cxnSpLocks/>
          </p:cNvCxnSpPr>
          <p:nvPr/>
        </p:nvCxnSpPr>
        <p:spPr bwMode="auto">
          <a:xfrm flipV="1">
            <a:off x="6541580" y="2995749"/>
            <a:ext cx="0" cy="42672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60" name="Rectangle 59">
            <a:extLst>
              <a:ext uri="{FF2B5EF4-FFF2-40B4-BE49-F238E27FC236}">
                <a16:creationId xmlns:a16="http://schemas.microsoft.com/office/drawing/2014/main" id="{08EEFD8B-685D-417D-9A24-2B94D417D236}"/>
              </a:ext>
            </a:extLst>
          </p:cNvPr>
          <p:cNvSpPr/>
          <p:nvPr/>
        </p:nvSpPr>
        <p:spPr>
          <a:xfrm>
            <a:off x="6876280" y="2010862"/>
            <a:ext cx="1266235" cy="570102"/>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900" dirty="0"/>
              <a:t>“Nasdaq Crests 7000 as Tech Giants Roar Into 2018”</a:t>
            </a:r>
            <a:endParaRPr lang="en-US" sz="900" dirty="0">
              <a:solidFill>
                <a:prstClr val="black"/>
              </a:solidFill>
            </a:endParaRPr>
          </a:p>
        </p:txBody>
      </p:sp>
      <p:sp>
        <p:nvSpPr>
          <p:cNvPr id="62" name="Rectangle 61">
            <a:extLst>
              <a:ext uri="{FF2B5EF4-FFF2-40B4-BE49-F238E27FC236}">
                <a16:creationId xmlns:a16="http://schemas.microsoft.com/office/drawing/2014/main" id="{C3D3A942-995F-4546-A46B-6F508C55C7F1}"/>
              </a:ext>
            </a:extLst>
          </p:cNvPr>
          <p:cNvSpPr/>
          <p:nvPr/>
        </p:nvSpPr>
        <p:spPr>
          <a:xfrm>
            <a:off x="8064275" y="4673102"/>
            <a:ext cx="949098" cy="570102"/>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900" dirty="0"/>
              <a:t>“Inflation Starts to Make a Comeback”</a:t>
            </a:r>
            <a:endParaRPr lang="en-US" sz="900" dirty="0">
              <a:solidFill>
                <a:prstClr val="black"/>
              </a:solidFill>
            </a:endParaRPr>
          </a:p>
        </p:txBody>
      </p:sp>
      <p:sp>
        <p:nvSpPr>
          <p:cNvPr id="69" name="Rectangle 68">
            <a:extLst>
              <a:ext uri="{FF2B5EF4-FFF2-40B4-BE49-F238E27FC236}">
                <a16:creationId xmlns:a16="http://schemas.microsoft.com/office/drawing/2014/main" id="{B388940B-A644-4DA5-A7E5-A8C4B083EE54}"/>
              </a:ext>
            </a:extLst>
          </p:cNvPr>
          <p:cNvSpPr/>
          <p:nvPr/>
        </p:nvSpPr>
        <p:spPr>
          <a:xfrm>
            <a:off x="8856620" y="3654860"/>
            <a:ext cx="1018903" cy="1047925"/>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900" dirty="0"/>
              <a:t>“Congress Passes Mammoth Spending </a:t>
            </a:r>
            <a:br>
              <a:rPr lang="en-US" sz="900" dirty="0"/>
            </a:br>
            <a:r>
              <a:rPr lang="en-US" sz="900" dirty="0"/>
              <a:t>Bill, Averts Shutdown”</a:t>
            </a:r>
            <a:endParaRPr lang="en-US" sz="900" dirty="0">
              <a:solidFill>
                <a:prstClr val="black"/>
              </a:solidFill>
            </a:endParaRPr>
          </a:p>
        </p:txBody>
      </p:sp>
      <p:sp>
        <p:nvSpPr>
          <p:cNvPr id="74" name="Rectangle 73">
            <a:extLst>
              <a:ext uri="{FF2B5EF4-FFF2-40B4-BE49-F238E27FC236}">
                <a16:creationId xmlns:a16="http://schemas.microsoft.com/office/drawing/2014/main" id="{6DF01861-F6E2-4AFD-82F2-F1D46F774D2D}"/>
              </a:ext>
            </a:extLst>
          </p:cNvPr>
          <p:cNvSpPr/>
          <p:nvPr/>
        </p:nvSpPr>
        <p:spPr>
          <a:xfrm>
            <a:off x="7442321" y="5525639"/>
            <a:ext cx="1446227" cy="570102"/>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900" dirty="0"/>
              <a:t>“US Imposes New Tariffs, Ramping Up 'America First' Trade Policy”</a:t>
            </a:r>
            <a:endParaRPr lang="en-US" sz="900" dirty="0">
              <a:solidFill>
                <a:prstClr val="black"/>
              </a:solidFill>
            </a:endParaRPr>
          </a:p>
        </p:txBody>
      </p:sp>
      <p:sp>
        <p:nvSpPr>
          <p:cNvPr id="75" name="Rectangle 74">
            <a:extLst>
              <a:ext uri="{FF2B5EF4-FFF2-40B4-BE49-F238E27FC236}">
                <a16:creationId xmlns:a16="http://schemas.microsoft.com/office/drawing/2014/main" id="{DB498795-0B6A-4EFC-A995-418269B8315F}"/>
              </a:ext>
            </a:extLst>
          </p:cNvPr>
          <p:cNvSpPr/>
          <p:nvPr/>
        </p:nvSpPr>
        <p:spPr>
          <a:xfrm>
            <a:off x="7766167" y="1543075"/>
            <a:ext cx="1596636" cy="410827"/>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900" dirty="0"/>
              <a:t>“US Service-Sector Activity Hits Decade-High”</a:t>
            </a:r>
            <a:endParaRPr lang="en-US" sz="900" dirty="0">
              <a:solidFill>
                <a:prstClr val="black"/>
              </a:solidFill>
            </a:endParaRPr>
          </a:p>
        </p:txBody>
      </p:sp>
      <p:sp>
        <p:nvSpPr>
          <p:cNvPr id="76" name="Rectangle 75">
            <a:extLst>
              <a:ext uri="{FF2B5EF4-FFF2-40B4-BE49-F238E27FC236}">
                <a16:creationId xmlns:a16="http://schemas.microsoft.com/office/drawing/2014/main" id="{B9A96E51-AD6C-4880-A9C1-FEABF4164C80}"/>
              </a:ext>
            </a:extLst>
          </p:cNvPr>
          <p:cNvSpPr/>
          <p:nvPr/>
        </p:nvSpPr>
        <p:spPr>
          <a:xfrm>
            <a:off x="8534397" y="2092842"/>
            <a:ext cx="1132116" cy="729376"/>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900" dirty="0"/>
              <a:t>“Fed Raises Rates and Signals Faster Pace in Coming Years”</a:t>
            </a:r>
            <a:endParaRPr lang="en-US" sz="900" dirty="0">
              <a:solidFill>
                <a:prstClr val="black"/>
              </a:solidFill>
            </a:endParaRPr>
          </a:p>
        </p:txBody>
      </p:sp>
      <p:cxnSp>
        <p:nvCxnSpPr>
          <p:cNvPr id="77" name="Straight Connector 76">
            <a:extLst>
              <a:ext uri="{FF2B5EF4-FFF2-40B4-BE49-F238E27FC236}">
                <a16:creationId xmlns:a16="http://schemas.microsoft.com/office/drawing/2014/main" id="{189CE930-97F8-41C0-A0CB-047799E11DCC}"/>
              </a:ext>
            </a:extLst>
          </p:cNvPr>
          <p:cNvCxnSpPr>
            <a:cxnSpLocks/>
          </p:cNvCxnSpPr>
          <p:nvPr/>
        </p:nvCxnSpPr>
        <p:spPr bwMode="auto">
          <a:xfrm>
            <a:off x="9408073" y="3419850"/>
            <a:ext cx="0" cy="307419"/>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78" name="Straight Connector 77">
            <a:extLst>
              <a:ext uri="{FF2B5EF4-FFF2-40B4-BE49-F238E27FC236}">
                <a16:creationId xmlns:a16="http://schemas.microsoft.com/office/drawing/2014/main" id="{613C8DE6-AF7B-4F01-89B1-DA45EA01EF82}"/>
              </a:ext>
            </a:extLst>
          </p:cNvPr>
          <p:cNvCxnSpPr/>
          <p:nvPr/>
        </p:nvCxnSpPr>
        <p:spPr bwMode="auto">
          <a:xfrm>
            <a:off x="9355821" y="2627371"/>
            <a:ext cx="0" cy="509041"/>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Tree>
    <p:extLst>
      <p:ext uri="{BB962C8B-B14F-4D97-AF65-F5344CB8AC3E}">
        <p14:creationId xmlns:p14="http://schemas.microsoft.com/office/powerpoint/2010/main" val="747644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World Asset Classes</a:t>
            </a:r>
            <a:br>
              <a:rPr lang="en-US" dirty="0"/>
            </a:br>
            <a:endParaRPr lang="en-US" dirty="0"/>
          </a:p>
        </p:txBody>
      </p:sp>
      <p:sp>
        <p:nvSpPr>
          <p:cNvPr id="10" name="Picture Placeholder 9"/>
          <p:cNvSpPr>
            <a:spLocks noGrp="1"/>
          </p:cNvSpPr>
          <p:nvPr>
            <p:ph type="pic" sz="quarter" idx="13"/>
          </p:nvPr>
        </p:nvSpPr>
        <p:spPr/>
      </p:sp>
      <p:sp>
        <p:nvSpPr>
          <p:cNvPr id="15" name="Text Placeholder 14"/>
          <p:cNvSpPr>
            <a:spLocks noGrp="1"/>
          </p:cNvSpPr>
          <p:nvPr>
            <p:ph type="body" sz="quarter" idx="15"/>
          </p:nvPr>
        </p:nvSpPr>
        <p:spPr/>
        <p:txBody>
          <a:bodyPr/>
          <a:lstStyle/>
          <a:p>
            <a:r>
              <a:rPr lang="en-US" b="1" dirty="0"/>
              <a:t>Past performance is not a guarantee of future results. Indices are not available for direct investment. Index performance does not reflect the expenses associated with the management of an actual portfolio. </a:t>
            </a:r>
            <a:br>
              <a:rPr lang="en-US" dirty="0"/>
            </a:br>
            <a:r>
              <a:rPr lang="en-US" dirty="0"/>
              <a:t>Frank Russell Company is the source and owner of the trademarks, service marks, and copyrights related to the Russell Indexes. MSCI data © MSCI 2018, all rights reserved. Dow Jones data copyright 2018 S&amp;P Dow Jones Indices LLC, a division of S&amp;P Global. All rights reserved. S&amp;P data copyright 2018 S&amp;P Dow Jones Indices LLC, a division of S&amp;P Global. All rights reserved. Bloomberg Barclays data provided by Bloomberg. Treasury bills © Stocks, Bonds, Bills, and Inflation Yearbook™, Ibbotson Associates, Chicago (annually updated work by Roger G. Ibbotson and Rex A. Sinquefield). </a:t>
            </a:r>
          </a:p>
        </p:txBody>
      </p:sp>
      <p:sp>
        <p:nvSpPr>
          <p:cNvPr id="14" name="Text Placeholder 13"/>
          <p:cNvSpPr>
            <a:spLocks noGrp="1"/>
          </p:cNvSpPr>
          <p:nvPr>
            <p:ph type="body" sz="quarter" idx="18"/>
          </p:nvPr>
        </p:nvSpPr>
        <p:spPr/>
        <p:txBody>
          <a:bodyPr/>
          <a:lstStyle/>
          <a:p>
            <a:r>
              <a:rPr lang="en-US" dirty="0"/>
              <a:t>Looking at broad market indices, emerging markets outperformed developed markets, including the US, in the first quarter.  </a:t>
            </a:r>
          </a:p>
          <a:p>
            <a:r>
              <a:rPr lang="en-US" dirty="0"/>
              <a:t>The value effect was positive in emerging markets but negative in developed markets, including the US. Small caps outperformed large caps in developed markets, including the US, but underperformed in emerging markets.    </a:t>
            </a:r>
          </a:p>
        </p:txBody>
      </p:sp>
      <p:sp>
        <p:nvSpPr>
          <p:cNvPr id="12" name="Text Placeholder 11"/>
          <p:cNvSpPr>
            <a:spLocks noGrp="1"/>
          </p:cNvSpPr>
          <p:nvPr>
            <p:ph type="body" sz="quarter" idx="14"/>
          </p:nvPr>
        </p:nvSpPr>
        <p:spPr/>
        <p:txBody>
          <a:bodyPr/>
          <a:lstStyle/>
          <a:p>
            <a:pPr lvl="0"/>
            <a:r>
              <a:rPr lang="en-US" dirty="0"/>
              <a:t>First Quarter 2018 Index Returns (%)</a:t>
            </a:r>
          </a:p>
          <a:p>
            <a:endParaRPr lang="en-US" dirty="0"/>
          </a:p>
        </p:txBody>
      </p:sp>
      <p:cxnSp>
        <p:nvCxnSpPr>
          <p:cNvPr id="7" name="Straight Connector 6"/>
          <p:cNvCxnSpPr/>
          <p:nvPr/>
        </p:nvCxnSpPr>
        <p:spPr>
          <a:xfrm>
            <a:off x="685801" y="3076575"/>
            <a:ext cx="8686800" cy="0"/>
          </a:xfrm>
          <a:prstGeom prst="line">
            <a:avLst/>
          </a:prstGeom>
          <a:ln w="635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graphicFrame>
        <p:nvGraphicFramePr>
          <p:cNvPr id="13" name="Chart 12"/>
          <p:cNvGraphicFramePr/>
          <p:nvPr>
            <p:extLst>
              <p:ext uri="{D42A27DB-BD31-4B8C-83A1-F6EECF244321}">
                <p14:modId xmlns:p14="http://schemas.microsoft.com/office/powerpoint/2010/main" val="3890515213"/>
              </p:ext>
            </p:extLst>
          </p:nvPr>
        </p:nvGraphicFramePr>
        <p:xfrm>
          <a:off x="685801" y="3309719"/>
          <a:ext cx="8686800" cy="335280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66F6FF41-5833-4EBF-9145-362BCED2914A}" type="slidenum">
              <a:rPr lang="en-US" smtClean="0">
                <a:solidFill>
                  <a:prstClr val="white">
                    <a:lumMod val="50000"/>
                  </a:prstClr>
                </a:solidFill>
              </a:rPr>
              <a:pPr/>
              <a:t>6</a:t>
            </a:fld>
            <a:endParaRPr lang="en-US" dirty="0">
              <a:solidFill>
                <a:prstClr val="white">
                  <a:lumMod val="50000"/>
                </a:prstClr>
              </a:solidFill>
            </a:endParaRPr>
          </a:p>
        </p:txBody>
      </p:sp>
    </p:spTree>
    <p:extLst>
      <p:ext uri="{BB962C8B-B14F-4D97-AF65-F5344CB8AC3E}">
        <p14:creationId xmlns:p14="http://schemas.microsoft.com/office/powerpoint/2010/main" val="3223391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US Stocks</a:t>
            </a:r>
          </a:p>
        </p:txBody>
      </p:sp>
      <p:sp>
        <p:nvSpPr>
          <p:cNvPr id="16" name="Picture Placeholder 15"/>
          <p:cNvSpPr>
            <a:spLocks noGrp="1"/>
          </p:cNvSpPr>
          <p:nvPr>
            <p:ph type="pic" sz="quarter" idx="13"/>
          </p:nvPr>
        </p:nvSpPr>
        <p:spPr/>
      </p:sp>
      <p:sp>
        <p:nvSpPr>
          <p:cNvPr id="8" name="Text Placeholder 7"/>
          <p:cNvSpPr>
            <a:spLocks noGrp="1"/>
          </p:cNvSpPr>
          <p:nvPr>
            <p:ph type="body" sz="quarter" idx="14"/>
          </p:nvPr>
        </p:nvSpPr>
        <p:spPr/>
        <p:txBody>
          <a:bodyPr/>
          <a:lstStyle/>
          <a:p>
            <a:r>
              <a:rPr lang="en-US" dirty="0"/>
              <a:t>First Quarter 2018 Index Returns</a:t>
            </a:r>
          </a:p>
        </p:txBody>
      </p:sp>
      <p:sp>
        <p:nvSpPr>
          <p:cNvPr id="9" name="Text Placeholder 8"/>
          <p:cNvSpPr>
            <a:spLocks noGrp="1"/>
          </p:cNvSpPr>
          <p:nvPr>
            <p:ph type="body" sz="quarter" idx="15"/>
          </p:nvPr>
        </p:nvSpPr>
        <p:spPr>
          <a:xfrm>
            <a:off x="594360" y="7124399"/>
            <a:ext cx="8529320" cy="400050"/>
          </a:xfrm>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Market segment (index representation) as follows: Marketwide (Russell 3000 Index), Large Cap (Russell 1000 Index), Large Cap Value (Russell 1000 Value Index), Large Cap Growth (Russell 1000 Growth Index), Small Cap (Russell 2000 Index), Small Cap Value (Russell 2000 Value Index), and Small Cap Growth (Russell 2000 Growth Index). World Market Cap represented by Russell 3000 Index, MSCI World ex USA IMI Index, and MSCI Emerging Markets IMI Index. Russell 3000 Index is used as the proxy for the US market. Frank Russell Company is the source and owner of the trademarks, service marks, and copyrights related to the Russell Indexes. MSCI data © MSCI 2018, all rights reserved.</a:t>
            </a:r>
          </a:p>
        </p:txBody>
      </p:sp>
      <p:sp>
        <p:nvSpPr>
          <p:cNvPr id="14" name="Text Placeholder 13"/>
          <p:cNvSpPr>
            <a:spLocks noGrp="1"/>
          </p:cNvSpPr>
          <p:nvPr>
            <p:ph type="body" sz="quarter" idx="18"/>
          </p:nvPr>
        </p:nvSpPr>
        <p:spPr/>
        <p:txBody>
          <a:bodyPr/>
          <a:lstStyle/>
          <a:p>
            <a:r>
              <a:rPr lang="en-US" dirty="0"/>
              <a:t>The US equity market posted a negative return for the quarter. </a:t>
            </a:r>
          </a:p>
          <a:p>
            <a:r>
              <a:rPr lang="en-US" dirty="0"/>
              <a:t>Value underperformed growth across large and small cap indices.</a:t>
            </a:r>
          </a:p>
          <a:p>
            <a:r>
              <a:rPr lang="en-US" dirty="0"/>
              <a:t>Small caps outperformed large caps.</a:t>
            </a:r>
          </a:p>
        </p:txBody>
      </p:sp>
      <p:sp>
        <p:nvSpPr>
          <p:cNvPr id="3" name="TextBox 2"/>
          <p:cNvSpPr txBox="1"/>
          <p:nvPr/>
        </p:nvSpPr>
        <p:spPr>
          <a:xfrm>
            <a:off x="595455" y="4783335"/>
            <a:ext cx="2604943" cy="582247"/>
          </a:xfrm>
          <a:prstGeom prst="rect">
            <a:avLst/>
          </a:prstGeom>
          <a:noFill/>
        </p:spPr>
        <p:txBody>
          <a:bodyPr wrap="square" lIns="91388" tIns="45693" rIns="91388" bIns="45693" rtlCol="0">
            <a:spAutoFit/>
          </a:bodyPr>
          <a:lstStyle/>
          <a:p>
            <a:r>
              <a:rPr lang="en-US" sz="1100" dirty="0">
                <a:solidFill>
                  <a:srgbClr val="35627D"/>
                </a:solidFill>
              </a:rPr>
              <a:t>World Market Capitalization—US</a:t>
            </a:r>
          </a:p>
          <a:p>
            <a:endParaRPr lang="en-US" dirty="0"/>
          </a:p>
        </p:txBody>
      </p:sp>
      <p:cxnSp>
        <p:nvCxnSpPr>
          <p:cNvPr id="5" name="Straight Connector 4"/>
          <p:cNvCxnSpPr/>
          <p:nvPr/>
        </p:nvCxnSpPr>
        <p:spPr>
          <a:xfrm flipV="1">
            <a:off x="688974" y="5057638"/>
            <a:ext cx="3605214"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3" name="Chart 12"/>
          <p:cNvGraphicFramePr/>
          <p:nvPr>
            <p:extLst>
              <p:ext uri="{D42A27DB-BD31-4B8C-83A1-F6EECF244321}">
                <p14:modId xmlns:p14="http://schemas.microsoft.com/office/powerpoint/2010/main" val="3551036537"/>
              </p:ext>
            </p:extLst>
          </p:nvPr>
        </p:nvGraphicFramePr>
        <p:xfrm>
          <a:off x="346787" y="4183763"/>
          <a:ext cx="4671301" cy="270635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428095522"/>
              </p:ext>
            </p:extLst>
          </p:nvPr>
        </p:nvGraphicFramePr>
        <p:xfrm>
          <a:off x="4691063" y="4629150"/>
          <a:ext cx="4086225" cy="2133600"/>
        </p:xfrm>
        <a:graphic>
          <a:graphicData uri="http://schemas.openxmlformats.org/presentationml/2006/ole">
            <mc:AlternateContent xmlns:mc="http://schemas.openxmlformats.org/markup-compatibility/2006">
              <mc:Choice xmlns:v="urn:schemas-microsoft-com:vml" Requires="v">
                <p:oleObj spid="_x0000_s86330" name="Worksheet" r:id="rId5" imgW="4086301" imgH="2133540" progId="Excel.Sheet.12">
                  <p:embed/>
                </p:oleObj>
              </mc:Choice>
              <mc:Fallback>
                <p:oleObj name="Worksheet" r:id="rId5" imgW="4086301" imgH="2133540" progId="Excel.Sheet.12">
                  <p:embed/>
                  <p:pic>
                    <p:nvPicPr>
                      <p:cNvPr id="0" name=""/>
                      <p:cNvPicPr>
                        <a:picLocks noChangeAspect="1" noChangeArrowheads="1"/>
                      </p:cNvPicPr>
                      <p:nvPr/>
                    </p:nvPicPr>
                    <p:blipFill>
                      <a:blip r:embed="rId6"/>
                      <a:srcRect/>
                      <a:stretch>
                        <a:fillRect/>
                      </a:stretch>
                    </p:blipFill>
                    <p:spPr bwMode="auto">
                      <a:xfrm>
                        <a:off x="4691063" y="4629150"/>
                        <a:ext cx="408622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 name="Chart 14"/>
          <p:cNvGraphicFramePr/>
          <p:nvPr>
            <p:extLst>
              <p:ext uri="{D42A27DB-BD31-4B8C-83A1-F6EECF244321}">
                <p14:modId xmlns:p14="http://schemas.microsoft.com/office/powerpoint/2010/main" val="758627660"/>
              </p:ext>
            </p:extLst>
          </p:nvPr>
        </p:nvGraphicFramePr>
        <p:xfrm>
          <a:off x="4013834" y="1779273"/>
          <a:ext cx="6219826" cy="2533651"/>
        </p:xfrm>
        <a:graphic>
          <a:graphicData uri="http://schemas.openxmlformats.org/drawingml/2006/chart">
            <c:chart xmlns:c="http://schemas.openxmlformats.org/drawingml/2006/chart" xmlns:r="http://schemas.openxmlformats.org/officeDocument/2006/relationships" r:id="rId7"/>
          </a:graphicData>
        </a:graphic>
      </p:graphicFrame>
      <p:sp>
        <p:nvSpPr>
          <p:cNvPr id="4" name="Slide Number Placeholder 3"/>
          <p:cNvSpPr>
            <a:spLocks noGrp="1"/>
          </p:cNvSpPr>
          <p:nvPr>
            <p:ph type="sldNum" sz="quarter" idx="12"/>
          </p:nvPr>
        </p:nvSpPr>
        <p:spPr/>
        <p:txBody>
          <a:bodyPr/>
          <a:lstStyle/>
          <a:p>
            <a:fld id="{66F6FF41-5833-4EBF-9145-362BCED2914A}" type="slidenum">
              <a:rPr lang="en-US" smtClean="0">
                <a:solidFill>
                  <a:prstClr val="white">
                    <a:lumMod val="50000"/>
                  </a:prstClr>
                </a:solidFill>
              </a:rPr>
              <a:pPr/>
              <a:t>7</a:t>
            </a:fld>
            <a:endParaRPr lang="en-US" dirty="0">
              <a:solidFill>
                <a:prstClr val="white">
                  <a:lumMod val="50000"/>
                </a:prstClr>
              </a:solidFill>
            </a:endParaRPr>
          </a:p>
        </p:txBody>
      </p:sp>
    </p:spTree>
    <p:extLst>
      <p:ext uri="{BB962C8B-B14F-4D97-AF65-F5344CB8AC3E}">
        <p14:creationId xmlns:p14="http://schemas.microsoft.com/office/powerpoint/2010/main" val="486070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hidden="1"/>
          <p:cNvSpPr txBox="1"/>
          <p:nvPr/>
        </p:nvSpPr>
        <p:spPr>
          <a:xfrm>
            <a:off x="4267211" y="2645193"/>
            <a:ext cx="1219197" cy="233433"/>
          </a:xfrm>
          <a:prstGeom prst="rect">
            <a:avLst/>
          </a:prstGeom>
          <a:noFill/>
        </p:spPr>
        <p:txBody>
          <a:bodyPr wrap="square" lIns="91368" tIns="45682" rIns="91368" bIns="45682" rtlCol="0">
            <a:spAutoFit/>
          </a:bodyPr>
          <a:lstStyle/>
          <a:p>
            <a:pPr algn="r">
              <a:spcAft>
                <a:spcPts val="2400"/>
              </a:spcAft>
            </a:pPr>
            <a:r>
              <a:rPr lang="en-US" sz="900" dirty="0">
                <a:solidFill>
                  <a:prstClr val="white">
                    <a:lumMod val="50000"/>
                  </a:prstClr>
                </a:solidFill>
                <a:ea typeface="Verdana"/>
                <a:cs typeface="Arial"/>
              </a:rPr>
              <a:t>Value</a:t>
            </a:r>
          </a:p>
        </p:txBody>
      </p:sp>
      <p:grpSp>
        <p:nvGrpSpPr>
          <p:cNvPr id="33" name="Group 19" hidden="1"/>
          <p:cNvGrpSpPr/>
          <p:nvPr/>
        </p:nvGrpSpPr>
        <p:grpSpPr>
          <a:xfrm>
            <a:off x="7924800" y="381000"/>
            <a:ext cx="1676400" cy="533400"/>
            <a:chOff x="7924800" y="381000"/>
            <a:chExt cx="1676400" cy="533400"/>
          </a:xfrm>
        </p:grpSpPr>
        <p:sp>
          <p:nvSpPr>
            <p:cNvPr id="36" name="Rectangle 35"/>
            <p:cNvSpPr/>
            <p:nvPr/>
          </p:nvSpPr>
          <p:spPr>
            <a:xfrm>
              <a:off x="7924800" y="381000"/>
              <a:ext cx="1676400" cy="533400"/>
            </a:xfrm>
            <a:prstGeom prst="rect">
              <a:avLst/>
            </a:prstGeom>
            <a:noFill/>
            <a:ln>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7" name="TextBox 36"/>
            <p:cNvSpPr txBox="1"/>
            <p:nvPr/>
          </p:nvSpPr>
          <p:spPr>
            <a:xfrm>
              <a:off x="7924800" y="457200"/>
              <a:ext cx="1676400" cy="400110"/>
            </a:xfrm>
            <a:prstGeom prst="rect">
              <a:avLst/>
            </a:prstGeom>
            <a:noFill/>
          </p:spPr>
          <p:txBody>
            <a:bodyPr wrap="square" rtlCol="0">
              <a:spAutoFit/>
            </a:bodyPr>
            <a:lstStyle/>
            <a:p>
              <a:pPr algn="ctr"/>
              <a:r>
                <a:rPr lang="en-US" dirty="0">
                  <a:solidFill>
                    <a:prstClr val="white">
                      <a:lumMod val="85000"/>
                    </a:prstClr>
                  </a:solidFill>
                </a:rPr>
                <a:t>Firm Logo</a:t>
              </a:r>
            </a:p>
          </p:txBody>
        </p:sp>
      </p:grpSp>
      <p:sp>
        <p:nvSpPr>
          <p:cNvPr id="48" name="TextBox 47" hidden="1"/>
          <p:cNvSpPr txBox="1"/>
          <p:nvPr/>
        </p:nvSpPr>
        <p:spPr>
          <a:xfrm>
            <a:off x="4265620" y="3200404"/>
            <a:ext cx="1219197" cy="233433"/>
          </a:xfrm>
          <a:prstGeom prst="rect">
            <a:avLst/>
          </a:prstGeom>
          <a:noFill/>
        </p:spPr>
        <p:txBody>
          <a:bodyPr wrap="square" lIns="91368" tIns="45682" rIns="91368" bIns="45682" rtlCol="0">
            <a:spAutoFit/>
          </a:bodyPr>
          <a:lstStyle/>
          <a:p>
            <a:pPr algn="r">
              <a:spcAft>
                <a:spcPts val="2400"/>
              </a:spcAft>
            </a:pPr>
            <a:r>
              <a:rPr lang="en-US" sz="900" dirty="0">
                <a:solidFill>
                  <a:prstClr val="white">
                    <a:lumMod val="50000"/>
                  </a:prstClr>
                </a:solidFill>
                <a:ea typeface="Verdana"/>
                <a:cs typeface="Arial"/>
              </a:rPr>
              <a:t>Large Cap</a:t>
            </a:r>
          </a:p>
        </p:txBody>
      </p:sp>
      <p:sp>
        <p:nvSpPr>
          <p:cNvPr id="51" name="TextBox 50" hidden="1"/>
          <p:cNvSpPr txBox="1"/>
          <p:nvPr/>
        </p:nvSpPr>
        <p:spPr>
          <a:xfrm>
            <a:off x="4267208" y="3731042"/>
            <a:ext cx="1219197" cy="233433"/>
          </a:xfrm>
          <a:prstGeom prst="rect">
            <a:avLst/>
          </a:prstGeom>
          <a:noFill/>
        </p:spPr>
        <p:txBody>
          <a:bodyPr wrap="square" lIns="91368" tIns="45682" rIns="91368" bIns="45682" rtlCol="0">
            <a:spAutoFit/>
          </a:bodyPr>
          <a:lstStyle/>
          <a:p>
            <a:pPr algn="r">
              <a:spcAft>
                <a:spcPts val="2400"/>
              </a:spcAft>
            </a:pPr>
            <a:r>
              <a:rPr lang="en-US" sz="900" dirty="0">
                <a:solidFill>
                  <a:prstClr val="white">
                    <a:lumMod val="50000"/>
                  </a:prstClr>
                </a:solidFill>
                <a:ea typeface="Verdana"/>
                <a:cs typeface="Arial"/>
              </a:rPr>
              <a:t>Growth</a:t>
            </a:r>
          </a:p>
        </p:txBody>
      </p:sp>
      <p:sp>
        <p:nvSpPr>
          <p:cNvPr id="52" name="TextBox 51" hidden="1"/>
          <p:cNvSpPr txBox="1"/>
          <p:nvPr/>
        </p:nvSpPr>
        <p:spPr>
          <a:xfrm>
            <a:off x="4267208" y="4267200"/>
            <a:ext cx="1219197" cy="233433"/>
          </a:xfrm>
          <a:prstGeom prst="rect">
            <a:avLst/>
          </a:prstGeom>
          <a:noFill/>
        </p:spPr>
        <p:txBody>
          <a:bodyPr wrap="square" lIns="91368" tIns="45682" rIns="91368" bIns="45682" rtlCol="0">
            <a:spAutoFit/>
          </a:bodyPr>
          <a:lstStyle/>
          <a:p>
            <a:pPr algn="r">
              <a:spcAft>
                <a:spcPts val="2400"/>
              </a:spcAft>
            </a:pPr>
            <a:r>
              <a:rPr lang="en-US" sz="900" dirty="0">
                <a:solidFill>
                  <a:prstClr val="white">
                    <a:lumMod val="50000"/>
                  </a:prstClr>
                </a:solidFill>
                <a:ea typeface="Verdana"/>
                <a:cs typeface="Arial"/>
              </a:rPr>
              <a:t>Small Cap</a:t>
            </a:r>
          </a:p>
        </p:txBody>
      </p:sp>
      <p:cxnSp>
        <p:nvCxnSpPr>
          <p:cNvPr id="32" name="Straight Connector 31" hidden="1"/>
          <p:cNvCxnSpPr/>
          <p:nvPr/>
        </p:nvCxnSpPr>
        <p:spPr>
          <a:xfrm flipH="1">
            <a:off x="5472626" y="2575560"/>
            <a:ext cx="1" cy="2133600"/>
          </a:xfrm>
          <a:prstGeom prst="line">
            <a:avLst/>
          </a:prstGeom>
          <a:ln w="635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noFill/>
        </p:spPr>
        <p:txBody>
          <a:bodyPr/>
          <a:lstStyle/>
          <a:p>
            <a:r>
              <a:rPr lang="en-US" dirty="0"/>
              <a:t>International Developed Stocks</a:t>
            </a:r>
          </a:p>
        </p:txBody>
      </p:sp>
      <p:sp>
        <p:nvSpPr>
          <p:cNvPr id="23" name="Picture Placeholder 22"/>
          <p:cNvSpPr>
            <a:spLocks noGrp="1"/>
          </p:cNvSpPr>
          <p:nvPr>
            <p:ph type="pic" sz="quarter" idx="13"/>
          </p:nvPr>
        </p:nvSpPr>
        <p:spPr/>
      </p:sp>
      <p:sp>
        <p:nvSpPr>
          <p:cNvPr id="5" name="Text Placeholder 4"/>
          <p:cNvSpPr>
            <a:spLocks noGrp="1"/>
          </p:cNvSpPr>
          <p:nvPr>
            <p:ph type="body" sz="quarter" idx="14"/>
          </p:nvPr>
        </p:nvSpPr>
        <p:spPr/>
        <p:txBody>
          <a:bodyPr/>
          <a:lstStyle/>
          <a:p>
            <a:pPr lvl="0"/>
            <a:r>
              <a:rPr lang="en-US" dirty="0"/>
              <a:t>First Quarter 2018 Index Returns</a:t>
            </a:r>
          </a:p>
        </p:txBody>
      </p:sp>
      <p:sp>
        <p:nvSpPr>
          <p:cNvPr id="12" name="Text Placeholder 11"/>
          <p:cNvSpPr>
            <a:spLocks noGrp="1"/>
          </p:cNvSpPr>
          <p:nvPr>
            <p:ph type="body" sz="quarter" idx="15"/>
          </p:nvPr>
        </p:nvSpPr>
        <p:spPr>
          <a:xfrm>
            <a:off x="594360" y="7005009"/>
            <a:ext cx="8529320" cy="519747"/>
          </a:xfrm>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Market segment (index representation) as follows: Large Cap (MSCI World ex USA Index), Small Cap (MSCI World ex USA Small Cap Index), Value (MSCI World ex USA Value Index), and Growth (MSCI World ex USA Growth). All index returns are net of withholding tax on dividends. World Market Cap represented by Russell 3000 Index, MSCI World ex USA IMI Index, and MSCI Emerging Markets IMI Index. MSCI World ex USA IMI Index is used as the proxy for the International Developed market. MSCI data © MSCI 2018, all rights reserved. Frank Russell Company is the source and owner of the trademarks, service marks, and copyrights related to the Russell Indexes. </a:t>
            </a:r>
          </a:p>
        </p:txBody>
      </p:sp>
      <p:sp>
        <p:nvSpPr>
          <p:cNvPr id="7" name="Text Placeholder 6"/>
          <p:cNvSpPr>
            <a:spLocks noGrp="1"/>
          </p:cNvSpPr>
          <p:nvPr>
            <p:ph type="body" sz="quarter" idx="18"/>
          </p:nvPr>
        </p:nvSpPr>
        <p:spPr>
          <a:xfrm>
            <a:off x="595317" y="1790700"/>
            <a:ext cx="3642042" cy="4808538"/>
          </a:xfrm>
        </p:spPr>
        <p:txBody>
          <a:bodyPr/>
          <a:lstStyle/>
          <a:p>
            <a:r>
              <a:rPr lang="en-US" dirty="0"/>
              <a:t>In US dollar terms, developed markets outside the US underperformed the US and emerging markets during the quarter.</a:t>
            </a:r>
          </a:p>
          <a:p>
            <a:r>
              <a:rPr lang="en-US" dirty="0"/>
              <a:t>Value underperformed growth in non-US developed markets across large and small cap indices.</a:t>
            </a:r>
          </a:p>
          <a:p>
            <a:r>
              <a:rPr lang="en-US" dirty="0"/>
              <a:t>Small caps outperformed large caps in non-US developed markets.  </a:t>
            </a:r>
          </a:p>
        </p:txBody>
      </p:sp>
      <p:graphicFrame>
        <p:nvGraphicFramePr>
          <p:cNvPr id="2" name="Object 1"/>
          <p:cNvGraphicFramePr>
            <a:graphicFrameLocks noChangeAspect="1"/>
          </p:cNvGraphicFramePr>
          <p:nvPr>
            <p:extLst>
              <p:ext uri="{D42A27DB-BD31-4B8C-83A1-F6EECF244321}">
                <p14:modId xmlns:p14="http://schemas.microsoft.com/office/powerpoint/2010/main" val="2999024368"/>
              </p:ext>
            </p:extLst>
          </p:nvPr>
        </p:nvGraphicFramePr>
        <p:xfrm>
          <a:off x="5032375" y="4622800"/>
          <a:ext cx="3790950" cy="1809750"/>
        </p:xfrm>
        <a:graphic>
          <a:graphicData uri="http://schemas.openxmlformats.org/presentationml/2006/ole">
            <mc:AlternateContent xmlns:mc="http://schemas.openxmlformats.org/markup-compatibility/2006">
              <mc:Choice xmlns:v="urn:schemas-microsoft-com:vml" Requires="v">
                <p:oleObj spid="_x0000_s87355" name="Worksheet" r:id="rId4" imgW="3791046" imgH="1809810" progId="Excel.Sheet.12">
                  <p:embed/>
                </p:oleObj>
              </mc:Choice>
              <mc:Fallback>
                <p:oleObj name="Worksheet" r:id="rId4" imgW="3791046" imgH="1809810" progId="Excel.Sheet.12">
                  <p:embed/>
                  <p:pic>
                    <p:nvPicPr>
                      <p:cNvPr id="0" name=""/>
                      <p:cNvPicPr>
                        <a:picLocks noChangeAspect="1" noChangeArrowheads="1"/>
                      </p:cNvPicPr>
                      <p:nvPr/>
                    </p:nvPicPr>
                    <p:blipFill>
                      <a:blip r:embed="rId5"/>
                      <a:srcRect/>
                      <a:stretch>
                        <a:fillRect/>
                      </a:stretch>
                    </p:blipFill>
                    <p:spPr bwMode="auto">
                      <a:xfrm>
                        <a:off x="5032375" y="4622800"/>
                        <a:ext cx="3790950"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 name="Chart 18"/>
          <p:cNvGraphicFramePr/>
          <p:nvPr>
            <p:extLst>
              <p:ext uri="{D42A27DB-BD31-4B8C-83A1-F6EECF244321}">
                <p14:modId xmlns:p14="http://schemas.microsoft.com/office/powerpoint/2010/main" val="4020945070"/>
              </p:ext>
            </p:extLst>
          </p:nvPr>
        </p:nvGraphicFramePr>
        <p:xfrm>
          <a:off x="690563" y="4103108"/>
          <a:ext cx="4671301" cy="2706359"/>
        </p:xfrm>
        <a:graphic>
          <a:graphicData uri="http://schemas.openxmlformats.org/drawingml/2006/chart">
            <c:chart xmlns:c="http://schemas.openxmlformats.org/drawingml/2006/chart" xmlns:r="http://schemas.openxmlformats.org/officeDocument/2006/relationships" r:id="rId6"/>
          </a:graphicData>
        </a:graphic>
      </p:graphicFrame>
      <p:grpSp>
        <p:nvGrpSpPr>
          <p:cNvPr id="6" name="Group 5"/>
          <p:cNvGrpSpPr/>
          <p:nvPr/>
        </p:nvGrpSpPr>
        <p:grpSpPr>
          <a:xfrm>
            <a:off x="614363" y="4669795"/>
            <a:ext cx="3681417" cy="261610"/>
            <a:chOff x="614363" y="4669795"/>
            <a:chExt cx="3681417" cy="261610"/>
          </a:xfrm>
        </p:grpSpPr>
        <p:sp>
          <p:nvSpPr>
            <p:cNvPr id="4" name="Rectangle 3"/>
            <p:cNvSpPr/>
            <p:nvPr/>
          </p:nvSpPr>
          <p:spPr>
            <a:xfrm>
              <a:off x="614363" y="4669795"/>
              <a:ext cx="3541354" cy="261610"/>
            </a:xfrm>
            <a:prstGeom prst="rect">
              <a:avLst/>
            </a:prstGeom>
          </p:spPr>
          <p:txBody>
            <a:bodyPr wrap="none">
              <a:spAutoFit/>
            </a:bodyPr>
            <a:lstStyle/>
            <a:p>
              <a:pPr>
                <a:defRPr lang="en-US" sz="1100" b="0" i="0" u="none" strike="noStrike" kern="1200" baseline="0" dirty="0">
                  <a:solidFill>
                    <a:srgbClr val="4D859E"/>
                  </a:solidFill>
                  <a:effectLst/>
                  <a:latin typeface="+mn-lt"/>
                  <a:ea typeface="+mn-ea"/>
                  <a:cs typeface="+mn-cs"/>
                </a:defRPr>
              </a:pPr>
              <a:r>
                <a:rPr lang="en-US" dirty="0">
                  <a:solidFill>
                    <a:schemeClr val="tx2"/>
                  </a:solidFill>
                </a:rPr>
                <a:t>World Market Capitalization—International Developed</a:t>
              </a:r>
            </a:p>
          </p:txBody>
        </p:sp>
        <p:cxnSp>
          <p:nvCxnSpPr>
            <p:cNvPr id="27" name="Straight Connector 26"/>
            <p:cNvCxnSpPr/>
            <p:nvPr/>
          </p:nvCxnSpPr>
          <p:spPr>
            <a:xfrm>
              <a:off x="690563" y="4931405"/>
              <a:ext cx="3605217"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aphicFrame>
        <p:nvGraphicFramePr>
          <p:cNvPr id="22" name="Chart 21"/>
          <p:cNvGraphicFramePr/>
          <p:nvPr>
            <p:extLst>
              <p:ext uri="{D42A27DB-BD31-4B8C-83A1-F6EECF244321}">
                <p14:modId xmlns:p14="http://schemas.microsoft.com/office/powerpoint/2010/main" val="1346062493"/>
              </p:ext>
            </p:extLst>
          </p:nvPr>
        </p:nvGraphicFramePr>
        <p:xfrm>
          <a:off x="4617661" y="1790192"/>
          <a:ext cx="5068600" cy="2499014"/>
        </p:xfrm>
        <a:graphic>
          <a:graphicData uri="http://schemas.openxmlformats.org/drawingml/2006/chart">
            <c:chart xmlns:c="http://schemas.openxmlformats.org/drawingml/2006/chart" xmlns:r="http://schemas.openxmlformats.org/officeDocument/2006/relationships" r:id="rId7"/>
          </a:graphicData>
        </a:graphic>
      </p:graphicFrame>
      <p:sp>
        <p:nvSpPr>
          <p:cNvPr id="8" name="Slide Number Placeholder 7"/>
          <p:cNvSpPr>
            <a:spLocks noGrp="1"/>
          </p:cNvSpPr>
          <p:nvPr>
            <p:ph type="sldNum" sz="quarter" idx="12"/>
          </p:nvPr>
        </p:nvSpPr>
        <p:spPr/>
        <p:txBody>
          <a:bodyPr/>
          <a:lstStyle/>
          <a:p>
            <a:fld id="{66F6FF41-5833-4EBF-9145-362BCED2914A}" type="slidenum">
              <a:rPr lang="en-US" smtClean="0">
                <a:solidFill>
                  <a:prstClr val="white">
                    <a:lumMod val="50000"/>
                  </a:prstClr>
                </a:solidFill>
              </a:rPr>
              <a:pPr/>
              <a:t>8</a:t>
            </a:fld>
            <a:endParaRPr lang="en-US" dirty="0">
              <a:solidFill>
                <a:prstClr val="white">
                  <a:lumMod val="50000"/>
                </a:prstClr>
              </a:solidFill>
            </a:endParaRPr>
          </a:p>
        </p:txBody>
      </p:sp>
    </p:spTree>
    <p:extLst>
      <p:ext uri="{BB962C8B-B14F-4D97-AF65-F5344CB8AC3E}">
        <p14:creationId xmlns:p14="http://schemas.microsoft.com/office/powerpoint/2010/main" val="951565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noFill/>
        </p:spPr>
        <p:txBody>
          <a:bodyPr/>
          <a:lstStyle/>
          <a:p>
            <a:r>
              <a:rPr lang="en-US" dirty="0"/>
              <a:t>Emerging Markets Stocks</a:t>
            </a:r>
          </a:p>
        </p:txBody>
      </p:sp>
      <p:sp>
        <p:nvSpPr>
          <p:cNvPr id="52" name="Picture Placeholder 51"/>
          <p:cNvSpPr>
            <a:spLocks noGrp="1"/>
          </p:cNvSpPr>
          <p:nvPr>
            <p:ph type="pic" sz="quarter" idx="13"/>
          </p:nvPr>
        </p:nvSpPr>
        <p:spPr/>
      </p:sp>
      <p:sp>
        <p:nvSpPr>
          <p:cNvPr id="6" name="Text Placeholder 5"/>
          <p:cNvSpPr>
            <a:spLocks noGrp="1"/>
          </p:cNvSpPr>
          <p:nvPr>
            <p:ph type="body" sz="quarter" idx="14"/>
          </p:nvPr>
        </p:nvSpPr>
        <p:spPr/>
        <p:txBody>
          <a:bodyPr/>
          <a:lstStyle/>
          <a:p>
            <a:pPr lvl="0"/>
            <a:r>
              <a:rPr lang="en-US" dirty="0"/>
              <a:t>First Quarter 2018 Index Returns</a:t>
            </a:r>
          </a:p>
        </p:txBody>
      </p:sp>
      <p:sp>
        <p:nvSpPr>
          <p:cNvPr id="13" name="Text Placeholder 12"/>
          <p:cNvSpPr>
            <a:spLocks noGrp="1"/>
          </p:cNvSpPr>
          <p:nvPr>
            <p:ph type="body" sz="quarter" idx="15"/>
          </p:nvPr>
        </p:nvSpPr>
        <p:spPr>
          <a:xfrm>
            <a:off x="594360" y="6992157"/>
            <a:ext cx="8529320" cy="529272"/>
          </a:xfrm>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Market segment (index representation) as follows: Large Cap (MSCI Emerging Markets Index), Small Cap (MSCI Emerging Markets Small Cap Index), Value (MSCI Emerging Markets Value Index), and Growth (MSCI Emerging Markets Growth Index). All index returns are net of withholding tax on dividends. World Market Cap represented by Russell 3000 Index, MSCI World ex USA IMI Index, and MSCI Emerging Markets IMI Index. MSCI Emerging Markets IMI Index used as the proxy for the emerging market portion of the market. MSCI data © MSCI 2018, all rights reserved. Frank Russell Company is the source and owner of the trademarks, service marks, and copyrights related to the Russell Indexes. </a:t>
            </a:r>
          </a:p>
        </p:txBody>
      </p:sp>
      <p:sp>
        <p:nvSpPr>
          <p:cNvPr id="8" name="Text Placeholder 7"/>
          <p:cNvSpPr>
            <a:spLocks noGrp="1"/>
          </p:cNvSpPr>
          <p:nvPr>
            <p:ph type="body" sz="quarter" idx="18"/>
          </p:nvPr>
        </p:nvSpPr>
        <p:spPr>
          <a:xfrm>
            <a:off x="585792" y="1790701"/>
            <a:ext cx="3689351" cy="2691634"/>
          </a:xfrm>
        </p:spPr>
        <p:txBody>
          <a:bodyPr/>
          <a:lstStyle/>
          <a:p>
            <a:r>
              <a:rPr lang="en-US" dirty="0"/>
              <a:t>In US dollar terms, emerging markets outperformed developed markets, including the US, during the quarter.   </a:t>
            </a:r>
          </a:p>
          <a:p>
            <a:r>
              <a:rPr lang="en-US" dirty="0"/>
              <a:t>The value effect was positive in large cap indices but negative in small cap indices within emerging markets. </a:t>
            </a:r>
          </a:p>
          <a:p>
            <a:r>
              <a:rPr lang="en-US" dirty="0"/>
              <a:t>Small caps underperformed large caps in emerging markets.  </a:t>
            </a:r>
          </a:p>
          <a:p>
            <a:r>
              <a:rPr lang="en-US" dirty="0">
                <a:solidFill>
                  <a:srgbClr val="FF0000"/>
                </a:solidFill>
              </a:rPr>
              <a:t>  </a:t>
            </a:r>
          </a:p>
          <a:p>
            <a:endParaRPr lang="en-US" dirty="0">
              <a:solidFill>
                <a:srgbClr val="FF0000"/>
              </a:solidFill>
            </a:endParaRPr>
          </a:p>
          <a:p>
            <a:r>
              <a:rPr lang="en-US" dirty="0">
                <a:solidFill>
                  <a:srgbClr val="FF0000"/>
                </a:solidFill>
              </a:rPr>
              <a:t>  </a:t>
            </a:r>
          </a:p>
          <a:p>
            <a:endParaRPr lang="en-US" dirty="0">
              <a:solidFill>
                <a:srgbClr val="FF0000"/>
              </a:solidFill>
            </a:endParaRPr>
          </a:p>
          <a:p>
            <a:r>
              <a:rPr lang="en-US" dirty="0">
                <a:solidFill>
                  <a:srgbClr val="FF0000"/>
                </a:solidFill>
              </a:rPr>
              <a:t>  </a:t>
            </a:r>
          </a:p>
          <a:p>
            <a:endParaRPr lang="en-US" dirty="0">
              <a:solidFill>
                <a:srgbClr val="FF0000"/>
              </a:solidFill>
            </a:endParaRPr>
          </a:p>
        </p:txBody>
      </p:sp>
      <p:graphicFrame>
        <p:nvGraphicFramePr>
          <p:cNvPr id="65" name="Chart 64"/>
          <p:cNvGraphicFramePr/>
          <p:nvPr>
            <p:extLst>
              <p:ext uri="{D42A27DB-BD31-4B8C-83A1-F6EECF244321}">
                <p14:modId xmlns:p14="http://schemas.microsoft.com/office/powerpoint/2010/main" val="4290255841"/>
              </p:ext>
            </p:extLst>
          </p:nvPr>
        </p:nvGraphicFramePr>
        <p:xfrm>
          <a:off x="4617660" y="1790192"/>
          <a:ext cx="5295901" cy="249901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1461417024"/>
              </p:ext>
            </p:extLst>
          </p:nvPr>
        </p:nvGraphicFramePr>
        <p:xfrm>
          <a:off x="5018088" y="4622800"/>
          <a:ext cx="3752850" cy="1809750"/>
        </p:xfrm>
        <a:graphic>
          <a:graphicData uri="http://schemas.openxmlformats.org/presentationml/2006/ole">
            <mc:AlternateContent xmlns:mc="http://schemas.openxmlformats.org/markup-compatibility/2006">
              <mc:Choice xmlns:v="urn:schemas-microsoft-com:vml" Requires="v">
                <p:oleObj spid="_x0000_s88379" name="Worksheet" r:id="rId5" imgW="3752957" imgH="1809810" progId="Excel.Sheet.12">
                  <p:embed/>
                </p:oleObj>
              </mc:Choice>
              <mc:Fallback>
                <p:oleObj name="Worksheet" r:id="rId5" imgW="3752957" imgH="1809810" progId="Excel.Sheet.12">
                  <p:embed/>
                  <p:pic>
                    <p:nvPicPr>
                      <p:cNvPr id="0" name=""/>
                      <p:cNvPicPr>
                        <a:picLocks noChangeAspect="1" noChangeArrowheads="1"/>
                      </p:cNvPicPr>
                      <p:nvPr/>
                    </p:nvPicPr>
                    <p:blipFill>
                      <a:blip r:embed="rId6"/>
                      <a:srcRect/>
                      <a:stretch>
                        <a:fillRect/>
                      </a:stretch>
                    </p:blipFill>
                    <p:spPr bwMode="auto">
                      <a:xfrm>
                        <a:off x="5018088" y="4622800"/>
                        <a:ext cx="3752850"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Chart 11"/>
          <p:cNvGraphicFramePr/>
          <p:nvPr>
            <p:extLst>
              <p:ext uri="{D42A27DB-BD31-4B8C-83A1-F6EECF244321}">
                <p14:modId xmlns:p14="http://schemas.microsoft.com/office/powerpoint/2010/main" val="2502122748"/>
              </p:ext>
            </p:extLst>
          </p:nvPr>
        </p:nvGraphicFramePr>
        <p:xfrm>
          <a:off x="688975" y="4141208"/>
          <a:ext cx="4671301" cy="2706359"/>
        </p:xfrm>
        <a:graphic>
          <a:graphicData uri="http://schemas.openxmlformats.org/drawingml/2006/chart">
            <c:chart xmlns:c="http://schemas.openxmlformats.org/drawingml/2006/chart" xmlns:r="http://schemas.openxmlformats.org/officeDocument/2006/relationships" r:id="rId7"/>
          </a:graphicData>
        </a:graphic>
      </p:graphicFrame>
      <p:sp>
        <p:nvSpPr>
          <p:cNvPr id="2" name="Slide Number Placeholder 1"/>
          <p:cNvSpPr>
            <a:spLocks noGrp="1"/>
          </p:cNvSpPr>
          <p:nvPr>
            <p:ph type="sldNum" sz="quarter" idx="12"/>
          </p:nvPr>
        </p:nvSpPr>
        <p:spPr/>
        <p:txBody>
          <a:bodyPr/>
          <a:lstStyle/>
          <a:p>
            <a:fld id="{66F6FF41-5833-4EBF-9145-362BCED2914A}" type="slidenum">
              <a:rPr lang="en-US" smtClean="0">
                <a:solidFill>
                  <a:prstClr val="white">
                    <a:lumMod val="50000"/>
                  </a:prstClr>
                </a:solidFill>
              </a:rPr>
              <a:pPr/>
              <a:t>9</a:t>
            </a:fld>
            <a:endParaRPr lang="en-US" dirty="0">
              <a:solidFill>
                <a:prstClr val="white">
                  <a:lumMod val="50000"/>
                </a:prstClr>
              </a:solidFill>
            </a:endParaRPr>
          </a:p>
        </p:txBody>
      </p:sp>
    </p:spTree>
    <p:extLst>
      <p:ext uri="{BB962C8B-B14F-4D97-AF65-F5344CB8AC3E}">
        <p14:creationId xmlns:p14="http://schemas.microsoft.com/office/powerpoint/2010/main" val="93675892"/>
      </p:ext>
    </p:extLst>
  </p:cSld>
  <p:clrMapOvr>
    <a:masterClrMapping/>
  </p:clrMapOvr>
</p:sld>
</file>

<file path=ppt/theme/theme1.xml><?xml version="1.0" encoding="utf-8"?>
<a:theme xmlns:a="http://schemas.openxmlformats.org/drawingml/2006/main" name="1_QMR_Q2_2016_Landscape v1arr">
  <a:themeElements>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4475</TotalTime>
  <Words>2748</Words>
  <Application>Microsoft Office PowerPoint</Application>
  <PresentationFormat>Custom</PresentationFormat>
  <Paragraphs>229</Paragraphs>
  <Slides>16</Slides>
  <Notes>16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Arial</vt:lpstr>
      <vt:lpstr>Arial Narrow</vt:lpstr>
      <vt:lpstr>Avenir LT Std 35 Light</vt:lpstr>
      <vt:lpstr>Calibri</vt:lpstr>
      <vt:lpstr>Times New Roman</vt:lpstr>
      <vt:lpstr>Verdana</vt:lpstr>
      <vt:lpstr>1_QMR_Q2_2016_Landscape v1arr</vt:lpstr>
      <vt:lpstr>Worksheet</vt:lpstr>
      <vt:lpstr>Q1</vt:lpstr>
      <vt:lpstr>Quarterly Market Review</vt:lpstr>
      <vt:lpstr>Market Summary</vt:lpstr>
      <vt:lpstr>World Stock Market Performance</vt:lpstr>
      <vt:lpstr>World Stock Market Performance</vt:lpstr>
      <vt:lpstr>World Asset Classes </vt:lpstr>
      <vt:lpstr>US Stocks</vt:lpstr>
      <vt:lpstr>International Developed Stocks</vt:lpstr>
      <vt:lpstr>Emerging Markets Stocks</vt:lpstr>
      <vt:lpstr>Select Country Performance</vt:lpstr>
      <vt:lpstr>Select Currency Performance vs. US Dollar</vt:lpstr>
      <vt:lpstr>Real Estate Investment Trusts (REITs)</vt:lpstr>
      <vt:lpstr>Commodities</vt:lpstr>
      <vt:lpstr>Fixed Income</vt:lpstr>
      <vt:lpstr>Impact of Diversification</vt:lpstr>
      <vt:lpstr>Sailing with the Tides </vt:lpstr>
    </vt:vector>
  </TitlesOfParts>
  <Company>Dimensional Fund Advisors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Q2</dc:title>
  <dc:creator>Alicia.Rosner@dimensional.com</dc:creator>
  <cp:lastModifiedBy>Adam.Martin@dimensional.com</cp:lastModifiedBy>
  <cp:revision>622</cp:revision>
  <cp:lastPrinted>2018-03-29T14:34:05Z</cp:lastPrinted>
  <dcterms:created xsi:type="dcterms:W3CDTF">2016-07-05T22:39:06Z</dcterms:created>
  <dcterms:modified xsi:type="dcterms:W3CDTF">2018-04-11T19:00:21Z</dcterms:modified>
</cp:coreProperties>
</file>