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9.xml" ContentType="application/vnd.openxmlformats-officedocument.drawingml.chart+xml"/>
  <Override PartName="/ppt/drawings/drawing4.xml" ContentType="application/vnd.openxmlformats-officedocument.drawingml.chartshapes+xml"/>
  <Override PartName="/ppt/charts/chart10.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charts/chart11.xml" ContentType="application/vnd.openxmlformats-officedocument.drawingml.chart+xml"/>
  <Override PartName="/ppt/drawings/drawing6.xml" ContentType="application/vnd.openxmlformats-officedocument.drawingml.chartshapes+xml"/>
  <Override PartName="/ppt/charts/chart12.xml" ContentType="application/vnd.openxmlformats-officedocument.drawingml.chart+xml"/>
  <Override PartName="/ppt/theme/themeOverride1.xml" ContentType="application/vnd.openxmlformats-officedocument.themeOverride+xml"/>
  <Override PartName="/ppt/drawings/drawing7.xml" ContentType="application/vnd.openxmlformats-officedocument.drawingml.chartshapes+xml"/>
  <Override PartName="/ppt/notesSlides/notesSlide6.xml" ContentType="application/vnd.openxmlformats-officedocument.presentationml.notesSlide+xml"/>
  <Override PartName="/ppt/charts/chart13.xml" ContentType="application/vnd.openxmlformats-officedocument.drawingml.chart+xml"/>
  <Override PartName="/ppt/drawings/drawing8.xml" ContentType="application/vnd.openxmlformats-officedocument.drawingml.chartshapes+xml"/>
  <Override PartName="/ppt/charts/chart14.xml" ContentType="application/vnd.openxmlformats-officedocument.drawingml.chart+xml"/>
  <Override PartName="/ppt/theme/themeOverride2.xml" ContentType="application/vnd.openxmlformats-officedocument.themeOverride+xml"/>
  <Override PartName="/ppt/drawings/drawing9.xml" ContentType="application/vnd.openxmlformats-officedocument.drawingml.chartshapes+xml"/>
  <Override PartName="/ppt/notesSlides/notesSlide7.xml" ContentType="application/vnd.openxmlformats-officedocument.presentationml.notesSlide+xml"/>
  <Override PartName="/ppt/charts/chart15.xml" ContentType="application/vnd.openxmlformats-officedocument.drawingml.chart+xml"/>
  <Override PartName="/ppt/drawings/drawing10.xml" ContentType="application/vnd.openxmlformats-officedocument.drawingml.chartshapes+xml"/>
  <Override PartName="/ppt/charts/chart16.xml" ContentType="application/vnd.openxmlformats-officedocument.drawingml.chart+xml"/>
  <Override PartName="/ppt/drawings/drawing11.xml" ContentType="application/vnd.openxmlformats-officedocument.drawingml.chartshapes+xml"/>
  <Override PartName="/ppt/notesSlides/notesSlide8.xml" ContentType="application/vnd.openxmlformats-officedocument.presentationml.notesSlide+xml"/>
  <Override PartName="/ppt/charts/chart17.xml" ContentType="application/vnd.openxmlformats-officedocument.drawingml.chart+xml"/>
  <Override PartName="/ppt/drawings/drawing12.xml" ContentType="application/vnd.openxmlformats-officedocument.drawingml.chartshapes+xml"/>
  <Override PartName="/ppt/notesSlides/notesSlide9.xml" ContentType="application/vnd.openxmlformats-officedocument.presentationml.notesSlide+xml"/>
  <Override PartName="/ppt/charts/chart18.xml" ContentType="application/vnd.openxmlformats-officedocument.drawingml.chart+xml"/>
  <Override PartName="/ppt/drawings/drawing13.xml" ContentType="application/vnd.openxmlformats-officedocument.drawingml.chartshapes+xml"/>
  <Override PartName="/ppt/charts/chart19.xml" ContentType="application/vnd.openxmlformats-officedocument.drawingml.chart+xml"/>
  <Override PartName="/ppt/theme/themeOverride3.xml" ContentType="application/vnd.openxmlformats-officedocument.themeOverride+xml"/>
  <Override PartName="/ppt/drawings/drawing14.xml" ContentType="application/vnd.openxmlformats-officedocument.drawingml.chartshapes+xml"/>
  <Override PartName="/ppt/notesSlides/notesSlide10.xml" ContentType="application/vnd.openxmlformats-officedocument.presentationml.notesSlide+xml"/>
  <Override PartName="/ppt/charts/chart20.xml" ContentType="application/vnd.openxmlformats-officedocument.drawingml.chart+xml"/>
  <Override PartName="/ppt/drawings/drawing15.xml" ContentType="application/vnd.openxmlformats-officedocument.drawingml.chartshapes+xml"/>
  <Override PartName="/ppt/charts/chart21.xml" ContentType="application/vnd.openxmlformats-officedocument.drawingml.chart+xml"/>
  <Override PartName="/ppt/drawings/drawing16.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1" r:id="rId4"/>
    <p:sldId id="283" r:id="rId5"/>
    <p:sldId id="284" r:id="rId6"/>
    <p:sldId id="260" r:id="rId7"/>
    <p:sldId id="261" r:id="rId8"/>
    <p:sldId id="262" r:id="rId9"/>
    <p:sldId id="263" r:id="rId10"/>
    <p:sldId id="264" r:id="rId11"/>
    <p:sldId id="279" r:id="rId12"/>
    <p:sldId id="270" r:id="rId13"/>
    <p:sldId id="266" r:id="rId14"/>
    <p:sldId id="267" r:id="rId15"/>
    <p:sldId id="268" r:id="rId16"/>
    <p:sldId id="299" r:id="rId17"/>
    <p:sldId id="300" r:id="rId18"/>
  </p:sldIdLst>
  <p:sldSz cx="7772400" cy="10058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8" orient="horz" pos="1296" userDrawn="1">
          <p15:clr>
            <a:srgbClr val="A4A3A4"/>
          </p15:clr>
        </p15:guide>
        <p15:guide id="17" orient="horz" pos="6095">
          <p15:clr>
            <a:srgbClr val="A4A3A4"/>
          </p15:clr>
        </p15:guide>
        <p15:guide id="21" pos="2445">
          <p15:clr>
            <a:srgbClr val="A4A3A4"/>
          </p15:clr>
        </p15:guide>
        <p15:guide id="22" pos="3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27D"/>
    <a:srgbClr val="C20000"/>
    <a:srgbClr val="C00000"/>
    <a:srgbClr val="FFFFFF"/>
    <a:srgbClr val="4D859E"/>
    <a:srgbClr val="595959"/>
    <a:srgbClr val="B7312C"/>
    <a:srgbClr val="BFBFBF"/>
    <a:srgbClr val="A6A6A6"/>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7" autoAdjust="0"/>
    <p:restoredTop sz="92797" autoAdjust="0"/>
  </p:normalViewPr>
  <p:slideViewPr>
    <p:cSldViewPr snapToGrid="0">
      <p:cViewPr>
        <p:scale>
          <a:sx n="75" d="100"/>
          <a:sy n="75" d="100"/>
        </p:scale>
        <p:origin x="3210" y="108"/>
      </p:cViewPr>
      <p:guideLst>
        <p:guide orient="horz" pos="1296"/>
        <p:guide orient="horz" pos="6095"/>
        <p:guide pos="2445"/>
        <p:guide pos="33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package" Target="../embeddings/Microsoft_Excel_Worksheet13.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package" Target="../embeddings/Microsoft_Excel_Worksheet18.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50309366042809E-2"/>
          <c:y val="4.1935336555882843E-2"/>
          <c:w val="0.93267744576799694"/>
          <c:h val="0.90849852291541122"/>
        </c:manualLayout>
      </c:layout>
      <c:areaChart>
        <c:grouping val="standard"/>
        <c:varyColors val="0"/>
        <c:ser>
          <c:idx val="1"/>
          <c:order val="1"/>
          <c:tx>
            <c:strRef>
              <c:f>Sheet1!$C$1</c:f>
              <c:strCache>
                <c:ptCount val="1"/>
                <c:pt idx="0">
                  <c:v>line</c:v>
                </c:pt>
              </c:strCache>
            </c:strRef>
          </c:tx>
          <c:spPr>
            <a:solidFill>
              <a:schemeClr val="bg1">
                <a:lumMod val="85000"/>
              </a:schemeClr>
            </a:solidFill>
            <a:ln w="25400">
              <a:noFill/>
            </a:ln>
          </c:spPr>
          <c:cat>
            <c:numRef>
              <c:f>Sheet1!$A$2:$A$67</c:f>
              <c:numCache>
                <c:formatCode>m/d/yyyy</c:formatCode>
                <c:ptCount val="66"/>
                <c:pt idx="0">
                  <c:v>43189</c:v>
                </c:pt>
                <c:pt idx="1">
                  <c:v>43192</c:v>
                </c:pt>
                <c:pt idx="2">
                  <c:v>43193</c:v>
                </c:pt>
                <c:pt idx="3">
                  <c:v>43194</c:v>
                </c:pt>
                <c:pt idx="4">
                  <c:v>43195</c:v>
                </c:pt>
                <c:pt idx="5">
                  <c:v>43196</c:v>
                </c:pt>
                <c:pt idx="6">
                  <c:v>43199</c:v>
                </c:pt>
                <c:pt idx="7">
                  <c:v>43200</c:v>
                </c:pt>
                <c:pt idx="8">
                  <c:v>43201</c:v>
                </c:pt>
                <c:pt idx="9">
                  <c:v>43202</c:v>
                </c:pt>
                <c:pt idx="10">
                  <c:v>43203</c:v>
                </c:pt>
                <c:pt idx="11">
                  <c:v>43206</c:v>
                </c:pt>
                <c:pt idx="12">
                  <c:v>43207</c:v>
                </c:pt>
                <c:pt idx="13">
                  <c:v>43208</c:v>
                </c:pt>
                <c:pt idx="14">
                  <c:v>43209</c:v>
                </c:pt>
                <c:pt idx="15">
                  <c:v>43210</c:v>
                </c:pt>
                <c:pt idx="16">
                  <c:v>43213</c:v>
                </c:pt>
                <c:pt idx="17">
                  <c:v>43214</c:v>
                </c:pt>
                <c:pt idx="18">
                  <c:v>43215</c:v>
                </c:pt>
                <c:pt idx="19">
                  <c:v>43216</c:v>
                </c:pt>
                <c:pt idx="20">
                  <c:v>43217</c:v>
                </c:pt>
                <c:pt idx="21">
                  <c:v>43220</c:v>
                </c:pt>
                <c:pt idx="22">
                  <c:v>43221</c:v>
                </c:pt>
                <c:pt idx="23">
                  <c:v>43222</c:v>
                </c:pt>
                <c:pt idx="24">
                  <c:v>43223</c:v>
                </c:pt>
                <c:pt idx="25">
                  <c:v>43224</c:v>
                </c:pt>
                <c:pt idx="26">
                  <c:v>43227</c:v>
                </c:pt>
                <c:pt idx="27">
                  <c:v>43228</c:v>
                </c:pt>
                <c:pt idx="28">
                  <c:v>43229</c:v>
                </c:pt>
                <c:pt idx="29">
                  <c:v>43230</c:v>
                </c:pt>
                <c:pt idx="30">
                  <c:v>43231</c:v>
                </c:pt>
                <c:pt idx="31">
                  <c:v>43234</c:v>
                </c:pt>
                <c:pt idx="32">
                  <c:v>43235</c:v>
                </c:pt>
                <c:pt idx="33">
                  <c:v>43236</c:v>
                </c:pt>
                <c:pt idx="34">
                  <c:v>43237</c:v>
                </c:pt>
                <c:pt idx="35">
                  <c:v>43238</c:v>
                </c:pt>
                <c:pt idx="36">
                  <c:v>43241</c:v>
                </c:pt>
                <c:pt idx="37">
                  <c:v>43242</c:v>
                </c:pt>
                <c:pt idx="38">
                  <c:v>43243</c:v>
                </c:pt>
                <c:pt idx="39">
                  <c:v>43244</c:v>
                </c:pt>
                <c:pt idx="40">
                  <c:v>43245</c:v>
                </c:pt>
                <c:pt idx="41">
                  <c:v>43248</c:v>
                </c:pt>
                <c:pt idx="42">
                  <c:v>43249</c:v>
                </c:pt>
                <c:pt idx="43">
                  <c:v>43250</c:v>
                </c:pt>
                <c:pt idx="44">
                  <c:v>43251</c:v>
                </c:pt>
                <c:pt idx="45">
                  <c:v>43252</c:v>
                </c:pt>
                <c:pt idx="46">
                  <c:v>43255</c:v>
                </c:pt>
                <c:pt idx="47">
                  <c:v>43256</c:v>
                </c:pt>
                <c:pt idx="48">
                  <c:v>43257</c:v>
                </c:pt>
                <c:pt idx="49">
                  <c:v>43258</c:v>
                </c:pt>
                <c:pt idx="50">
                  <c:v>43259</c:v>
                </c:pt>
                <c:pt idx="51">
                  <c:v>43262</c:v>
                </c:pt>
                <c:pt idx="52">
                  <c:v>43263</c:v>
                </c:pt>
                <c:pt idx="53">
                  <c:v>43264</c:v>
                </c:pt>
                <c:pt idx="54">
                  <c:v>43265</c:v>
                </c:pt>
                <c:pt idx="55">
                  <c:v>43266</c:v>
                </c:pt>
                <c:pt idx="56">
                  <c:v>43269</c:v>
                </c:pt>
                <c:pt idx="57">
                  <c:v>43270</c:v>
                </c:pt>
                <c:pt idx="58">
                  <c:v>43271</c:v>
                </c:pt>
                <c:pt idx="59">
                  <c:v>43272</c:v>
                </c:pt>
                <c:pt idx="60">
                  <c:v>43273</c:v>
                </c:pt>
                <c:pt idx="61">
                  <c:v>43276</c:v>
                </c:pt>
                <c:pt idx="62">
                  <c:v>43277</c:v>
                </c:pt>
                <c:pt idx="63">
                  <c:v>43278</c:v>
                </c:pt>
                <c:pt idx="64">
                  <c:v>43279</c:v>
                </c:pt>
                <c:pt idx="65">
                  <c:v>43280</c:v>
                </c:pt>
              </c:numCache>
            </c:numRef>
          </c:cat>
          <c:val>
            <c:numRef>
              <c:f>Sheet1!$C$2:$C$67</c:f>
              <c:numCache>
                <c:formatCode>#,##0.000</c:formatCode>
                <c:ptCount val="66"/>
                <c:pt idx="0">
                  <c:v>243.988176336284</c:v>
                </c:pt>
                <c:pt idx="1">
                  <c:v>241.023918234192</c:v>
                </c:pt>
                <c:pt idx="2">
                  <c:v>242.112301530027</c:v>
                </c:pt>
                <c:pt idx="3">
                  <c:v>243.05717548658799</c:v>
                </c:pt>
                <c:pt idx="4">
                  <c:v>245.37334341300101</c:v>
                </c:pt>
                <c:pt idx="5">
                  <c:v>242.41193037206401</c:v>
                </c:pt>
                <c:pt idx="6">
                  <c:v>243.34128603088701</c:v>
                </c:pt>
                <c:pt idx="7">
                  <c:v>246.65945943361001</c:v>
                </c:pt>
                <c:pt idx="8">
                  <c:v>245.898549237591</c:v>
                </c:pt>
                <c:pt idx="9">
                  <c:v>246.817711498329</c:v>
                </c:pt>
                <c:pt idx="10">
                  <c:v>246.46189081704</c:v>
                </c:pt>
                <c:pt idx="11">
                  <c:v>247.449172591343</c:v>
                </c:pt>
                <c:pt idx="12">
                  <c:v>249.21163694455899</c:v>
                </c:pt>
                <c:pt idx="13">
                  <c:v>250.274823904225</c:v>
                </c:pt>
                <c:pt idx="14">
                  <c:v>249.696891733559</c:v>
                </c:pt>
                <c:pt idx="15">
                  <c:v>247.628413893828</c:v>
                </c:pt>
                <c:pt idx="16">
                  <c:v>247.125402186054</c:v>
                </c:pt>
                <c:pt idx="17">
                  <c:v>245.41356662567699</c:v>
                </c:pt>
                <c:pt idx="18">
                  <c:v>244.59523268271101</c:v>
                </c:pt>
                <c:pt idx="19">
                  <c:v>246.36482821752401</c:v>
                </c:pt>
                <c:pt idx="20">
                  <c:v>247.07257277778601</c:v>
                </c:pt>
                <c:pt idx="21">
                  <c:v>246.31815730736901</c:v>
                </c:pt>
                <c:pt idx="22">
                  <c:v>245.989721528883</c:v>
                </c:pt>
                <c:pt idx="23">
                  <c:v>244.98940326853</c:v>
                </c:pt>
                <c:pt idx="24">
                  <c:v>244.13940628666001</c:v>
                </c:pt>
                <c:pt idx="25">
                  <c:v>246.011975698794</c:v>
                </c:pt>
                <c:pt idx="26">
                  <c:v>246.908044159208</c:v>
                </c:pt>
                <c:pt idx="27">
                  <c:v>246.81236961303199</c:v>
                </c:pt>
                <c:pt idx="28">
                  <c:v>248.39558865217401</c:v>
                </c:pt>
                <c:pt idx="29">
                  <c:v>250.23528216722701</c:v>
                </c:pt>
                <c:pt idx="30">
                  <c:v>251.373210472236</c:v>
                </c:pt>
                <c:pt idx="31">
                  <c:v>251.94649827413301</c:v>
                </c:pt>
                <c:pt idx="32">
                  <c:v>249.82043857759399</c:v>
                </c:pt>
                <c:pt idx="33">
                  <c:v>250.28432382953201</c:v>
                </c:pt>
                <c:pt idx="34">
                  <c:v>250.336318620789</c:v>
                </c:pt>
                <c:pt idx="35">
                  <c:v>249.726670378401</c:v>
                </c:pt>
                <c:pt idx="36">
                  <c:v>250.76038291437999</c:v>
                </c:pt>
                <c:pt idx="37">
                  <c:v>250.720900215646</c:v>
                </c:pt>
                <c:pt idx="38">
                  <c:v>249.89166232496399</c:v>
                </c:pt>
                <c:pt idx="39">
                  <c:v>249.42403333516901</c:v>
                </c:pt>
                <c:pt idx="40">
                  <c:v>248.76634917569501</c:v>
                </c:pt>
                <c:pt idx="41">
                  <c:v>248.41903465920899</c:v>
                </c:pt>
                <c:pt idx="42">
                  <c:v>245.676459724805</c:v>
                </c:pt>
                <c:pt idx="43">
                  <c:v>247.16027048738499</c:v>
                </c:pt>
                <c:pt idx="44">
                  <c:v>246.62568182894501</c:v>
                </c:pt>
                <c:pt idx="45">
                  <c:v>248.58086431144</c:v>
                </c:pt>
                <c:pt idx="46">
                  <c:v>250.34161641597299</c:v>
                </c:pt>
                <c:pt idx="47">
                  <c:v>250.03705799024601</c:v>
                </c:pt>
                <c:pt idx="48">
                  <c:v>251.99711301498499</c:v>
                </c:pt>
                <c:pt idx="49">
                  <c:v>252.12544430876699</c:v>
                </c:pt>
                <c:pt idx="50">
                  <c:v>251.77387970678399</c:v>
                </c:pt>
                <c:pt idx="51">
                  <c:v>252.56276423918101</c:v>
                </c:pt>
                <c:pt idx="52">
                  <c:v>252.72060899609801</c:v>
                </c:pt>
                <c:pt idx="53">
                  <c:v>252.06976780619101</c:v>
                </c:pt>
                <c:pt idx="54">
                  <c:v>252.04081474496999</c:v>
                </c:pt>
                <c:pt idx="55">
                  <c:v>250.91985077057501</c:v>
                </c:pt>
                <c:pt idx="56">
                  <c:v>249.85713313838099</c:v>
                </c:pt>
                <c:pt idx="57">
                  <c:v>247.821958514443</c:v>
                </c:pt>
                <c:pt idx="58">
                  <c:v>248.702388622661</c:v>
                </c:pt>
                <c:pt idx="59">
                  <c:v>247.15005503972901</c:v>
                </c:pt>
                <c:pt idx="60">
                  <c:v>248.29163498992099</c:v>
                </c:pt>
                <c:pt idx="61">
                  <c:v>244.84065202558901</c:v>
                </c:pt>
                <c:pt idx="62">
                  <c:v>245.05206071491099</c:v>
                </c:pt>
                <c:pt idx="63">
                  <c:v>243.40912326434201</c:v>
                </c:pt>
                <c:pt idx="64">
                  <c:v>243.66573884168</c:v>
                </c:pt>
                <c:pt idx="65">
                  <c:v>245.290106811181</c:v>
                </c:pt>
              </c:numCache>
            </c:numRef>
          </c:val>
          <c:extLst>
            <c:ext xmlns:c16="http://schemas.microsoft.com/office/drawing/2014/chart" uri="{C3380CC4-5D6E-409C-BE32-E72D297353CC}">
              <c16:uniqueId val="{00000000-7712-4CF1-B5E3-F82C11707078}"/>
            </c:ext>
          </c:extLst>
        </c:ser>
        <c:dLbls>
          <c:showLegendKey val="0"/>
          <c:showVal val="0"/>
          <c:showCatName val="0"/>
          <c:showSerName val="0"/>
          <c:showPercent val="0"/>
          <c:showBubbleSize val="0"/>
        </c:dLbls>
        <c:axId val="138209920"/>
        <c:axId val="146354560"/>
      </c:areaChart>
      <c:lineChart>
        <c:grouping val="standard"/>
        <c:varyColors val="0"/>
        <c:ser>
          <c:idx val="0"/>
          <c:order val="0"/>
          <c:tx>
            <c:strRef>
              <c:f>Sheet1!$B$1</c:f>
              <c:strCache>
                <c:ptCount val="1"/>
                <c:pt idx="0">
                  <c:v>ACWI Standard (Large+Mid Cap) </c:v>
                </c:pt>
              </c:strCache>
            </c:strRef>
          </c:tx>
          <c:spPr>
            <a:ln w="44450">
              <a:solidFill>
                <a:schemeClr val="bg2">
                  <a:lumMod val="75000"/>
                </a:schemeClr>
              </a:solidFill>
            </a:ln>
          </c:spPr>
          <c:marker>
            <c:symbol val="none"/>
          </c:marker>
          <c:cat>
            <c:numRef>
              <c:f>Sheet1!$A$2:$A$67</c:f>
              <c:numCache>
                <c:formatCode>m/d/yyyy</c:formatCode>
                <c:ptCount val="66"/>
                <c:pt idx="0">
                  <c:v>43189</c:v>
                </c:pt>
                <c:pt idx="1">
                  <c:v>43192</c:v>
                </c:pt>
                <c:pt idx="2">
                  <c:v>43193</c:v>
                </c:pt>
                <c:pt idx="3">
                  <c:v>43194</c:v>
                </c:pt>
                <c:pt idx="4">
                  <c:v>43195</c:v>
                </c:pt>
                <c:pt idx="5">
                  <c:v>43196</c:v>
                </c:pt>
                <c:pt idx="6">
                  <c:v>43199</c:v>
                </c:pt>
                <c:pt idx="7">
                  <c:v>43200</c:v>
                </c:pt>
                <c:pt idx="8">
                  <c:v>43201</c:v>
                </c:pt>
                <c:pt idx="9">
                  <c:v>43202</c:v>
                </c:pt>
                <c:pt idx="10">
                  <c:v>43203</c:v>
                </c:pt>
                <c:pt idx="11">
                  <c:v>43206</c:v>
                </c:pt>
                <c:pt idx="12">
                  <c:v>43207</c:v>
                </c:pt>
                <c:pt idx="13">
                  <c:v>43208</c:v>
                </c:pt>
                <c:pt idx="14">
                  <c:v>43209</c:v>
                </c:pt>
                <c:pt idx="15">
                  <c:v>43210</c:v>
                </c:pt>
                <c:pt idx="16">
                  <c:v>43213</c:v>
                </c:pt>
                <c:pt idx="17">
                  <c:v>43214</c:v>
                </c:pt>
                <c:pt idx="18">
                  <c:v>43215</c:v>
                </c:pt>
                <c:pt idx="19">
                  <c:v>43216</c:v>
                </c:pt>
                <c:pt idx="20">
                  <c:v>43217</c:v>
                </c:pt>
                <c:pt idx="21">
                  <c:v>43220</c:v>
                </c:pt>
                <c:pt idx="22">
                  <c:v>43221</c:v>
                </c:pt>
                <c:pt idx="23">
                  <c:v>43222</c:v>
                </c:pt>
                <c:pt idx="24">
                  <c:v>43223</c:v>
                </c:pt>
                <c:pt idx="25">
                  <c:v>43224</c:v>
                </c:pt>
                <c:pt idx="26">
                  <c:v>43227</c:v>
                </c:pt>
                <c:pt idx="27">
                  <c:v>43228</c:v>
                </c:pt>
                <c:pt idx="28">
                  <c:v>43229</c:v>
                </c:pt>
                <c:pt idx="29">
                  <c:v>43230</c:v>
                </c:pt>
                <c:pt idx="30">
                  <c:v>43231</c:v>
                </c:pt>
                <c:pt idx="31">
                  <c:v>43234</c:v>
                </c:pt>
                <c:pt idx="32">
                  <c:v>43235</c:v>
                </c:pt>
                <c:pt idx="33">
                  <c:v>43236</c:v>
                </c:pt>
                <c:pt idx="34">
                  <c:v>43237</c:v>
                </c:pt>
                <c:pt idx="35">
                  <c:v>43238</c:v>
                </c:pt>
                <c:pt idx="36">
                  <c:v>43241</c:v>
                </c:pt>
                <c:pt idx="37">
                  <c:v>43242</c:v>
                </c:pt>
                <c:pt idx="38">
                  <c:v>43243</c:v>
                </c:pt>
                <c:pt idx="39">
                  <c:v>43244</c:v>
                </c:pt>
                <c:pt idx="40">
                  <c:v>43245</c:v>
                </c:pt>
                <c:pt idx="41">
                  <c:v>43248</c:v>
                </c:pt>
                <c:pt idx="42">
                  <c:v>43249</c:v>
                </c:pt>
                <c:pt idx="43">
                  <c:v>43250</c:v>
                </c:pt>
                <c:pt idx="44">
                  <c:v>43251</c:v>
                </c:pt>
                <c:pt idx="45">
                  <c:v>43252</c:v>
                </c:pt>
                <c:pt idx="46">
                  <c:v>43255</c:v>
                </c:pt>
                <c:pt idx="47">
                  <c:v>43256</c:v>
                </c:pt>
                <c:pt idx="48">
                  <c:v>43257</c:v>
                </c:pt>
                <c:pt idx="49">
                  <c:v>43258</c:v>
                </c:pt>
                <c:pt idx="50">
                  <c:v>43259</c:v>
                </c:pt>
                <c:pt idx="51">
                  <c:v>43262</c:v>
                </c:pt>
                <c:pt idx="52">
                  <c:v>43263</c:v>
                </c:pt>
                <c:pt idx="53">
                  <c:v>43264</c:v>
                </c:pt>
                <c:pt idx="54">
                  <c:v>43265</c:v>
                </c:pt>
                <c:pt idx="55">
                  <c:v>43266</c:v>
                </c:pt>
                <c:pt idx="56">
                  <c:v>43269</c:v>
                </c:pt>
                <c:pt idx="57">
                  <c:v>43270</c:v>
                </c:pt>
                <c:pt idx="58">
                  <c:v>43271</c:v>
                </c:pt>
                <c:pt idx="59">
                  <c:v>43272</c:v>
                </c:pt>
                <c:pt idx="60">
                  <c:v>43273</c:v>
                </c:pt>
                <c:pt idx="61">
                  <c:v>43276</c:v>
                </c:pt>
                <c:pt idx="62">
                  <c:v>43277</c:v>
                </c:pt>
                <c:pt idx="63">
                  <c:v>43278</c:v>
                </c:pt>
                <c:pt idx="64">
                  <c:v>43279</c:v>
                </c:pt>
                <c:pt idx="65">
                  <c:v>43280</c:v>
                </c:pt>
              </c:numCache>
            </c:numRef>
          </c:cat>
          <c:val>
            <c:numRef>
              <c:f>Sheet1!$B$2:$B$67</c:f>
              <c:numCache>
                <c:formatCode>0.000</c:formatCode>
                <c:ptCount val="66"/>
                <c:pt idx="0">
                  <c:v>243.988176336284</c:v>
                </c:pt>
                <c:pt idx="1">
                  <c:v>241.023918234192</c:v>
                </c:pt>
                <c:pt idx="2">
                  <c:v>242.112301530027</c:v>
                </c:pt>
                <c:pt idx="3">
                  <c:v>243.05717548658799</c:v>
                </c:pt>
                <c:pt idx="4">
                  <c:v>245.37334341300101</c:v>
                </c:pt>
                <c:pt idx="5">
                  <c:v>242.41193037206401</c:v>
                </c:pt>
                <c:pt idx="6">
                  <c:v>243.34128603088701</c:v>
                </c:pt>
                <c:pt idx="7">
                  <c:v>246.65945943361001</c:v>
                </c:pt>
                <c:pt idx="8">
                  <c:v>245.898549237591</c:v>
                </c:pt>
                <c:pt idx="9">
                  <c:v>246.817711498329</c:v>
                </c:pt>
                <c:pt idx="10">
                  <c:v>246.46189081704</c:v>
                </c:pt>
                <c:pt idx="11">
                  <c:v>247.449172591343</c:v>
                </c:pt>
                <c:pt idx="12">
                  <c:v>249.21163694455899</c:v>
                </c:pt>
                <c:pt idx="13">
                  <c:v>250.274823904225</c:v>
                </c:pt>
                <c:pt idx="14">
                  <c:v>249.696891733559</c:v>
                </c:pt>
                <c:pt idx="15">
                  <c:v>247.628413893828</c:v>
                </c:pt>
                <c:pt idx="16">
                  <c:v>247.125402186054</c:v>
                </c:pt>
                <c:pt idx="17">
                  <c:v>245.41356662567699</c:v>
                </c:pt>
                <c:pt idx="18">
                  <c:v>244.59523268271101</c:v>
                </c:pt>
                <c:pt idx="19">
                  <c:v>246.36482821752401</c:v>
                </c:pt>
                <c:pt idx="20">
                  <c:v>247.07257277778601</c:v>
                </c:pt>
                <c:pt idx="21">
                  <c:v>246.31815730736901</c:v>
                </c:pt>
                <c:pt idx="22">
                  <c:v>245.989721528883</c:v>
                </c:pt>
                <c:pt idx="23">
                  <c:v>244.98940326853</c:v>
                </c:pt>
                <c:pt idx="24">
                  <c:v>244.13940628666001</c:v>
                </c:pt>
                <c:pt idx="25">
                  <c:v>246.011975698794</c:v>
                </c:pt>
                <c:pt idx="26">
                  <c:v>246.908044159208</c:v>
                </c:pt>
                <c:pt idx="27">
                  <c:v>246.81236961303199</c:v>
                </c:pt>
                <c:pt idx="28">
                  <c:v>248.39558865217401</c:v>
                </c:pt>
                <c:pt idx="29">
                  <c:v>250.23528216722701</c:v>
                </c:pt>
                <c:pt idx="30">
                  <c:v>251.373210472236</c:v>
                </c:pt>
                <c:pt idx="31">
                  <c:v>251.94649827413301</c:v>
                </c:pt>
                <c:pt idx="32">
                  <c:v>249.82043857759399</c:v>
                </c:pt>
                <c:pt idx="33">
                  <c:v>250.28432382953201</c:v>
                </c:pt>
                <c:pt idx="34">
                  <c:v>250.336318620789</c:v>
                </c:pt>
                <c:pt idx="35">
                  <c:v>249.726670378401</c:v>
                </c:pt>
                <c:pt idx="36">
                  <c:v>250.76038291437999</c:v>
                </c:pt>
                <c:pt idx="37">
                  <c:v>250.720900215646</c:v>
                </c:pt>
                <c:pt idx="38">
                  <c:v>249.89166232496399</c:v>
                </c:pt>
                <c:pt idx="39">
                  <c:v>249.42403333516901</c:v>
                </c:pt>
                <c:pt idx="40">
                  <c:v>248.76634917569501</c:v>
                </c:pt>
                <c:pt idx="41">
                  <c:v>248.41903465920899</c:v>
                </c:pt>
                <c:pt idx="42">
                  <c:v>245.676459724805</c:v>
                </c:pt>
                <c:pt idx="43">
                  <c:v>247.16027048738499</c:v>
                </c:pt>
                <c:pt idx="44">
                  <c:v>246.62568182894501</c:v>
                </c:pt>
                <c:pt idx="45">
                  <c:v>248.58086431144</c:v>
                </c:pt>
                <c:pt idx="46">
                  <c:v>250.34161641597299</c:v>
                </c:pt>
                <c:pt idx="47">
                  <c:v>250.03705799024601</c:v>
                </c:pt>
                <c:pt idx="48">
                  <c:v>251.99711301498499</c:v>
                </c:pt>
                <c:pt idx="49">
                  <c:v>252.12544430876699</c:v>
                </c:pt>
                <c:pt idx="50">
                  <c:v>251.77387970678399</c:v>
                </c:pt>
                <c:pt idx="51">
                  <c:v>252.56276423918101</c:v>
                </c:pt>
                <c:pt idx="52">
                  <c:v>252.72060899609801</c:v>
                </c:pt>
                <c:pt idx="53">
                  <c:v>252.06976780619101</c:v>
                </c:pt>
                <c:pt idx="54">
                  <c:v>252.04081474496999</c:v>
                </c:pt>
                <c:pt idx="55">
                  <c:v>250.91985077057501</c:v>
                </c:pt>
                <c:pt idx="56">
                  <c:v>249.85713313838099</c:v>
                </c:pt>
                <c:pt idx="57">
                  <c:v>247.821958514443</c:v>
                </c:pt>
                <c:pt idx="58">
                  <c:v>248.702388622661</c:v>
                </c:pt>
                <c:pt idx="59">
                  <c:v>247.15005503972901</c:v>
                </c:pt>
                <c:pt idx="60">
                  <c:v>248.29163498992099</c:v>
                </c:pt>
                <c:pt idx="61">
                  <c:v>244.84065202558901</c:v>
                </c:pt>
                <c:pt idx="62">
                  <c:v>245.05206071491099</c:v>
                </c:pt>
                <c:pt idx="63">
                  <c:v>243.40912326434201</c:v>
                </c:pt>
                <c:pt idx="64">
                  <c:v>243.66573884168</c:v>
                </c:pt>
                <c:pt idx="65">
                  <c:v>245.290106811181</c:v>
                </c:pt>
              </c:numCache>
            </c:numRef>
          </c:val>
          <c:smooth val="0"/>
          <c:extLst>
            <c:ext xmlns:c16="http://schemas.microsoft.com/office/drawing/2014/chart" uri="{C3380CC4-5D6E-409C-BE32-E72D297353CC}">
              <c16:uniqueId val="{00000001-7712-4CF1-B5E3-F82C11707078}"/>
            </c:ext>
          </c:extLst>
        </c:ser>
        <c:ser>
          <c:idx val="2"/>
          <c:order val="2"/>
          <c:tx>
            <c:strRef>
              <c:f>Sheet1!$D$1</c:f>
              <c:strCache>
                <c:ptCount val="1"/>
                <c:pt idx="0">
                  <c:v>Annotations</c:v>
                </c:pt>
              </c:strCache>
            </c:strRef>
          </c:tx>
          <c:spPr>
            <a:ln>
              <a:noFill/>
            </a:ln>
          </c:spPr>
          <c:marker>
            <c:symbol val="none"/>
          </c:marker>
          <c:cat>
            <c:numRef>
              <c:f>Sheet1!$A$2:$A$67</c:f>
              <c:numCache>
                <c:formatCode>m/d/yyyy</c:formatCode>
                <c:ptCount val="66"/>
                <c:pt idx="0">
                  <c:v>43189</c:v>
                </c:pt>
                <c:pt idx="1">
                  <c:v>43192</c:v>
                </c:pt>
                <c:pt idx="2">
                  <c:v>43193</c:v>
                </c:pt>
                <c:pt idx="3">
                  <c:v>43194</c:v>
                </c:pt>
                <c:pt idx="4">
                  <c:v>43195</c:v>
                </c:pt>
                <c:pt idx="5">
                  <c:v>43196</c:v>
                </c:pt>
                <c:pt idx="6">
                  <c:v>43199</c:v>
                </c:pt>
                <c:pt idx="7">
                  <c:v>43200</c:v>
                </c:pt>
                <c:pt idx="8">
                  <c:v>43201</c:v>
                </c:pt>
                <c:pt idx="9">
                  <c:v>43202</c:v>
                </c:pt>
                <c:pt idx="10">
                  <c:v>43203</c:v>
                </c:pt>
                <c:pt idx="11">
                  <c:v>43206</c:v>
                </c:pt>
                <c:pt idx="12">
                  <c:v>43207</c:v>
                </c:pt>
                <c:pt idx="13">
                  <c:v>43208</c:v>
                </c:pt>
                <c:pt idx="14">
                  <c:v>43209</c:v>
                </c:pt>
                <c:pt idx="15">
                  <c:v>43210</c:v>
                </c:pt>
                <c:pt idx="16">
                  <c:v>43213</c:v>
                </c:pt>
                <c:pt idx="17">
                  <c:v>43214</c:v>
                </c:pt>
                <c:pt idx="18">
                  <c:v>43215</c:v>
                </c:pt>
                <c:pt idx="19">
                  <c:v>43216</c:v>
                </c:pt>
                <c:pt idx="20">
                  <c:v>43217</c:v>
                </c:pt>
                <c:pt idx="21">
                  <c:v>43220</c:v>
                </c:pt>
                <c:pt idx="22">
                  <c:v>43221</c:v>
                </c:pt>
                <c:pt idx="23">
                  <c:v>43222</c:v>
                </c:pt>
                <c:pt idx="24">
                  <c:v>43223</c:v>
                </c:pt>
                <c:pt idx="25">
                  <c:v>43224</c:v>
                </c:pt>
                <c:pt idx="26">
                  <c:v>43227</c:v>
                </c:pt>
                <c:pt idx="27">
                  <c:v>43228</c:v>
                </c:pt>
                <c:pt idx="28">
                  <c:v>43229</c:v>
                </c:pt>
                <c:pt idx="29">
                  <c:v>43230</c:v>
                </c:pt>
                <c:pt idx="30">
                  <c:v>43231</c:v>
                </c:pt>
                <c:pt idx="31">
                  <c:v>43234</c:v>
                </c:pt>
                <c:pt idx="32">
                  <c:v>43235</c:v>
                </c:pt>
                <c:pt idx="33">
                  <c:v>43236</c:v>
                </c:pt>
                <c:pt idx="34">
                  <c:v>43237</c:v>
                </c:pt>
                <c:pt idx="35">
                  <c:v>43238</c:v>
                </c:pt>
                <c:pt idx="36">
                  <c:v>43241</c:v>
                </c:pt>
                <c:pt idx="37">
                  <c:v>43242</c:v>
                </c:pt>
                <c:pt idx="38">
                  <c:v>43243</c:v>
                </c:pt>
                <c:pt idx="39">
                  <c:v>43244</c:v>
                </c:pt>
                <c:pt idx="40">
                  <c:v>43245</c:v>
                </c:pt>
                <c:pt idx="41">
                  <c:v>43248</c:v>
                </c:pt>
                <c:pt idx="42">
                  <c:v>43249</c:v>
                </c:pt>
                <c:pt idx="43">
                  <c:v>43250</c:v>
                </c:pt>
                <c:pt idx="44">
                  <c:v>43251</c:v>
                </c:pt>
                <c:pt idx="45">
                  <c:v>43252</c:v>
                </c:pt>
                <c:pt idx="46">
                  <c:v>43255</c:v>
                </c:pt>
                <c:pt idx="47">
                  <c:v>43256</c:v>
                </c:pt>
                <c:pt idx="48">
                  <c:v>43257</c:v>
                </c:pt>
                <c:pt idx="49">
                  <c:v>43258</c:v>
                </c:pt>
                <c:pt idx="50">
                  <c:v>43259</c:v>
                </c:pt>
                <c:pt idx="51">
                  <c:v>43262</c:v>
                </c:pt>
                <c:pt idx="52">
                  <c:v>43263</c:v>
                </c:pt>
                <c:pt idx="53">
                  <c:v>43264</c:v>
                </c:pt>
                <c:pt idx="54">
                  <c:v>43265</c:v>
                </c:pt>
                <c:pt idx="55">
                  <c:v>43266</c:v>
                </c:pt>
                <c:pt idx="56">
                  <c:v>43269</c:v>
                </c:pt>
                <c:pt idx="57">
                  <c:v>43270</c:v>
                </c:pt>
                <c:pt idx="58">
                  <c:v>43271</c:v>
                </c:pt>
                <c:pt idx="59">
                  <c:v>43272</c:v>
                </c:pt>
                <c:pt idx="60">
                  <c:v>43273</c:v>
                </c:pt>
                <c:pt idx="61">
                  <c:v>43276</c:v>
                </c:pt>
                <c:pt idx="62">
                  <c:v>43277</c:v>
                </c:pt>
                <c:pt idx="63">
                  <c:v>43278</c:v>
                </c:pt>
                <c:pt idx="64">
                  <c:v>43279</c:v>
                </c:pt>
                <c:pt idx="65">
                  <c:v>43280</c:v>
                </c:pt>
              </c:numCache>
            </c:numRef>
          </c:cat>
          <c:val>
            <c:numRef>
              <c:f>Sheet1!$D$2:$D$67</c:f>
              <c:numCache>
                <c:formatCode>#,##0.000</c:formatCode>
                <c:ptCount val="66"/>
                <c:pt idx="1">
                  <c:v>241.023918234192</c:v>
                </c:pt>
                <c:pt idx="10">
                  <c:v>246.46189081704</c:v>
                </c:pt>
                <c:pt idx="11">
                  <c:v>247.449172591343</c:v>
                </c:pt>
                <c:pt idx="12">
                  <c:v>249.21163694455899</c:v>
                </c:pt>
                <c:pt idx="17">
                  <c:v>245.41356662567699</c:v>
                </c:pt>
                <c:pt idx="20">
                  <c:v>247.07257277778601</c:v>
                </c:pt>
                <c:pt idx="26">
                  <c:v>246.908044159208</c:v>
                </c:pt>
                <c:pt idx="28">
                  <c:v>248.39558865217401</c:v>
                </c:pt>
                <c:pt idx="33">
                  <c:v>250.28432382953201</c:v>
                </c:pt>
                <c:pt idx="38">
                  <c:v>249.89166232496399</c:v>
                </c:pt>
                <c:pt idx="43">
                  <c:v>247.16027048738499</c:v>
                </c:pt>
                <c:pt idx="45">
                  <c:v>248.58086431144</c:v>
                </c:pt>
                <c:pt idx="46">
                  <c:v>250.34161641597299</c:v>
                </c:pt>
                <c:pt idx="52">
                  <c:v>252.72060899609801</c:v>
                </c:pt>
                <c:pt idx="54">
                  <c:v>252.04081474496999</c:v>
                </c:pt>
                <c:pt idx="55">
                  <c:v>250.91985077057501</c:v>
                </c:pt>
                <c:pt idx="63">
                  <c:v>243.40912326434201</c:v>
                </c:pt>
                <c:pt idx="65">
                  <c:v>245.290106811181</c:v>
                </c:pt>
              </c:numCache>
            </c:numRef>
          </c:val>
          <c:smooth val="0"/>
          <c:extLst>
            <c:ext xmlns:c16="http://schemas.microsoft.com/office/drawing/2014/chart" uri="{C3380CC4-5D6E-409C-BE32-E72D297353CC}">
              <c16:uniqueId val="{00000002-7712-4CF1-B5E3-F82C11707078}"/>
            </c:ext>
          </c:extLst>
        </c:ser>
        <c:dLbls>
          <c:showLegendKey val="0"/>
          <c:showVal val="0"/>
          <c:showCatName val="0"/>
          <c:showSerName val="0"/>
          <c:showPercent val="0"/>
          <c:showBubbleSize val="0"/>
        </c:dLbls>
        <c:marker val="1"/>
        <c:smooth val="0"/>
        <c:axId val="138209920"/>
        <c:axId val="146354560"/>
      </c:lineChart>
      <c:dateAx>
        <c:axId val="138209920"/>
        <c:scaling>
          <c:orientation val="minMax"/>
          <c:max val="43280"/>
          <c:min val="43189"/>
        </c:scaling>
        <c:delete val="0"/>
        <c:axPos val="b"/>
        <c:numFmt formatCode="m/d/yyyy" sourceLinked="1"/>
        <c:majorTickMark val="none"/>
        <c:minorTickMark val="none"/>
        <c:tickLblPos val="none"/>
        <c:crossAx val="146354560"/>
        <c:crosses val="autoZero"/>
        <c:auto val="1"/>
        <c:lblOffset val="100"/>
        <c:baseTimeUnit val="days"/>
        <c:majorUnit val="1"/>
        <c:majorTimeUnit val="months"/>
      </c:dateAx>
      <c:valAx>
        <c:axId val="146354560"/>
        <c:scaling>
          <c:orientation val="minMax"/>
          <c:max val="270"/>
          <c:min val="210"/>
        </c:scaling>
        <c:delete val="0"/>
        <c:axPos val="l"/>
        <c:numFmt formatCode="#,##0" sourceLinked="0"/>
        <c:majorTickMark val="none"/>
        <c:minorTickMark val="none"/>
        <c:tickLblPos val="nextTo"/>
        <c:txPr>
          <a:bodyPr/>
          <a:lstStyle/>
          <a:p>
            <a:pPr>
              <a:defRPr sz="1000"/>
            </a:pPr>
            <a:endParaRPr lang="en-US"/>
          </a:p>
        </c:txPr>
        <c:crossAx val="138209920"/>
        <c:crosses val="autoZero"/>
        <c:crossBetween val="midCat"/>
        <c:majorUnit val="10"/>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1"/>
                </a:solidFill>
              </a:defRPr>
            </a:pPr>
            <a:r>
              <a:rPr lang="en-US" sz="1100" b="0" dirty="0">
                <a:solidFill>
                  <a:schemeClr val="accent1"/>
                </a:solidFill>
                <a:effectLst/>
              </a:rPr>
              <a:t>Ranked Returns (%)</a:t>
            </a:r>
          </a:p>
        </c:rich>
      </c:tx>
      <c:layout>
        <c:manualLayout>
          <c:xMode val="edge"/>
          <c:yMode val="edge"/>
          <c:x val="1.7152319126171982E-3"/>
          <c:y val="3.3563120247045782E-2"/>
        </c:manualLayout>
      </c:layout>
      <c:overlay val="0"/>
    </c:title>
    <c:autoTitleDeleted val="0"/>
    <c:plotArea>
      <c:layout>
        <c:manualLayout>
          <c:layoutTarget val="inner"/>
          <c:xMode val="edge"/>
          <c:yMode val="edge"/>
          <c:x val="0.17995311567472552"/>
          <c:y val="0.22507436933126426"/>
          <c:w val="0.74519527217553361"/>
          <c:h val="0.71682431551003711"/>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Sheet1!$B$2:$B$5</c:f>
              <c:numCache>
                <c:formatCode>0.00</c:formatCode>
                <c:ptCount val="4"/>
                <c:pt idx="0">
                  <c:v>-2.65</c:v>
                </c:pt>
                <c:pt idx="1">
                  <c:v>-3.51</c:v>
                </c:pt>
                <c:pt idx="2">
                  <c:v>-3.88</c:v>
                </c:pt>
                <c:pt idx="3">
                  <c:v>-4.41</c:v>
                </c:pt>
              </c:numCache>
            </c:numRef>
          </c:val>
          <c:extLst>
            <c:ext xmlns:c16="http://schemas.microsoft.com/office/drawing/2014/chart" uri="{C3380CC4-5D6E-409C-BE32-E72D297353CC}">
              <c16:uniqueId val="{00000000-C1B5-4BA9-A544-75D21F2FF2D2}"/>
            </c:ext>
          </c:extLst>
        </c:ser>
        <c:ser>
          <c:idx val="1"/>
          <c:order val="1"/>
          <c:tx>
            <c:strRef>
              <c:f>Sheet1!$C$1</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Sheet1!$C$2:$C$5</c:f>
              <c:numCache>
                <c:formatCode>General</c:formatCode>
                <c:ptCount val="4"/>
                <c:pt idx="0">
                  <c:v>-7.01</c:v>
                </c:pt>
                <c:pt idx="1">
                  <c:v>-7.96</c:v>
                </c:pt>
                <c:pt idx="2">
                  <c:v>-8.6</c:v>
                </c:pt>
                <c:pt idx="3">
                  <c:v>-8.94</c:v>
                </c:pt>
              </c:numCache>
            </c:numRef>
          </c:val>
          <c:extLst>
            <c:ext xmlns:c16="http://schemas.microsoft.com/office/drawing/2014/chart" uri="{C3380CC4-5D6E-409C-BE32-E72D297353CC}">
              <c16:uniqueId val="{00000001-C1B5-4BA9-A544-75D21F2FF2D2}"/>
            </c:ext>
          </c:extLst>
        </c:ser>
        <c:dLbls>
          <c:showLegendKey val="0"/>
          <c:showVal val="0"/>
          <c:showCatName val="0"/>
          <c:showSerName val="0"/>
          <c:showPercent val="0"/>
          <c:showBubbleSize val="0"/>
        </c:dLbls>
        <c:gapWidth val="80"/>
        <c:axId val="40337792"/>
        <c:axId val="40339328"/>
      </c:barChart>
      <c:catAx>
        <c:axId val="40337792"/>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339328"/>
        <c:crosses val="autoZero"/>
        <c:auto val="1"/>
        <c:lblAlgn val="ctr"/>
        <c:lblOffset val="100"/>
        <c:noMultiLvlLbl val="0"/>
      </c:catAx>
      <c:valAx>
        <c:axId val="40339328"/>
        <c:scaling>
          <c:orientation val="minMax"/>
          <c:max val="0"/>
          <c:min val="-11"/>
        </c:scaling>
        <c:delete val="0"/>
        <c:axPos val="b"/>
        <c:numFmt formatCode="0.00" sourceLinked="1"/>
        <c:majorTickMark val="none"/>
        <c:minorTickMark val="none"/>
        <c:tickLblPos val="none"/>
        <c:spPr>
          <a:ln>
            <a:noFill/>
          </a:ln>
        </c:spPr>
        <c:crossAx val="40337792"/>
        <c:crosses val="max"/>
        <c:crossBetween val="between"/>
      </c:valAx>
    </c:plotArea>
    <c:legend>
      <c:legendPos val="t"/>
      <c:layout>
        <c:manualLayout>
          <c:xMode val="edge"/>
          <c:yMode val="edge"/>
          <c:x val="0.60452398602872837"/>
          <c:y val="2.4293828676696345E-2"/>
          <c:w val="0.39547601397127158"/>
          <c:h val="0.12064257023017176"/>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a:solidFill>
                  <a:schemeClr val="tx2"/>
                </a:solidFill>
                <a:effectLst/>
              </a:rPr>
              <a:t>Ranked Emerging Markets Returns (%)</a:t>
            </a:r>
          </a:p>
        </c:rich>
      </c:tx>
      <c:layout>
        <c:manualLayout>
          <c:xMode val="edge"/>
          <c:yMode val="edge"/>
          <c:x val="2.3216718000319027E-2"/>
          <c:y val="1.7045454545454544E-2"/>
        </c:manualLayout>
      </c:layout>
      <c:overlay val="0"/>
    </c:title>
    <c:autoTitleDeleted val="0"/>
    <c:plotArea>
      <c:layout>
        <c:manualLayout>
          <c:layoutTarget val="inner"/>
          <c:xMode val="edge"/>
          <c:yMode val="edge"/>
          <c:x val="0.25969140221108727"/>
          <c:y val="8.8972938734400153E-2"/>
          <c:w val="0.47736792133937811"/>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F3-46A0-958C-25FDDE20327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F3-46A0-958C-25FDDE20327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F3-46A0-958C-25FDDE20327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F3-46A0-958C-25FDDE20327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F3-46A0-958C-25FDDE20327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F3-46A0-958C-25FDDE20327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F3-46A0-958C-25FDDE20327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F3-46A0-958C-25FDDE20327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F3-46A0-958C-25FDDE20327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F3-46A0-958C-25FDDE20327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F3-46A0-958C-25FDDE20327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F3-46A0-958C-25FDDE20327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F3-46A0-958C-25FDDE20327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F3-46A0-958C-25FDDE20327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F3-46A0-958C-25FDDE20327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F3-46A0-958C-25FDDE20327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F3-46A0-958C-25FDDE20327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F3-46A0-958C-25FDDE20327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F3-46A0-958C-25FDDE20327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Colombia </c:v>
                </c:pt>
                <c:pt idx="1">
                  <c:v>Qatar </c:v>
                </c:pt>
                <c:pt idx="2">
                  <c:v>India </c:v>
                </c:pt>
                <c:pt idx="3">
                  <c:v>China </c:v>
                </c:pt>
                <c:pt idx="4">
                  <c:v>Greece </c:v>
                </c:pt>
                <c:pt idx="5">
                  <c:v>Mexico </c:v>
                </c:pt>
                <c:pt idx="6">
                  <c:v>Peru </c:v>
                </c:pt>
                <c:pt idx="7">
                  <c:v>UAE </c:v>
                </c:pt>
                <c:pt idx="8">
                  <c:v>Czech Republic </c:v>
                </c:pt>
                <c:pt idx="9">
                  <c:v>Taiwan </c:v>
                </c:pt>
                <c:pt idx="10">
                  <c:v>Russia </c:v>
                </c:pt>
                <c:pt idx="11">
                  <c:v>Egypt </c:v>
                </c:pt>
                <c:pt idx="12">
                  <c:v>Korea </c:v>
                </c:pt>
                <c:pt idx="13">
                  <c:v>Malaysia </c:v>
                </c:pt>
                <c:pt idx="14">
                  <c:v>Chile </c:v>
                </c:pt>
                <c:pt idx="15">
                  <c:v>Philippines </c:v>
                </c:pt>
                <c:pt idx="16">
                  <c:v>Poland </c:v>
                </c:pt>
                <c:pt idx="17">
                  <c:v>Indonesia </c:v>
                </c:pt>
                <c:pt idx="18">
                  <c:v>South Africa </c:v>
                </c:pt>
                <c:pt idx="19">
                  <c:v>Hungary </c:v>
                </c:pt>
                <c:pt idx="20">
                  <c:v>Pakistan </c:v>
                </c:pt>
                <c:pt idx="21">
                  <c:v>Thailand </c:v>
                </c:pt>
                <c:pt idx="22">
                  <c:v>Turkey </c:v>
                </c:pt>
                <c:pt idx="23">
                  <c:v>Brazil </c:v>
                </c:pt>
              </c:strCache>
            </c:strRef>
          </c:cat>
          <c:val>
            <c:numRef>
              <c:f>Sheet1!$B$2:$B$25</c:f>
              <c:numCache>
                <c:formatCode>#,##0.00;\-#,##0.00;</c:formatCode>
                <c:ptCount val="24"/>
                <c:pt idx="0">
                  <c:v>0</c:v>
                </c:pt>
                <c:pt idx="1">
                  <c:v>0</c:v>
                </c:pt>
                <c:pt idx="2">
                  <c:v>-2.23</c:v>
                </c:pt>
                <c:pt idx="3">
                  <c:v>-3.25</c:v>
                </c:pt>
                <c:pt idx="4">
                  <c:v>-3.53</c:v>
                </c:pt>
                <c:pt idx="5">
                  <c:v>-3.87</c:v>
                </c:pt>
                <c:pt idx="6">
                  <c:v>-4.4800000000000004</c:v>
                </c:pt>
                <c:pt idx="7">
                  <c:v>-4.74</c:v>
                </c:pt>
                <c:pt idx="8">
                  <c:v>-5.66</c:v>
                </c:pt>
                <c:pt idx="9">
                  <c:v>-5.68</c:v>
                </c:pt>
                <c:pt idx="10">
                  <c:v>-6.34</c:v>
                </c:pt>
                <c:pt idx="11">
                  <c:v>-7.52</c:v>
                </c:pt>
                <c:pt idx="12">
                  <c:v>-9.1999999999999993</c:v>
                </c:pt>
                <c:pt idx="13">
                  <c:v>-10.83</c:v>
                </c:pt>
                <c:pt idx="14">
                  <c:v>-11.81</c:v>
                </c:pt>
                <c:pt idx="15">
                  <c:v>-11.93</c:v>
                </c:pt>
                <c:pt idx="16">
                  <c:v>-12.08</c:v>
                </c:pt>
                <c:pt idx="17">
                  <c:v>-12.51</c:v>
                </c:pt>
                <c:pt idx="18">
                  <c:v>-12.74</c:v>
                </c:pt>
                <c:pt idx="19">
                  <c:v>-14.57</c:v>
                </c:pt>
                <c:pt idx="20">
                  <c:v>-14.78</c:v>
                </c:pt>
                <c:pt idx="21">
                  <c:v>-15.61</c:v>
                </c:pt>
                <c:pt idx="22">
                  <c:v>-25.53</c:v>
                </c:pt>
                <c:pt idx="23">
                  <c:v>-26.2</c:v>
                </c:pt>
              </c:numCache>
            </c:numRef>
          </c:val>
          <c:extLst>
            <c:ext xmlns:c16="http://schemas.microsoft.com/office/drawing/2014/chart" uri="{C3380CC4-5D6E-409C-BE32-E72D297353CC}">
              <c16:uniqueId val="{00000013-2362-49C4-86F8-7BB8B2C29664}"/>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Colombia </c:v>
                </c:pt>
                <c:pt idx="1">
                  <c:v>Qatar </c:v>
                </c:pt>
                <c:pt idx="2">
                  <c:v>India </c:v>
                </c:pt>
                <c:pt idx="3">
                  <c:v>China </c:v>
                </c:pt>
                <c:pt idx="4">
                  <c:v>Greece </c:v>
                </c:pt>
                <c:pt idx="5">
                  <c:v>Mexico </c:v>
                </c:pt>
                <c:pt idx="6">
                  <c:v>Peru </c:v>
                </c:pt>
                <c:pt idx="7">
                  <c:v>UAE </c:v>
                </c:pt>
                <c:pt idx="8">
                  <c:v>Czech Republic </c:v>
                </c:pt>
                <c:pt idx="9">
                  <c:v>Taiwan </c:v>
                </c:pt>
                <c:pt idx="10">
                  <c:v>Russia </c:v>
                </c:pt>
                <c:pt idx="11">
                  <c:v>Egypt </c:v>
                </c:pt>
                <c:pt idx="12">
                  <c:v>Korea </c:v>
                </c:pt>
                <c:pt idx="13">
                  <c:v>Malaysia </c:v>
                </c:pt>
                <c:pt idx="14">
                  <c:v>Chile </c:v>
                </c:pt>
                <c:pt idx="15">
                  <c:v>Philippines </c:v>
                </c:pt>
                <c:pt idx="16">
                  <c:v>Poland </c:v>
                </c:pt>
                <c:pt idx="17">
                  <c:v>Indonesia </c:v>
                </c:pt>
                <c:pt idx="18">
                  <c:v>South Africa </c:v>
                </c:pt>
                <c:pt idx="19">
                  <c:v>Hungary </c:v>
                </c:pt>
                <c:pt idx="20">
                  <c:v>Pakistan </c:v>
                </c:pt>
                <c:pt idx="21">
                  <c:v>Thailand </c:v>
                </c:pt>
                <c:pt idx="22">
                  <c:v>Turkey </c:v>
                </c:pt>
                <c:pt idx="23">
                  <c:v>Brazil </c:v>
                </c:pt>
              </c:strCache>
            </c:strRef>
          </c:cat>
          <c:val>
            <c:numRef>
              <c:f>Sheet1!$C$2:$C$25</c:f>
              <c:numCache>
                <c:formatCode>#,##0.00;\-#,##0.00;</c:formatCode>
                <c:ptCount val="24"/>
                <c:pt idx="0">
                  <c:v>5.32</c:v>
                </c:pt>
                <c:pt idx="1">
                  <c:v>3.04</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2362-49C4-86F8-7BB8B2C29664}"/>
            </c:ext>
          </c:extLst>
        </c:ser>
        <c:dLbls>
          <c:showLegendKey val="0"/>
          <c:showVal val="0"/>
          <c:showCatName val="0"/>
          <c:showSerName val="0"/>
          <c:showPercent val="0"/>
          <c:showBubbleSize val="0"/>
        </c:dLbls>
        <c:gapWidth val="106"/>
        <c:overlap val="100"/>
        <c:axId val="42812928"/>
        <c:axId val="42814464"/>
      </c:barChart>
      <c:catAx>
        <c:axId val="42812928"/>
        <c:scaling>
          <c:orientation val="maxMin"/>
        </c:scaling>
        <c:delete val="0"/>
        <c:axPos val="l"/>
        <c:numFmt formatCode="General" sourceLinked="1"/>
        <c:majorTickMark val="none"/>
        <c:minorTickMark val="none"/>
        <c:tickLblPos val="low"/>
        <c:txPr>
          <a:bodyPr/>
          <a:lstStyle/>
          <a:p>
            <a:pPr>
              <a:defRPr sz="900"/>
            </a:pPr>
            <a:endParaRPr lang="en-US"/>
          </a:p>
        </c:txPr>
        <c:crossAx val="42814464"/>
        <c:crosses val="autoZero"/>
        <c:auto val="1"/>
        <c:lblAlgn val="ctr"/>
        <c:lblOffset val="100"/>
        <c:noMultiLvlLbl val="0"/>
      </c:catAx>
      <c:valAx>
        <c:axId val="42814464"/>
        <c:scaling>
          <c:orientation val="minMax"/>
          <c:max val="7"/>
          <c:min val="-35"/>
        </c:scaling>
        <c:delete val="0"/>
        <c:axPos val="b"/>
        <c:numFmt formatCode="#,##0.00;\-#,##0.00;" sourceLinked="1"/>
        <c:majorTickMark val="none"/>
        <c:minorTickMark val="none"/>
        <c:tickLblPos val="none"/>
        <c:spPr>
          <a:ln>
            <a:noFill/>
          </a:ln>
        </c:spPr>
        <c:crossAx val="42812928"/>
        <c:crosses val="max"/>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chemeClr val="tx2"/>
                </a:solidFill>
              </a:defRPr>
            </a:pPr>
            <a:r>
              <a:rPr lang="en-US" sz="1100" b="0" dirty="0">
                <a:solidFill>
                  <a:schemeClr val="tx2"/>
                </a:solidFill>
                <a:effectLst/>
              </a:rPr>
              <a:t>Ranked Developed Markets Returns (%)</a:t>
            </a:r>
          </a:p>
        </c:rich>
      </c:tx>
      <c:layout>
        <c:manualLayout>
          <c:xMode val="edge"/>
          <c:yMode val="edge"/>
          <c:x val="3.5842927304541472E-2"/>
          <c:y val="1.7045437579688204E-2"/>
        </c:manualLayout>
      </c:layout>
      <c:overlay val="0"/>
    </c:title>
    <c:autoTitleDeleted val="0"/>
    <c:plotArea>
      <c:layout>
        <c:manualLayout>
          <c:layoutTarget val="inner"/>
          <c:xMode val="edge"/>
          <c:yMode val="edge"/>
          <c:x val="0.25969140221108727"/>
          <c:y val="8.8972938734400153E-2"/>
          <c:w val="0.54049923447069115"/>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E4E-4841-BBF8-8578A892C32B}"/>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E4E-4841-BBF8-8578A892C32B}"/>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E4E-4841-BBF8-8578A892C32B}"/>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E4E-4841-BBF8-8578A892C32B}"/>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E4E-4841-BBF8-8578A892C32B}"/>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E4E-4841-BBF8-8578A892C32B}"/>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E4E-4841-BBF8-8578A892C32B}"/>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E4E-4841-BBF8-8578A892C32B}"/>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E4E-4841-BBF8-8578A892C32B}"/>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E4E-4841-BBF8-8578A892C32B}"/>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E4E-4841-BBF8-8578A892C32B}"/>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E4E-4841-BBF8-8578A892C32B}"/>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E4E-4841-BBF8-8578A892C32B}"/>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E4E-4841-BBF8-8578A892C32B}"/>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E4E-4841-BBF8-8578A892C32B}"/>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E4E-4841-BBF8-8578A892C32B}"/>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E4E-4841-BBF8-8578A892C32B}"/>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E4E-4841-BBF8-8578A892C32B}"/>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E4E-4841-BBF8-8578A892C32B}"/>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Israel </c:v>
                </c:pt>
                <c:pt idx="1">
                  <c:v>Norway </c:v>
                </c:pt>
                <c:pt idx="2">
                  <c:v>Canada </c:v>
                </c:pt>
                <c:pt idx="3">
                  <c:v>Australia </c:v>
                </c:pt>
                <c:pt idx="4">
                  <c:v>US </c:v>
                </c:pt>
                <c:pt idx="5">
                  <c:v>UK </c:v>
                </c:pt>
                <c:pt idx="6">
                  <c:v>Ireland </c:v>
                </c:pt>
                <c:pt idx="7">
                  <c:v>New Zealand </c:v>
                </c:pt>
                <c:pt idx="8">
                  <c:v>Finland </c:v>
                </c:pt>
                <c:pt idx="9">
                  <c:v>Portugal </c:v>
                </c:pt>
                <c:pt idx="10">
                  <c:v>France </c:v>
                </c:pt>
                <c:pt idx="11">
                  <c:v>Hong Kong </c:v>
                </c:pt>
                <c:pt idx="12">
                  <c:v>Netherlands </c:v>
                </c:pt>
                <c:pt idx="13">
                  <c:v>Switzerland </c:v>
                </c:pt>
                <c:pt idx="14">
                  <c:v>Sweden </c:v>
                </c:pt>
                <c:pt idx="15">
                  <c:v>Japan </c:v>
                </c:pt>
                <c:pt idx="16">
                  <c:v>Germany </c:v>
                </c:pt>
                <c:pt idx="17">
                  <c:v>Spain </c:v>
                </c:pt>
                <c:pt idx="18">
                  <c:v>Denmark </c:v>
                </c:pt>
                <c:pt idx="19">
                  <c:v>Belgium </c:v>
                </c:pt>
                <c:pt idx="20">
                  <c:v>Italy </c:v>
                </c:pt>
                <c:pt idx="21">
                  <c:v>Singapore </c:v>
                </c:pt>
                <c:pt idx="22">
                  <c:v>Austria </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-0.74</c:v>
                </c:pt>
                <c:pt idx="11">
                  <c:v>-1.91</c:v>
                </c:pt>
                <c:pt idx="12">
                  <c:v>-2.0499999999999998</c:v>
                </c:pt>
                <c:pt idx="13">
                  <c:v>-2.7</c:v>
                </c:pt>
                <c:pt idx="14">
                  <c:v>-2.8</c:v>
                </c:pt>
                <c:pt idx="15">
                  <c:v>-2.9</c:v>
                </c:pt>
                <c:pt idx="16">
                  <c:v>-4.01</c:v>
                </c:pt>
                <c:pt idx="17">
                  <c:v>-4.29</c:v>
                </c:pt>
                <c:pt idx="18">
                  <c:v>-4.58</c:v>
                </c:pt>
                <c:pt idx="19">
                  <c:v>-5.77</c:v>
                </c:pt>
                <c:pt idx="20">
                  <c:v>-6.9</c:v>
                </c:pt>
                <c:pt idx="21">
                  <c:v>-7.95</c:v>
                </c:pt>
                <c:pt idx="22">
                  <c:v>-8.7899999999999991</c:v>
                </c:pt>
              </c:numCache>
            </c:numRef>
          </c:val>
          <c:extLst>
            <c:ext xmlns:c16="http://schemas.microsoft.com/office/drawing/2014/chart" uri="{C3380CC4-5D6E-409C-BE32-E72D297353CC}">
              <c16:uniqueId val="{00000013-76D5-4F1B-8106-BE4290A1BEF1}"/>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Israel </c:v>
                </c:pt>
                <c:pt idx="1">
                  <c:v>Norway </c:v>
                </c:pt>
                <c:pt idx="2">
                  <c:v>Canada </c:v>
                </c:pt>
                <c:pt idx="3">
                  <c:v>Australia </c:v>
                </c:pt>
                <c:pt idx="4">
                  <c:v>US </c:v>
                </c:pt>
                <c:pt idx="5">
                  <c:v>UK </c:v>
                </c:pt>
                <c:pt idx="6">
                  <c:v>Ireland </c:v>
                </c:pt>
                <c:pt idx="7">
                  <c:v>New Zealand </c:v>
                </c:pt>
                <c:pt idx="8">
                  <c:v>Finland </c:v>
                </c:pt>
                <c:pt idx="9">
                  <c:v>Portugal </c:v>
                </c:pt>
                <c:pt idx="10">
                  <c:v>France </c:v>
                </c:pt>
                <c:pt idx="11">
                  <c:v>Hong Kong </c:v>
                </c:pt>
                <c:pt idx="12">
                  <c:v>Netherlands </c:v>
                </c:pt>
                <c:pt idx="13">
                  <c:v>Switzerland </c:v>
                </c:pt>
                <c:pt idx="14">
                  <c:v>Sweden </c:v>
                </c:pt>
                <c:pt idx="15">
                  <c:v>Japan </c:v>
                </c:pt>
                <c:pt idx="16">
                  <c:v>Germany </c:v>
                </c:pt>
                <c:pt idx="17">
                  <c:v>Spain </c:v>
                </c:pt>
                <c:pt idx="18">
                  <c:v>Denmark </c:v>
                </c:pt>
                <c:pt idx="19">
                  <c:v>Belgium </c:v>
                </c:pt>
                <c:pt idx="20">
                  <c:v>Italy </c:v>
                </c:pt>
                <c:pt idx="21">
                  <c:v>Singapore </c:v>
                </c:pt>
                <c:pt idx="22">
                  <c:v>Austria </c:v>
                </c:pt>
              </c:strCache>
            </c:strRef>
          </c:cat>
          <c:val>
            <c:numRef>
              <c:f>Sheet1!$C$2:$C$24</c:f>
              <c:numCache>
                <c:formatCode>#,##0.00;\-#,##0.00;</c:formatCode>
                <c:ptCount val="23"/>
                <c:pt idx="0">
                  <c:v>6.38</c:v>
                </c:pt>
                <c:pt idx="1">
                  <c:v>5.28</c:v>
                </c:pt>
                <c:pt idx="2">
                  <c:v>4.87</c:v>
                </c:pt>
                <c:pt idx="3">
                  <c:v>4.82</c:v>
                </c:pt>
                <c:pt idx="4">
                  <c:v>3.83</c:v>
                </c:pt>
                <c:pt idx="5">
                  <c:v>2.87</c:v>
                </c:pt>
                <c:pt idx="6">
                  <c:v>2.82</c:v>
                </c:pt>
                <c:pt idx="7">
                  <c:v>1.49</c:v>
                </c:pt>
                <c:pt idx="8">
                  <c:v>0.51</c:v>
                </c:pt>
                <c:pt idx="9">
                  <c:v>0.4</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4-76D5-4F1B-8106-BE4290A1BEF1}"/>
            </c:ext>
          </c:extLst>
        </c:ser>
        <c:dLbls>
          <c:showLegendKey val="0"/>
          <c:showVal val="0"/>
          <c:showCatName val="0"/>
          <c:showSerName val="0"/>
          <c:showPercent val="0"/>
          <c:showBubbleSize val="0"/>
        </c:dLbls>
        <c:gapWidth val="106"/>
        <c:overlap val="100"/>
        <c:axId val="43180800"/>
        <c:axId val="43182336"/>
      </c:barChart>
      <c:catAx>
        <c:axId val="43180800"/>
        <c:scaling>
          <c:orientation val="maxMin"/>
        </c:scaling>
        <c:delete val="0"/>
        <c:axPos val="l"/>
        <c:numFmt formatCode="General" sourceLinked="1"/>
        <c:majorTickMark val="none"/>
        <c:minorTickMark val="none"/>
        <c:tickLblPos val="low"/>
        <c:txPr>
          <a:bodyPr/>
          <a:lstStyle/>
          <a:p>
            <a:pPr>
              <a:defRPr sz="900"/>
            </a:pPr>
            <a:endParaRPr lang="en-US"/>
          </a:p>
        </c:txPr>
        <c:crossAx val="43182336"/>
        <c:crosses val="autoZero"/>
        <c:auto val="1"/>
        <c:lblAlgn val="ctr"/>
        <c:lblOffset val="100"/>
        <c:noMultiLvlLbl val="0"/>
      </c:catAx>
      <c:valAx>
        <c:axId val="43182336"/>
        <c:scaling>
          <c:orientation val="minMax"/>
          <c:max val="9"/>
          <c:min val="-11.5"/>
        </c:scaling>
        <c:delete val="0"/>
        <c:axPos val="b"/>
        <c:numFmt formatCode="#,##0.00;\-#,##0.00;" sourceLinked="1"/>
        <c:majorTickMark val="none"/>
        <c:minorTickMark val="none"/>
        <c:tickLblPos val="none"/>
        <c:spPr>
          <a:ln>
            <a:noFill/>
          </a:ln>
        </c:spPr>
        <c:crossAx val="43180800"/>
        <c:crosses val="max"/>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a:solidFill>
                  <a:schemeClr val="tx2"/>
                </a:solidFill>
                <a:effectLst/>
              </a:rPr>
              <a:t>Ranked Emerging Markets Returns (%)</a:t>
            </a:r>
          </a:p>
        </c:rich>
      </c:tx>
      <c:layout>
        <c:manualLayout>
          <c:xMode val="edge"/>
          <c:yMode val="edge"/>
          <c:x val="2.3216718000319027E-2"/>
          <c:y val="1.7045454545454544E-2"/>
        </c:manualLayout>
      </c:layout>
      <c:overlay val="0"/>
    </c:title>
    <c:autoTitleDeleted val="0"/>
    <c:plotArea>
      <c:layout>
        <c:manualLayout>
          <c:layoutTarget val="inner"/>
          <c:xMode val="edge"/>
          <c:yMode val="edge"/>
          <c:x val="0.25969140221108727"/>
          <c:y val="8.8972938734400153E-2"/>
          <c:w val="0.46789810807431903"/>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1C3-4456-BB38-06DBDE9F8751}"/>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1C3-4456-BB38-06DBDE9F8751}"/>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1C3-4456-BB38-06DBDE9F8751}"/>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1C3-4456-BB38-06DBDE9F8751}"/>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1C3-4456-BB38-06DBDE9F8751}"/>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1C3-4456-BB38-06DBDE9F8751}"/>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1C3-4456-BB38-06DBDE9F8751}"/>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1C3-4456-BB38-06DBDE9F8751}"/>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1C3-4456-BB38-06DBDE9F8751}"/>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1C3-4456-BB38-06DBDE9F8751}"/>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1C3-4456-BB38-06DBDE9F8751}"/>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1C3-4456-BB38-06DBDE9F8751}"/>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1C3-4456-BB38-06DBDE9F8751}"/>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1C3-4456-BB38-06DBDE9F8751}"/>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1C3-4456-BB38-06DBDE9F8751}"/>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1C3-4456-BB38-06DBDE9F8751}"/>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1C3-4456-BB38-06DBDE9F8751}"/>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1C3-4456-BB38-06DBDE9F8751}"/>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1C3-4456-BB38-06DBDE9F8751}"/>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Peru new sol (PEN)</c:v>
                </c:pt>
                <c:pt idx="1">
                  <c:v>Egyptian pound (EGP)</c:v>
                </c:pt>
                <c:pt idx="2">
                  <c:v>Philippine peso (PHP)</c:v>
                </c:pt>
                <c:pt idx="3">
                  <c:v>Indonesia rupiah (IDR)</c:v>
                </c:pt>
                <c:pt idx="4">
                  <c:v>Malaysian ringgit (MYR)</c:v>
                </c:pt>
                <c:pt idx="5">
                  <c:v>South Korean won (KRW)</c:v>
                </c:pt>
                <c:pt idx="6">
                  <c:v>Taiwanese NT dollar (TWD)</c:v>
                </c:pt>
                <c:pt idx="7">
                  <c:v>Indian rupee (INR)</c:v>
                </c:pt>
                <c:pt idx="8">
                  <c:v>Colombian peso (COP)</c:v>
                </c:pt>
                <c:pt idx="9">
                  <c:v>Pakistani rupee (PKR)</c:v>
                </c:pt>
                <c:pt idx="10">
                  <c:v>Chinese yuan (CNY)</c:v>
                </c:pt>
                <c:pt idx="11">
                  <c:v>Thailand baht (THB)</c:v>
                </c:pt>
                <c:pt idx="12">
                  <c:v>Mexican peso (MXN)</c:v>
                </c:pt>
                <c:pt idx="13">
                  <c:v>Chilean peso (CLP)</c:v>
                </c:pt>
                <c:pt idx="14">
                  <c:v>Czech koruna (CZK)</c:v>
                </c:pt>
                <c:pt idx="15">
                  <c:v>Russian ruble (RUB)</c:v>
                </c:pt>
                <c:pt idx="16">
                  <c:v>Poland new zloty (PLN)</c:v>
                </c:pt>
                <c:pt idx="17">
                  <c:v>Hungary forint (HUF)</c:v>
                </c:pt>
                <c:pt idx="18">
                  <c:v>Turkish new lira (TRY)</c:v>
                </c:pt>
                <c:pt idx="19">
                  <c:v>South African rand (ZAR)</c:v>
                </c:pt>
                <c:pt idx="20">
                  <c:v>Brazilian real (BRL)</c:v>
                </c:pt>
              </c:strCache>
            </c:strRef>
          </c:cat>
          <c:val>
            <c:numRef>
              <c:f>Sheet1!$B$2:$B$22</c:f>
              <c:numCache>
                <c:formatCode>#,##0.00;\-#,##0.00;</c:formatCode>
                <c:ptCount val="21"/>
                <c:pt idx="0">
                  <c:v>-1.4521300962000001</c:v>
                </c:pt>
                <c:pt idx="1">
                  <c:v>-1.4533258804</c:v>
                </c:pt>
                <c:pt idx="2">
                  <c:v>-2.2298215205999998</c:v>
                </c:pt>
                <c:pt idx="3">
                  <c:v>-3.9253314723999999</c:v>
                </c:pt>
                <c:pt idx="4">
                  <c:v>-4.2455749473999997</c:v>
                </c:pt>
                <c:pt idx="5">
                  <c:v>-4.3606998654</c:v>
                </c:pt>
                <c:pt idx="6">
                  <c:v>-4.3672204274000004</c:v>
                </c:pt>
                <c:pt idx="7">
                  <c:v>-4.8066846675999999</c:v>
                </c:pt>
                <c:pt idx="8">
                  <c:v>-4.8992335690999997</c:v>
                </c:pt>
                <c:pt idx="9">
                  <c:v>-4.9814738576000002</c:v>
                </c:pt>
                <c:pt idx="10">
                  <c:v>-5.0352436871000004</c:v>
                </c:pt>
                <c:pt idx="11">
                  <c:v>-5.6142469061</c:v>
                </c:pt>
                <c:pt idx="12">
                  <c:v>-7.1340447451999998</c:v>
                </c:pt>
                <c:pt idx="13">
                  <c:v>-7.2928906604000003</c:v>
                </c:pt>
                <c:pt idx="14">
                  <c:v>-7.3647881445000003</c:v>
                </c:pt>
                <c:pt idx="15">
                  <c:v>-8.2971173397999998</c:v>
                </c:pt>
                <c:pt idx="16">
                  <c:v>-8.5110645173999995</c:v>
                </c:pt>
                <c:pt idx="17">
                  <c:v>-9.9533600869000001</c:v>
                </c:pt>
                <c:pt idx="18">
                  <c:v>-13.5292063215</c:v>
                </c:pt>
                <c:pt idx="19">
                  <c:v>-13.5522115823</c:v>
                </c:pt>
                <c:pt idx="20">
                  <c:v>-13.614388937999999</c:v>
                </c:pt>
              </c:numCache>
            </c:numRef>
          </c:val>
          <c:extLst>
            <c:ext xmlns:c16="http://schemas.microsoft.com/office/drawing/2014/chart" uri="{C3380CC4-5D6E-409C-BE32-E72D297353CC}">
              <c16:uniqueId val="{00000013-F345-48C3-ADD1-C478AD47D3F5}"/>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Peru new sol (PEN)</c:v>
                </c:pt>
                <c:pt idx="1">
                  <c:v>Egyptian pound (EGP)</c:v>
                </c:pt>
                <c:pt idx="2">
                  <c:v>Philippine peso (PHP)</c:v>
                </c:pt>
                <c:pt idx="3">
                  <c:v>Indonesia rupiah (IDR)</c:v>
                </c:pt>
                <c:pt idx="4">
                  <c:v>Malaysian ringgit (MYR)</c:v>
                </c:pt>
                <c:pt idx="5">
                  <c:v>South Korean won (KRW)</c:v>
                </c:pt>
                <c:pt idx="6">
                  <c:v>Taiwanese NT dollar (TWD)</c:v>
                </c:pt>
                <c:pt idx="7">
                  <c:v>Indian rupee (INR)</c:v>
                </c:pt>
                <c:pt idx="8">
                  <c:v>Colombian peso (COP)</c:v>
                </c:pt>
                <c:pt idx="9">
                  <c:v>Pakistani rupee (PKR)</c:v>
                </c:pt>
                <c:pt idx="10">
                  <c:v>Chinese yuan (CNY)</c:v>
                </c:pt>
                <c:pt idx="11">
                  <c:v>Thailand baht (THB)</c:v>
                </c:pt>
                <c:pt idx="12">
                  <c:v>Mexican peso (MXN)</c:v>
                </c:pt>
                <c:pt idx="13">
                  <c:v>Chilean peso (CLP)</c:v>
                </c:pt>
                <c:pt idx="14">
                  <c:v>Czech koruna (CZK)</c:v>
                </c:pt>
                <c:pt idx="15">
                  <c:v>Russian ruble (RUB)</c:v>
                </c:pt>
                <c:pt idx="16">
                  <c:v>Poland new zloty (PLN)</c:v>
                </c:pt>
                <c:pt idx="17">
                  <c:v>Hungary forint (HUF)</c:v>
                </c:pt>
                <c:pt idx="18">
                  <c:v>Turkish new lira (TRY)</c:v>
                </c:pt>
                <c:pt idx="19">
                  <c:v>South African rand (ZAR)</c:v>
                </c:pt>
                <c:pt idx="20">
                  <c:v>Brazilian real (BRL)</c:v>
                </c:pt>
              </c:strCache>
            </c:strRef>
          </c:cat>
          <c:val>
            <c:numRef>
              <c:f>Sheet1!$C$2:$C$22</c:f>
              <c:numCache>
                <c:formatCode>#,##0.00;\-#,##0.00;</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4-F345-48C3-ADD1-C478AD47D3F5}"/>
            </c:ext>
          </c:extLst>
        </c:ser>
        <c:dLbls>
          <c:showLegendKey val="0"/>
          <c:showVal val="0"/>
          <c:showCatName val="0"/>
          <c:showSerName val="0"/>
          <c:showPercent val="0"/>
          <c:showBubbleSize val="0"/>
        </c:dLbls>
        <c:gapWidth val="106"/>
        <c:overlap val="100"/>
        <c:axId val="42941440"/>
        <c:axId val="42955520"/>
      </c:barChart>
      <c:catAx>
        <c:axId val="42941440"/>
        <c:scaling>
          <c:orientation val="maxMin"/>
        </c:scaling>
        <c:delete val="0"/>
        <c:axPos val="l"/>
        <c:numFmt formatCode="General" sourceLinked="1"/>
        <c:majorTickMark val="none"/>
        <c:minorTickMark val="none"/>
        <c:tickLblPos val="low"/>
        <c:txPr>
          <a:bodyPr/>
          <a:lstStyle/>
          <a:p>
            <a:pPr>
              <a:defRPr sz="900"/>
            </a:pPr>
            <a:endParaRPr lang="en-US"/>
          </a:p>
        </c:txPr>
        <c:crossAx val="42955520"/>
        <c:crosses val="autoZero"/>
        <c:auto val="1"/>
        <c:lblAlgn val="ctr"/>
        <c:lblOffset val="100"/>
        <c:noMultiLvlLbl val="0"/>
      </c:catAx>
      <c:valAx>
        <c:axId val="42955520"/>
        <c:scaling>
          <c:orientation val="minMax"/>
          <c:max val="3"/>
          <c:min val="-20"/>
        </c:scaling>
        <c:delete val="0"/>
        <c:axPos val="b"/>
        <c:numFmt formatCode="#,##0.00;\-#,##0.00;" sourceLinked="1"/>
        <c:majorTickMark val="none"/>
        <c:minorTickMark val="none"/>
        <c:tickLblPos val="none"/>
        <c:spPr>
          <a:ln>
            <a:noFill/>
          </a:ln>
        </c:spPr>
        <c:crossAx val="42941440"/>
        <c:crosses val="max"/>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100" b="0">
                <a:solidFill>
                  <a:schemeClr val="tx2"/>
                </a:solidFill>
              </a:defRPr>
            </a:pPr>
            <a:r>
              <a:rPr lang="en-US" sz="1100" b="0" dirty="0">
                <a:solidFill>
                  <a:schemeClr val="tx2"/>
                </a:solidFill>
                <a:effectLst/>
              </a:rPr>
              <a:t>Ranked Developed Markets Returns (%)</a:t>
            </a:r>
          </a:p>
        </c:rich>
      </c:tx>
      <c:layout>
        <c:manualLayout>
          <c:xMode val="edge"/>
          <c:yMode val="edge"/>
          <c:x val="3.5842927304541472E-2"/>
          <c:y val="1.7045437579688204E-2"/>
        </c:manualLayout>
      </c:layout>
      <c:overlay val="0"/>
    </c:title>
    <c:autoTitleDeleted val="0"/>
    <c:plotArea>
      <c:layout>
        <c:manualLayout>
          <c:layoutTarget val="inner"/>
          <c:xMode val="edge"/>
          <c:yMode val="edge"/>
          <c:x val="0.38593886701662294"/>
          <c:y val="8.8972938734400153E-2"/>
          <c:w val="0.44580226477372153"/>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3624-4245-BF99-B50A7B10DC20}"/>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3624-4245-BF99-B50A7B10DC20}"/>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3624-4245-BF99-B50A7B10DC20}"/>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3624-4245-BF99-B50A7B10DC20}"/>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3624-4245-BF99-B50A7B10DC20}"/>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3624-4245-BF99-B50A7B10DC20}"/>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3624-4245-BF99-B50A7B10DC20}"/>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3624-4245-BF99-B50A7B10DC20}"/>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3624-4245-BF99-B50A7B10DC20}"/>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3624-4245-BF99-B50A7B10DC20}"/>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3624-4245-BF99-B50A7B10DC20}"/>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3624-4245-BF99-B50A7B10DC20}"/>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3624-4245-BF99-B50A7B10DC20}"/>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3624-4245-BF99-B50A7B10DC20}"/>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3624-4245-BF99-B50A7B10DC20}"/>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3624-4245-BF99-B50A7B10DC20}"/>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3624-4245-BF99-B50A7B10DC20}"/>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3624-4245-BF99-B50A7B10DC20}"/>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3624-4245-BF99-B50A7B10DC20}"/>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Hong Kong dollar (HKD)</c:v>
                </c:pt>
                <c:pt idx="1">
                  <c:v>Canadian dollar (CAD)</c:v>
                </c:pt>
                <c:pt idx="2">
                  <c:v>Swiss franc (CHF)</c:v>
                </c:pt>
                <c:pt idx="3">
                  <c:v>Norwegian krone (NOK)</c:v>
                </c:pt>
                <c:pt idx="4">
                  <c:v>Australian dollar (AUD)</c:v>
                </c:pt>
                <c:pt idx="5">
                  <c:v>Singapore dollar (SGD)</c:v>
                </c:pt>
                <c:pt idx="6">
                  <c:v>Japanese yen (JPY)</c:v>
                </c:pt>
                <c:pt idx="7">
                  <c:v>Israel shekel (ILS)</c:v>
                </c:pt>
                <c:pt idx="8">
                  <c:v>Danish krone (DKK)</c:v>
                </c:pt>
                <c:pt idx="9">
                  <c:v>Euro (EUR)</c:v>
                </c:pt>
                <c:pt idx="10">
                  <c:v>British pound (GBP)</c:v>
                </c:pt>
                <c:pt idx="11">
                  <c:v>New Zealand dollar (NZD)</c:v>
                </c:pt>
                <c:pt idx="12">
                  <c:v>Swedish krona (SEK)</c:v>
                </c:pt>
              </c:strCache>
            </c:strRef>
          </c:cat>
          <c:val>
            <c:numRef>
              <c:f>Sheet1!$B$2:$B$14</c:f>
              <c:numCache>
                <c:formatCode>#,##0.00;\-#,##0.00;</c:formatCode>
                <c:ptCount val="13"/>
                <c:pt idx="0">
                  <c:v>0</c:v>
                </c:pt>
                <c:pt idx="1">
                  <c:v>-1.9917138621999999</c:v>
                </c:pt>
                <c:pt idx="2">
                  <c:v>-3.5600986957999998</c:v>
                </c:pt>
                <c:pt idx="3">
                  <c:v>-3.6740528071999998</c:v>
                </c:pt>
                <c:pt idx="4">
                  <c:v>-3.6764226577999999</c:v>
                </c:pt>
                <c:pt idx="5">
                  <c:v>-3.8283828383</c:v>
                </c:pt>
                <c:pt idx="6">
                  <c:v>-3.9859161287</c:v>
                </c:pt>
                <c:pt idx="7">
                  <c:v>-4.0895493846999997</c:v>
                </c:pt>
                <c:pt idx="8">
                  <c:v>-5.0238972028999997</c:v>
                </c:pt>
                <c:pt idx="9">
                  <c:v>-5.0656584200000001</c:v>
                </c:pt>
                <c:pt idx="10">
                  <c:v>-5.8846592540999998</c:v>
                </c:pt>
                <c:pt idx="11">
                  <c:v>-6.1477682317999998</c:v>
                </c:pt>
                <c:pt idx="12">
                  <c:v>-6.3849765258</c:v>
                </c:pt>
              </c:numCache>
            </c:numRef>
          </c:val>
          <c:extLst>
            <c:ext xmlns:c16="http://schemas.microsoft.com/office/drawing/2014/chart" uri="{C3380CC4-5D6E-409C-BE32-E72D297353CC}">
              <c16:uniqueId val="{00000013-1B39-402A-9823-983B12C6C5A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Hong Kong dollar (HKD)</c:v>
                </c:pt>
                <c:pt idx="1">
                  <c:v>Canadian dollar (CAD)</c:v>
                </c:pt>
                <c:pt idx="2">
                  <c:v>Swiss franc (CHF)</c:v>
                </c:pt>
                <c:pt idx="3">
                  <c:v>Norwegian krone (NOK)</c:v>
                </c:pt>
                <c:pt idx="4">
                  <c:v>Australian dollar (AUD)</c:v>
                </c:pt>
                <c:pt idx="5">
                  <c:v>Singapore dollar (SGD)</c:v>
                </c:pt>
                <c:pt idx="6">
                  <c:v>Japanese yen (JPY)</c:v>
                </c:pt>
                <c:pt idx="7">
                  <c:v>Israel shekel (ILS)</c:v>
                </c:pt>
                <c:pt idx="8">
                  <c:v>Danish krone (DKK)</c:v>
                </c:pt>
                <c:pt idx="9">
                  <c:v>Euro (EUR)</c:v>
                </c:pt>
                <c:pt idx="10">
                  <c:v>British pound (GBP)</c:v>
                </c:pt>
                <c:pt idx="11">
                  <c:v>New Zealand dollar (NZD)</c:v>
                </c:pt>
                <c:pt idx="12">
                  <c:v>Swedish krona (SEK)</c:v>
                </c:pt>
              </c:strCache>
            </c:strRef>
          </c:cat>
          <c:val>
            <c:numRef>
              <c:f>Sheet1!$C$2:$C$14</c:f>
              <c:numCache>
                <c:formatCode>#,##0.00;\-#,##0.00;</c:formatCode>
                <c:ptCount val="13"/>
                <c:pt idx="0">
                  <c:v>3.63267881E-2</c:v>
                </c:pt>
                <c:pt idx="1">
                  <c:v>0</c:v>
                </c:pt>
                <c:pt idx="2">
                  <c:v>0</c:v>
                </c:pt>
                <c:pt idx="3">
                  <c:v>0</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14-1B39-402A-9823-983B12C6C5AB}"/>
            </c:ext>
          </c:extLst>
        </c:ser>
        <c:dLbls>
          <c:showLegendKey val="0"/>
          <c:showVal val="0"/>
          <c:showCatName val="0"/>
          <c:showSerName val="0"/>
          <c:showPercent val="0"/>
          <c:showBubbleSize val="0"/>
        </c:dLbls>
        <c:gapWidth val="106"/>
        <c:overlap val="100"/>
        <c:axId val="43100416"/>
        <c:axId val="43196416"/>
      </c:barChart>
      <c:catAx>
        <c:axId val="43100416"/>
        <c:scaling>
          <c:orientation val="maxMin"/>
        </c:scaling>
        <c:delete val="0"/>
        <c:axPos val="l"/>
        <c:numFmt formatCode="General" sourceLinked="1"/>
        <c:majorTickMark val="none"/>
        <c:minorTickMark val="none"/>
        <c:tickLblPos val="low"/>
        <c:txPr>
          <a:bodyPr/>
          <a:lstStyle/>
          <a:p>
            <a:pPr>
              <a:defRPr sz="900"/>
            </a:pPr>
            <a:endParaRPr lang="en-US"/>
          </a:p>
        </c:txPr>
        <c:crossAx val="43196416"/>
        <c:crosses val="autoZero"/>
        <c:auto val="1"/>
        <c:lblAlgn val="ctr"/>
        <c:lblOffset val="100"/>
        <c:noMultiLvlLbl val="0"/>
      </c:catAx>
      <c:valAx>
        <c:axId val="43196416"/>
        <c:scaling>
          <c:orientation val="minMax"/>
          <c:max val="2"/>
          <c:min val="-9"/>
        </c:scaling>
        <c:delete val="0"/>
        <c:axPos val="b"/>
        <c:numFmt formatCode="#,##0.00;\-#,##0.00;" sourceLinked="1"/>
        <c:majorTickMark val="none"/>
        <c:minorTickMark val="none"/>
        <c:tickLblPos val="none"/>
        <c:spPr>
          <a:ln>
            <a:noFill/>
          </a:ln>
        </c:spPr>
        <c:crossAx val="43100416"/>
        <c:crosses val="max"/>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100"/>
            </a:pPr>
            <a:r>
              <a:rPr lang="en-US" sz="1100" b="0" dirty="0">
                <a:solidFill>
                  <a:schemeClr val="tx2"/>
                </a:solidFill>
                <a:effectLst/>
              </a:rPr>
              <a:t>Ranked Returns</a:t>
            </a:r>
            <a:r>
              <a:rPr lang="en-US" sz="1100" b="0" baseline="0" dirty="0">
                <a:solidFill>
                  <a:schemeClr val="tx2"/>
                </a:solidFill>
                <a:effectLst/>
              </a:rPr>
              <a:t> </a:t>
            </a:r>
            <a:r>
              <a:rPr lang="en-US" sz="1100" b="0" dirty="0">
                <a:solidFill>
                  <a:schemeClr val="tx2"/>
                </a:solidFill>
                <a:effectLst/>
              </a:rPr>
              <a:t>(%)</a:t>
            </a:r>
          </a:p>
        </c:rich>
      </c:tx>
      <c:layout>
        <c:manualLayout>
          <c:xMode val="edge"/>
          <c:yMode val="edge"/>
          <c:x val="1.1142558798821174E-2"/>
          <c:y val="3.3563062660299965E-2"/>
        </c:manualLayout>
      </c:layout>
      <c:overlay val="0"/>
    </c:title>
    <c:autoTitleDeleted val="0"/>
    <c:plotArea>
      <c:layout>
        <c:manualLayout>
          <c:layoutTarget val="inner"/>
          <c:xMode val="edge"/>
          <c:yMode val="edge"/>
          <c:x val="0.3421784637134655"/>
          <c:y val="0.21999239734755602"/>
          <c:w val="0.61786309935361194"/>
          <c:h val="0.72190636925933194"/>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US REITs</c:v>
                </c:pt>
                <c:pt idx="1">
                  <c:v>Global REITs (ex US)</c:v>
                </c:pt>
              </c:strCache>
            </c:strRef>
          </c:cat>
          <c:val>
            <c:numRef>
              <c:f>Sheet1!$B$2:$B$3</c:f>
              <c:numCache>
                <c:formatCode>0.00</c:formatCode>
                <c:ptCount val="2"/>
                <c:pt idx="0">
                  <c:v>9.99</c:v>
                </c:pt>
                <c:pt idx="1">
                  <c:v>-0.24</c:v>
                </c:pt>
              </c:numCache>
            </c:numRef>
          </c:val>
          <c:extLst>
            <c:ext xmlns:c16="http://schemas.microsoft.com/office/drawing/2014/chart" uri="{C3380CC4-5D6E-409C-BE32-E72D297353CC}">
              <c16:uniqueId val="{00000000-11D1-4297-B952-CB158A6A4786}"/>
            </c:ext>
          </c:extLst>
        </c:ser>
        <c:dLbls>
          <c:showLegendKey val="0"/>
          <c:showVal val="0"/>
          <c:showCatName val="0"/>
          <c:showSerName val="0"/>
          <c:showPercent val="0"/>
          <c:showBubbleSize val="0"/>
        </c:dLbls>
        <c:gapWidth val="43"/>
        <c:axId val="40076416"/>
        <c:axId val="40077952"/>
      </c:barChart>
      <c:catAx>
        <c:axId val="4007641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077952"/>
        <c:crosses val="autoZero"/>
        <c:auto val="1"/>
        <c:lblAlgn val="ctr"/>
        <c:lblOffset val="100"/>
        <c:noMultiLvlLbl val="0"/>
      </c:catAx>
      <c:valAx>
        <c:axId val="40077952"/>
        <c:scaling>
          <c:orientation val="minMax"/>
          <c:max val="12"/>
          <c:min val="-2"/>
        </c:scaling>
        <c:delete val="0"/>
        <c:axPos val="t"/>
        <c:numFmt formatCode="0.00" sourceLinked="1"/>
        <c:majorTickMark val="none"/>
        <c:minorTickMark val="none"/>
        <c:tickLblPos val="none"/>
        <c:spPr>
          <a:ln>
            <a:noFill/>
          </a:ln>
        </c:spPr>
        <c:crossAx val="40076416"/>
        <c:crosses val="autoZero"/>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a:defRPr sz="1100" b="0"/>
            </a:pPr>
            <a:r>
              <a:rPr lang="en-US" sz="1100" b="0" dirty="0">
                <a:solidFill>
                  <a:schemeClr val="tx2"/>
                </a:solidFill>
                <a:effectLst/>
              </a:rPr>
              <a:t>Total Value of REIT Stocks</a:t>
            </a:r>
          </a:p>
        </c:rich>
      </c:tx>
      <c:layout>
        <c:manualLayout>
          <c:xMode val="edge"/>
          <c:yMode val="edge"/>
          <c:x val="3.3679478371357985E-2"/>
          <c:y val="0.2568526191151248"/>
        </c:manualLayout>
      </c:layout>
      <c:overlay val="1"/>
    </c:title>
    <c:autoTitleDeleted val="0"/>
    <c:plotArea>
      <c:layout>
        <c:manualLayout>
          <c:layoutTarget val="inner"/>
          <c:xMode val="edge"/>
          <c:yMode val="edge"/>
          <c:x val="0.16964235433688699"/>
          <c:y val="0.43394843514934411"/>
          <c:w val="0.30675784468376643"/>
          <c:h val="0.31615542377725564"/>
        </c:manualLayout>
      </c:layout>
      <c:pieChart>
        <c:varyColors val="1"/>
        <c:ser>
          <c:idx val="0"/>
          <c:order val="0"/>
          <c:tx>
            <c:strRef>
              <c:f>Sheet1!$C$1</c:f>
              <c:strCache>
                <c:ptCount val="1"/>
                <c:pt idx="0">
                  <c:v>Percent</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99F4-4058-AC6C-0164F8471A6C}"/>
              </c:ext>
            </c:extLst>
          </c:dPt>
          <c:dPt>
            <c:idx val="1"/>
            <c:bubble3D val="0"/>
            <c:extLst>
              <c:ext xmlns:c16="http://schemas.microsoft.com/office/drawing/2014/chart" uri="{C3380CC4-5D6E-409C-BE32-E72D297353CC}">
                <c16:uniqueId val="{00000002-99F4-4058-AC6C-0164F8471A6C}"/>
              </c:ext>
            </c:extLst>
          </c:dPt>
          <c:dLbls>
            <c:dLbl>
              <c:idx val="0"/>
              <c:layout>
                <c:manualLayout>
                  <c:x val="2.6488563406320796E-3"/>
                  <c:y val="-9.0653496069921111E-2"/>
                </c:manualLayout>
              </c:layout>
              <c:tx>
                <c:rich>
                  <a:bodyPr anchor="t" anchorCtr="1"/>
                  <a:lstStyle/>
                  <a:p>
                    <a:pPr algn="l">
                      <a:defRPr sz="2800"/>
                    </a:pPr>
                    <a:r>
                      <a:rPr lang="en-US" dirty="0">
                        <a:solidFill>
                          <a:schemeClr val="bg2"/>
                        </a:solidFill>
                      </a:rPr>
                      <a:t>59%</a:t>
                    </a:r>
                  </a:p>
                  <a:p>
                    <a:pPr algn="l">
                      <a:defRPr sz="2800"/>
                    </a:pPr>
                    <a:r>
                      <a:rPr lang="en-US" sz="900" b="1" dirty="0">
                        <a:solidFill>
                          <a:schemeClr val="bg1">
                            <a:lumMod val="50000"/>
                          </a:schemeClr>
                        </a:solidFill>
                      </a:rPr>
                      <a:t>US               </a:t>
                    </a:r>
                    <a:r>
                      <a:rPr lang="en-US" sz="900" b="0" dirty="0">
                        <a:solidFill>
                          <a:schemeClr val="bg1">
                            <a:lumMod val="50000"/>
                          </a:schemeClr>
                        </a:solidFill>
                      </a:rPr>
                      <a:t>$673 billion    101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9F4-4058-AC6C-0164F8471A6C}"/>
                </c:ext>
              </c:extLst>
            </c:dLbl>
            <c:dLbl>
              <c:idx val="1"/>
              <c:layout>
                <c:manualLayout>
                  <c:x val="3.0351128284252009E-18"/>
                  <c:y val="4.3513678113562132E-2"/>
                </c:manualLayout>
              </c:layout>
              <c:tx>
                <c:rich>
                  <a:bodyPr/>
                  <a:lstStyle/>
                  <a:p>
                    <a:pPr algn="l">
                      <a:defRPr sz="2800"/>
                    </a:pPr>
                    <a:r>
                      <a:rPr lang="en-US" dirty="0">
                        <a:solidFill>
                          <a:schemeClr val="accent1"/>
                        </a:solidFill>
                      </a:rPr>
                      <a:t>41%</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$466 billion    249 REITs</a:t>
                    </a:r>
                    <a:r>
                      <a:rPr lang="en-US" sz="900" baseline="0" dirty="0">
                        <a:solidFill>
                          <a:schemeClr val="bg1">
                            <a:lumMod val="50000"/>
                          </a:schemeClr>
                        </a:solidFill>
                      </a:rPr>
                      <a:t>      (23 other</a:t>
                    </a:r>
                    <a:r>
                      <a:rPr lang="en-US" sz="900" dirty="0">
                        <a:solidFill>
                          <a:srgbClr val="00B0F0"/>
                        </a:solidFill>
                      </a:rPr>
                      <a:t> </a:t>
                    </a:r>
                    <a:r>
                      <a:rPr lang="en-US" sz="900" dirty="0">
                        <a:solidFill>
                          <a:schemeClr val="bg1">
                            <a:lumMod val="50000"/>
                          </a:schemeClr>
                        </a:solidFill>
                      </a:rPr>
                      <a:t>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9F4-4058-AC6C-0164F8471A6C}"/>
                </c:ext>
              </c:extLst>
            </c:dLbl>
            <c:dLbl>
              <c:idx val="2"/>
              <c:delete val="1"/>
              <c:extLst>
                <c:ext xmlns:c15="http://schemas.microsoft.com/office/drawing/2012/chart" uri="{CE6537A1-D6FC-4f65-9D91-7224C49458BB}"/>
                <c:ext xmlns:c16="http://schemas.microsoft.com/office/drawing/2014/chart" uri="{C3380CC4-5D6E-409C-BE32-E72D297353CC}">
                  <c16:uniqueId val="{00000003-99F4-4058-AC6C-0164F8471A6C}"/>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672939513072.19995</c:v>
                </c:pt>
                <c:pt idx="1">
                  <c:v>466335638834.40997</c:v>
                </c:pt>
              </c:numCache>
            </c:numRef>
          </c:val>
          <c:extLst>
            <c:ext xmlns:c16="http://schemas.microsoft.com/office/drawing/2014/chart" uri="{C3380CC4-5D6E-409C-BE32-E72D297353CC}">
              <c16:uniqueId val="{00000004-99F4-4058-AC6C-0164F8471A6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0">
                <a:solidFill>
                  <a:schemeClr val="tx2"/>
                </a:solidFill>
              </a:defRPr>
            </a:pPr>
            <a:r>
              <a:rPr lang="en-US" sz="1100" b="0" dirty="0">
                <a:solidFill>
                  <a:schemeClr val="tx2"/>
                </a:solidFill>
                <a:effectLst/>
              </a:rPr>
              <a:t>Ranked Returns for Individual Commodities (%)</a:t>
            </a:r>
          </a:p>
        </c:rich>
      </c:tx>
      <c:layout>
        <c:manualLayout>
          <c:xMode val="edge"/>
          <c:yMode val="edge"/>
          <c:x val="2.3216718000319027E-2"/>
          <c:y val="1.7045454545454544E-2"/>
        </c:manualLayout>
      </c:layout>
      <c:overlay val="0"/>
    </c:title>
    <c:autoTitleDeleted val="0"/>
    <c:plotArea>
      <c:layout>
        <c:manualLayout>
          <c:layoutTarget val="inner"/>
          <c:xMode val="edge"/>
          <c:yMode val="edge"/>
          <c:x val="0.25969140221108727"/>
          <c:y val="8.8972938734400153E-2"/>
          <c:w val="0.60376773555479479"/>
          <c:h val="0.86197613026348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612-4E85-AE8C-F7D05D792B7A}"/>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612-4E85-AE8C-F7D05D792B7A}"/>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612-4E85-AE8C-F7D05D792B7A}"/>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612-4E85-AE8C-F7D05D792B7A}"/>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4612-4E85-AE8C-F7D05D792B7A}"/>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4612-4E85-AE8C-F7D05D792B7A}"/>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4612-4E85-AE8C-F7D05D792B7A}"/>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4612-4E85-AE8C-F7D05D792B7A}"/>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4612-4E85-AE8C-F7D05D792B7A}"/>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4612-4E85-AE8C-F7D05D792B7A}"/>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4612-4E85-AE8C-F7D05D792B7A}"/>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4612-4E85-AE8C-F7D05D792B7A}"/>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4612-4E85-AE8C-F7D05D792B7A}"/>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4612-4E85-AE8C-F7D05D792B7A}"/>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4612-4E85-AE8C-F7D05D792B7A}"/>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4612-4E85-AE8C-F7D05D792B7A}"/>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4612-4E85-AE8C-F7D05D792B7A}"/>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4612-4E85-AE8C-F7D05D792B7A}"/>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4612-4E85-AE8C-F7D05D792B7A}"/>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Brent crude oil</c:v>
                </c:pt>
                <c:pt idx="1">
                  <c:v>WTI crude oil</c:v>
                </c:pt>
                <c:pt idx="2">
                  <c:v>Nickel</c:v>
                </c:pt>
                <c:pt idx="3">
                  <c:v>Heating oil</c:v>
                </c:pt>
                <c:pt idx="4">
                  <c:v>Aluminum</c:v>
                </c:pt>
                <c:pt idx="5">
                  <c:v>Unleaded gas</c:v>
                </c:pt>
                <c:pt idx="6">
                  <c:v>Live cattle</c:v>
                </c:pt>
                <c:pt idx="7">
                  <c:v>Cotton</c:v>
                </c:pt>
                <c:pt idx="8">
                  <c:v>Wheat</c:v>
                </c:pt>
                <c:pt idx="9">
                  <c:v>Natural gas</c:v>
                </c:pt>
                <c:pt idx="10">
                  <c:v>Lean hogs</c:v>
                </c:pt>
                <c:pt idx="11">
                  <c:v>Silver</c:v>
                </c:pt>
                <c:pt idx="12">
                  <c:v>Kansas wheat</c:v>
                </c:pt>
                <c:pt idx="13">
                  <c:v>Copper</c:v>
                </c:pt>
                <c:pt idx="14">
                  <c:v>Sugar</c:v>
                </c:pt>
                <c:pt idx="15">
                  <c:v>Gold</c:v>
                </c:pt>
                <c:pt idx="16">
                  <c:v>Coffee</c:v>
                </c:pt>
                <c:pt idx="17">
                  <c:v>Soybean oil</c:v>
                </c:pt>
                <c:pt idx="18">
                  <c:v>Corn</c:v>
                </c:pt>
                <c:pt idx="19">
                  <c:v>Zinc</c:v>
                </c:pt>
                <c:pt idx="20">
                  <c:v>Soybean meal</c:v>
                </c:pt>
                <c:pt idx="21">
                  <c:v>Soybeans</c:v>
                </c:pt>
              </c:strCache>
            </c:strRef>
          </c:cat>
          <c:val>
            <c:numRef>
              <c:f>Sheet1!$B$2:$B$23</c:f>
              <c:numCache>
                <c:formatCode>#,##0.00;\-#,##0.00;</c:formatCode>
                <c:ptCount val="22"/>
                <c:pt idx="0">
                  <c:v>0</c:v>
                </c:pt>
                <c:pt idx="1">
                  <c:v>0</c:v>
                </c:pt>
                <c:pt idx="2">
                  <c:v>0</c:v>
                </c:pt>
                <c:pt idx="3">
                  <c:v>0</c:v>
                </c:pt>
                <c:pt idx="4">
                  <c:v>0</c:v>
                </c:pt>
                <c:pt idx="5">
                  <c:v>0</c:v>
                </c:pt>
                <c:pt idx="6">
                  <c:v>0</c:v>
                </c:pt>
                <c:pt idx="7">
                  <c:v>0</c:v>
                </c:pt>
                <c:pt idx="8">
                  <c:v>0</c:v>
                </c:pt>
                <c:pt idx="9">
                  <c:v>0</c:v>
                </c:pt>
                <c:pt idx="10">
                  <c:v>0</c:v>
                </c:pt>
                <c:pt idx="11">
                  <c:v>-1.32</c:v>
                </c:pt>
                <c:pt idx="12">
                  <c:v>-2.0699999999999998</c:v>
                </c:pt>
                <c:pt idx="13">
                  <c:v>-3.14</c:v>
                </c:pt>
                <c:pt idx="14">
                  <c:v>-3.54</c:v>
                </c:pt>
                <c:pt idx="15">
                  <c:v>-5.93</c:v>
                </c:pt>
                <c:pt idx="16">
                  <c:v>-5.99</c:v>
                </c:pt>
                <c:pt idx="17">
                  <c:v>-9.69</c:v>
                </c:pt>
                <c:pt idx="18">
                  <c:v>-11.42</c:v>
                </c:pt>
                <c:pt idx="19">
                  <c:v>-12.52</c:v>
                </c:pt>
                <c:pt idx="20">
                  <c:v>-15.85</c:v>
                </c:pt>
                <c:pt idx="21">
                  <c:v>-18.399999999999999</c:v>
                </c:pt>
              </c:numCache>
            </c:numRef>
          </c:val>
          <c:extLst>
            <c:ext xmlns:c16="http://schemas.microsoft.com/office/drawing/2014/chart" uri="{C3380CC4-5D6E-409C-BE32-E72D297353CC}">
              <c16:uniqueId val="{00000013-3A10-488F-9CF0-4FCA6A8CA7CB}"/>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Brent crude oil</c:v>
                </c:pt>
                <c:pt idx="1">
                  <c:v>WTI crude oil</c:v>
                </c:pt>
                <c:pt idx="2">
                  <c:v>Nickel</c:v>
                </c:pt>
                <c:pt idx="3">
                  <c:v>Heating oil</c:v>
                </c:pt>
                <c:pt idx="4">
                  <c:v>Aluminum</c:v>
                </c:pt>
                <c:pt idx="5">
                  <c:v>Unleaded gas</c:v>
                </c:pt>
                <c:pt idx="6">
                  <c:v>Live cattle</c:v>
                </c:pt>
                <c:pt idx="7">
                  <c:v>Cotton</c:v>
                </c:pt>
                <c:pt idx="8">
                  <c:v>Wheat</c:v>
                </c:pt>
                <c:pt idx="9">
                  <c:v>Natural gas</c:v>
                </c:pt>
                <c:pt idx="10">
                  <c:v>Lean hogs</c:v>
                </c:pt>
                <c:pt idx="11">
                  <c:v>Silver</c:v>
                </c:pt>
                <c:pt idx="12">
                  <c:v>Kansas wheat</c:v>
                </c:pt>
                <c:pt idx="13">
                  <c:v>Copper</c:v>
                </c:pt>
                <c:pt idx="14">
                  <c:v>Sugar</c:v>
                </c:pt>
                <c:pt idx="15">
                  <c:v>Gold</c:v>
                </c:pt>
                <c:pt idx="16">
                  <c:v>Coffee</c:v>
                </c:pt>
                <c:pt idx="17">
                  <c:v>Soybean oil</c:v>
                </c:pt>
                <c:pt idx="18">
                  <c:v>Corn</c:v>
                </c:pt>
                <c:pt idx="19">
                  <c:v>Zinc</c:v>
                </c:pt>
                <c:pt idx="20">
                  <c:v>Soybean meal</c:v>
                </c:pt>
                <c:pt idx="21">
                  <c:v>Soybeans</c:v>
                </c:pt>
              </c:strCache>
            </c:strRef>
          </c:cat>
          <c:val>
            <c:numRef>
              <c:f>Sheet1!$C$2:$C$23</c:f>
              <c:numCache>
                <c:formatCode>#,##0.00;\-#,##0.00;</c:formatCode>
                <c:ptCount val="22"/>
                <c:pt idx="0">
                  <c:v>16.18</c:v>
                </c:pt>
                <c:pt idx="1">
                  <c:v>12.7</c:v>
                </c:pt>
                <c:pt idx="2">
                  <c:v>11.53</c:v>
                </c:pt>
                <c:pt idx="3">
                  <c:v>10</c:v>
                </c:pt>
                <c:pt idx="4">
                  <c:v>8.23</c:v>
                </c:pt>
                <c:pt idx="5">
                  <c:v>7.2</c:v>
                </c:pt>
                <c:pt idx="6">
                  <c:v>6.37</c:v>
                </c:pt>
                <c:pt idx="7">
                  <c:v>5.64</c:v>
                </c:pt>
                <c:pt idx="8">
                  <c:v>4.21</c:v>
                </c:pt>
                <c:pt idx="9">
                  <c:v>3.76</c:v>
                </c:pt>
                <c:pt idx="10">
                  <c:v>2.52</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4-3A10-488F-9CF0-4FCA6A8CA7CB}"/>
            </c:ext>
          </c:extLst>
        </c:ser>
        <c:dLbls>
          <c:showLegendKey val="0"/>
          <c:showVal val="0"/>
          <c:showCatName val="0"/>
          <c:showSerName val="0"/>
          <c:showPercent val="0"/>
          <c:showBubbleSize val="0"/>
        </c:dLbls>
        <c:gapWidth val="106"/>
        <c:overlap val="100"/>
        <c:axId val="43896832"/>
        <c:axId val="43898368"/>
      </c:barChart>
      <c:catAx>
        <c:axId val="43896832"/>
        <c:scaling>
          <c:orientation val="maxMin"/>
        </c:scaling>
        <c:delete val="0"/>
        <c:axPos val="l"/>
        <c:numFmt formatCode="General" sourceLinked="1"/>
        <c:majorTickMark val="none"/>
        <c:minorTickMark val="none"/>
        <c:tickLblPos val="low"/>
        <c:txPr>
          <a:bodyPr/>
          <a:lstStyle/>
          <a:p>
            <a:pPr>
              <a:defRPr sz="900"/>
            </a:pPr>
            <a:endParaRPr lang="en-US"/>
          </a:p>
        </c:txPr>
        <c:crossAx val="43898368"/>
        <c:crosses val="autoZero"/>
        <c:auto val="1"/>
        <c:lblAlgn val="ctr"/>
        <c:lblOffset val="100"/>
        <c:noMultiLvlLbl val="0"/>
      </c:catAx>
      <c:valAx>
        <c:axId val="43898368"/>
        <c:scaling>
          <c:orientation val="minMax"/>
          <c:max val="23"/>
          <c:min val="-25"/>
        </c:scaling>
        <c:delete val="0"/>
        <c:axPos val="b"/>
        <c:majorGridlines>
          <c:spPr>
            <a:ln>
              <a:noFill/>
            </a:ln>
          </c:spPr>
        </c:majorGridlines>
        <c:numFmt formatCode="#,##0.00;\-#,##0.00;" sourceLinked="1"/>
        <c:majorTickMark val="none"/>
        <c:minorTickMark val="none"/>
        <c:tickLblPos val="none"/>
        <c:spPr>
          <a:ln>
            <a:noFill/>
          </a:ln>
        </c:spPr>
        <c:crossAx val="4389683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b="0"/>
            </a:pPr>
            <a:r>
              <a:rPr lang="en-US" sz="1100" b="0" dirty="0">
                <a:solidFill>
                  <a:schemeClr val="tx2"/>
                </a:solidFill>
                <a:effectLst/>
                <a:latin typeface="+mj-lt"/>
              </a:rPr>
              <a:t>Bond Yields across</a:t>
            </a:r>
            <a:r>
              <a:rPr lang="en-US" sz="1100" b="0" baseline="0" dirty="0">
                <a:solidFill>
                  <a:schemeClr val="tx2"/>
                </a:solidFill>
                <a:effectLst/>
                <a:latin typeface="+mj-lt"/>
              </a:rPr>
              <a:t> </a:t>
            </a:r>
            <a:r>
              <a:rPr lang="en-US" sz="1100" b="0" dirty="0">
                <a:solidFill>
                  <a:schemeClr val="tx2"/>
                </a:solidFill>
                <a:effectLst/>
                <a:latin typeface="+mj-lt"/>
              </a:rPr>
              <a:t>Issuers (%)</a:t>
            </a:r>
          </a:p>
        </c:rich>
      </c:tx>
      <c:layout>
        <c:manualLayout>
          <c:xMode val="edge"/>
          <c:yMode val="edge"/>
          <c:x val="3.4128834907557526E-2"/>
          <c:y val="4.3976027104876164E-2"/>
        </c:manualLayout>
      </c:layout>
      <c:overlay val="0"/>
    </c:title>
    <c:autoTitleDeleted val="0"/>
    <c:plotArea>
      <c:layout>
        <c:manualLayout>
          <c:layoutTarget val="inner"/>
          <c:xMode val="edge"/>
          <c:yMode val="edge"/>
          <c:x val="3.5520593150688354E-2"/>
          <c:y val="0.217355778176817"/>
          <c:w val="0.92331683749559712"/>
          <c:h val="0.4660115839833667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Municipals</c:v>
                </c:pt>
                <c:pt idx="2">
                  <c:v>AAA-AA Corporates</c:v>
                </c:pt>
                <c:pt idx="3">
                  <c:v>A-BBB Corporates</c:v>
                </c:pt>
              </c:strCache>
            </c:strRef>
          </c:cat>
          <c:val>
            <c:numRef>
              <c:f>Sheet1!$B$2:$B$5</c:f>
              <c:numCache>
                <c:formatCode>0.00</c:formatCode>
                <c:ptCount val="4"/>
                <c:pt idx="0">
                  <c:v>2.85</c:v>
                </c:pt>
                <c:pt idx="1">
                  <c:v>3.25</c:v>
                </c:pt>
                <c:pt idx="2">
                  <c:v>3.51</c:v>
                </c:pt>
                <c:pt idx="3">
                  <c:v>4.1509999999999998</c:v>
                </c:pt>
              </c:numCache>
            </c:numRef>
          </c:val>
          <c:extLst>
            <c:ext xmlns:c16="http://schemas.microsoft.com/office/drawing/2014/chart" uri="{C3380CC4-5D6E-409C-BE32-E72D297353CC}">
              <c16:uniqueId val="{00000000-A71A-4BBE-8E21-B23F30D15D99}"/>
            </c:ext>
          </c:extLst>
        </c:ser>
        <c:dLbls>
          <c:showLegendKey val="0"/>
          <c:showVal val="1"/>
          <c:showCatName val="0"/>
          <c:showSerName val="0"/>
          <c:showPercent val="0"/>
          <c:showBubbleSize val="0"/>
        </c:dLbls>
        <c:gapWidth val="24"/>
        <c:overlap val="74"/>
        <c:axId val="43627264"/>
        <c:axId val="43629952"/>
      </c:barChart>
      <c:catAx>
        <c:axId val="43627264"/>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43629952"/>
        <c:crosses val="autoZero"/>
        <c:auto val="1"/>
        <c:lblAlgn val="ctr"/>
        <c:lblOffset val="100"/>
        <c:tickLblSkip val="1"/>
        <c:noMultiLvlLbl val="0"/>
      </c:catAx>
      <c:valAx>
        <c:axId val="43629952"/>
        <c:scaling>
          <c:orientation val="minMax"/>
        </c:scaling>
        <c:delete val="1"/>
        <c:axPos val="l"/>
        <c:numFmt formatCode="0.00" sourceLinked="1"/>
        <c:majorTickMark val="out"/>
        <c:minorTickMark val="none"/>
        <c:tickLblPos val="none"/>
        <c:crossAx val="4362726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ctr" rtl="0">
              <a:defRPr lang="en-US" sz="1100" b="0" i="0" u="none" strike="noStrike" kern="1200" baseline="0" dirty="0">
                <a:solidFill>
                  <a:schemeClr val="tx2"/>
                </a:solidFill>
                <a:latin typeface="Arial" pitchFamily="34" charset="0"/>
                <a:ea typeface="+mn-ea"/>
                <a:cs typeface="Arial" pitchFamily="34" charset="0"/>
              </a:defRPr>
            </a:pPr>
            <a:r>
              <a:rPr lang="en-US" sz="1100" b="0" i="0" u="none" strike="noStrike" kern="1200" baseline="0" dirty="0">
                <a:solidFill>
                  <a:srgbClr val="35627D"/>
                </a:solidFill>
                <a:latin typeface="Arial" pitchFamily="34" charset="0"/>
                <a:ea typeface="+mn-ea"/>
                <a:cs typeface="Arial" pitchFamily="34" charset="0"/>
              </a:rPr>
              <a:t>US Treasury Yield Curve (%)</a:t>
            </a:r>
          </a:p>
        </c:rich>
      </c:tx>
      <c:layout>
        <c:manualLayout>
          <c:xMode val="edge"/>
          <c:yMode val="edge"/>
          <c:x val="0"/>
          <c:y val="3.1455057653388724E-3"/>
        </c:manualLayout>
      </c:layout>
      <c:overlay val="0"/>
    </c:title>
    <c:autoTitleDeleted val="0"/>
    <c:plotArea>
      <c:layout>
        <c:manualLayout>
          <c:layoutTarget val="inner"/>
          <c:xMode val="edge"/>
          <c:yMode val="edge"/>
          <c:x val="7.8551359423210301E-2"/>
          <c:y val="0.20869617159924"/>
          <c:w val="0.76269900988198625"/>
          <c:h val="0.60695483754185897"/>
        </c:manualLayout>
      </c:layout>
      <c:scatterChart>
        <c:scatterStyle val="lineMarker"/>
        <c:varyColors val="0"/>
        <c:ser>
          <c:idx val="0"/>
          <c:order val="0"/>
          <c:tx>
            <c:strRef>
              <c:f>Sheet1!$B$1</c:f>
              <c:strCache>
                <c:ptCount val="1"/>
                <c:pt idx="0">
                  <c:v>6/30/2017</c:v>
                </c:pt>
              </c:strCache>
            </c:strRef>
          </c:tx>
          <c:spPr>
            <a:ln>
              <a:solidFill>
                <a:schemeClr val="bg1">
                  <a:lumMod val="50000"/>
                </a:schemeClr>
              </a:solidFill>
            </a:ln>
          </c:spPr>
          <c:marker>
            <c:symbol val="none"/>
          </c:marker>
          <c:dLbls>
            <c:dLbl>
              <c:idx val="7"/>
              <c:layout>
                <c:manualLayout>
                  <c:x val="-1.6470409418065539E-2"/>
                  <c:y val="5.958334310750369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F26-4CDF-BE22-A55E06F2AFE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1.03</c:v>
                </c:pt>
                <c:pt idx="1">
                  <c:v>1.1399999999999999</c:v>
                </c:pt>
                <c:pt idx="2">
                  <c:v>1.24</c:v>
                </c:pt>
                <c:pt idx="3">
                  <c:v>1.38</c:v>
                </c:pt>
                <c:pt idx="4">
                  <c:v>1.55</c:v>
                </c:pt>
                <c:pt idx="5">
                  <c:v>1.89</c:v>
                </c:pt>
                <c:pt idx="6">
                  <c:v>2.31</c:v>
                </c:pt>
                <c:pt idx="7">
                  <c:v>2.84</c:v>
                </c:pt>
              </c:numCache>
            </c:numRef>
          </c:yVal>
          <c:smooth val="0"/>
          <c:extLst>
            <c:ext xmlns:c16="http://schemas.microsoft.com/office/drawing/2014/chart" uri="{C3380CC4-5D6E-409C-BE32-E72D297353CC}">
              <c16:uniqueId val="{00000001-3F26-4CDF-BE22-A55E06F2AFE5}"/>
            </c:ext>
          </c:extLst>
        </c:ser>
        <c:ser>
          <c:idx val="1"/>
          <c:order val="1"/>
          <c:tx>
            <c:strRef>
              <c:f>Sheet1!$C$1</c:f>
              <c:strCache>
                <c:ptCount val="1"/>
                <c:pt idx="0">
                  <c:v>3/29/2018</c:v>
                </c:pt>
              </c:strCache>
            </c:strRef>
          </c:tx>
          <c:spPr>
            <a:ln>
              <a:solidFill>
                <a:srgbClr val="437189"/>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2-3F26-4CDF-BE22-A55E06F2AFE5}"/>
                </c:ext>
              </c:extLst>
            </c:dLbl>
            <c:dLbl>
              <c:idx val="1"/>
              <c:delete val="1"/>
              <c:extLst>
                <c:ext xmlns:c15="http://schemas.microsoft.com/office/drawing/2012/chart" uri="{CE6537A1-D6FC-4f65-9D91-7224C49458BB}"/>
                <c:ext xmlns:c16="http://schemas.microsoft.com/office/drawing/2014/chart" uri="{C3380CC4-5D6E-409C-BE32-E72D297353CC}">
                  <c16:uniqueId val="{00000003-3F26-4CDF-BE22-A55E06F2AFE5}"/>
                </c:ext>
              </c:extLst>
            </c:dLbl>
            <c:dLbl>
              <c:idx val="2"/>
              <c:delete val="1"/>
              <c:extLst>
                <c:ext xmlns:c15="http://schemas.microsoft.com/office/drawing/2012/chart" uri="{CE6537A1-D6FC-4f65-9D91-7224C49458BB}"/>
                <c:ext xmlns:c16="http://schemas.microsoft.com/office/drawing/2014/chart" uri="{C3380CC4-5D6E-409C-BE32-E72D297353CC}">
                  <c16:uniqueId val="{00000004-3F26-4CDF-BE22-A55E06F2AFE5}"/>
                </c:ext>
              </c:extLst>
            </c:dLbl>
            <c:dLbl>
              <c:idx val="3"/>
              <c:delete val="1"/>
              <c:extLst>
                <c:ext xmlns:c15="http://schemas.microsoft.com/office/drawing/2012/chart" uri="{CE6537A1-D6FC-4f65-9D91-7224C49458BB}"/>
                <c:ext xmlns:c16="http://schemas.microsoft.com/office/drawing/2014/chart" uri="{C3380CC4-5D6E-409C-BE32-E72D297353CC}">
                  <c16:uniqueId val="{00000005-3F26-4CDF-BE22-A55E06F2AFE5}"/>
                </c:ext>
              </c:extLst>
            </c:dLbl>
            <c:dLbl>
              <c:idx val="4"/>
              <c:delete val="1"/>
              <c:extLst>
                <c:ext xmlns:c15="http://schemas.microsoft.com/office/drawing/2012/chart" uri="{CE6537A1-D6FC-4f65-9D91-7224C49458BB}"/>
                <c:ext xmlns:c16="http://schemas.microsoft.com/office/drawing/2014/chart" uri="{C3380CC4-5D6E-409C-BE32-E72D297353CC}">
                  <c16:uniqueId val="{00000006-3F26-4CDF-BE22-A55E06F2AFE5}"/>
                </c:ext>
              </c:extLst>
            </c:dLbl>
            <c:dLbl>
              <c:idx val="5"/>
              <c:delete val="1"/>
              <c:extLst>
                <c:ext xmlns:c15="http://schemas.microsoft.com/office/drawing/2012/chart" uri="{CE6537A1-D6FC-4f65-9D91-7224C49458BB}"/>
                <c:ext xmlns:c16="http://schemas.microsoft.com/office/drawing/2014/chart" uri="{C3380CC4-5D6E-409C-BE32-E72D297353CC}">
                  <c16:uniqueId val="{00000007-3F26-4CDF-BE22-A55E06F2AFE5}"/>
                </c:ext>
              </c:extLst>
            </c:dLbl>
            <c:dLbl>
              <c:idx val="6"/>
              <c:delete val="1"/>
              <c:extLst>
                <c:ext xmlns:c15="http://schemas.microsoft.com/office/drawing/2012/chart" uri="{CE6537A1-D6FC-4f65-9D91-7224C49458BB}"/>
                <c:ext xmlns:c16="http://schemas.microsoft.com/office/drawing/2014/chart" uri="{C3380CC4-5D6E-409C-BE32-E72D297353CC}">
                  <c16:uniqueId val="{00000008-3F26-4CDF-BE22-A55E06F2AFE5}"/>
                </c:ext>
              </c:extLst>
            </c:dLbl>
            <c:dLbl>
              <c:idx val="7"/>
              <c:layout>
                <c:manualLayout>
                  <c:x val="-3.2940818836132047E-3"/>
                  <c:y val="1.0833335110455184E-2"/>
                </c:manualLayout>
              </c:layout>
              <c:spPr/>
              <c:txPr>
                <a:bodyPr/>
                <a:lstStyle/>
                <a:p>
                  <a:pPr>
                    <a:defRPr>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3F26-4CDF-BE22-A55E06F2AFE5}"/>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1.73</c:v>
                </c:pt>
                <c:pt idx="1">
                  <c:v>1.93</c:v>
                </c:pt>
                <c:pt idx="2">
                  <c:v>2.09</c:v>
                </c:pt>
                <c:pt idx="3">
                  <c:v>2.27</c:v>
                </c:pt>
                <c:pt idx="4">
                  <c:v>2.39</c:v>
                </c:pt>
                <c:pt idx="5">
                  <c:v>2.56</c:v>
                </c:pt>
                <c:pt idx="6">
                  <c:v>2.74</c:v>
                </c:pt>
                <c:pt idx="7">
                  <c:v>2.97</c:v>
                </c:pt>
              </c:numCache>
            </c:numRef>
          </c:yVal>
          <c:smooth val="0"/>
          <c:extLst>
            <c:ext xmlns:c16="http://schemas.microsoft.com/office/drawing/2014/chart" uri="{C3380CC4-5D6E-409C-BE32-E72D297353CC}">
              <c16:uniqueId val="{0000000A-3F26-4CDF-BE22-A55E06F2AFE5}"/>
            </c:ext>
          </c:extLst>
        </c:ser>
        <c:ser>
          <c:idx val="2"/>
          <c:order val="2"/>
          <c:tx>
            <c:strRef>
              <c:f>Sheet1!$D$1</c:f>
              <c:strCache>
                <c:ptCount val="1"/>
                <c:pt idx="0">
                  <c:v>6/29/2018</c:v>
                </c:pt>
              </c:strCache>
            </c:strRef>
          </c:tx>
          <c:spPr>
            <a:ln>
              <a:solidFill>
                <a:srgbClr val="92B9CB"/>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B-3F26-4CDF-BE22-A55E06F2AFE5}"/>
                </c:ext>
              </c:extLst>
            </c:dLbl>
            <c:dLbl>
              <c:idx val="1"/>
              <c:delete val="1"/>
              <c:extLst>
                <c:ext xmlns:c15="http://schemas.microsoft.com/office/drawing/2012/chart" uri="{CE6537A1-D6FC-4f65-9D91-7224C49458BB}"/>
                <c:ext xmlns:c16="http://schemas.microsoft.com/office/drawing/2014/chart" uri="{C3380CC4-5D6E-409C-BE32-E72D297353CC}">
                  <c16:uniqueId val="{0000000C-3F26-4CDF-BE22-A55E06F2AFE5}"/>
                </c:ext>
              </c:extLst>
            </c:dLbl>
            <c:dLbl>
              <c:idx val="2"/>
              <c:delete val="1"/>
              <c:extLst>
                <c:ext xmlns:c15="http://schemas.microsoft.com/office/drawing/2012/chart" uri="{CE6537A1-D6FC-4f65-9D91-7224C49458BB}"/>
                <c:ext xmlns:c16="http://schemas.microsoft.com/office/drawing/2014/chart" uri="{C3380CC4-5D6E-409C-BE32-E72D297353CC}">
                  <c16:uniqueId val="{0000000D-3F26-4CDF-BE22-A55E06F2AFE5}"/>
                </c:ext>
              </c:extLst>
            </c:dLbl>
            <c:dLbl>
              <c:idx val="3"/>
              <c:delete val="1"/>
              <c:extLst>
                <c:ext xmlns:c15="http://schemas.microsoft.com/office/drawing/2012/chart" uri="{CE6537A1-D6FC-4f65-9D91-7224C49458BB}"/>
                <c:ext xmlns:c16="http://schemas.microsoft.com/office/drawing/2014/chart" uri="{C3380CC4-5D6E-409C-BE32-E72D297353CC}">
                  <c16:uniqueId val="{0000000E-3F26-4CDF-BE22-A55E06F2AFE5}"/>
                </c:ext>
              </c:extLst>
            </c:dLbl>
            <c:dLbl>
              <c:idx val="4"/>
              <c:delete val="1"/>
              <c:extLst>
                <c:ext xmlns:c15="http://schemas.microsoft.com/office/drawing/2012/chart" uri="{CE6537A1-D6FC-4f65-9D91-7224C49458BB}"/>
                <c:ext xmlns:c16="http://schemas.microsoft.com/office/drawing/2014/chart" uri="{C3380CC4-5D6E-409C-BE32-E72D297353CC}">
                  <c16:uniqueId val="{0000000F-3F26-4CDF-BE22-A55E06F2AFE5}"/>
                </c:ext>
              </c:extLst>
            </c:dLbl>
            <c:dLbl>
              <c:idx val="5"/>
              <c:delete val="1"/>
              <c:extLst>
                <c:ext xmlns:c15="http://schemas.microsoft.com/office/drawing/2012/chart" uri="{CE6537A1-D6FC-4f65-9D91-7224C49458BB}"/>
                <c:ext xmlns:c16="http://schemas.microsoft.com/office/drawing/2014/chart" uri="{C3380CC4-5D6E-409C-BE32-E72D297353CC}">
                  <c16:uniqueId val="{00000010-3F26-4CDF-BE22-A55E06F2AFE5}"/>
                </c:ext>
              </c:extLst>
            </c:dLbl>
            <c:dLbl>
              <c:idx val="6"/>
              <c:delete val="1"/>
              <c:extLst>
                <c:ext xmlns:c15="http://schemas.microsoft.com/office/drawing/2012/chart" uri="{CE6537A1-D6FC-4f65-9D91-7224C49458BB}"/>
                <c:ext xmlns:c16="http://schemas.microsoft.com/office/drawing/2014/chart" uri="{C3380CC4-5D6E-409C-BE32-E72D297353CC}">
                  <c16:uniqueId val="{00000011-3F26-4CDF-BE22-A55E06F2AFE5}"/>
                </c:ext>
              </c:extLst>
            </c:dLbl>
            <c:dLbl>
              <c:idx val="7"/>
              <c:layout>
                <c:manualLayout>
                  <c:x val="-9.8822456508393733E-3"/>
                  <c:y val="-4.875000799704855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F764-4657-A996-EBC670048D23}"/>
                </c:ext>
              </c:extLst>
            </c:dLbl>
            <c:spPr>
              <a:noFill/>
              <a:ln>
                <a:noFill/>
              </a:ln>
              <a:effectLst/>
            </c:spPr>
            <c:txPr>
              <a:bodyPr/>
              <a:lstStyle/>
              <a:p>
                <a:pPr>
                  <a:defRPr>
                    <a:solidFill>
                      <a:schemeClr val="bg2"/>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1.93</c:v>
                </c:pt>
                <c:pt idx="1">
                  <c:v>2.11</c:v>
                </c:pt>
                <c:pt idx="2">
                  <c:v>2.33</c:v>
                </c:pt>
                <c:pt idx="3">
                  <c:v>2.52</c:v>
                </c:pt>
                <c:pt idx="4">
                  <c:v>2.63</c:v>
                </c:pt>
                <c:pt idx="5">
                  <c:v>2.73</c:v>
                </c:pt>
                <c:pt idx="6">
                  <c:v>2.85</c:v>
                </c:pt>
                <c:pt idx="7">
                  <c:v>2.98</c:v>
                </c:pt>
              </c:numCache>
            </c:numRef>
          </c:yVal>
          <c:smooth val="0"/>
          <c:extLst>
            <c:ext xmlns:c16="http://schemas.microsoft.com/office/drawing/2014/chart" uri="{C3380CC4-5D6E-409C-BE32-E72D297353CC}">
              <c16:uniqueId val="{00000012-3F26-4CDF-BE22-A55E06F2AFE5}"/>
            </c:ext>
          </c:extLst>
        </c:ser>
        <c:dLbls>
          <c:showLegendKey val="0"/>
          <c:showVal val="0"/>
          <c:showCatName val="0"/>
          <c:showSerName val="0"/>
          <c:showPercent val="0"/>
          <c:showBubbleSize val="0"/>
        </c:dLbls>
        <c:axId val="43510400"/>
        <c:axId val="43528576"/>
      </c:scatterChart>
      <c:valAx>
        <c:axId val="43510400"/>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43528576"/>
        <c:crosses val="autoZero"/>
        <c:crossBetween val="midCat"/>
      </c:valAx>
      <c:valAx>
        <c:axId val="43528576"/>
        <c:scaling>
          <c:orientation val="minMax"/>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43510400"/>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126841960046845E-2"/>
          <c:y val="0.12338050185927994"/>
          <c:w val="0.9037189243594389"/>
          <c:h val="0.82445377712713119"/>
        </c:manualLayout>
      </c:layout>
      <c:areaChart>
        <c:grouping val="standard"/>
        <c:varyColors val="0"/>
        <c:ser>
          <c:idx val="1"/>
          <c:order val="1"/>
          <c:tx>
            <c:strRef>
              <c:f>Sheet1!$C$1</c:f>
              <c:strCache>
                <c:ptCount val="1"/>
                <c:pt idx="0">
                  <c:v>line</c:v>
                </c:pt>
              </c:strCache>
            </c:strRef>
          </c:tx>
          <c:spPr>
            <a:solidFill>
              <a:schemeClr val="bg1">
                <a:lumMod val="85000"/>
              </a:schemeClr>
            </a:solidFill>
            <a:ln w="25400">
              <a:noFill/>
            </a:ln>
          </c:spPr>
          <c:cat>
            <c:numRef>
              <c:f>Sheet1!$A$2:$A$262</c:f>
              <c:numCache>
                <c:formatCode>mmm\ dd\,\ yyyy</c:formatCode>
                <c:ptCount val="261"/>
                <c:pt idx="0">
                  <c:v>42916</c:v>
                </c:pt>
                <c:pt idx="1">
                  <c:v>42919</c:v>
                </c:pt>
                <c:pt idx="2">
                  <c:v>42920</c:v>
                </c:pt>
                <c:pt idx="3">
                  <c:v>42921</c:v>
                </c:pt>
                <c:pt idx="4">
                  <c:v>42922</c:v>
                </c:pt>
                <c:pt idx="5">
                  <c:v>42923</c:v>
                </c:pt>
                <c:pt idx="6">
                  <c:v>42926</c:v>
                </c:pt>
                <c:pt idx="7">
                  <c:v>42927</c:v>
                </c:pt>
                <c:pt idx="8">
                  <c:v>42928</c:v>
                </c:pt>
                <c:pt idx="9">
                  <c:v>42929</c:v>
                </c:pt>
                <c:pt idx="10">
                  <c:v>42930</c:v>
                </c:pt>
                <c:pt idx="11">
                  <c:v>42933</c:v>
                </c:pt>
                <c:pt idx="12">
                  <c:v>42934</c:v>
                </c:pt>
                <c:pt idx="13">
                  <c:v>42935</c:v>
                </c:pt>
                <c:pt idx="14">
                  <c:v>42936</c:v>
                </c:pt>
                <c:pt idx="15">
                  <c:v>42937</c:v>
                </c:pt>
                <c:pt idx="16">
                  <c:v>42940</c:v>
                </c:pt>
                <c:pt idx="17">
                  <c:v>42941</c:v>
                </c:pt>
                <c:pt idx="18">
                  <c:v>42942</c:v>
                </c:pt>
                <c:pt idx="19">
                  <c:v>42943</c:v>
                </c:pt>
                <c:pt idx="20">
                  <c:v>42944</c:v>
                </c:pt>
                <c:pt idx="21">
                  <c:v>42947</c:v>
                </c:pt>
                <c:pt idx="22">
                  <c:v>42948</c:v>
                </c:pt>
                <c:pt idx="23">
                  <c:v>42949</c:v>
                </c:pt>
                <c:pt idx="24">
                  <c:v>42950</c:v>
                </c:pt>
                <c:pt idx="25">
                  <c:v>42951</c:v>
                </c:pt>
                <c:pt idx="26">
                  <c:v>42954</c:v>
                </c:pt>
                <c:pt idx="27">
                  <c:v>42955</c:v>
                </c:pt>
                <c:pt idx="28">
                  <c:v>42956</c:v>
                </c:pt>
                <c:pt idx="29">
                  <c:v>42957</c:v>
                </c:pt>
                <c:pt idx="30">
                  <c:v>42958</c:v>
                </c:pt>
                <c:pt idx="31">
                  <c:v>42961</c:v>
                </c:pt>
                <c:pt idx="32">
                  <c:v>42962</c:v>
                </c:pt>
                <c:pt idx="33">
                  <c:v>42963</c:v>
                </c:pt>
                <c:pt idx="34">
                  <c:v>42964</c:v>
                </c:pt>
                <c:pt idx="35">
                  <c:v>42965</c:v>
                </c:pt>
                <c:pt idx="36">
                  <c:v>42968</c:v>
                </c:pt>
                <c:pt idx="37">
                  <c:v>42969</c:v>
                </c:pt>
                <c:pt idx="38">
                  <c:v>42970</c:v>
                </c:pt>
                <c:pt idx="39">
                  <c:v>42971</c:v>
                </c:pt>
                <c:pt idx="40">
                  <c:v>42972</c:v>
                </c:pt>
                <c:pt idx="41">
                  <c:v>42975</c:v>
                </c:pt>
                <c:pt idx="42">
                  <c:v>42976</c:v>
                </c:pt>
                <c:pt idx="43">
                  <c:v>42977</c:v>
                </c:pt>
                <c:pt idx="44">
                  <c:v>42978</c:v>
                </c:pt>
                <c:pt idx="45">
                  <c:v>42979</c:v>
                </c:pt>
                <c:pt idx="46">
                  <c:v>42982</c:v>
                </c:pt>
                <c:pt idx="47">
                  <c:v>42983</c:v>
                </c:pt>
                <c:pt idx="48">
                  <c:v>42984</c:v>
                </c:pt>
                <c:pt idx="49">
                  <c:v>42985</c:v>
                </c:pt>
                <c:pt idx="50">
                  <c:v>42986</c:v>
                </c:pt>
                <c:pt idx="51">
                  <c:v>42989</c:v>
                </c:pt>
                <c:pt idx="52">
                  <c:v>42990</c:v>
                </c:pt>
                <c:pt idx="53">
                  <c:v>42991</c:v>
                </c:pt>
                <c:pt idx="54">
                  <c:v>42992</c:v>
                </c:pt>
                <c:pt idx="55">
                  <c:v>42993</c:v>
                </c:pt>
                <c:pt idx="56">
                  <c:v>42996</c:v>
                </c:pt>
                <c:pt idx="57">
                  <c:v>42997</c:v>
                </c:pt>
                <c:pt idx="58">
                  <c:v>42998</c:v>
                </c:pt>
                <c:pt idx="59">
                  <c:v>42999</c:v>
                </c:pt>
                <c:pt idx="60">
                  <c:v>43000</c:v>
                </c:pt>
                <c:pt idx="61">
                  <c:v>43003</c:v>
                </c:pt>
                <c:pt idx="62">
                  <c:v>43004</c:v>
                </c:pt>
                <c:pt idx="63">
                  <c:v>43005</c:v>
                </c:pt>
                <c:pt idx="64">
                  <c:v>43006</c:v>
                </c:pt>
                <c:pt idx="65">
                  <c:v>43007</c:v>
                </c:pt>
                <c:pt idx="66">
                  <c:v>43010</c:v>
                </c:pt>
                <c:pt idx="67">
                  <c:v>43011</c:v>
                </c:pt>
                <c:pt idx="68">
                  <c:v>43012</c:v>
                </c:pt>
                <c:pt idx="69">
                  <c:v>43013</c:v>
                </c:pt>
                <c:pt idx="70">
                  <c:v>43014</c:v>
                </c:pt>
                <c:pt idx="71">
                  <c:v>43017</c:v>
                </c:pt>
                <c:pt idx="72">
                  <c:v>43018</c:v>
                </c:pt>
                <c:pt idx="73">
                  <c:v>43019</c:v>
                </c:pt>
                <c:pt idx="74">
                  <c:v>43020</c:v>
                </c:pt>
                <c:pt idx="75">
                  <c:v>43021</c:v>
                </c:pt>
                <c:pt idx="76">
                  <c:v>43024</c:v>
                </c:pt>
                <c:pt idx="77">
                  <c:v>43025</c:v>
                </c:pt>
                <c:pt idx="78">
                  <c:v>43026</c:v>
                </c:pt>
                <c:pt idx="79">
                  <c:v>43027</c:v>
                </c:pt>
                <c:pt idx="80">
                  <c:v>43028</c:v>
                </c:pt>
                <c:pt idx="81">
                  <c:v>43031</c:v>
                </c:pt>
                <c:pt idx="82">
                  <c:v>43032</c:v>
                </c:pt>
                <c:pt idx="83">
                  <c:v>43033</c:v>
                </c:pt>
                <c:pt idx="84">
                  <c:v>43034</c:v>
                </c:pt>
                <c:pt idx="85">
                  <c:v>43035</c:v>
                </c:pt>
                <c:pt idx="86">
                  <c:v>43038</c:v>
                </c:pt>
                <c:pt idx="87">
                  <c:v>43039</c:v>
                </c:pt>
                <c:pt idx="88">
                  <c:v>43040</c:v>
                </c:pt>
                <c:pt idx="89">
                  <c:v>43041</c:v>
                </c:pt>
                <c:pt idx="90">
                  <c:v>43042</c:v>
                </c:pt>
                <c:pt idx="91">
                  <c:v>43045</c:v>
                </c:pt>
                <c:pt idx="92">
                  <c:v>43046</c:v>
                </c:pt>
                <c:pt idx="93">
                  <c:v>43047</c:v>
                </c:pt>
                <c:pt idx="94">
                  <c:v>43048</c:v>
                </c:pt>
                <c:pt idx="95">
                  <c:v>43049</c:v>
                </c:pt>
                <c:pt idx="96">
                  <c:v>43052</c:v>
                </c:pt>
                <c:pt idx="97">
                  <c:v>43053</c:v>
                </c:pt>
                <c:pt idx="98">
                  <c:v>43054</c:v>
                </c:pt>
                <c:pt idx="99">
                  <c:v>43055</c:v>
                </c:pt>
                <c:pt idx="100">
                  <c:v>43056</c:v>
                </c:pt>
                <c:pt idx="101">
                  <c:v>43059</c:v>
                </c:pt>
                <c:pt idx="102">
                  <c:v>43060</c:v>
                </c:pt>
                <c:pt idx="103">
                  <c:v>43061</c:v>
                </c:pt>
                <c:pt idx="104">
                  <c:v>43062</c:v>
                </c:pt>
                <c:pt idx="105">
                  <c:v>43063</c:v>
                </c:pt>
                <c:pt idx="106">
                  <c:v>43066</c:v>
                </c:pt>
                <c:pt idx="107">
                  <c:v>43067</c:v>
                </c:pt>
                <c:pt idx="108">
                  <c:v>43068</c:v>
                </c:pt>
                <c:pt idx="109">
                  <c:v>43069</c:v>
                </c:pt>
                <c:pt idx="110">
                  <c:v>43070</c:v>
                </c:pt>
                <c:pt idx="111">
                  <c:v>43073</c:v>
                </c:pt>
                <c:pt idx="112">
                  <c:v>43074</c:v>
                </c:pt>
                <c:pt idx="113">
                  <c:v>43075</c:v>
                </c:pt>
                <c:pt idx="114">
                  <c:v>43076</c:v>
                </c:pt>
                <c:pt idx="115">
                  <c:v>43077</c:v>
                </c:pt>
                <c:pt idx="116">
                  <c:v>43080</c:v>
                </c:pt>
                <c:pt idx="117">
                  <c:v>43081</c:v>
                </c:pt>
                <c:pt idx="118">
                  <c:v>43082</c:v>
                </c:pt>
                <c:pt idx="119">
                  <c:v>43083</c:v>
                </c:pt>
                <c:pt idx="120">
                  <c:v>43084</c:v>
                </c:pt>
                <c:pt idx="121">
                  <c:v>43087</c:v>
                </c:pt>
                <c:pt idx="122">
                  <c:v>43088</c:v>
                </c:pt>
                <c:pt idx="123">
                  <c:v>43089</c:v>
                </c:pt>
                <c:pt idx="124">
                  <c:v>43090</c:v>
                </c:pt>
                <c:pt idx="125">
                  <c:v>43091</c:v>
                </c:pt>
                <c:pt idx="126">
                  <c:v>43094</c:v>
                </c:pt>
                <c:pt idx="127">
                  <c:v>43095</c:v>
                </c:pt>
                <c:pt idx="128">
                  <c:v>43096</c:v>
                </c:pt>
                <c:pt idx="129">
                  <c:v>43097</c:v>
                </c:pt>
                <c:pt idx="130">
                  <c:v>43098</c:v>
                </c:pt>
                <c:pt idx="131">
                  <c:v>43101</c:v>
                </c:pt>
                <c:pt idx="132">
                  <c:v>43102</c:v>
                </c:pt>
                <c:pt idx="133">
                  <c:v>43103</c:v>
                </c:pt>
                <c:pt idx="134">
                  <c:v>43104</c:v>
                </c:pt>
                <c:pt idx="135">
                  <c:v>43105</c:v>
                </c:pt>
                <c:pt idx="136">
                  <c:v>43108</c:v>
                </c:pt>
                <c:pt idx="137">
                  <c:v>43109</c:v>
                </c:pt>
                <c:pt idx="138">
                  <c:v>43110</c:v>
                </c:pt>
                <c:pt idx="139">
                  <c:v>43111</c:v>
                </c:pt>
                <c:pt idx="140">
                  <c:v>43112</c:v>
                </c:pt>
                <c:pt idx="141">
                  <c:v>43115</c:v>
                </c:pt>
                <c:pt idx="142">
                  <c:v>43116</c:v>
                </c:pt>
                <c:pt idx="143">
                  <c:v>43117</c:v>
                </c:pt>
                <c:pt idx="144">
                  <c:v>43118</c:v>
                </c:pt>
                <c:pt idx="145">
                  <c:v>43119</c:v>
                </c:pt>
                <c:pt idx="146">
                  <c:v>43122</c:v>
                </c:pt>
                <c:pt idx="147">
                  <c:v>43123</c:v>
                </c:pt>
                <c:pt idx="148">
                  <c:v>43124</c:v>
                </c:pt>
                <c:pt idx="149">
                  <c:v>43125</c:v>
                </c:pt>
                <c:pt idx="150">
                  <c:v>43126</c:v>
                </c:pt>
                <c:pt idx="151">
                  <c:v>43129</c:v>
                </c:pt>
                <c:pt idx="152">
                  <c:v>43130</c:v>
                </c:pt>
                <c:pt idx="153">
                  <c:v>43131</c:v>
                </c:pt>
                <c:pt idx="154">
                  <c:v>43132</c:v>
                </c:pt>
                <c:pt idx="155">
                  <c:v>43133</c:v>
                </c:pt>
                <c:pt idx="156">
                  <c:v>43136</c:v>
                </c:pt>
                <c:pt idx="157">
                  <c:v>43137</c:v>
                </c:pt>
                <c:pt idx="158">
                  <c:v>43138</c:v>
                </c:pt>
                <c:pt idx="159">
                  <c:v>43139</c:v>
                </c:pt>
                <c:pt idx="160">
                  <c:v>43140</c:v>
                </c:pt>
                <c:pt idx="161">
                  <c:v>43143</c:v>
                </c:pt>
                <c:pt idx="162">
                  <c:v>43144</c:v>
                </c:pt>
                <c:pt idx="163">
                  <c:v>43145</c:v>
                </c:pt>
                <c:pt idx="164">
                  <c:v>43146</c:v>
                </c:pt>
                <c:pt idx="165">
                  <c:v>43147</c:v>
                </c:pt>
                <c:pt idx="166">
                  <c:v>43150</c:v>
                </c:pt>
                <c:pt idx="167">
                  <c:v>43151</c:v>
                </c:pt>
                <c:pt idx="168">
                  <c:v>43152</c:v>
                </c:pt>
                <c:pt idx="169">
                  <c:v>43153</c:v>
                </c:pt>
                <c:pt idx="170">
                  <c:v>43154</c:v>
                </c:pt>
                <c:pt idx="171">
                  <c:v>43157</c:v>
                </c:pt>
                <c:pt idx="172">
                  <c:v>43158</c:v>
                </c:pt>
                <c:pt idx="173">
                  <c:v>43159</c:v>
                </c:pt>
                <c:pt idx="174">
                  <c:v>43160</c:v>
                </c:pt>
                <c:pt idx="175">
                  <c:v>43161</c:v>
                </c:pt>
                <c:pt idx="176">
                  <c:v>43164</c:v>
                </c:pt>
                <c:pt idx="177">
                  <c:v>43165</c:v>
                </c:pt>
                <c:pt idx="178">
                  <c:v>43166</c:v>
                </c:pt>
                <c:pt idx="179">
                  <c:v>43167</c:v>
                </c:pt>
                <c:pt idx="180">
                  <c:v>43168</c:v>
                </c:pt>
                <c:pt idx="181">
                  <c:v>43171</c:v>
                </c:pt>
                <c:pt idx="182">
                  <c:v>43172</c:v>
                </c:pt>
                <c:pt idx="183">
                  <c:v>43173</c:v>
                </c:pt>
                <c:pt idx="184">
                  <c:v>43174</c:v>
                </c:pt>
                <c:pt idx="185">
                  <c:v>43175</c:v>
                </c:pt>
                <c:pt idx="186">
                  <c:v>43178</c:v>
                </c:pt>
                <c:pt idx="187">
                  <c:v>43179</c:v>
                </c:pt>
                <c:pt idx="188">
                  <c:v>43180</c:v>
                </c:pt>
                <c:pt idx="189">
                  <c:v>43181</c:v>
                </c:pt>
                <c:pt idx="190">
                  <c:v>43182</c:v>
                </c:pt>
                <c:pt idx="191">
                  <c:v>43185</c:v>
                </c:pt>
                <c:pt idx="192">
                  <c:v>43186</c:v>
                </c:pt>
                <c:pt idx="193">
                  <c:v>43187</c:v>
                </c:pt>
                <c:pt idx="194">
                  <c:v>43188</c:v>
                </c:pt>
                <c:pt idx="195">
                  <c:v>43189</c:v>
                </c:pt>
                <c:pt idx="196">
                  <c:v>43192</c:v>
                </c:pt>
                <c:pt idx="197">
                  <c:v>43193</c:v>
                </c:pt>
                <c:pt idx="198">
                  <c:v>43194</c:v>
                </c:pt>
                <c:pt idx="199">
                  <c:v>43195</c:v>
                </c:pt>
                <c:pt idx="200">
                  <c:v>43196</c:v>
                </c:pt>
                <c:pt idx="201">
                  <c:v>43199</c:v>
                </c:pt>
                <c:pt idx="202">
                  <c:v>43200</c:v>
                </c:pt>
                <c:pt idx="203">
                  <c:v>43201</c:v>
                </c:pt>
                <c:pt idx="204">
                  <c:v>43202</c:v>
                </c:pt>
                <c:pt idx="205">
                  <c:v>43203</c:v>
                </c:pt>
                <c:pt idx="206">
                  <c:v>43206</c:v>
                </c:pt>
                <c:pt idx="207">
                  <c:v>43207</c:v>
                </c:pt>
                <c:pt idx="208">
                  <c:v>43208</c:v>
                </c:pt>
                <c:pt idx="209">
                  <c:v>43209</c:v>
                </c:pt>
                <c:pt idx="210">
                  <c:v>43210</c:v>
                </c:pt>
                <c:pt idx="211">
                  <c:v>43213</c:v>
                </c:pt>
                <c:pt idx="212">
                  <c:v>43214</c:v>
                </c:pt>
                <c:pt idx="213">
                  <c:v>43215</c:v>
                </c:pt>
                <c:pt idx="214">
                  <c:v>43216</c:v>
                </c:pt>
                <c:pt idx="215">
                  <c:v>43217</c:v>
                </c:pt>
                <c:pt idx="216">
                  <c:v>43220</c:v>
                </c:pt>
                <c:pt idx="217">
                  <c:v>43221</c:v>
                </c:pt>
                <c:pt idx="218">
                  <c:v>43222</c:v>
                </c:pt>
                <c:pt idx="219">
                  <c:v>43223</c:v>
                </c:pt>
                <c:pt idx="220">
                  <c:v>43224</c:v>
                </c:pt>
                <c:pt idx="221">
                  <c:v>43227</c:v>
                </c:pt>
                <c:pt idx="222">
                  <c:v>43228</c:v>
                </c:pt>
                <c:pt idx="223">
                  <c:v>43229</c:v>
                </c:pt>
                <c:pt idx="224">
                  <c:v>43230</c:v>
                </c:pt>
                <c:pt idx="225">
                  <c:v>43231</c:v>
                </c:pt>
                <c:pt idx="226">
                  <c:v>43234</c:v>
                </c:pt>
                <c:pt idx="227">
                  <c:v>43235</c:v>
                </c:pt>
                <c:pt idx="228">
                  <c:v>43236</c:v>
                </c:pt>
                <c:pt idx="229">
                  <c:v>43237</c:v>
                </c:pt>
                <c:pt idx="230">
                  <c:v>43238</c:v>
                </c:pt>
                <c:pt idx="231">
                  <c:v>43241</c:v>
                </c:pt>
                <c:pt idx="232">
                  <c:v>43242</c:v>
                </c:pt>
                <c:pt idx="233">
                  <c:v>43243</c:v>
                </c:pt>
                <c:pt idx="234">
                  <c:v>43244</c:v>
                </c:pt>
                <c:pt idx="235">
                  <c:v>43245</c:v>
                </c:pt>
                <c:pt idx="236">
                  <c:v>43248</c:v>
                </c:pt>
                <c:pt idx="237">
                  <c:v>43249</c:v>
                </c:pt>
                <c:pt idx="238">
                  <c:v>43250</c:v>
                </c:pt>
                <c:pt idx="239">
                  <c:v>43251</c:v>
                </c:pt>
                <c:pt idx="240">
                  <c:v>43252</c:v>
                </c:pt>
                <c:pt idx="241">
                  <c:v>43255</c:v>
                </c:pt>
                <c:pt idx="242">
                  <c:v>43256</c:v>
                </c:pt>
                <c:pt idx="243">
                  <c:v>43257</c:v>
                </c:pt>
                <c:pt idx="244">
                  <c:v>43258</c:v>
                </c:pt>
                <c:pt idx="245">
                  <c:v>43259</c:v>
                </c:pt>
                <c:pt idx="246">
                  <c:v>43262</c:v>
                </c:pt>
                <c:pt idx="247">
                  <c:v>43263</c:v>
                </c:pt>
                <c:pt idx="248">
                  <c:v>43264</c:v>
                </c:pt>
                <c:pt idx="249">
                  <c:v>43265</c:v>
                </c:pt>
                <c:pt idx="250">
                  <c:v>43266</c:v>
                </c:pt>
                <c:pt idx="251">
                  <c:v>43269</c:v>
                </c:pt>
                <c:pt idx="252">
                  <c:v>43270</c:v>
                </c:pt>
                <c:pt idx="253">
                  <c:v>43271</c:v>
                </c:pt>
                <c:pt idx="254">
                  <c:v>43272</c:v>
                </c:pt>
                <c:pt idx="255">
                  <c:v>43273</c:v>
                </c:pt>
                <c:pt idx="256">
                  <c:v>43276</c:v>
                </c:pt>
                <c:pt idx="257">
                  <c:v>43277</c:v>
                </c:pt>
                <c:pt idx="258">
                  <c:v>43278</c:v>
                </c:pt>
                <c:pt idx="259">
                  <c:v>43279</c:v>
                </c:pt>
                <c:pt idx="260">
                  <c:v>43280</c:v>
                </c:pt>
              </c:numCache>
            </c:numRef>
          </c:cat>
          <c:val>
            <c:numRef>
              <c:f>Sheet1!$C$2:$C$262</c:f>
              <c:numCache>
                <c:formatCode>#,##0.00</c:formatCode>
                <c:ptCount val="261"/>
                <c:pt idx="0">
                  <c:v>221.36500000000001</c:v>
                </c:pt>
                <c:pt idx="1">
                  <c:v>221.904749319243</c:v>
                </c:pt>
                <c:pt idx="2">
                  <c:v>221.55133919985801</c:v>
                </c:pt>
                <c:pt idx="3">
                  <c:v>221.787372286655</c:v>
                </c:pt>
                <c:pt idx="4">
                  <c:v>220.59170389859901</c:v>
                </c:pt>
                <c:pt idx="5">
                  <c:v>220.93475201330801</c:v>
                </c:pt>
                <c:pt idx="6">
                  <c:v>221.50999419328801</c:v>
                </c:pt>
                <c:pt idx="7">
                  <c:v>221.58961221718201</c:v>
                </c:pt>
                <c:pt idx="8">
                  <c:v>223.65420588850199</c:v>
                </c:pt>
                <c:pt idx="9">
                  <c:v>224.35715311522799</c:v>
                </c:pt>
                <c:pt idx="10">
                  <c:v>225.659720535085</c:v>
                </c:pt>
                <c:pt idx="11">
                  <c:v>225.82849058256599</c:v>
                </c:pt>
                <c:pt idx="12">
                  <c:v>225.986548643193</c:v>
                </c:pt>
                <c:pt idx="13">
                  <c:v>227.08667800919</c:v>
                </c:pt>
                <c:pt idx="14">
                  <c:v>227.562918172514</c:v>
                </c:pt>
                <c:pt idx="15">
                  <c:v>227.11990002603699</c:v>
                </c:pt>
                <c:pt idx="16">
                  <c:v>226.82766391948201</c:v>
                </c:pt>
                <c:pt idx="17">
                  <c:v>227.35707909731801</c:v>
                </c:pt>
                <c:pt idx="18">
                  <c:v>227.509240141546</c:v>
                </c:pt>
                <c:pt idx="19">
                  <c:v>227.86028425997699</c:v>
                </c:pt>
                <c:pt idx="20">
                  <c:v>227.38849910848199</c:v>
                </c:pt>
                <c:pt idx="21">
                  <c:v>227.55147415324501</c:v>
                </c:pt>
                <c:pt idx="22">
                  <c:v>228.57965249601699</c:v>
                </c:pt>
                <c:pt idx="23">
                  <c:v>228.61786950528901</c:v>
                </c:pt>
                <c:pt idx="24">
                  <c:v>228.34985142639701</c:v>
                </c:pt>
                <c:pt idx="25">
                  <c:v>228.3399874207</c:v>
                </c:pt>
                <c:pt idx="26">
                  <c:v>228.954727622929</c:v>
                </c:pt>
                <c:pt idx="27">
                  <c:v>228.537617488027</c:v>
                </c:pt>
                <c:pt idx="28">
                  <c:v>227.80580024843201</c:v>
                </c:pt>
                <c:pt idx="29">
                  <c:v>225.38395145263601</c:v>
                </c:pt>
                <c:pt idx="30">
                  <c:v>224.80579525568101</c:v>
                </c:pt>
                <c:pt idx="31">
                  <c:v>226.60844784655899</c:v>
                </c:pt>
                <c:pt idx="32">
                  <c:v>226.25881972282201</c:v>
                </c:pt>
                <c:pt idx="33">
                  <c:v>226.98949796415701</c:v>
                </c:pt>
                <c:pt idx="34">
                  <c:v>225.26977840456101</c:v>
                </c:pt>
                <c:pt idx="35">
                  <c:v>224.57808917191201</c:v>
                </c:pt>
                <c:pt idx="36">
                  <c:v>224.871353256936</c:v>
                </c:pt>
                <c:pt idx="37">
                  <c:v>226.43353976502701</c:v>
                </c:pt>
                <c:pt idx="38">
                  <c:v>226.214164702137</c:v>
                </c:pt>
                <c:pt idx="39">
                  <c:v>226.13916568059301</c:v>
                </c:pt>
                <c:pt idx="40">
                  <c:v>226.72707886882799</c:v>
                </c:pt>
                <c:pt idx="41">
                  <c:v>226.90236193626501</c:v>
                </c:pt>
                <c:pt idx="42">
                  <c:v>226.700480869247</c:v>
                </c:pt>
                <c:pt idx="43">
                  <c:v>227.14933401530899</c:v>
                </c:pt>
                <c:pt idx="44">
                  <c:v>228.42324942409101</c:v>
                </c:pt>
                <c:pt idx="45">
                  <c:v>229.14825565799001</c:v>
                </c:pt>
                <c:pt idx="46">
                  <c:v>228.70239451838299</c:v>
                </c:pt>
                <c:pt idx="47">
                  <c:v>227.852696237586</c:v>
                </c:pt>
                <c:pt idx="48">
                  <c:v>228.28133336773499</c:v>
                </c:pt>
                <c:pt idx="49">
                  <c:v>229.05914163077301</c:v>
                </c:pt>
                <c:pt idx="50">
                  <c:v>229.085449645837</c:v>
                </c:pt>
                <c:pt idx="51">
                  <c:v>231.08530530304699</c:v>
                </c:pt>
                <c:pt idx="52">
                  <c:v>231.818446542651</c:v>
                </c:pt>
                <c:pt idx="53">
                  <c:v>231.598882459648</c:v>
                </c:pt>
                <c:pt idx="54">
                  <c:v>231.304399362265</c:v>
                </c:pt>
                <c:pt idx="55">
                  <c:v>231.81556253963399</c:v>
                </c:pt>
                <c:pt idx="56">
                  <c:v>232.389615716148</c:v>
                </c:pt>
                <c:pt idx="57">
                  <c:v>232.876948871043</c:v>
                </c:pt>
                <c:pt idx="58">
                  <c:v>233.21073298542299</c:v>
                </c:pt>
                <c:pt idx="59">
                  <c:v>232.26146667735301</c:v>
                </c:pt>
                <c:pt idx="60">
                  <c:v>232.55520877621001</c:v>
                </c:pt>
                <c:pt idx="61">
                  <c:v>231.64985948812901</c:v>
                </c:pt>
                <c:pt idx="62">
                  <c:v>230.85517322481701</c:v>
                </c:pt>
                <c:pt idx="63">
                  <c:v>231.42915541383201</c:v>
                </c:pt>
                <c:pt idx="64">
                  <c:v>231.75575351453699</c:v>
                </c:pt>
                <c:pt idx="65">
                  <c:v>233.92206506567899</c:v>
                </c:pt>
                <c:pt idx="66">
                  <c:v>234.384146829836</c:v>
                </c:pt>
                <c:pt idx="67">
                  <c:v>235.252368688714</c:v>
                </c:pt>
                <c:pt idx="68">
                  <c:v>235.51660012641</c:v>
                </c:pt>
                <c:pt idx="69">
                  <c:v>236.102843172251</c:v>
                </c:pt>
                <c:pt idx="70">
                  <c:v>235.921196056849</c:v>
                </c:pt>
                <c:pt idx="71">
                  <c:v>235.761563117289</c:v>
                </c:pt>
                <c:pt idx="72">
                  <c:v>236.94065990582399</c:v>
                </c:pt>
                <c:pt idx="73">
                  <c:v>237.374639233804</c:v>
                </c:pt>
                <c:pt idx="74">
                  <c:v>237.410044563269</c:v>
                </c:pt>
                <c:pt idx="75">
                  <c:v>237.97082845543201</c:v>
                </c:pt>
                <c:pt idx="76">
                  <c:v>238.31496578071599</c:v>
                </c:pt>
                <c:pt idx="77">
                  <c:v>237.90068188015101</c:v>
                </c:pt>
                <c:pt idx="78">
                  <c:v>238.25458854897201</c:v>
                </c:pt>
                <c:pt idx="79">
                  <c:v>238.30966316992999</c:v>
                </c:pt>
                <c:pt idx="80">
                  <c:v>238.62407249614901</c:v>
                </c:pt>
                <c:pt idx="81">
                  <c:v>237.96141075037599</c:v>
                </c:pt>
                <c:pt idx="82">
                  <c:v>238.03662887695299</c:v>
                </c:pt>
                <c:pt idx="83">
                  <c:v>237.24295001031399</c:v>
                </c:pt>
                <c:pt idx="84">
                  <c:v>237.32771646559101</c:v>
                </c:pt>
                <c:pt idx="85">
                  <c:v>238.306295558492</c:v>
                </c:pt>
                <c:pt idx="86">
                  <c:v>238.44744971541201</c:v>
                </c:pt>
                <c:pt idx="87">
                  <c:v>238.779535097115</c:v>
                </c:pt>
                <c:pt idx="88">
                  <c:v>239.480582022199</c:v>
                </c:pt>
                <c:pt idx="89">
                  <c:v>239.67118773067801</c:v>
                </c:pt>
                <c:pt idx="90">
                  <c:v>239.88278083958801</c:v>
                </c:pt>
                <c:pt idx="91">
                  <c:v>240.14956110092501</c:v>
                </c:pt>
                <c:pt idx="92">
                  <c:v>240.24135113821299</c:v>
                </c:pt>
                <c:pt idx="93">
                  <c:v>240.6539411782</c:v>
                </c:pt>
                <c:pt idx="94">
                  <c:v>239.819077159796</c:v>
                </c:pt>
                <c:pt idx="95">
                  <c:v>239.500508524396</c:v>
                </c:pt>
                <c:pt idx="96">
                  <c:v>238.931481373797</c:v>
                </c:pt>
                <c:pt idx="97">
                  <c:v>238.43368586282699</c:v>
                </c:pt>
                <c:pt idx="98">
                  <c:v>237.15051702371301</c:v>
                </c:pt>
                <c:pt idx="99">
                  <c:v>239.09046431535</c:v>
                </c:pt>
                <c:pt idx="100">
                  <c:v>239.100107072866</c:v>
                </c:pt>
                <c:pt idx="101">
                  <c:v>239.36481068888401</c:v>
                </c:pt>
                <c:pt idx="102">
                  <c:v>240.927759138037</c:v>
                </c:pt>
                <c:pt idx="103">
                  <c:v>241.381000870999</c:v>
                </c:pt>
                <c:pt idx="104">
                  <c:v>241.622972989804</c:v>
                </c:pt>
                <c:pt idx="105">
                  <c:v>242.322542050517</c:v>
                </c:pt>
                <c:pt idx="106">
                  <c:v>241.693725401069</c:v>
                </c:pt>
                <c:pt idx="107">
                  <c:v>242.87068726907901</c:v>
                </c:pt>
                <c:pt idx="108">
                  <c:v>242.72445152523301</c:v>
                </c:pt>
                <c:pt idx="109">
                  <c:v>243.401881828326</c:v>
                </c:pt>
                <c:pt idx="110">
                  <c:v>242.45623660127899</c:v>
                </c:pt>
                <c:pt idx="111">
                  <c:v>242.67645273947301</c:v>
                </c:pt>
                <c:pt idx="112">
                  <c:v>241.921583001567</c:v>
                </c:pt>
                <c:pt idx="113">
                  <c:v>240.948232196655</c:v>
                </c:pt>
                <c:pt idx="114">
                  <c:v>241.50611361365799</c:v>
                </c:pt>
                <c:pt idx="115">
                  <c:v>242.798329435543</c:v>
                </c:pt>
                <c:pt idx="116">
                  <c:v>243.83819898916099</c:v>
                </c:pt>
                <c:pt idx="117">
                  <c:v>243.88204651054801</c:v>
                </c:pt>
                <c:pt idx="118">
                  <c:v>244.14461521406099</c:v>
                </c:pt>
                <c:pt idx="119">
                  <c:v>243.519503752341</c:v>
                </c:pt>
                <c:pt idx="120">
                  <c:v>244.28508017342199</c:v>
                </c:pt>
                <c:pt idx="121">
                  <c:v>246.508536370516</c:v>
                </c:pt>
                <c:pt idx="122">
                  <c:v>245.77102922260201</c:v>
                </c:pt>
                <c:pt idx="123">
                  <c:v>245.70819557331001</c:v>
                </c:pt>
                <c:pt idx="124">
                  <c:v>246.30658097825801</c:v>
                </c:pt>
                <c:pt idx="125">
                  <c:v>246.35769621945801</c:v>
                </c:pt>
                <c:pt idx="126">
                  <c:v>246.394530193322</c:v>
                </c:pt>
                <c:pt idx="127">
                  <c:v>246.276371770286</c:v>
                </c:pt>
                <c:pt idx="128">
                  <c:v>246.89069818084701</c:v>
                </c:pt>
                <c:pt idx="129">
                  <c:v>247.55072370040801</c:v>
                </c:pt>
                <c:pt idx="130">
                  <c:v>245.954512299209</c:v>
                </c:pt>
                <c:pt idx="131">
                  <c:v>245.93400891617799</c:v>
                </c:pt>
                <c:pt idx="132">
                  <c:v>247.75071038094501</c:v>
                </c:pt>
                <c:pt idx="133">
                  <c:v>248.89939274991201</c:v>
                </c:pt>
                <c:pt idx="134">
                  <c:v>250.892313088272</c:v>
                </c:pt>
                <c:pt idx="135">
                  <c:v>252.53298746702299</c:v>
                </c:pt>
                <c:pt idx="136">
                  <c:v>252.822838137914</c:v>
                </c:pt>
                <c:pt idx="137">
                  <c:v>253.20364915003299</c:v>
                </c:pt>
                <c:pt idx="138">
                  <c:v>253.06609611571</c:v>
                </c:pt>
                <c:pt idx="139">
                  <c:v>254.03964060296201</c:v>
                </c:pt>
                <c:pt idx="140">
                  <c:v>255.71617841202101</c:v>
                </c:pt>
                <c:pt idx="141">
                  <c:v>256.66925951030402</c:v>
                </c:pt>
                <c:pt idx="142">
                  <c:v>256.28051869628899</c:v>
                </c:pt>
                <c:pt idx="143">
                  <c:v>257.59102404416899</c:v>
                </c:pt>
                <c:pt idx="144">
                  <c:v>257.39787353624598</c:v>
                </c:pt>
                <c:pt idx="145">
                  <c:v>258.62904895494802</c:v>
                </c:pt>
                <c:pt idx="146">
                  <c:v>260.18810947555897</c:v>
                </c:pt>
                <c:pt idx="147">
                  <c:v>261.47341872790298</c:v>
                </c:pt>
                <c:pt idx="148">
                  <c:v>261.87030614480301</c:v>
                </c:pt>
                <c:pt idx="149">
                  <c:v>262.20351840694002</c:v>
                </c:pt>
                <c:pt idx="150">
                  <c:v>263.94877777467599</c:v>
                </c:pt>
                <c:pt idx="151">
                  <c:v>262.311176605578</c:v>
                </c:pt>
                <c:pt idx="152">
                  <c:v>259.73850497044498</c:v>
                </c:pt>
                <c:pt idx="153">
                  <c:v>259.83043144030802</c:v>
                </c:pt>
                <c:pt idx="154">
                  <c:v>259.647845322271</c:v>
                </c:pt>
                <c:pt idx="155">
                  <c:v>254.97855057832001</c:v>
                </c:pt>
                <c:pt idx="156">
                  <c:v>247.43354752600101</c:v>
                </c:pt>
                <c:pt idx="157">
                  <c:v>246.11582571853199</c:v>
                </c:pt>
                <c:pt idx="158">
                  <c:v>246.27904742065999</c:v>
                </c:pt>
                <c:pt idx="159">
                  <c:v>240.25295337805801</c:v>
                </c:pt>
                <c:pt idx="160">
                  <c:v>240.378600218933</c:v>
                </c:pt>
                <c:pt idx="161">
                  <c:v>243.23183394061601</c:v>
                </c:pt>
                <c:pt idx="162">
                  <c:v>244.01169340560801</c:v>
                </c:pt>
                <c:pt idx="163">
                  <c:v>247.17934445338801</c:v>
                </c:pt>
                <c:pt idx="164">
                  <c:v>250.275088836409</c:v>
                </c:pt>
                <c:pt idx="165">
                  <c:v>250.94167921648901</c:v>
                </c:pt>
                <c:pt idx="166">
                  <c:v>250.773162318017</c:v>
                </c:pt>
                <c:pt idx="167">
                  <c:v>249.61492561690301</c:v>
                </c:pt>
                <c:pt idx="168">
                  <c:v>249.19198986876299</c:v>
                </c:pt>
                <c:pt idx="169">
                  <c:v>248.901910407358</c:v>
                </c:pt>
                <c:pt idx="170">
                  <c:v>251.75776873849799</c:v>
                </c:pt>
                <c:pt idx="171">
                  <c:v>253.83719349911499</c:v>
                </c:pt>
                <c:pt idx="172">
                  <c:v>251.66595315068599</c:v>
                </c:pt>
                <c:pt idx="173">
                  <c:v>248.918002768094</c:v>
                </c:pt>
                <c:pt idx="174">
                  <c:v>245.990239748768</c:v>
                </c:pt>
                <c:pt idx="175">
                  <c:v>245.730930342889</c:v>
                </c:pt>
                <c:pt idx="176">
                  <c:v>247.31495219517799</c:v>
                </c:pt>
                <c:pt idx="177">
                  <c:v>248.955555649346</c:v>
                </c:pt>
                <c:pt idx="178">
                  <c:v>248.66508655562799</c:v>
                </c:pt>
                <c:pt idx="179">
                  <c:v>249.832852590339</c:v>
                </c:pt>
                <c:pt idx="180">
                  <c:v>252.62659734686801</c:v>
                </c:pt>
                <c:pt idx="181">
                  <c:v>253.519644974557</c:v>
                </c:pt>
                <c:pt idx="182">
                  <c:v>252.572215745948</c:v>
                </c:pt>
                <c:pt idx="183">
                  <c:v>251.43255517610299</c:v>
                </c:pt>
                <c:pt idx="184">
                  <c:v>251.28689350821</c:v>
                </c:pt>
                <c:pt idx="185">
                  <c:v>251.30188387707</c:v>
                </c:pt>
                <c:pt idx="186">
                  <c:v>248.62529166200699</c:v>
                </c:pt>
                <c:pt idx="187">
                  <c:v>248.845096956285</c:v>
                </c:pt>
                <c:pt idx="188">
                  <c:v>248.677812930155</c:v>
                </c:pt>
                <c:pt idx="189">
                  <c:v>244.631786915812</c:v>
                </c:pt>
                <c:pt idx="190">
                  <c:v>240.260847104036</c:v>
                </c:pt>
                <c:pt idx="191">
                  <c:v>243.89018668812301</c:v>
                </c:pt>
                <c:pt idx="192">
                  <c:v>242.574833743254</c:v>
                </c:pt>
                <c:pt idx="193">
                  <c:v>241.37327142121401</c:v>
                </c:pt>
                <c:pt idx="194">
                  <c:v>243.41246173024999</c:v>
                </c:pt>
                <c:pt idx="195">
                  <c:v>243.988176336284</c:v>
                </c:pt>
                <c:pt idx="196">
                  <c:v>241.023918234192</c:v>
                </c:pt>
                <c:pt idx="197">
                  <c:v>242.112301530027</c:v>
                </c:pt>
                <c:pt idx="198">
                  <c:v>243.05717548658799</c:v>
                </c:pt>
                <c:pt idx="199">
                  <c:v>245.37334341300101</c:v>
                </c:pt>
                <c:pt idx="200">
                  <c:v>242.41193037206401</c:v>
                </c:pt>
                <c:pt idx="201">
                  <c:v>243.34128603088701</c:v>
                </c:pt>
                <c:pt idx="202">
                  <c:v>246.65945943361001</c:v>
                </c:pt>
                <c:pt idx="203">
                  <c:v>245.898549237591</c:v>
                </c:pt>
                <c:pt idx="204">
                  <c:v>246.817711498329</c:v>
                </c:pt>
                <c:pt idx="205">
                  <c:v>246.46189081704</c:v>
                </c:pt>
                <c:pt idx="206">
                  <c:v>247.449172591343</c:v>
                </c:pt>
                <c:pt idx="207">
                  <c:v>249.21163694455899</c:v>
                </c:pt>
                <c:pt idx="208">
                  <c:v>250.274823904225</c:v>
                </c:pt>
                <c:pt idx="209">
                  <c:v>249.696891733559</c:v>
                </c:pt>
                <c:pt idx="210">
                  <c:v>247.628413893828</c:v>
                </c:pt>
                <c:pt idx="211">
                  <c:v>247.125402186054</c:v>
                </c:pt>
                <c:pt idx="212">
                  <c:v>245.41356662567699</c:v>
                </c:pt>
                <c:pt idx="213">
                  <c:v>244.59523268271101</c:v>
                </c:pt>
                <c:pt idx="214">
                  <c:v>246.36482821752401</c:v>
                </c:pt>
                <c:pt idx="215">
                  <c:v>247.07257277778601</c:v>
                </c:pt>
                <c:pt idx="216">
                  <c:v>246.31815730736901</c:v>
                </c:pt>
                <c:pt idx="217">
                  <c:v>245.989721528883</c:v>
                </c:pt>
                <c:pt idx="218">
                  <c:v>244.98940326853</c:v>
                </c:pt>
                <c:pt idx="219">
                  <c:v>244.13940628666001</c:v>
                </c:pt>
                <c:pt idx="220">
                  <c:v>246.011975698794</c:v>
                </c:pt>
                <c:pt idx="221">
                  <c:v>246.908044159208</c:v>
                </c:pt>
                <c:pt idx="222">
                  <c:v>246.81236961303199</c:v>
                </c:pt>
                <c:pt idx="223">
                  <c:v>248.39558865217401</c:v>
                </c:pt>
                <c:pt idx="224">
                  <c:v>250.23528216722701</c:v>
                </c:pt>
                <c:pt idx="225">
                  <c:v>251.373210472236</c:v>
                </c:pt>
                <c:pt idx="226">
                  <c:v>251.94649827413301</c:v>
                </c:pt>
                <c:pt idx="227">
                  <c:v>249.82043857759399</c:v>
                </c:pt>
                <c:pt idx="228">
                  <c:v>250.28432382953201</c:v>
                </c:pt>
                <c:pt idx="229">
                  <c:v>250.336318620789</c:v>
                </c:pt>
                <c:pt idx="230">
                  <c:v>249.726670378401</c:v>
                </c:pt>
                <c:pt idx="231">
                  <c:v>250.76038291437999</c:v>
                </c:pt>
                <c:pt idx="232">
                  <c:v>250.720900215646</c:v>
                </c:pt>
                <c:pt idx="233">
                  <c:v>249.89166232496399</c:v>
                </c:pt>
                <c:pt idx="234">
                  <c:v>249.42403333516901</c:v>
                </c:pt>
                <c:pt idx="235">
                  <c:v>248.76634917569501</c:v>
                </c:pt>
                <c:pt idx="236">
                  <c:v>248.41903465920899</c:v>
                </c:pt>
                <c:pt idx="237">
                  <c:v>245.676459724805</c:v>
                </c:pt>
                <c:pt idx="238">
                  <c:v>247.16027048738499</c:v>
                </c:pt>
                <c:pt idx="239">
                  <c:v>246.62568182894501</c:v>
                </c:pt>
                <c:pt idx="240">
                  <c:v>248.58086431144</c:v>
                </c:pt>
                <c:pt idx="241">
                  <c:v>250.34161641597299</c:v>
                </c:pt>
                <c:pt idx="242">
                  <c:v>250.03705799024601</c:v>
                </c:pt>
                <c:pt idx="243">
                  <c:v>251.99711301498499</c:v>
                </c:pt>
                <c:pt idx="244">
                  <c:v>252.12544430876699</c:v>
                </c:pt>
                <c:pt idx="245">
                  <c:v>251.77387970678399</c:v>
                </c:pt>
                <c:pt idx="246">
                  <c:v>252.56276423918101</c:v>
                </c:pt>
                <c:pt idx="247">
                  <c:v>252.72060899609801</c:v>
                </c:pt>
                <c:pt idx="248">
                  <c:v>252.06976780619101</c:v>
                </c:pt>
                <c:pt idx="249">
                  <c:v>252.04081474496999</c:v>
                </c:pt>
                <c:pt idx="250">
                  <c:v>250.91985077057501</c:v>
                </c:pt>
                <c:pt idx="251">
                  <c:v>249.85713313838099</c:v>
                </c:pt>
                <c:pt idx="252">
                  <c:v>247.821958514443</c:v>
                </c:pt>
                <c:pt idx="253">
                  <c:v>248.702388622661</c:v>
                </c:pt>
                <c:pt idx="254">
                  <c:v>247.15005503972901</c:v>
                </c:pt>
                <c:pt idx="255">
                  <c:v>248.29163498992099</c:v>
                </c:pt>
                <c:pt idx="256">
                  <c:v>244.84065202558901</c:v>
                </c:pt>
                <c:pt idx="257">
                  <c:v>245.05206071491099</c:v>
                </c:pt>
                <c:pt idx="258">
                  <c:v>243.40912326434201</c:v>
                </c:pt>
                <c:pt idx="259">
                  <c:v>243.66573884168</c:v>
                </c:pt>
                <c:pt idx="260">
                  <c:v>245.290106811181</c:v>
                </c:pt>
              </c:numCache>
            </c:numRef>
          </c:val>
          <c:extLst>
            <c:ext xmlns:c16="http://schemas.microsoft.com/office/drawing/2014/chart" uri="{C3380CC4-5D6E-409C-BE32-E72D297353CC}">
              <c16:uniqueId val="{00000000-B9F8-4A48-B9C7-19309A1B8837}"/>
            </c:ext>
          </c:extLst>
        </c:ser>
        <c:dLbls>
          <c:showLegendKey val="0"/>
          <c:showVal val="0"/>
          <c:showCatName val="0"/>
          <c:showSerName val="0"/>
          <c:showPercent val="0"/>
          <c:showBubbleSize val="0"/>
        </c:dLbls>
        <c:axId val="144862208"/>
        <c:axId val="144868096"/>
      </c:areaChart>
      <c:lineChart>
        <c:grouping val="standard"/>
        <c:varyColors val="0"/>
        <c:ser>
          <c:idx val="0"/>
          <c:order val="0"/>
          <c:tx>
            <c:strRef>
              <c:f>Sheet1!$B$1</c:f>
              <c:strCache>
                <c:ptCount val="1"/>
                <c:pt idx="0">
                  <c:v>ACWI Standard (Large+Mid Cap) </c:v>
                </c:pt>
              </c:strCache>
            </c:strRef>
          </c:tx>
          <c:spPr>
            <a:ln w="44450">
              <a:solidFill>
                <a:schemeClr val="bg2">
                  <a:lumMod val="75000"/>
                </a:schemeClr>
              </a:solidFill>
            </a:ln>
          </c:spPr>
          <c:marker>
            <c:symbol val="none"/>
          </c:marker>
          <c:cat>
            <c:numRef>
              <c:f>Sheet1!$A$2:$A$262</c:f>
              <c:numCache>
                <c:formatCode>mmm\ dd\,\ yyyy</c:formatCode>
                <c:ptCount val="261"/>
                <c:pt idx="0">
                  <c:v>42916</c:v>
                </c:pt>
                <c:pt idx="1">
                  <c:v>42919</c:v>
                </c:pt>
                <c:pt idx="2">
                  <c:v>42920</c:v>
                </c:pt>
                <c:pt idx="3">
                  <c:v>42921</c:v>
                </c:pt>
                <c:pt idx="4">
                  <c:v>42922</c:v>
                </c:pt>
                <c:pt idx="5">
                  <c:v>42923</c:v>
                </c:pt>
                <c:pt idx="6">
                  <c:v>42926</c:v>
                </c:pt>
                <c:pt idx="7">
                  <c:v>42927</c:v>
                </c:pt>
                <c:pt idx="8">
                  <c:v>42928</c:v>
                </c:pt>
                <c:pt idx="9">
                  <c:v>42929</c:v>
                </c:pt>
                <c:pt idx="10">
                  <c:v>42930</c:v>
                </c:pt>
                <c:pt idx="11">
                  <c:v>42933</c:v>
                </c:pt>
                <c:pt idx="12">
                  <c:v>42934</c:v>
                </c:pt>
                <c:pt idx="13">
                  <c:v>42935</c:v>
                </c:pt>
                <c:pt idx="14">
                  <c:v>42936</c:v>
                </c:pt>
                <c:pt idx="15">
                  <c:v>42937</c:v>
                </c:pt>
                <c:pt idx="16">
                  <c:v>42940</c:v>
                </c:pt>
                <c:pt idx="17">
                  <c:v>42941</c:v>
                </c:pt>
                <c:pt idx="18">
                  <c:v>42942</c:v>
                </c:pt>
                <c:pt idx="19">
                  <c:v>42943</c:v>
                </c:pt>
                <c:pt idx="20">
                  <c:v>42944</c:v>
                </c:pt>
                <c:pt idx="21">
                  <c:v>42947</c:v>
                </c:pt>
                <c:pt idx="22">
                  <c:v>42948</c:v>
                </c:pt>
                <c:pt idx="23">
                  <c:v>42949</c:v>
                </c:pt>
                <c:pt idx="24">
                  <c:v>42950</c:v>
                </c:pt>
                <c:pt idx="25">
                  <c:v>42951</c:v>
                </c:pt>
                <c:pt idx="26">
                  <c:v>42954</c:v>
                </c:pt>
                <c:pt idx="27">
                  <c:v>42955</c:v>
                </c:pt>
                <c:pt idx="28">
                  <c:v>42956</c:v>
                </c:pt>
                <c:pt idx="29">
                  <c:v>42957</c:v>
                </c:pt>
                <c:pt idx="30">
                  <c:v>42958</c:v>
                </c:pt>
                <c:pt idx="31">
                  <c:v>42961</c:v>
                </c:pt>
                <c:pt idx="32">
                  <c:v>42962</c:v>
                </c:pt>
                <c:pt idx="33">
                  <c:v>42963</c:v>
                </c:pt>
                <c:pt idx="34">
                  <c:v>42964</c:v>
                </c:pt>
                <c:pt idx="35">
                  <c:v>42965</c:v>
                </c:pt>
                <c:pt idx="36">
                  <c:v>42968</c:v>
                </c:pt>
                <c:pt idx="37">
                  <c:v>42969</c:v>
                </c:pt>
                <c:pt idx="38">
                  <c:v>42970</c:v>
                </c:pt>
                <c:pt idx="39">
                  <c:v>42971</c:v>
                </c:pt>
                <c:pt idx="40">
                  <c:v>42972</c:v>
                </c:pt>
                <c:pt idx="41">
                  <c:v>42975</c:v>
                </c:pt>
                <c:pt idx="42">
                  <c:v>42976</c:v>
                </c:pt>
                <c:pt idx="43">
                  <c:v>42977</c:v>
                </c:pt>
                <c:pt idx="44">
                  <c:v>42978</c:v>
                </c:pt>
                <c:pt idx="45">
                  <c:v>42979</c:v>
                </c:pt>
                <c:pt idx="46">
                  <c:v>42982</c:v>
                </c:pt>
                <c:pt idx="47">
                  <c:v>42983</c:v>
                </c:pt>
                <c:pt idx="48">
                  <c:v>42984</c:v>
                </c:pt>
                <c:pt idx="49">
                  <c:v>42985</c:v>
                </c:pt>
                <c:pt idx="50">
                  <c:v>42986</c:v>
                </c:pt>
                <c:pt idx="51">
                  <c:v>42989</c:v>
                </c:pt>
                <c:pt idx="52">
                  <c:v>42990</c:v>
                </c:pt>
                <c:pt idx="53">
                  <c:v>42991</c:v>
                </c:pt>
                <c:pt idx="54">
                  <c:v>42992</c:v>
                </c:pt>
                <c:pt idx="55">
                  <c:v>42993</c:v>
                </c:pt>
                <c:pt idx="56">
                  <c:v>42996</c:v>
                </c:pt>
                <c:pt idx="57">
                  <c:v>42997</c:v>
                </c:pt>
                <c:pt idx="58">
                  <c:v>42998</c:v>
                </c:pt>
                <c:pt idx="59">
                  <c:v>42999</c:v>
                </c:pt>
                <c:pt idx="60">
                  <c:v>43000</c:v>
                </c:pt>
                <c:pt idx="61">
                  <c:v>43003</c:v>
                </c:pt>
                <c:pt idx="62">
                  <c:v>43004</c:v>
                </c:pt>
                <c:pt idx="63">
                  <c:v>43005</c:v>
                </c:pt>
                <c:pt idx="64">
                  <c:v>43006</c:v>
                </c:pt>
                <c:pt idx="65">
                  <c:v>43007</c:v>
                </c:pt>
                <c:pt idx="66">
                  <c:v>43010</c:v>
                </c:pt>
                <c:pt idx="67">
                  <c:v>43011</c:v>
                </c:pt>
                <c:pt idx="68">
                  <c:v>43012</c:v>
                </c:pt>
                <c:pt idx="69">
                  <c:v>43013</c:v>
                </c:pt>
                <c:pt idx="70">
                  <c:v>43014</c:v>
                </c:pt>
                <c:pt idx="71">
                  <c:v>43017</c:v>
                </c:pt>
                <c:pt idx="72">
                  <c:v>43018</c:v>
                </c:pt>
                <c:pt idx="73">
                  <c:v>43019</c:v>
                </c:pt>
                <c:pt idx="74">
                  <c:v>43020</c:v>
                </c:pt>
                <c:pt idx="75">
                  <c:v>43021</c:v>
                </c:pt>
                <c:pt idx="76">
                  <c:v>43024</c:v>
                </c:pt>
                <c:pt idx="77">
                  <c:v>43025</c:v>
                </c:pt>
                <c:pt idx="78">
                  <c:v>43026</c:v>
                </c:pt>
                <c:pt idx="79">
                  <c:v>43027</c:v>
                </c:pt>
                <c:pt idx="80">
                  <c:v>43028</c:v>
                </c:pt>
                <c:pt idx="81">
                  <c:v>43031</c:v>
                </c:pt>
                <c:pt idx="82">
                  <c:v>43032</c:v>
                </c:pt>
                <c:pt idx="83">
                  <c:v>43033</c:v>
                </c:pt>
                <c:pt idx="84">
                  <c:v>43034</c:v>
                </c:pt>
                <c:pt idx="85">
                  <c:v>43035</c:v>
                </c:pt>
                <c:pt idx="86">
                  <c:v>43038</c:v>
                </c:pt>
                <c:pt idx="87">
                  <c:v>43039</c:v>
                </c:pt>
                <c:pt idx="88">
                  <c:v>43040</c:v>
                </c:pt>
                <c:pt idx="89">
                  <c:v>43041</c:v>
                </c:pt>
                <c:pt idx="90">
                  <c:v>43042</c:v>
                </c:pt>
                <c:pt idx="91">
                  <c:v>43045</c:v>
                </c:pt>
                <c:pt idx="92">
                  <c:v>43046</c:v>
                </c:pt>
                <c:pt idx="93">
                  <c:v>43047</c:v>
                </c:pt>
                <c:pt idx="94">
                  <c:v>43048</c:v>
                </c:pt>
                <c:pt idx="95">
                  <c:v>43049</c:v>
                </c:pt>
                <c:pt idx="96">
                  <c:v>43052</c:v>
                </c:pt>
                <c:pt idx="97">
                  <c:v>43053</c:v>
                </c:pt>
                <c:pt idx="98">
                  <c:v>43054</c:v>
                </c:pt>
                <c:pt idx="99">
                  <c:v>43055</c:v>
                </c:pt>
                <c:pt idx="100">
                  <c:v>43056</c:v>
                </c:pt>
                <c:pt idx="101">
                  <c:v>43059</c:v>
                </c:pt>
                <c:pt idx="102">
                  <c:v>43060</c:v>
                </c:pt>
                <c:pt idx="103">
                  <c:v>43061</c:v>
                </c:pt>
                <c:pt idx="104">
                  <c:v>43062</c:v>
                </c:pt>
                <c:pt idx="105">
                  <c:v>43063</c:v>
                </c:pt>
                <c:pt idx="106">
                  <c:v>43066</c:v>
                </c:pt>
                <c:pt idx="107">
                  <c:v>43067</c:v>
                </c:pt>
                <c:pt idx="108">
                  <c:v>43068</c:v>
                </c:pt>
                <c:pt idx="109">
                  <c:v>43069</c:v>
                </c:pt>
                <c:pt idx="110">
                  <c:v>43070</c:v>
                </c:pt>
                <c:pt idx="111">
                  <c:v>43073</c:v>
                </c:pt>
                <c:pt idx="112">
                  <c:v>43074</c:v>
                </c:pt>
                <c:pt idx="113">
                  <c:v>43075</c:v>
                </c:pt>
                <c:pt idx="114">
                  <c:v>43076</c:v>
                </c:pt>
                <c:pt idx="115">
                  <c:v>43077</c:v>
                </c:pt>
                <c:pt idx="116">
                  <c:v>43080</c:v>
                </c:pt>
                <c:pt idx="117">
                  <c:v>43081</c:v>
                </c:pt>
                <c:pt idx="118">
                  <c:v>43082</c:v>
                </c:pt>
                <c:pt idx="119">
                  <c:v>43083</c:v>
                </c:pt>
                <c:pt idx="120">
                  <c:v>43084</c:v>
                </c:pt>
                <c:pt idx="121">
                  <c:v>43087</c:v>
                </c:pt>
                <c:pt idx="122">
                  <c:v>43088</c:v>
                </c:pt>
                <c:pt idx="123">
                  <c:v>43089</c:v>
                </c:pt>
                <c:pt idx="124">
                  <c:v>43090</c:v>
                </c:pt>
                <c:pt idx="125">
                  <c:v>43091</c:v>
                </c:pt>
                <c:pt idx="126">
                  <c:v>43094</c:v>
                </c:pt>
                <c:pt idx="127">
                  <c:v>43095</c:v>
                </c:pt>
                <c:pt idx="128">
                  <c:v>43096</c:v>
                </c:pt>
                <c:pt idx="129">
                  <c:v>43097</c:v>
                </c:pt>
                <c:pt idx="130">
                  <c:v>43098</c:v>
                </c:pt>
                <c:pt idx="131">
                  <c:v>43101</c:v>
                </c:pt>
                <c:pt idx="132">
                  <c:v>43102</c:v>
                </c:pt>
                <c:pt idx="133">
                  <c:v>43103</c:v>
                </c:pt>
                <c:pt idx="134">
                  <c:v>43104</c:v>
                </c:pt>
                <c:pt idx="135">
                  <c:v>43105</c:v>
                </c:pt>
                <c:pt idx="136">
                  <c:v>43108</c:v>
                </c:pt>
                <c:pt idx="137">
                  <c:v>43109</c:v>
                </c:pt>
                <c:pt idx="138">
                  <c:v>43110</c:v>
                </c:pt>
                <c:pt idx="139">
                  <c:v>43111</c:v>
                </c:pt>
                <c:pt idx="140">
                  <c:v>43112</c:v>
                </c:pt>
                <c:pt idx="141">
                  <c:v>43115</c:v>
                </c:pt>
                <c:pt idx="142">
                  <c:v>43116</c:v>
                </c:pt>
                <c:pt idx="143">
                  <c:v>43117</c:v>
                </c:pt>
                <c:pt idx="144">
                  <c:v>43118</c:v>
                </c:pt>
                <c:pt idx="145">
                  <c:v>43119</c:v>
                </c:pt>
                <c:pt idx="146">
                  <c:v>43122</c:v>
                </c:pt>
                <c:pt idx="147">
                  <c:v>43123</c:v>
                </c:pt>
                <c:pt idx="148">
                  <c:v>43124</c:v>
                </c:pt>
                <c:pt idx="149">
                  <c:v>43125</c:v>
                </c:pt>
                <c:pt idx="150">
                  <c:v>43126</c:v>
                </c:pt>
                <c:pt idx="151">
                  <c:v>43129</c:v>
                </c:pt>
                <c:pt idx="152">
                  <c:v>43130</c:v>
                </c:pt>
                <c:pt idx="153">
                  <c:v>43131</c:v>
                </c:pt>
                <c:pt idx="154">
                  <c:v>43132</c:v>
                </c:pt>
                <c:pt idx="155">
                  <c:v>43133</c:v>
                </c:pt>
                <c:pt idx="156">
                  <c:v>43136</c:v>
                </c:pt>
                <c:pt idx="157">
                  <c:v>43137</c:v>
                </c:pt>
                <c:pt idx="158">
                  <c:v>43138</c:v>
                </c:pt>
                <c:pt idx="159">
                  <c:v>43139</c:v>
                </c:pt>
                <c:pt idx="160">
                  <c:v>43140</c:v>
                </c:pt>
                <c:pt idx="161">
                  <c:v>43143</c:v>
                </c:pt>
                <c:pt idx="162">
                  <c:v>43144</c:v>
                </c:pt>
                <c:pt idx="163">
                  <c:v>43145</c:v>
                </c:pt>
                <c:pt idx="164">
                  <c:v>43146</c:v>
                </c:pt>
                <c:pt idx="165">
                  <c:v>43147</c:v>
                </c:pt>
                <c:pt idx="166">
                  <c:v>43150</c:v>
                </c:pt>
                <c:pt idx="167">
                  <c:v>43151</c:v>
                </c:pt>
                <c:pt idx="168">
                  <c:v>43152</c:v>
                </c:pt>
                <c:pt idx="169">
                  <c:v>43153</c:v>
                </c:pt>
                <c:pt idx="170">
                  <c:v>43154</c:v>
                </c:pt>
                <c:pt idx="171">
                  <c:v>43157</c:v>
                </c:pt>
                <c:pt idx="172">
                  <c:v>43158</c:v>
                </c:pt>
                <c:pt idx="173">
                  <c:v>43159</c:v>
                </c:pt>
                <c:pt idx="174">
                  <c:v>43160</c:v>
                </c:pt>
                <c:pt idx="175">
                  <c:v>43161</c:v>
                </c:pt>
                <c:pt idx="176">
                  <c:v>43164</c:v>
                </c:pt>
                <c:pt idx="177">
                  <c:v>43165</c:v>
                </c:pt>
                <c:pt idx="178">
                  <c:v>43166</c:v>
                </c:pt>
                <c:pt idx="179">
                  <c:v>43167</c:v>
                </c:pt>
                <c:pt idx="180">
                  <c:v>43168</c:v>
                </c:pt>
                <c:pt idx="181">
                  <c:v>43171</c:v>
                </c:pt>
                <c:pt idx="182">
                  <c:v>43172</c:v>
                </c:pt>
                <c:pt idx="183">
                  <c:v>43173</c:v>
                </c:pt>
                <c:pt idx="184">
                  <c:v>43174</c:v>
                </c:pt>
                <c:pt idx="185">
                  <c:v>43175</c:v>
                </c:pt>
                <c:pt idx="186">
                  <c:v>43178</c:v>
                </c:pt>
                <c:pt idx="187">
                  <c:v>43179</c:v>
                </c:pt>
                <c:pt idx="188">
                  <c:v>43180</c:v>
                </c:pt>
                <c:pt idx="189">
                  <c:v>43181</c:v>
                </c:pt>
                <c:pt idx="190">
                  <c:v>43182</c:v>
                </c:pt>
                <c:pt idx="191">
                  <c:v>43185</c:v>
                </c:pt>
                <c:pt idx="192">
                  <c:v>43186</c:v>
                </c:pt>
                <c:pt idx="193">
                  <c:v>43187</c:v>
                </c:pt>
                <c:pt idx="194">
                  <c:v>43188</c:v>
                </c:pt>
                <c:pt idx="195">
                  <c:v>43189</c:v>
                </c:pt>
                <c:pt idx="196">
                  <c:v>43192</c:v>
                </c:pt>
                <c:pt idx="197">
                  <c:v>43193</c:v>
                </c:pt>
                <c:pt idx="198">
                  <c:v>43194</c:v>
                </c:pt>
                <c:pt idx="199">
                  <c:v>43195</c:v>
                </c:pt>
                <c:pt idx="200">
                  <c:v>43196</c:v>
                </c:pt>
                <c:pt idx="201">
                  <c:v>43199</c:v>
                </c:pt>
                <c:pt idx="202">
                  <c:v>43200</c:v>
                </c:pt>
                <c:pt idx="203">
                  <c:v>43201</c:v>
                </c:pt>
                <c:pt idx="204">
                  <c:v>43202</c:v>
                </c:pt>
                <c:pt idx="205">
                  <c:v>43203</c:v>
                </c:pt>
                <c:pt idx="206">
                  <c:v>43206</c:v>
                </c:pt>
                <c:pt idx="207">
                  <c:v>43207</c:v>
                </c:pt>
                <c:pt idx="208">
                  <c:v>43208</c:v>
                </c:pt>
                <c:pt idx="209">
                  <c:v>43209</c:v>
                </c:pt>
                <c:pt idx="210">
                  <c:v>43210</c:v>
                </c:pt>
                <c:pt idx="211">
                  <c:v>43213</c:v>
                </c:pt>
                <c:pt idx="212">
                  <c:v>43214</c:v>
                </c:pt>
                <c:pt idx="213">
                  <c:v>43215</c:v>
                </c:pt>
                <c:pt idx="214">
                  <c:v>43216</c:v>
                </c:pt>
                <c:pt idx="215">
                  <c:v>43217</c:v>
                </c:pt>
                <c:pt idx="216">
                  <c:v>43220</c:v>
                </c:pt>
                <c:pt idx="217">
                  <c:v>43221</c:v>
                </c:pt>
                <c:pt idx="218">
                  <c:v>43222</c:v>
                </c:pt>
                <c:pt idx="219">
                  <c:v>43223</c:v>
                </c:pt>
                <c:pt idx="220">
                  <c:v>43224</c:v>
                </c:pt>
                <c:pt idx="221">
                  <c:v>43227</c:v>
                </c:pt>
                <c:pt idx="222">
                  <c:v>43228</c:v>
                </c:pt>
                <c:pt idx="223">
                  <c:v>43229</c:v>
                </c:pt>
                <c:pt idx="224">
                  <c:v>43230</c:v>
                </c:pt>
                <c:pt idx="225">
                  <c:v>43231</c:v>
                </c:pt>
                <c:pt idx="226">
                  <c:v>43234</c:v>
                </c:pt>
                <c:pt idx="227">
                  <c:v>43235</c:v>
                </c:pt>
                <c:pt idx="228">
                  <c:v>43236</c:v>
                </c:pt>
                <c:pt idx="229">
                  <c:v>43237</c:v>
                </c:pt>
                <c:pt idx="230">
                  <c:v>43238</c:v>
                </c:pt>
                <c:pt idx="231">
                  <c:v>43241</c:v>
                </c:pt>
                <c:pt idx="232">
                  <c:v>43242</c:v>
                </c:pt>
                <c:pt idx="233">
                  <c:v>43243</c:v>
                </c:pt>
                <c:pt idx="234">
                  <c:v>43244</c:v>
                </c:pt>
                <c:pt idx="235">
                  <c:v>43245</c:v>
                </c:pt>
                <c:pt idx="236">
                  <c:v>43248</c:v>
                </c:pt>
                <c:pt idx="237">
                  <c:v>43249</c:v>
                </c:pt>
                <c:pt idx="238">
                  <c:v>43250</c:v>
                </c:pt>
                <c:pt idx="239">
                  <c:v>43251</c:v>
                </c:pt>
                <c:pt idx="240">
                  <c:v>43252</c:v>
                </c:pt>
                <c:pt idx="241">
                  <c:v>43255</c:v>
                </c:pt>
                <c:pt idx="242">
                  <c:v>43256</c:v>
                </c:pt>
                <c:pt idx="243">
                  <c:v>43257</c:v>
                </c:pt>
                <c:pt idx="244">
                  <c:v>43258</c:v>
                </c:pt>
                <c:pt idx="245">
                  <c:v>43259</c:v>
                </c:pt>
                <c:pt idx="246">
                  <c:v>43262</c:v>
                </c:pt>
                <c:pt idx="247">
                  <c:v>43263</c:v>
                </c:pt>
                <c:pt idx="248">
                  <c:v>43264</c:v>
                </c:pt>
                <c:pt idx="249">
                  <c:v>43265</c:v>
                </c:pt>
                <c:pt idx="250">
                  <c:v>43266</c:v>
                </c:pt>
                <c:pt idx="251">
                  <c:v>43269</c:v>
                </c:pt>
                <c:pt idx="252">
                  <c:v>43270</c:v>
                </c:pt>
                <c:pt idx="253">
                  <c:v>43271</c:v>
                </c:pt>
                <c:pt idx="254">
                  <c:v>43272</c:v>
                </c:pt>
                <c:pt idx="255">
                  <c:v>43273</c:v>
                </c:pt>
                <c:pt idx="256">
                  <c:v>43276</c:v>
                </c:pt>
                <c:pt idx="257">
                  <c:v>43277</c:v>
                </c:pt>
                <c:pt idx="258">
                  <c:v>43278</c:v>
                </c:pt>
                <c:pt idx="259">
                  <c:v>43279</c:v>
                </c:pt>
                <c:pt idx="260">
                  <c:v>43280</c:v>
                </c:pt>
              </c:numCache>
            </c:numRef>
          </c:cat>
          <c:val>
            <c:numRef>
              <c:f>Sheet1!$B$2:$B$262</c:f>
              <c:numCache>
                <c:formatCode>#,##0.000</c:formatCode>
                <c:ptCount val="261"/>
                <c:pt idx="0">
                  <c:v>221.36500000000001</c:v>
                </c:pt>
                <c:pt idx="1">
                  <c:v>221.904749319243</c:v>
                </c:pt>
                <c:pt idx="2">
                  <c:v>221.55133919985801</c:v>
                </c:pt>
                <c:pt idx="3">
                  <c:v>221.787372286655</c:v>
                </c:pt>
                <c:pt idx="4">
                  <c:v>220.59170389859901</c:v>
                </c:pt>
                <c:pt idx="5">
                  <c:v>220.93475201330801</c:v>
                </c:pt>
                <c:pt idx="6">
                  <c:v>221.50999419328801</c:v>
                </c:pt>
                <c:pt idx="7">
                  <c:v>221.58961221718201</c:v>
                </c:pt>
                <c:pt idx="8">
                  <c:v>223.65420588850199</c:v>
                </c:pt>
                <c:pt idx="9">
                  <c:v>224.35715311522799</c:v>
                </c:pt>
                <c:pt idx="10">
                  <c:v>225.659720535085</c:v>
                </c:pt>
                <c:pt idx="11">
                  <c:v>225.82849058256599</c:v>
                </c:pt>
                <c:pt idx="12">
                  <c:v>225.986548643193</c:v>
                </c:pt>
                <c:pt idx="13">
                  <c:v>227.08667800919</c:v>
                </c:pt>
                <c:pt idx="14">
                  <c:v>227.562918172514</c:v>
                </c:pt>
                <c:pt idx="15">
                  <c:v>227.11990002603699</c:v>
                </c:pt>
                <c:pt idx="16">
                  <c:v>226.82766391948201</c:v>
                </c:pt>
                <c:pt idx="17">
                  <c:v>227.35707909731801</c:v>
                </c:pt>
                <c:pt idx="18">
                  <c:v>227.509240141546</c:v>
                </c:pt>
                <c:pt idx="19">
                  <c:v>227.86028425997699</c:v>
                </c:pt>
                <c:pt idx="20">
                  <c:v>227.38849910848199</c:v>
                </c:pt>
                <c:pt idx="21">
                  <c:v>227.55147415324501</c:v>
                </c:pt>
                <c:pt idx="22">
                  <c:v>228.57965249601699</c:v>
                </c:pt>
                <c:pt idx="23">
                  <c:v>228.61786950528901</c:v>
                </c:pt>
                <c:pt idx="24">
                  <c:v>228.34985142639701</c:v>
                </c:pt>
                <c:pt idx="25">
                  <c:v>228.3399874207</c:v>
                </c:pt>
                <c:pt idx="26">
                  <c:v>228.954727622929</c:v>
                </c:pt>
                <c:pt idx="27">
                  <c:v>228.537617488027</c:v>
                </c:pt>
                <c:pt idx="28">
                  <c:v>227.80580024843201</c:v>
                </c:pt>
                <c:pt idx="29">
                  <c:v>225.38395145263601</c:v>
                </c:pt>
                <c:pt idx="30">
                  <c:v>224.80579525568101</c:v>
                </c:pt>
                <c:pt idx="31">
                  <c:v>226.60844784655899</c:v>
                </c:pt>
                <c:pt idx="32">
                  <c:v>226.25881972282201</c:v>
                </c:pt>
                <c:pt idx="33">
                  <c:v>226.98949796415701</c:v>
                </c:pt>
                <c:pt idx="34">
                  <c:v>225.26977840456101</c:v>
                </c:pt>
                <c:pt idx="35">
                  <c:v>224.57808917191201</c:v>
                </c:pt>
                <c:pt idx="36">
                  <c:v>224.871353256936</c:v>
                </c:pt>
                <c:pt idx="37">
                  <c:v>226.43353976502701</c:v>
                </c:pt>
                <c:pt idx="38">
                  <c:v>226.214164702137</c:v>
                </c:pt>
                <c:pt idx="39">
                  <c:v>226.13916568059301</c:v>
                </c:pt>
                <c:pt idx="40">
                  <c:v>226.72707886882799</c:v>
                </c:pt>
                <c:pt idx="41">
                  <c:v>226.90236193626501</c:v>
                </c:pt>
                <c:pt idx="42">
                  <c:v>226.700480869247</c:v>
                </c:pt>
                <c:pt idx="43">
                  <c:v>227.14933401530899</c:v>
                </c:pt>
                <c:pt idx="44">
                  <c:v>228.42324942409101</c:v>
                </c:pt>
                <c:pt idx="45">
                  <c:v>229.14825565799001</c:v>
                </c:pt>
                <c:pt idx="46">
                  <c:v>228.70239451838299</c:v>
                </c:pt>
                <c:pt idx="47">
                  <c:v>227.852696237586</c:v>
                </c:pt>
                <c:pt idx="48">
                  <c:v>228.28133336773499</c:v>
                </c:pt>
                <c:pt idx="49">
                  <c:v>229.05914163077301</c:v>
                </c:pt>
                <c:pt idx="50">
                  <c:v>229.085449645837</c:v>
                </c:pt>
                <c:pt idx="51">
                  <c:v>231.08530530304699</c:v>
                </c:pt>
                <c:pt idx="52">
                  <c:v>231.818446542651</c:v>
                </c:pt>
                <c:pt idx="53">
                  <c:v>231.598882459648</c:v>
                </c:pt>
                <c:pt idx="54">
                  <c:v>231.304399362265</c:v>
                </c:pt>
                <c:pt idx="55">
                  <c:v>231.81556253963399</c:v>
                </c:pt>
                <c:pt idx="56">
                  <c:v>232.389615716148</c:v>
                </c:pt>
                <c:pt idx="57">
                  <c:v>232.876948871043</c:v>
                </c:pt>
                <c:pt idx="58">
                  <c:v>233.21073298542299</c:v>
                </c:pt>
                <c:pt idx="59">
                  <c:v>232.26146667735301</c:v>
                </c:pt>
                <c:pt idx="60">
                  <c:v>232.55520877621001</c:v>
                </c:pt>
                <c:pt idx="61">
                  <c:v>231.64985948812901</c:v>
                </c:pt>
                <c:pt idx="62">
                  <c:v>230.85517322481701</c:v>
                </c:pt>
                <c:pt idx="63">
                  <c:v>231.42915541383201</c:v>
                </c:pt>
                <c:pt idx="64">
                  <c:v>231.75575351453699</c:v>
                </c:pt>
                <c:pt idx="65">
                  <c:v>233.92206506567899</c:v>
                </c:pt>
                <c:pt idx="66">
                  <c:v>234.384146829836</c:v>
                </c:pt>
                <c:pt idx="67">
                  <c:v>235.252368688714</c:v>
                </c:pt>
                <c:pt idx="68">
                  <c:v>235.51660012641</c:v>
                </c:pt>
                <c:pt idx="69">
                  <c:v>236.102843172251</c:v>
                </c:pt>
                <c:pt idx="70">
                  <c:v>235.921196056849</c:v>
                </c:pt>
                <c:pt idx="71">
                  <c:v>235.761563117289</c:v>
                </c:pt>
                <c:pt idx="72">
                  <c:v>236.94065990582399</c:v>
                </c:pt>
                <c:pt idx="73">
                  <c:v>237.374639233804</c:v>
                </c:pt>
                <c:pt idx="74">
                  <c:v>237.410044563269</c:v>
                </c:pt>
                <c:pt idx="75">
                  <c:v>237.97082845543201</c:v>
                </c:pt>
                <c:pt idx="76">
                  <c:v>238.31496578071599</c:v>
                </c:pt>
                <c:pt idx="77">
                  <c:v>237.90068188015101</c:v>
                </c:pt>
                <c:pt idx="78">
                  <c:v>238.25458854897201</c:v>
                </c:pt>
                <c:pt idx="79">
                  <c:v>238.30966316992999</c:v>
                </c:pt>
                <c:pt idx="80">
                  <c:v>238.62407249614901</c:v>
                </c:pt>
                <c:pt idx="81">
                  <c:v>237.96141075037599</c:v>
                </c:pt>
                <c:pt idx="82">
                  <c:v>238.03662887695299</c:v>
                </c:pt>
                <c:pt idx="83">
                  <c:v>237.24295001031399</c:v>
                </c:pt>
                <c:pt idx="84">
                  <c:v>237.32771646559101</c:v>
                </c:pt>
                <c:pt idx="85">
                  <c:v>238.306295558492</c:v>
                </c:pt>
                <c:pt idx="86">
                  <c:v>238.44744971541201</c:v>
                </c:pt>
                <c:pt idx="87">
                  <c:v>238.779535097115</c:v>
                </c:pt>
                <c:pt idx="88">
                  <c:v>239.480582022199</c:v>
                </c:pt>
                <c:pt idx="89">
                  <c:v>239.67118773067801</c:v>
                </c:pt>
                <c:pt idx="90">
                  <c:v>239.88278083958801</c:v>
                </c:pt>
                <c:pt idx="91">
                  <c:v>240.14956110092501</c:v>
                </c:pt>
                <c:pt idx="92">
                  <c:v>240.24135113821299</c:v>
                </c:pt>
                <c:pt idx="93">
                  <c:v>240.6539411782</c:v>
                </c:pt>
                <c:pt idx="94">
                  <c:v>239.819077159796</c:v>
                </c:pt>
                <c:pt idx="95">
                  <c:v>239.500508524396</c:v>
                </c:pt>
                <c:pt idx="96">
                  <c:v>238.931481373797</c:v>
                </c:pt>
                <c:pt idx="97">
                  <c:v>238.43368586282699</c:v>
                </c:pt>
                <c:pt idx="98">
                  <c:v>237.15051702371301</c:v>
                </c:pt>
                <c:pt idx="99">
                  <c:v>239.09046431535</c:v>
                </c:pt>
                <c:pt idx="100">
                  <c:v>239.100107072866</c:v>
                </c:pt>
                <c:pt idx="101">
                  <c:v>239.36481068888401</c:v>
                </c:pt>
                <c:pt idx="102">
                  <c:v>240.927759138037</c:v>
                </c:pt>
                <c:pt idx="103">
                  <c:v>241.381000870999</c:v>
                </c:pt>
                <c:pt idx="104">
                  <c:v>241.622972989804</c:v>
                </c:pt>
                <c:pt idx="105">
                  <c:v>242.322542050517</c:v>
                </c:pt>
                <c:pt idx="106">
                  <c:v>241.693725401069</c:v>
                </c:pt>
                <c:pt idx="107">
                  <c:v>242.87068726907901</c:v>
                </c:pt>
                <c:pt idx="108">
                  <c:v>242.72445152523301</c:v>
                </c:pt>
                <c:pt idx="109">
                  <c:v>243.401881828326</c:v>
                </c:pt>
                <c:pt idx="110">
                  <c:v>242.45623660127899</c:v>
                </c:pt>
                <c:pt idx="111">
                  <c:v>242.67645273947301</c:v>
                </c:pt>
                <c:pt idx="112">
                  <c:v>241.921583001567</c:v>
                </c:pt>
                <c:pt idx="113">
                  <c:v>240.948232196655</c:v>
                </c:pt>
                <c:pt idx="114">
                  <c:v>241.50611361365799</c:v>
                </c:pt>
                <c:pt idx="115">
                  <c:v>242.798329435543</c:v>
                </c:pt>
                <c:pt idx="116">
                  <c:v>243.83819898916099</c:v>
                </c:pt>
                <c:pt idx="117">
                  <c:v>243.88204651054801</c:v>
                </c:pt>
                <c:pt idx="118">
                  <c:v>244.14461521406099</c:v>
                </c:pt>
                <c:pt idx="119">
                  <c:v>243.519503752341</c:v>
                </c:pt>
                <c:pt idx="120">
                  <c:v>244.28508017342199</c:v>
                </c:pt>
                <c:pt idx="121">
                  <c:v>246.508536370516</c:v>
                </c:pt>
                <c:pt idx="122">
                  <c:v>245.77102922260201</c:v>
                </c:pt>
                <c:pt idx="123">
                  <c:v>245.70819557331001</c:v>
                </c:pt>
                <c:pt idx="124">
                  <c:v>246.30658097825801</c:v>
                </c:pt>
                <c:pt idx="125">
                  <c:v>246.35769621945801</c:v>
                </c:pt>
                <c:pt idx="126">
                  <c:v>246.394530193322</c:v>
                </c:pt>
                <c:pt idx="127">
                  <c:v>246.276371770286</c:v>
                </c:pt>
                <c:pt idx="128">
                  <c:v>246.89069818084701</c:v>
                </c:pt>
                <c:pt idx="129">
                  <c:v>247.55072370040801</c:v>
                </c:pt>
                <c:pt idx="130" formatCode="0.000">
                  <c:v>245.954512299209</c:v>
                </c:pt>
                <c:pt idx="131" formatCode="0.000">
                  <c:v>245.93400891617799</c:v>
                </c:pt>
                <c:pt idx="132" formatCode="0.000">
                  <c:v>247.75071038094501</c:v>
                </c:pt>
                <c:pt idx="133" formatCode="0.000">
                  <c:v>248.89939274991201</c:v>
                </c:pt>
                <c:pt idx="134" formatCode="0.000">
                  <c:v>250.892313088272</c:v>
                </c:pt>
                <c:pt idx="135" formatCode="0.000">
                  <c:v>252.53298746702299</c:v>
                </c:pt>
                <c:pt idx="136" formatCode="0.000">
                  <c:v>252.822838137914</c:v>
                </c:pt>
                <c:pt idx="137" formatCode="0.000">
                  <c:v>253.20364915003299</c:v>
                </c:pt>
                <c:pt idx="138" formatCode="0.000">
                  <c:v>253.06609611571</c:v>
                </c:pt>
                <c:pt idx="139" formatCode="0.000">
                  <c:v>254.03964060296201</c:v>
                </c:pt>
                <c:pt idx="140" formatCode="0.000">
                  <c:v>255.71617841202101</c:v>
                </c:pt>
                <c:pt idx="141" formatCode="0.000">
                  <c:v>256.66925951030402</c:v>
                </c:pt>
                <c:pt idx="142" formatCode="0.000">
                  <c:v>256.28051869628899</c:v>
                </c:pt>
                <c:pt idx="143" formatCode="0.000">
                  <c:v>257.59102404416899</c:v>
                </c:pt>
                <c:pt idx="144" formatCode="0.000">
                  <c:v>257.39787353624598</c:v>
                </c:pt>
                <c:pt idx="145" formatCode="0.000">
                  <c:v>258.62904895494802</c:v>
                </c:pt>
                <c:pt idx="146" formatCode="0.000">
                  <c:v>260.18810947555897</c:v>
                </c:pt>
                <c:pt idx="147" formatCode="0.000">
                  <c:v>261.47341872790298</c:v>
                </c:pt>
                <c:pt idx="148" formatCode="0.000">
                  <c:v>261.87030614480301</c:v>
                </c:pt>
                <c:pt idx="149" formatCode="0.000">
                  <c:v>262.20351840694002</c:v>
                </c:pt>
                <c:pt idx="150" formatCode="0.000">
                  <c:v>263.94877777467599</c:v>
                </c:pt>
                <c:pt idx="151" formatCode="0.000">
                  <c:v>262.311176605578</c:v>
                </c:pt>
                <c:pt idx="152" formatCode="0.000">
                  <c:v>259.73850497044498</c:v>
                </c:pt>
                <c:pt idx="153" formatCode="0.000">
                  <c:v>259.83043144030802</c:v>
                </c:pt>
                <c:pt idx="154" formatCode="0.000">
                  <c:v>259.647845322271</c:v>
                </c:pt>
                <c:pt idx="155" formatCode="0.000">
                  <c:v>254.97855057832001</c:v>
                </c:pt>
                <c:pt idx="156" formatCode="0.000">
                  <c:v>247.43354752600101</c:v>
                </c:pt>
                <c:pt idx="157" formatCode="0.000">
                  <c:v>246.11582571853199</c:v>
                </c:pt>
                <c:pt idx="158" formatCode="0.000">
                  <c:v>246.27904742065999</c:v>
                </c:pt>
                <c:pt idx="159" formatCode="0.000">
                  <c:v>240.25295337805801</c:v>
                </c:pt>
                <c:pt idx="160" formatCode="0.000">
                  <c:v>240.378600218933</c:v>
                </c:pt>
                <c:pt idx="161" formatCode="0.000">
                  <c:v>243.23183394061601</c:v>
                </c:pt>
                <c:pt idx="162" formatCode="0.000">
                  <c:v>244.01169340560801</c:v>
                </c:pt>
                <c:pt idx="163" formatCode="0.000">
                  <c:v>247.17934445338801</c:v>
                </c:pt>
                <c:pt idx="164" formatCode="0.000">
                  <c:v>250.275088836409</c:v>
                </c:pt>
                <c:pt idx="165" formatCode="0.000">
                  <c:v>250.94167921648901</c:v>
                </c:pt>
                <c:pt idx="166" formatCode="0.000">
                  <c:v>250.773162318017</c:v>
                </c:pt>
                <c:pt idx="167" formatCode="0.000">
                  <c:v>249.61492561690301</c:v>
                </c:pt>
                <c:pt idx="168" formatCode="0.000">
                  <c:v>249.19198986876299</c:v>
                </c:pt>
                <c:pt idx="169" formatCode="0.000">
                  <c:v>248.901910407358</c:v>
                </c:pt>
                <c:pt idx="170" formatCode="0.000">
                  <c:v>251.75776873849799</c:v>
                </c:pt>
                <c:pt idx="171" formatCode="0.000">
                  <c:v>253.83719349911499</c:v>
                </c:pt>
                <c:pt idx="172" formatCode="0.000">
                  <c:v>251.66595315068599</c:v>
                </c:pt>
                <c:pt idx="173" formatCode="0.000">
                  <c:v>248.918002768094</c:v>
                </c:pt>
                <c:pt idx="174" formatCode="0.000">
                  <c:v>245.990239748768</c:v>
                </c:pt>
                <c:pt idx="175" formatCode="0.000">
                  <c:v>245.730930342889</c:v>
                </c:pt>
                <c:pt idx="176" formatCode="0.000">
                  <c:v>247.31495219517799</c:v>
                </c:pt>
                <c:pt idx="177" formatCode="0.000">
                  <c:v>248.955555649346</c:v>
                </c:pt>
                <c:pt idx="178" formatCode="0.000">
                  <c:v>248.66508655562799</c:v>
                </c:pt>
                <c:pt idx="179" formatCode="0.000">
                  <c:v>249.832852590339</c:v>
                </c:pt>
                <c:pt idx="180" formatCode="0.000">
                  <c:v>252.62659734686801</c:v>
                </c:pt>
                <c:pt idx="181" formatCode="0.000">
                  <c:v>253.519644974557</c:v>
                </c:pt>
                <c:pt idx="182" formatCode="0.000">
                  <c:v>252.572215745948</c:v>
                </c:pt>
                <c:pt idx="183" formatCode="0.000">
                  <c:v>251.43255517610299</c:v>
                </c:pt>
                <c:pt idx="184" formatCode="0.000">
                  <c:v>251.28689350821</c:v>
                </c:pt>
                <c:pt idx="185" formatCode="0.000">
                  <c:v>251.30188387707</c:v>
                </c:pt>
                <c:pt idx="186" formatCode="0.000">
                  <c:v>248.62529166200699</c:v>
                </c:pt>
                <c:pt idx="187" formatCode="0.000">
                  <c:v>248.845096956285</c:v>
                </c:pt>
                <c:pt idx="188" formatCode="0.000">
                  <c:v>248.677812930155</c:v>
                </c:pt>
                <c:pt idx="189" formatCode="0.000">
                  <c:v>244.631786915812</c:v>
                </c:pt>
                <c:pt idx="190" formatCode="0.000">
                  <c:v>240.260847104036</c:v>
                </c:pt>
                <c:pt idx="191" formatCode="0.000">
                  <c:v>243.89018668812301</c:v>
                </c:pt>
                <c:pt idx="192" formatCode="0.000">
                  <c:v>242.574833743254</c:v>
                </c:pt>
                <c:pt idx="193" formatCode="0.000">
                  <c:v>241.37327142121401</c:v>
                </c:pt>
                <c:pt idx="194" formatCode="0.000">
                  <c:v>243.41246173024999</c:v>
                </c:pt>
                <c:pt idx="195" formatCode="0.000">
                  <c:v>243.988176336284</c:v>
                </c:pt>
                <c:pt idx="196">
                  <c:v>241.023918234192</c:v>
                </c:pt>
                <c:pt idx="197">
                  <c:v>242.112301530027</c:v>
                </c:pt>
                <c:pt idx="198">
                  <c:v>243.05717548658799</c:v>
                </c:pt>
                <c:pt idx="199">
                  <c:v>245.37334341300101</c:v>
                </c:pt>
                <c:pt idx="200">
                  <c:v>242.41193037206401</c:v>
                </c:pt>
                <c:pt idx="201">
                  <c:v>243.34128603088701</c:v>
                </c:pt>
                <c:pt idx="202">
                  <c:v>246.65945943361001</c:v>
                </c:pt>
                <c:pt idx="203">
                  <c:v>245.898549237591</c:v>
                </c:pt>
                <c:pt idx="204">
                  <c:v>246.817711498329</c:v>
                </c:pt>
                <c:pt idx="205">
                  <c:v>246.46189081704</c:v>
                </c:pt>
                <c:pt idx="206">
                  <c:v>247.449172591343</c:v>
                </c:pt>
                <c:pt idx="207">
                  <c:v>249.21163694455899</c:v>
                </c:pt>
                <c:pt idx="208">
                  <c:v>250.274823904225</c:v>
                </c:pt>
                <c:pt idx="209">
                  <c:v>249.696891733559</c:v>
                </c:pt>
                <c:pt idx="210">
                  <c:v>247.628413893828</c:v>
                </c:pt>
                <c:pt idx="211">
                  <c:v>247.125402186054</c:v>
                </c:pt>
                <c:pt idx="212">
                  <c:v>245.41356662567699</c:v>
                </c:pt>
                <c:pt idx="213">
                  <c:v>244.59523268271101</c:v>
                </c:pt>
                <c:pt idx="214">
                  <c:v>246.36482821752401</c:v>
                </c:pt>
                <c:pt idx="215">
                  <c:v>247.07257277778601</c:v>
                </c:pt>
                <c:pt idx="216">
                  <c:v>246.31815730736901</c:v>
                </c:pt>
                <c:pt idx="217">
                  <c:v>245.989721528883</c:v>
                </c:pt>
                <c:pt idx="218">
                  <c:v>244.98940326853</c:v>
                </c:pt>
                <c:pt idx="219">
                  <c:v>244.13940628666001</c:v>
                </c:pt>
                <c:pt idx="220">
                  <c:v>246.011975698794</c:v>
                </c:pt>
                <c:pt idx="221">
                  <c:v>246.908044159208</c:v>
                </c:pt>
                <c:pt idx="222">
                  <c:v>246.81236961303199</c:v>
                </c:pt>
                <c:pt idx="223">
                  <c:v>248.39558865217401</c:v>
                </c:pt>
                <c:pt idx="224">
                  <c:v>250.23528216722701</c:v>
                </c:pt>
                <c:pt idx="225">
                  <c:v>251.373210472236</c:v>
                </c:pt>
                <c:pt idx="226">
                  <c:v>251.94649827413301</c:v>
                </c:pt>
                <c:pt idx="227">
                  <c:v>249.82043857759399</c:v>
                </c:pt>
                <c:pt idx="228">
                  <c:v>250.28432382953201</c:v>
                </c:pt>
                <c:pt idx="229">
                  <c:v>250.336318620789</c:v>
                </c:pt>
                <c:pt idx="230">
                  <c:v>249.726670378401</c:v>
                </c:pt>
                <c:pt idx="231">
                  <c:v>250.76038291437999</c:v>
                </c:pt>
                <c:pt idx="232">
                  <c:v>250.720900215646</c:v>
                </c:pt>
                <c:pt idx="233">
                  <c:v>249.89166232496399</c:v>
                </c:pt>
                <c:pt idx="234">
                  <c:v>249.42403333516901</c:v>
                </c:pt>
                <c:pt idx="235">
                  <c:v>248.76634917569501</c:v>
                </c:pt>
                <c:pt idx="236">
                  <c:v>248.41903465920899</c:v>
                </c:pt>
                <c:pt idx="237">
                  <c:v>245.676459724805</c:v>
                </c:pt>
                <c:pt idx="238">
                  <c:v>247.16027048738499</c:v>
                </c:pt>
                <c:pt idx="239">
                  <c:v>246.62568182894501</c:v>
                </c:pt>
                <c:pt idx="240">
                  <c:v>248.58086431144</c:v>
                </c:pt>
                <c:pt idx="241">
                  <c:v>250.34161641597299</c:v>
                </c:pt>
                <c:pt idx="242">
                  <c:v>250.03705799024601</c:v>
                </c:pt>
                <c:pt idx="243">
                  <c:v>251.99711301498499</c:v>
                </c:pt>
                <c:pt idx="244">
                  <c:v>252.12544430876699</c:v>
                </c:pt>
                <c:pt idx="245">
                  <c:v>251.77387970678399</c:v>
                </c:pt>
                <c:pt idx="246">
                  <c:v>252.56276423918101</c:v>
                </c:pt>
                <c:pt idx="247">
                  <c:v>252.72060899609801</c:v>
                </c:pt>
                <c:pt idx="248">
                  <c:v>252.06976780619101</c:v>
                </c:pt>
                <c:pt idx="249">
                  <c:v>252.04081474496999</c:v>
                </c:pt>
                <c:pt idx="250">
                  <c:v>250.91985077057501</c:v>
                </c:pt>
                <c:pt idx="251">
                  <c:v>249.85713313838099</c:v>
                </c:pt>
                <c:pt idx="252">
                  <c:v>247.821958514443</c:v>
                </c:pt>
                <c:pt idx="253">
                  <c:v>248.702388622661</c:v>
                </c:pt>
                <c:pt idx="254">
                  <c:v>247.15005503972901</c:v>
                </c:pt>
                <c:pt idx="255">
                  <c:v>248.29163498992099</c:v>
                </c:pt>
                <c:pt idx="256">
                  <c:v>244.84065202558901</c:v>
                </c:pt>
                <c:pt idx="257">
                  <c:v>245.05206071491099</c:v>
                </c:pt>
                <c:pt idx="258">
                  <c:v>243.40912326434201</c:v>
                </c:pt>
                <c:pt idx="259">
                  <c:v>243.66573884168</c:v>
                </c:pt>
                <c:pt idx="260">
                  <c:v>245.290106811181</c:v>
                </c:pt>
              </c:numCache>
            </c:numRef>
          </c:val>
          <c:smooth val="0"/>
          <c:extLst>
            <c:ext xmlns:c16="http://schemas.microsoft.com/office/drawing/2014/chart" uri="{C3380CC4-5D6E-409C-BE32-E72D297353CC}">
              <c16:uniqueId val="{00000001-B9F8-4A48-B9C7-19309A1B8837}"/>
            </c:ext>
          </c:extLst>
        </c:ser>
        <c:ser>
          <c:idx val="2"/>
          <c:order val="2"/>
          <c:tx>
            <c:strRef>
              <c:f>Sheet1!$D$1</c:f>
              <c:strCache>
                <c:ptCount val="1"/>
                <c:pt idx="0">
                  <c:v>Annotations</c:v>
                </c:pt>
              </c:strCache>
            </c:strRef>
          </c:tx>
          <c:spPr>
            <a:ln>
              <a:noFill/>
            </a:ln>
          </c:spPr>
          <c:marker>
            <c:symbol val="none"/>
          </c:marker>
          <c:cat>
            <c:numRef>
              <c:f>Sheet1!$A$2:$A$262</c:f>
              <c:numCache>
                <c:formatCode>mmm\ dd\,\ yyyy</c:formatCode>
                <c:ptCount val="261"/>
                <c:pt idx="0">
                  <c:v>42916</c:v>
                </c:pt>
                <c:pt idx="1">
                  <c:v>42919</c:v>
                </c:pt>
                <c:pt idx="2">
                  <c:v>42920</c:v>
                </c:pt>
                <c:pt idx="3">
                  <c:v>42921</c:v>
                </c:pt>
                <c:pt idx="4">
                  <c:v>42922</c:v>
                </c:pt>
                <c:pt idx="5">
                  <c:v>42923</c:v>
                </c:pt>
                <c:pt idx="6">
                  <c:v>42926</c:v>
                </c:pt>
                <c:pt idx="7">
                  <c:v>42927</c:v>
                </c:pt>
                <c:pt idx="8">
                  <c:v>42928</c:v>
                </c:pt>
                <c:pt idx="9">
                  <c:v>42929</c:v>
                </c:pt>
                <c:pt idx="10">
                  <c:v>42930</c:v>
                </c:pt>
                <c:pt idx="11">
                  <c:v>42933</c:v>
                </c:pt>
                <c:pt idx="12">
                  <c:v>42934</c:v>
                </c:pt>
                <c:pt idx="13">
                  <c:v>42935</c:v>
                </c:pt>
                <c:pt idx="14">
                  <c:v>42936</c:v>
                </c:pt>
                <c:pt idx="15">
                  <c:v>42937</c:v>
                </c:pt>
                <c:pt idx="16">
                  <c:v>42940</c:v>
                </c:pt>
                <c:pt idx="17">
                  <c:v>42941</c:v>
                </c:pt>
                <c:pt idx="18">
                  <c:v>42942</c:v>
                </c:pt>
                <c:pt idx="19">
                  <c:v>42943</c:v>
                </c:pt>
                <c:pt idx="20">
                  <c:v>42944</c:v>
                </c:pt>
                <c:pt idx="21">
                  <c:v>42947</c:v>
                </c:pt>
                <c:pt idx="22">
                  <c:v>42948</c:v>
                </c:pt>
                <c:pt idx="23">
                  <c:v>42949</c:v>
                </c:pt>
                <c:pt idx="24">
                  <c:v>42950</c:v>
                </c:pt>
                <c:pt idx="25">
                  <c:v>42951</c:v>
                </c:pt>
                <c:pt idx="26">
                  <c:v>42954</c:v>
                </c:pt>
                <c:pt idx="27">
                  <c:v>42955</c:v>
                </c:pt>
                <c:pt idx="28">
                  <c:v>42956</c:v>
                </c:pt>
                <c:pt idx="29">
                  <c:v>42957</c:v>
                </c:pt>
                <c:pt idx="30">
                  <c:v>42958</c:v>
                </c:pt>
                <c:pt idx="31">
                  <c:v>42961</c:v>
                </c:pt>
                <c:pt idx="32">
                  <c:v>42962</c:v>
                </c:pt>
                <c:pt idx="33">
                  <c:v>42963</c:v>
                </c:pt>
                <c:pt idx="34">
                  <c:v>42964</c:v>
                </c:pt>
                <c:pt idx="35">
                  <c:v>42965</c:v>
                </c:pt>
                <c:pt idx="36">
                  <c:v>42968</c:v>
                </c:pt>
                <c:pt idx="37">
                  <c:v>42969</c:v>
                </c:pt>
                <c:pt idx="38">
                  <c:v>42970</c:v>
                </c:pt>
                <c:pt idx="39">
                  <c:v>42971</c:v>
                </c:pt>
                <c:pt idx="40">
                  <c:v>42972</c:v>
                </c:pt>
                <c:pt idx="41">
                  <c:v>42975</c:v>
                </c:pt>
                <c:pt idx="42">
                  <c:v>42976</c:v>
                </c:pt>
                <c:pt idx="43">
                  <c:v>42977</c:v>
                </c:pt>
                <c:pt idx="44">
                  <c:v>42978</c:v>
                </c:pt>
                <c:pt idx="45">
                  <c:v>42979</c:v>
                </c:pt>
                <c:pt idx="46">
                  <c:v>42982</c:v>
                </c:pt>
                <c:pt idx="47">
                  <c:v>42983</c:v>
                </c:pt>
                <c:pt idx="48">
                  <c:v>42984</c:v>
                </c:pt>
                <c:pt idx="49">
                  <c:v>42985</c:v>
                </c:pt>
                <c:pt idx="50">
                  <c:v>42986</c:v>
                </c:pt>
                <c:pt idx="51">
                  <c:v>42989</c:v>
                </c:pt>
                <c:pt idx="52">
                  <c:v>42990</c:v>
                </c:pt>
                <c:pt idx="53">
                  <c:v>42991</c:v>
                </c:pt>
                <c:pt idx="54">
                  <c:v>42992</c:v>
                </c:pt>
                <c:pt idx="55">
                  <c:v>42993</c:v>
                </c:pt>
                <c:pt idx="56">
                  <c:v>42996</c:v>
                </c:pt>
                <c:pt idx="57">
                  <c:v>42997</c:v>
                </c:pt>
                <c:pt idx="58">
                  <c:v>42998</c:v>
                </c:pt>
                <c:pt idx="59">
                  <c:v>42999</c:v>
                </c:pt>
                <c:pt idx="60">
                  <c:v>43000</c:v>
                </c:pt>
                <c:pt idx="61">
                  <c:v>43003</c:v>
                </c:pt>
                <c:pt idx="62">
                  <c:v>43004</c:v>
                </c:pt>
                <c:pt idx="63">
                  <c:v>43005</c:v>
                </c:pt>
                <c:pt idx="64">
                  <c:v>43006</c:v>
                </c:pt>
                <c:pt idx="65">
                  <c:v>43007</c:v>
                </c:pt>
                <c:pt idx="66">
                  <c:v>43010</c:v>
                </c:pt>
                <c:pt idx="67">
                  <c:v>43011</c:v>
                </c:pt>
                <c:pt idx="68">
                  <c:v>43012</c:v>
                </c:pt>
                <c:pt idx="69">
                  <c:v>43013</c:v>
                </c:pt>
                <c:pt idx="70">
                  <c:v>43014</c:v>
                </c:pt>
                <c:pt idx="71">
                  <c:v>43017</c:v>
                </c:pt>
                <c:pt idx="72">
                  <c:v>43018</c:v>
                </c:pt>
                <c:pt idx="73">
                  <c:v>43019</c:v>
                </c:pt>
                <c:pt idx="74">
                  <c:v>43020</c:v>
                </c:pt>
                <c:pt idx="75">
                  <c:v>43021</c:v>
                </c:pt>
                <c:pt idx="76">
                  <c:v>43024</c:v>
                </c:pt>
                <c:pt idx="77">
                  <c:v>43025</c:v>
                </c:pt>
                <c:pt idx="78">
                  <c:v>43026</c:v>
                </c:pt>
                <c:pt idx="79">
                  <c:v>43027</c:v>
                </c:pt>
                <c:pt idx="80">
                  <c:v>43028</c:v>
                </c:pt>
                <c:pt idx="81">
                  <c:v>43031</c:v>
                </c:pt>
                <c:pt idx="82">
                  <c:v>43032</c:v>
                </c:pt>
                <c:pt idx="83">
                  <c:v>43033</c:v>
                </c:pt>
                <c:pt idx="84">
                  <c:v>43034</c:v>
                </c:pt>
                <c:pt idx="85">
                  <c:v>43035</c:v>
                </c:pt>
                <c:pt idx="86">
                  <c:v>43038</c:v>
                </c:pt>
                <c:pt idx="87">
                  <c:v>43039</c:v>
                </c:pt>
                <c:pt idx="88">
                  <c:v>43040</c:v>
                </c:pt>
                <c:pt idx="89">
                  <c:v>43041</c:v>
                </c:pt>
                <c:pt idx="90">
                  <c:v>43042</c:v>
                </c:pt>
                <c:pt idx="91">
                  <c:v>43045</c:v>
                </c:pt>
                <c:pt idx="92">
                  <c:v>43046</c:v>
                </c:pt>
                <c:pt idx="93">
                  <c:v>43047</c:v>
                </c:pt>
                <c:pt idx="94">
                  <c:v>43048</c:v>
                </c:pt>
                <c:pt idx="95">
                  <c:v>43049</c:v>
                </c:pt>
                <c:pt idx="96">
                  <c:v>43052</c:v>
                </c:pt>
                <c:pt idx="97">
                  <c:v>43053</c:v>
                </c:pt>
                <c:pt idx="98">
                  <c:v>43054</c:v>
                </c:pt>
                <c:pt idx="99">
                  <c:v>43055</c:v>
                </c:pt>
                <c:pt idx="100">
                  <c:v>43056</c:v>
                </c:pt>
                <c:pt idx="101">
                  <c:v>43059</c:v>
                </c:pt>
                <c:pt idx="102">
                  <c:v>43060</c:v>
                </c:pt>
                <c:pt idx="103">
                  <c:v>43061</c:v>
                </c:pt>
                <c:pt idx="104">
                  <c:v>43062</c:v>
                </c:pt>
                <c:pt idx="105">
                  <c:v>43063</c:v>
                </c:pt>
                <c:pt idx="106">
                  <c:v>43066</c:v>
                </c:pt>
                <c:pt idx="107">
                  <c:v>43067</c:v>
                </c:pt>
                <c:pt idx="108">
                  <c:v>43068</c:v>
                </c:pt>
                <c:pt idx="109">
                  <c:v>43069</c:v>
                </c:pt>
                <c:pt idx="110">
                  <c:v>43070</c:v>
                </c:pt>
                <c:pt idx="111">
                  <c:v>43073</c:v>
                </c:pt>
                <c:pt idx="112">
                  <c:v>43074</c:v>
                </c:pt>
                <c:pt idx="113">
                  <c:v>43075</c:v>
                </c:pt>
                <c:pt idx="114">
                  <c:v>43076</c:v>
                </c:pt>
                <c:pt idx="115">
                  <c:v>43077</c:v>
                </c:pt>
                <c:pt idx="116">
                  <c:v>43080</c:v>
                </c:pt>
                <c:pt idx="117">
                  <c:v>43081</c:v>
                </c:pt>
                <c:pt idx="118">
                  <c:v>43082</c:v>
                </c:pt>
                <c:pt idx="119">
                  <c:v>43083</c:v>
                </c:pt>
                <c:pt idx="120">
                  <c:v>43084</c:v>
                </c:pt>
                <c:pt idx="121">
                  <c:v>43087</c:v>
                </c:pt>
                <c:pt idx="122">
                  <c:v>43088</c:v>
                </c:pt>
                <c:pt idx="123">
                  <c:v>43089</c:v>
                </c:pt>
                <c:pt idx="124">
                  <c:v>43090</c:v>
                </c:pt>
                <c:pt idx="125">
                  <c:v>43091</c:v>
                </c:pt>
                <c:pt idx="126">
                  <c:v>43094</c:v>
                </c:pt>
                <c:pt idx="127">
                  <c:v>43095</c:v>
                </c:pt>
                <c:pt idx="128">
                  <c:v>43096</c:v>
                </c:pt>
                <c:pt idx="129">
                  <c:v>43097</c:v>
                </c:pt>
                <c:pt idx="130">
                  <c:v>43098</c:v>
                </c:pt>
                <c:pt idx="131">
                  <c:v>43101</c:v>
                </c:pt>
                <c:pt idx="132">
                  <c:v>43102</c:v>
                </c:pt>
                <c:pt idx="133">
                  <c:v>43103</c:v>
                </c:pt>
                <c:pt idx="134">
                  <c:v>43104</c:v>
                </c:pt>
                <c:pt idx="135">
                  <c:v>43105</c:v>
                </c:pt>
                <c:pt idx="136">
                  <c:v>43108</c:v>
                </c:pt>
                <c:pt idx="137">
                  <c:v>43109</c:v>
                </c:pt>
                <c:pt idx="138">
                  <c:v>43110</c:v>
                </c:pt>
                <c:pt idx="139">
                  <c:v>43111</c:v>
                </c:pt>
                <c:pt idx="140">
                  <c:v>43112</c:v>
                </c:pt>
                <c:pt idx="141">
                  <c:v>43115</c:v>
                </c:pt>
                <c:pt idx="142">
                  <c:v>43116</c:v>
                </c:pt>
                <c:pt idx="143">
                  <c:v>43117</c:v>
                </c:pt>
                <c:pt idx="144">
                  <c:v>43118</c:v>
                </c:pt>
                <c:pt idx="145">
                  <c:v>43119</c:v>
                </c:pt>
                <c:pt idx="146">
                  <c:v>43122</c:v>
                </c:pt>
                <c:pt idx="147">
                  <c:v>43123</c:v>
                </c:pt>
                <c:pt idx="148">
                  <c:v>43124</c:v>
                </c:pt>
                <c:pt idx="149">
                  <c:v>43125</c:v>
                </c:pt>
                <c:pt idx="150">
                  <c:v>43126</c:v>
                </c:pt>
                <c:pt idx="151">
                  <c:v>43129</c:v>
                </c:pt>
                <c:pt idx="152">
                  <c:v>43130</c:v>
                </c:pt>
                <c:pt idx="153">
                  <c:v>43131</c:v>
                </c:pt>
                <c:pt idx="154">
                  <c:v>43132</c:v>
                </c:pt>
                <c:pt idx="155">
                  <c:v>43133</c:v>
                </c:pt>
                <c:pt idx="156">
                  <c:v>43136</c:v>
                </c:pt>
                <c:pt idx="157">
                  <c:v>43137</c:v>
                </c:pt>
                <c:pt idx="158">
                  <c:v>43138</c:v>
                </c:pt>
                <c:pt idx="159">
                  <c:v>43139</c:v>
                </c:pt>
                <c:pt idx="160">
                  <c:v>43140</c:v>
                </c:pt>
                <c:pt idx="161">
                  <c:v>43143</c:v>
                </c:pt>
                <c:pt idx="162">
                  <c:v>43144</c:v>
                </c:pt>
                <c:pt idx="163">
                  <c:v>43145</c:v>
                </c:pt>
                <c:pt idx="164">
                  <c:v>43146</c:v>
                </c:pt>
                <c:pt idx="165">
                  <c:v>43147</c:v>
                </c:pt>
                <c:pt idx="166">
                  <c:v>43150</c:v>
                </c:pt>
                <c:pt idx="167">
                  <c:v>43151</c:v>
                </c:pt>
                <c:pt idx="168">
                  <c:v>43152</c:v>
                </c:pt>
                <c:pt idx="169">
                  <c:v>43153</c:v>
                </c:pt>
                <c:pt idx="170">
                  <c:v>43154</c:v>
                </c:pt>
                <c:pt idx="171">
                  <c:v>43157</c:v>
                </c:pt>
                <c:pt idx="172">
                  <c:v>43158</c:v>
                </c:pt>
                <c:pt idx="173">
                  <c:v>43159</c:v>
                </c:pt>
                <c:pt idx="174">
                  <c:v>43160</c:v>
                </c:pt>
                <c:pt idx="175">
                  <c:v>43161</c:v>
                </c:pt>
                <c:pt idx="176">
                  <c:v>43164</c:v>
                </c:pt>
                <c:pt idx="177">
                  <c:v>43165</c:v>
                </c:pt>
                <c:pt idx="178">
                  <c:v>43166</c:v>
                </c:pt>
                <c:pt idx="179">
                  <c:v>43167</c:v>
                </c:pt>
                <c:pt idx="180">
                  <c:v>43168</c:v>
                </c:pt>
                <c:pt idx="181">
                  <c:v>43171</c:v>
                </c:pt>
                <c:pt idx="182">
                  <c:v>43172</c:v>
                </c:pt>
                <c:pt idx="183">
                  <c:v>43173</c:v>
                </c:pt>
                <c:pt idx="184">
                  <c:v>43174</c:v>
                </c:pt>
                <c:pt idx="185">
                  <c:v>43175</c:v>
                </c:pt>
                <c:pt idx="186">
                  <c:v>43178</c:v>
                </c:pt>
                <c:pt idx="187">
                  <c:v>43179</c:v>
                </c:pt>
                <c:pt idx="188">
                  <c:v>43180</c:v>
                </c:pt>
                <c:pt idx="189">
                  <c:v>43181</c:v>
                </c:pt>
                <c:pt idx="190">
                  <c:v>43182</c:v>
                </c:pt>
                <c:pt idx="191">
                  <c:v>43185</c:v>
                </c:pt>
                <c:pt idx="192">
                  <c:v>43186</c:v>
                </c:pt>
                <c:pt idx="193">
                  <c:v>43187</c:v>
                </c:pt>
                <c:pt idx="194">
                  <c:v>43188</c:v>
                </c:pt>
                <c:pt idx="195">
                  <c:v>43189</c:v>
                </c:pt>
                <c:pt idx="196">
                  <c:v>43192</c:v>
                </c:pt>
                <c:pt idx="197">
                  <c:v>43193</c:v>
                </c:pt>
                <c:pt idx="198">
                  <c:v>43194</c:v>
                </c:pt>
                <c:pt idx="199">
                  <c:v>43195</c:v>
                </c:pt>
                <c:pt idx="200">
                  <c:v>43196</c:v>
                </c:pt>
                <c:pt idx="201">
                  <c:v>43199</c:v>
                </c:pt>
                <c:pt idx="202">
                  <c:v>43200</c:v>
                </c:pt>
                <c:pt idx="203">
                  <c:v>43201</c:v>
                </c:pt>
                <c:pt idx="204">
                  <c:v>43202</c:v>
                </c:pt>
                <c:pt idx="205">
                  <c:v>43203</c:v>
                </c:pt>
                <c:pt idx="206">
                  <c:v>43206</c:v>
                </c:pt>
                <c:pt idx="207">
                  <c:v>43207</c:v>
                </c:pt>
                <c:pt idx="208">
                  <c:v>43208</c:v>
                </c:pt>
                <c:pt idx="209">
                  <c:v>43209</c:v>
                </c:pt>
                <c:pt idx="210">
                  <c:v>43210</c:v>
                </c:pt>
                <c:pt idx="211">
                  <c:v>43213</c:v>
                </c:pt>
                <c:pt idx="212">
                  <c:v>43214</c:v>
                </c:pt>
                <c:pt idx="213">
                  <c:v>43215</c:v>
                </c:pt>
                <c:pt idx="214">
                  <c:v>43216</c:v>
                </c:pt>
                <c:pt idx="215">
                  <c:v>43217</c:v>
                </c:pt>
                <c:pt idx="216">
                  <c:v>43220</c:v>
                </c:pt>
                <c:pt idx="217">
                  <c:v>43221</c:v>
                </c:pt>
                <c:pt idx="218">
                  <c:v>43222</c:v>
                </c:pt>
                <c:pt idx="219">
                  <c:v>43223</c:v>
                </c:pt>
                <c:pt idx="220">
                  <c:v>43224</c:v>
                </c:pt>
                <c:pt idx="221">
                  <c:v>43227</c:v>
                </c:pt>
                <c:pt idx="222">
                  <c:v>43228</c:v>
                </c:pt>
                <c:pt idx="223">
                  <c:v>43229</c:v>
                </c:pt>
                <c:pt idx="224">
                  <c:v>43230</c:v>
                </c:pt>
                <c:pt idx="225">
                  <c:v>43231</c:v>
                </c:pt>
                <c:pt idx="226">
                  <c:v>43234</c:v>
                </c:pt>
                <c:pt idx="227">
                  <c:v>43235</c:v>
                </c:pt>
                <c:pt idx="228">
                  <c:v>43236</c:v>
                </c:pt>
                <c:pt idx="229">
                  <c:v>43237</c:v>
                </c:pt>
                <c:pt idx="230">
                  <c:v>43238</c:v>
                </c:pt>
                <c:pt idx="231">
                  <c:v>43241</c:v>
                </c:pt>
                <c:pt idx="232">
                  <c:v>43242</c:v>
                </c:pt>
                <c:pt idx="233">
                  <c:v>43243</c:v>
                </c:pt>
                <c:pt idx="234">
                  <c:v>43244</c:v>
                </c:pt>
                <c:pt idx="235">
                  <c:v>43245</c:v>
                </c:pt>
                <c:pt idx="236">
                  <c:v>43248</c:v>
                </c:pt>
                <c:pt idx="237">
                  <c:v>43249</c:v>
                </c:pt>
                <c:pt idx="238">
                  <c:v>43250</c:v>
                </c:pt>
                <c:pt idx="239">
                  <c:v>43251</c:v>
                </c:pt>
                <c:pt idx="240">
                  <c:v>43252</c:v>
                </c:pt>
                <c:pt idx="241">
                  <c:v>43255</c:v>
                </c:pt>
                <c:pt idx="242">
                  <c:v>43256</c:v>
                </c:pt>
                <c:pt idx="243">
                  <c:v>43257</c:v>
                </c:pt>
                <c:pt idx="244">
                  <c:v>43258</c:v>
                </c:pt>
                <c:pt idx="245">
                  <c:v>43259</c:v>
                </c:pt>
                <c:pt idx="246">
                  <c:v>43262</c:v>
                </c:pt>
                <c:pt idx="247">
                  <c:v>43263</c:v>
                </c:pt>
                <c:pt idx="248">
                  <c:v>43264</c:v>
                </c:pt>
                <c:pt idx="249">
                  <c:v>43265</c:v>
                </c:pt>
                <c:pt idx="250">
                  <c:v>43266</c:v>
                </c:pt>
                <c:pt idx="251">
                  <c:v>43269</c:v>
                </c:pt>
                <c:pt idx="252">
                  <c:v>43270</c:v>
                </c:pt>
                <c:pt idx="253">
                  <c:v>43271</c:v>
                </c:pt>
                <c:pt idx="254">
                  <c:v>43272</c:v>
                </c:pt>
                <c:pt idx="255">
                  <c:v>43273</c:v>
                </c:pt>
                <c:pt idx="256">
                  <c:v>43276</c:v>
                </c:pt>
                <c:pt idx="257">
                  <c:v>43277</c:v>
                </c:pt>
                <c:pt idx="258">
                  <c:v>43278</c:v>
                </c:pt>
                <c:pt idx="259">
                  <c:v>43279</c:v>
                </c:pt>
                <c:pt idx="260">
                  <c:v>43280</c:v>
                </c:pt>
              </c:numCache>
            </c:numRef>
          </c:cat>
          <c:val>
            <c:numRef>
              <c:f>Sheet1!$D$2:$D$262</c:f>
              <c:numCache>
                <c:formatCode>General</c:formatCode>
                <c:ptCount val="261"/>
                <c:pt idx="0" formatCode="#,##0.000">
                  <c:v>0</c:v>
                </c:pt>
                <c:pt idx="21" formatCode="#,##0.000">
                  <c:v>227.55147415324501</c:v>
                </c:pt>
                <c:pt idx="32" formatCode="#,##0.000">
                  <c:v>226.25881972282201</c:v>
                </c:pt>
                <c:pt idx="49" formatCode="#,##0.000">
                  <c:v>229.05914163077301</c:v>
                </c:pt>
                <c:pt idx="60" formatCode="#,##0.000">
                  <c:v>0</c:v>
                </c:pt>
                <c:pt idx="64" formatCode="#,##0.000">
                  <c:v>0</c:v>
                </c:pt>
                <c:pt idx="65" formatCode="#,##0.000">
                  <c:v>0</c:v>
                </c:pt>
                <c:pt idx="66" formatCode="#,##0.000">
                  <c:v>234.384146829836</c:v>
                </c:pt>
                <c:pt idx="83" formatCode="#,##0.000">
                  <c:v>237.24295001031399</c:v>
                </c:pt>
                <c:pt idx="103" formatCode="#,##0.000">
                  <c:v>241.381000870999</c:v>
                </c:pt>
                <c:pt idx="108" formatCode="#,##0.000">
                  <c:v>242.72445152523301</c:v>
                </c:pt>
                <c:pt idx="125" formatCode="#,##0.00">
                  <c:v>246.35769621945801</c:v>
                </c:pt>
                <c:pt idx="133" formatCode="#,##0.000">
                  <c:v>248.89939274991201</c:v>
                </c:pt>
                <c:pt idx="146" formatCode="#,##0.000">
                  <c:v>260.18810947555897</c:v>
                </c:pt>
                <c:pt idx="156" formatCode="#,##0.000">
                  <c:v>247.43354752600101</c:v>
                </c:pt>
                <c:pt idx="163" formatCode="#,##0.000">
                  <c:v>0</c:v>
                </c:pt>
                <c:pt idx="188" formatCode="#,##0.000">
                  <c:v>248.677812930155</c:v>
                </c:pt>
                <c:pt idx="190" formatCode="#,##0.00">
                  <c:v>240.260847104036</c:v>
                </c:pt>
                <c:pt idx="212" formatCode="#,##0.00">
                  <c:v>245.41356662567699</c:v>
                </c:pt>
                <c:pt idx="223" formatCode="#,##0.00">
                  <c:v>248.39558865217401</c:v>
                </c:pt>
                <c:pt idx="228" formatCode="#,##0.00">
                  <c:v>250.28432382953201</c:v>
                </c:pt>
                <c:pt idx="250" formatCode="#,##0.00">
                  <c:v>250.91985077057501</c:v>
                </c:pt>
                <c:pt idx="260" formatCode="#,##0.00">
                  <c:v>245.290106811181</c:v>
                </c:pt>
              </c:numCache>
            </c:numRef>
          </c:val>
          <c:smooth val="0"/>
          <c:extLst>
            <c:ext xmlns:c16="http://schemas.microsoft.com/office/drawing/2014/chart" uri="{C3380CC4-5D6E-409C-BE32-E72D297353CC}">
              <c16:uniqueId val="{00000002-B9F8-4A48-B9C7-19309A1B8837}"/>
            </c:ext>
          </c:extLst>
        </c:ser>
        <c:dLbls>
          <c:showLegendKey val="0"/>
          <c:showVal val="0"/>
          <c:showCatName val="0"/>
          <c:showSerName val="0"/>
          <c:showPercent val="0"/>
          <c:showBubbleSize val="0"/>
        </c:dLbls>
        <c:marker val="1"/>
        <c:smooth val="0"/>
        <c:axId val="144862208"/>
        <c:axId val="144868096"/>
      </c:lineChart>
      <c:dateAx>
        <c:axId val="144862208"/>
        <c:scaling>
          <c:orientation val="minMax"/>
          <c:max val="43281"/>
          <c:min val="42916"/>
        </c:scaling>
        <c:delete val="0"/>
        <c:axPos val="b"/>
        <c:numFmt formatCode="mmm\-yyyy" sourceLinked="0"/>
        <c:majorTickMark val="none"/>
        <c:minorTickMark val="none"/>
        <c:tickLblPos val="nextTo"/>
        <c:txPr>
          <a:bodyPr/>
          <a:lstStyle/>
          <a:p>
            <a:pPr>
              <a:defRPr sz="1000"/>
            </a:pPr>
            <a:endParaRPr lang="en-US"/>
          </a:p>
        </c:txPr>
        <c:crossAx val="144868096"/>
        <c:crosses val="autoZero"/>
        <c:auto val="1"/>
        <c:lblOffset val="100"/>
        <c:baseTimeUnit val="days"/>
        <c:majorUnit val="3"/>
        <c:majorTimeUnit val="months"/>
      </c:dateAx>
      <c:valAx>
        <c:axId val="144868096"/>
        <c:scaling>
          <c:orientation val="minMax"/>
          <c:max val="270"/>
          <c:min val="150"/>
        </c:scaling>
        <c:delete val="0"/>
        <c:axPos val="l"/>
        <c:numFmt formatCode="#,##0" sourceLinked="0"/>
        <c:majorTickMark val="none"/>
        <c:minorTickMark val="none"/>
        <c:tickLblPos val="nextTo"/>
        <c:txPr>
          <a:bodyPr/>
          <a:lstStyle/>
          <a:p>
            <a:pPr>
              <a:defRPr sz="1000"/>
            </a:pPr>
            <a:endParaRPr lang="en-US"/>
          </a:p>
        </c:txPr>
        <c:crossAx val="144862208"/>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rgbClr val="35627D"/>
                </a:solidFill>
              </a:defRPr>
            </a:pPr>
            <a:r>
              <a:rPr lang="en-US" sz="1100" b="0" dirty="0">
                <a:solidFill>
                  <a:srgbClr val="35627D"/>
                </a:solidFill>
                <a:effectLst/>
              </a:rPr>
              <a:t>Growth of Wealth: The Relationship between Risk and Return</a:t>
            </a:r>
          </a:p>
        </c:rich>
      </c:tx>
      <c:layout>
        <c:manualLayout>
          <c:xMode val="edge"/>
          <c:yMode val="edge"/>
          <c:x val="2.2469787980110671E-2"/>
          <c:y val="2.8993350998621535E-3"/>
        </c:manualLayout>
      </c:layout>
      <c:overlay val="1"/>
    </c:title>
    <c:autoTitleDeleted val="0"/>
    <c:plotArea>
      <c:layout>
        <c:manualLayout>
          <c:layoutTarget val="inner"/>
          <c:xMode val="edge"/>
          <c:yMode val="edge"/>
          <c:x val="0.11130601303058547"/>
          <c:y val="0.16519881352981527"/>
          <c:w val="0.72174653962579216"/>
          <c:h val="0.72159042514073646"/>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Sheet1!$A$2:$A$367</c:f>
              <c:numCache>
                <c:formatCode>mm/yyyy</c:formatCode>
                <c:ptCount val="366"/>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numCache>
            </c:numRef>
          </c:cat>
          <c:val>
            <c:numRef>
              <c:f>Sheet1!$B$2:$B$367</c:f>
              <c:numCache>
                <c:formatCode>_(* #,##0_);_(* \(#,##0\);_(* "-"??_);_(@_)</c:formatCode>
                <c:ptCount val="366"/>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numCache>
            </c:numRef>
          </c:val>
          <c:smooth val="0"/>
          <c:extLst>
            <c:ext xmlns:c16="http://schemas.microsoft.com/office/drawing/2014/chart" uri="{C3380CC4-5D6E-409C-BE32-E72D297353CC}">
              <c16:uniqueId val="{00000000-D4D9-41DB-A6BE-EDF9B9FE3586}"/>
            </c:ext>
          </c:extLst>
        </c:ser>
        <c:ser>
          <c:idx val="1"/>
          <c:order val="1"/>
          <c:tx>
            <c:strRef>
              <c:f>Sheet1!$C$1</c:f>
              <c:strCache>
                <c:ptCount val="1"/>
                <c:pt idx="0">
                  <c:v>75/25</c:v>
                </c:pt>
              </c:strCache>
            </c:strRef>
          </c:tx>
          <c:spPr>
            <a:ln>
              <a:solidFill>
                <a:srgbClr val="6EA1B7"/>
              </a:solidFill>
            </a:ln>
          </c:spPr>
          <c:marker>
            <c:symbol val="none"/>
          </c:marker>
          <c:cat>
            <c:numRef>
              <c:f>Sheet1!$A$2:$A$367</c:f>
              <c:numCache>
                <c:formatCode>mm/yyyy</c:formatCode>
                <c:ptCount val="366"/>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numCache>
            </c:numRef>
          </c:cat>
          <c:val>
            <c:numRef>
              <c:f>Sheet1!$C$2:$C$367</c:f>
              <c:numCache>
                <c:formatCode>_(* #,##0_);_(* \(#,##0\);_(* "-"??_);_(@_)</c:formatCode>
                <c:ptCount val="366"/>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numCache>
            </c:numRef>
          </c:val>
          <c:smooth val="0"/>
          <c:extLst>
            <c:ext xmlns:c16="http://schemas.microsoft.com/office/drawing/2014/chart" uri="{C3380CC4-5D6E-409C-BE32-E72D297353CC}">
              <c16:uniqueId val="{00000001-D4D9-41DB-A6BE-EDF9B9FE3586}"/>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Sheet1!$A$2:$A$367</c:f>
              <c:numCache>
                <c:formatCode>mm/yyyy</c:formatCode>
                <c:ptCount val="366"/>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numCache>
            </c:numRef>
          </c:cat>
          <c:val>
            <c:numRef>
              <c:f>Sheet1!$D$2:$D$367</c:f>
              <c:numCache>
                <c:formatCode>_(* #,##0_);_(* \(#,##0\);_(* "-"??_);_(@_)</c:formatCode>
                <c:ptCount val="366"/>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numCache>
            </c:numRef>
          </c:val>
          <c:smooth val="0"/>
          <c:extLst>
            <c:ext xmlns:c16="http://schemas.microsoft.com/office/drawing/2014/chart" uri="{C3380CC4-5D6E-409C-BE32-E72D297353CC}">
              <c16:uniqueId val="{00000002-D4D9-41DB-A6BE-EDF9B9FE3586}"/>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Sheet1!$A$2:$A$367</c:f>
              <c:numCache>
                <c:formatCode>mm/yyyy</c:formatCode>
                <c:ptCount val="366"/>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numCache>
            </c:numRef>
          </c:cat>
          <c:val>
            <c:numRef>
              <c:f>Sheet1!$E$2:$E$367</c:f>
              <c:numCache>
                <c:formatCode>_(* #,##0_);_(* \(#,##0\);_(* "-"??_);_(@_)</c:formatCode>
                <c:ptCount val="366"/>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numCache>
            </c:numRef>
          </c:val>
          <c:smooth val="0"/>
          <c:extLst>
            <c:ext xmlns:c16="http://schemas.microsoft.com/office/drawing/2014/chart" uri="{C3380CC4-5D6E-409C-BE32-E72D297353CC}">
              <c16:uniqueId val="{00000003-D4D9-41DB-A6BE-EDF9B9FE3586}"/>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Sheet1!$A$2:$A$367</c:f>
              <c:numCache>
                <c:formatCode>mm/yyyy</c:formatCode>
                <c:ptCount val="366"/>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formatCode="mmm\-yy">
                  <c:v>43131</c:v>
                </c:pt>
                <c:pt idx="361" formatCode="mmm\-yy">
                  <c:v>43159</c:v>
                </c:pt>
                <c:pt idx="362" formatCode="mmm\-yy">
                  <c:v>43190</c:v>
                </c:pt>
                <c:pt idx="363" formatCode="mmm\-yy">
                  <c:v>43220</c:v>
                </c:pt>
                <c:pt idx="364" formatCode="mmm\-yy">
                  <c:v>43251</c:v>
                </c:pt>
                <c:pt idx="365" formatCode="mmm\-yy">
                  <c:v>43281</c:v>
                </c:pt>
              </c:numCache>
            </c:numRef>
          </c:cat>
          <c:val>
            <c:numRef>
              <c:f>Sheet1!$F$2:$F$367</c:f>
              <c:numCache>
                <c:formatCode>_(* #,##0_);_(* \(#,##0\);_(* "-"??_);_(@_)</c:formatCode>
                <c:ptCount val="366"/>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numCache>
            </c:numRef>
          </c:val>
          <c:smooth val="0"/>
          <c:extLst>
            <c:ext xmlns:c16="http://schemas.microsoft.com/office/drawing/2014/chart" uri="{C3380CC4-5D6E-409C-BE32-E72D297353CC}">
              <c16:uniqueId val="{00000004-D4D9-41DB-A6BE-EDF9B9FE3586}"/>
            </c:ext>
          </c:extLst>
        </c:ser>
        <c:dLbls>
          <c:showLegendKey val="0"/>
          <c:showVal val="0"/>
          <c:showCatName val="0"/>
          <c:showSerName val="0"/>
          <c:showPercent val="0"/>
          <c:showBubbleSize val="0"/>
        </c:dLbls>
        <c:smooth val="0"/>
        <c:axId val="43695104"/>
        <c:axId val="43696896"/>
      </c:lineChart>
      <c:dateAx>
        <c:axId val="43695104"/>
        <c:scaling>
          <c:orientation val="minMax"/>
          <c:max val="43281"/>
          <c:min val="32173"/>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900">
                <a:solidFill>
                  <a:schemeClr val="tx1"/>
                </a:solidFill>
                <a:latin typeface="Arial" pitchFamily="34" charset="0"/>
                <a:cs typeface="Arial" pitchFamily="34" charset="0"/>
              </a:defRPr>
            </a:pPr>
            <a:endParaRPr lang="en-US"/>
          </a:p>
        </c:txPr>
        <c:crossAx val="43696896"/>
        <c:crosses val="autoZero"/>
        <c:auto val="1"/>
        <c:lblOffset val="100"/>
        <c:baseTimeUnit val="days"/>
      </c:dateAx>
      <c:valAx>
        <c:axId val="43696896"/>
        <c:scaling>
          <c:orientation val="minMax"/>
          <c:max val="120000"/>
          <c:min val="0"/>
        </c:scaling>
        <c:delete val="0"/>
        <c:axPos val="l"/>
        <c:majorGridlines>
          <c:spPr>
            <a:ln w="6350">
              <a:noFill/>
              <a:prstDash val="solid"/>
            </a:ln>
          </c:spPr>
        </c:majorGridlines>
        <c:numFmt formatCode="&quot;$&quot;#,##0" sourceLinked="0"/>
        <c:majorTickMark val="none"/>
        <c:minorTickMark val="none"/>
        <c:tickLblPos val="nextTo"/>
        <c:spPr>
          <a:ln w="6350">
            <a:solidFill>
              <a:schemeClr val="bg1">
                <a:lumMod val="65000"/>
              </a:schemeClr>
            </a:solidFill>
          </a:ln>
        </c:spPr>
        <c:txPr>
          <a:bodyPr/>
          <a:lstStyle/>
          <a:p>
            <a:pPr>
              <a:defRPr sz="900">
                <a:solidFill>
                  <a:schemeClr val="tx1"/>
                </a:solidFill>
              </a:defRPr>
            </a:pPr>
            <a:endParaRPr lang="en-US"/>
          </a:p>
        </c:txPr>
        <c:crossAx val="43695104"/>
        <c:crosses val="autoZero"/>
        <c:crossBetween val="between"/>
        <c:majorUnit val="20000"/>
      </c:valAx>
    </c:plotArea>
    <c:plotVisOnly val="1"/>
    <c:dispBlanksAs val="gap"/>
    <c:showDLblsOverMax val="0"/>
  </c:chart>
  <c:spPr>
    <a:solidFill>
      <a:schemeClr val="bg1"/>
    </a:solidFill>
  </c:spPr>
  <c:txPr>
    <a:bodyPr/>
    <a:lstStyle/>
    <a:p>
      <a:pPr>
        <a:defRPr sz="800">
          <a:solidFill>
            <a:schemeClr val="bg1">
              <a:lumMod val="65000"/>
            </a:schemeClr>
          </a:solidFill>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1100">
                <a:solidFill>
                  <a:schemeClr val="tx2"/>
                </a:solidFill>
              </a:defRPr>
            </a:pPr>
            <a:r>
              <a:rPr lang="en-US" sz="1100" b="0" dirty="0">
                <a:solidFill>
                  <a:srgbClr val="35627D"/>
                </a:solidFill>
                <a:effectLst/>
                <a:latin typeface="+mn-lt"/>
              </a:rPr>
              <a:t>Ranked Returns</a:t>
            </a:r>
            <a:r>
              <a:rPr lang="en-US" sz="1100" b="0" baseline="0" dirty="0">
                <a:solidFill>
                  <a:srgbClr val="35627D"/>
                </a:solidFill>
                <a:effectLst/>
                <a:latin typeface="+mn-lt"/>
              </a:rPr>
              <a:t> </a:t>
            </a:r>
            <a:r>
              <a:rPr lang="en-US" sz="1100" b="0" dirty="0">
                <a:solidFill>
                  <a:srgbClr val="35627D"/>
                </a:solidFill>
                <a:effectLst/>
                <a:latin typeface="+mn-lt"/>
              </a:rPr>
              <a:t>(%)</a:t>
            </a:r>
          </a:p>
        </c:rich>
      </c:tx>
      <c:layout>
        <c:manualLayout>
          <c:xMode val="edge"/>
          <c:yMode val="edge"/>
          <c:x val="2.7755985238347444E-4"/>
          <c:y val="2.7760305591637172E-2"/>
        </c:manualLayout>
      </c:layout>
      <c:overlay val="0"/>
    </c:title>
    <c:autoTitleDeleted val="0"/>
    <c:plotArea>
      <c:layout>
        <c:manualLayout>
          <c:layoutTarget val="inner"/>
          <c:xMode val="edge"/>
          <c:yMode val="edge"/>
          <c:x val="0.33207653766823692"/>
          <c:y val="0.27194454886401848"/>
          <c:w val="0.59925455353931301"/>
          <c:h val="0.64616509768697483"/>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Red]\-0.00;" sourceLinked="0"/>
              <c:spPr/>
              <c:txPr>
                <a:bodyPr/>
                <a:lstStyle/>
                <a:p>
                  <a:pPr algn="ctr">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4F04-4499-B60E-B6F21F35A2C1}"/>
                </c:ext>
              </c:extLst>
            </c:dLbl>
            <c:dLbl>
              <c:idx val="1"/>
              <c:numFmt formatCode="0.00;[Red]\-0.00;" sourceLinked="0"/>
              <c:spPr/>
              <c:txPr>
                <a:bodyPr/>
                <a:lstStyle/>
                <a:p>
                  <a:pPr algn="ctr">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4F04-4499-B60E-B6F21F35A2C1}"/>
                </c:ext>
              </c:extLst>
            </c:dLbl>
            <c:dLbl>
              <c:idx val="2"/>
              <c:numFmt formatCode="0.00;[Red]\-0.00;" sourceLinked="0"/>
              <c:spPr/>
              <c:txPr>
                <a:bodyPr/>
                <a:lstStyle/>
                <a:p>
                  <a:pPr algn="ctr">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4F04-4499-B60E-B6F21F35A2C1}"/>
                </c:ext>
              </c:extLst>
            </c:dLbl>
            <c:dLbl>
              <c:idx val="3"/>
              <c:numFmt formatCode="0.00;[Red]\-0.00;" sourceLinked="0"/>
              <c:spPr/>
              <c:txPr>
                <a:bodyPr/>
                <a:lstStyle/>
                <a:p>
                  <a:pPr algn="ctr">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4F04-4499-B60E-B6F21F35A2C1}"/>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Treasury Bills</c:v>
                </c:pt>
                <c:pt idx="1">
                  <c:v>25/75</c:v>
                </c:pt>
                <c:pt idx="2">
                  <c:v>50/50</c:v>
                </c:pt>
                <c:pt idx="3">
                  <c:v>75/25</c:v>
                </c:pt>
                <c:pt idx="4">
                  <c:v>100% Stocks</c:v>
                </c:pt>
              </c:strCache>
            </c:strRef>
          </c:cat>
          <c:val>
            <c:numRef>
              <c:f>Sheet1!$B$2:$B$6</c:f>
              <c:numCache>
                <c:formatCode>0.00</c:formatCode>
                <c:ptCount val="5"/>
                <c:pt idx="0">
                  <c:v>0.42</c:v>
                </c:pt>
                <c:pt idx="1">
                  <c:v>0.5</c:v>
                </c:pt>
                <c:pt idx="2">
                  <c:v>0.56999999999999995</c:v>
                </c:pt>
                <c:pt idx="3">
                  <c:v>0.64</c:v>
                </c:pt>
                <c:pt idx="4">
                  <c:v>0.72</c:v>
                </c:pt>
              </c:numCache>
            </c:numRef>
          </c:val>
          <c:extLst>
            <c:ext xmlns:c16="http://schemas.microsoft.com/office/drawing/2014/chart" uri="{C3380CC4-5D6E-409C-BE32-E72D297353CC}">
              <c16:uniqueId val="{00000004-000B-4495-956F-1BCA15947B78}"/>
            </c:ext>
          </c:extLst>
        </c:ser>
        <c:dLbls>
          <c:showLegendKey val="0"/>
          <c:showVal val="0"/>
          <c:showCatName val="0"/>
          <c:showSerName val="0"/>
          <c:showPercent val="0"/>
          <c:showBubbleSize val="0"/>
        </c:dLbls>
        <c:gapWidth val="43"/>
        <c:axId val="44336256"/>
        <c:axId val="44337792"/>
      </c:barChart>
      <c:catAx>
        <c:axId val="44336256"/>
        <c:scaling>
          <c:orientation val="minMax"/>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4337792"/>
        <c:crosses val="autoZero"/>
        <c:auto val="1"/>
        <c:lblAlgn val="ctr"/>
        <c:lblOffset val="100"/>
        <c:noMultiLvlLbl val="0"/>
      </c:catAx>
      <c:valAx>
        <c:axId val="44337792"/>
        <c:scaling>
          <c:orientation val="minMax"/>
          <c:max val="0.75000000000000011"/>
          <c:min val="0"/>
        </c:scaling>
        <c:delete val="0"/>
        <c:axPos val="b"/>
        <c:numFmt formatCode="0.00" sourceLinked="1"/>
        <c:majorTickMark val="none"/>
        <c:minorTickMark val="none"/>
        <c:tickLblPos val="none"/>
        <c:spPr>
          <a:ln>
            <a:noFill/>
          </a:ln>
        </c:spPr>
        <c:crossAx val="4433625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15584247643126"/>
          <c:y val="0.1403829719323868"/>
          <c:w val="0.80902171089522512"/>
          <c:h val="0.66676592037549676"/>
        </c:manualLayout>
      </c:layou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Sheet1!$A$2:$A$212</c:f>
              <c:numCache>
                <c:formatCode>mmm\ dd\,\ yyyy</c:formatCode>
                <c:ptCount val="211"/>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numCache>
            </c:numRef>
          </c:cat>
          <c:val>
            <c:numRef>
              <c:f>Sheet1!$B$2:$B$212</c:f>
              <c:numCache>
                <c:formatCode>#,##0.000</c:formatCode>
                <c:ptCount val="211"/>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85.204999978899295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95.298999983583798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98.605423103527599</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154.177622221582</c:v>
                </c:pt>
                <c:pt idx="147">
                  <c:v>156.996592144473</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184.72875317176999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188.55471742690301</c:v>
                </c:pt>
                <c:pt idx="169">
                  <c:v>185.60747746787499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formatCode="General">
                  <c:v>172.994352382638</c:v>
                </c:pt>
                <c:pt idx="182" formatCode="General">
                  <c:v>171.80358599649799</c:v>
                </c:pt>
                <c:pt idx="183" formatCode="General">
                  <c:v>184.53589214895601</c:v>
                </c:pt>
                <c:pt idx="184" formatCode="General">
                  <c:v>187.25984804366601</c:v>
                </c:pt>
                <c:pt idx="185" formatCode="General">
                  <c:v>187.49644612399501</c:v>
                </c:pt>
                <c:pt idx="186" formatCode="General">
                  <c:v>186.36064875231301</c:v>
                </c:pt>
                <c:pt idx="187" formatCode="#,##0.00">
                  <c:v>194.39213036915601</c:v>
                </c:pt>
                <c:pt idx="188" formatCode="#,##0.00">
                  <c:v>195.04583657954501</c:v>
                </c:pt>
                <c:pt idx="189" formatCode="#,##0.00">
                  <c:v>196.24120196386201</c:v>
                </c:pt>
                <c:pt idx="190" formatCode="#,##0.00">
                  <c:v>192.91045086940099</c:v>
                </c:pt>
                <c:pt idx="191" formatCode="#,##0.00">
                  <c:v>194.37649834041</c:v>
                </c:pt>
                <c:pt idx="192" formatCode="#,##0.00">
                  <c:v>198.575360716982</c:v>
                </c:pt>
                <c:pt idx="193" formatCode="#,##0.00">
                  <c:v>204.00502549100801</c:v>
                </c:pt>
                <c:pt idx="194" formatCode="#,##0.00">
                  <c:v>209.727631356556</c:v>
                </c:pt>
                <c:pt idx="195" formatCode="#,##0.00">
                  <c:v>212.29334318526199</c:v>
                </c:pt>
                <c:pt idx="196" formatCode="#,##0.00">
                  <c:v>215.60186426635099</c:v>
                </c:pt>
                <c:pt idx="197" formatCode="#,##0.00">
                  <c:v>220.36296882175299</c:v>
                </c:pt>
                <c:pt idx="198" formatCode="#,##0.00">
                  <c:v>221.36505714825299</c:v>
                </c:pt>
                <c:pt idx="199" formatCode="#,##0.00">
                  <c:v>227.55147416895699</c:v>
                </c:pt>
                <c:pt idx="200" formatCode="#,##0.00">
                  <c:v>228.42324944328399</c:v>
                </c:pt>
                <c:pt idx="201" formatCode="#,##0.00">
                  <c:v>232.83638988897999</c:v>
                </c:pt>
                <c:pt idx="202" formatCode="#,##0.00">
                  <c:v>237.671315455365</c:v>
                </c:pt>
                <c:pt idx="203" formatCode="#,##0.00">
                  <c:v>242.27220894880301</c:v>
                </c:pt>
                <c:pt idx="204" formatCode="#,##0.00">
                  <c:v>246.17805221162399</c:v>
                </c:pt>
                <c:pt idx="205" formatCode="#,##0.00">
                  <c:v>260.06658273374399</c:v>
                </c:pt>
                <c:pt idx="206" formatCode="#,##0.00">
                  <c:v>249.14423617411501</c:v>
                </c:pt>
                <c:pt idx="207" formatCode="#,##0.00">
                  <c:v>243.81086944074701</c:v>
                </c:pt>
                <c:pt idx="208" formatCode="#,##0.00">
                  <c:v>246.13915721055901</c:v>
                </c:pt>
                <c:pt idx="209" formatCode="#,##0.00">
                  <c:v>246.446458305476</c:v>
                </c:pt>
                <c:pt idx="210" formatCode="#,##0.00">
                  <c:v>245.11185388029401</c:v>
                </c:pt>
              </c:numCache>
            </c:numRef>
          </c:val>
          <c:smooth val="0"/>
          <c:extLst>
            <c:ext xmlns:c16="http://schemas.microsoft.com/office/drawing/2014/chart" uri="{C3380CC4-5D6E-409C-BE32-E72D297353CC}">
              <c16:uniqueId val="{00000000-3A72-444B-AEF2-8C25F9FD289E}"/>
            </c:ext>
          </c:extLst>
        </c:ser>
        <c:ser>
          <c:idx val="1"/>
          <c:order val="1"/>
          <c:tx>
            <c:strRef>
              <c:f>Sheet1!$C$1</c:f>
              <c:strCache>
                <c:ptCount val="1"/>
                <c:pt idx="0">
                  <c:v>Column1</c:v>
                </c:pt>
              </c:strCache>
            </c:strRef>
          </c:tx>
          <c:spPr>
            <a:ln w="28575">
              <a:solidFill>
                <a:schemeClr val="accent1"/>
              </a:solidFill>
            </a:ln>
          </c:spPr>
          <c:marker>
            <c:symbol val="none"/>
          </c:marker>
          <c:cat>
            <c:numRef>
              <c:f>Sheet1!$A$2:$A$212</c:f>
              <c:numCache>
                <c:formatCode>mmm\ dd\,\ yyyy</c:formatCode>
                <c:ptCount val="211"/>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numCache>
            </c:numRef>
          </c:cat>
          <c:val>
            <c:numRef>
              <c:f>Sheet1!$C$2:$C$212</c:f>
              <c:numCache>
                <c:formatCode>General</c:formatCode>
                <c:ptCount val="211"/>
                <c:pt idx="198" formatCode="#,##0.000">
                  <c:v>221.36500000000001</c:v>
                </c:pt>
                <c:pt idx="199" formatCode="#,##0.00">
                  <c:v>227.55</c:v>
                </c:pt>
                <c:pt idx="200" formatCode="#,##0.00">
                  <c:v>228.42</c:v>
                </c:pt>
                <c:pt idx="201" formatCode="#,##0.00">
                  <c:v>232.84</c:v>
                </c:pt>
                <c:pt idx="202" formatCode="#,##0.00">
                  <c:v>237.671315455365</c:v>
                </c:pt>
                <c:pt idx="203" formatCode="#,##0.00">
                  <c:v>242.27220894880301</c:v>
                </c:pt>
                <c:pt idx="204" formatCode="#,##0.00">
                  <c:v>246.17805221162399</c:v>
                </c:pt>
                <c:pt idx="205" formatCode="#,##0.00">
                  <c:v>260.06658273374399</c:v>
                </c:pt>
                <c:pt idx="206" formatCode="#,##0.00">
                  <c:v>249.14423617411501</c:v>
                </c:pt>
                <c:pt idx="207" formatCode="#,##0.00">
                  <c:v>243.81086944074701</c:v>
                </c:pt>
                <c:pt idx="208" formatCode="#,##0.00">
                  <c:v>246.13915721055901</c:v>
                </c:pt>
                <c:pt idx="209" formatCode="#,##0.00">
                  <c:v>246.446458305476</c:v>
                </c:pt>
                <c:pt idx="210" formatCode="#,##0.00">
                  <c:v>245.11185388029401</c:v>
                </c:pt>
              </c:numCache>
            </c:numRef>
          </c:val>
          <c:smooth val="0"/>
          <c:extLst>
            <c:ext xmlns:c16="http://schemas.microsoft.com/office/drawing/2014/chart" uri="{C3380CC4-5D6E-409C-BE32-E72D297353CC}">
              <c16:uniqueId val="{00000001-3A72-444B-AEF2-8C25F9FD289E}"/>
            </c:ext>
          </c:extLst>
        </c:ser>
        <c:dLbls>
          <c:showLegendKey val="0"/>
          <c:showVal val="0"/>
          <c:showCatName val="0"/>
          <c:showSerName val="0"/>
          <c:showPercent val="0"/>
          <c:showBubbleSize val="0"/>
        </c:dLbls>
        <c:smooth val="0"/>
        <c:axId val="43202048"/>
        <c:axId val="43203584"/>
      </c:lineChart>
      <c:dateAx>
        <c:axId val="43202048"/>
        <c:scaling>
          <c:orientation val="minMax"/>
          <c:max val="43281"/>
          <c:min val="36861"/>
        </c:scaling>
        <c:delete val="0"/>
        <c:axPos val="b"/>
        <c:numFmt formatCode="yyyy" sourceLinked="0"/>
        <c:majorTickMark val="none"/>
        <c:minorTickMark val="none"/>
        <c:tickLblPos val="nextTo"/>
        <c:spPr>
          <a:ln>
            <a:solidFill>
              <a:schemeClr val="tx1"/>
            </a:solidFill>
          </a:ln>
        </c:spPr>
        <c:txPr>
          <a:bodyPr/>
          <a:lstStyle/>
          <a:p>
            <a:pPr>
              <a:defRPr sz="900">
                <a:solidFill>
                  <a:schemeClr val="tx1"/>
                </a:solidFill>
              </a:defRPr>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 sourceLinked="0"/>
        <c:majorTickMark val="none"/>
        <c:minorTickMark val="none"/>
        <c:tickLblPos val="nextTo"/>
        <c:spPr>
          <a:ln>
            <a:solidFill>
              <a:schemeClr val="tx1"/>
            </a:solidFill>
          </a:ln>
        </c:spPr>
        <c:txPr>
          <a:bodyPr/>
          <a:lstStyle/>
          <a:p>
            <a:pPr>
              <a:defRPr sz="900"/>
            </a:pPr>
            <a:endParaRPr lang="en-US"/>
          </a:p>
        </c:txPr>
        <c:crossAx val="43202048"/>
        <c:crosses val="autoZero"/>
        <c:crossBetween val="between"/>
      </c:valAx>
      <c:spPr>
        <a:noFill/>
        <a:effectLst>
          <a:outerShdw blurRad="50800" dist="50800" dir="5400000" algn="ctr" rotWithShape="0">
            <a:schemeClr val="bg1"/>
          </a:outerShdw>
        </a:effectLst>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439930749226721"/>
          <c:y val="2.5017895490336401E-3"/>
          <c:w val="0.57296843874276526"/>
          <c:h val="0.97464047965384226"/>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B5EF-43C7-8286-4EF07D8F28BE}"/>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B5EF-43C7-8286-4EF07D8F28BE}"/>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B5EF-43C7-8286-4EF07D8F28BE}"/>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B5EF-43C7-8286-4EF07D8F28BE}"/>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B5EF-43C7-8286-4EF07D8F28BE}"/>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B5EF-43C7-8286-4EF07D8F28BE}"/>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B5EF-43C7-8286-4EF07D8F28BE}"/>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B5EF-43C7-8286-4EF07D8F28BE}"/>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B5EF-43C7-8286-4EF07D8F28BE}"/>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B5EF-43C7-8286-4EF07D8F28BE}"/>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B5EF-43C7-8286-4EF07D8F28BE}"/>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B5EF-43C7-8286-4EF07D8F28BE}"/>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B5EF-43C7-8286-4EF07D8F28BE}"/>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B5EF-43C7-8286-4EF07D8F28BE}"/>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Russell 2000 Value Index</c:v>
                </c:pt>
                <c:pt idx="2">
                  <c:v>Russell 2000 Index</c:v>
                </c:pt>
                <c:pt idx="3">
                  <c:v>Russell 3000 Index</c:v>
                </c:pt>
                <c:pt idx="4">
                  <c:v>Russell 1000 Index</c:v>
                </c:pt>
                <c:pt idx="5">
                  <c:v>S&amp;P 500 Index</c:v>
                </c:pt>
                <c:pt idx="6">
                  <c:v>Russell 1000 Value Index</c:v>
                </c:pt>
                <c:pt idx="7">
                  <c:v>One-Month US Treasury Bills</c:v>
                </c:pt>
                <c:pt idx="8">
                  <c:v>Bloomberg Barclays US Aggregate Bond Index</c:v>
                </c:pt>
                <c:pt idx="9">
                  <c:v>S&amp;P Global ex US REIT Index (net div.)</c:v>
                </c:pt>
                <c:pt idx="10">
                  <c:v>MSCI World ex USA Index (net div.)</c:v>
                </c:pt>
                <c:pt idx="11">
                  <c:v>MSCI World ex USA Small Cap Index (net div.)</c:v>
                </c:pt>
                <c:pt idx="12">
                  <c:v>MSCI World ex USA Value Index (net div.)</c:v>
                </c:pt>
                <c:pt idx="13">
                  <c:v>MSCI All Country World ex USA Index (net div.)</c:v>
                </c:pt>
                <c:pt idx="14">
                  <c:v>MSCI Emerging Markets Index (net div.)</c:v>
                </c:pt>
                <c:pt idx="15">
                  <c:v>MSCI Emerging Markets Small Cap Index (net div.)</c:v>
                </c:pt>
                <c:pt idx="16">
                  <c:v>MSCI Emerging Markets Value Index (net div.)</c:v>
                </c:pt>
              </c:strCache>
            </c:strRef>
          </c:cat>
          <c:val>
            <c:numRef>
              <c:f>Sheet1!$B$2:$B$18</c:f>
              <c:numCache>
                <c:formatCode>#,##0.00;\-#,##0.00;</c:formatCode>
                <c:ptCount val="17"/>
                <c:pt idx="0">
                  <c:v>0</c:v>
                </c:pt>
                <c:pt idx="1">
                  <c:v>0</c:v>
                </c:pt>
                <c:pt idx="2">
                  <c:v>0</c:v>
                </c:pt>
                <c:pt idx="3">
                  <c:v>0</c:v>
                </c:pt>
                <c:pt idx="4">
                  <c:v>0</c:v>
                </c:pt>
                <c:pt idx="5">
                  <c:v>0</c:v>
                </c:pt>
                <c:pt idx="6">
                  <c:v>0</c:v>
                </c:pt>
                <c:pt idx="7">
                  <c:v>0</c:v>
                </c:pt>
                <c:pt idx="8">
                  <c:v>-0.16</c:v>
                </c:pt>
                <c:pt idx="9">
                  <c:v>-0.24</c:v>
                </c:pt>
                <c:pt idx="10">
                  <c:v>-0.75</c:v>
                </c:pt>
                <c:pt idx="11">
                  <c:v>-0.94</c:v>
                </c:pt>
                <c:pt idx="12">
                  <c:v>-2.0499999999999998</c:v>
                </c:pt>
                <c:pt idx="13">
                  <c:v>-2.61</c:v>
                </c:pt>
                <c:pt idx="14">
                  <c:v>-7.96</c:v>
                </c:pt>
                <c:pt idx="15">
                  <c:v>-8.6</c:v>
                </c:pt>
                <c:pt idx="16">
                  <c:v>-8.94</c:v>
                </c:pt>
              </c:numCache>
            </c:numRef>
          </c:val>
          <c:extLst>
            <c:ext xmlns:c16="http://schemas.microsoft.com/office/drawing/2014/chart" uri="{C3380CC4-5D6E-409C-BE32-E72D297353CC}">
              <c16:uniqueId val="{0000000E-D7C4-4679-8A5E-5F7543300829}"/>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Dow Jones US Select REIT Index</c:v>
                </c:pt>
                <c:pt idx="1">
                  <c:v>Russell 2000 Value Index</c:v>
                </c:pt>
                <c:pt idx="2">
                  <c:v>Russell 2000 Index</c:v>
                </c:pt>
                <c:pt idx="3">
                  <c:v>Russell 3000 Index</c:v>
                </c:pt>
                <c:pt idx="4">
                  <c:v>Russell 1000 Index</c:v>
                </c:pt>
                <c:pt idx="5">
                  <c:v>S&amp;P 500 Index</c:v>
                </c:pt>
                <c:pt idx="6">
                  <c:v>Russell 1000 Value Index</c:v>
                </c:pt>
                <c:pt idx="7">
                  <c:v>One-Month US Treasury Bills</c:v>
                </c:pt>
                <c:pt idx="8">
                  <c:v>Bloomberg Barclays US Aggregate Bond Index</c:v>
                </c:pt>
                <c:pt idx="9">
                  <c:v>S&amp;P Global ex US REIT Index (net div.)</c:v>
                </c:pt>
                <c:pt idx="10">
                  <c:v>MSCI World ex USA Index (net div.)</c:v>
                </c:pt>
                <c:pt idx="11">
                  <c:v>MSCI World ex USA Small Cap Index (net div.)</c:v>
                </c:pt>
                <c:pt idx="12">
                  <c:v>MSCI World ex USA Value Index (net div.)</c:v>
                </c:pt>
                <c:pt idx="13">
                  <c:v>MSCI All Country World ex USA Index (net div.)</c:v>
                </c:pt>
                <c:pt idx="14">
                  <c:v>MSCI Emerging Markets Index (net div.)</c:v>
                </c:pt>
                <c:pt idx="15">
                  <c:v>MSCI Emerging Markets Small Cap Index (net div.)</c:v>
                </c:pt>
                <c:pt idx="16">
                  <c:v>MSCI Emerging Markets Value Index (net div.)</c:v>
                </c:pt>
              </c:strCache>
            </c:strRef>
          </c:cat>
          <c:val>
            <c:numRef>
              <c:f>Sheet1!$C$2:$C$18</c:f>
              <c:numCache>
                <c:formatCode>#,##0.00;\-#,##0.00;</c:formatCode>
                <c:ptCount val="17"/>
                <c:pt idx="0">
                  <c:v>9.99</c:v>
                </c:pt>
                <c:pt idx="1">
                  <c:v>8.3000000000000007</c:v>
                </c:pt>
                <c:pt idx="2">
                  <c:v>7.75</c:v>
                </c:pt>
                <c:pt idx="3">
                  <c:v>3.89</c:v>
                </c:pt>
                <c:pt idx="4">
                  <c:v>3.57</c:v>
                </c:pt>
                <c:pt idx="5">
                  <c:v>3.43</c:v>
                </c:pt>
                <c:pt idx="6">
                  <c:v>1.18</c:v>
                </c:pt>
                <c:pt idx="7">
                  <c:v>0.42</c:v>
                </c:pt>
                <c:pt idx="8">
                  <c:v>0</c:v>
                </c:pt>
                <c:pt idx="9">
                  <c:v>0</c:v>
                </c:pt>
                <c:pt idx="10">
                  <c:v>0</c:v>
                </c:pt>
                <c:pt idx="11">
                  <c:v>0</c:v>
                </c:pt>
                <c:pt idx="12">
                  <c:v>0</c:v>
                </c:pt>
                <c:pt idx="13">
                  <c:v>0</c:v>
                </c:pt>
                <c:pt idx="14">
                  <c:v>0</c:v>
                </c:pt>
                <c:pt idx="15">
                  <c:v>0</c:v>
                </c:pt>
                <c:pt idx="16">
                  <c:v>0</c:v>
                </c:pt>
              </c:numCache>
            </c:numRef>
          </c:val>
          <c:extLst>
            <c:ext xmlns:c16="http://schemas.microsoft.com/office/drawing/2014/chart" uri="{C3380CC4-5D6E-409C-BE32-E72D297353CC}">
              <c16:uniqueId val="{0000000F-D7C4-4679-8A5E-5F7543300829}"/>
            </c:ext>
          </c:extLst>
        </c:ser>
        <c:dLbls>
          <c:showLegendKey val="0"/>
          <c:showVal val="1"/>
          <c:showCatName val="0"/>
          <c:showSerName val="0"/>
          <c:showPercent val="0"/>
          <c:showBubbleSize val="0"/>
        </c:dLbls>
        <c:gapWidth val="56"/>
        <c:overlap val="100"/>
        <c:axId val="146490496"/>
        <c:axId val="146492032"/>
      </c:barChart>
      <c:dateAx>
        <c:axId val="14649049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146492032"/>
        <c:crosses val="autoZero"/>
        <c:auto val="0"/>
        <c:lblOffset val="50"/>
        <c:baseTimeUnit val="days"/>
        <c:majorUnit val="1"/>
      </c:dateAx>
      <c:valAx>
        <c:axId val="146492032"/>
        <c:scaling>
          <c:orientation val="minMax"/>
          <c:max val="11"/>
          <c:min val="-11"/>
        </c:scaling>
        <c:delete val="0"/>
        <c:axPos val="b"/>
        <c:numFmt formatCode="#,##0.00;\-#,##0.00;" sourceLinked="1"/>
        <c:majorTickMark val="out"/>
        <c:minorTickMark val="none"/>
        <c:tickLblPos val="none"/>
        <c:spPr>
          <a:ln>
            <a:noFill/>
          </a:ln>
        </c:spPr>
        <c:crossAx val="146490496"/>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4446900338899"/>
          <c:y val="0.41944398359567198"/>
          <c:w val="0.250464271088504"/>
          <c:h val="0.43231293409337002"/>
        </c:manualLayout>
      </c:layout>
      <c:pieChart>
        <c:varyColors val="1"/>
        <c:ser>
          <c:idx val="0"/>
          <c:order val="0"/>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907E-4DC6-9797-D55740AE2D36}"/>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907E-4DC6-9797-D55740AE2D36}"/>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907E-4DC6-9797-D55740AE2D36}"/>
              </c:ext>
            </c:extLst>
          </c:dPt>
          <c:dLbls>
            <c:dLbl>
              <c:idx val="0"/>
              <c:layout>
                <c:manualLayout>
                  <c:x val="1.903110075758338E-2"/>
                  <c:y val="-4.6926516400817485E-2"/>
                </c:manualLayout>
              </c:layout>
              <c:tx>
                <c:rich>
                  <a:bodyPr anchor="t" anchorCtr="0"/>
                  <a:lstStyle/>
                  <a:p>
                    <a:pPr algn="l">
                      <a:defRPr/>
                    </a:pPr>
                    <a:r>
                      <a:rPr lang="en-US" sz="3200" dirty="0">
                        <a:solidFill>
                          <a:schemeClr val="bg2"/>
                        </a:solidFill>
                      </a:rPr>
                      <a:t>53%</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$28.0 trillion</a:t>
                    </a: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7E-4DC6-9797-D55740AE2D36}"/>
                </c:ext>
              </c:extLst>
            </c:dLbl>
            <c:dLbl>
              <c:idx val="1"/>
              <c:delete val="1"/>
              <c:extLst>
                <c:ext xmlns:c15="http://schemas.microsoft.com/office/drawing/2012/chart" uri="{CE6537A1-D6FC-4f65-9D91-7224C49458BB}"/>
                <c:ext xmlns:c16="http://schemas.microsoft.com/office/drawing/2014/chart" uri="{C3380CC4-5D6E-409C-BE32-E72D297353CC}">
                  <c16:uniqueId val="{00000003-907E-4DC6-9797-D55740AE2D36}"/>
                </c:ext>
              </c:extLst>
            </c:dLbl>
            <c:dLbl>
              <c:idx val="2"/>
              <c:delete val="1"/>
              <c:extLst>
                <c:ext xmlns:c15="http://schemas.microsoft.com/office/drawing/2012/chart" uri="{CE6537A1-D6FC-4f65-9D91-7224C49458BB}"/>
                <c:ext xmlns:c16="http://schemas.microsoft.com/office/drawing/2014/chart" uri="{C3380CC4-5D6E-409C-BE32-E72D297353CC}">
                  <c16:uniqueId val="{00000005-907E-4DC6-9797-D55740AE2D36}"/>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Sheet2!$D$2:$D$4</c:f>
              <c:numCache>
                <c:formatCode>0%</c:formatCode>
                <c:ptCount val="3"/>
                <c:pt idx="0">
                  <c:v>0.53354426012386136</c:v>
                </c:pt>
                <c:pt idx="1">
                  <c:v>0.35320905265651986</c:v>
                </c:pt>
                <c:pt idx="2">
                  <c:v>0.11324668721961874</c:v>
                </c:pt>
              </c:numCache>
            </c:numRef>
          </c:val>
          <c:extLst>
            <c:ext xmlns:c16="http://schemas.microsoft.com/office/drawing/2014/chart" uri="{C3380CC4-5D6E-409C-BE32-E72D297353CC}">
              <c16:uniqueId val="{00000006-907E-4DC6-9797-D55740AE2D36}"/>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160" b="1" i="0" u="none" strike="noStrike" kern="1200" baseline="0">
                <a:solidFill>
                  <a:prstClr val="black"/>
                </a:solidFill>
                <a:latin typeface="+mn-lt"/>
                <a:ea typeface="+mn-ea"/>
                <a:cs typeface="+mn-cs"/>
              </a:defRPr>
            </a:pPr>
            <a:r>
              <a:rPr lang="en-US" sz="1100" b="0" i="0" baseline="0" dirty="0">
                <a:solidFill>
                  <a:srgbClr val="35627D"/>
                </a:solidFill>
                <a:effectLst/>
              </a:rPr>
              <a:t>Ranked Returns for the Quarter (%)</a:t>
            </a:r>
            <a:endParaRPr lang="en-US" sz="1100" dirty="0">
              <a:solidFill>
                <a:srgbClr val="35627D"/>
              </a:solidFill>
              <a:effectLst/>
            </a:endParaRPr>
          </a:p>
        </c:rich>
      </c:tx>
      <c:layout>
        <c:manualLayout>
          <c:xMode val="edge"/>
          <c:yMode val="edge"/>
          <c:x val="6.2255437027802396E-2"/>
          <c:y val="1.503758804981428E-2"/>
        </c:manualLayout>
      </c:layout>
      <c:overlay val="0"/>
    </c:title>
    <c:autoTitleDeleted val="0"/>
    <c:plotArea>
      <c:layout>
        <c:manualLayout>
          <c:layoutTarget val="inner"/>
          <c:xMode val="edge"/>
          <c:yMode val="edge"/>
          <c:x val="0.21557661927956198"/>
          <c:y val="0.21116186007562271"/>
          <c:w val="0.54599066814371189"/>
          <c:h val="0.70167092754466265"/>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E2-4495-AC3F-F5AFD6CB5912}"/>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6FD-4067-A080-ADFA3F453837}"/>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6FD-4067-A080-ADFA3F453837}"/>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6FD-4067-A080-ADFA3F453837}"/>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6FD-4067-A080-ADFA3F453837}"/>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6FD-4067-A080-ADFA3F453837}"/>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6FD-4067-A080-ADFA3F453837}"/>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6FD-4067-A080-ADFA3F453837}"/>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6FD-4067-A080-ADFA3F453837}"/>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6FD-4067-A080-ADFA3F453837}"/>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6FD-4067-A080-ADFA3F453837}"/>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6FD-4067-A080-ADFA3F453837}"/>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Value</c:v>
                </c:pt>
                <c:pt idx="1">
                  <c:v>Small Cap</c:v>
                </c:pt>
                <c:pt idx="2">
                  <c:v>Small Growth</c:v>
                </c:pt>
                <c:pt idx="3">
                  <c:v>Large Growth</c:v>
                </c:pt>
                <c:pt idx="4">
                  <c:v>Marketwide</c:v>
                </c:pt>
                <c:pt idx="5">
                  <c:v>Large Cap</c:v>
                </c:pt>
                <c:pt idx="6">
                  <c:v>Large Value</c:v>
                </c:pt>
              </c:strCache>
            </c:strRef>
          </c:cat>
          <c:val>
            <c:numRef>
              <c:f>Sheet1!$B$2:$B$8</c:f>
              <c:numCache>
                <c:formatCode>#,##0.00_);[Red]\-#,##0.00;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C9E2-4495-AC3F-F5AFD6CB5912}"/>
            </c:ext>
          </c:extLst>
        </c:ser>
        <c:ser>
          <c:idx val="1"/>
          <c:order val="1"/>
          <c:tx>
            <c:strRef>
              <c:f>Sheet1!$C$1</c:f>
              <c:strCache>
                <c:ptCount val="1"/>
                <c:pt idx="0">
                  <c:v>positive</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Small Value</c:v>
                </c:pt>
                <c:pt idx="1">
                  <c:v>Small Cap</c:v>
                </c:pt>
                <c:pt idx="2">
                  <c:v>Small Growth</c:v>
                </c:pt>
                <c:pt idx="3">
                  <c:v>Large Growth</c:v>
                </c:pt>
                <c:pt idx="4">
                  <c:v>Marketwide</c:v>
                </c:pt>
                <c:pt idx="5">
                  <c:v>Large Cap</c:v>
                </c:pt>
                <c:pt idx="6">
                  <c:v>Large Value</c:v>
                </c:pt>
              </c:strCache>
            </c:strRef>
          </c:cat>
          <c:val>
            <c:numRef>
              <c:f>Sheet1!$C$2:$C$8</c:f>
              <c:numCache>
                <c:formatCode>#,##0.00_);[Red]\-#,##0.00;</c:formatCode>
                <c:ptCount val="7"/>
                <c:pt idx="0">
                  <c:v>8.3000000000000007</c:v>
                </c:pt>
                <c:pt idx="1">
                  <c:v>7.75</c:v>
                </c:pt>
                <c:pt idx="2">
                  <c:v>7.23</c:v>
                </c:pt>
                <c:pt idx="3">
                  <c:v>5.76</c:v>
                </c:pt>
                <c:pt idx="4">
                  <c:v>3.89</c:v>
                </c:pt>
                <c:pt idx="5">
                  <c:v>3.57</c:v>
                </c:pt>
                <c:pt idx="6">
                  <c:v>1.18</c:v>
                </c:pt>
              </c:numCache>
            </c:numRef>
          </c:val>
          <c:extLst>
            <c:ext xmlns:c16="http://schemas.microsoft.com/office/drawing/2014/chart" uri="{C3380CC4-5D6E-409C-BE32-E72D297353CC}">
              <c16:uniqueId val="{0000000D-C9E2-4495-AC3F-F5AFD6CB5912}"/>
            </c:ext>
          </c:extLst>
        </c:ser>
        <c:dLbls>
          <c:showLegendKey val="0"/>
          <c:showVal val="1"/>
          <c:showCatName val="0"/>
          <c:showSerName val="0"/>
          <c:showPercent val="0"/>
          <c:showBubbleSize val="0"/>
        </c:dLbls>
        <c:gapWidth val="30"/>
        <c:overlap val="100"/>
        <c:axId val="149867136"/>
        <c:axId val="39788928"/>
      </c:barChart>
      <c:dateAx>
        <c:axId val="149867136"/>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39788928"/>
        <c:crosses val="autoZero"/>
        <c:auto val="0"/>
        <c:lblOffset val="50"/>
        <c:baseTimeUnit val="days"/>
        <c:majorUnit val="1"/>
      </c:dateAx>
      <c:valAx>
        <c:axId val="39788928"/>
        <c:scaling>
          <c:orientation val="minMax"/>
          <c:max val="9"/>
          <c:min val="0"/>
        </c:scaling>
        <c:delete val="0"/>
        <c:axPos val="b"/>
        <c:numFmt formatCode="#,##0.00_);[Red]\-#,##0.00;" sourceLinked="1"/>
        <c:majorTickMark val="out"/>
        <c:minorTickMark val="none"/>
        <c:tickLblPos val="none"/>
        <c:spPr>
          <a:ln>
            <a:noFill/>
          </a:ln>
        </c:spPr>
        <c:crossAx val="149867136"/>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rtl="0">
              <a:defRPr lang="en-US" sz="1100" b="0" i="0" u="none" strike="noStrike" kern="1200" baseline="0" dirty="0">
                <a:solidFill>
                  <a:schemeClr val="accent1"/>
                </a:solidFill>
                <a:effectLst/>
                <a:latin typeface="+mn-lt"/>
                <a:ea typeface="+mn-ea"/>
                <a:cs typeface="+mn-cs"/>
              </a:defRPr>
            </a:pPr>
            <a:r>
              <a:rPr lang="en-US" sz="1100" b="0" i="0" u="none" strike="noStrike" kern="1200" baseline="0" dirty="0">
                <a:solidFill>
                  <a:schemeClr val="tx2"/>
                </a:solidFill>
                <a:effectLst/>
                <a:latin typeface="+mn-lt"/>
                <a:ea typeface="+mn-ea"/>
                <a:cs typeface="+mn-cs"/>
              </a:rPr>
              <a:t>World Market Capitalization—</a:t>
            </a:r>
          </a:p>
          <a:p>
            <a:pPr algn="l" rtl="0">
              <a:defRPr lang="en-US" sz="1100" b="0" i="0" u="none" strike="noStrike" kern="1200" baseline="0" dirty="0">
                <a:solidFill>
                  <a:schemeClr val="accent1"/>
                </a:solidFill>
                <a:effectLst/>
                <a:latin typeface="+mn-lt"/>
                <a:ea typeface="+mn-ea"/>
                <a:cs typeface="+mn-cs"/>
              </a:defRPr>
            </a:pPr>
            <a:r>
              <a:rPr lang="en-US" sz="1100" b="0" i="0" u="none" strike="noStrike" kern="1200" baseline="0" dirty="0">
                <a:solidFill>
                  <a:schemeClr val="tx2"/>
                </a:solidFill>
                <a:effectLst/>
                <a:latin typeface="+mn-lt"/>
                <a:ea typeface="+mn-ea"/>
                <a:cs typeface="+mn-cs"/>
              </a:rPr>
              <a:t>International Developed</a:t>
            </a:r>
          </a:p>
        </c:rich>
      </c:tx>
      <c:layout>
        <c:manualLayout>
          <c:xMode val="edge"/>
          <c:yMode val="edge"/>
          <c:x val="0.14054842537442996"/>
          <c:y val="0.15425411041181158"/>
        </c:manualLayout>
      </c:layout>
      <c:overlay val="1"/>
    </c:title>
    <c:autoTitleDeleted val="0"/>
    <c:plotArea>
      <c:layout>
        <c:manualLayout>
          <c:layoutTarget val="inner"/>
          <c:xMode val="edge"/>
          <c:yMode val="edge"/>
          <c:x val="0.33038333432163758"/>
          <c:y val="0.41797805445914354"/>
          <c:w val="0.250464271088504"/>
          <c:h val="0.43231293409337002"/>
        </c:manualLayout>
      </c:layout>
      <c:pieChart>
        <c:varyColors val="1"/>
        <c:ser>
          <c:idx val="0"/>
          <c:order val="0"/>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5526-4FDF-99C6-945C95D308AC}"/>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2-5526-4FDF-99C6-945C95D308AC}"/>
              </c:ext>
            </c:extLst>
          </c:dPt>
          <c:dPt>
            <c:idx val="2"/>
            <c:bubble3D val="0"/>
            <c:extLst>
              <c:ext xmlns:c16="http://schemas.microsoft.com/office/drawing/2014/chart" uri="{C3380CC4-5D6E-409C-BE32-E72D297353CC}">
                <c16:uniqueId val="{00000003-5526-4FDF-99C6-945C95D308AC}"/>
              </c:ext>
            </c:extLst>
          </c:dPt>
          <c:dLbls>
            <c:dLbl>
              <c:idx val="0"/>
              <c:delete val="1"/>
              <c:extLst>
                <c:ext xmlns:c15="http://schemas.microsoft.com/office/drawing/2012/chart" uri="{CE6537A1-D6FC-4f65-9D91-7224C49458BB}"/>
                <c:ext xmlns:c16="http://schemas.microsoft.com/office/drawing/2014/chart" uri="{C3380CC4-5D6E-409C-BE32-E72D297353CC}">
                  <c16:uniqueId val="{00000000-5526-4FDF-99C6-945C95D308AC}"/>
                </c:ext>
              </c:extLst>
            </c:dLbl>
            <c:dLbl>
              <c:idx val="1"/>
              <c:layout>
                <c:manualLayout>
                  <c:x val="1.631237207792861E-2"/>
                  <c:y val="-0.21109492134465413"/>
                </c:manualLayout>
              </c:layout>
              <c:tx>
                <c:rich>
                  <a:bodyPr/>
                  <a:lstStyle/>
                  <a:p>
                    <a:pPr lvl="0" algn="l" rtl="0">
                      <a:defRPr sz="1800" b="0" i="0" u="none" strike="noStrike" kern="1200" baseline="0">
                        <a:solidFill>
                          <a:srgbClr val="C5A43B"/>
                        </a:solidFill>
                        <a:latin typeface="+mn-lt"/>
                        <a:ea typeface="+mn-ea"/>
                        <a:cs typeface="+mn-cs"/>
                      </a:defRPr>
                    </a:pPr>
                    <a:r>
                      <a:rPr lang="en-US" sz="3200" dirty="0">
                        <a:solidFill>
                          <a:schemeClr val="accent4"/>
                        </a:solidFill>
                      </a:rPr>
                      <a:t>35%</a:t>
                    </a:r>
                  </a:p>
                  <a:p>
                    <a:pPr lvl="0" algn="l" rtl="0">
                      <a:defRPr sz="1800" b="0" i="0" u="none" strike="noStrike" kern="1200" baseline="0">
                        <a:solidFill>
                          <a:srgbClr val="C5A43B"/>
                        </a:solidFill>
                        <a:latin typeface="+mn-lt"/>
                        <a:ea typeface="+mn-ea"/>
                        <a:cs typeface="+mn-cs"/>
                      </a:defRPr>
                    </a:pPr>
                    <a:r>
                      <a:rPr lang="en-US" sz="900" b="1" dirty="0">
                        <a:solidFill>
                          <a:schemeClr val="bg1">
                            <a:lumMod val="50000"/>
                          </a:schemeClr>
                        </a:solidFill>
                      </a:rPr>
                      <a:t>International Developed</a:t>
                    </a:r>
                    <a:r>
                      <a:rPr lang="en-US" sz="900" b="1" baseline="0" dirty="0">
                        <a:solidFill>
                          <a:schemeClr val="bg1">
                            <a:lumMod val="50000"/>
                          </a:schemeClr>
                        </a:solidFill>
                      </a:rPr>
                      <a:t> Market </a:t>
                    </a:r>
                  </a:p>
                  <a:p>
                    <a:pPr lvl="0" algn="l" rtl="0">
                      <a:defRPr sz="1800" b="0" i="0" u="none" strike="noStrike" kern="1200" baseline="0">
                        <a:solidFill>
                          <a:srgbClr val="C5A43B"/>
                        </a:solidFill>
                        <a:latin typeface="+mn-lt"/>
                        <a:ea typeface="+mn-ea"/>
                        <a:cs typeface="+mn-cs"/>
                      </a:defRPr>
                    </a:pPr>
                    <a:r>
                      <a:rPr lang="en-US" sz="900" baseline="0" dirty="0">
                        <a:solidFill>
                          <a:schemeClr val="bg1">
                            <a:lumMod val="50000"/>
                          </a:schemeClr>
                        </a:solidFill>
                      </a:rPr>
                      <a:t>$18.5 trillion</a:t>
                    </a:r>
                    <a:endParaRPr lang="en-US" sz="900" dirty="0">
                      <a:solidFill>
                        <a:schemeClr val="bg1">
                          <a:lumMod val="50000"/>
                        </a:schemeClr>
                      </a:solidFill>
                    </a:endParaRPr>
                  </a:p>
                </c:rich>
              </c:tx>
              <c:sp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26-4FDF-99C6-945C95D308AC}"/>
                </c:ext>
              </c:extLst>
            </c:dLbl>
            <c:dLbl>
              <c:idx val="2"/>
              <c:delete val="1"/>
              <c:extLst>
                <c:ext xmlns:c15="http://schemas.microsoft.com/office/drawing/2012/chart" uri="{CE6537A1-D6FC-4f65-9D91-7224C49458BB}"/>
                <c:ext xmlns:c16="http://schemas.microsoft.com/office/drawing/2014/chart" uri="{C3380CC4-5D6E-409C-BE32-E72D297353CC}">
                  <c16:uniqueId val="{00000003-5526-4FDF-99C6-945C95D308AC}"/>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Russell 3000 Index                                     </c:v>
                </c:pt>
                <c:pt idx="1">
                  <c:v>MSCI World ex USA IMI Index                            </c:v>
                </c:pt>
                <c:pt idx="2">
                  <c:v>MSCI Emerging Markets IMI Index                        </c:v>
                </c:pt>
              </c:strCache>
            </c:strRef>
          </c:cat>
          <c:val>
            <c:numRef>
              <c:f>Sheet1!$D$2:$D$4</c:f>
              <c:numCache>
                <c:formatCode>0%</c:formatCode>
                <c:ptCount val="3"/>
                <c:pt idx="0">
                  <c:v>0.53354426012386136</c:v>
                </c:pt>
                <c:pt idx="1">
                  <c:v>0.35320905265651986</c:v>
                </c:pt>
                <c:pt idx="2">
                  <c:v>0.11324668721961874</c:v>
                </c:pt>
              </c:numCache>
            </c:numRef>
          </c:val>
          <c:extLst>
            <c:ext xmlns:c16="http://schemas.microsoft.com/office/drawing/2014/chart" uri="{C3380CC4-5D6E-409C-BE32-E72D297353CC}">
              <c16:uniqueId val="{00000004-5526-4FDF-99C6-945C95D308A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accent1"/>
                </a:solidFill>
              </a:defRPr>
            </a:pPr>
            <a:r>
              <a:rPr lang="en-US" sz="1100" b="0" dirty="0">
                <a:solidFill>
                  <a:schemeClr val="accent1"/>
                </a:solidFill>
                <a:effectLst/>
              </a:rPr>
              <a:t>Ranked Returns (%)</a:t>
            </a:r>
          </a:p>
        </c:rich>
      </c:tx>
      <c:layout>
        <c:manualLayout>
          <c:xMode val="edge"/>
          <c:yMode val="edge"/>
          <c:x val="1.7152319126171982E-3"/>
          <c:y val="3.3563120247045782E-2"/>
        </c:manualLayout>
      </c:layout>
      <c:overlay val="0"/>
    </c:title>
    <c:autoTitleDeleted val="0"/>
    <c:plotArea>
      <c:layout>
        <c:manualLayout>
          <c:layoutTarget val="inner"/>
          <c:xMode val="edge"/>
          <c:yMode val="edge"/>
          <c:x val="0.18309556306223829"/>
          <c:y val="0.22507436933126426"/>
          <c:w val="0.7483377195630464"/>
          <c:h val="0.71682431551003711"/>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Sheet1!$B$2:$B$5</c:f>
              <c:numCache>
                <c:formatCode>0.00</c:formatCode>
                <c:ptCount val="4"/>
                <c:pt idx="0">
                  <c:v>5</c:v>
                </c:pt>
                <c:pt idx="1">
                  <c:v>3.76</c:v>
                </c:pt>
                <c:pt idx="2">
                  <c:v>3.61</c:v>
                </c:pt>
                <c:pt idx="3">
                  <c:v>2.4700000000000002</c:v>
                </c:pt>
              </c:numCache>
            </c:numRef>
          </c:val>
          <c:extLst>
            <c:ext xmlns:c16="http://schemas.microsoft.com/office/drawing/2014/chart" uri="{C3380CC4-5D6E-409C-BE32-E72D297353CC}">
              <c16:uniqueId val="{00000000-3719-4110-9CF0-BD2BDEB44949}"/>
            </c:ext>
          </c:extLst>
        </c:ser>
        <c:ser>
          <c:idx val="1"/>
          <c:order val="1"/>
          <c:tx>
            <c:strRef>
              <c:f>Sheet1!$C$1</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Sheet1!$C$2:$C$5</c:f>
              <c:numCache>
                <c:formatCode>0.00</c:formatCode>
                <c:ptCount val="4"/>
                <c:pt idx="0">
                  <c:v>0.52</c:v>
                </c:pt>
                <c:pt idx="1">
                  <c:v>-0.75</c:v>
                </c:pt>
                <c:pt idx="2">
                  <c:v>-0.94</c:v>
                </c:pt>
                <c:pt idx="3">
                  <c:v>-2.0499999999999998</c:v>
                </c:pt>
              </c:numCache>
            </c:numRef>
          </c:val>
          <c:extLst>
            <c:ext xmlns:c16="http://schemas.microsoft.com/office/drawing/2014/chart" uri="{C3380CC4-5D6E-409C-BE32-E72D297353CC}">
              <c16:uniqueId val="{00000001-3719-4110-9CF0-BD2BDEB44949}"/>
            </c:ext>
          </c:extLst>
        </c:ser>
        <c:dLbls>
          <c:showLegendKey val="0"/>
          <c:showVal val="0"/>
          <c:showCatName val="0"/>
          <c:showSerName val="0"/>
          <c:showPercent val="0"/>
          <c:showBubbleSize val="0"/>
        </c:dLbls>
        <c:gapWidth val="80"/>
        <c:axId val="40523264"/>
        <c:axId val="40524800"/>
      </c:barChart>
      <c:catAx>
        <c:axId val="4052326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0524800"/>
        <c:crosses val="autoZero"/>
        <c:auto val="1"/>
        <c:lblAlgn val="ctr"/>
        <c:lblOffset val="100"/>
        <c:noMultiLvlLbl val="0"/>
      </c:catAx>
      <c:valAx>
        <c:axId val="40524800"/>
        <c:scaling>
          <c:orientation val="minMax"/>
          <c:max val="6"/>
          <c:min val="-3"/>
        </c:scaling>
        <c:delete val="0"/>
        <c:axPos val="b"/>
        <c:numFmt formatCode="0.00" sourceLinked="1"/>
        <c:majorTickMark val="none"/>
        <c:minorTickMark val="none"/>
        <c:tickLblPos val="none"/>
        <c:spPr>
          <a:ln>
            <a:noFill/>
          </a:ln>
        </c:spPr>
        <c:crossAx val="40523264"/>
        <c:crosses val="max"/>
        <c:crossBetween val="between"/>
      </c:valAx>
    </c:plotArea>
    <c:legend>
      <c:legendPos val="t"/>
      <c:layout>
        <c:manualLayout>
          <c:xMode val="edge"/>
          <c:yMode val="edge"/>
          <c:x val="0.60452398602872837"/>
          <c:y val="2.4293828676696345E-2"/>
          <c:w val="0.39547601397127158"/>
          <c:h val="0.12064257023017176"/>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l">
              <a:lnSpc>
                <a:spcPct val="100000"/>
              </a:lnSpc>
              <a:defRPr sz="1100" b="0"/>
            </a:pPr>
            <a:r>
              <a:rPr lang="en-US" sz="1100" b="0" dirty="0">
                <a:solidFill>
                  <a:schemeClr val="tx2"/>
                </a:solidFill>
                <a:effectLst/>
              </a:rPr>
              <a:t>World Market Capitalization—</a:t>
            </a:r>
          </a:p>
          <a:p>
            <a:pPr algn="l">
              <a:lnSpc>
                <a:spcPct val="100000"/>
              </a:lnSpc>
              <a:defRPr sz="1100" b="0"/>
            </a:pPr>
            <a:r>
              <a:rPr lang="en-US" sz="1100" b="0" dirty="0">
                <a:solidFill>
                  <a:schemeClr val="tx2"/>
                </a:solidFill>
                <a:effectLst/>
              </a:rPr>
              <a:t>Emerging Markets</a:t>
            </a:r>
          </a:p>
        </c:rich>
      </c:tx>
      <c:layout>
        <c:manualLayout>
          <c:xMode val="edge"/>
          <c:yMode val="edge"/>
          <c:x val="1.77863403275655E-2"/>
          <c:y val="0.21333894100156267"/>
        </c:manualLayout>
      </c:layout>
      <c:overlay val="1"/>
    </c:title>
    <c:autoTitleDeleted val="0"/>
    <c:plotArea>
      <c:layout>
        <c:manualLayout>
          <c:layoutTarget val="inner"/>
          <c:xMode val="edge"/>
          <c:yMode val="edge"/>
          <c:x val="0.1476307752889652"/>
          <c:y val="0.4448268546777347"/>
          <c:w val="0.30675784468376643"/>
          <c:h val="0.31615542377725564"/>
        </c:manualLayout>
      </c:layout>
      <c:pieChart>
        <c:varyColors val="1"/>
        <c:ser>
          <c:idx val="0"/>
          <c:order val="0"/>
          <c:tx>
            <c:strRef>
              <c:f>Sheet1!$B$1</c:f>
              <c:strCache>
                <c:ptCount val="1"/>
                <c:pt idx="0">
                  <c:v>Sales</c:v>
                </c:pt>
              </c:strCache>
            </c:strRef>
          </c:tx>
          <c:spPr>
            <a:ln>
              <a:solidFill>
                <a:schemeClr val="bg1">
                  <a:lumMod val="65000"/>
                </a:schemeClr>
              </a:solidFill>
            </a:ln>
            <a:effectLst/>
          </c:spPr>
          <c:dPt>
            <c:idx val="0"/>
            <c:bubble3D val="0"/>
            <c:spPr>
              <a:solidFill>
                <a:srgbClr val="BFBFBF"/>
              </a:solidFill>
              <a:ln>
                <a:solidFill>
                  <a:schemeClr val="bg1">
                    <a:lumMod val="75000"/>
                  </a:schemeClr>
                </a:solidFill>
              </a:ln>
              <a:effectLst/>
            </c:spPr>
            <c:extLst>
              <c:ext xmlns:c16="http://schemas.microsoft.com/office/drawing/2014/chart" uri="{C3380CC4-5D6E-409C-BE32-E72D297353CC}">
                <c16:uniqueId val="{00000001-BBA2-406B-B397-BDC04F88DCD4}"/>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BBA2-406B-B397-BDC04F88DCD4}"/>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5-BBA2-406B-B397-BDC04F88DCD4}"/>
              </c:ext>
            </c:extLst>
          </c:dPt>
          <c:dLbls>
            <c:dLbl>
              <c:idx val="0"/>
              <c:delete val="1"/>
              <c:extLst>
                <c:ext xmlns:c15="http://schemas.microsoft.com/office/drawing/2012/chart" uri="{CE6537A1-D6FC-4f65-9D91-7224C49458BB}"/>
                <c:ext xmlns:c16="http://schemas.microsoft.com/office/drawing/2014/chart" uri="{C3380CC4-5D6E-409C-BE32-E72D297353CC}">
                  <c16:uniqueId val="{00000001-BBA2-406B-B397-BDC04F88DCD4}"/>
                </c:ext>
              </c:extLst>
            </c:dLbl>
            <c:dLbl>
              <c:idx val="1"/>
              <c:delete val="1"/>
              <c:extLst>
                <c:ext xmlns:c15="http://schemas.microsoft.com/office/drawing/2012/chart" uri="{CE6537A1-D6FC-4f65-9D91-7224C49458BB}"/>
                <c:ext xmlns:c16="http://schemas.microsoft.com/office/drawing/2014/chart" uri="{C3380CC4-5D6E-409C-BE32-E72D297353CC}">
                  <c16:uniqueId val="{00000003-BBA2-406B-B397-BDC04F88DCD4}"/>
                </c:ext>
              </c:extLst>
            </c:dLbl>
            <c:dLbl>
              <c:idx val="2"/>
              <c:layout>
                <c:manualLayout>
                  <c:x val="-7.25438323152965E-2"/>
                  <c:y val="0.16984011007475844"/>
                </c:manualLayout>
              </c:layout>
              <c:tx>
                <c:rich>
                  <a:bodyPr/>
                  <a:lstStyle/>
                  <a:p>
                    <a:r>
                      <a:rPr lang="en-US" dirty="0">
                        <a:solidFill>
                          <a:schemeClr val="accent5"/>
                        </a:solidFill>
                      </a:rPr>
                      <a:t>11%</a:t>
                    </a:r>
                  </a:p>
                  <a:p>
                    <a:r>
                      <a:rPr lang="en-US" sz="900" b="1" dirty="0">
                        <a:solidFill>
                          <a:schemeClr val="bg1">
                            <a:lumMod val="50000"/>
                          </a:schemeClr>
                        </a:solidFill>
                      </a:rPr>
                      <a:t>Emerging Markets</a:t>
                    </a:r>
                    <a:r>
                      <a:rPr lang="en-US" sz="900" dirty="0">
                        <a:solidFill>
                          <a:schemeClr val="bg1">
                            <a:lumMod val="50000"/>
                          </a:schemeClr>
                        </a:solidFill>
                      </a:rPr>
                      <a:t> </a:t>
                    </a:r>
                  </a:p>
                  <a:p>
                    <a:r>
                      <a:rPr lang="en-US" sz="900" dirty="0">
                        <a:solidFill>
                          <a:schemeClr val="bg1">
                            <a:lumMod val="50000"/>
                          </a:schemeClr>
                        </a:solidFill>
                      </a:rPr>
                      <a:t>$5.9 trillion</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BA2-406B-B397-BDC04F88DCD4}"/>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US</c:v>
                </c:pt>
                <c:pt idx="1">
                  <c:v>International Developed</c:v>
                </c:pt>
                <c:pt idx="2">
                  <c:v>Emerging Markets</c:v>
                </c:pt>
              </c:strCache>
            </c:strRef>
          </c:cat>
          <c:val>
            <c:numRef>
              <c:f>Sheet1!$D$2:$D$4</c:f>
              <c:numCache>
                <c:formatCode>General</c:formatCode>
                <c:ptCount val="3"/>
                <c:pt idx="0">
                  <c:v>27.962294552070603</c:v>
                </c:pt>
                <c:pt idx="1">
                  <c:v>18.511183245691001</c:v>
                </c:pt>
                <c:pt idx="2">
                  <c:v>5.9350975387610001</c:v>
                </c:pt>
              </c:numCache>
            </c:numRef>
          </c:val>
          <c:extLst>
            <c:ext xmlns:c16="http://schemas.microsoft.com/office/drawing/2014/chart" uri="{C3380CC4-5D6E-409C-BE32-E72D297353CC}">
              <c16:uniqueId val="{00000006-BBA2-406B-B397-BDC04F88DCD4}"/>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0.01861</cdr:x>
      <cdr:y>0.1517</cdr:y>
    </cdr:from>
    <cdr:to>
      <cdr:x>1</cdr:x>
      <cdr:y>0.1517</cdr:y>
    </cdr:to>
    <cdr:cxnSp macro="">
      <cdr:nvCxnSpPr>
        <cdr:cNvPr id="3" name="Straight Connector 2">
          <a:extLst xmlns:a="http://schemas.openxmlformats.org/drawingml/2006/main">
            <a:ext uri="{FF2B5EF4-FFF2-40B4-BE49-F238E27FC236}">
              <a16:creationId xmlns:a16="http://schemas.microsoft.com/office/drawing/2014/main" id="{D0C91D16-7544-4DDC-AC88-2784305A2230}"/>
            </a:ext>
          </a:extLst>
        </cdr:cNvPr>
        <cdr:cNvCxnSpPr/>
      </cdr:nvCxnSpPr>
      <cdr:spPr>
        <a:xfrm xmlns:a="http://schemas.openxmlformats.org/drawingml/2006/main">
          <a:off x="70978" y="364751"/>
          <a:ext cx="374298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0.04729</cdr:x>
      <cdr:y>0.33733</cdr:y>
    </cdr:from>
    <cdr:to>
      <cdr:x>0.58302</cdr:x>
      <cdr:y>0.33733</cdr:y>
    </cdr:to>
    <cdr:cxnSp macro="">
      <cdr:nvCxnSpPr>
        <cdr:cNvPr id="3" name="Straight Connector 2">
          <a:extLst xmlns:a="http://schemas.openxmlformats.org/drawingml/2006/main">
            <a:ext uri="{FF2B5EF4-FFF2-40B4-BE49-F238E27FC236}">
              <a16:creationId xmlns:a16="http://schemas.microsoft.com/office/drawing/2014/main" id="{7997C5DC-575C-4584-97BB-EBBB295BF02B}"/>
            </a:ext>
          </a:extLst>
        </cdr:cNvPr>
        <cdr:cNvCxnSpPr/>
      </cdr:nvCxnSpPr>
      <cdr:spPr>
        <a:xfrm xmlns:a="http://schemas.openxmlformats.org/drawingml/2006/main">
          <a:off x="226711" y="1181447"/>
          <a:ext cx="2568569"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0.03635</cdr:x>
      <cdr:y>0.07217</cdr:y>
    </cdr:from>
    <cdr:to>
      <cdr:x>0.94287</cdr:x>
      <cdr:y>0.07217</cdr:y>
    </cdr:to>
    <cdr:cxnSp macro="">
      <cdr:nvCxnSpPr>
        <cdr:cNvPr id="3" name="Straight Connector 2">
          <a:extLst xmlns:a="http://schemas.openxmlformats.org/drawingml/2006/main">
            <a:ext uri="{FF2B5EF4-FFF2-40B4-BE49-F238E27FC236}">
              <a16:creationId xmlns:a16="http://schemas.microsoft.com/office/drawing/2014/main" id="{103C5E87-CF60-40A9-80E6-9D4F4AAC5753}"/>
            </a:ext>
          </a:extLst>
        </cdr:cNvPr>
        <cdr:cNvCxnSpPr/>
      </cdr:nvCxnSpPr>
      <cdr:spPr>
        <a:xfrm xmlns:a="http://schemas.openxmlformats.org/drawingml/2006/main">
          <a:off x="152896" y="356358"/>
          <a:ext cx="381304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0.0412</cdr:x>
      <cdr:y>0.15145</cdr:y>
    </cdr:from>
    <cdr:to>
      <cdr:x>1</cdr:x>
      <cdr:y>0.15145</cdr:y>
    </cdr:to>
    <cdr:cxnSp macro="">
      <cdr:nvCxnSpPr>
        <cdr:cNvPr id="5" name="Straight Connector 4">
          <a:extLst xmlns:a="http://schemas.openxmlformats.org/drawingml/2006/main">
            <a:ext uri="{FF2B5EF4-FFF2-40B4-BE49-F238E27FC236}">
              <a16:creationId xmlns:a16="http://schemas.microsoft.com/office/drawing/2014/main" id="{2E072062-16E9-43BB-9F68-9DAA5EB72F4D}"/>
            </a:ext>
          </a:extLst>
        </cdr:cNvPr>
        <cdr:cNvCxnSpPr/>
      </cdr:nvCxnSpPr>
      <cdr:spPr>
        <a:xfrm xmlns:a="http://schemas.openxmlformats.org/drawingml/2006/main">
          <a:off x="158662" y="331722"/>
          <a:ext cx="369237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835842" y="1601016"/>
          <a:ext cx="128240"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0.80071</cdr:x>
      <cdr:y>0.84373</cdr:y>
    </cdr:from>
    <cdr:to>
      <cdr:x>0.84707</cdr:x>
      <cdr:y>0.98971</cdr:y>
    </cdr:to>
    <cdr:sp macro="" textlink="">
      <cdr:nvSpPr>
        <cdr:cNvPr id="9" name="TextBox 25"/>
        <cdr:cNvSpPr txBox="1"/>
      </cdr:nvSpPr>
      <cdr:spPr>
        <a:xfrm xmlns:a="http://schemas.openxmlformats.org/drawingml/2006/main">
          <a:off x="3087054" y="1978222"/>
          <a:ext cx="178737"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dr:relSizeAnchor xmlns:cdr="http://schemas.openxmlformats.org/drawingml/2006/chartDrawing">
    <cdr:from>
      <cdr:x>0.00213</cdr:x>
      <cdr:y>0.10479</cdr:y>
    </cdr:from>
    <cdr:to>
      <cdr:x>0.95979</cdr:x>
      <cdr:y>0.10479</cdr:y>
    </cdr:to>
    <cdr:cxnSp macro="">
      <cdr:nvCxnSpPr>
        <cdr:cNvPr id="10" name="Straight Connector 9">
          <a:extLst xmlns:a="http://schemas.openxmlformats.org/drawingml/2006/main">
            <a:ext uri="{FF2B5EF4-FFF2-40B4-BE49-F238E27FC236}">
              <a16:creationId xmlns:a16="http://schemas.microsoft.com/office/drawing/2014/main" id="{4BE437E1-21F2-4409-9A5A-1542F77680FA}"/>
            </a:ext>
          </a:extLst>
        </cdr:cNvPr>
        <cdr:cNvCxnSpPr/>
      </cdr:nvCxnSpPr>
      <cdr:spPr>
        <a:xfrm xmlns:a="http://schemas.openxmlformats.org/drawingml/2006/main">
          <a:off x="7965" y="245702"/>
          <a:ext cx="357580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0.03092</cdr:x>
      <cdr:y>0.09449</cdr:y>
    </cdr:from>
    <cdr:to>
      <cdr:x>0.98742</cdr:x>
      <cdr:y>0.09449</cdr:y>
    </cdr:to>
    <cdr:cxnSp macro="">
      <cdr:nvCxnSpPr>
        <cdr:cNvPr id="3" name="Straight Connector 2">
          <a:extLst xmlns:a="http://schemas.openxmlformats.org/drawingml/2006/main">
            <a:ext uri="{FF2B5EF4-FFF2-40B4-BE49-F238E27FC236}">
              <a16:creationId xmlns:a16="http://schemas.microsoft.com/office/drawing/2014/main" id="{216A31CF-5A5B-40DE-90D6-6893652D9C39}"/>
            </a:ext>
          </a:extLst>
        </cdr:cNvPr>
        <cdr:cNvCxnSpPr/>
      </cdr:nvCxnSpPr>
      <cdr:spPr>
        <a:xfrm xmlns:a="http://schemas.openxmlformats.org/drawingml/2006/main">
          <a:off x="216426" y="260138"/>
          <a:ext cx="6695052"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0.01278</cdr:x>
      <cdr:y>0.21652</cdr:y>
    </cdr:from>
    <cdr:to>
      <cdr:x>0.9944</cdr:x>
      <cdr:y>0.21652</cdr:y>
    </cdr:to>
    <cdr:cxnSp macro="">
      <cdr:nvCxnSpPr>
        <cdr:cNvPr id="3" name="Straight Connector 2">
          <a:extLst xmlns:a="http://schemas.openxmlformats.org/drawingml/2006/main">
            <a:ext uri="{FF2B5EF4-FFF2-40B4-BE49-F238E27FC236}">
              <a16:creationId xmlns:a16="http://schemas.microsoft.com/office/drawing/2014/main" id="{B6598202-1B42-4C41-98A6-B37913B867F0}"/>
            </a:ext>
          </a:extLst>
        </cdr:cNvPr>
        <cdr:cNvCxnSpPr/>
      </cdr:nvCxnSpPr>
      <cdr:spPr>
        <a:xfrm xmlns:a="http://schemas.openxmlformats.org/drawingml/2006/main">
          <a:off x="49624" y="349049"/>
          <a:ext cx="3812473"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0.05989</cdr:x>
      <cdr:y>0.13905</cdr:y>
    </cdr:from>
    <cdr:to>
      <cdr:x>0.83047</cdr:x>
      <cdr:y>0.13905</cdr:y>
    </cdr:to>
    <cdr:cxnSp macro="">
      <cdr:nvCxnSpPr>
        <cdr:cNvPr id="2" name="Straight Connector 1">
          <a:extLst xmlns:a="http://schemas.openxmlformats.org/drawingml/2006/main">
            <a:ext uri="{FF2B5EF4-FFF2-40B4-BE49-F238E27FC236}">
              <a16:creationId xmlns:a16="http://schemas.microsoft.com/office/drawing/2014/main" id="{A106EAEA-E219-42CC-90B7-A0C8E61A2A61}"/>
            </a:ext>
          </a:extLst>
        </cdr:cNvPr>
        <cdr:cNvCxnSpPr/>
      </cdr:nvCxnSpPr>
      <cdr:spPr>
        <a:xfrm xmlns:a="http://schemas.openxmlformats.org/drawingml/2006/main">
          <a:off x="302279" y="352312"/>
          <a:ext cx="3889127"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0.01861</cdr:x>
      <cdr:y>0.14789</cdr:y>
    </cdr:from>
    <cdr:to>
      <cdr:x>0.92506</cdr:x>
      <cdr:y>0.14789</cdr:y>
    </cdr:to>
    <cdr:cxnSp macro="">
      <cdr:nvCxnSpPr>
        <cdr:cNvPr id="3" name="Straight Connector 2">
          <a:extLst xmlns:a="http://schemas.openxmlformats.org/drawingml/2006/main">
            <a:ext uri="{FF2B5EF4-FFF2-40B4-BE49-F238E27FC236}">
              <a16:creationId xmlns:a16="http://schemas.microsoft.com/office/drawing/2014/main" id="{D1FA5398-627F-46A3-845E-DC5C21C9AE98}"/>
            </a:ext>
          </a:extLst>
        </cdr:cNvPr>
        <cdr:cNvCxnSpPr/>
      </cdr:nvCxnSpPr>
      <cdr:spPr>
        <a:xfrm xmlns:a="http://schemas.openxmlformats.org/drawingml/2006/main">
          <a:off x="98557" y="369575"/>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0.02672</cdr:x>
      <cdr:y>0.33733</cdr:y>
    </cdr:from>
    <cdr:to>
      <cdr:x>0.56245</cdr:x>
      <cdr:y>0.33733</cdr:y>
    </cdr:to>
    <cdr:cxnSp macro="">
      <cdr:nvCxnSpPr>
        <cdr:cNvPr id="3" name="Straight Connector 2">
          <a:extLst xmlns:a="http://schemas.openxmlformats.org/drawingml/2006/main">
            <a:ext uri="{FF2B5EF4-FFF2-40B4-BE49-F238E27FC236}">
              <a16:creationId xmlns:a16="http://schemas.microsoft.com/office/drawing/2014/main" id="{241EB89B-F4CC-4913-918C-F57DA09E1E97}"/>
            </a:ext>
          </a:extLst>
        </cdr:cNvPr>
        <cdr:cNvCxnSpPr/>
      </cdr:nvCxnSpPr>
      <cdr:spPr>
        <a:xfrm xmlns:a="http://schemas.openxmlformats.org/drawingml/2006/main">
          <a:off x="128122" y="1181447"/>
          <a:ext cx="2568575"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0.01861</cdr:x>
      <cdr:y>0.14789</cdr:y>
    </cdr:from>
    <cdr:to>
      <cdr:x>0.92506</cdr:x>
      <cdr:y>0.14789</cdr:y>
    </cdr:to>
    <cdr:cxnSp macro="">
      <cdr:nvCxnSpPr>
        <cdr:cNvPr id="3" name="Straight Connector 2">
          <a:extLst xmlns:a="http://schemas.openxmlformats.org/drawingml/2006/main">
            <a:ext uri="{FF2B5EF4-FFF2-40B4-BE49-F238E27FC236}">
              <a16:creationId xmlns:a16="http://schemas.microsoft.com/office/drawing/2014/main" id="{25503FDD-4832-4703-B8D7-86336269EE92}"/>
            </a:ext>
          </a:extLst>
        </cdr:cNvPr>
        <cdr:cNvCxnSpPr/>
      </cdr:nvCxnSpPr>
      <cdr:spPr>
        <a:xfrm xmlns:a="http://schemas.openxmlformats.org/drawingml/2006/main">
          <a:off x="98557" y="369575"/>
          <a:ext cx="4800468"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0.03635</cdr:x>
      <cdr:y>0.07217</cdr:y>
    </cdr:from>
    <cdr:to>
      <cdr:x>0.80249</cdr:x>
      <cdr:y>0.07217</cdr:y>
    </cdr:to>
    <cdr:cxnSp macro="">
      <cdr:nvCxnSpPr>
        <cdr:cNvPr id="3" name="Straight Connector 2">
          <a:extLst xmlns:a="http://schemas.openxmlformats.org/drawingml/2006/main">
            <a:ext uri="{FF2B5EF4-FFF2-40B4-BE49-F238E27FC236}">
              <a16:creationId xmlns:a16="http://schemas.microsoft.com/office/drawing/2014/main" id="{D0B4CEDD-5400-4FF9-A023-A44E514EF961}"/>
            </a:ext>
          </a:extLst>
        </cdr:cNvPr>
        <cdr:cNvCxnSpPr/>
      </cdr:nvCxnSpPr>
      <cdr:spPr>
        <a:xfrm xmlns:a="http://schemas.openxmlformats.org/drawingml/2006/main">
          <a:off x="151845" y="386715"/>
          <a:ext cx="32004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0.03635</cdr:x>
      <cdr:y>0.07217</cdr:y>
    </cdr:from>
    <cdr:to>
      <cdr:x>0.80249</cdr:x>
      <cdr:y>0.07217</cdr:y>
    </cdr:to>
    <cdr:cxnSp macro="">
      <cdr:nvCxnSpPr>
        <cdr:cNvPr id="3" name="Straight Connector 2">
          <a:extLst xmlns:a="http://schemas.openxmlformats.org/drawingml/2006/main">
            <a:ext uri="{FF2B5EF4-FFF2-40B4-BE49-F238E27FC236}">
              <a16:creationId xmlns:a16="http://schemas.microsoft.com/office/drawing/2014/main" id="{EC7F102B-0EAC-463F-9EA9-531BB4A670DF}"/>
            </a:ext>
          </a:extLst>
        </cdr:cNvPr>
        <cdr:cNvCxnSpPr/>
      </cdr:nvCxnSpPr>
      <cdr:spPr>
        <a:xfrm xmlns:a="http://schemas.openxmlformats.org/drawingml/2006/main">
          <a:off x="151845" y="386715"/>
          <a:ext cx="32004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0.03635</cdr:x>
      <cdr:y>0.07217</cdr:y>
    </cdr:from>
    <cdr:to>
      <cdr:x>0.80249</cdr:x>
      <cdr:y>0.07217</cdr:y>
    </cdr:to>
    <cdr:cxnSp macro="">
      <cdr:nvCxnSpPr>
        <cdr:cNvPr id="3" name="Straight Connector 2">
          <a:extLst xmlns:a="http://schemas.openxmlformats.org/drawingml/2006/main">
            <a:ext uri="{FF2B5EF4-FFF2-40B4-BE49-F238E27FC236}">
              <a16:creationId xmlns:a16="http://schemas.microsoft.com/office/drawing/2014/main" id="{EF3E6702-87A0-4F70-9FCC-CAE23FDD92DE}"/>
            </a:ext>
          </a:extLst>
        </cdr:cNvPr>
        <cdr:cNvCxnSpPr/>
      </cdr:nvCxnSpPr>
      <cdr:spPr>
        <a:xfrm xmlns:a="http://schemas.openxmlformats.org/drawingml/2006/main">
          <a:off x="151845" y="386715"/>
          <a:ext cx="32004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0.03635</cdr:x>
      <cdr:y>0.07217</cdr:y>
    </cdr:from>
    <cdr:to>
      <cdr:x>0.80249</cdr:x>
      <cdr:y>0.07217</cdr:y>
    </cdr:to>
    <cdr:cxnSp macro="">
      <cdr:nvCxnSpPr>
        <cdr:cNvPr id="3" name="Straight Connector 2">
          <a:extLst xmlns:a="http://schemas.openxmlformats.org/drawingml/2006/main">
            <a:ext uri="{FF2B5EF4-FFF2-40B4-BE49-F238E27FC236}">
              <a16:creationId xmlns:a16="http://schemas.microsoft.com/office/drawing/2014/main" id="{75856C77-5083-4D7F-BE3F-D1F0339B669B}"/>
            </a:ext>
          </a:extLst>
        </cdr:cNvPr>
        <cdr:cNvCxnSpPr/>
      </cdr:nvCxnSpPr>
      <cdr:spPr>
        <a:xfrm xmlns:a="http://schemas.openxmlformats.org/drawingml/2006/main">
          <a:off x="151845" y="386715"/>
          <a:ext cx="3200400" cy="0"/>
        </a:xfrm>
        <a:prstGeom xmlns:a="http://schemas.openxmlformats.org/drawingml/2006/main" prst="line">
          <a:avLst/>
        </a:prstGeom>
        <a:ln xmlns:a="http://schemas.openxmlformats.org/drawingml/2006/main" w="6350">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8"/>
            <a:ext cx="3043344" cy="465456"/>
          </a:xfrm>
          <a:prstGeom prst="rect">
            <a:avLst/>
          </a:prstGeom>
        </p:spPr>
        <p:txBody>
          <a:bodyPr vert="horz" lIns="92815" tIns="46412" rIns="92815" bIns="46412" rtlCol="0"/>
          <a:lstStyle>
            <a:lvl1pPr algn="l">
              <a:defRPr sz="1100"/>
            </a:lvl1pPr>
          </a:lstStyle>
          <a:p>
            <a:endParaRPr lang="en-US" dirty="0"/>
          </a:p>
        </p:txBody>
      </p:sp>
      <p:sp>
        <p:nvSpPr>
          <p:cNvPr id="3" name="Date Placeholder 2"/>
          <p:cNvSpPr>
            <a:spLocks noGrp="1"/>
          </p:cNvSpPr>
          <p:nvPr>
            <p:ph type="dt" idx="1"/>
          </p:nvPr>
        </p:nvSpPr>
        <p:spPr>
          <a:xfrm>
            <a:off x="3978136" y="8"/>
            <a:ext cx="3043344" cy="465456"/>
          </a:xfrm>
          <a:prstGeom prst="rect">
            <a:avLst/>
          </a:prstGeom>
        </p:spPr>
        <p:txBody>
          <a:bodyPr vert="horz" lIns="92815" tIns="46412" rIns="92815" bIns="46412" rtlCol="0"/>
          <a:lstStyle>
            <a:lvl1pPr algn="r">
              <a:defRPr sz="1100"/>
            </a:lvl1pPr>
          </a:lstStyle>
          <a:p>
            <a:fld id="{86CEC522-08D6-41D7-BD17-4A764ED892E3}" type="datetimeFigureOut">
              <a:rPr lang="en-US" smtClean="0"/>
              <a:pPr/>
              <a:t>7/10/2018</a:t>
            </a:fld>
            <a:endParaRPr lang="en-US" dirty="0"/>
          </a:p>
        </p:txBody>
      </p:sp>
      <p:sp>
        <p:nvSpPr>
          <p:cNvPr id="4" name="Slide Image Placeholder 3"/>
          <p:cNvSpPr>
            <a:spLocks noGrp="1" noRot="1" noChangeAspect="1"/>
          </p:cNvSpPr>
          <p:nvPr>
            <p:ph type="sldImg" idx="2"/>
          </p:nvPr>
        </p:nvSpPr>
        <p:spPr>
          <a:xfrm>
            <a:off x="2163763" y="696913"/>
            <a:ext cx="2697162" cy="3490912"/>
          </a:xfrm>
          <a:prstGeom prst="rect">
            <a:avLst/>
          </a:prstGeom>
          <a:noFill/>
          <a:ln w="12700">
            <a:solidFill>
              <a:prstClr val="black"/>
            </a:solidFill>
          </a:ln>
        </p:spPr>
        <p:txBody>
          <a:bodyPr vert="horz" lIns="92815" tIns="46412" rIns="92815" bIns="46412" rtlCol="0" anchor="ctr"/>
          <a:lstStyle/>
          <a:p>
            <a:endParaRPr lang="en-US" dirty="0"/>
          </a:p>
        </p:txBody>
      </p:sp>
      <p:sp>
        <p:nvSpPr>
          <p:cNvPr id="5" name="Notes Placeholder 4"/>
          <p:cNvSpPr>
            <a:spLocks noGrp="1"/>
          </p:cNvSpPr>
          <p:nvPr>
            <p:ph type="body" sz="quarter" idx="3"/>
          </p:nvPr>
        </p:nvSpPr>
        <p:spPr>
          <a:xfrm>
            <a:off x="702311" y="4421833"/>
            <a:ext cx="5618480" cy="4189096"/>
          </a:xfrm>
          <a:prstGeom prst="rect">
            <a:avLst/>
          </a:prstGeom>
        </p:spPr>
        <p:txBody>
          <a:bodyPr vert="horz" lIns="92815" tIns="46412" rIns="92815" bIns="464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5" y="8842038"/>
            <a:ext cx="3043344" cy="465456"/>
          </a:xfrm>
          <a:prstGeom prst="rect">
            <a:avLst/>
          </a:prstGeom>
        </p:spPr>
        <p:txBody>
          <a:bodyPr vert="horz" lIns="92815" tIns="46412" rIns="92815" bIns="46412"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6" y="8842038"/>
            <a:ext cx="3043344" cy="465456"/>
          </a:xfrm>
          <a:prstGeom prst="rect">
            <a:avLst/>
          </a:prstGeom>
        </p:spPr>
        <p:txBody>
          <a:bodyPr vert="horz" lIns="92815" tIns="46412" rIns="92815" bIns="46412"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spcBef>
                <a:spcPct val="0"/>
              </a:spcBef>
              <a:spcAft>
                <a:spcPct val="0"/>
              </a:spcAft>
            </a:pPr>
            <a:fld id="{37AB79C2-8ECC-418E-93C1-0C5021575BE9}" type="slidenum">
              <a:rPr lang="en-US" smtClean="0">
                <a:solidFill>
                  <a:srgbClr val="000000"/>
                </a:solidFill>
                <a:latin typeface="Arial"/>
              </a:rPr>
              <a:pPr>
                <a:spcBef>
                  <a:spcPct val="0"/>
                </a:spcBef>
                <a:spcAft>
                  <a:spcPct val="0"/>
                </a:spcAft>
              </a:pPr>
              <a:t>4</a:t>
            </a:fld>
            <a:endParaRPr lang="en-US" dirty="0">
              <a:solidFill>
                <a:srgbClr val="000000"/>
              </a:solidFill>
              <a:latin typeface="Arial"/>
            </a:endParaRPr>
          </a:p>
        </p:txBody>
      </p:sp>
    </p:spTree>
    <p:extLst>
      <p:ext uri="{BB962C8B-B14F-4D97-AF65-F5344CB8AC3E}">
        <p14:creationId xmlns:p14="http://schemas.microsoft.com/office/powerpoint/2010/main" val="1405164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15</a:t>
            </a:fld>
            <a:endParaRPr lang="en-US" dirty="0"/>
          </a:p>
        </p:txBody>
      </p:sp>
    </p:spTree>
    <p:extLst>
      <p:ext uri="{BB962C8B-B14F-4D97-AF65-F5344CB8AC3E}">
        <p14:creationId xmlns:p14="http://schemas.microsoft.com/office/powerpoint/2010/main" val="385664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720411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56823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309586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8</a:t>
            </a:fld>
            <a:endParaRPr lang="en-US" dirty="0"/>
          </a:p>
        </p:txBody>
      </p:sp>
    </p:spTree>
    <p:extLst>
      <p:ext uri="{BB962C8B-B14F-4D97-AF65-F5344CB8AC3E}">
        <p14:creationId xmlns:p14="http://schemas.microsoft.com/office/powerpoint/2010/main" val="1230350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9</a:t>
            </a:fld>
            <a:endParaRPr lang="en-US" dirty="0"/>
          </a:p>
        </p:txBody>
      </p:sp>
    </p:spTree>
    <p:extLst>
      <p:ext uri="{BB962C8B-B14F-4D97-AF65-F5344CB8AC3E}">
        <p14:creationId xmlns:p14="http://schemas.microsoft.com/office/powerpoint/2010/main" val="15823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10</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11</a:t>
            </a:fld>
            <a:endParaRPr lang="en-US" dirty="0"/>
          </a:p>
        </p:txBody>
      </p:sp>
    </p:spTree>
    <p:extLst>
      <p:ext uri="{BB962C8B-B14F-4D97-AF65-F5344CB8AC3E}">
        <p14:creationId xmlns:p14="http://schemas.microsoft.com/office/powerpoint/2010/main" val="2836209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12</a:t>
            </a:fld>
            <a:endParaRPr lang="en-US" dirty="0"/>
          </a:p>
        </p:txBody>
      </p:sp>
    </p:spTree>
    <p:extLst>
      <p:ext uri="{BB962C8B-B14F-4D97-AF65-F5344CB8AC3E}">
        <p14:creationId xmlns:p14="http://schemas.microsoft.com/office/powerpoint/2010/main" val="157887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13</a:t>
            </a:fld>
            <a:endParaRPr lang="en-US" dirty="0"/>
          </a:p>
        </p:txBody>
      </p:sp>
    </p:spTree>
    <p:extLst>
      <p:ext uri="{BB962C8B-B14F-4D97-AF65-F5344CB8AC3E}">
        <p14:creationId xmlns:p14="http://schemas.microsoft.com/office/powerpoint/2010/main" val="3878307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3763" y="696913"/>
            <a:ext cx="2697162" cy="34909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15023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525173" y="6774302"/>
            <a:ext cx="3770399" cy="2437080"/>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3525169" y="8767143"/>
            <a:ext cx="3723294" cy="497580"/>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7772400" cy="643731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p>
        </p:txBody>
      </p:sp>
      <p:sp>
        <p:nvSpPr>
          <p:cNvPr id="12" name="Text Placeholder 11"/>
          <p:cNvSpPr>
            <a:spLocks noGrp="1"/>
          </p:cNvSpPr>
          <p:nvPr>
            <p:ph type="body" sz="quarter" idx="11" hasCustomPrompt="1"/>
          </p:nvPr>
        </p:nvSpPr>
        <p:spPr>
          <a:xfrm>
            <a:off x="3525169" y="9230537"/>
            <a:ext cx="3723294" cy="591671"/>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375371" y="8838387"/>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7042"/>
            <a:ext cx="2661066" cy="6222814"/>
          </a:xfrm>
        </p:spPr>
        <p:txBody>
          <a:bodyPr lIns="91388" rIns="0">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3304348" y="2651760"/>
            <a:ext cx="0" cy="586162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9" hasCustomPrompt="1"/>
          </p:nvPr>
        </p:nvSpPr>
        <p:spPr>
          <a:xfrm>
            <a:off x="3514730" y="2554025"/>
            <a:ext cx="3724275" cy="6562725"/>
          </a:xfrm>
        </p:spPr>
        <p:txBody>
          <a:bodyPr lIns="0" rIns="0"/>
          <a:lstStyle>
            <a:lvl1pPr>
              <a:defRPr/>
            </a:lvl1pPr>
            <a:lvl2pPr marL="0" indent="0">
              <a:spcBef>
                <a:spcPts val="1200"/>
              </a:spcBef>
              <a:buNone/>
              <a:defRPr>
                <a:solidFill>
                  <a:schemeClr val="bg1">
                    <a:lumMod val="50000"/>
                  </a:schemeClr>
                </a:solidFill>
              </a:defRPr>
            </a:lvl2pPr>
          </a:lstStyle>
          <a:p>
            <a:pPr lvl="0"/>
            <a:r>
              <a:rPr lang="en-US" dirty="0"/>
              <a:t>Click to edit Overview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434226" y="9163910"/>
            <a:ext cx="6804774" cy="517712"/>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800" y="2604477"/>
            <a:ext cx="2661066" cy="6222814"/>
          </a:xfrm>
        </p:spPr>
        <p:txBody>
          <a:bodyPr lIns="91388" tIns="54833" rIns="0" bIns="54833">
            <a:noAutofit/>
          </a:bodyPr>
          <a:lstStyle>
            <a:lvl1pPr marL="0" indent="0">
              <a:lnSpc>
                <a:spcPts val="1349"/>
              </a:lnSpc>
              <a:spcBef>
                <a:spcPts val="1200"/>
              </a:spcBef>
              <a:buFontTx/>
              <a:buNone/>
              <a:defRPr sz="1100" baseline="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903157370"/>
      </p:ext>
    </p:extLst>
  </p:cSld>
  <p:clrMapOvr>
    <a:masterClrMapping/>
  </p:clrMapOvr>
  <p:extLst>
    <p:ext uri="{DCECCB84-F9BA-43D5-87BE-67443E8EF086}">
      <p15:sldGuideLst xmlns:p15="http://schemas.microsoft.com/office/powerpoint/2012/main">
        <p15:guide id="1" pos="336" userDrawn="1">
          <p15:clr>
            <a:srgbClr val="FBAE40"/>
          </p15:clr>
        </p15:guide>
        <p15:guide id="3" pos="465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299"/>
            <a:ext cx="6995160" cy="719060"/>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429797" y="2599612"/>
            <a:ext cx="6809203" cy="6222814"/>
          </a:xfrm>
        </p:spPr>
        <p:txBody>
          <a:bodyPr lIns="91388" tIns="54833" rIns="0" bIns="54833">
            <a:noAutofit/>
          </a:bodyPr>
          <a:lstStyle>
            <a:lvl1pPr marL="0" indent="0">
              <a:lnSpc>
                <a:spcPts val="1349"/>
              </a:lnSpc>
              <a:spcBef>
                <a:spcPts val="1200"/>
              </a:spcBef>
              <a:buFontTx/>
              <a:buNone/>
              <a:defRPr sz="11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40150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421700" y="1338300"/>
            <a:ext cx="6995160" cy="675353"/>
          </a:xfrm>
        </p:spPr>
        <p:txBody>
          <a:bodyPr lIns="91388" tIns="54833" rIns="91388" bIns="54833" anchor="t">
            <a:noAutofit/>
          </a:bodyPr>
          <a:lstStyle>
            <a:lvl1pPr algn="l">
              <a:defRPr sz="27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7065824" y="9146109"/>
            <a:ext cx="380769" cy="535516"/>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
        <p:nvSpPr>
          <p:cNvPr id="10" name="Picture Placeholder 18"/>
          <p:cNvSpPr>
            <a:spLocks noGrp="1"/>
          </p:cNvSpPr>
          <p:nvPr>
            <p:ph type="pic" sz="quarter" idx="13" hasCustomPrompt="1"/>
          </p:nvPr>
        </p:nvSpPr>
        <p:spPr>
          <a:xfrm>
            <a:off x="5996623" y="445315"/>
            <a:ext cx="1414391" cy="718430"/>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434226" y="9163910"/>
            <a:ext cx="6804774" cy="517712"/>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421704" y="1828374"/>
            <a:ext cx="6818025" cy="447862"/>
          </a:xfrm>
        </p:spPr>
        <p:txBody>
          <a:bodyPr lIns="91388" tIns="54833" rIns="91388" bIns="54833" anchor="t">
            <a:noAutofit/>
          </a:bodyPr>
          <a:lstStyle>
            <a:lvl1pPr marL="0" indent="0">
              <a:buNone/>
              <a:defRPr sz="14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hasCustomPrompt="1"/>
          </p:nvPr>
        </p:nvSpPr>
        <p:spPr>
          <a:xfrm>
            <a:off x="431288" y="2598723"/>
            <a:ext cx="6807717" cy="6284670"/>
          </a:xfrm>
        </p:spPr>
        <p:txBody>
          <a:bodyPr lIns="91388" rIns="0" numCol="2" spcCol="365546">
            <a:noAutofit/>
          </a:bodyPr>
          <a:lstStyle>
            <a:lvl1pPr>
              <a:lnSpc>
                <a:spcPct val="110000"/>
              </a:lnSpc>
              <a:spcBef>
                <a:spcPts val="0"/>
              </a:spcBef>
              <a:spcAft>
                <a:spcPts val="900"/>
              </a:spcAft>
              <a:defRPr sz="950" b="0">
                <a:solidFill>
                  <a:schemeClr val="tx1"/>
                </a:solidFill>
              </a:defRPr>
            </a:lvl1pPr>
            <a:lvl2pPr marL="0" indent="0">
              <a:lnSpc>
                <a:spcPct val="110000"/>
              </a:lnSpc>
              <a:spcBef>
                <a:spcPts val="900"/>
              </a:spcBef>
              <a:spcAft>
                <a:spcPts val="300"/>
              </a:spcAft>
              <a:buFontTx/>
              <a:buNone/>
              <a:defRPr sz="1000" cap="all" baseline="0">
                <a:solidFill>
                  <a:schemeClr val="tx2"/>
                </a:solidFill>
              </a:defRPr>
            </a:lvl2pPr>
            <a:lvl3pPr marL="0" indent="0">
              <a:lnSpc>
                <a:spcPct val="130000"/>
              </a:lnSpc>
              <a:spcBef>
                <a:spcPts val="0"/>
              </a:spcBef>
              <a:spcAft>
                <a:spcPts val="1200"/>
              </a:spcAft>
              <a:buClr>
                <a:schemeClr val="tx2"/>
              </a:buClr>
              <a:buFontTx/>
              <a:buNone/>
              <a:defRPr sz="1200">
                <a:solidFill>
                  <a:schemeClr val="tx2"/>
                </a:solidFill>
              </a:defRPr>
            </a:lvl3pPr>
            <a:lvl4pPr>
              <a:lnSpc>
                <a:spcPct val="110000"/>
              </a:lnSpc>
              <a:spcBef>
                <a:spcPts val="0"/>
              </a:spcBef>
              <a:defRPr sz="1100"/>
            </a:lvl4pPr>
            <a:lvl5pPr>
              <a:lnSpc>
                <a:spcPct val="110000"/>
              </a:lnSpc>
              <a:spcBef>
                <a:spcPts val="0"/>
              </a:spcBef>
              <a:defRPr sz="1100"/>
            </a:lvl5pPr>
          </a:lstStyle>
          <a:p>
            <a:pPr lvl="0"/>
            <a:r>
              <a:rPr lang="en-US" dirty="0"/>
              <a:t>Click to edit Master text styles body</a:t>
            </a:r>
          </a:p>
          <a:p>
            <a:pPr lvl="1"/>
            <a:r>
              <a:rPr lang="en-US" dirty="0"/>
              <a:t>Second level subhead</a:t>
            </a:r>
          </a:p>
          <a:p>
            <a:pPr lvl="2"/>
            <a:r>
              <a:rPr lang="en-US" dirty="0"/>
              <a:t>intro</a:t>
            </a:r>
          </a:p>
        </p:txBody>
      </p:sp>
    </p:spTree>
    <p:extLst>
      <p:ext uri="{BB962C8B-B14F-4D97-AF65-F5344CB8AC3E}">
        <p14:creationId xmlns:p14="http://schemas.microsoft.com/office/powerpoint/2010/main" val="2158092663"/>
      </p:ext>
    </p:extLst>
  </p:cSld>
  <p:clrMapOvr>
    <a:masterClrMapping/>
  </p:clrMapOvr>
  <p:extLst mod="1">
    <p:ext uri="{DCECCB84-F9BA-43D5-87BE-67443E8EF086}">
      <p15:sldGuideLst xmlns:p15="http://schemas.microsoft.com/office/powerpoint/2012/main">
        <p15:guide id="1" pos="336" userDrawn="1">
          <p15:clr>
            <a:srgbClr val="FBAE40"/>
          </p15:clr>
        </p15:guide>
        <p15:guide id="2" pos="4584" userDrawn="1">
          <p15:clr>
            <a:srgbClr val="FBAE40"/>
          </p15:clr>
        </p15:guide>
        <p15:guide id="3" orient="horz" pos="1104" userDrawn="1">
          <p15:clr>
            <a:srgbClr val="FBAE40"/>
          </p15:clr>
        </p15:guide>
        <p15:guide id="4" orient="horz" pos="1632" userDrawn="1">
          <p15:clr>
            <a:srgbClr val="FBAE40"/>
          </p15:clr>
        </p15:guide>
        <p15:guide id="5" orient="horz" pos="6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7065824" y="9146109"/>
            <a:ext cx="380769" cy="535516"/>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55" r:id="rId6"/>
  </p:sldLayoutIdLst>
  <p:hf hdr="0" ftr="0" dt="0"/>
  <p:txStyles>
    <p:titleStyle>
      <a:lvl1pPr algn="l" defTabSz="1018228" rtl="0" eaLnBrk="1" latinLnBrk="0" hangingPunct="1">
        <a:spcBef>
          <a:spcPct val="0"/>
        </a:spcBef>
        <a:buNone/>
        <a:defRPr sz="27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chart" Target="../charts/chart12.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chart" Target="../charts/chart14.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notesSlide" Target="../notesSlides/notesSlide7.xml"/><Relationship Id="rId7" Type="http://schemas.openxmlformats.org/officeDocument/2006/relationships/chart" Target="../charts/chart15.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chart" Target="../charts/chart17.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chart" Target="../charts/chart19.xml"/><Relationship Id="rId3" Type="http://schemas.openxmlformats.org/officeDocument/2006/relationships/notesSlide" Target="../notesSlides/notesSlide9.xml"/><Relationship Id="rId7" Type="http://schemas.openxmlformats.org/officeDocument/2006/relationships/chart" Target="../charts/chart18.xml"/><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image" Target="../media/image2.png"/><Relationship Id="rId5" Type="http://schemas.openxmlformats.org/officeDocument/2006/relationships/image" Target="../media/image9.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10.xml"/><Relationship Id="rId7"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8.vml"/><Relationship Id="rId6" Type="http://schemas.openxmlformats.org/officeDocument/2006/relationships/chart" Target="../charts/chart21.xml"/><Relationship Id="rId5" Type="http://schemas.openxmlformats.org/officeDocument/2006/relationships/image" Target="../media/image2.png"/><Relationship Id="rId4" Type="http://schemas.openxmlformats.org/officeDocument/2006/relationships/chart" Target="../charts/chart2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notesSlide" Target="../notesSlides/notesSlide2.xml"/><Relationship Id="rId7" Type="http://schemas.openxmlformats.org/officeDocument/2006/relationships/chart" Target="../charts/chart5.xml"/><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notesSlide" Target="../notesSlides/notesSlide3.xml"/><Relationship Id="rId7" Type="http://schemas.openxmlformats.org/officeDocument/2006/relationships/image" Target="../media/image5.emf"/><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2.png"/><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chart" Target="../charts/chart10.xml"/><Relationship Id="rId5" Type="http://schemas.openxmlformats.org/officeDocument/2006/relationships/image" Target="../media/image2.png"/><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Q2</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Second Quarter 2018</a:t>
            </a:r>
          </a:p>
        </p:txBody>
      </p:sp>
      <p:pic>
        <p:nvPicPr>
          <p:cNvPr id="10" name="Picture Placeholder 9">
            <a:extLst>
              <a:ext uri="{FF2B5EF4-FFF2-40B4-BE49-F238E27FC236}">
                <a16:creationId xmlns:a16="http://schemas.microsoft.com/office/drawing/2014/main" id="{582167B5-7786-4E41-95B7-0969997B37EC}"/>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559774" y="8413647"/>
            <a:ext cx="1650025" cy="1650025"/>
          </a:xfrm>
          <a:prstGeom prst="rect">
            <a:avLst/>
          </a:prstGeom>
        </p:spPr>
      </p:pic>
    </p:spTree>
    <p:extLst>
      <p:ext uri="{BB962C8B-B14F-4D97-AF65-F5344CB8AC3E}">
        <p14:creationId xmlns:p14="http://schemas.microsoft.com/office/powerpoint/2010/main" val="375513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870592"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Country Performance</a:t>
            </a:r>
          </a:p>
        </p:txBody>
      </p:sp>
      <p:pic>
        <p:nvPicPr>
          <p:cNvPr id="5" name="Picture Placeholder 4">
            <a:extLst>
              <a:ext uri="{FF2B5EF4-FFF2-40B4-BE49-F238E27FC236}">
                <a16:creationId xmlns:a16="http://schemas.microsoft.com/office/drawing/2014/main" id="{7059683F-19F5-4987-A603-DB3B0F18DAD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17" name="Text Placeholder 16"/>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a:t>
            </a:r>
            <a:br>
              <a:rPr lang="en-US" b="1" dirty="0"/>
            </a:br>
            <a:r>
              <a:rPr lang="en-US" b="1" dirty="0"/>
              <a:t>with the management of an actual portfolio. </a:t>
            </a:r>
            <a:r>
              <a:rPr lang="en-US" dirty="0"/>
              <a:t>Country performance based on respective indices in the MSCI World ex US IMI Index (for developed markets), MSCI USA IMI Index (for US), and MSCI Emerging Markets IMI Index. All returns in USD and net of withholding tax on dividends. MSCI data © MSCI 2018, all rights reserved. UAE and Qatar have been reclassified as emerging markets by MSCI, effective May 2014.</a:t>
            </a:r>
          </a:p>
          <a:p>
            <a:endParaRPr lang="en-US" dirty="0"/>
          </a:p>
        </p:txBody>
      </p:sp>
      <p:sp>
        <p:nvSpPr>
          <p:cNvPr id="19" name="Text Placeholder 18"/>
          <p:cNvSpPr>
            <a:spLocks noGrp="1"/>
          </p:cNvSpPr>
          <p:nvPr>
            <p:ph type="body" sz="quarter" idx="18"/>
          </p:nvPr>
        </p:nvSpPr>
        <p:spPr/>
        <p:txBody>
          <a:bodyPr/>
          <a:lstStyle/>
          <a:p>
            <a:r>
              <a:rPr lang="en-US" dirty="0"/>
              <a:t>In US dollar terms, Israel and Norway recorded the highest country performance in developed markets, while Austria and Singapore posted the lowest returns for the second quarter. Most emerging markets recorded negative absolute returns with the exception of Columbia and Qatar, which posted the highest country performance. Brazil and Turkey had the lowest performance in the emerging markets. </a:t>
            </a:r>
          </a:p>
        </p:txBody>
      </p:sp>
      <p:sp>
        <p:nvSpPr>
          <p:cNvPr id="6" name="Text Placeholder 5"/>
          <p:cNvSpPr>
            <a:spLocks noGrp="1"/>
          </p:cNvSpPr>
          <p:nvPr>
            <p:ph type="body" sz="quarter" idx="14"/>
          </p:nvPr>
        </p:nvSpPr>
        <p:spPr/>
        <p:txBody>
          <a:bodyPr/>
          <a:lstStyle/>
          <a:p>
            <a:pPr lvl="0"/>
            <a:r>
              <a:rPr lang="en-US" dirty="0"/>
              <a:t>Second Quarter 2018 Index Returns</a:t>
            </a:r>
          </a:p>
        </p:txBody>
      </p:sp>
      <p:graphicFrame>
        <p:nvGraphicFramePr>
          <p:cNvPr id="12" name="Chart 11"/>
          <p:cNvGraphicFramePr/>
          <p:nvPr>
            <p:extLst>
              <p:ext uri="{D42A27DB-BD31-4B8C-83A1-F6EECF244321}">
                <p14:modId xmlns:p14="http://schemas.microsoft.com/office/powerpoint/2010/main" val="327402679"/>
              </p:ext>
            </p:extLst>
          </p:nvPr>
        </p:nvGraphicFramePr>
        <p:xfrm>
          <a:off x="4025585" y="3755887"/>
          <a:ext cx="4023361" cy="53583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2187443087"/>
              </p:ext>
            </p:extLst>
          </p:nvPr>
        </p:nvGraphicFramePr>
        <p:xfrm>
          <a:off x="406082" y="3755887"/>
          <a:ext cx="4023361" cy="5358384"/>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10</a:t>
            </a:fld>
            <a:endParaRPr lang="en-US" dirty="0"/>
          </a:p>
        </p:txBody>
      </p:sp>
    </p:spTree>
    <p:extLst>
      <p:ext uri="{BB962C8B-B14F-4D97-AF65-F5344CB8AC3E}">
        <p14:creationId xmlns:p14="http://schemas.microsoft.com/office/powerpoint/2010/main" val="241786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3870592" y="3893053"/>
            <a:ext cx="0" cy="4982067"/>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Select Currency Performance vs. US Dollar</a:t>
            </a:r>
          </a:p>
        </p:txBody>
      </p:sp>
      <p:pic>
        <p:nvPicPr>
          <p:cNvPr id="5" name="Picture Placeholder 4">
            <a:extLst>
              <a:ext uri="{FF2B5EF4-FFF2-40B4-BE49-F238E27FC236}">
                <a16:creationId xmlns:a16="http://schemas.microsoft.com/office/drawing/2014/main" id="{6868273B-1723-4113-A286-3F877494E8A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17" name="Text Placeholder 16"/>
          <p:cNvSpPr>
            <a:spLocks noGrp="1"/>
          </p:cNvSpPr>
          <p:nvPr>
            <p:ph type="body" sz="quarter" idx="15"/>
          </p:nvPr>
        </p:nvSpPr>
        <p:spPr>
          <a:xfrm>
            <a:off x="434226" y="916536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a:t>
            </a:r>
          </a:p>
          <a:p>
            <a:r>
              <a:rPr lang="en-US" dirty="0"/>
              <a:t>MSCI data © MSCI 2018, all rights reserved. </a:t>
            </a:r>
          </a:p>
        </p:txBody>
      </p:sp>
      <p:sp>
        <p:nvSpPr>
          <p:cNvPr id="19" name="Text Placeholder 18"/>
          <p:cNvSpPr>
            <a:spLocks noGrp="1"/>
          </p:cNvSpPr>
          <p:nvPr>
            <p:ph type="body" sz="quarter" idx="18"/>
          </p:nvPr>
        </p:nvSpPr>
        <p:spPr/>
        <p:txBody>
          <a:bodyPr/>
          <a:lstStyle/>
          <a:p>
            <a:r>
              <a:rPr lang="en-US" dirty="0"/>
              <a:t>Almost all currencies depreciated vs. the US dollar. For example, in developed markets, the Japanese yen and the British pound depreciated almost 4% and 6%, respectively. In emerging markets, the currency effect was greater; the Brazilian real, Turkish lira, and South African rand all depreciated by over 13%. </a:t>
            </a:r>
          </a:p>
        </p:txBody>
      </p:sp>
      <p:sp>
        <p:nvSpPr>
          <p:cNvPr id="6" name="Text Placeholder 5"/>
          <p:cNvSpPr>
            <a:spLocks noGrp="1"/>
          </p:cNvSpPr>
          <p:nvPr>
            <p:ph type="body" sz="quarter" idx="14"/>
          </p:nvPr>
        </p:nvSpPr>
        <p:spPr/>
        <p:txBody>
          <a:bodyPr/>
          <a:lstStyle/>
          <a:p>
            <a:pPr lvl="0"/>
            <a:r>
              <a:rPr lang="en-US" dirty="0"/>
              <a:t>Second Quarter 2018</a:t>
            </a:r>
          </a:p>
        </p:txBody>
      </p:sp>
      <p:graphicFrame>
        <p:nvGraphicFramePr>
          <p:cNvPr id="12" name="Chart 11"/>
          <p:cNvGraphicFramePr/>
          <p:nvPr>
            <p:extLst>
              <p:ext uri="{D42A27DB-BD31-4B8C-83A1-F6EECF244321}">
                <p14:modId xmlns:p14="http://schemas.microsoft.com/office/powerpoint/2010/main" val="2855495842"/>
              </p:ext>
            </p:extLst>
          </p:nvPr>
        </p:nvGraphicFramePr>
        <p:xfrm>
          <a:off x="4025585" y="3755887"/>
          <a:ext cx="4023361" cy="535838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p:nvPr>
            <p:extLst>
              <p:ext uri="{D42A27DB-BD31-4B8C-83A1-F6EECF244321}">
                <p14:modId xmlns:p14="http://schemas.microsoft.com/office/powerpoint/2010/main" val="2107644020"/>
              </p:ext>
            </p:extLst>
          </p:nvPr>
        </p:nvGraphicFramePr>
        <p:xfrm>
          <a:off x="429797" y="3755887"/>
          <a:ext cx="4023361" cy="5358384"/>
        </p:xfrm>
        <a:graphic>
          <a:graphicData uri="http://schemas.openxmlformats.org/drawingml/2006/chart">
            <c:chart xmlns:c="http://schemas.openxmlformats.org/drawingml/2006/chart" xmlns:r="http://schemas.openxmlformats.org/officeDocument/2006/relationships" r:id="rId5"/>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spTree>
    <p:extLst>
      <p:ext uri="{BB962C8B-B14F-4D97-AF65-F5344CB8AC3E}">
        <p14:creationId xmlns:p14="http://schemas.microsoft.com/office/powerpoint/2010/main" val="103339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Real Estate Investment Trusts (REITs)</a:t>
            </a:r>
          </a:p>
        </p:txBody>
      </p:sp>
      <p:pic>
        <p:nvPicPr>
          <p:cNvPr id="5" name="Picture Placeholder 4">
            <a:extLst>
              <a:ext uri="{FF2B5EF4-FFF2-40B4-BE49-F238E27FC236}">
                <a16:creationId xmlns:a16="http://schemas.microsoft.com/office/drawing/2014/main" id="{D7C8656A-DD2A-44C4-AFA7-E0C716E68FD5}"/>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7" name="Text Placeholder 6"/>
          <p:cNvSpPr>
            <a:spLocks noGrp="1"/>
          </p:cNvSpPr>
          <p:nvPr>
            <p:ph type="body" sz="quarter" idx="14"/>
          </p:nvPr>
        </p:nvSpPr>
        <p:spPr/>
        <p:txBody>
          <a:bodyPr/>
          <a:lstStyle/>
          <a:p>
            <a:r>
              <a:rPr lang="en-US" dirty="0"/>
              <a:t>Second Quarter 2018 Index Returns</a:t>
            </a:r>
          </a:p>
        </p:txBody>
      </p:sp>
      <p:sp>
        <p:nvSpPr>
          <p:cNvPr id="10" name="Text Placeholder 9"/>
          <p:cNvSpPr>
            <a:spLocks noGrp="1"/>
          </p:cNvSpPr>
          <p:nvPr>
            <p:ph type="body" sz="quarter" idx="15"/>
          </p:nvPr>
        </p:nvSpPr>
        <p:spPr>
          <a:xfrm>
            <a:off x="434226" y="9152383"/>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data © 2018 S&amp;P Dow Jones Indices LLC, a division of S&amp;P Global. All rights reserved. S&amp;P data © 2018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US real estate investment trusts outperformed non-US REITs in             US dollar terms.</a:t>
            </a:r>
          </a:p>
          <a:p>
            <a:r>
              <a:rPr lang="en-US" dirty="0">
                <a:solidFill>
                  <a:srgbClr val="FF0000"/>
                </a:solidFill>
              </a:rPr>
              <a:t>   </a:t>
            </a:r>
          </a:p>
        </p:txBody>
      </p:sp>
      <p:graphicFrame>
        <p:nvGraphicFramePr>
          <p:cNvPr id="19" name="Object 18"/>
          <p:cNvGraphicFramePr>
            <a:graphicFrameLocks noChangeAspect="1"/>
          </p:cNvGraphicFramePr>
          <p:nvPr>
            <p:extLst>
              <p:ext uri="{D42A27DB-BD31-4B8C-83A1-F6EECF244321}">
                <p14:modId xmlns:p14="http://schemas.microsoft.com/office/powerpoint/2010/main" val="3070656041"/>
              </p:ext>
            </p:extLst>
          </p:nvPr>
        </p:nvGraphicFramePr>
        <p:xfrm>
          <a:off x="3549650" y="6423025"/>
          <a:ext cx="4052888" cy="1935163"/>
        </p:xfrm>
        <a:graphic>
          <a:graphicData uri="http://schemas.openxmlformats.org/presentationml/2006/ole">
            <mc:AlternateContent xmlns:mc="http://schemas.openxmlformats.org/markup-compatibility/2006">
              <mc:Choice xmlns:v="urn:schemas-microsoft-com:vml" Requires="v">
                <p:oleObj spid="_x0000_s36730" name="Worksheet" r:id="rId5" imgW="4267290" imgH="2038230" progId="Excel.Sheet.12">
                  <p:embed/>
                </p:oleObj>
              </mc:Choice>
              <mc:Fallback>
                <p:oleObj name="Worksheet" r:id="rId5" imgW="4267290" imgH="2038230" progId="Excel.Sheet.12">
                  <p:embed/>
                  <p:pic>
                    <p:nvPicPr>
                      <p:cNvPr id="0" name=""/>
                      <p:cNvPicPr>
                        <a:picLocks noChangeAspect="1" noChangeArrowheads="1"/>
                      </p:cNvPicPr>
                      <p:nvPr/>
                    </p:nvPicPr>
                    <p:blipFill>
                      <a:blip r:embed="rId6"/>
                      <a:srcRect/>
                      <a:stretch>
                        <a:fillRect/>
                      </a:stretch>
                    </p:blipFill>
                    <p:spPr bwMode="auto">
                      <a:xfrm>
                        <a:off x="3549650" y="6423025"/>
                        <a:ext cx="4052888" cy="1935163"/>
                      </a:xfrm>
                      <a:prstGeom prst="rect">
                        <a:avLst/>
                      </a:prstGeom>
                      <a:noFill/>
                      <a:ln>
                        <a:noFill/>
                      </a:ln>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350986837"/>
              </p:ext>
            </p:extLst>
          </p:nvPr>
        </p:nvGraphicFramePr>
        <p:xfrm>
          <a:off x="3474548" y="2545561"/>
          <a:ext cx="3813962" cy="2404424"/>
        </p:xfrm>
        <a:graphic>
          <a:graphicData uri="http://schemas.openxmlformats.org/drawingml/2006/chart">
            <c:chart xmlns:c="http://schemas.openxmlformats.org/drawingml/2006/chart" xmlns:r="http://schemas.openxmlformats.org/officeDocument/2006/relationships" r:id="rId7"/>
          </a:graphicData>
        </a:graphic>
      </p:graphicFrame>
      <p:cxnSp>
        <p:nvCxnSpPr>
          <p:cNvPr id="14" name="Straight Connector 13"/>
          <p:cNvCxnSpPr/>
          <p:nvPr/>
        </p:nvCxnSpPr>
        <p:spPr>
          <a:xfrm>
            <a:off x="3322081"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extLst>
              <p:ext uri="{D42A27DB-BD31-4B8C-83A1-F6EECF244321}">
                <p14:modId xmlns:p14="http://schemas.microsoft.com/office/powerpoint/2010/main" val="3259613998"/>
              </p:ext>
            </p:extLst>
          </p:nvPr>
        </p:nvGraphicFramePr>
        <p:xfrm>
          <a:off x="308277" y="5580883"/>
          <a:ext cx="4794522" cy="3502347"/>
        </p:xfrm>
        <a:graphic>
          <a:graphicData uri="http://schemas.openxmlformats.org/drawingml/2006/chart">
            <c:chart xmlns:c="http://schemas.openxmlformats.org/drawingml/2006/chart" xmlns:r="http://schemas.openxmlformats.org/officeDocument/2006/relationships" r:id="rId8"/>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spTree>
    <p:extLst>
      <p:ext uri="{BB962C8B-B14F-4D97-AF65-F5344CB8AC3E}">
        <p14:creationId xmlns:p14="http://schemas.microsoft.com/office/powerpoint/2010/main" val="273851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Commodities</a:t>
            </a:r>
          </a:p>
        </p:txBody>
      </p:sp>
      <p:pic>
        <p:nvPicPr>
          <p:cNvPr id="9" name="Picture Placeholder 8">
            <a:extLst>
              <a:ext uri="{FF2B5EF4-FFF2-40B4-BE49-F238E27FC236}">
                <a16:creationId xmlns:a16="http://schemas.microsoft.com/office/drawing/2014/main" id="{4F6D05E2-892C-4D22-87AF-6BF8C15AFB2E}"/>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4" name="Text Placeholder 3"/>
          <p:cNvSpPr>
            <a:spLocks noGrp="1"/>
          </p:cNvSpPr>
          <p:nvPr>
            <p:ph type="body" sz="quarter" idx="14"/>
          </p:nvPr>
        </p:nvSpPr>
        <p:spPr/>
        <p:txBody>
          <a:bodyPr/>
          <a:lstStyle/>
          <a:p>
            <a:r>
              <a:rPr lang="en-US" dirty="0"/>
              <a:t>Second Quarter 2018 Index Returns</a:t>
            </a:r>
          </a:p>
        </p:txBody>
      </p:sp>
      <p:sp>
        <p:nvSpPr>
          <p:cNvPr id="6" name="Text Placeholder 5"/>
          <p:cNvSpPr>
            <a:spLocks noGrp="1"/>
          </p:cNvSpPr>
          <p:nvPr>
            <p:ph type="body" sz="quarter" idx="15"/>
          </p:nvPr>
        </p:nvSpPr>
        <p:spPr>
          <a:xfrm>
            <a:off x="434226" y="9144097"/>
            <a:ext cx="6804774" cy="517712"/>
          </a:xfrm>
        </p:spPr>
        <p:txBody>
          <a:bodyPr/>
          <a:lstStyle/>
          <a:p>
            <a:r>
              <a:rPr lang="en-US" b="1" dirty="0"/>
              <a:t>Past performance is not a guarantee of future results. Index is not available for direct investment. Index performance does not reflect the expenses associated with the management of an actual portfolio. </a:t>
            </a: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gained 0.40% during the second quarter.</a:t>
            </a:r>
          </a:p>
          <a:p>
            <a:r>
              <a:rPr lang="en-US" dirty="0"/>
              <a:t>The energy complex led performance with Brent oil returning 16.18% and WTI crude oil 12.70%.</a:t>
            </a:r>
          </a:p>
          <a:p>
            <a:r>
              <a:rPr lang="en-US" dirty="0"/>
              <a:t>Grains was the worst-performing complex; soybeans declined 18.40%, and soybean meal lost 15.85%.</a:t>
            </a:r>
          </a:p>
        </p:txBody>
      </p:sp>
      <p:graphicFrame>
        <p:nvGraphicFramePr>
          <p:cNvPr id="3" name="Object 2"/>
          <p:cNvGraphicFramePr>
            <a:graphicFrameLocks noChangeAspect="1"/>
          </p:cNvGraphicFramePr>
          <p:nvPr>
            <p:extLst>
              <p:ext uri="{D42A27DB-BD31-4B8C-83A1-F6EECF244321}">
                <p14:modId xmlns:p14="http://schemas.microsoft.com/office/powerpoint/2010/main" val="3782863781"/>
              </p:ext>
            </p:extLst>
          </p:nvPr>
        </p:nvGraphicFramePr>
        <p:xfrm>
          <a:off x="3532188" y="7540625"/>
          <a:ext cx="3881437" cy="1068388"/>
        </p:xfrm>
        <a:graphic>
          <a:graphicData uri="http://schemas.openxmlformats.org/presentationml/2006/ole">
            <mc:AlternateContent xmlns:mc="http://schemas.openxmlformats.org/markup-compatibility/2006">
              <mc:Choice xmlns:v="urn:schemas-microsoft-com:vml" Requires="v">
                <p:oleObj spid="_x0000_s33765" name="Worksheet" r:id="rId5" imgW="4086301" imgH="1124010" progId="Excel.Sheet.12">
                  <p:embed/>
                </p:oleObj>
              </mc:Choice>
              <mc:Fallback>
                <p:oleObj name="Worksheet" r:id="rId5" imgW="4086301" imgH="1124010" progId="Excel.Sheet.12">
                  <p:embed/>
                  <p:pic>
                    <p:nvPicPr>
                      <p:cNvPr id="0" name=""/>
                      <p:cNvPicPr>
                        <a:picLocks noChangeAspect="1" noChangeArrowheads="1"/>
                      </p:cNvPicPr>
                      <p:nvPr/>
                    </p:nvPicPr>
                    <p:blipFill>
                      <a:blip r:embed="rId6"/>
                      <a:srcRect/>
                      <a:stretch>
                        <a:fillRect/>
                      </a:stretch>
                    </p:blipFill>
                    <p:spPr bwMode="auto">
                      <a:xfrm>
                        <a:off x="3532188" y="7540625"/>
                        <a:ext cx="3881437" cy="1068388"/>
                      </a:xfrm>
                      <a:prstGeom prst="rect">
                        <a:avLst/>
                      </a:prstGeom>
                      <a:noFill/>
                      <a:ln>
                        <a:noFill/>
                      </a:ln>
                      <a:extLst/>
                    </p:spPr>
                  </p:pic>
                </p:oleObj>
              </mc:Fallback>
            </mc:AlternateContent>
          </a:graphicData>
        </a:graphic>
      </p:graphicFrame>
      <p:cxnSp>
        <p:nvCxnSpPr>
          <p:cNvPr id="11" name="Straight Connector 10"/>
          <p:cNvCxnSpPr/>
          <p:nvPr/>
        </p:nvCxnSpPr>
        <p:spPr>
          <a:xfrm>
            <a:off x="3311448" y="2650470"/>
            <a:ext cx="0" cy="592986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2" name="Chart 11"/>
          <p:cNvGraphicFramePr/>
          <p:nvPr>
            <p:extLst>
              <p:ext uri="{D42A27DB-BD31-4B8C-83A1-F6EECF244321}">
                <p14:modId xmlns:p14="http://schemas.microsoft.com/office/powerpoint/2010/main" val="4218703134"/>
              </p:ext>
            </p:extLst>
          </p:nvPr>
        </p:nvGraphicFramePr>
        <p:xfrm>
          <a:off x="3399131" y="2550256"/>
          <a:ext cx="4206240" cy="4937760"/>
        </p:xfrm>
        <a:graphic>
          <a:graphicData uri="http://schemas.openxmlformats.org/drawingml/2006/chart">
            <c:chart xmlns:c="http://schemas.openxmlformats.org/drawingml/2006/chart" xmlns:r="http://schemas.openxmlformats.org/officeDocument/2006/relationships" r:id="rId7"/>
          </a:graphicData>
        </a:graphic>
      </p:graphicFrame>
      <p:sp>
        <p:nvSpPr>
          <p:cNvPr id="5" name="Slide Number Placeholder 4"/>
          <p:cNvSpPr>
            <a:spLocks noGrp="1"/>
          </p:cNvSpPr>
          <p:nvPr>
            <p:ph type="sldNum" sz="quarter" idx="12"/>
          </p:nvPr>
        </p:nvSpPr>
        <p:spPr/>
        <p:txBody>
          <a:bodyPr/>
          <a:lstStyle/>
          <a:p>
            <a:fld id="{66F6FF41-5833-4EBF-9145-362BCED2914A}" type="slidenum">
              <a:rPr lang="en-US" smtClean="0"/>
              <a:pPr/>
              <a:t>13</a:t>
            </a:fld>
            <a:endParaRPr lang="en-US" dirty="0"/>
          </a:p>
        </p:txBody>
      </p:sp>
    </p:spTree>
    <p:extLst>
      <p:ext uri="{BB962C8B-B14F-4D97-AF65-F5344CB8AC3E}">
        <p14:creationId xmlns:p14="http://schemas.microsoft.com/office/powerpoint/2010/main" val="3962466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805089641"/>
              </p:ext>
            </p:extLst>
          </p:nvPr>
        </p:nvGraphicFramePr>
        <p:xfrm>
          <a:off x="495300" y="6777038"/>
          <a:ext cx="6956425" cy="2058987"/>
        </p:xfrm>
        <a:graphic>
          <a:graphicData uri="http://schemas.openxmlformats.org/presentationml/2006/ole">
            <mc:AlternateContent xmlns:mc="http://schemas.openxmlformats.org/markup-compatibility/2006">
              <mc:Choice xmlns:v="urn:schemas-microsoft-com:vml" Requires="v">
                <p:oleObj spid="_x0000_s34792" name="Worksheet" r:id="rId4" imgW="7400858" imgH="2190814" progId="Excel.Sheet.12">
                  <p:embed/>
                </p:oleObj>
              </mc:Choice>
              <mc:Fallback>
                <p:oleObj name="Worksheet" r:id="rId4" imgW="7400858" imgH="2190814" progId="Excel.Sheet.12">
                  <p:embed/>
                  <p:pic>
                    <p:nvPicPr>
                      <p:cNvPr id="0" name=""/>
                      <p:cNvPicPr>
                        <a:picLocks noChangeAspect="1" noChangeArrowheads="1"/>
                      </p:cNvPicPr>
                      <p:nvPr/>
                    </p:nvPicPr>
                    <p:blipFill>
                      <a:blip r:embed="rId5"/>
                      <a:srcRect/>
                      <a:stretch>
                        <a:fillRect/>
                      </a:stretch>
                    </p:blipFill>
                    <p:spPr bwMode="auto">
                      <a:xfrm>
                        <a:off x="495300" y="6777038"/>
                        <a:ext cx="6956425" cy="2058987"/>
                      </a:xfrm>
                      <a:prstGeom prst="rect">
                        <a:avLst/>
                      </a:prstGeom>
                      <a:noFill/>
                      <a:ln>
                        <a:noFill/>
                      </a:ln>
                    </p:spPr>
                  </p:pic>
                </p:oleObj>
              </mc:Fallback>
            </mc:AlternateContent>
          </a:graphicData>
        </a:graphic>
      </p:graphicFrame>
      <p:sp>
        <p:nvSpPr>
          <p:cNvPr id="3" name="Title 2"/>
          <p:cNvSpPr>
            <a:spLocks noGrp="1"/>
          </p:cNvSpPr>
          <p:nvPr>
            <p:ph type="title"/>
          </p:nvPr>
        </p:nvSpPr>
        <p:spPr>
          <a:noFill/>
        </p:spPr>
        <p:txBody>
          <a:bodyPr/>
          <a:lstStyle/>
          <a:p>
            <a:r>
              <a:rPr lang="en-US" dirty="0"/>
              <a:t>Fixed Income</a:t>
            </a:r>
          </a:p>
        </p:txBody>
      </p:sp>
      <p:pic>
        <p:nvPicPr>
          <p:cNvPr id="6" name="Picture Placeholder 5">
            <a:extLst>
              <a:ext uri="{FF2B5EF4-FFF2-40B4-BE49-F238E27FC236}">
                <a16:creationId xmlns:a16="http://schemas.microsoft.com/office/drawing/2014/main" id="{F4F647EB-65D6-41E8-8C97-DA64F29E1D2A}"/>
              </a:ext>
            </a:extLst>
          </p:cNvPr>
          <p:cNvPicPr>
            <a:picLocks noGrp="1" noChangeAspect="1"/>
          </p:cNvPicPr>
          <p:nvPr>
            <p:ph type="pic" sz="quarter" idx="13"/>
          </p:nvPr>
        </p:nvPicPr>
        <p:blipFill>
          <a:blip r:embed="rId6">
            <a:extLst>
              <a:ext uri="{28A0092B-C50C-407E-A947-70E740481C1C}">
                <a14:useLocalDpi xmlns:a14="http://schemas.microsoft.com/office/drawing/2010/main" val="0"/>
              </a:ext>
            </a:extLst>
          </a:blip>
          <a:stretch>
            <a:fillRect/>
          </a:stretch>
        </p:blipFill>
        <p:spPr>
          <a:xfrm>
            <a:off x="6182473" y="249111"/>
            <a:ext cx="1264120" cy="1268803"/>
          </a:xfrm>
          <a:prstGeom prst="rect">
            <a:avLst/>
          </a:prstGeom>
        </p:spPr>
      </p:pic>
      <p:sp>
        <p:nvSpPr>
          <p:cNvPr id="7" name="Text Placeholder 6"/>
          <p:cNvSpPr>
            <a:spLocks noGrp="1"/>
          </p:cNvSpPr>
          <p:nvPr>
            <p:ph type="body" sz="quarter" idx="14"/>
          </p:nvPr>
        </p:nvSpPr>
        <p:spPr/>
        <p:txBody>
          <a:bodyPr/>
          <a:lstStyle/>
          <a:p>
            <a:r>
              <a:rPr lang="en-US" dirty="0"/>
              <a:t>Second Quarter 2018 Index Returns</a:t>
            </a:r>
          </a:p>
        </p:txBody>
      </p:sp>
      <p:sp>
        <p:nvSpPr>
          <p:cNvPr id="31" name="Text Placeholder 30"/>
          <p:cNvSpPr>
            <a:spLocks noGrp="1"/>
          </p:cNvSpPr>
          <p:nvPr>
            <p:ph type="body" sz="quarter" idx="15"/>
          </p:nvPr>
        </p:nvSpPr>
        <p:spPr>
          <a:xfrm>
            <a:off x="434226" y="9145992"/>
            <a:ext cx="6804774" cy="517712"/>
          </a:xfrm>
        </p:spPr>
        <p:txBody>
          <a:bodyPr/>
          <a:lstStyle/>
          <a:p>
            <a:r>
              <a:rPr lang="en-US" dirty="0"/>
              <a:t>One basis point equals 0.01%. </a:t>
            </a:r>
            <a:r>
              <a:rPr lang="en-US" b="1" dirty="0"/>
              <a:t>Past performance is not a guarantee of future results. Indices are not available for direct investment. Index performance does not reflect the expenses associated with the management of an actual portfolio.</a:t>
            </a:r>
            <a:r>
              <a:rPr lang="en-US" dirty="0"/>
              <a:t> Yield curve data from Federal Reserve. State and local bonds are from the S&amp;P National AMT-Free Municipal Bond Index. AAA-AA Corporates represent the Bank of America Merrill Lynch US Corporates, AA-AAA rated. A-BBB Corporates represent the Bank of America Merrill Lynch US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2018 FTSE Fixed Income LLC, all rights reserved. ICE BofAML index data © 2018 ICE Data Indices, LLC. </a:t>
            </a:r>
          </a:p>
        </p:txBody>
      </p:sp>
      <p:sp>
        <p:nvSpPr>
          <p:cNvPr id="9" name="Text Placeholder 8"/>
          <p:cNvSpPr>
            <a:spLocks noGrp="1"/>
          </p:cNvSpPr>
          <p:nvPr>
            <p:ph type="body" sz="quarter" idx="18"/>
          </p:nvPr>
        </p:nvSpPr>
        <p:spPr>
          <a:xfrm>
            <a:off x="429798" y="2604479"/>
            <a:ext cx="2791867" cy="4047148"/>
          </a:xfrm>
        </p:spPr>
        <p:txBody>
          <a:bodyPr/>
          <a:lstStyle/>
          <a:p>
            <a:r>
              <a:rPr lang="en-US" spc="-30" dirty="0"/>
              <a:t>Interest rates increased in the US during the second quarter. The yield on the 5-year Treasury note rose 17 basis points (bps), ending at 2.73%. The yield on the 10-year T-note rose 11 bps to 2.85%. The 30-year Treasury bond yield climbed 1 bps to 2.98%.</a:t>
            </a:r>
          </a:p>
          <a:p>
            <a:r>
              <a:rPr lang="en-US" dirty="0"/>
              <a:t>The 1-month Treasury bill yield rose 14 bps to 1.77%, while the 1-year Treasury bill yield increased 24 bps to 2.33%. The 2-year Treasury note yield finished at 2.52% after increasing 25 bps.</a:t>
            </a:r>
          </a:p>
          <a:p>
            <a:r>
              <a:rPr lang="en-US" dirty="0"/>
              <a:t>In terms of total return, short-term corporate bonds gained 0.29%, while intermediate-term corporate bonds declined 0.10%.</a:t>
            </a:r>
          </a:p>
          <a:p>
            <a:r>
              <a:rPr lang="en-US" dirty="0"/>
              <a:t>Short-term municipal bonds added 0.66%, while intermediate-term munis returned 0.81%. Revenue bonds performed in-line with general obligation bonds, returning 0.90% and 0.87%, respectively.</a:t>
            </a:r>
            <a:endParaRPr lang="en-US" sz="1000" dirty="0"/>
          </a:p>
        </p:txBody>
      </p:sp>
      <p:graphicFrame>
        <p:nvGraphicFramePr>
          <p:cNvPr id="24" name="Chart 23"/>
          <p:cNvGraphicFramePr>
            <a:graphicFrameLocks/>
          </p:cNvGraphicFramePr>
          <p:nvPr>
            <p:extLst>
              <p:ext uri="{D42A27DB-BD31-4B8C-83A1-F6EECF244321}">
                <p14:modId xmlns:p14="http://schemas.microsoft.com/office/powerpoint/2010/main" val="3804607537"/>
              </p:ext>
            </p:extLst>
          </p:nvPr>
        </p:nvGraphicFramePr>
        <p:xfrm>
          <a:off x="3356063" y="4934192"/>
          <a:ext cx="3851037" cy="1950797"/>
        </p:xfrm>
        <a:graphic>
          <a:graphicData uri="http://schemas.openxmlformats.org/drawingml/2006/chart">
            <c:chart xmlns:c="http://schemas.openxmlformats.org/drawingml/2006/chart" xmlns:r="http://schemas.openxmlformats.org/officeDocument/2006/relationships" r:id="rId7"/>
          </a:graphicData>
        </a:graphic>
      </p:graphicFrame>
      <p:cxnSp>
        <p:nvCxnSpPr>
          <p:cNvPr id="20" name="Straight Connector 19"/>
          <p:cNvCxnSpPr/>
          <p:nvPr/>
        </p:nvCxnSpPr>
        <p:spPr>
          <a:xfrm>
            <a:off x="3309435" y="2650471"/>
            <a:ext cx="0" cy="39006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1" name="Chart 20"/>
          <p:cNvGraphicFramePr/>
          <p:nvPr>
            <p:extLst>
              <p:ext uri="{D42A27DB-BD31-4B8C-83A1-F6EECF244321}">
                <p14:modId xmlns:p14="http://schemas.microsoft.com/office/powerpoint/2010/main" val="339318749"/>
              </p:ext>
            </p:extLst>
          </p:nvPr>
        </p:nvGraphicFramePr>
        <p:xfrm>
          <a:off x="3453456" y="2650465"/>
          <a:ext cx="3855399" cy="2344615"/>
        </p:xfrm>
        <a:graphic>
          <a:graphicData uri="http://schemas.openxmlformats.org/drawingml/2006/chart">
            <c:chart xmlns:c="http://schemas.openxmlformats.org/drawingml/2006/chart" xmlns:r="http://schemas.openxmlformats.org/officeDocument/2006/relationships" r:id="rId8"/>
          </a:graphicData>
        </a:graphic>
      </p:graphicFrame>
      <p:sp>
        <p:nvSpPr>
          <p:cNvPr id="4" name="Slide Number Placeholder 3"/>
          <p:cNvSpPr>
            <a:spLocks noGrp="1"/>
          </p:cNvSpPr>
          <p:nvPr>
            <p:ph type="sldNum" sz="quarter" idx="12"/>
          </p:nvPr>
        </p:nvSpPr>
        <p:spPr/>
        <p:txBody>
          <a:bodyPr/>
          <a:lstStyle/>
          <a:p>
            <a:fld id="{66F6FF41-5833-4EBF-9145-362BCED2914A}" type="slidenum">
              <a:rPr lang="en-US" smtClean="0"/>
              <a:pPr/>
              <a:t>14</a:t>
            </a:fld>
            <a:endParaRPr lang="en-US" dirty="0"/>
          </a:p>
        </p:txBody>
      </p:sp>
    </p:spTree>
    <p:extLst>
      <p:ext uri="{BB962C8B-B14F-4D97-AF65-F5344CB8AC3E}">
        <p14:creationId xmlns:p14="http://schemas.microsoft.com/office/powerpoint/2010/main" val="3680952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3315628497"/>
              </p:ext>
            </p:extLst>
          </p:nvPr>
        </p:nvGraphicFramePr>
        <p:xfrm>
          <a:off x="363168" y="6169396"/>
          <a:ext cx="6999532" cy="2406803"/>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Impact of Diversification</a:t>
            </a:r>
          </a:p>
        </p:txBody>
      </p:sp>
      <p:pic>
        <p:nvPicPr>
          <p:cNvPr id="9" name="Picture Placeholder 8">
            <a:extLst>
              <a:ext uri="{FF2B5EF4-FFF2-40B4-BE49-F238E27FC236}">
                <a16:creationId xmlns:a16="http://schemas.microsoft.com/office/drawing/2014/main" id="{35EBA0EC-1890-468B-A53C-1D6BB8CAFE35}"/>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5" name="Text Placeholder 4"/>
          <p:cNvSpPr>
            <a:spLocks noGrp="1"/>
          </p:cNvSpPr>
          <p:nvPr>
            <p:ph type="body" sz="quarter" idx="14"/>
          </p:nvPr>
        </p:nvSpPr>
        <p:spPr/>
        <p:txBody>
          <a:bodyPr/>
          <a:lstStyle/>
          <a:p>
            <a:r>
              <a:rPr lang="en-US" dirty="0"/>
              <a:t>Second Quarter 2018 Index Returns</a:t>
            </a:r>
          </a:p>
        </p:txBody>
      </p:sp>
      <p:sp>
        <p:nvSpPr>
          <p:cNvPr id="6" name="Text Placeholder 5"/>
          <p:cNvSpPr>
            <a:spLocks noGrp="1"/>
          </p:cNvSpPr>
          <p:nvPr>
            <p:ph type="body" sz="quarter" idx="15"/>
          </p:nvPr>
        </p:nvSpPr>
        <p:spPr>
          <a:xfrm>
            <a:off x="434226" y="9154730"/>
            <a:ext cx="6804774" cy="517712"/>
          </a:xfrm>
        </p:spPr>
        <p:txBody>
          <a:bodyPr/>
          <a:lstStyle/>
          <a:p>
            <a:pPr marL="91388" indent="-91388">
              <a:buFont typeface="+mj-lt"/>
              <a:buAutoNum type="arabicPeriod"/>
            </a:pPr>
            <a:r>
              <a:rPr lang="en-US" dirty="0"/>
              <a:t>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 </a:t>
            </a:r>
            <a:r>
              <a:rPr lang="en-US" b="1" dirty="0"/>
              <a:t>Past performance is not a guarantee of future results. Indices are not available for direct investment. Index performance does not reflect expenses associated with the management of an actual portfolio. </a:t>
            </a:r>
            <a:r>
              <a:rPr lang="en-US" dirty="0"/>
              <a:t>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2018,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a:xfrm>
            <a:off x="429800" y="2604481"/>
            <a:ext cx="2661066" cy="2852427"/>
          </a:xfrm>
        </p:spPr>
        <p:txBody>
          <a:bodyPr/>
          <a:lstStyle/>
          <a:p>
            <a:r>
              <a:rPr lang="en-US" sz="1000" dirty="0"/>
              <a:t>These portfolios illustrate the performance    of different global stock/bond mixes and highlight the benefits of diversification.    Mixes with larger allocations to stocks </a:t>
            </a:r>
            <a:br>
              <a:rPr lang="en-US" sz="1000" dirty="0"/>
            </a:br>
            <a:r>
              <a:rPr lang="en-US" sz="1000" dirty="0"/>
              <a:t>are considered riskier but have higher expected returns over time.</a:t>
            </a:r>
          </a:p>
          <a:p>
            <a:endParaRPr lang="en-US" dirty="0"/>
          </a:p>
        </p:txBody>
      </p:sp>
      <p:graphicFrame>
        <p:nvGraphicFramePr>
          <p:cNvPr id="37" name="Chart 36"/>
          <p:cNvGraphicFramePr/>
          <p:nvPr>
            <p:extLst>
              <p:ext uri="{D42A27DB-BD31-4B8C-83A1-F6EECF244321}">
                <p14:modId xmlns:p14="http://schemas.microsoft.com/office/powerpoint/2010/main" val="2503139138"/>
              </p:ext>
            </p:extLst>
          </p:nvPr>
        </p:nvGraphicFramePr>
        <p:xfrm>
          <a:off x="3425748" y="2600396"/>
          <a:ext cx="3883847" cy="1612088"/>
        </p:xfrm>
        <a:graphic>
          <a:graphicData uri="http://schemas.openxmlformats.org/drawingml/2006/chart">
            <c:chart xmlns:c="http://schemas.openxmlformats.org/drawingml/2006/chart" xmlns:r="http://schemas.openxmlformats.org/officeDocument/2006/relationships" r:id="rId6"/>
          </a:graphicData>
        </a:graphic>
      </p:graphicFrame>
      <p:cxnSp>
        <p:nvCxnSpPr>
          <p:cNvPr id="14" name="Straight Connector 13"/>
          <p:cNvCxnSpPr/>
          <p:nvPr/>
        </p:nvCxnSpPr>
        <p:spPr>
          <a:xfrm>
            <a:off x="3311448" y="2650467"/>
            <a:ext cx="0" cy="312403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45215" y="6369016"/>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latin typeface="Arial" pitchFamily="34" charset="0"/>
                <a:cs typeface="Arial" pitchFamily="34" charset="0"/>
              </a:rPr>
              <a:t>Stock/Bond Mix</a:t>
            </a:r>
          </a:p>
        </p:txBody>
      </p:sp>
      <p:sp>
        <p:nvSpPr>
          <p:cNvPr id="17" name="Rectangle 16"/>
          <p:cNvSpPr/>
          <p:nvPr/>
        </p:nvSpPr>
        <p:spPr>
          <a:xfrm>
            <a:off x="6145217" y="6692164"/>
            <a:ext cx="787395"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100% Stocks</a:t>
            </a:r>
          </a:p>
        </p:txBody>
      </p:sp>
      <p:sp>
        <p:nvSpPr>
          <p:cNvPr id="18" name="Rectangle 17"/>
          <p:cNvSpPr/>
          <p:nvPr/>
        </p:nvSpPr>
        <p:spPr>
          <a:xfrm>
            <a:off x="6145217" y="7030582"/>
            <a:ext cx="444352"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75/25</a:t>
            </a:r>
          </a:p>
        </p:txBody>
      </p:sp>
      <p:sp>
        <p:nvSpPr>
          <p:cNvPr id="19" name="Rectangle 18"/>
          <p:cNvSpPr/>
          <p:nvPr/>
        </p:nvSpPr>
        <p:spPr>
          <a:xfrm>
            <a:off x="6145215" y="7340454"/>
            <a:ext cx="530915"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50/50   </a:t>
            </a:r>
          </a:p>
        </p:txBody>
      </p:sp>
      <p:sp>
        <p:nvSpPr>
          <p:cNvPr id="21" name="Rectangle 20"/>
          <p:cNvSpPr/>
          <p:nvPr/>
        </p:nvSpPr>
        <p:spPr>
          <a:xfrm>
            <a:off x="6145217" y="7588242"/>
            <a:ext cx="444352"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25/75</a:t>
            </a:r>
          </a:p>
        </p:txBody>
      </p:sp>
      <p:sp>
        <p:nvSpPr>
          <p:cNvPr id="22" name="Rectangle 21"/>
          <p:cNvSpPr/>
          <p:nvPr/>
        </p:nvSpPr>
        <p:spPr>
          <a:xfrm>
            <a:off x="6145216" y="7793266"/>
            <a:ext cx="1099980" cy="215444"/>
          </a:xfrm>
          <a:prstGeom prst="rect">
            <a:avLst/>
          </a:prstGeom>
        </p:spPr>
        <p:txBody>
          <a:bodyPr wrap="none" lIns="91388" tIns="45693" rIns="91388" bIns="45693">
            <a:spAutoFit/>
          </a:bodyPr>
          <a:lstStyle/>
          <a:p>
            <a:pPr lvl="0"/>
            <a:r>
              <a:rPr lang="en-US" sz="800" dirty="0">
                <a:solidFill>
                  <a:prstClr val="black"/>
                </a:solidFill>
                <a:latin typeface="Arial" pitchFamily="34" charset="0"/>
                <a:cs typeface="Arial" pitchFamily="34" charset="0"/>
              </a:rPr>
              <a:t>100% Treasury Bills</a:t>
            </a:r>
          </a:p>
        </p:txBody>
      </p:sp>
      <p:graphicFrame>
        <p:nvGraphicFramePr>
          <p:cNvPr id="4" name="Object 3"/>
          <p:cNvGraphicFramePr>
            <a:graphicFrameLocks/>
          </p:cNvGraphicFramePr>
          <p:nvPr>
            <p:extLst>
              <p:ext uri="{D42A27DB-BD31-4B8C-83A1-F6EECF244321}">
                <p14:modId xmlns:p14="http://schemas.microsoft.com/office/powerpoint/2010/main" val="2334557059"/>
              </p:ext>
            </p:extLst>
          </p:nvPr>
        </p:nvGraphicFramePr>
        <p:xfrm>
          <a:off x="3446463" y="4086225"/>
          <a:ext cx="4143375" cy="1971675"/>
        </p:xfrm>
        <a:graphic>
          <a:graphicData uri="http://schemas.openxmlformats.org/presentationml/2006/ole">
            <mc:AlternateContent xmlns:mc="http://schemas.openxmlformats.org/markup-compatibility/2006">
              <mc:Choice xmlns:v="urn:schemas-microsoft-com:vml" Requires="v">
                <p:oleObj spid="_x0000_s35833" name="Worksheet" r:id="rId7" imgW="4143299" imgH="1971810" progId="Excel.Sheet.12">
                  <p:embed/>
                </p:oleObj>
              </mc:Choice>
              <mc:Fallback>
                <p:oleObj name="Worksheet" r:id="rId7" imgW="4143299" imgH="1971810" progId="Excel.Sheet.12">
                  <p:embed/>
                  <p:pic>
                    <p:nvPicPr>
                      <p:cNvPr id="0" name="Object 3"/>
                      <p:cNvPicPr>
                        <a:picLocks noChangeArrowheads="1"/>
                      </p:cNvPicPr>
                      <p:nvPr/>
                    </p:nvPicPr>
                    <p:blipFill>
                      <a:blip r:embed="rId8"/>
                      <a:srcRect/>
                      <a:stretch>
                        <a:fillRect/>
                      </a:stretch>
                    </p:blipFill>
                    <p:spPr bwMode="auto">
                      <a:xfrm>
                        <a:off x="3446463" y="4086225"/>
                        <a:ext cx="41433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TextBox 19"/>
          <p:cNvSpPr txBox="1"/>
          <p:nvPr/>
        </p:nvSpPr>
        <p:spPr>
          <a:xfrm>
            <a:off x="6087978" y="8313450"/>
            <a:ext cx="350253" cy="230778"/>
          </a:xfrm>
          <a:prstGeom prst="rect">
            <a:avLst/>
          </a:prstGeom>
          <a:solidFill>
            <a:srgbClr val="FFFFFF"/>
          </a:solidFill>
        </p:spPr>
        <p:txBody>
          <a:bodyPr wrap="square" lIns="0" tIns="45693" rIns="0" bIns="45693" rtlCol="0">
            <a:spAutoFit/>
          </a:bodyPr>
          <a:lstStyle/>
          <a:p>
            <a:pPr algn="r"/>
            <a:r>
              <a:rPr lang="en-US" sz="900" dirty="0">
                <a:solidFill>
                  <a:prstClr val="black"/>
                </a:solidFill>
                <a:latin typeface="+mj-lt"/>
              </a:rPr>
              <a:t>6/2018</a:t>
            </a:r>
          </a:p>
        </p:txBody>
      </p:sp>
      <p:sp>
        <p:nvSpPr>
          <p:cNvPr id="2" name="Slide Number Placeholder 1"/>
          <p:cNvSpPr>
            <a:spLocks noGrp="1"/>
          </p:cNvSpPr>
          <p:nvPr>
            <p:ph type="sldNum" sz="quarter" idx="12"/>
          </p:nvPr>
        </p:nvSpPr>
        <p:spPr/>
        <p:txBody>
          <a:bodyPr/>
          <a:lstStyle/>
          <a:p>
            <a:fld id="{66F6FF41-5833-4EBF-9145-362BCED2914A}" type="slidenum">
              <a:rPr lang="en-US" smtClean="0"/>
              <a:pPr/>
              <a:t>15</a:t>
            </a:fld>
            <a:endParaRPr lang="en-US" dirty="0"/>
          </a:p>
        </p:txBody>
      </p:sp>
    </p:spTree>
    <p:extLst>
      <p:ext uri="{BB962C8B-B14F-4D97-AF65-F5344CB8AC3E}">
        <p14:creationId xmlns:p14="http://schemas.microsoft.com/office/powerpoint/2010/main" val="2933697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E+R=O, a Formula for Success¹</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6F6FF41-5833-4EBF-9145-362BCED2914A}" type="slidenum">
              <a:rPr lang="en-US" smtClean="0"/>
              <a:pPr/>
              <a:t>16</a:t>
            </a:fld>
            <a:endParaRPr lang="en-US" dirty="0"/>
          </a:p>
        </p:txBody>
      </p:sp>
      <p:pic>
        <p:nvPicPr>
          <p:cNvPr id="7" name="Picture Placeholder 6">
            <a:extLst>
              <a:ext uri="{FF2B5EF4-FFF2-40B4-BE49-F238E27FC236}">
                <a16:creationId xmlns:a16="http://schemas.microsoft.com/office/drawing/2014/main" id="{9FE573BD-7846-48C9-A9D5-477556F4508A}"/>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15" name="Text Placeholder 14"/>
          <p:cNvSpPr>
            <a:spLocks noGrp="1"/>
          </p:cNvSpPr>
          <p:nvPr>
            <p:ph type="body" sz="quarter" idx="15"/>
          </p:nvPr>
        </p:nvSpPr>
        <p:spPr/>
        <p:txBody>
          <a:bodyPr/>
          <a:lstStyle/>
          <a:p>
            <a:r>
              <a:rPr lang="en-US" dirty="0"/>
              <a:t> </a:t>
            </a:r>
          </a:p>
        </p:txBody>
      </p:sp>
      <p:sp>
        <p:nvSpPr>
          <p:cNvPr id="4" name="Text Placeholder 3"/>
          <p:cNvSpPr>
            <a:spLocks noGrp="1"/>
          </p:cNvSpPr>
          <p:nvPr>
            <p:ph type="body" sz="quarter" idx="14"/>
          </p:nvPr>
        </p:nvSpPr>
        <p:spPr/>
        <p:txBody>
          <a:bodyPr/>
          <a:lstStyle/>
          <a:p>
            <a:r>
              <a:rPr lang="en-US" dirty="0"/>
              <a:t>Second Quarter 2018</a:t>
            </a:r>
          </a:p>
          <a:p>
            <a:pPr lvl="0"/>
            <a:endParaRPr lang="en-US" dirty="0"/>
          </a:p>
        </p:txBody>
      </p:sp>
      <p:sp>
        <p:nvSpPr>
          <p:cNvPr id="8" name="Text Placeholder 7"/>
          <p:cNvSpPr>
            <a:spLocks noGrp="1"/>
          </p:cNvSpPr>
          <p:nvPr>
            <p:ph type="body" sz="quarter" idx="20"/>
          </p:nvPr>
        </p:nvSpPr>
        <p:spPr>
          <a:xfrm>
            <a:off x="469383" y="4687383"/>
            <a:ext cx="6828730" cy="4588004"/>
          </a:xfrm>
        </p:spPr>
        <p:txBody>
          <a:bodyPr spcCol="274320"/>
          <a:lstStyle/>
          <a:p>
            <a:pPr lvl="1"/>
            <a:r>
              <a:rPr lang="en-US" dirty="0"/>
              <a:t>An Enduring Investment Philosophy</a:t>
            </a:r>
          </a:p>
          <a:p>
            <a:r>
              <a:rPr lang="en-US" dirty="0"/>
              <a:t>Investing is a long-term endeavor. Indeed, people will spend decades pursuing their financial goals. But being an investor can be complicated, challenging, frustrating, and sometimes frightening. This is exactly why, as David Booth says, it is important to have an investment philosophy you can stick with, one that can help you stay the course. </a:t>
            </a:r>
          </a:p>
          <a:p>
            <a:r>
              <a:rPr lang="en-US" dirty="0"/>
              <a:t>This simple idea highlights an important question: How can investors, maintain discipline through bull markets, bear markets, political strife, economic instability, or whatever crisis du jour threatens progress towards their investment goals? </a:t>
            </a:r>
          </a:p>
          <a:p>
            <a:r>
              <a:rPr lang="en-US" dirty="0"/>
              <a:t>Over their lifetimes, investors face many decisions, prompted by events that are both within and outside their control. Without an enduring philosophy to inform their choices, they can potentially suffer unnecessary anxiety, leading to poor decisions and outcomes that are damaging to their long-term financial well-being. </a:t>
            </a:r>
          </a:p>
          <a:p>
            <a:r>
              <a:rPr lang="en-US" dirty="0"/>
              <a:t>When they don’t get the results they want, many investors blame things outside their control. They might point the finger at the government, central banks, markets, or the economy. Unfortunately, the majority will not do the things that might be more beneficial—evaluating and reflecting on their own responses to events and taking responsibility for their decisions. </a:t>
            </a:r>
          </a:p>
          <a:p>
            <a:r>
              <a:rPr lang="en-US" b="1" dirty="0"/>
              <a:t>e+r=o</a:t>
            </a:r>
            <a:r>
              <a:rPr lang="en-US" dirty="0"/>
              <a:t> </a:t>
            </a:r>
          </a:p>
          <a:p>
            <a:r>
              <a:rPr lang="en-US" dirty="0"/>
              <a:t>Some people suggest that among the characteristics that separate highly successful people from the rest of us is a focus on influencing outcomes by controlling one’s reactions to events, rather than the events themselves. This relationship can be described in the following formula:</a:t>
            </a:r>
          </a:p>
          <a:p>
            <a:r>
              <a:rPr lang="pt-BR" b="1" dirty="0"/>
              <a:t>e+r=o (Event + Response = Outcome)</a:t>
            </a:r>
          </a:p>
          <a:p>
            <a:r>
              <a:rPr lang="en-US" dirty="0"/>
              <a:t>Simply put, this means an outcome—either positive or negative—is the result of how you respond to an event, not just the result of the event itself. Of course, events are important and influence outcomes, but not exclusively. If this were the case, everyone would have the same outcome regardless of their response. </a:t>
            </a:r>
          </a:p>
          <a:p>
            <a:r>
              <a:rPr lang="en-US" dirty="0"/>
              <a:t>Let’s think about this concept in a hypothetical investment context. Say a major political surprise, such as Brexit, causes a market to fall (event). In a panicked response, potentially fueled by gloomy media speculation of the resulting uncertainty, an investor sells some or all of his or her investment (response). Lacking a long-term perspective and reacting to the short-term news, our investor misses out on the subsequent market recovery and suffers anxiety about when, or if, to get back in, leading to suboptimal investment returns (outcome). </a:t>
            </a:r>
          </a:p>
        </p:txBody>
      </p:sp>
      <p:cxnSp>
        <p:nvCxnSpPr>
          <p:cNvPr id="18" name="Straight Connector 17"/>
          <p:cNvCxnSpPr/>
          <p:nvPr/>
        </p:nvCxnSpPr>
        <p:spPr>
          <a:xfrm>
            <a:off x="534988" y="4384856"/>
            <a:ext cx="67631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r>
              <a:rPr lang="en-US" dirty="0"/>
              <a:t>1. Jack Canfield, The Success Principles: How to Get from Where You Are to Where You Want to Be (New York: HarperCollins Publishers, 2004).</a:t>
            </a:r>
          </a:p>
        </p:txBody>
      </p:sp>
      <p:sp>
        <p:nvSpPr>
          <p:cNvPr id="3" name="Rectangle 2"/>
          <p:cNvSpPr/>
          <p:nvPr/>
        </p:nvSpPr>
        <p:spPr>
          <a:xfrm>
            <a:off x="437763" y="2364937"/>
            <a:ext cx="6860350" cy="1794337"/>
          </a:xfrm>
          <a:prstGeom prst="rect">
            <a:avLst/>
          </a:prstGeom>
        </p:spPr>
        <p:txBody>
          <a:bodyPr wrap="square">
            <a:spAutoFit/>
          </a:bodyPr>
          <a:lstStyle/>
          <a:p>
            <a:pPr>
              <a:lnSpc>
                <a:spcPct val="130000"/>
              </a:lnSpc>
            </a:pPr>
            <a:r>
              <a:rPr lang="en-US" sz="1200" dirty="0">
                <a:solidFill>
                  <a:schemeClr val="tx2"/>
                </a:solidFill>
              </a:rPr>
              <a:t>Combining an enduring investment philosophy with a simple formula that helps maintain investment discipline can increase the odds of having a positive financial experience.</a:t>
            </a:r>
          </a:p>
          <a:p>
            <a:pPr marL="182880">
              <a:lnSpc>
                <a:spcPct val="110000"/>
              </a:lnSpc>
              <a:spcBef>
                <a:spcPts val="600"/>
              </a:spcBef>
            </a:pPr>
            <a:endParaRPr lang="en-US" sz="1200" dirty="0">
              <a:solidFill>
                <a:schemeClr val="bg1">
                  <a:lumMod val="50000"/>
                </a:schemeClr>
              </a:solidFill>
            </a:endParaRPr>
          </a:p>
          <a:p>
            <a:pPr>
              <a:lnSpc>
                <a:spcPct val="110000"/>
              </a:lnSpc>
              <a:spcBef>
                <a:spcPts val="600"/>
              </a:spcBef>
              <a:spcAft>
                <a:spcPts val="600"/>
              </a:spcAft>
              <a:tabLst>
                <a:tab pos="6400800" algn="r"/>
              </a:tabLst>
            </a:pPr>
            <a:r>
              <a:rPr lang="en-US" sz="1200" i="1" dirty="0">
                <a:solidFill>
                  <a:schemeClr val="bg1">
                    <a:lumMod val="50000"/>
                  </a:schemeClr>
                </a:solidFill>
              </a:rPr>
              <a:t>“The important thing about an investment philosophy is that you have one you can stick with.”	</a:t>
            </a:r>
          </a:p>
          <a:p>
            <a:pPr>
              <a:lnSpc>
                <a:spcPct val="110000"/>
              </a:lnSpc>
              <a:spcBef>
                <a:spcPts val="600"/>
              </a:spcBef>
              <a:tabLst>
                <a:tab pos="6291263" algn="r"/>
              </a:tabLst>
            </a:pPr>
            <a:r>
              <a:rPr lang="en-US" sz="1200" dirty="0">
                <a:solidFill>
                  <a:schemeClr val="bg1">
                    <a:lumMod val="50000"/>
                  </a:schemeClr>
                </a:solidFill>
              </a:rPr>
              <a:t>David Booth</a:t>
            </a:r>
          </a:p>
          <a:p>
            <a:pPr>
              <a:lnSpc>
                <a:spcPct val="110000"/>
              </a:lnSpc>
              <a:spcAft>
                <a:spcPts val="600"/>
              </a:spcAft>
              <a:tabLst>
                <a:tab pos="6291263" algn="r"/>
              </a:tabLst>
            </a:pPr>
            <a:r>
              <a:rPr lang="en-US" sz="900" dirty="0">
                <a:solidFill>
                  <a:schemeClr val="bg1">
                    <a:lumMod val="50000"/>
                  </a:schemeClr>
                </a:solidFill>
              </a:rPr>
              <a:t>Founder and Executive Chairman</a:t>
            </a:r>
            <a:br>
              <a:rPr lang="en-US" sz="900" dirty="0">
                <a:solidFill>
                  <a:schemeClr val="bg1">
                    <a:lumMod val="50000"/>
                  </a:schemeClr>
                </a:solidFill>
              </a:rPr>
            </a:br>
            <a:r>
              <a:rPr lang="en-US" sz="900" dirty="0">
                <a:solidFill>
                  <a:schemeClr val="bg1">
                    <a:lumMod val="50000"/>
                  </a:schemeClr>
                </a:solidFill>
              </a:rPr>
              <a:t>Dimensional Fund Advisors</a:t>
            </a:r>
            <a:endParaRPr lang="en-US" sz="900" dirty="0"/>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33400" y="9389280"/>
            <a:ext cx="11887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428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E+R=O, a Formula for Success¹</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66F6FF41-5833-4EBF-9145-362BCED2914A}" type="slidenum">
              <a:rPr lang="en-US" smtClean="0"/>
              <a:pPr/>
              <a:t>17</a:t>
            </a:fld>
            <a:endParaRPr lang="en-US" dirty="0"/>
          </a:p>
        </p:txBody>
      </p:sp>
      <p:pic>
        <p:nvPicPr>
          <p:cNvPr id="6" name="Picture Placeholder 5">
            <a:extLst>
              <a:ext uri="{FF2B5EF4-FFF2-40B4-BE49-F238E27FC236}">
                <a16:creationId xmlns:a16="http://schemas.microsoft.com/office/drawing/2014/main" id="{0B8F919C-605C-4376-A62C-6183410C61C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182473" y="261811"/>
            <a:ext cx="1264120" cy="1268803"/>
          </a:xfrm>
          <a:prstGeom prst="rect">
            <a:avLst/>
          </a:prstGeom>
        </p:spPr>
      </p:pic>
      <p:sp>
        <p:nvSpPr>
          <p:cNvPr id="15" name="Text Placeholder 14"/>
          <p:cNvSpPr>
            <a:spLocks noGrp="1"/>
          </p:cNvSpPr>
          <p:nvPr>
            <p:ph type="body" sz="quarter" idx="15"/>
          </p:nvPr>
        </p:nvSpPr>
        <p:spPr/>
        <p:txBody>
          <a:bodyPr/>
          <a:lstStyle/>
          <a:p>
            <a:r>
              <a:rPr lang="en-US" dirty="0"/>
              <a:t> </a:t>
            </a:r>
          </a:p>
        </p:txBody>
      </p:sp>
      <p:sp>
        <p:nvSpPr>
          <p:cNvPr id="4" name="Text Placeholder 3"/>
          <p:cNvSpPr>
            <a:spLocks noGrp="1"/>
          </p:cNvSpPr>
          <p:nvPr>
            <p:ph type="body" sz="quarter" idx="14"/>
          </p:nvPr>
        </p:nvSpPr>
        <p:spPr/>
        <p:txBody>
          <a:bodyPr/>
          <a:lstStyle/>
          <a:p>
            <a:pPr lvl="0"/>
            <a:r>
              <a:rPr lang="en-US" dirty="0"/>
              <a:t>(continued from page 16)</a:t>
            </a:r>
          </a:p>
          <a:p>
            <a:pPr lvl="0"/>
            <a:endParaRPr lang="en-US" dirty="0"/>
          </a:p>
        </p:txBody>
      </p:sp>
      <p:sp>
        <p:nvSpPr>
          <p:cNvPr id="8" name="Text Placeholder 7"/>
          <p:cNvSpPr>
            <a:spLocks noGrp="1"/>
          </p:cNvSpPr>
          <p:nvPr>
            <p:ph type="body" sz="quarter" idx="20"/>
          </p:nvPr>
        </p:nvSpPr>
        <p:spPr>
          <a:xfrm>
            <a:off x="469383" y="2431752"/>
            <a:ext cx="6807717" cy="4351660"/>
          </a:xfrm>
        </p:spPr>
        <p:txBody>
          <a:bodyPr spcCol="274320"/>
          <a:lstStyle/>
          <a:p>
            <a:r>
              <a:rPr lang="en-US" dirty="0"/>
              <a:t>To see the same hypothetical example from a different perspective, a surprise event causes markets to fall suddenly (e). Based on his or her understanding of the long-term nature of returns and the short-term nature of volatility spikes around news events, an investor is able to control his or her emotions (r) and maintain investment discipline, leading to a higher chance of a successful long‑term outcome (o).</a:t>
            </a:r>
          </a:p>
          <a:p>
            <a:r>
              <a:rPr lang="en-US" dirty="0"/>
              <a:t>This example reveals why having an investment philosophy is so important. By understanding how markets work and maintaining a long-term perspective on past events, investors can focus on ensuring that their responses to events are consistent with their long-term plan.   </a:t>
            </a:r>
          </a:p>
          <a:p>
            <a:pPr lvl="1"/>
            <a:r>
              <a:rPr lang="en-US" dirty="0"/>
              <a:t>The Foundation of an Enduring Philosophy</a:t>
            </a:r>
          </a:p>
          <a:p>
            <a:r>
              <a:rPr lang="en-US" dirty="0"/>
              <a:t>An enduring investment philosophy is built on solid principles backed by decades of empirical academic evidence. Examples of such principles might be: trusting that prices are set to provide a fair expected return; recognizing the difference between investing and speculating; relying on the power of diversification to manage risk and increase the reliability of outcomes; and benchmarking your progress against your own realistic long-term investment goals. </a:t>
            </a:r>
          </a:p>
          <a:p>
            <a:r>
              <a:rPr lang="en-US" dirty="0"/>
              <a:t>Combined, these principles might help us react better to market events, even when those events are globally significant or when, as some might suggest, a paradigm shift has occurred, leading to claims that “it’s different this time.” Adhering to these principles can also help investors resist the siren calls of new investment fads or worse, outright scams.</a:t>
            </a:r>
          </a:p>
          <a:p>
            <a:pPr lvl="1"/>
            <a:r>
              <a:rPr lang="en-US" dirty="0"/>
              <a:t>The Guiding Hand of a Trusted Advisor </a:t>
            </a:r>
          </a:p>
          <a:p>
            <a:r>
              <a:rPr lang="en-US" dirty="0"/>
              <a:t>Without education and training—sometimes gained from bitter experience—it is hard for non-investment professionals to develop a cogent investment philosophy. And even the most self-aware find it hard to manage their own responses to events. This is why a financial advisor can be so valuable—by providing the foundation of an investment philosophy and acting as an experienced counselor when responding to events.  </a:t>
            </a:r>
          </a:p>
          <a:p>
            <a:r>
              <a:rPr lang="en-US" dirty="0"/>
              <a:t>Investing will always be both alluring and scary at times, but a view of how to approach investing combined with the guidance of a professional advisor can help people stay the course through challenging times. Advisors can provide an objective view and help investors separate emotions from investment decisions. Moreover, great advisors can educate, communicate, set realistic financial goals, and help their clients deal with their responses even to the most extreme market events. </a:t>
            </a:r>
          </a:p>
          <a:p>
            <a:r>
              <a:rPr lang="en-US" dirty="0"/>
              <a:t>In the spirit of the e+r=o formula, good advice, driven by a sound philosophy, can help increase the probability of having a successful financial outcome.</a:t>
            </a:r>
          </a:p>
        </p:txBody>
      </p:sp>
      <p:sp>
        <p:nvSpPr>
          <p:cNvPr id="10" name="Text Placeholder 4"/>
          <p:cNvSpPr txBox="1">
            <a:spLocks/>
          </p:cNvSpPr>
          <p:nvPr/>
        </p:nvSpPr>
        <p:spPr>
          <a:xfrm>
            <a:off x="437764" y="9156815"/>
            <a:ext cx="6804774" cy="517712"/>
          </a:xfrm>
          <a:prstGeom prst="rect">
            <a:avLst/>
          </a:prstGeom>
        </p:spPr>
        <p:txBody>
          <a:bodyPr vert="horz" lIns="91388" tIns="0" rIns="91388" bIns="0" rtlCol="0" anchor="b">
            <a:noAutofit/>
          </a:bodyPr>
          <a:lstStyle>
            <a:lvl1pPr marL="0" indent="0" algn="l" defTabSz="1018228" rtl="0" eaLnBrk="1" latinLnBrk="0" hangingPunct="1">
              <a:spcBef>
                <a:spcPts val="0"/>
              </a:spcBef>
              <a:buFont typeface="Arial" pitchFamily="34" charset="0"/>
              <a:buNone/>
              <a:defRPr sz="800" kern="1200">
                <a:solidFill>
                  <a:schemeClr val="tx1">
                    <a:lumMod val="65000"/>
                    <a:lumOff val="35000"/>
                  </a:schemeClr>
                </a:solidFill>
                <a:latin typeface="Arial Narrow" pitchFamily="34" charset="0"/>
                <a:ea typeface="+mn-ea"/>
                <a:cs typeface="Arial" pitchFamily="34" charset="0"/>
              </a:defRPr>
            </a:lvl1pPr>
            <a:lvl2pPr marL="509115"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2pPr>
            <a:lvl3pPr marL="1018229"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3pPr>
            <a:lvl4pPr marL="1527344"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4pPr>
            <a:lvl5pPr marL="2036458" indent="0" algn="l" defTabSz="1018228" rtl="0" eaLnBrk="1" latinLnBrk="0" hangingPunct="1">
              <a:spcBef>
                <a:spcPct val="20000"/>
              </a:spcBef>
              <a:buFont typeface="Arial" pitchFamily="34" charset="0"/>
              <a:buNone/>
              <a:defRPr sz="800" kern="1200">
                <a:solidFill>
                  <a:schemeClr val="tx1">
                    <a:lumMod val="65000"/>
                    <a:lumOff val="35000"/>
                  </a:schemeClr>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spcAft>
                <a:spcPts val="300"/>
              </a:spcAft>
            </a:pPr>
            <a:r>
              <a:rPr lang="en-US" dirty="0"/>
              <a:t>Adapted from “</a:t>
            </a:r>
            <a:r>
              <a:rPr lang="pt-BR" dirty="0"/>
              <a:t>E+R=O, a Formula for Success,” </a:t>
            </a:r>
            <a:r>
              <a:rPr lang="en-US" dirty="0"/>
              <a:t>The Front Foot Adviser, by David Jones, Vice President and Head of Financial Adviser Services, EMEA.</a:t>
            </a:r>
          </a:p>
          <a:p>
            <a:r>
              <a:rPr lang="en-US" dirty="0"/>
              <a:t>Dimensional Fund Advisors LP is an investment advisor registered with the Securities and Exchange Commission. </a:t>
            </a:r>
          </a:p>
          <a:p>
            <a:r>
              <a:rPr lang="en-US" dirty="0"/>
              <a:t>Past performance is no guarantee of future results. There is no guarantee investment strategies will be successful. Investing involves risks including possible loss of principal. Investors should talk to their financial advisor prior to making any investment decision. There is always the risk that an investor may lose money. A long-term investment approach cannot guarantee a profit. </a:t>
            </a:r>
          </a:p>
          <a:p>
            <a:r>
              <a:rPr lang="en-US" dirty="0"/>
              <a:t>All expressions of opinion are subject to change. This article is distributed for informational purposes, and it is not to be construed as an offer, solicitation, recommendation, or endorsement of any particular security, products, or services.</a:t>
            </a:r>
          </a:p>
        </p:txBody>
      </p:sp>
      <p:cxnSp>
        <p:nvCxnSpPr>
          <p:cNvPr id="17" name="Straight Connector 16">
            <a:extLst>
              <a:ext uri="{FF2B5EF4-FFF2-40B4-BE49-F238E27FC236}">
                <a16:creationId xmlns:a16="http://schemas.microsoft.com/office/drawing/2014/main" id="{15C58CD6-EF52-4544-93EB-072A71CCDD58}"/>
              </a:ext>
            </a:extLst>
          </p:cNvPr>
          <p:cNvCxnSpPr>
            <a:cxnSpLocks/>
          </p:cNvCxnSpPr>
          <p:nvPr/>
        </p:nvCxnSpPr>
        <p:spPr>
          <a:xfrm>
            <a:off x="533400" y="8638645"/>
            <a:ext cx="118872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94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6" name="Text Placeholder 5"/>
          <p:cNvSpPr>
            <a:spLocks noGrp="1"/>
          </p:cNvSpPr>
          <p:nvPr>
            <p:ph type="body" sz="quarter" idx="14"/>
          </p:nvPr>
        </p:nvSpPr>
        <p:spPr/>
        <p:txBody>
          <a:bodyPr/>
          <a:lstStyle/>
          <a:p>
            <a:r>
              <a:rPr lang="en-US" dirty="0"/>
              <a:t>Second Quarter 2018</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a:t>
            </a:r>
            <a:br>
              <a:rPr lang="en-US" dirty="0"/>
            </a:br>
            <a:r>
              <a:rPr lang="en-US" dirty="0"/>
              <a:t>for the last quarter. It begins with a </a:t>
            </a:r>
            <a:br>
              <a:rPr lang="en-US" dirty="0"/>
            </a:br>
            <a:r>
              <a:rPr lang="en-US" dirty="0"/>
              <a:t>global overview, then features the </a:t>
            </a:r>
            <a:br>
              <a:rPr lang="en-US" dirty="0"/>
            </a:br>
            <a:r>
              <a:rPr lang="en-US" dirty="0"/>
              <a:t>returns of stock and bond asset classes in the US and international markets. </a:t>
            </a:r>
          </a:p>
          <a:p>
            <a:r>
              <a:rPr lang="en-US" dirty="0"/>
              <a:t>The report also illustrates the impact of globally diversified portfolios and features a quarterly topic.</a:t>
            </a:r>
          </a:p>
          <a:p>
            <a:endParaRPr lang="en-US" dirty="0"/>
          </a:p>
        </p:txBody>
      </p:sp>
      <p:sp>
        <p:nvSpPr>
          <p:cNvPr id="24" name="Text Placeholder 23"/>
          <p:cNvSpPr>
            <a:spLocks noGrp="1"/>
          </p:cNvSpPr>
          <p:nvPr>
            <p:ph type="body" sz="quarter" idx="19"/>
          </p:nvPr>
        </p:nvSpPr>
        <p:spPr>
          <a:xfrm>
            <a:off x="3514730" y="2579080"/>
            <a:ext cx="3724275" cy="6562725"/>
          </a:xfrm>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Country Performance</a:t>
            </a:r>
          </a:p>
          <a:p>
            <a:pPr lvl="1"/>
            <a:r>
              <a:rPr lang="en-US" dirty="0"/>
              <a:t>Select Currency Performance              vs. US Dollar</a:t>
            </a:r>
          </a:p>
          <a:p>
            <a:pPr lvl="1"/>
            <a:r>
              <a:rPr lang="en-US" dirty="0"/>
              <a:t>Real Estate Investment Trusts (REITs)</a:t>
            </a:r>
          </a:p>
          <a:p>
            <a:pPr lvl="1"/>
            <a:r>
              <a:rPr lang="en-US" dirty="0"/>
              <a:t>Commodities</a:t>
            </a:r>
          </a:p>
          <a:p>
            <a:pPr lvl="1"/>
            <a:r>
              <a:rPr lang="en-US" dirty="0"/>
              <a:t>Fixed Income 	</a:t>
            </a:r>
          </a:p>
          <a:p>
            <a:pPr lvl="1"/>
            <a:r>
              <a:rPr lang="en-US" dirty="0"/>
              <a:t>Impact of Diversification </a:t>
            </a:r>
          </a:p>
          <a:p>
            <a:pPr lvl="1"/>
            <a:r>
              <a:rPr lang="en-US" dirty="0"/>
              <a:t>Quarterly Topic: </a:t>
            </a:r>
            <a:r>
              <a:rPr lang="pt-BR" dirty="0"/>
              <a:t>E+R=O, a Formula for Success</a:t>
            </a:r>
            <a:endParaRPr lang="en-US" dirty="0"/>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pic>
        <p:nvPicPr>
          <p:cNvPr id="10" name="Picture Placeholder 9">
            <a:extLst>
              <a:ext uri="{FF2B5EF4-FFF2-40B4-BE49-F238E27FC236}">
                <a16:creationId xmlns:a16="http://schemas.microsoft.com/office/drawing/2014/main" id="{8A497CC4-E7BA-4CC2-9026-D912880A231F}"/>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6182472" y="261811"/>
            <a:ext cx="1264121" cy="1268803"/>
          </a:xfrm>
          <a:prstGeom prst="rect">
            <a:avLst/>
          </a:prstGeom>
        </p:spPr>
      </p:pic>
    </p:spTree>
    <p:extLst>
      <p:ext uri="{BB962C8B-B14F-4D97-AF65-F5344CB8AC3E}">
        <p14:creationId xmlns:p14="http://schemas.microsoft.com/office/powerpoint/2010/main" val="34100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 Summary</a:t>
            </a:r>
          </a:p>
        </p:txBody>
      </p:sp>
      <p:sp>
        <p:nvSpPr>
          <p:cNvPr id="6" name="Text Placeholder 5"/>
          <p:cNvSpPr>
            <a:spLocks noGrp="1"/>
          </p:cNvSpPr>
          <p:nvPr>
            <p:ph type="body" sz="quarter" idx="15"/>
          </p:nvPr>
        </p:nvSpPr>
        <p:spPr/>
        <p:txBody>
          <a:bodyPr/>
          <a:lstStyle/>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pPr lvl="0"/>
            <a:endParaRPr lang="en-US"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2018 S&amp;P Dow Jones Indices LLC, a division of S&amp;P Global. All rights reserved. Frank Russell Company is the source and owner of the trademarks, service marks, and copyrights related to the Russell Indexes. MSCI data © MSCI 2018, all rights reserved. Bloomberg Barclays data provided by Bloomberg. FTSE fixed income © 2018 FTSE Fixed Income LLC, all rights reserved.</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4" name="Object 3"/>
          <p:cNvGraphicFramePr>
            <a:graphicFrameLocks/>
          </p:cNvGraphicFramePr>
          <p:nvPr>
            <p:extLst>
              <p:ext uri="{D42A27DB-BD31-4B8C-83A1-F6EECF244321}">
                <p14:modId xmlns:p14="http://schemas.microsoft.com/office/powerpoint/2010/main" val="3700212715"/>
              </p:ext>
            </p:extLst>
          </p:nvPr>
        </p:nvGraphicFramePr>
        <p:xfrm>
          <a:off x="514350" y="2417763"/>
          <a:ext cx="6743700" cy="5046662"/>
        </p:xfrm>
        <a:graphic>
          <a:graphicData uri="http://schemas.openxmlformats.org/presentationml/2006/ole">
            <mc:AlternateContent xmlns:mc="http://schemas.openxmlformats.org/markup-compatibility/2006">
              <mc:Choice xmlns:v="urn:schemas-microsoft-com:vml" Requires="v">
                <p:oleObj spid="_x0000_s37634" name="Worksheet" r:id="rId3" imgW="6581789" imgH="5248260" progId="Excel.Sheet.12">
                  <p:embed/>
                </p:oleObj>
              </mc:Choice>
              <mc:Fallback>
                <p:oleObj name="Worksheet" r:id="rId3" imgW="6581789" imgH="5248260" progId="Excel.Sheet.12">
                  <p:embed/>
                  <p:pic>
                    <p:nvPicPr>
                      <p:cNvPr id="0" name=""/>
                      <p:cNvPicPr>
                        <a:picLocks noChangeArrowheads="1"/>
                      </p:cNvPicPr>
                      <p:nvPr/>
                    </p:nvPicPr>
                    <p:blipFill>
                      <a:blip r:embed="rId4"/>
                      <a:srcRect/>
                      <a:stretch>
                        <a:fillRect/>
                      </a:stretch>
                    </p:blipFill>
                    <p:spPr bwMode="auto">
                      <a:xfrm>
                        <a:off x="514350" y="2417763"/>
                        <a:ext cx="6743700"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 name="Up Arrow 35"/>
          <p:cNvSpPr/>
          <p:nvPr/>
        </p:nvSpPr>
        <p:spPr>
          <a:xfrm>
            <a:off x="1917933"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5" name="Up Arrow 14"/>
          <p:cNvSpPr/>
          <p:nvPr/>
        </p:nvSpPr>
        <p:spPr>
          <a:xfrm rot="10800000">
            <a:off x="2765658" y="4040502"/>
            <a:ext cx="692893" cy="866778"/>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6" name="Up Arrow 15"/>
          <p:cNvSpPr/>
          <p:nvPr/>
        </p:nvSpPr>
        <p:spPr>
          <a:xfrm rot="10800000">
            <a:off x="3661008" y="4040502"/>
            <a:ext cx="692893" cy="866778"/>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7" name="Up Arrow 16"/>
          <p:cNvSpPr/>
          <p:nvPr/>
        </p:nvSpPr>
        <p:spPr>
          <a:xfrm>
            <a:off x="4527783"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8" name="Up Arrow 17"/>
          <p:cNvSpPr/>
          <p:nvPr/>
        </p:nvSpPr>
        <p:spPr>
          <a:xfrm rot="10800000">
            <a:off x="5613633" y="4040502"/>
            <a:ext cx="692893" cy="866778"/>
          </a:xfrm>
          <a:prstGeom prst="up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14" name="Up Arrow 13"/>
          <p:cNvSpPr/>
          <p:nvPr/>
        </p:nvSpPr>
        <p:spPr>
          <a:xfrm>
            <a:off x="6458926" y="4040502"/>
            <a:ext cx="692893" cy="866778"/>
          </a:xfrm>
          <a:prstGeom prst="up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p>
            <a:pPr algn="ctr"/>
            <a:endParaRPr lang="en-US" sz="11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66F6FF41-5833-4EBF-9145-362BCED2914A}" type="slidenum">
              <a:rPr lang="en-US" smtClean="0"/>
              <a:pPr/>
              <a:t>3</a:t>
            </a:fld>
            <a:endParaRPr lang="en-US" dirty="0"/>
          </a:p>
        </p:txBody>
      </p:sp>
      <p:pic>
        <p:nvPicPr>
          <p:cNvPr id="19" name="Picture Placeholder 9">
            <a:extLst>
              <a:ext uri="{FF2B5EF4-FFF2-40B4-BE49-F238E27FC236}">
                <a16:creationId xmlns:a16="http://schemas.microsoft.com/office/drawing/2014/main" id="{41517F06-F047-44AB-A345-D01287A9308A}"/>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tretch>
            <a:fillRect/>
          </a:stretch>
        </p:blipFill>
        <p:spPr>
          <a:xfrm>
            <a:off x="6182472" y="261811"/>
            <a:ext cx="1264121" cy="1268803"/>
          </a:xfrm>
          <a:prstGeom prst="rect">
            <a:avLst/>
          </a:prstGeom>
        </p:spPr>
      </p:pic>
    </p:spTree>
    <p:extLst>
      <p:ext uri="{BB962C8B-B14F-4D97-AF65-F5344CB8AC3E}">
        <p14:creationId xmlns:p14="http://schemas.microsoft.com/office/powerpoint/2010/main" val="307775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Chart 75"/>
          <p:cNvGraphicFramePr/>
          <p:nvPr>
            <p:extLst>
              <p:ext uri="{D42A27DB-BD31-4B8C-83A1-F6EECF244321}">
                <p14:modId xmlns:p14="http://schemas.microsoft.com/office/powerpoint/2010/main" val="2519489511"/>
              </p:ext>
            </p:extLst>
          </p:nvPr>
        </p:nvGraphicFramePr>
        <p:xfrm>
          <a:off x="419100" y="2623658"/>
          <a:ext cx="7072528" cy="604366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noFill/>
        </p:spPr>
        <p:txBody>
          <a:bodyPr/>
          <a:lstStyle/>
          <a:p>
            <a:pPr lvl="0"/>
            <a:r>
              <a:rPr lang="en-US" dirty="0"/>
              <a:t>World Stock Market Performance</a:t>
            </a:r>
          </a:p>
        </p:txBody>
      </p:sp>
      <p:sp>
        <p:nvSpPr>
          <p:cNvPr id="71" name="Text Placeholder 1"/>
          <p:cNvSpPr>
            <a:spLocks noGrp="1"/>
          </p:cNvSpPr>
          <p:nvPr>
            <p:ph type="body" sz="quarter" idx="15"/>
          </p:nvPr>
        </p:nvSpPr>
        <p:spPr>
          <a:xfrm>
            <a:off x="434226" y="9197251"/>
            <a:ext cx="6804774" cy="517712"/>
          </a:xfrm>
        </p:spPr>
        <p:txBody>
          <a:bodyPr/>
          <a:lstStyle/>
          <a:p>
            <a:r>
              <a:rPr lang="en-US" dirty="0"/>
              <a:t>Graph Source: MSCI ACWI Index [net div.]. MSCI data © MSCI 2018, all rights reserved.</a:t>
            </a:r>
          </a:p>
          <a:p>
            <a:r>
              <a:rPr lang="en-US" dirty="0"/>
              <a:t>It is not possible to invest directly in an index.</a:t>
            </a:r>
            <a:r>
              <a:rPr lang="en-US" b="1" dirty="0"/>
              <a:t> </a:t>
            </a:r>
            <a:r>
              <a:rPr lang="en-US" dirty="0"/>
              <a:t>Performance does not reflect the expenses associated with management of an actual portfolio. </a:t>
            </a:r>
            <a:r>
              <a:rPr lang="en-US" b="1" dirty="0"/>
              <a:t>Past performance is not a guarantee of future results.  </a:t>
            </a:r>
          </a:p>
        </p:txBody>
      </p:sp>
      <p:sp>
        <p:nvSpPr>
          <p:cNvPr id="51" name="Text Placeholder 2"/>
          <p:cNvSpPr>
            <a:spLocks noGrp="1"/>
          </p:cNvSpPr>
          <p:nvPr>
            <p:ph type="body" sz="quarter" idx="14"/>
          </p:nvPr>
        </p:nvSpPr>
        <p:spPr/>
        <p:txBody>
          <a:bodyPr/>
          <a:lstStyle/>
          <a:p>
            <a:r>
              <a:rPr lang="en-US" dirty="0"/>
              <a:t>MSCI All Country World Index with selected headlines from Q2 2018</a:t>
            </a:r>
          </a:p>
        </p:txBody>
      </p:sp>
      <p:sp>
        <p:nvSpPr>
          <p:cNvPr id="11" name="TextBox 10"/>
          <p:cNvSpPr txBox="1"/>
          <p:nvPr/>
        </p:nvSpPr>
        <p:spPr>
          <a:xfrm>
            <a:off x="434780" y="8674461"/>
            <a:ext cx="6902450" cy="600164"/>
          </a:xfrm>
          <a:prstGeom prst="rect">
            <a:avLst/>
          </a:prstGeom>
          <a:noFill/>
        </p:spPr>
        <p:txBody>
          <a:bodyPr wrap="square" lIns="91388" tIns="45693" rIns="91388" bIns="45693" rtlCol="0">
            <a:spAutoFit/>
          </a:bodyPr>
          <a:lstStyle/>
          <a:p>
            <a:r>
              <a:rPr lang="en-US" sz="1100" dirty="0"/>
              <a:t>These headlines are not offered to explain market returns. Instead, they serve as a reminder that investors should view daily events from a long-term perspective and avoid making investment decisions based solely on the news.</a:t>
            </a:r>
          </a:p>
        </p:txBody>
      </p:sp>
      <p:pic>
        <p:nvPicPr>
          <p:cNvPr id="5" name="Picture Placeholder 4">
            <a:extLst>
              <a:ext uri="{FF2B5EF4-FFF2-40B4-BE49-F238E27FC236}">
                <a16:creationId xmlns:a16="http://schemas.microsoft.com/office/drawing/2014/main" id="{607A5320-95F2-45F7-90F0-C0DD69797627}"/>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77" name="TextBox 76"/>
          <p:cNvSpPr txBox="1"/>
          <p:nvPr/>
        </p:nvSpPr>
        <p:spPr>
          <a:xfrm>
            <a:off x="797202" y="8373807"/>
            <a:ext cx="6575934" cy="246221"/>
          </a:xfrm>
          <a:prstGeom prst="rect">
            <a:avLst/>
          </a:prstGeom>
          <a:noFill/>
        </p:spPr>
        <p:txBody>
          <a:bodyPr wrap="square" lIns="91388" tIns="45693" rIns="91388" bIns="45693" rtlCol="0">
            <a:spAutoFit/>
          </a:bodyPr>
          <a:lstStyle/>
          <a:p>
            <a:pPr defTabSz="913866" fontAlgn="base">
              <a:spcBef>
                <a:spcPct val="0"/>
              </a:spcBef>
              <a:spcAft>
                <a:spcPct val="0"/>
              </a:spcAft>
              <a:tabLst>
                <a:tab pos="2284663" algn="ctr"/>
                <a:tab pos="4451921" algn="ctr"/>
                <a:tab pos="7066593" algn="ctr"/>
              </a:tabLst>
            </a:pPr>
            <a:r>
              <a:rPr lang="en-US" sz="1000" dirty="0">
                <a:solidFill>
                  <a:srgbClr val="000000"/>
                </a:solidFill>
              </a:rPr>
              <a:t>Apr	May	Jun</a:t>
            </a:r>
          </a:p>
        </p:txBody>
      </p:sp>
      <p:sp>
        <p:nvSpPr>
          <p:cNvPr id="3" name="Slide Number Placeholder 2"/>
          <p:cNvSpPr>
            <a:spLocks noGrp="1"/>
          </p:cNvSpPr>
          <p:nvPr>
            <p:ph type="sldNum" sz="quarter" idx="12"/>
          </p:nvPr>
        </p:nvSpPr>
        <p:spPr/>
        <p:txBody>
          <a:bodyPr/>
          <a:lstStyle/>
          <a:p>
            <a:fld id="{66F6FF41-5833-4EBF-9145-362BCED2914A}" type="slidenum">
              <a:rPr lang="en-US" smtClean="0"/>
              <a:pPr/>
              <a:t>4</a:t>
            </a:fld>
            <a:endParaRPr lang="en-US" dirty="0"/>
          </a:p>
        </p:txBody>
      </p:sp>
      <p:cxnSp>
        <p:nvCxnSpPr>
          <p:cNvPr id="43" name="Straight Connector 42">
            <a:extLst>
              <a:ext uri="{FF2B5EF4-FFF2-40B4-BE49-F238E27FC236}">
                <a16:creationId xmlns:a16="http://schemas.microsoft.com/office/drawing/2014/main" id="{0A0047E0-B9A1-48AC-BD53-DD43D715111F}"/>
              </a:ext>
            </a:extLst>
          </p:cNvPr>
          <p:cNvCxnSpPr/>
          <p:nvPr/>
        </p:nvCxnSpPr>
        <p:spPr>
          <a:xfrm flipV="1">
            <a:off x="1052889" y="4828022"/>
            <a:ext cx="0" cy="67342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FFB7055D-4804-48D3-B7AB-613DB9027ABE}"/>
              </a:ext>
            </a:extLst>
          </p:cNvPr>
          <p:cNvCxnSpPr>
            <a:cxnSpLocks/>
          </p:cNvCxnSpPr>
          <p:nvPr/>
        </p:nvCxnSpPr>
        <p:spPr>
          <a:xfrm>
            <a:off x="2062834" y="3313947"/>
            <a:ext cx="0" cy="164592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6D657E5-811F-4649-AF68-5F6494715878}"/>
              </a:ext>
            </a:extLst>
          </p:cNvPr>
          <p:cNvCxnSpPr>
            <a:cxnSpLocks/>
          </p:cNvCxnSpPr>
          <p:nvPr/>
        </p:nvCxnSpPr>
        <p:spPr>
          <a:xfrm flipV="1">
            <a:off x="2155823" y="4470131"/>
            <a:ext cx="0" cy="30977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05CAC351-AAFD-4C9C-A0EC-3AE58D753498}"/>
              </a:ext>
            </a:extLst>
          </p:cNvPr>
          <p:cNvCxnSpPr>
            <a:cxnSpLocks/>
          </p:cNvCxnSpPr>
          <p:nvPr/>
        </p:nvCxnSpPr>
        <p:spPr>
          <a:xfrm>
            <a:off x="4749734" y="4726588"/>
            <a:ext cx="0" cy="44947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48A1EE5F-FBC0-4E48-813F-F86E7AF64214}"/>
              </a:ext>
            </a:extLst>
          </p:cNvPr>
          <p:cNvCxnSpPr>
            <a:cxnSpLocks/>
          </p:cNvCxnSpPr>
          <p:nvPr/>
        </p:nvCxnSpPr>
        <p:spPr>
          <a:xfrm flipV="1">
            <a:off x="4243383" y="3519274"/>
            <a:ext cx="0" cy="114029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D8429DA4-229A-4A9B-90FE-F7964350EF94}"/>
              </a:ext>
            </a:extLst>
          </p:cNvPr>
          <p:cNvCxnSpPr/>
          <p:nvPr/>
        </p:nvCxnSpPr>
        <p:spPr>
          <a:xfrm flipV="1">
            <a:off x="1862772" y="4999000"/>
            <a:ext cx="0" cy="59994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71B74D3F-37CA-479D-A204-A52DAB0EAF7F}"/>
              </a:ext>
            </a:extLst>
          </p:cNvPr>
          <p:cNvCxnSpPr>
            <a:cxnSpLocks/>
          </p:cNvCxnSpPr>
          <p:nvPr/>
        </p:nvCxnSpPr>
        <p:spPr>
          <a:xfrm>
            <a:off x="2645788" y="5103392"/>
            <a:ext cx="0" cy="129504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7A22885B-32B7-4AC1-A82D-D4C6A78DC11C}"/>
              </a:ext>
            </a:extLst>
          </p:cNvPr>
          <p:cNvCxnSpPr>
            <a:cxnSpLocks/>
          </p:cNvCxnSpPr>
          <p:nvPr/>
        </p:nvCxnSpPr>
        <p:spPr>
          <a:xfrm flipV="1">
            <a:off x="3592541" y="4972052"/>
            <a:ext cx="0" cy="793127"/>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D366C10B-5095-4530-9413-2A346D64D4CA}"/>
              </a:ext>
            </a:extLst>
          </p:cNvPr>
          <p:cNvCxnSpPr>
            <a:cxnSpLocks/>
          </p:cNvCxnSpPr>
          <p:nvPr/>
        </p:nvCxnSpPr>
        <p:spPr>
          <a:xfrm flipV="1">
            <a:off x="3736019" y="4438232"/>
            <a:ext cx="0" cy="43370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EBB16467-445A-48E1-83B6-D437AA31395F}"/>
              </a:ext>
            </a:extLst>
          </p:cNvPr>
          <p:cNvCxnSpPr>
            <a:cxnSpLocks/>
          </p:cNvCxnSpPr>
          <p:nvPr/>
        </p:nvCxnSpPr>
        <p:spPr>
          <a:xfrm flipV="1">
            <a:off x="7304782" y="3336413"/>
            <a:ext cx="0" cy="199740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F59216F9-ECED-4D58-A362-D5D4DEB9B957}"/>
              </a:ext>
            </a:extLst>
          </p:cNvPr>
          <p:cNvCxnSpPr>
            <a:cxnSpLocks/>
          </p:cNvCxnSpPr>
          <p:nvPr/>
        </p:nvCxnSpPr>
        <p:spPr>
          <a:xfrm flipV="1">
            <a:off x="5249605" y="5034003"/>
            <a:ext cx="0" cy="170631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8568041E-47CC-4ECD-AC1B-860DED80DDDB}"/>
              </a:ext>
            </a:extLst>
          </p:cNvPr>
          <p:cNvCxnSpPr>
            <a:cxnSpLocks/>
          </p:cNvCxnSpPr>
          <p:nvPr/>
        </p:nvCxnSpPr>
        <p:spPr>
          <a:xfrm flipV="1">
            <a:off x="5398853" y="4218781"/>
            <a:ext cx="0" cy="59829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97" name="Straight Connector 73">
            <a:extLst>
              <a:ext uri="{FF2B5EF4-FFF2-40B4-BE49-F238E27FC236}">
                <a16:creationId xmlns:a16="http://schemas.microsoft.com/office/drawing/2014/main" id="{066F72A6-558A-46F9-BB49-E296171F5B6F}"/>
              </a:ext>
            </a:extLst>
          </p:cNvPr>
          <p:cNvCxnSpPr>
            <a:cxnSpLocks/>
          </p:cNvCxnSpPr>
          <p:nvPr/>
        </p:nvCxnSpPr>
        <p:spPr>
          <a:xfrm rot="5400000" flipH="1" flipV="1">
            <a:off x="6246667" y="5936570"/>
            <a:ext cx="1960438" cy="439418"/>
          </a:xfrm>
          <a:prstGeom prst="bentConnector3">
            <a:avLst>
              <a:gd name="adj1" fmla="val 50000"/>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D8996E5C-D685-444B-9DF2-973014F09A7A}"/>
              </a:ext>
            </a:extLst>
          </p:cNvPr>
          <p:cNvCxnSpPr>
            <a:cxnSpLocks/>
          </p:cNvCxnSpPr>
          <p:nvPr/>
        </p:nvCxnSpPr>
        <p:spPr>
          <a:xfrm flipV="1">
            <a:off x="2878481" y="3768405"/>
            <a:ext cx="0" cy="120364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993E456B-8CA8-4711-AFE7-7BFA48BE92F3}"/>
              </a:ext>
            </a:extLst>
          </p:cNvPr>
          <p:cNvSpPr/>
          <p:nvPr/>
        </p:nvSpPr>
        <p:spPr>
          <a:xfrm>
            <a:off x="802901" y="4150340"/>
            <a:ext cx="1164195"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Factories Report Strong Demand, as Tariffs, Prices Threaten Expansion”</a:t>
            </a:r>
            <a:endParaRPr lang="en-US" sz="800" dirty="0">
              <a:solidFill>
                <a:prstClr val="black"/>
              </a:solidFill>
            </a:endParaRPr>
          </a:p>
        </p:txBody>
      </p:sp>
      <p:sp>
        <p:nvSpPr>
          <p:cNvPr id="47" name="Rectangle 46">
            <a:extLst>
              <a:ext uri="{FF2B5EF4-FFF2-40B4-BE49-F238E27FC236}">
                <a16:creationId xmlns:a16="http://schemas.microsoft.com/office/drawing/2014/main" id="{55BACEA5-9BB2-410C-8E55-A8EE9C408DA1}"/>
              </a:ext>
            </a:extLst>
          </p:cNvPr>
          <p:cNvSpPr/>
          <p:nvPr/>
        </p:nvSpPr>
        <p:spPr>
          <a:xfrm>
            <a:off x="3330311" y="3945339"/>
            <a:ext cx="781466"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“Trump Pulls US Out of Iran Deal”</a:t>
            </a:r>
            <a:endParaRPr lang="en-US" sz="800" dirty="0">
              <a:solidFill>
                <a:prstClr val="black"/>
              </a:solidFill>
            </a:endParaRPr>
          </a:p>
        </p:txBody>
      </p:sp>
      <p:sp>
        <p:nvSpPr>
          <p:cNvPr id="57" name="Rectangle 56">
            <a:extLst>
              <a:ext uri="{FF2B5EF4-FFF2-40B4-BE49-F238E27FC236}">
                <a16:creationId xmlns:a16="http://schemas.microsoft.com/office/drawing/2014/main" id="{67E124EE-0471-41D9-A59C-9015081545DA}"/>
              </a:ext>
            </a:extLst>
          </p:cNvPr>
          <p:cNvSpPr/>
          <p:nvPr/>
        </p:nvSpPr>
        <p:spPr>
          <a:xfrm>
            <a:off x="3715222" y="3015830"/>
            <a:ext cx="1295156"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“Small Caps Set New Highs, Outpacing Their Multinational Peers”</a:t>
            </a:r>
            <a:endParaRPr lang="en-US" sz="800" dirty="0">
              <a:solidFill>
                <a:prstClr val="black"/>
              </a:solidFill>
            </a:endParaRPr>
          </a:p>
        </p:txBody>
      </p:sp>
      <p:sp>
        <p:nvSpPr>
          <p:cNvPr id="58" name="Rectangle 57">
            <a:extLst>
              <a:ext uri="{FF2B5EF4-FFF2-40B4-BE49-F238E27FC236}">
                <a16:creationId xmlns:a16="http://schemas.microsoft.com/office/drawing/2014/main" id="{C1F03FFE-08F2-42FD-B331-108C13A6193F}"/>
              </a:ext>
            </a:extLst>
          </p:cNvPr>
          <p:cNvSpPr/>
          <p:nvPr/>
        </p:nvSpPr>
        <p:spPr>
          <a:xfrm>
            <a:off x="3965084" y="5181087"/>
            <a:ext cx="1131273"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“Eurozone Business Activity Continues to Slow for Fourth Straight Month”</a:t>
            </a:r>
            <a:endParaRPr lang="en-US" sz="800" dirty="0">
              <a:solidFill>
                <a:prstClr val="black"/>
              </a:solidFill>
            </a:endParaRPr>
          </a:p>
        </p:txBody>
      </p:sp>
      <p:sp>
        <p:nvSpPr>
          <p:cNvPr id="59" name="Rectangle 58">
            <a:extLst>
              <a:ext uri="{FF2B5EF4-FFF2-40B4-BE49-F238E27FC236}">
                <a16:creationId xmlns:a16="http://schemas.microsoft.com/office/drawing/2014/main" id="{05B1C01B-D2DC-46FD-BAC5-0CED25103847}"/>
              </a:ext>
            </a:extLst>
          </p:cNvPr>
          <p:cNvSpPr/>
          <p:nvPr/>
        </p:nvSpPr>
        <p:spPr>
          <a:xfrm>
            <a:off x="5902690" y="6078254"/>
            <a:ext cx="959612"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“Economic Growth in US Leaves World Behind”</a:t>
            </a:r>
            <a:endParaRPr lang="en-US" sz="800" dirty="0">
              <a:solidFill>
                <a:prstClr val="black"/>
              </a:solidFill>
            </a:endParaRPr>
          </a:p>
        </p:txBody>
      </p:sp>
      <p:sp>
        <p:nvSpPr>
          <p:cNvPr id="62" name="Rectangle 61">
            <a:extLst>
              <a:ext uri="{FF2B5EF4-FFF2-40B4-BE49-F238E27FC236}">
                <a16:creationId xmlns:a16="http://schemas.microsoft.com/office/drawing/2014/main" id="{55AC23F5-3FE6-4534-92D7-1C39B275AB34}"/>
              </a:ext>
            </a:extLst>
          </p:cNvPr>
          <p:cNvSpPr/>
          <p:nvPr/>
        </p:nvSpPr>
        <p:spPr>
          <a:xfrm>
            <a:off x="1361412" y="5622728"/>
            <a:ext cx="846101"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“China’s Trade Surplus with US Soars”</a:t>
            </a:r>
            <a:endParaRPr lang="en-US" sz="800" dirty="0">
              <a:solidFill>
                <a:prstClr val="black"/>
              </a:solidFill>
            </a:endParaRPr>
          </a:p>
        </p:txBody>
      </p:sp>
      <p:sp>
        <p:nvSpPr>
          <p:cNvPr id="64" name="Rectangle 63">
            <a:extLst>
              <a:ext uri="{FF2B5EF4-FFF2-40B4-BE49-F238E27FC236}">
                <a16:creationId xmlns:a16="http://schemas.microsoft.com/office/drawing/2014/main" id="{D5440183-0898-4A19-A557-92E086D88F3C}"/>
              </a:ext>
            </a:extLst>
          </p:cNvPr>
          <p:cNvSpPr/>
          <p:nvPr/>
        </p:nvSpPr>
        <p:spPr>
          <a:xfrm>
            <a:off x="1468272" y="2801147"/>
            <a:ext cx="1034417"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“Consumers Shy from Spending, Despite Tax Cuts”</a:t>
            </a:r>
            <a:endParaRPr lang="en-US" sz="800" dirty="0">
              <a:solidFill>
                <a:prstClr val="black"/>
              </a:solidFill>
            </a:endParaRPr>
          </a:p>
        </p:txBody>
      </p:sp>
      <p:sp>
        <p:nvSpPr>
          <p:cNvPr id="75" name="Rectangle 74">
            <a:extLst>
              <a:ext uri="{FF2B5EF4-FFF2-40B4-BE49-F238E27FC236}">
                <a16:creationId xmlns:a16="http://schemas.microsoft.com/office/drawing/2014/main" id="{102B5A92-4E1A-44AD-8526-5DFC32BA986B}"/>
              </a:ext>
            </a:extLst>
          </p:cNvPr>
          <p:cNvSpPr/>
          <p:nvPr/>
        </p:nvSpPr>
        <p:spPr>
          <a:xfrm>
            <a:off x="2005359" y="3847016"/>
            <a:ext cx="864556"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“IMF Forecasts Global Growth of 3.9% This Year”</a:t>
            </a:r>
          </a:p>
        </p:txBody>
      </p:sp>
      <p:sp>
        <p:nvSpPr>
          <p:cNvPr id="80" name="Rectangle 79">
            <a:extLst>
              <a:ext uri="{FF2B5EF4-FFF2-40B4-BE49-F238E27FC236}">
                <a16:creationId xmlns:a16="http://schemas.microsoft.com/office/drawing/2014/main" id="{3CBCB093-4A4D-486E-9FCC-BCE58DA50C68}"/>
              </a:ext>
            </a:extLst>
          </p:cNvPr>
          <p:cNvSpPr/>
          <p:nvPr/>
        </p:nvSpPr>
        <p:spPr>
          <a:xfrm>
            <a:off x="1933291" y="6534772"/>
            <a:ext cx="1149543"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“Yield on 10-Year US Government Bond Hits 3% for First Time in Years”</a:t>
            </a:r>
            <a:endParaRPr lang="en-US" sz="800" dirty="0">
              <a:solidFill>
                <a:prstClr val="black"/>
              </a:solidFill>
            </a:endParaRPr>
          </a:p>
        </p:txBody>
      </p:sp>
      <p:sp>
        <p:nvSpPr>
          <p:cNvPr id="82" name="Rectangle 81">
            <a:extLst>
              <a:ext uri="{FF2B5EF4-FFF2-40B4-BE49-F238E27FC236}">
                <a16:creationId xmlns:a16="http://schemas.microsoft.com/office/drawing/2014/main" id="{FBA3A201-CB8F-4114-A684-5E3D2E8455C4}"/>
              </a:ext>
            </a:extLst>
          </p:cNvPr>
          <p:cNvSpPr/>
          <p:nvPr/>
        </p:nvSpPr>
        <p:spPr>
          <a:xfrm>
            <a:off x="2583855" y="2998857"/>
            <a:ext cx="977078" cy="800165"/>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“Growth Cooled in First Quarter as Consumers Reined in Spending”</a:t>
            </a:r>
            <a:endParaRPr lang="en-US" sz="800" dirty="0">
              <a:solidFill>
                <a:prstClr val="black"/>
              </a:solidFill>
            </a:endParaRPr>
          </a:p>
        </p:txBody>
      </p:sp>
      <p:sp>
        <p:nvSpPr>
          <p:cNvPr id="83" name="Rectangle 82">
            <a:extLst>
              <a:ext uri="{FF2B5EF4-FFF2-40B4-BE49-F238E27FC236}">
                <a16:creationId xmlns:a16="http://schemas.microsoft.com/office/drawing/2014/main" id="{F2909F42-1BAB-43A2-82DC-750C93D0CBC7}"/>
              </a:ext>
            </a:extLst>
          </p:cNvPr>
          <p:cNvSpPr/>
          <p:nvPr/>
        </p:nvSpPr>
        <p:spPr>
          <a:xfrm>
            <a:off x="2991753" y="5765179"/>
            <a:ext cx="1035679"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“Oil Prices Reach Highest Level Since 2014“</a:t>
            </a:r>
            <a:endParaRPr lang="en-US" sz="800" dirty="0">
              <a:solidFill>
                <a:prstClr val="black"/>
              </a:solidFill>
            </a:endParaRPr>
          </a:p>
        </p:txBody>
      </p:sp>
      <p:sp>
        <p:nvSpPr>
          <p:cNvPr id="84" name="Rectangle 83">
            <a:extLst>
              <a:ext uri="{FF2B5EF4-FFF2-40B4-BE49-F238E27FC236}">
                <a16:creationId xmlns:a16="http://schemas.microsoft.com/office/drawing/2014/main" id="{756D040E-1E62-432C-B92E-A91A2C7E1254}"/>
              </a:ext>
            </a:extLst>
          </p:cNvPr>
          <p:cNvSpPr/>
          <p:nvPr/>
        </p:nvSpPr>
        <p:spPr>
          <a:xfrm>
            <a:off x="4653047" y="6740317"/>
            <a:ext cx="1280452"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“Private Sector Adds Fewer Jobs in May as Businesses Struggle to Fill Openings”</a:t>
            </a:r>
            <a:endParaRPr lang="en-US" sz="800" dirty="0">
              <a:solidFill>
                <a:prstClr val="black"/>
              </a:solidFill>
            </a:endParaRPr>
          </a:p>
        </p:txBody>
      </p:sp>
      <p:sp>
        <p:nvSpPr>
          <p:cNvPr id="86" name="Rectangle 85">
            <a:extLst>
              <a:ext uri="{FF2B5EF4-FFF2-40B4-BE49-F238E27FC236}">
                <a16:creationId xmlns:a16="http://schemas.microsoft.com/office/drawing/2014/main" id="{424DECBD-B8CB-41F2-95DE-AB8F00E01117}"/>
              </a:ext>
            </a:extLst>
          </p:cNvPr>
          <p:cNvSpPr/>
          <p:nvPr/>
        </p:nvSpPr>
        <p:spPr>
          <a:xfrm>
            <a:off x="4936295" y="3644798"/>
            <a:ext cx="908247"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“Unemployment Rate Falls to </a:t>
            </a:r>
          </a:p>
          <a:p>
            <a:pPr marL="41252" indent="-41252" defTabSz="913866" fontAlgn="base">
              <a:lnSpc>
                <a:spcPct val="115000"/>
              </a:lnSpc>
              <a:spcBef>
                <a:spcPct val="0"/>
              </a:spcBef>
              <a:spcAft>
                <a:spcPct val="0"/>
              </a:spcAft>
            </a:pPr>
            <a:r>
              <a:rPr lang="en-US" sz="800" dirty="0"/>
              <a:t>18-Year Low”</a:t>
            </a:r>
            <a:endParaRPr lang="en-US" sz="800" dirty="0">
              <a:solidFill>
                <a:prstClr val="black"/>
              </a:solidFill>
            </a:endParaRPr>
          </a:p>
        </p:txBody>
      </p:sp>
      <p:sp>
        <p:nvSpPr>
          <p:cNvPr id="87" name="Rectangle 86">
            <a:extLst>
              <a:ext uri="{FF2B5EF4-FFF2-40B4-BE49-F238E27FC236}">
                <a16:creationId xmlns:a16="http://schemas.microsoft.com/office/drawing/2014/main" id="{DB3CA539-8082-4C8D-A721-37AB9FDB5AF0}"/>
              </a:ext>
            </a:extLst>
          </p:cNvPr>
          <p:cNvSpPr/>
          <p:nvPr/>
        </p:nvSpPr>
        <p:spPr>
          <a:xfrm>
            <a:off x="5708762" y="2630192"/>
            <a:ext cx="774967"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“Trump, Kim Embark on New Path”</a:t>
            </a:r>
            <a:endParaRPr lang="en-US" sz="800" dirty="0">
              <a:solidFill>
                <a:prstClr val="black"/>
              </a:solidFill>
            </a:endParaRPr>
          </a:p>
        </p:txBody>
      </p:sp>
      <p:sp>
        <p:nvSpPr>
          <p:cNvPr id="89" name="Rectangle 88">
            <a:extLst>
              <a:ext uri="{FF2B5EF4-FFF2-40B4-BE49-F238E27FC236}">
                <a16:creationId xmlns:a16="http://schemas.microsoft.com/office/drawing/2014/main" id="{29D59181-52F4-4546-A119-42A5476F95B1}"/>
              </a:ext>
            </a:extLst>
          </p:cNvPr>
          <p:cNvSpPr/>
          <p:nvPr/>
        </p:nvSpPr>
        <p:spPr>
          <a:xfrm>
            <a:off x="5333354" y="5429540"/>
            <a:ext cx="848883"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“NASDAQ Composite Climbs to Record”</a:t>
            </a:r>
            <a:endParaRPr lang="en-US" sz="800" dirty="0">
              <a:solidFill>
                <a:prstClr val="black"/>
              </a:solidFill>
            </a:endParaRPr>
          </a:p>
        </p:txBody>
      </p:sp>
      <p:sp>
        <p:nvSpPr>
          <p:cNvPr id="91" name="Rectangle 90">
            <a:extLst>
              <a:ext uri="{FF2B5EF4-FFF2-40B4-BE49-F238E27FC236}">
                <a16:creationId xmlns:a16="http://schemas.microsoft.com/office/drawing/2014/main" id="{D14505DD-F0EA-4E89-AFD5-2BC64543FACD}"/>
              </a:ext>
            </a:extLst>
          </p:cNvPr>
          <p:cNvSpPr/>
          <p:nvPr/>
        </p:nvSpPr>
        <p:spPr>
          <a:xfrm>
            <a:off x="6188876" y="3541446"/>
            <a:ext cx="1050124"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China Tariffs Hit American-Made Products from Chips to Cars”</a:t>
            </a:r>
            <a:endParaRPr lang="en-US" sz="800" dirty="0">
              <a:solidFill>
                <a:prstClr val="black"/>
              </a:solidFill>
            </a:endParaRPr>
          </a:p>
        </p:txBody>
      </p:sp>
      <p:sp>
        <p:nvSpPr>
          <p:cNvPr id="93" name="Rectangle 92">
            <a:extLst>
              <a:ext uri="{FF2B5EF4-FFF2-40B4-BE49-F238E27FC236}">
                <a16:creationId xmlns:a16="http://schemas.microsoft.com/office/drawing/2014/main" id="{C2B01D6C-F27E-430D-A6E9-C28CB38A7051}"/>
              </a:ext>
            </a:extLst>
          </p:cNvPr>
          <p:cNvSpPr/>
          <p:nvPr/>
        </p:nvSpPr>
        <p:spPr>
          <a:xfrm>
            <a:off x="6579616" y="2834043"/>
            <a:ext cx="944880"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“China Sends Yuan to Fresh Six-Month Low”</a:t>
            </a:r>
            <a:endParaRPr lang="en-US" sz="800" dirty="0">
              <a:solidFill>
                <a:prstClr val="black"/>
              </a:solidFill>
            </a:endParaRPr>
          </a:p>
        </p:txBody>
      </p:sp>
      <p:sp>
        <p:nvSpPr>
          <p:cNvPr id="94" name="Rectangle 93">
            <a:extLst>
              <a:ext uri="{FF2B5EF4-FFF2-40B4-BE49-F238E27FC236}">
                <a16:creationId xmlns:a16="http://schemas.microsoft.com/office/drawing/2014/main" id="{1527EE19-BB9B-4066-AC66-C858B138A574}"/>
              </a:ext>
            </a:extLst>
          </p:cNvPr>
          <p:cNvSpPr/>
          <p:nvPr/>
        </p:nvSpPr>
        <p:spPr>
          <a:xfrm>
            <a:off x="6554254" y="7102700"/>
            <a:ext cx="862205"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“Inflation Rate Hits Six-Year High in May”</a:t>
            </a:r>
            <a:endParaRPr lang="en-US" sz="800" dirty="0">
              <a:solidFill>
                <a:prstClr val="black"/>
              </a:solidFill>
            </a:endParaRPr>
          </a:p>
        </p:txBody>
      </p:sp>
      <p:cxnSp>
        <p:nvCxnSpPr>
          <p:cNvPr id="53" name="Straight Connector 52">
            <a:extLst>
              <a:ext uri="{FF2B5EF4-FFF2-40B4-BE49-F238E27FC236}">
                <a16:creationId xmlns:a16="http://schemas.microsoft.com/office/drawing/2014/main" id="{66CAB287-52EF-4619-A850-1CDB8ED45EDA}"/>
              </a:ext>
            </a:extLst>
          </p:cNvPr>
          <p:cNvCxnSpPr>
            <a:cxnSpLocks/>
          </p:cNvCxnSpPr>
          <p:nvPr/>
        </p:nvCxnSpPr>
        <p:spPr>
          <a:xfrm flipV="1">
            <a:off x="5625681" y="4698572"/>
            <a:ext cx="0" cy="73096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A164C628-1D89-4E69-AF1C-154B68047FC4}"/>
              </a:ext>
            </a:extLst>
          </p:cNvPr>
          <p:cNvCxnSpPr>
            <a:cxnSpLocks/>
          </p:cNvCxnSpPr>
          <p:nvPr/>
        </p:nvCxnSpPr>
        <p:spPr>
          <a:xfrm flipV="1">
            <a:off x="6235281" y="3128952"/>
            <a:ext cx="0" cy="134117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B4BD456F-7D46-4134-8858-50AA8A5E9267}"/>
              </a:ext>
            </a:extLst>
          </p:cNvPr>
          <p:cNvCxnSpPr>
            <a:cxnSpLocks/>
          </p:cNvCxnSpPr>
          <p:nvPr/>
        </p:nvCxnSpPr>
        <p:spPr>
          <a:xfrm flipV="1">
            <a:off x="6335486" y="4534158"/>
            <a:ext cx="0" cy="155385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B28AA7E3-9FA9-49DE-991D-4F5956C9CF20}"/>
              </a:ext>
            </a:extLst>
          </p:cNvPr>
          <p:cNvCxnSpPr>
            <a:cxnSpLocks/>
          </p:cNvCxnSpPr>
          <p:nvPr/>
        </p:nvCxnSpPr>
        <p:spPr>
          <a:xfrm flipV="1">
            <a:off x="6434723" y="4184671"/>
            <a:ext cx="0" cy="45156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29681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Chart 40"/>
          <p:cNvGraphicFramePr/>
          <p:nvPr>
            <p:extLst>
              <p:ext uri="{D42A27DB-BD31-4B8C-83A1-F6EECF244321}">
                <p14:modId xmlns:p14="http://schemas.microsoft.com/office/powerpoint/2010/main" val="2610149890"/>
              </p:ext>
            </p:extLst>
          </p:nvPr>
        </p:nvGraphicFramePr>
        <p:xfrm>
          <a:off x="530918" y="2067447"/>
          <a:ext cx="7081994" cy="662998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noFill/>
        </p:spPr>
        <p:txBody>
          <a:bodyPr/>
          <a:lstStyle/>
          <a:p>
            <a:r>
              <a:rPr lang="en-US" dirty="0"/>
              <a:t>World Stock Market Performance</a:t>
            </a:r>
          </a:p>
        </p:txBody>
      </p:sp>
      <p:pic>
        <p:nvPicPr>
          <p:cNvPr id="6" name="Picture Placeholder 5">
            <a:extLst>
              <a:ext uri="{FF2B5EF4-FFF2-40B4-BE49-F238E27FC236}">
                <a16:creationId xmlns:a16="http://schemas.microsoft.com/office/drawing/2014/main" id="{3E1E3449-DA99-4636-BC5E-D56C0CE040D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183107" y="261037"/>
            <a:ext cx="1263485" cy="1268165"/>
          </a:xfrm>
          <a:prstGeom prst="rect">
            <a:avLst/>
          </a:prstGeom>
        </p:spPr>
      </p:pic>
      <p:sp>
        <p:nvSpPr>
          <p:cNvPr id="11" name="Text Placeholder 10"/>
          <p:cNvSpPr>
            <a:spLocks noGrp="1"/>
          </p:cNvSpPr>
          <p:nvPr>
            <p:ph type="body" sz="quarter" idx="15"/>
          </p:nvPr>
        </p:nvSpPr>
        <p:spPr/>
        <p:txBody>
          <a:bodyPr/>
          <a:lstStyle/>
          <a:p>
            <a:r>
              <a:rPr lang="en-US" dirty="0"/>
              <a:t>These headlines are not offered to explain market returns. Instead, they serve as a reminder that investors should view daily events from a long-term perspective and avoid making investment decisions based solely on the news.</a:t>
            </a:r>
          </a:p>
          <a:p>
            <a:r>
              <a:rPr lang="en-US" dirty="0"/>
              <a:t>Graph Source: MSCI ACWI Index [net div.]. MSCI data © MSCI 2018,  all rights reserved.</a:t>
            </a:r>
            <a:br>
              <a:rPr lang="en-US" dirty="0"/>
            </a:br>
            <a:r>
              <a:rPr lang="en-US" dirty="0"/>
              <a:t>It is not possible to invest directly in an index. Performance does not reflect the expenses associated with management of an actual portfolio. </a:t>
            </a:r>
            <a:r>
              <a:rPr lang="en-US" b="1" dirty="0"/>
              <a:t>Past performance is not a guarantee of future results. </a:t>
            </a:r>
          </a:p>
        </p:txBody>
      </p:sp>
      <p:sp>
        <p:nvSpPr>
          <p:cNvPr id="5" name="Text Placeholder 4"/>
          <p:cNvSpPr>
            <a:spLocks noGrp="1"/>
          </p:cNvSpPr>
          <p:nvPr>
            <p:ph type="body" sz="quarter" idx="14"/>
          </p:nvPr>
        </p:nvSpPr>
        <p:spPr/>
        <p:txBody>
          <a:bodyPr/>
          <a:lstStyle/>
          <a:p>
            <a:r>
              <a:rPr lang="en-US" dirty="0"/>
              <a:t>MSCI All Country World Index with selected headlines from past 12 months</a:t>
            </a:r>
          </a:p>
        </p:txBody>
      </p:sp>
      <p:sp>
        <p:nvSpPr>
          <p:cNvPr id="57" name="TextBox 1"/>
          <p:cNvSpPr txBox="1"/>
          <p:nvPr/>
        </p:nvSpPr>
        <p:spPr>
          <a:xfrm>
            <a:off x="530920" y="2237045"/>
            <a:ext cx="1741877" cy="461665"/>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latin typeface="Arial" pitchFamily="34" charset="0"/>
                <a:cs typeface="Arial" pitchFamily="34" charset="0"/>
              </a:rPr>
              <a:t>Short Term </a:t>
            </a:r>
            <a:br>
              <a:rPr lang="en-US" sz="1400" b="1" dirty="0">
                <a:latin typeface="Arial" pitchFamily="34" charset="0"/>
                <a:cs typeface="Arial" pitchFamily="34" charset="0"/>
              </a:rPr>
            </a:br>
            <a:r>
              <a:rPr lang="en-US" sz="1000" b="1" dirty="0">
                <a:latin typeface="Arial" pitchFamily="34" charset="0"/>
                <a:cs typeface="Arial" pitchFamily="34" charset="0"/>
              </a:rPr>
              <a:t>(Q3 2017–Q2 2018)</a:t>
            </a:r>
          </a:p>
        </p:txBody>
      </p:sp>
      <p:sp>
        <p:nvSpPr>
          <p:cNvPr id="3" name="Slide Number Placeholder 2"/>
          <p:cNvSpPr>
            <a:spLocks noGrp="1"/>
          </p:cNvSpPr>
          <p:nvPr>
            <p:ph type="sldNum" sz="quarter" idx="12"/>
          </p:nvPr>
        </p:nvSpPr>
        <p:spPr/>
        <p:txBody>
          <a:bodyPr/>
          <a:lstStyle/>
          <a:p>
            <a:fld id="{66F6FF41-5833-4EBF-9145-362BCED2914A}" type="slidenum">
              <a:rPr lang="en-US" smtClean="0"/>
              <a:pPr/>
              <a:t>5</a:t>
            </a:fld>
            <a:endParaRPr lang="en-US" dirty="0"/>
          </a:p>
        </p:txBody>
      </p:sp>
      <p:grpSp>
        <p:nvGrpSpPr>
          <p:cNvPr id="46" name="Group 45">
            <a:extLst>
              <a:ext uri="{FF2B5EF4-FFF2-40B4-BE49-F238E27FC236}">
                <a16:creationId xmlns:a16="http://schemas.microsoft.com/office/drawing/2014/main" id="{460E1C46-9BA0-4583-9EC9-CAF1D530262B}"/>
              </a:ext>
            </a:extLst>
          </p:cNvPr>
          <p:cNvGrpSpPr/>
          <p:nvPr/>
        </p:nvGrpSpPr>
        <p:grpSpPr>
          <a:xfrm>
            <a:off x="1018588" y="6593182"/>
            <a:ext cx="2862850" cy="1748320"/>
            <a:chOff x="952899" y="4703098"/>
            <a:chExt cx="2862850" cy="1748320"/>
          </a:xfrm>
        </p:grpSpPr>
        <p:sp>
          <p:nvSpPr>
            <p:cNvPr id="47" name="Rectangle 46">
              <a:extLst>
                <a:ext uri="{FF2B5EF4-FFF2-40B4-BE49-F238E27FC236}">
                  <a16:creationId xmlns:a16="http://schemas.microsoft.com/office/drawing/2014/main" id="{8BD53270-AC71-48E5-8061-F4DB96ACF275}"/>
                </a:ext>
              </a:extLst>
            </p:cNvPr>
            <p:cNvSpPr/>
            <p:nvPr/>
          </p:nvSpPr>
          <p:spPr>
            <a:xfrm>
              <a:off x="952899" y="4703098"/>
              <a:ext cx="2858403" cy="1694928"/>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400" b="1" dirty="0">
                  <a:solidFill>
                    <a:prstClr val="black"/>
                  </a:solidFill>
                  <a:latin typeface="Arial" pitchFamily="34" charset="0"/>
                  <a:cs typeface="Arial" pitchFamily="34" charset="0"/>
                </a:rPr>
                <a:t>Long Term </a:t>
              </a:r>
              <a:br>
                <a:rPr lang="en-US" sz="1000" b="1" dirty="0">
                  <a:solidFill>
                    <a:prstClr val="black"/>
                  </a:solidFill>
                  <a:latin typeface="Arial" pitchFamily="34" charset="0"/>
                  <a:cs typeface="Arial" pitchFamily="34" charset="0"/>
                </a:rPr>
              </a:br>
              <a:r>
                <a:rPr lang="en-US" sz="1000" b="1" dirty="0">
                  <a:solidFill>
                    <a:prstClr val="black"/>
                  </a:solidFill>
                  <a:latin typeface="Arial" pitchFamily="34" charset="0"/>
                  <a:cs typeface="Arial" pitchFamily="34" charset="0"/>
                </a:rPr>
                <a:t>(</a:t>
              </a:r>
              <a:r>
                <a:rPr lang="en-US" sz="1000" b="1" dirty="0">
                  <a:solidFill>
                    <a:schemeClr val="tx1"/>
                  </a:solidFill>
                  <a:latin typeface="Arial" pitchFamily="34" charset="0"/>
                  <a:cs typeface="Arial" pitchFamily="34" charset="0"/>
                </a:rPr>
                <a:t>2000–Q2</a:t>
              </a:r>
              <a:r>
                <a:rPr lang="en-US" sz="1000" b="1" dirty="0">
                  <a:solidFill>
                    <a:prstClr val="black"/>
                  </a:solidFill>
                  <a:latin typeface="Arial" pitchFamily="34" charset="0"/>
                  <a:cs typeface="Arial" pitchFamily="34" charset="0"/>
                </a:rPr>
                <a:t> 2018)</a:t>
              </a:r>
            </a:p>
          </p:txBody>
        </p:sp>
        <p:graphicFrame>
          <p:nvGraphicFramePr>
            <p:cNvPr id="48" name="Picture Placeholder 2">
              <a:extLst>
                <a:ext uri="{FF2B5EF4-FFF2-40B4-BE49-F238E27FC236}">
                  <a16:creationId xmlns:a16="http://schemas.microsoft.com/office/drawing/2014/main" id="{161B802B-92B1-43AC-92BE-927BEFC01A78}"/>
                </a:ext>
              </a:extLst>
            </p:cNvPr>
            <p:cNvGraphicFramePr>
              <a:graphicFrameLocks/>
            </p:cNvGraphicFramePr>
            <p:nvPr>
              <p:extLst>
                <p:ext uri="{D42A27DB-BD31-4B8C-83A1-F6EECF244321}">
                  <p14:modId xmlns:p14="http://schemas.microsoft.com/office/powerpoint/2010/main" val="1328455740"/>
                </p:ext>
              </p:extLst>
            </p:nvPr>
          </p:nvGraphicFramePr>
          <p:xfrm>
            <a:off x="1036452" y="5003949"/>
            <a:ext cx="2644709" cy="1447469"/>
          </p:xfrm>
          <a:graphic>
            <a:graphicData uri="http://schemas.openxmlformats.org/drawingml/2006/chart">
              <c:chart xmlns:c="http://schemas.openxmlformats.org/drawingml/2006/chart" xmlns:r="http://schemas.openxmlformats.org/officeDocument/2006/relationships" r:id="rId4"/>
            </a:graphicData>
          </a:graphic>
        </p:graphicFrame>
        <p:sp>
          <p:nvSpPr>
            <p:cNvPr id="50" name="Rectangle 49">
              <a:extLst>
                <a:ext uri="{FF2B5EF4-FFF2-40B4-BE49-F238E27FC236}">
                  <a16:creationId xmlns:a16="http://schemas.microsoft.com/office/drawing/2014/main" id="{F48748D6-8AD0-4E99-B597-0084A03FF1AC}"/>
                </a:ext>
              </a:extLst>
            </p:cNvPr>
            <p:cNvSpPr/>
            <p:nvPr/>
          </p:nvSpPr>
          <p:spPr>
            <a:xfrm>
              <a:off x="3407534" y="5203732"/>
              <a:ext cx="136465" cy="9622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1">
              <a:extLst>
                <a:ext uri="{FF2B5EF4-FFF2-40B4-BE49-F238E27FC236}">
                  <a16:creationId xmlns:a16="http://schemas.microsoft.com/office/drawing/2014/main" id="{661B3FBD-8ED4-41E8-8198-3619EFAA0105}"/>
                </a:ext>
              </a:extLst>
            </p:cNvPr>
            <p:cNvSpPr txBox="1"/>
            <p:nvPr/>
          </p:nvSpPr>
          <p:spPr>
            <a:xfrm>
              <a:off x="3131601" y="4821860"/>
              <a:ext cx="684148" cy="400110"/>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chemeClr val="tx2"/>
                  </a:solidFill>
                  <a:latin typeface="Arial" pitchFamily="34" charset="0"/>
                  <a:cs typeface="Arial" pitchFamily="34" charset="0"/>
                </a:rPr>
                <a:t>Last 12 months</a:t>
              </a:r>
            </a:p>
          </p:txBody>
        </p:sp>
      </p:grpSp>
      <p:cxnSp>
        <p:nvCxnSpPr>
          <p:cNvPr id="125" name="Straight Connector 124">
            <a:extLst>
              <a:ext uri="{FF2B5EF4-FFF2-40B4-BE49-F238E27FC236}">
                <a16:creationId xmlns:a16="http://schemas.microsoft.com/office/drawing/2014/main" id="{79D92D2F-038E-496B-BDA7-D325F9D543F3}"/>
              </a:ext>
            </a:extLst>
          </p:cNvPr>
          <p:cNvCxnSpPr>
            <a:cxnSpLocks/>
          </p:cNvCxnSpPr>
          <p:nvPr/>
        </p:nvCxnSpPr>
        <p:spPr bwMode="auto">
          <a:xfrm flipV="1">
            <a:off x="3928971" y="3993568"/>
            <a:ext cx="0" cy="1196119"/>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26" name="Straight Connector 125">
            <a:extLst>
              <a:ext uri="{FF2B5EF4-FFF2-40B4-BE49-F238E27FC236}">
                <a16:creationId xmlns:a16="http://schemas.microsoft.com/office/drawing/2014/main" id="{1F558375-C980-46F1-A2FC-E8B00665407E}"/>
              </a:ext>
            </a:extLst>
          </p:cNvPr>
          <p:cNvCxnSpPr>
            <a:cxnSpLocks/>
          </p:cNvCxnSpPr>
          <p:nvPr/>
        </p:nvCxnSpPr>
        <p:spPr bwMode="auto">
          <a:xfrm>
            <a:off x="4711859" y="2637290"/>
            <a:ext cx="0" cy="127145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9E556D08-F9BC-46D3-A0D8-E8625A4CBED6}"/>
              </a:ext>
            </a:extLst>
          </p:cNvPr>
          <p:cNvCxnSpPr>
            <a:cxnSpLocks/>
          </p:cNvCxnSpPr>
          <p:nvPr/>
        </p:nvCxnSpPr>
        <p:spPr bwMode="auto">
          <a:xfrm flipV="1">
            <a:off x="2078521" y="4416970"/>
            <a:ext cx="0" cy="30729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0ADE8D25-7FF9-48D6-8B92-048C008FF5FB}"/>
              </a:ext>
            </a:extLst>
          </p:cNvPr>
          <p:cNvCxnSpPr>
            <a:cxnSpLocks/>
          </p:cNvCxnSpPr>
          <p:nvPr/>
        </p:nvCxnSpPr>
        <p:spPr bwMode="auto">
          <a:xfrm>
            <a:off x="1423192" y="3697082"/>
            <a:ext cx="0" cy="111662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07476E4D-ADCD-46A7-969B-8EB29E50EA12}"/>
              </a:ext>
            </a:extLst>
          </p:cNvPr>
          <p:cNvCxnSpPr>
            <a:cxnSpLocks/>
          </p:cNvCxnSpPr>
          <p:nvPr/>
        </p:nvCxnSpPr>
        <p:spPr bwMode="auto">
          <a:xfrm>
            <a:off x="6515629" y="3787598"/>
            <a:ext cx="0" cy="210290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7F80DE32-F03C-4308-B02D-128F48C1C8E1}"/>
              </a:ext>
            </a:extLst>
          </p:cNvPr>
          <p:cNvCxnSpPr>
            <a:cxnSpLocks/>
          </p:cNvCxnSpPr>
          <p:nvPr/>
        </p:nvCxnSpPr>
        <p:spPr bwMode="auto">
          <a:xfrm flipV="1">
            <a:off x="2541194" y="4502585"/>
            <a:ext cx="0" cy="75274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4" name="Straight Connector 133">
            <a:extLst>
              <a:ext uri="{FF2B5EF4-FFF2-40B4-BE49-F238E27FC236}">
                <a16:creationId xmlns:a16="http://schemas.microsoft.com/office/drawing/2014/main" id="{E9AD1D23-8F64-4EBB-B1C5-6C3DB0BAE316}"/>
              </a:ext>
            </a:extLst>
          </p:cNvPr>
          <p:cNvCxnSpPr>
            <a:cxnSpLocks/>
          </p:cNvCxnSpPr>
          <p:nvPr/>
        </p:nvCxnSpPr>
        <p:spPr bwMode="auto">
          <a:xfrm flipV="1">
            <a:off x="3420058" y="4174650"/>
            <a:ext cx="0" cy="503463"/>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64AC099C-0CA8-433C-9CC9-A9C088AF4437}"/>
              </a:ext>
            </a:extLst>
          </p:cNvPr>
          <p:cNvCxnSpPr>
            <a:cxnSpLocks/>
          </p:cNvCxnSpPr>
          <p:nvPr/>
        </p:nvCxnSpPr>
        <p:spPr bwMode="auto">
          <a:xfrm flipV="1">
            <a:off x="3536623" y="2964644"/>
            <a:ext cx="0" cy="111728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37" name="Rectangle 136">
            <a:extLst>
              <a:ext uri="{FF2B5EF4-FFF2-40B4-BE49-F238E27FC236}">
                <a16:creationId xmlns:a16="http://schemas.microsoft.com/office/drawing/2014/main" id="{EA958102-4899-4BD5-BD4C-465028FF4592}"/>
              </a:ext>
            </a:extLst>
          </p:cNvPr>
          <p:cNvSpPr/>
          <p:nvPr/>
        </p:nvSpPr>
        <p:spPr>
          <a:xfrm>
            <a:off x="858039" y="3188781"/>
            <a:ext cx="1174569"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Companies Post Profit Growth Not Seen in Six Years”</a:t>
            </a:r>
            <a:endParaRPr lang="en-US" sz="800" dirty="0">
              <a:solidFill>
                <a:prstClr val="black"/>
              </a:solidFill>
            </a:endParaRPr>
          </a:p>
        </p:txBody>
      </p:sp>
      <p:sp>
        <p:nvSpPr>
          <p:cNvPr id="138" name="Rectangle 137">
            <a:extLst>
              <a:ext uri="{FF2B5EF4-FFF2-40B4-BE49-F238E27FC236}">
                <a16:creationId xmlns:a16="http://schemas.microsoft.com/office/drawing/2014/main" id="{CE16D44D-FB60-4034-A20C-A8FDF03289B9}"/>
              </a:ext>
            </a:extLst>
          </p:cNvPr>
          <p:cNvSpPr/>
          <p:nvPr/>
        </p:nvSpPr>
        <p:spPr>
          <a:xfrm>
            <a:off x="1049545" y="5873080"/>
            <a:ext cx="1331187"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“Household Debt Hits Record as Auto Loans and Credit Cards Climb”</a:t>
            </a:r>
            <a:endParaRPr lang="en-US" sz="800" dirty="0">
              <a:solidFill>
                <a:prstClr val="black"/>
              </a:solidFill>
            </a:endParaRPr>
          </a:p>
        </p:txBody>
      </p:sp>
      <p:sp>
        <p:nvSpPr>
          <p:cNvPr id="139" name="Rectangle 138">
            <a:extLst>
              <a:ext uri="{FF2B5EF4-FFF2-40B4-BE49-F238E27FC236}">
                <a16:creationId xmlns:a16="http://schemas.microsoft.com/office/drawing/2014/main" id="{09463ACE-05D1-413A-9D3F-A747193ADDCB}"/>
              </a:ext>
            </a:extLst>
          </p:cNvPr>
          <p:cNvSpPr/>
          <p:nvPr/>
        </p:nvSpPr>
        <p:spPr>
          <a:xfrm>
            <a:off x="1592769" y="3899960"/>
            <a:ext cx="1069975"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“Dollar Hits Lowest Level in More than 2½ Years”</a:t>
            </a:r>
            <a:endParaRPr lang="en-US" sz="800" dirty="0">
              <a:solidFill>
                <a:prstClr val="black"/>
              </a:solidFill>
            </a:endParaRPr>
          </a:p>
        </p:txBody>
      </p:sp>
      <p:sp>
        <p:nvSpPr>
          <p:cNvPr id="140" name="Rectangle 139">
            <a:extLst>
              <a:ext uri="{FF2B5EF4-FFF2-40B4-BE49-F238E27FC236}">
                <a16:creationId xmlns:a16="http://schemas.microsoft.com/office/drawing/2014/main" id="{22174306-25C5-48E6-962B-8B47EC37C48D}"/>
              </a:ext>
            </a:extLst>
          </p:cNvPr>
          <p:cNvSpPr/>
          <p:nvPr/>
        </p:nvSpPr>
        <p:spPr>
          <a:xfrm>
            <a:off x="1997772" y="5281481"/>
            <a:ext cx="1148486" cy="375433"/>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Factory Activity Hits 13-Year High”</a:t>
            </a:r>
            <a:endParaRPr lang="en-US" sz="800" dirty="0">
              <a:solidFill>
                <a:prstClr val="black"/>
              </a:solidFill>
            </a:endParaRPr>
          </a:p>
        </p:txBody>
      </p:sp>
      <p:cxnSp>
        <p:nvCxnSpPr>
          <p:cNvPr id="141" name="Straight Connector 140">
            <a:extLst>
              <a:ext uri="{FF2B5EF4-FFF2-40B4-BE49-F238E27FC236}">
                <a16:creationId xmlns:a16="http://schemas.microsoft.com/office/drawing/2014/main" id="{299EC8D8-74F3-4406-BDCF-C7BB98F63AAD}"/>
              </a:ext>
            </a:extLst>
          </p:cNvPr>
          <p:cNvCxnSpPr>
            <a:cxnSpLocks/>
          </p:cNvCxnSpPr>
          <p:nvPr/>
        </p:nvCxnSpPr>
        <p:spPr bwMode="auto">
          <a:xfrm flipH="1">
            <a:off x="1679638" y="4876968"/>
            <a:ext cx="892" cy="95803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BA27B835-00BD-4A9D-85B0-BA850752533B}"/>
              </a:ext>
            </a:extLst>
          </p:cNvPr>
          <p:cNvCxnSpPr>
            <a:cxnSpLocks/>
          </p:cNvCxnSpPr>
          <p:nvPr/>
        </p:nvCxnSpPr>
        <p:spPr bwMode="auto">
          <a:xfrm flipV="1">
            <a:off x="4481878" y="3306330"/>
            <a:ext cx="0" cy="276984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43" name="Rectangle 142">
            <a:extLst>
              <a:ext uri="{FF2B5EF4-FFF2-40B4-BE49-F238E27FC236}">
                <a16:creationId xmlns:a16="http://schemas.microsoft.com/office/drawing/2014/main" id="{983E1BC8-4CCC-47EF-948A-0895C77C9389}"/>
              </a:ext>
            </a:extLst>
          </p:cNvPr>
          <p:cNvSpPr/>
          <p:nvPr/>
        </p:nvSpPr>
        <p:spPr>
          <a:xfrm>
            <a:off x="2374032" y="3347035"/>
            <a:ext cx="1010820"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“New-Home Sales Growth Surges to 25-Year High”</a:t>
            </a:r>
            <a:endParaRPr lang="en-US" sz="800" dirty="0">
              <a:solidFill>
                <a:prstClr val="black"/>
              </a:solidFill>
            </a:endParaRPr>
          </a:p>
        </p:txBody>
      </p:sp>
      <p:sp>
        <p:nvSpPr>
          <p:cNvPr id="144" name="Rectangle 143">
            <a:extLst>
              <a:ext uri="{FF2B5EF4-FFF2-40B4-BE49-F238E27FC236}">
                <a16:creationId xmlns:a16="http://schemas.microsoft.com/office/drawing/2014/main" id="{58793DDC-CE9A-478A-AA33-3783F4A36E9A}"/>
              </a:ext>
            </a:extLst>
          </p:cNvPr>
          <p:cNvSpPr/>
          <p:nvPr/>
        </p:nvSpPr>
        <p:spPr>
          <a:xfrm>
            <a:off x="2829250" y="4643057"/>
            <a:ext cx="1030538"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“Oil Hits Two-Year Highs as US Stockpiles Drop”</a:t>
            </a:r>
            <a:endParaRPr lang="en-US" sz="800" dirty="0">
              <a:solidFill>
                <a:prstClr val="black"/>
              </a:solidFill>
            </a:endParaRPr>
          </a:p>
        </p:txBody>
      </p:sp>
      <p:sp>
        <p:nvSpPr>
          <p:cNvPr id="145" name="Rectangle 144">
            <a:extLst>
              <a:ext uri="{FF2B5EF4-FFF2-40B4-BE49-F238E27FC236}">
                <a16:creationId xmlns:a16="http://schemas.microsoft.com/office/drawing/2014/main" id="{B8695F06-7513-4831-AD24-5AC398DBDEC3}"/>
              </a:ext>
            </a:extLst>
          </p:cNvPr>
          <p:cNvSpPr/>
          <p:nvPr/>
        </p:nvSpPr>
        <p:spPr>
          <a:xfrm>
            <a:off x="2671305" y="2463928"/>
            <a:ext cx="1252785"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Economy Reaches Its Potential Output for First Time in Decade”</a:t>
            </a:r>
            <a:endParaRPr lang="en-US" sz="800" dirty="0">
              <a:solidFill>
                <a:prstClr val="black"/>
              </a:solidFill>
            </a:endParaRPr>
          </a:p>
        </p:txBody>
      </p:sp>
      <p:sp>
        <p:nvSpPr>
          <p:cNvPr id="147" name="Rectangle 146">
            <a:extLst>
              <a:ext uri="{FF2B5EF4-FFF2-40B4-BE49-F238E27FC236}">
                <a16:creationId xmlns:a16="http://schemas.microsoft.com/office/drawing/2014/main" id="{731F471F-4D47-450F-A6D9-81AA289C217E}"/>
              </a:ext>
            </a:extLst>
          </p:cNvPr>
          <p:cNvSpPr/>
          <p:nvPr/>
        </p:nvSpPr>
        <p:spPr>
          <a:xfrm>
            <a:off x="3524078" y="5199635"/>
            <a:ext cx="821370"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“Trump Signs Sweeping Tax Overhaul Into Law”</a:t>
            </a:r>
            <a:endParaRPr lang="en-US" sz="800" dirty="0">
              <a:solidFill>
                <a:prstClr val="black"/>
              </a:solidFill>
            </a:endParaRPr>
          </a:p>
        </p:txBody>
      </p:sp>
      <p:cxnSp>
        <p:nvCxnSpPr>
          <p:cNvPr id="149" name="Straight Connector 148">
            <a:extLst>
              <a:ext uri="{FF2B5EF4-FFF2-40B4-BE49-F238E27FC236}">
                <a16:creationId xmlns:a16="http://schemas.microsoft.com/office/drawing/2014/main" id="{21651DF1-517B-4BF4-ADA3-FCDDCE818AE6}"/>
              </a:ext>
            </a:extLst>
          </p:cNvPr>
          <p:cNvCxnSpPr>
            <a:cxnSpLocks/>
          </p:cNvCxnSpPr>
          <p:nvPr/>
        </p:nvCxnSpPr>
        <p:spPr bwMode="auto">
          <a:xfrm flipV="1">
            <a:off x="5549324" y="4237828"/>
            <a:ext cx="0" cy="27642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B591C3CF-F606-4360-A491-05CEC8683673}"/>
              </a:ext>
            </a:extLst>
          </p:cNvPr>
          <p:cNvCxnSpPr>
            <a:cxnSpLocks/>
          </p:cNvCxnSpPr>
          <p:nvPr/>
        </p:nvCxnSpPr>
        <p:spPr bwMode="auto">
          <a:xfrm flipV="1">
            <a:off x="6099894" y="2877635"/>
            <a:ext cx="0" cy="1103056"/>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86EF981A-36DE-4047-98D4-E22DF6B1DF5E}"/>
              </a:ext>
            </a:extLst>
          </p:cNvPr>
          <p:cNvCxnSpPr>
            <a:cxnSpLocks/>
          </p:cNvCxnSpPr>
          <p:nvPr/>
        </p:nvCxnSpPr>
        <p:spPr bwMode="auto">
          <a:xfrm flipV="1">
            <a:off x="2914189" y="3846556"/>
            <a:ext cx="0" cy="502081"/>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706CAA69-6390-4AA4-BFFB-86387B738192}"/>
              </a:ext>
            </a:extLst>
          </p:cNvPr>
          <p:cNvCxnSpPr>
            <a:cxnSpLocks/>
          </p:cNvCxnSpPr>
          <p:nvPr/>
        </p:nvCxnSpPr>
        <p:spPr bwMode="auto">
          <a:xfrm flipV="1">
            <a:off x="4140453" y="3470475"/>
            <a:ext cx="0" cy="35244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153" name="Rectangle 152">
            <a:extLst>
              <a:ext uri="{FF2B5EF4-FFF2-40B4-BE49-F238E27FC236}">
                <a16:creationId xmlns:a16="http://schemas.microsoft.com/office/drawing/2014/main" id="{49BE81E2-0FAE-4D49-9D8C-5A0AA1979EE3}"/>
              </a:ext>
            </a:extLst>
          </p:cNvPr>
          <p:cNvSpPr/>
          <p:nvPr/>
        </p:nvSpPr>
        <p:spPr>
          <a:xfrm>
            <a:off x="3675242" y="2886344"/>
            <a:ext cx="835903" cy="658587"/>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“Nasdaq Crests 7000 as Tech Giants Roar Into 2018”</a:t>
            </a:r>
            <a:endParaRPr lang="en-US" sz="800" dirty="0">
              <a:solidFill>
                <a:prstClr val="black"/>
              </a:solidFill>
            </a:endParaRPr>
          </a:p>
        </p:txBody>
      </p:sp>
      <p:sp>
        <p:nvSpPr>
          <p:cNvPr id="155" name="Rectangle 154">
            <a:extLst>
              <a:ext uri="{FF2B5EF4-FFF2-40B4-BE49-F238E27FC236}">
                <a16:creationId xmlns:a16="http://schemas.microsoft.com/office/drawing/2014/main" id="{3BA3FD61-423E-4948-9B01-743A72019DD5}"/>
              </a:ext>
            </a:extLst>
          </p:cNvPr>
          <p:cNvSpPr/>
          <p:nvPr/>
        </p:nvSpPr>
        <p:spPr>
          <a:xfrm>
            <a:off x="4969752" y="4523968"/>
            <a:ext cx="1217920"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“Congress Passes Mammoth Spending </a:t>
            </a:r>
            <a:br>
              <a:rPr lang="en-US" sz="800" dirty="0"/>
            </a:br>
            <a:r>
              <a:rPr lang="en-US" sz="800" dirty="0"/>
              <a:t>Bill, Averts Shutdown”</a:t>
            </a:r>
            <a:endParaRPr lang="en-US" sz="800" dirty="0">
              <a:solidFill>
                <a:prstClr val="black"/>
              </a:solidFill>
            </a:endParaRPr>
          </a:p>
        </p:txBody>
      </p:sp>
      <p:sp>
        <p:nvSpPr>
          <p:cNvPr id="156" name="Rectangle 155">
            <a:extLst>
              <a:ext uri="{FF2B5EF4-FFF2-40B4-BE49-F238E27FC236}">
                <a16:creationId xmlns:a16="http://schemas.microsoft.com/office/drawing/2014/main" id="{81B7A02F-D25B-4D71-97AB-97A93F84C50E}"/>
              </a:ext>
            </a:extLst>
          </p:cNvPr>
          <p:cNvSpPr/>
          <p:nvPr/>
        </p:nvSpPr>
        <p:spPr>
          <a:xfrm>
            <a:off x="3907200" y="6076172"/>
            <a:ext cx="1320679"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Imposes New Tariffs, Ramping Up 'America First' Trade Policy”</a:t>
            </a:r>
            <a:endParaRPr lang="en-US" sz="800" dirty="0">
              <a:solidFill>
                <a:prstClr val="black"/>
              </a:solidFill>
            </a:endParaRPr>
          </a:p>
        </p:txBody>
      </p:sp>
      <p:sp>
        <p:nvSpPr>
          <p:cNvPr id="157" name="Rectangle 156">
            <a:extLst>
              <a:ext uri="{FF2B5EF4-FFF2-40B4-BE49-F238E27FC236}">
                <a16:creationId xmlns:a16="http://schemas.microsoft.com/office/drawing/2014/main" id="{E859698D-0FB7-407F-A7AB-C69F616A2EDA}"/>
              </a:ext>
            </a:extLst>
          </p:cNvPr>
          <p:cNvSpPr/>
          <p:nvPr/>
        </p:nvSpPr>
        <p:spPr>
          <a:xfrm>
            <a:off x="4099371" y="2308024"/>
            <a:ext cx="1406408" cy="375433"/>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“US Service-Sector Activity Hits Decade-High”</a:t>
            </a:r>
            <a:endParaRPr lang="en-US" sz="800" dirty="0">
              <a:solidFill>
                <a:prstClr val="black"/>
              </a:solidFill>
            </a:endParaRPr>
          </a:p>
        </p:txBody>
      </p:sp>
      <p:sp>
        <p:nvSpPr>
          <p:cNvPr id="158" name="Rectangle 157">
            <a:extLst>
              <a:ext uri="{FF2B5EF4-FFF2-40B4-BE49-F238E27FC236}">
                <a16:creationId xmlns:a16="http://schemas.microsoft.com/office/drawing/2014/main" id="{A4734D22-15D4-4FA8-8C03-E7DC2239F32E}"/>
              </a:ext>
            </a:extLst>
          </p:cNvPr>
          <p:cNvSpPr/>
          <p:nvPr/>
        </p:nvSpPr>
        <p:spPr>
          <a:xfrm>
            <a:off x="4858551" y="3065581"/>
            <a:ext cx="1146228" cy="517010"/>
          </a:xfrm>
          <a:prstGeom prst="rect">
            <a:avLst/>
          </a:prstGeom>
          <a:noFill/>
        </p:spPr>
        <p:txBody>
          <a:bodyPr wrap="square" lIns="91388" tIns="45693" rIns="0" bIns="45693">
            <a:spAutoFit/>
          </a:bodyPr>
          <a:lstStyle/>
          <a:p>
            <a:pPr marL="41252" indent="-41252" defTabSz="913866" fontAlgn="base">
              <a:lnSpc>
                <a:spcPct val="115000"/>
              </a:lnSpc>
              <a:spcBef>
                <a:spcPct val="0"/>
              </a:spcBef>
              <a:spcAft>
                <a:spcPct val="0"/>
              </a:spcAft>
            </a:pPr>
            <a:r>
              <a:rPr lang="en-US" sz="800" dirty="0"/>
              <a:t>“Fed Raises Rates and Signals Faster Pace in Coming Years”</a:t>
            </a:r>
            <a:endParaRPr lang="en-US" sz="800" dirty="0">
              <a:solidFill>
                <a:prstClr val="black"/>
              </a:solidFill>
            </a:endParaRPr>
          </a:p>
        </p:txBody>
      </p:sp>
      <p:cxnSp>
        <p:nvCxnSpPr>
          <p:cNvPr id="159" name="Straight Connector 158">
            <a:extLst>
              <a:ext uri="{FF2B5EF4-FFF2-40B4-BE49-F238E27FC236}">
                <a16:creationId xmlns:a16="http://schemas.microsoft.com/office/drawing/2014/main" id="{BE120E60-42DD-41E2-AA9D-B0A84C90C5B3}"/>
              </a:ext>
            </a:extLst>
          </p:cNvPr>
          <p:cNvCxnSpPr>
            <a:cxnSpLocks/>
          </p:cNvCxnSpPr>
          <p:nvPr/>
        </p:nvCxnSpPr>
        <p:spPr bwMode="auto">
          <a:xfrm>
            <a:off x="7239000" y="3522612"/>
            <a:ext cx="0" cy="48533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66E4FF1A-EFE0-4068-BA37-999A79373261}"/>
              </a:ext>
            </a:extLst>
          </p:cNvPr>
          <p:cNvCxnSpPr>
            <a:cxnSpLocks/>
          </p:cNvCxnSpPr>
          <p:nvPr/>
        </p:nvCxnSpPr>
        <p:spPr bwMode="auto">
          <a:xfrm>
            <a:off x="5493444" y="3536222"/>
            <a:ext cx="0" cy="293782"/>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
        <p:nvSpPr>
          <p:cNvPr id="51" name="TextBox 1">
            <a:extLst>
              <a:ext uri="{FF2B5EF4-FFF2-40B4-BE49-F238E27FC236}">
                <a16:creationId xmlns:a16="http://schemas.microsoft.com/office/drawing/2014/main" id="{A1A8112E-30E6-46BC-AAFD-4F95B5E32660}"/>
              </a:ext>
            </a:extLst>
          </p:cNvPr>
          <p:cNvSpPr txBox="1"/>
          <p:nvPr/>
        </p:nvSpPr>
        <p:spPr>
          <a:xfrm>
            <a:off x="5640663" y="2378000"/>
            <a:ext cx="1344338" cy="517010"/>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800" dirty="0"/>
              <a:t> “Yield on 10-Year US Government Bond Hits 3% for First Time in Years”</a:t>
            </a:r>
            <a:endParaRPr lang="en-US" sz="800" dirty="0">
              <a:latin typeface="+mj-lt"/>
            </a:endParaRPr>
          </a:p>
        </p:txBody>
      </p:sp>
      <p:sp>
        <p:nvSpPr>
          <p:cNvPr id="52" name="TextBox 1">
            <a:extLst>
              <a:ext uri="{FF2B5EF4-FFF2-40B4-BE49-F238E27FC236}">
                <a16:creationId xmlns:a16="http://schemas.microsoft.com/office/drawing/2014/main" id="{608185D2-300B-4798-97C7-BD0A2B87B9D5}"/>
              </a:ext>
            </a:extLst>
          </p:cNvPr>
          <p:cNvSpPr txBox="1"/>
          <p:nvPr/>
        </p:nvSpPr>
        <p:spPr>
          <a:xfrm>
            <a:off x="5926185" y="5900409"/>
            <a:ext cx="1242377" cy="517010"/>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800" dirty="0"/>
              <a:t> “Small Caps Set New Highs, Outpacing Their Multinational Peers”</a:t>
            </a:r>
            <a:endParaRPr lang="en-US" sz="800" dirty="0">
              <a:latin typeface="+mj-lt"/>
            </a:endParaRPr>
          </a:p>
        </p:txBody>
      </p:sp>
      <p:sp>
        <p:nvSpPr>
          <p:cNvPr id="53" name="TextBox 1">
            <a:extLst>
              <a:ext uri="{FF2B5EF4-FFF2-40B4-BE49-F238E27FC236}">
                <a16:creationId xmlns:a16="http://schemas.microsoft.com/office/drawing/2014/main" id="{E14E4CCF-C61F-4000-A797-52A2654400DE}"/>
              </a:ext>
            </a:extLst>
          </p:cNvPr>
          <p:cNvSpPr txBox="1"/>
          <p:nvPr/>
        </p:nvSpPr>
        <p:spPr>
          <a:xfrm>
            <a:off x="5885842" y="5123607"/>
            <a:ext cx="655914" cy="517010"/>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ct val="0"/>
              </a:spcAft>
            </a:pPr>
            <a:r>
              <a:rPr lang="en-US" sz="800" dirty="0">
                <a:ea typeface="Calibri"/>
                <a:cs typeface="Times New Roman"/>
              </a:rPr>
              <a:t>“Trump Pulls US Out of Iran Deal”</a:t>
            </a:r>
            <a:endParaRPr lang="en-US" sz="800" dirty="0"/>
          </a:p>
        </p:txBody>
      </p:sp>
      <p:sp>
        <p:nvSpPr>
          <p:cNvPr id="55" name="TextBox 1">
            <a:extLst>
              <a:ext uri="{FF2B5EF4-FFF2-40B4-BE49-F238E27FC236}">
                <a16:creationId xmlns:a16="http://schemas.microsoft.com/office/drawing/2014/main" id="{8A2B6662-EF3A-41AE-AD1F-33DAEF7F0E2A}"/>
              </a:ext>
            </a:extLst>
          </p:cNvPr>
          <p:cNvSpPr txBox="1"/>
          <p:nvPr/>
        </p:nvSpPr>
        <p:spPr>
          <a:xfrm>
            <a:off x="6598717" y="4255246"/>
            <a:ext cx="646816" cy="1083319"/>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800" dirty="0"/>
              <a:t> “US, China Tariffs Hit American-Made Products from Chips to Cars”</a:t>
            </a:r>
            <a:endParaRPr lang="en-US" sz="800" dirty="0">
              <a:latin typeface="+mj-lt"/>
            </a:endParaRPr>
          </a:p>
        </p:txBody>
      </p:sp>
      <p:sp>
        <p:nvSpPr>
          <p:cNvPr id="56" name="TextBox 1">
            <a:extLst>
              <a:ext uri="{FF2B5EF4-FFF2-40B4-BE49-F238E27FC236}">
                <a16:creationId xmlns:a16="http://schemas.microsoft.com/office/drawing/2014/main" id="{F5BB28B1-E053-4880-BB63-3E8CE6B25FB6}"/>
              </a:ext>
            </a:extLst>
          </p:cNvPr>
          <p:cNvSpPr txBox="1"/>
          <p:nvPr/>
        </p:nvSpPr>
        <p:spPr>
          <a:xfrm>
            <a:off x="6693755" y="3030891"/>
            <a:ext cx="855138" cy="517010"/>
          </a:xfrm>
          <a:prstGeom prst="rect">
            <a:avLst/>
          </a:prstGeom>
          <a:noFill/>
        </p:spPr>
        <p:txBody>
          <a:bodyPr wrap="square" lIns="0" tIns="45693" rIns="0" bIns="45693"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66636" indent="-66636" defTabSz="913866" fontAlgn="base">
              <a:lnSpc>
                <a:spcPct val="115000"/>
              </a:lnSpc>
              <a:spcBef>
                <a:spcPct val="0"/>
              </a:spcBef>
              <a:spcAft>
                <a:spcPct val="0"/>
              </a:spcAft>
            </a:pPr>
            <a:r>
              <a:rPr lang="en-US" sz="800" dirty="0"/>
              <a:t> “Inflation Rate Hits Six-Year High in May”</a:t>
            </a:r>
            <a:endParaRPr lang="en-US" sz="800" dirty="0">
              <a:latin typeface="+mj-lt"/>
            </a:endParaRPr>
          </a:p>
        </p:txBody>
      </p:sp>
      <p:cxnSp>
        <p:nvCxnSpPr>
          <p:cNvPr id="66" name="Straight Connector 65">
            <a:extLst>
              <a:ext uri="{FF2B5EF4-FFF2-40B4-BE49-F238E27FC236}">
                <a16:creationId xmlns:a16="http://schemas.microsoft.com/office/drawing/2014/main" id="{83A7F117-DCC9-4E3B-9190-8ECD39EB45F9}"/>
              </a:ext>
            </a:extLst>
          </p:cNvPr>
          <p:cNvCxnSpPr>
            <a:cxnSpLocks/>
          </p:cNvCxnSpPr>
          <p:nvPr/>
        </p:nvCxnSpPr>
        <p:spPr bwMode="auto">
          <a:xfrm>
            <a:off x="6337101" y="3929543"/>
            <a:ext cx="0" cy="1137204"/>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3324DED9-B7F7-4B81-B624-947BEE8B7A96}"/>
              </a:ext>
            </a:extLst>
          </p:cNvPr>
          <p:cNvCxnSpPr>
            <a:cxnSpLocks/>
          </p:cNvCxnSpPr>
          <p:nvPr/>
        </p:nvCxnSpPr>
        <p:spPr bwMode="auto">
          <a:xfrm>
            <a:off x="6990806" y="3761349"/>
            <a:ext cx="0" cy="485338"/>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210787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Asset Classes</a:t>
            </a:r>
            <a:br>
              <a:rPr lang="en-US" dirty="0"/>
            </a:br>
            <a:endParaRPr lang="en-US" dirty="0"/>
          </a:p>
        </p:txBody>
      </p:sp>
      <p:pic>
        <p:nvPicPr>
          <p:cNvPr id="5" name="Picture Placeholder 4">
            <a:extLst>
              <a:ext uri="{FF2B5EF4-FFF2-40B4-BE49-F238E27FC236}">
                <a16:creationId xmlns:a16="http://schemas.microsoft.com/office/drawing/2014/main" id="{D5999E9D-0D6E-421D-ADE6-D5437ECE793F}"/>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2018, all rights reserved. Dow Jones data © 2018 S&amp;P Dow Jones Indices LLC, a division of S&amp;P Global. All rights reserved. S&amp;P data © 2018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Looking at broad market indices, the US outperformed non-US developed and emerging markets during the second quarter.  </a:t>
            </a:r>
          </a:p>
          <a:p>
            <a:r>
              <a:rPr lang="en-US" dirty="0"/>
              <a:t>Small caps outperformed large caps in the US but underperformed in both non-US developed and emerging markets. The value effect was negative in the US as well as markets outside the US. </a:t>
            </a:r>
          </a:p>
        </p:txBody>
      </p:sp>
      <p:sp>
        <p:nvSpPr>
          <p:cNvPr id="12" name="Text Placeholder 11"/>
          <p:cNvSpPr>
            <a:spLocks noGrp="1"/>
          </p:cNvSpPr>
          <p:nvPr>
            <p:ph type="body" sz="quarter" idx="14"/>
          </p:nvPr>
        </p:nvSpPr>
        <p:spPr/>
        <p:txBody>
          <a:bodyPr/>
          <a:lstStyle/>
          <a:p>
            <a:pPr lvl="0"/>
            <a:r>
              <a:rPr lang="en-US" dirty="0"/>
              <a:t>Second Quarter 2018 Index Returns (%)</a:t>
            </a:r>
          </a:p>
          <a:p>
            <a:endParaRPr lang="en-US" dirty="0"/>
          </a:p>
        </p:txBody>
      </p:sp>
      <p:cxnSp>
        <p:nvCxnSpPr>
          <p:cNvPr id="7" name="Straight Connector 6"/>
          <p:cNvCxnSpPr/>
          <p:nvPr/>
        </p:nvCxnSpPr>
        <p:spPr>
          <a:xfrm>
            <a:off x="547255" y="4240334"/>
            <a:ext cx="6712527"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3804333546"/>
              </p:ext>
            </p:extLst>
          </p:nvPr>
        </p:nvGraphicFramePr>
        <p:xfrm>
          <a:off x="534988" y="4548249"/>
          <a:ext cx="6804275" cy="420386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6</a:t>
            </a:fld>
            <a:endParaRPr lang="en-US" dirty="0"/>
          </a:p>
        </p:txBody>
      </p:sp>
    </p:spTree>
    <p:extLst>
      <p:ext uri="{BB962C8B-B14F-4D97-AF65-F5344CB8AC3E}">
        <p14:creationId xmlns:p14="http://schemas.microsoft.com/office/powerpoint/2010/main" val="268315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US Stocks</a:t>
            </a:r>
          </a:p>
        </p:txBody>
      </p:sp>
      <p:pic>
        <p:nvPicPr>
          <p:cNvPr id="6" name="Picture Placeholder 5">
            <a:extLst>
              <a:ext uri="{FF2B5EF4-FFF2-40B4-BE49-F238E27FC236}">
                <a16:creationId xmlns:a16="http://schemas.microsoft.com/office/drawing/2014/main" id="{C26FE7F9-D2BA-4169-975C-F66FB2862FB2}"/>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8" name="Text Placeholder 7"/>
          <p:cNvSpPr>
            <a:spLocks noGrp="1"/>
          </p:cNvSpPr>
          <p:nvPr>
            <p:ph type="body" sz="quarter" idx="14"/>
          </p:nvPr>
        </p:nvSpPr>
        <p:spPr/>
        <p:txBody>
          <a:bodyPr/>
          <a:lstStyle/>
          <a:p>
            <a:r>
              <a:rPr lang="en-US" dirty="0"/>
              <a:t>Second Quarter 2018 Index Returns</a:t>
            </a:r>
          </a:p>
        </p:txBody>
      </p:sp>
      <p:sp>
        <p:nvSpPr>
          <p:cNvPr id="9" name="Text Placeholder 8"/>
          <p:cNvSpPr>
            <a:spLocks noGrp="1"/>
          </p:cNvSpPr>
          <p:nvPr>
            <p:ph type="body" sz="quarter" idx="15"/>
          </p:nvPr>
        </p:nvSpPr>
        <p:spPr>
          <a:xfrm>
            <a:off x="434226" y="9272346"/>
            <a:ext cx="7003212"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Frank Russell Company is source and owner of trademarks, service marks, and copyrights related to Russell Indexes. MSCI data © MSCI 2018, all rights reserved. </a:t>
            </a:r>
          </a:p>
          <a:p>
            <a:endParaRPr lang="en-US" dirty="0"/>
          </a:p>
        </p:txBody>
      </p:sp>
      <p:sp>
        <p:nvSpPr>
          <p:cNvPr id="14" name="Text Placeholder 13"/>
          <p:cNvSpPr>
            <a:spLocks noGrp="1"/>
          </p:cNvSpPr>
          <p:nvPr>
            <p:ph type="body" sz="quarter" idx="18"/>
          </p:nvPr>
        </p:nvSpPr>
        <p:spPr/>
        <p:txBody>
          <a:bodyPr/>
          <a:lstStyle/>
          <a:p>
            <a:r>
              <a:rPr lang="en-US" dirty="0"/>
              <a:t>The US equity market posted a positive return, outperforming both non-US developed and emerging markets in the second quarter. </a:t>
            </a:r>
          </a:p>
          <a:p>
            <a:r>
              <a:rPr lang="en-US" dirty="0"/>
              <a:t>Large cap value stocks underperformed large cap growth stocks in the US; however, small cap value stocks outperformed small cap growth.</a:t>
            </a:r>
          </a:p>
          <a:p>
            <a:r>
              <a:rPr lang="en-US" dirty="0"/>
              <a:t>There was a positive size premium, as small cap stocks generally outperformed large cap stocks in the US.</a:t>
            </a:r>
          </a:p>
          <a:p>
            <a:endParaRPr lang="en-US" dirty="0"/>
          </a:p>
          <a:p>
            <a:endParaRPr lang="en-US" dirty="0"/>
          </a:p>
        </p:txBody>
      </p:sp>
      <p:graphicFrame>
        <p:nvGraphicFramePr>
          <p:cNvPr id="4" name="Object 3"/>
          <p:cNvGraphicFramePr>
            <a:graphicFrameLocks/>
          </p:cNvGraphicFramePr>
          <p:nvPr>
            <p:extLst>
              <p:ext uri="{D42A27DB-BD31-4B8C-83A1-F6EECF244321}">
                <p14:modId xmlns:p14="http://schemas.microsoft.com/office/powerpoint/2010/main" val="618385014"/>
              </p:ext>
            </p:extLst>
          </p:nvPr>
        </p:nvGraphicFramePr>
        <p:xfrm>
          <a:off x="3346450" y="6430963"/>
          <a:ext cx="4065588" cy="2286000"/>
        </p:xfrm>
        <a:graphic>
          <a:graphicData uri="http://schemas.openxmlformats.org/presentationml/2006/ole">
            <mc:AlternateContent xmlns:mc="http://schemas.openxmlformats.org/markup-compatibility/2006">
              <mc:Choice xmlns:v="urn:schemas-microsoft-com:vml" Requires="v">
                <p:oleObj spid="_x0000_s29669" name="Worksheet" r:id="rId5" imgW="3962451" imgH="2381379" progId="Excel.Sheet.12">
                  <p:embed/>
                </p:oleObj>
              </mc:Choice>
              <mc:Fallback>
                <p:oleObj name="Worksheet" r:id="rId5" imgW="3962451" imgH="2381379" progId="Excel.Sheet.12">
                  <p:embed/>
                  <p:pic>
                    <p:nvPicPr>
                      <p:cNvPr id="0" name=""/>
                      <p:cNvPicPr/>
                      <p:nvPr/>
                    </p:nvPicPr>
                    <p:blipFill>
                      <a:blip r:embed="rId6"/>
                      <a:stretch>
                        <a:fillRect/>
                      </a:stretch>
                    </p:blipFill>
                    <p:spPr>
                      <a:xfrm>
                        <a:off x="3346450" y="6430963"/>
                        <a:ext cx="4065588" cy="2286000"/>
                      </a:xfrm>
                      <a:prstGeom prst="rect">
                        <a:avLst/>
                      </a:prstGeom>
                    </p:spPr>
                  </p:pic>
                </p:oleObj>
              </mc:Fallback>
            </mc:AlternateContent>
          </a:graphicData>
        </a:graphic>
      </p:graphicFrame>
      <p:cxnSp>
        <p:nvCxnSpPr>
          <p:cNvPr id="13" name="Straight Connector 12"/>
          <p:cNvCxnSpPr/>
          <p:nvPr/>
        </p:nvCxnSpPr>
        <p:spPr>
          <a:xfrm>
            <a:off x="3311448" y="2650466"/>
            <a:ext cx="0" cy="5992494"/>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8" name="Chart 17"/>
          <p:cNvGraphicFramePr/>
          <p:nvPr>
            <p:extLst>
              <p:ext uri="{D42A27DB-BD31-4B8C-83A1-F6EECF244321}">
                <p14:modId xmlns:p14="http://schemas.microsoft.com/office/powerpoint/2010/main" val="206694440"/>
              </p:ext>
            </p:extLst>
          </p:nvPr>
        </p:nvGraphicFramePr>
        <p:xfrm>
          <a:off x="0" y="5974954"/>
          <a:ext cx="4671301" cy="2706359"/>
        </p:xfrm>
        <a:graphic>
          <a:graphicData uri="http://schemas.openxmlformats.org/drawingml/2006/chart">
            <c:chart xmlns:c="http://schemas.openxmlformats.org/drawingml/2006/chart" xmlns:r="http://schemas.openxmlformats.org/officeDocument/2006/relationships" r:id="rId7"/>
          </a:graphicData>
        </a:graphic>
      </p:graphicFrame>
      <p:sp>
        <p:nvSpPr>
          <p:cNvPr id="19" name="TextBox 18"/>
          <p:cNvSpPr txBox="1"/>
          <p:nvPr/>
        </p:nvSpPr>
        <p:spPr>
          <a:xfrm>
            <a:off x="443055" y="6581655"/>
            <a:ext cx="2604943" cy="582247"/>
          </a:xfrm>
          <a:prstGeom prst="rect">
            <a:avLst/>
          </a:prstGeom>
          <a:noFill/>
        </p:spPr>
        <p:txBody>
          <a:bodyPr wrap="square" lIns="91388" tIns="45693" rIns="91388" bIns="45693" rtlCol="0">
            <a:spAutoFit/>
          </a:bodyPr>
          <a:lstStyle/>
          <a:p>
            <a:r>
              <a:rPr lang="en-US" sz="1100" dirty="0">
                <a:solidFill>
                  <a:srgbClr val="35627D"/>
                </a:solidFill>
              </a:rPr>
              <a:t>World Market Capitalization—US</a:t>
            </a:r>
          </a:p>
          <a:p>
            <a:endParaRPr lang="en-US" dirty="0"/>
          </a:p>
        </p:txBody>
      </p:sp>
      <p:cxnSp>
        <p:nvCxnSpPr>
          <p:cNvPr id="20" name="Straight Connector 19"/>
          <p:cNvCxnSpPr>
            <a:endCxn id="19" idx="3"/>
          </p:cNvCxnSpPr>
          <p:nvPr/>
        </p:nvCxnSpPr>
        <p:spPr>
          <a:xfrm flipV="1">
            <a:off x="536574" y="6872779"/>
            <a:ext cx="251142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extLst>
              <p:ext uri="{D42A27DB-BD31-4B8C-83A1-F6EECF244321}">
                <p14:modId xmlns:p14="http://schemas.microsoft.com/office/powerpoint/2010/main" val="4010172944"/>
              </p:ext>
            </p:extLst>
          </p:nvPr>
        </p:nvGraphicFramePr>
        <p:xfrm>
          <a:off x="3228321" y="2518023"/>
          <a:ext cx="5047013" cy="3128690"/>
        </p:xfrm>
        <a:graphic>
          <a:graphicData uri="http://schemas.openxmlformats.org/drawingml/2006/chart">
            <c:chart xmlns:c="http://schemas.openxmlformats.org/drawingml/2006/chart" xmlns:r="http://schemas.openxmlformats.org/officeDocument/2006/relationships" r:id="rId8"/>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pPr/>
              <a:t>7</a:t>
            </a:fld>
            <a:endParaRPr lang="en-US" dirty="0"/>
          </a:p>
        </p:txBody>
      </p:sp>
    </p:spTree>
    <p:extLst>
      <p:ext uri="{BB962C8B-B14F-4D97-AF65-F5344CB8AC3E}">
        <p14:creationId xmlns:p14="http://schemas.microsoft.com/office/powerpoint/2010/main" val="139724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292865384"/>
              </p:ext>
            </p:extLst>
          </p:nvPr>
        </p:nvGraphicFramePr>
        <p:xfrm>
          <a:off x="-175103" y="5842661"/>
          <a:ext cx="4671301" cy="289757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hidden="1"/>
          <p:cNvSpPr txBox="1"/>
          <p:nvPr/>
        </p:nvSpPr>
        <p:spPr>
          <a:xfrm>
            <a:off x="3297390" y="3423187"/>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Value</a:t>
            </a:r>
          </a:p>
        </p:txBody>
      </p:sp>
      <p:grpSp>
        <p:nvGrpSpPr>
          <p:cNvPr id="33" name="Group 19" hidden="1"/>
          <p:cNvGrpSpPr/>
          <p:nvPr/>
        </p:nvGrpSpPr>
        <p:grpSpPr>
          <a:xfrm>
            <a:off x="6123709" y="493059"/>
            <a:ext cx="1295400" cy="806498"/>
            <a:chOff x="7924800" y="381000"/>
            <a:chExt cx="1676400" cy="623203"/>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7924800" y="457200"/>
              <a:ext cx="1676400" cy="547003"/>
            </a:xfrm>
            <a:prstGeom prst="rect">
              <a:avLst/>
            </a:prstGeom>
            <a:noFill/>
          </p:spPr>
          <p:txBody>
            <a:bodyPr wrap="square" rtlCol="0">
              <a:spAutoFit/>
            </a:bodyPr>
            <a:lstStyle/>
            <a:p>
              <a:pPr algn="ctr"/>
              <a:r>
                <a:rPr lang="en-US" dirty="0">
                  <a:solidFill>
                    <a:schemeClr val="bg1">
                      <a:lumMod val="85000"/>
                    </a:schemeClr>
                  </a:solidFill>
                </a:rPr>
                <a:t>Firm Logo</a:t>
              </a:r>
            </a:p>
          </p:txBody>
        </p:sp>
      </p:grpSp>
      <p:sp>
        <p:nvSpPr>
          <p:cNvPr id="48" name="TextBox 47" hidden="1"/>
          <p:cNvSpPr txBox="1"/>
          <p:nvPr/>
        </p:nvSpPr>
        <p:spPr>
          <a:xfrm>
            <a:off x="3296161" y="414169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Large Cap</a:t>
            </a:r>
          </a:p>
        </p:txBody>
      </p:sp>
      <p:sp>
        <p:nvSpPr>
          <p:cNvPr id="51" name="TextBox 50" hidden="1"/>
          <p:cNvSpPr txBox="1"/>
          <p:nvPr/>
        </p:nvSpPr>
        <p:spPr>
          <a:xfrm>
            <a:off x="3297388" y="4828405"/>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Growth</a:t>
            </a:r>
          </a:p>
        </p:txBody>
      </p:sp>
      <p:sp>
        <p:nvSpPr>
          <p:cNvPr id="52" name="TextBox 51" hidden="1"/>
          <p:cNvSpPr txBox="1"/>
          <p:nvPr/>
        </p:nvSpPr>
        <p:spPr>
          <a:xfrm>
            <a:off x="3297388" y="5522261"/>
            <a:ext cx="942107" cy="230832"/>
          </a:xfrm>
          <a:prstGeom prst="rect">
            <a:avLst/>
          </a:prstGeom>
          <a:noFill/>
        </p:spPr>
        <p:txBody>
          <a:bodyPr wrap="square" lIns="91388" tIns="45693" rIns="91388" bIns="45693" rtlCol="0">
            <a:spAutoFit/>
          </a:bodyPr>
          <a:lstStyle/>
          <a:p>
            <a:pPr algn="r">
              <a:spcAft>
                <a:spcPts val="2400"/>
              </a:spcAft>
            </a:pPr>
            <a:r>
              <a:rPr lang="en-US" sz="900" dirty="0">
                <a:solidFill>
                  <a:schemeClr val="bg1">
                    <a:lumMod val="50000"/>
                  </a:schemeClr>
                </a:solidFill>
                <a:latin typeface="Arial"/>
                <a:ea typeface="Verdana"/>
                <a:cs typeface="Arial"/>
              </a:rPr>
              <a:t>Small Cap</a:t>
            </a:r>
          </a:p>
        </p:txBody>
      </p:sp>
      <p:cxnSp>
        <p:nvCxnSpPr>
          <p:cNvPr id="32" name="Straight Connector 31" hidden="1"/>
          <p:cNvCxnSpPr/>
          <p:nvPr/>
        </p:nvCxnSpPr>
        <p:spPr>
          <a:xfrm flipH="1">
            <a:off x="4228847" y="3333084"/>
            <a:ext cx="1" cy="2761129"/>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noFill/>
        </p:spPr>
        <p:txBody>
          <a:bodyPr/>
          <a:lstStyle/>
          <a:p>
            <a:r>
              <a:rPr lang="en-US" dirty="0"/>
              <a:t>International Developed Stocks</a:t>
            </a:r>
          </a:p>
        </p:txBody>
      </p:sp>
      <p:pic>
        <p:nvPicPr>
          <p:cNvPr id="6" name="Picture Placeholder 5">
            <a:extLst>
              <a:ext uri="{FF2B5EF4-FFF2-40B4-BE49-F238E27FC236}">
                <a16:creationId xmlns:a16="http://schemas.microsoft.com/office/drawing/2014/main" id="{65961D64-469B-4ED0-BDFA-EFDBD66A198F}"/>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tretch>
            <a:fillRect/>
          </a:stretch>
        </p:blipFill>
        <p:spPr>
          <a:xfrm>
            <a:off x="6183107" y="261038"/>
            <a:ext cx="1263485" cy="1268165"/>
          </a:xfrm>
          <a:prstGeom prst="rect">
            <a:avLst/>
          </a:prstGeom>
        </p:spPr>
      </p:pic>
      <p:sp>
        <p:nvSpPr>
          <p:cNvPr id="5" name="Text Placeholder 4"/>
          <p:cNvSpPr>
            <a:spLocks noGrp="1"/>
          </p:cNvSpPr>
          <p:nvPr>
            <p:ph type="body" sz="quarter" idx="14"/>
          </p:nvPr>
        </p:nvSpPr>
        <p:spPr/>
        <p:txBody>
          <a:bodyPr/>
          <a:lstStyle/>
          <a:p>
            <a:pPr lvl="0"/>
            <a:r>
              <a:rPr lang="en-US" dirty="0"/>
              <a:t>Second Quarter 2018 Index Returns</a:t>
            </a:r>
          </a:p>
        </p:txBody>
      </p:sp>
      <p:sp>
        <p:nvSpPr>
          <p:cNvPr id="12" name="Text Placeholder 11"/>
          <p:cNvSpPr>
            <a:spLocks noGrp="1"/>
          </p:cNvSpPr>
          <p:nvPr>
            <p:ph type="body" sz="quarter" idx="15"/>
          </p:nvPr>
        </p:nvSpPr>
        <p:spPr>
          <a:xfrm>
            <a:off x="434226" y="928232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2018, all rights reserved. Frank Russell Company is the source and owner of the trademarks, service marks, and copyrights related to the Russell Indexes.</a:t>
            </a:r>
          </a:p>
          <a:p>
            <a:endParaRPr lang="en-US" dirty="0"/>
          </a:p>
        </p:txBody>
      </p:sp>
      <p:sp>
        <p:nvSpPr>
          <p:cNvPr id="7" name="Text Placeholder 6"/>
          <p:cNvSpPr>
            <a:spLocks noGrp="1"/>
          </p:cNvSpPr>
          <p:nvPr>
            <p:ph type="body" sz="quarter" idx="18"/>
          </p:nvPr>
        </p:nvSpPr>
        <p:spPr/>
        <p:txBody>
          <a:bodyPr/>
          <a:lstStyle/>
          <a:p>
            <a:r>
              <a:rPr lang="en-US" dirty="0"/>
              <a:t>In US dollar terms, developed markets outside the US underperformed the US but outperformed emerging markets during the second quarter.</a:t>
            </a:r>
          </a:p>
          <a:p>
            <a:r>
              <a:rPr lang="en-US" dirty="0"/>
              <a:t>Value underperformed growth in non-US developed markets across large and small cap stocks.</a:t>
            </a:r>
          </a:p>
          <a:p>
            <a:r>
              <a:rPr lang="en-US" dirty="0"/>
              <a:t>Small caps underperformed large caps in non-US developed markets.  </a:t>
            </a:r>
          </a:p>
        </p:txBody>
      </p:sp>
      <p:graphicFrame>
        <p:nvGraphicFramePr>
          <p:cNvPr id="27" name="Object 26"/>
          <p:cNvGraphicFramePr>
            <a:graphicFrameLocks noChangeAspect="1"/>
          </p:cNvGraphicFramePr>
          <p:nvPr>
            <p:extLst>
              <p:ext uri="{D42A27DB-BD31-4B8C-83A1-F6EECF244321}">
                <p14:modId xmlns:p14="http://schemas.microsoft.com/office/powerpoint/2010/main" val="3664424062"/>
              </p:ext>
            </p:extLst>
          </p:nvPr>
        </p:nvGraphicFramePr>
        <p:xfrm>
          <a:off x="3514725" y="6161088"/>
          <a:ext cx="3867150" cy="1962150"/>
        </p:xfrm>
        <a:graphic>
          <a:graphicData uri="http://schemas.openxmlformats.org/presentationml/2006/ole">
            <mc:AlternateContent xmlns:mc="http://schemas.openxmlformats.org/markup-compatibility/2006">
              <mc:Choice xmlns:v="urn:schemas-microsoft-com:vml" Requires="v">
                <p:oleObj spid="_x0000_s30698" name="Worksheet" r:id="rId6" imgW="3867195" imgH="1962137" progId="Excel.Sheet.12">
                  <p:embed/>
                </p:oleObj>
              </mc:Choice>
              <mc:Fallback>
                <p:oleObj name="Worksheet" r:id="rId6" imgW="3867195" imgH="1962137" progId="Excel.Sheet.12">
                  <p:embed/>
                  <p:pic>
                    <p:nvPicPr>
                      <p:cNvPr id="0" name=""/>
                      <p:cNvPicPr>
                        <a:picLocks noChangeAspect="1" noChangeArrowheads="1"/>
                      </p:cNvPicPr>
                      <p:nvPr/>
                    </p:nvPicPr>
                    <p:blipFill>
                      <a:blip r:embed="rId7"/>
                      <a:srcRect/>
                      <a:stretch>
                        <a:fillRect/>
                      </a:stretch>
                    </p:blipFill>
                    <p:spPr bwMode="auto">
                      <a:xfrm>
                        <a:off x="3514725" y="6161088"/>
                        <a:ext cx="3867150" cy="1962150"/>
                      </a:xfrm>
                      <a:prstGeom prst="rect">
                        <a:avLst/>
                      </a:prstGeom>
                      <a:noFill/>
                      <a:ln>
                        <a:noFill/>
                      </a:ln>
                      <a:extLst/>
                    </p:spPr>
                  </p:pic>
                </p:oleObj>
              </mc:Fallback>
            </mc:AlternateContent>
          </a:graphicData>
        </a:graphic>
      </p:graphicFrame>
      <p:cxnSp>
        <p:nvCxnSpPr>
          <p:cNvPr id="21" name="Straight Connector 20"/>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36574" y="6660120"/>
            <a:ext cx="251142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2" name="Chart 21"/>
          <p:cNvGraphicFramePr/>
          <p:nvPr>
            <p:extLst>
              <p:ext uri="{D42A27DB-BD31-4B8C-83A1-F6EECF244321}">
                <p14:modId xmlns:p14="http://schemas.microsoft.com/office/powerpoint/2010/main" val="2193610657"/>
              </p:ext>
            </p:extLst>
          </p:nvPr>
        </p:nvGraphicFramePr>
        <p:xfrm>
          <a:off x="3514729" y="2540439"/>
          <a:ext cx="4041436" cy="3152776"/>
        </p:xfrm>
        <a:graphic>
          <a:graphicData uri="http://schemas.openxmlformats.org/drawingml/2006/chart">
            <c:chart xmlns:c="http://schemas.openxmlformats.org/drawingml/2006/chart" xmlns:r="http://schemas.openxmlformats.org/officeDocument/2006/relationships" r:id="rId8"/>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pPr/>
              <a:t>8</a:t>
            </a:fld>
            <a:endParaRPr lang="en-US" dirty="0"/>
          </a:p>
        </p:txBody>
      </p:sp>
    </p:spTree>
    <p:extLst>
      <p:ext uri="{BB962C8B-B14F-4D97-AF65-F5344CB8AC3E}">
        <p14:creationId xmlns:p14="http://schemas.microsoft.com/office/powerpoint/2010/main" val="5970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p:nvPr>
            <p:extLst>
              <p:ext uri="{D42A27DB-BD31-4B8C-83A1-F6EECF244321}">
                <p14:modId xmlns:p14="http://schemas.microsoft.com/office/powerpoint/2010/main" val="819609737"/>
              </p:ext>
            </p:extLst>
          </p:nvPr>
        </p:nvGraphicFramePr>
        <p:xfrm>
          <a:off x="394166" y="5691498"/>
          <a:ext cx="4794522" cy="3502347"/>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noFill/>
        </p:spPr>
        <p:txBody>
          <a:bodyPr/>
          <a:lstStyle/>
          <a:p>
            <a:r>
              <a:rPr lang="en-US" dirty="0"/>
              <a:t>Emerging Markets Stocks</a:t>
            </a:r>
          </a:p>
        </p:txBody>
      </p:sp>
      <p:pic>
        <p:nvPicPr>
          <p:cNvPr id="7" name="Picture Placeholder 6">
            <a:extLst>
              <a:ext uri="{FF2B5EF4-FFF2-40B4-BE49-F238E27FC236}">
                <a16:creationId xmlns:a16="http://schemas.microsoft.com/office/drawing/2014/main" id="{17BFAD2D-100C-4CCA-9E80-F1650E9D0A3C}"/>
              </a:ext>
            </a:extLst>
          </p:cNvPr>
          <p:cNvPicPr>
            <a:picLocks noGrp="1" noChangeAspect="1"/>
          </p:cNvPicPr>
          <p:nvPr>
            <p:ph type="pic" sz="quarter" idx="13"/>
          </p:nvPr>
        </p:nvPicPr>
        <p:blipFill>
          <a:blip r:embed="rId5">
            <a:extLst>
              <a:ext uri="{28A0092B-C50C-407E-A947-70E740481C1C}">
                <a14:useLocalDpi xmlns:a14="http://schemas.microsoft.com/office/drawing/2010/main" val="0"/>
              </a:ext>
            </a:extLst>
          </a:blip>
          <a:stretch>
            <a:fillRect/>
          </a:stretch>
        </p:blipFill>
        <p:spPr>
          <a:xfrm>
            <a:off x="6183107" y="261038"/>
            <a:ext cx="1263486" cy="1268166"/>
          </a:xfrm>
          <a:prstGeom prst="rect">
            <a:avLst/>
          </a:prstGeom>
        </p:spPr>
      </p:pic>
      <p:sp>
        <p:nvSpPr>
          <p:cNvPr id="6" name="Text Placeholder 5"/>
          <p:cNvSpPr>
            <a:spLocks noGrp="1"/>
          </p:cNvSpPr>
          <p:nvPr>
            <p:ph type="body" sz="quarter" idx="14"/>
          </p:nvPr>
        </p:nvSpPr>
        <p:spPr/>
        <p:txBody>
          <a:bodyPr/>
          <a:lstStyle/>
          <a:p>
            <a:pPr lvl="0"/>
            <a:r>
              <a:rPr lang="en-US" dirty="0"/>
              <a:t>Second Quarter 2018 Index Returns</a:t>
            </a:r>
          </a:p>
        </p:txBody>
      </p:sp>
      <p:sp>
        <p:nvSpPr>
          <p:cNvPr id="8" name="Text Placeholder 7"/>
          <p:cNvSpPr>
            <a:spLocks noGrp="1"/>
          </p:cNvSpPr>
          <p:nvPr>
            <p:ph type="body" sz="quarter" idx="18"/>
          </p:nvPr>
        </p:nvSpPr>
        <p:spPr>
          <a:xfrm>
            <a:off x="429800" y="2604477"/>
            <a:ext cx="2661066" cy="2856523"/>
          </a:xfrm>
        </p:spPr>
        <p:txBody>
          <a:bodyPr/>
          <a:lstStyle/>
          <a:p>
            <a:r>
              <a:rPr lang="en-US" dirty="0"/>
              <a:t>In US dollar terms, emerging markets posted negative returns in the second quarter, underperforming developed markets including the US.   </a:t>
            </a:r>
          </a:p>
          <a:p>
            <a:r>
              <a:rPr lang="en-US" dirty="0"/>
              <a:t>The value effect was negative in large caps; however, value and growth stocks had similar performance among small cap stocks within emerging markets. </a:t>
            </a:r>
          </a:p>
          <a:p>
            <a:r>
              <a:rPr lang="en-US" dirty="0"/>
              <a:t>Small caps underperformed large caps in emerging markets.  </a:t>
            </a: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p:txBody>
      </p:sp>
      <p:cxnSp>
        <p:nvCxnSpPr>
          <p:cNvPr id="15" name="Straight Connector 14"/>
          <p:cNvCxnSpPr/>
          <p:nvPr/>
        </p:nvCxnSpPr>
        <p:spPr>
          <a:xfrm>
            <a:off x="3311448" y="2650465"/>
            <a:ext cx="0" cy="572944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 name="Chart 13"/>
          <p:cNvGraphicFramePr/>
          <p:nvPr>
            <p:extLst>
              <p:ext uri="{D42A27DB-BD31-4B8C-83A1-F6EECF244321}">
                <p14:modId xmlns:p14="http://schemas.microsoft.com/office/powerpoint/2010/main" val="2575794801"/>
              </p:ext>
            </p:extLst>
          </p:nvPr>
        </p:nvGraphicFramePr>
        <p:xfrm>
          <a:off x="3514729" y="2540439"/>
          <a:ext cx="4041436" cy="315277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719937106"/>
              </p:ext>
            </p:extLst>
          </p:nvPr>
        </p:nvGraphicFramePr>
        <p:xfrm>
          <a:off x="3522663" y="6415088"/>
          <a:ext cx="4000500" cy="1962150"/>
        </p:xfrm>
        <a:graphic>
          <a:graphicData uri="http://schemas.openxmlformats.org/presentationml/2006/ole">
            <mc:AlternateContent xmlns:mc="http://schemas.openxmlformats.org/markup-compatibility/2006">
              <mc:Choice xmlns:v="urn:schemas-microsoft-com:vml" Requires="v">
                <p:oleObj spid="_x0000_s31723" name="Worksheet" r:id="rId7" imgW="4000500" imgH="1962137" progId="Excel.Sheet.12">
                  <p:embed/>
                </p:oleObj>
              </mc:Choice>
              <mc:Fallback>
                <p:oleObj name="Worksheet" r:id="rId7" imgW="4000500" imgH="1962137" progId="Excel.Sheet.12">
                  <p:embed/>
                  <p:pic>
                    <p:nvPicPr>
                      <p:cNvPr id="0" name=""/>
                      <p:cNvPicPr>
                        <a:picLocks noChangeAspect="1" noChangeArrowheads="1"/>
                      </p:cNvPicPr>
                      <p:nvPr/>
                    </p:nvPicPr>
                    <p:blipFill>
                      <a:blip r:embed="rId8"/>
                      <a:srcRect/>
                      <a:stretch>
                        <a:fillRect/>
                      </a:stretch>
                    </p:blipFill>
                    <p:spPr bwMode="auto">
                      <a:xfrm>
                        <a:off x="3522663" y="6415088"/>
                        <a:ext cx="40005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 Placeholder 12"/>
          <p:cNvSpPr>
            <a:spLocks noGrp="1"/>
          </p:cNvSpPr>
          <p:nvPr>
            <p:ph type="body" sz="quarter" idx="15"/>
          </p:nvPr>
        </p:nvSpPr>
        <p:spPr>
          <a:xfrm>
            <a:off x="434226" y="9278216"/>
            <a:ext cx="6804774" cy="517712"/>
          </a:xfrm>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2018, all rights reserved. Frank Russell Company is the source and owner of the trademarks, service marks, and copyrights related to the Russell Indexes.</a:t>
            </a:r>
          </a:p>
          <a:p>
            <a:endParaRPr lang="en-US" dirty="0"/>
          </a:p>
        </p:txBody>
      </p:sp>
      <p:sp>
        <p:nvSpPr>
          <p:cNvPr id="4" name="Slide Number Placeholder 3"/>
          <p:cNvSpPr>
            <a:spLocks noGrp="1"/>
          </p:cNvSpPr>
          <p:nvPr>
            <p:ph type="sldNum" sz="quarter" idx="12"/>
          </p:nvPr>
        </p:nvSpPr>
        <p:spPr/>
        <p:txBody>
          <a:bodyPr/>
          <a:lstStyle/>
          <a:p>
            <a:fld id="{66F6FF41-5833-4EBF-9145-362BCED2914A}" type="slidenum">
              <a:rPr lang="en-US" smtClean="0"/>
              <a:pPr/>
              <a:t>9</a:t>
            </a:fld>
            <a:endParaRPr lang="en-US" dirty="0"/>
          </a:p>
        </p:txBody>
      </p:sp>
    </p:spTree>
    <p:extLst>
      <p:ext uri="{BB962C8B-B14F-4D97-AF65-F5344CB8AC3E}">
        <p14:creationId xmlns:p14="http://schemas.microsoft.com/office/powerpoint/2010/main" val="2013841493"/>
      </p:ext>
    </p:extLst>
  </p:cSld>
  <p:clrMapOvr>
    <a:masterClrMapping/>
  </p:clrMapOvr>
</p:sld>
</file>

<file path=ppt/theme/theme1.xml><?xml version="1.0" encoding="utf-8"?>
<a:theme xmlns:a="http://schemas.openxmlformats.org/drawingml/2006/main" name="QMR_Q316_Portrait">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QMR_Q316_Portrait</Template>
  <TotalTime>3214</TotalTime>
  <Words>3281</Words>
  <Application>Microsoft Office PowerPoint</Application>
  <PresentationFormat>Custom</PresentationFormat>
  <Paragraphs>375</Paragraphs>
  <Slides>17</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Arial Narrow</vt:lpstr>
      <vt:lpstr>Calibri</vt:lpstr>
      <vt:lpstr>Times New Roman</vt:lpstr>
      <vt:lpstr>Verdana</vt:lpstr>
      <vt:lpstr>QMR_Q316_Portrait</vt:lpstr>
      <vt:lpstr>Worksheet</vt:lpstr>
      <vt:lpstr>Q2</vt:lpstr>
      <vt:lpstr>Quarterly Market Review</vt:lpstr>
      <vt:lpstr>Market Summary</vt:lpstr>
      <vt:lpstr>World Stock Market Performance</vt:lpstr>
      <vt:lpstr>World Stock Market Performance</vt:lpstr>
      <vt:lpstr>World Asset Classes </vt:lpstr>
      <vt:lpstr>US Stocks</vt:lpstr>
      <vt:lpstr>International Developed Stocks</vt:lpstr>
      <vt:lpstr>Emerging Markets Stocks</vt:lpstr>
      <vt:lpstr>Select Country Performance</vt:lpstr>
      <vt:lpstr>Select Currency Performance vs. US Dollar</vt:lpstr>
      <vt:lpstr>Real Estate Investment Trusts (REITs)</vt:lpstr>
      <vt:lpstr>Commodities</vt:lpstr>
      <vt:lpstr>Fixed Income</vt:lpstr>
      <vt:lpstr>Impact of Diversification</vt:lpstr>
      <vt:lpstr>E+R=O, a Formula for Success¹</vt:lpstr>
      <vt:lpstr>E+R=O, a Formula for Success¹</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Q3</dc:title>
  <dc:creator>Nancy.Yohe@dimensional.com</dc:creator>
  <cp:lastModifiedBy>Stephen Molyneaux</cp:lastModifiedBy>
  <cp:revision>528</cp:revision>
  <cp:lastPrinted>2018-07-02T23:59:23Z</cp:lastPrinted>
  <dcterms:created xsi:type="dcterms:W3CDTF">2016-09-30T16:08:42Z</dcterms:created>
  <dcterms:modified xsi:type="dcterms:W3CDTF">2018-07-10T14:00:10Z</dcterms:modified>
</cp:coreProperties>
</file>