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6.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drawings/drawing2.xml" ContentType="application/vnd.openxmlformats-officedocument.drawingml.chartshapes+xml"/>
  <Override PartName="/ppt/notesSlides/notesSlide7.xml" ContentType="application/vnd.openxmlformats-officedocument.presentationml.notesSlide+xml"/>
  <Override PartName="/ppt/charts/chart4.xml" ContentType="application/vnd.openxmlformats-officedocument.drawingml.chart+xml"/>
  <Override PartName="/ppt/notesSlides/notesSlide8.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9.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10.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notesSlides/notesSlide11.xml" ContentType="application/vnd.openxmlformats-officedocument.presentationml.notesSlide+xml"/>
  <Override PartName="/ppt/charts/chart11.xml" ContentType="application/vnd.openxmlformats-officedocument.drawingml.chart+xml"/>
  <Override PartName="/ppt/charts/chart12.xml" ContentType="application/vnd.openxmlformats-officedocument.drawingml.chart+xml"/>
  <Override PartName="/ppt/theme/themeOverride1.xml" ContentType="application/vnd.openxmlformats-officedocument.themeOverride+xml"/>
  <Override PartName="/ppt/notesSlides/notesSlide12.xml" ContentType="application/vnd.openxmlformats-officedocument.presentationml.notesSlide+xml"/>
  <Override PartName="/ppt/charts/chart13.xml" ContentType="application/vnd.openxmlformats-officedocument.drawingml.chart+xml"/>
  <Override PartName="/ppt/charts/chart14.xml" ContentType="application/vnd.openxmlformats-officedocument.drawingml.chart+xml"/>
  <Override PartName="/ppt/theme/themeOverride2.xml" ContentType="application/vnd.openxmlformats-officedocument.themeOverride+xml"/>
  <Override PartName="/ppt/notesSlides/notesSlide13.xml" ContentType="application/vnd.openxmlformats-officedocument.presentationml.notesSlide+xml"/>
  <Override PartName="/ppt/charts/chart15.xml" ContentType="application/vnd.openxmlformats-officedocument.drawingml.chart+xml"/>
  <Override PartName="/ppt/charts/chart16.xml" ContentType="application/vnd.openxmlformats-officedocument.drawingml.chart+xml"/>
  <Override PartName="/ppt/notesSlides/notesSlide14.xml" ContentType="application/vnd.openxmlformats-officedocument.presentationml.notesSlide+xml"/>
  <Override PartName="/ppt/charts/chart17.xml" ContentType="application/vnd.openxmlformats-officedocument.drawingml.chart+xml"/>
  <Override PartName="/ppt/notesSlides/notesSlide15.xml" ContentType="application/vnd.openxmlformats-officedocument.presentationml.notesSlide+xml"/>
  <Override PartName="/ppt/charts/chart18.xml" ContentType="application/vnd.openxmlformats-officedocument.drawingml.chart+xml"/>
  <Override PartName="/ppt/charts/chart19.xml" ContentType="application/vnd.openxmlformats-officedocument.drawingml.chart+xml"/>
  <Override PartName="/ppt/theme/themeOverride3.xml" ContentType="application/vnd.openxmlformats-officedocument.themeOverride+xml"/>
  <Override PartName="/ppt/drawings/drawing3.xml" ContentType="application/vnd.openxmlformats-officedocument.drawingml.chartshapes+xml"/>
  <Override PartName="/ppt/notesSlides/notesSlide16.xml" ContentType="application/vnd.openxmlformats-officedocument.presentationml.notesSlide+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notesSlides/notesSlide17.xml" ContentType="application/vnd.openxmlformats-officedocument.presentationml.notesSlide+xml"/>
  <Override PartName="/ppt/charts/chart24.xml" ContentType="application/vnd.openxmlformats-officedocument.drawingml.chart+xml"/>
  <Override PartName="/ppt/charts/chart25.xml" ContentType="application/vnd.openxmlformats-officedocument.drawingml.chart+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21"/>
  </p:notesMasterIdLst>
  <p:sldIdLst>
    <p:sldId id="256" r:id="rId2"/>
    <p:sldId id="257" r:id="rId3"/>
    <p:sldId id="258" r:id="rId4"/>
    <p:sldId id="308" r:id="rId5"/>
    <p:sldId id="306" r:id="rId6"/>
    <p:sldId id="307" r:id="rId7"/>
    <p:sldId id="261" r:id="rId8"/>
    <p:sldId id="262" r:id="rId9"/>
    <p:sldId id="263" r:id="rId10"/>
    <p:sldId id="264" r:id="rId11"/>
    <p:sldId id="265" r:id="rId12"/>
    <p:sldId id="266" r:id="rId13"/>
    <p:sldId id="267" r:id="rId14"/>
    <p:sldId id="268" r:id="rId15"/>
    <p:sldId id="269" r:id="rId16"/>
    <p:sldId id="309" r:id="rId17"/>
    <p:sldId id="270" r:id="rId18"/>
    <p:sldId id="301" r:id="rId19"/>
    <p:sldId id="302" r:id="rId20"/>
  </p:sldIdLst>
  <p:sldSz cx="10058400" cy="7772400"/>
  <p:notesSz cx="7023100" cy="9309100"/>
  <p:defaultTextStyle>
    <a:defPPr>
      <a:defRPr lang="en-US"/>
    </a:defPPr>
    <a:lvl1pPr marL="0" algn="l" defTabSz="1018228" rtl="0" eaLnBrk="1" latinLnBrk="0" hangingPunct="1">
      <a:defRPr sz="2000" kern="1200">
        <a:solidFill>
          <a:schemeClr val="tx1"/>
        </a:solidFill>
        <a:latin typeface="+mn-lt"/>
        <a:ea typeface="+mn-ea"/>
        <a:cs typeface="+mn-cs"/>
      </a:defRPr>
    </a:lvl1pPr>
    <a:lvl2pPr marL="509115" algn="l" defTabSz="1018228" rtl="0" eaLnBrk="1" latinLnBrk="0" hangingPunct="1">
      <a:defRPr sz="2000" kern="1200">
        <a:solidFill>
          <a:schemeClr val="tx1"/>
        </a:solidFill>
        <a:latin typeface="+mn-lt"/>
        <a:ea typeface="+mn-ea"/>
        <a:cs typeface="+mn-cs"/>
      </a:defRPr>
    </a:lvl2pPr>
    <a:lvl3pPr marL="1018228" algn="l" defTabSz="1018228" rtl="0" eaLnBrk="1" latinLnBrk="0" hangingPunct="1">
      <a:defRPr sz="2000" kern="1200">
        <a:solidFill>
          <a:schemeClr val="tx1"/>
        </a:solidFill>
        <a:latin typeface="+mn-lt"/>
        <a:ea typeface="+mn-ea"/>
        <a:cs typeface="+mn-cs"/>
      </a:defRPr>
    </a:lvl3pPr>
    <a:lvl4pPr marL="1527344" algn="l" defTabSz="1018228" rtl="0" eaLnBrk="1" latinLnBrk="0" hangingPunct="1">
      <a:defRPr sz="2000" kern="1200">
        <a:solidFill>
          <a:schemeClr val="tx1"/>
        </a:solidFill>
        <a:latin typeface="+mn-lt"/>
        <a:ea typeface="+mn-ea"/>
        <a:cs typeface="+mn-cs"/>
      </a:defRPr>
    </a:lvl4pPr>
    <a:lvl5pPr marL="2036458" algn="l" defTabSz="1018228" rtl="0" eaLnBrk="1" latinLnBrk="0" hangingPunct="1">
      <a:defRPr sz="2000" kern="1200">
        <a:solidFill>
          <a:schemeClr val="tx1"/>
        </a:solidFill>
        <a:latin typeface="+mn-lt"/>
        <a:ea typeface="+mn-ea"/>
        <a:cs typeface="+mn-cs"/>
      </a:defRPr>
    </a:lvl5pPr>
    <a:lvl6pPr marL="2545574" algn="l" defTabSz="1018228" rtl="0" eaLnBrk="1" latinLnBrk="0" hangingPunct="1">
      <a:defRPr sz="2000" kern="1200">
        <a:solidFill>
          <a:schemeClr val="tx1"/>
        </a:solidFill>
        <a:latin typeface="+mn-lt"/>
        <a:ea typeface="+mn-ea"/>
        <a:cs typeface="+mn-cs"/>
      </a:defRPr>
    </a:lvl6pPr>
    <a:lvl7pPr marL="3054686" algn="l" defTabSz="1018228" rtl="0" eaLnBrk="1" latinLnBrk="0" hangingPunct="1">
      <a:defRPr sz="2000" kern="1200">
        <a:solidFill>
          <a:schemeClr val="tx1"/>
        </a:solidFill>
        <a:latin typeface="+mn-lt"/>
        <a:ea typeface="+mn-ea"/>
        <a:cs typeface="+mn-cs"/>
      </a:defRPr>
    </a:lvl7pPr>
    <a:lvl8pPr marL="3563802" algn="l" defTabSz="1018228" rtl="0" eaLnBrk="1" latinLnBrk="0" hangingPunct="1">
      <a:defRPr sz="2000" kern="1200">
        <a:solidFill>
          <a:schemeClr val="tx1"/>
        </a:solidFill>
        <a:latin typeface="+mn-lt"/>
        <a:ea typeface="+mn-ea"/>
        <a:cs typeface="+mn-cs"/>
      </a:defRPr>
    </a:lvl8pPr>
    <a:lvl9pPr marL="4072914" algn="l" defTabSz="1018228"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6" orient="horz" pos="1176" userDrawn="1">
          <p15:clr>
            <a:srgbClr val="A4A3A4"/>
          </p15:clr>
        </p15:guide>
        <p15:guide id="23" orient="horz" pos="4728" userDrawn="1">
          <p15:clr>
            <a:srgbClr val="A4A3A4"/>
          </p15:clr>
        </p15:guide>
        <p15:guide id="25" orient="horz" pos="672" userDrawn="1">
          <p15:clr>
            <a:srgbClr val="A4A3A4"/>
          </p15:clr>
        </p15:guide>
        <p15:guide id="29" pos="2688" userDrawn="1">
          <p15:clr>
            <a:srgbClr val="A4A3A4"/>
          </p15:clr>
        </p15:guide>
        <p15:guide id="32" pos="2928" userDrawn="1">
          <p15:clr>
            <a:srgbClr val="A4A3A4"/>
          </p15:clr>
        </p15:guide>
        <p15:guide id="33" orient="horz" pos="1848" userDrawn="1">
          <p15:clr>
            <a:srgbClr val="A4A3A4"/>
          </p15:clr>
        </p15:guide>
        <p15:guide id="34" orient="horz" pos="424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om.Goodrum@dimensional.com" initials="TG" lastIdx="1" clrIdx="0"/>
  <p:cmAuthor id="1" name="Adam.Martin@dimensional.com" initials="A" lastIdx="1" clrIdx="1">
    <p:extLst>
      <p:ext uri="{19B8F6BF-5375-455C-9EA6-DF929625EA0E}">
        <p15:presenceInfo xmlns:p15="http://schemas.microsoft.com/office/powerpoint/2012/main" userId="S-1-5-21-1017909788-408882013-1392588124-230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97D"/>
    <a:srgbClr val="FFB52F"/>
    <a:srgbClr val="C00000"/>
    <a:srgbClr val="35627D"/>
    <a:srgbClr val="93A37C"/>
    <a:srgbClr val="FFFFFF"/>
    <a:srgbClr val="7F7F7F"/>
    <a:srgbClr val="595959"/>
    <a:srgbClr val="000000"/>
    <a:srgbClr val="6EA1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27" autoAdjust="0"/>
    <p:restoredTop sz="99762" autoAdjust="0"/>
  </p:normalViewPr>
  <p:slideViewPr>
    <p:cSldViewPr snapToGrid="0">
      <p:cViewPr varScale="1">
        <p:scale>
          <a:sx n="98" d="100"/>
          <a:sy n="98" d="100"/>
        </p:scale>
        <p:origin x="1482" y="78"/>
      </p:cViewPr>
      <p:guideLst>
        <p:guide orient="horz" pos="1176"/>
        <p:guide orient="horz" pos="4728"/>
        <p:guide orient="horz" pos="672"/>
        <p:guide pos="2688"/>
        <p:guide pos="2928"/>
        <p:guide orient="horz" pos="1848"/>
        <p:guide orient="horz" pos="4248"/>
      </p:guideLst>
    </p:cSldViewPr>
  </p:slideViewPr>
  <p:outlineViewPr>
    <p:cViewPr>
      <p:scale>
        <a:sx n="33" d="100"/>
        <a:sy n="33" d="100"/>
      </p:scale>
      <p:origin x="0" y="0"/>
    </p:cViewPr>
  </p:outlineViewPr>
  <p:notesTextViewPr>
    <p:cViewPr>
      <p:scale>
        <a:sx n="150" d="100"/>
        <a:sy n="15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2" Type="http://schemas.openxmlformats.org/officeDocument/2006/relationships/package" Target="../embeddings/Microsoft_Excel_Worksheet11.xlsx"/><Relationship Id="rId1" Type="http://schemas.openxmlformats.org/officeDocument/2006/relationships/themeOverride" Target="../theme/themeOverride1.xml"/></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2" Type="http://schemas.openxmlformats.org/officeDocument/2006/relationships/package" Target="../embeddings/Microsoft_Excel_Worksheet13.xlsx"/><Relationship Id="rId1" Type="http://schemas.openxmlformats.org/officeDocument/2006/relationships/themeOverride" Target="../theme/themeOverride2.xml"/></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package" Target="../embeddings/Microsoft_Excel_Worksheet18.xlsx"/><Relationship Id="rId1" Type="http://schemas.openxmlformats.org/officeDocument/2006/relationships/themeOverride" Target="../theme/themeOverride3.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787653881380702E-2"/>
          <c:y val="8.7738955558683565E-2"/>
          <c:w val="0.93980001719767303"/>
          <c:h val="0.86396529210754069"/>
        </c:manualLayout>
      </c:layout>
      <c:areaChart>
        <c:grouping val="standard"/>
        <c:varyColors val="0"/>
        <c:ser>
          <c:idx val="1"/>
          <c:order val="1"/>
          <c:tx>
            <c:strRef>
              <c:f>Sheet1!$C$1</c:f>
              <c:strCache>
                <c:ptCount val="1"/>
                <c:pt idx="0">
                  <c:v>line</c:v>
                </c:pt>
              </c:strCache>
            </c:strRef>
          </c:tx>
          <c:spPr>
            <a:solidFill>
              <a:srgbClr val="C9DAE2"/>
            </a:solidFill>
            <a:ln w="25400">
              <a:noFill/>
            </a:ln>
          </c:spPr>
          <c:cat>
            <c:numRef>
              <c:f>Sheet1!$A$2:$A$68</c:f>
              <c:numCache>
                <c:formatCode>mmm\ dd\,\ yyyy</c:formatCode>
                <c:ptCount val="67"/>
                <c:pt idx="0">
                  <c:v>43553</c:v>
                </c:pt>
                <c:pt idx="1">
                  <c:v>43556</c:v>
                </c:pt>
                <c:pt idx="2">
                  <c:v>43557</c:v>
                </c:pt>
                <c:pt idx="3">
                  <c:v>43558</c:v>
                </c:pt>
                <c:pt idx="4">
                  <c:v>43559</c:v>
                </c:pt>
                <c:pt idx="5">
                  <c:v>43560</c:v>
                </c:pt>
                <c:pt idx="6">
                  <c:v>43563</c:v>
                </c:pt>
                <c:pt idx="7">
                  <c:v>43564</c:v>
                </c:pt>
                <c:pt idx="8">
                  <c:v>43565</c:v>
                </c:pt>
                <c:pt idx="9">
                  <c:v>43566</c:v>
                </c:pt>
                <c:pt idx="10">
                  <c:v>43567</c:v>
                </c:pt>
                <c:pt idx="11">
                  <c:v>43570</c:v>
                </c:pt>
                <c:pt idx="12">
                  <c:v>43571</c:v>
                </c:pt>
                <c:pt idx="13">
                  <c:v>43572</c:v>
                </c:pt>
                <c:pt idx="14">
                  <c:v>43573</c:v>
                </c:pt>
                <c:pt idx="15">
                  <c:v>43574</c:v>
                </c:pt>
                <c:pt idx="16">
                  <c:v>43577</c:v>
                </c:pt>
                <c:pt idx="17">
                  <c:v>43578</c:v>
                </c:pt>
                <c:pt idx="18">
                  <c:v>43579</c:v>
                </c:pt>
                <c:pt idx="19">
                  <c:v>43580</c:v>
                </c:pt>
                <c:pt idx="20">
                  <c:v>43581</c:v>
                </c:pt>
                <c:pt idx="21">
                  <c:v>43584</c:v>
                </c:pt>
                <c:pt idx="22">
                  <c:v>43585</c:v>
                </c:pt>
                <c:pt idx="23">
                  <c:v>43586</c:v>
                </c:pt>
                <c:pt idx="24">
                  <c:v>43587</c:v>
                </c:pt>
                <c:pt idx="25">
                  <c:v>43588</c:v>
                </c:pt>
                <c:pt idx="26">
                  <c:v>43591</c:v>
                </c:pt>
                <c:pt idx="27">
                  <c:v>43592</c:v>
                </c:pt>
                <c:pt idx="28">
                  <c:v>43593</c:v>
                </c:pt>
                <c:pt idx="29">
                  <c:v>43594</c:v>
                </c:pt>
                <c:pt idx="30">
                  <c:v>43595</c:v>
                </c:pt>
                <c:pt idx="31">
                  <c:v>43598</c:v>
                </c:pt>
                <c:pt idx="32">
                  <c:v>43599</c:v>
                </c:pt>
                <c:pt idx="33">
                  <c:v>43600</c:v>
                </c:pt>
                <c:pt idx="34">
                  <c:v>43601</c:v>
                </c:pt>
                <c:pt idx="35">
                  <c:v>43602</c:v>
                </c:pt>
                <c:pt idx="36">
                  <c:v>43605</c:v>
                </c:pt>
                <c:pt idx="37">
                  <c:v>43606</c:v>
                </c:pt>
                <c:pt idx="38">
                  <c:v>43607</c:v>
                </c:pt>
                <c:pt idx="39">
                  <c:v>43608</c:v>
                </c:pt>
                <c:pt idx="40">
                  <c:v>43609</c:v>
                </c:pt>
                <c:pt idx="41">
                  <c:v>43612</c:v>
                </c:pt>
                <c:pt idx="42">
                  <c:v>43613</c:v>
                </c:pt>
                <c:pt idx="43">
                  <c:v>43614</c:v>
                </c:pt>
                <c:pt idx="44">
                  <c:v>43615</c:v>
                </c:pt>
                <c:pt idx="45">
                  <c:v>43616</c:v>
                </c:pt>
                <c:pt idx="46">
                  <c:v>43619</c:v>
                </c:pt>
                <c:pt idx="47">
                  <c:v>43620</c:v>
                </c:pt>
                <c:pt idx="48">
                  <c:v>43621</c:v>
                </c:pt>
                <c:pt idx="49">
                  <c:v>43622</c:v>
                </c:pt>
                <c:pt idx="50">
                  <c:v>43623</c:v>
                </c:pt>
                <c:pt idx="51">
                  <c:v>43626</c:v>
                </c:pt>
                <c:pt idx="52">
                  <c:v>43627</c:v>
                </c:pt>
                <c:pt idx="53">
                  <c:v>43628</c:v>
                </c:pt>
                <c:pt idx="54">
                  <c:v>43629</c:v>
                </c:pt>
                <c:pt idx="55">
                  <c:v>43630</c:v>
                </c:pt>
                <c:pt idx="56">
                  <c:v>43633</c:v>
                </c:pt>
                <c:pt idx="57">
                  <c:v>43634</c:v>
                </c:pt>
                <c:pt idx="58">
                  <c:v>43635</c:v>
                </c:pt>
                <c:pt idx="59">
                  <c:v>43636</c:v>
                </c:pt>
                <c:pt idx="60">
                  <c:v>43637</c:v>
                </c:pt>
                <c:pt idx="61">
                  <c:v>43640</c:v>
                </c:pt>
                <c:pt idx="62">
                  <c:v>43641</c:v>
                </c:pt>
                <c:pt idx="63">
                  <c:v>43642</c:v>
                </c:pt>
                <c:pt idx="64">
                  <c:v>43643</c:v>
                </c:pt>
                <c:pt idx="65">
                  <c:v>43644</c:v>
                </c:pt>
                <c:pt idx="66">
                  <c:v>43646</c:v>
                </c:pt>
              </c:numCache>
            </c:numRef>
          </c:cat>
          <c:val>
            <c:numRef>
              <c:f>Sheet1!$C$2:$C$68</c:f>
              <c:numCache>
                <c:formatCode>#,##0.00</c:formatCode>
                <c:ptCount val="67"/>
                <c:pt idx="0">
                  <c:v>251.87577387512701</c:v>
                </c:pt>
                <c:pt idx="1">
                  <c:v>254.75443942592599</c:v>
                </c:pt>
                <c:pt idx="2">
                  <c:v>254.78310859889899</c:v>
                </c:pt>
                <c:pt idx="3">
                  <c:v>256.22478995245302</c:v>
                </c:pt>
                <c:pt idx="4">
                  <c:v>256.27582111647899</c:v>
                </c:pt>
                <c:pt idx="5">
                  <c:v>257.16538775617602</c:v>
                </c:pt>
                <c:pt idx="6">
                  <c:v>257.58824907220901</c:v>
                </c:pt>
                <c:pt idx="7">
                  <c:v>256.74025889670401</c:v>
                </c:pt>
                <c:pt idx="8">
                  <c:v>257.34278453579401</c:v>
                </c:pt>
                <c:pt idx="9">
                  <c:v>257.08618480281501</c:v>
                </c:pt>
                <c:pt idx="10">
                  <c:v>258.39582972335597</c:v>
                </c:pt>
                <c:pt idx="11">
                  <c:v>258.53962157628501</c:v>
                </c:pt>
                <c:pt idx="12">
                  <c:v>258.95443684238302</c:v>
                </c:pt>
                <c:pt idx="13">
                  <c:v>258.82203693471098</c:v>
                </c:pt>
                <c:pt idx="14">
                  <c:v>258.64776452552098</c:v>
                </c:pt>
                <c:pt idx="15">
                  <c:v>258.664316792671</c:v>
                </c:pt>
                <c:pt idx="16">
                  <c:v>258.69874335778502</c:v>
                </c:pt>
                <c:pt idx="17">
                  <c:v>260.10268446735</c:v>
                </c:pt>
                <c:pt idx="18">
                  <c:v>259.37578686155598</c:v>
                </c:pt>
                <c:pt idx="19">
                  <c:v>258.82573729350997</c:v>
                </c:pt>
                <c:pt idx="20">
                  <c:v>259.77715916950001</c:v>
                </c:pt>
                <c:pt idx="21">
                  <c:v>260.13724597951301</c:v>
                </c:pt>
                <c:pt idx="22">
                  <c:v>260.38051751329999</c:v>
                </c:pt>
                <c:pt idx="23">
                  <c:v>259.50421060504999</c:v>
                </c:pt>
                <c:pt idx="24">
                  <c:v>258.57287316691497</c:v>
                </c:pt>
                <c:pt idx="25">
                  <c:v>260.463258665696</c:v>
                </c:pt>
                <c:pt idx="26">
                  <c:v>258.77660013115502</c:v>
                </c:pt>
                <c:pt idx="27">
                  <c:v>255.34891704456899</c:v>
                </c:pt>
                <c:pt idx="28">
                  <c:v>254.81061987385101</c:v>
                </c:pt>
                <c:pt idx="29">
                  <c:v>252.94018086239799</c:v>
                </c:pt>
                <c:pt idx="30">
                  <c:v>253.86543065636701</c:v>
                </c:pt>
                <c:pt idx="31">
                  <c:v>249.204216445535</c:v>
                </c:pt>
                <c:pt idx="32">
                  <c:v>250.47972581285401</c:v>
                </c:pt>
                <c:pt idx="33">
                  <c:v>251.78189962274399</c:v>
                </c:pt>
                <c:pt idx="34">
                  <c:v>253.402037011765</c:v>
                </c:pt>
                <c:pt idx="35">
                  <c:v>252.00582075168299</c:v>
                </c:pt>
                <c:pt idx="36">
                  <c:v>250.741715428573</c:v>
                </c:pt>
                <c:pt idx="37">
                  <c:v>252.29642413984399</c:v>
                </c:pt>
                <c:pt idx="38">
                  <c:v>251.65760114199099</c:v>
                </c:pt>
                <c:pt idx="39">
                  <c:v>248.76317271804299</c:v>
                </c:pt>
                <c:pt idx="40">
                  <c:v>249.641466224684</c:v>
                </c:pt>
                <c:pt idx="41">
                  <c:v>249.88292434378999</c:v>
                </c:pt>
                <c:pt idx="42">
                  <c:v>248.604589646763</c:v>
                </c:pt>
                <c:pt idx="43">
                  <c:v>246.46278085739499</c:v>
                </c:pt>
                <c:pt idx="44">
                  <c:v>246.94928263783501</c:v>
                </c:pt>
                <c:pt idx="45">
                  <c:v>244.934998388113</c:v>
                </c:pt>
                <c:pt idx="46">
                  <c:v>245.12394220111599</c:v>
                </c:pt>
                <c:pt idx="47">
                  <c:v>248.49244132233099</c:v>
                </c:pt>
                <c:pt idx="48">
                  <c:v>250.412722374655</c:v>
                </c:pt>
                <c:pt idx="49">
                  <c:v>251.27851737575</c:v>
                </c:pt>
                <c:pt idx="50">
                  <c:v>253.82086174815501</c:v>
                </c:pt>
                <c:pt idx="51">
                  <c:v>255.164447910501</c:v>
                </c:pt>
                <c:pt idx="52">
                  <c:v>255.92896593916399</c:v>
                </c:pt>
                <c:pt idx="53">
                  <c:v>255.20913165831399</c:v>
                </c:pt>
                <c:pt idx="54">
                  <c:v>255.40620106175001</c:v>
                </c:pt>
                <c:pt idx="55">
                  <c:v>254.58492970300699</c:v>
                </c:pt>
                <c:pt idx="56">
                  <c:v>254.46109238844599</c:v>
                </c:pt>
                <c:pt idx="57">
                  <c:v>256.97147608159298</c:v>
                </c:pt>
                <c:pt idx="58">
                  <c:v>258.52760149476001</c:v>
                </c:pt>
                <c:pt idx="59">
                  <c:v>261.30087694596898</c:v>
                </c:pt>
                <c:pt idx="60">
                  <c:v>260.74290918971599</c:v>
                </c:pt>
                <c:pt idx="61">
                  <c:v>260.77498969354798</c:v>
                </c:pt>
                <c:pt idx="62">
                  <c:v>259.04364641022698</c:v>
                </c:pt>
                <c:pt idx="63">
                  <c:v>258.58903988711802</c:v>
                </c:pt>
                <c:pt idx="64">
                  <c:v>259.70728520154398</c:v>
                </c:pt>
                <c:pt idx="65">
                  <c:v>260.97324724397799</c:v>
                </c:pt>
                <c:pt idx="66">
                  <c:v>260.97324724397799</c:v>
                </c:pt>
              </c:numCache>
            </c:numRef>
          </c:val>
          <c:extLst>
            <c:ext xmlns:c16="http://schemas.microsoft.com/office/drawing/2014/chart" uri="{C3380CC4-5D6E-409C-BE32-E72D297353CC}">
              <c16:uniqueId val="{00000000-B556-494A-A969-20A3CFB906E9}"/>
            </c:ext>
          </c:extLst>
        </c:ser>
        <c:dLbls>
          <c:showLegendKey val="0"/>
          <c:showVal val="0"/>
          <c:showCatName val="0"/>
          <c:showSerName val="0"/>
          <c:showPercent val="0"/>
          <c:showBubbleSize val="0"/>
        </c:dLbls>
        <c:axId val="2079027976"/>
        <c:axId val="2079031016"/>
      </c:areaChart>
      <c:lineChart>
        <c:grouping val="standard"/>
        <c:varyColors val="0"/>
        <c:ser>
          <c:idx val="0"/>
          <c:order val="0"/>
          <c:tx>
            <c:strRef>
              <c:f>Sheet1!$B$1</c:f>
              <c:strCache>
                <c:ptCount val="1"/>
                <c:pt idx="0">
                  <c:v>ACWI Standard (Large+Mid Cap) </c:v>
                </c:pt>
              </c:strCache>
            </c:strRef>
          </c:tx>
          <c:spPr>
            <a:ln w="44450">
              <a:solidFill>
                <a:schemeClr val="tx2"/>
              </a:solidFill>
            </a:ln>
          </c:spPr>
          <c:marker>
            <c:symbol val="none"/>
          </c:marker>
          <c:cat>
            <c:numRef>
              <c:f>Sheet1!$A$2:$A$68</c:f>
              <c:numCache>
                <c:formatCode>mmm\ dd\,\ yyyy</c:formatCode>
                <c:ptCount val="67"/>
                <c:pt idx="0">
                  <c:v>43553</c:v>
                </c:pt>
                <c:pt idx="1">
                  <c:v>43556</c:v>
                </c:pt>
                <c:pt idx="2">
                  <c:v>43557</c:v>
                </c:pt>
                <c:pt idx="3">
                  <c:v>43558</c:v>
                </c:pt>
                <c:pt idx="4">
                  <c:v>43559</c:v>
                </c:pt>
                <c:pt idx="5">
                  <c:v>43560</c:v>
                </c:pt>
                <c:pt idx="6">
                  <c:v>43563</c:v>
                </c:pt>
                <c:pt idx="7">
                  <c:v>43564</c:v>
                </c:pt>
                <c:pt idx="8">
                  <c:v>43565</c:v>
                </c:pt>
                <c:pt idx="9">
                  <c:v>43566</c:v>
                </c:pt>
                <c:pt idx="10">
                  <c:v>43567</c:v>
                </c:pt>
                <c:pt idx="11">
                  <c:v>43570</c:v>
                </c:pt>
                <c:pt idx="12">
                  <c:v>43571</c:v>
                </c:pt>
                <c:pt idx="13">
                  <c:v>43572</c:v>
                </c:pt>
                <c:pt idx="14">
                  <c:v>43573</c:v>
                </c:pt>
                <c:pt idx="15">
                  <c:v>43574</c:v>
                </c:pt>
                <c:pt idx="16">
                  <c:v>43577</c:v>
                </c:pt>
                <c:pt idx="17">
                  <c:v>43578</c:v>
                </c:pt>
                <c:pt idx="18">
                  <c:v>43579</c:v>
                </c:pt>
                <c:pt idx="19">
                  <c:v>43580</c:v>
                </c:pt>
                <c:pt idx="20">
                  <c:v>43581</c:v>
                </c:pt>
                <c:pt idx="21">
                  <c:v>43584</c:v>
                </c:pt>
                <c:pt idx="22">
                  <c:v>43585</c:v>
                </c:pt>
                <c:pt idx="23">
                  <c:v>43586</c:v>
                </c:pt>
                <c:pt idx="24">
                  <c:v>43587</c:v>
                </c:pt>
                <c:pt idx="25">
                  <c:v>43588</c:v>
                </c:pt>
                <c:pt idx="26">
                  <c:v>43591</c:v>
                </c:pt>
                <c:pt idx="27">
                  <c:v>43592</c:v>
                </c:pt>
                <c:pt idx="28">
                  <c:v>43593</c:v>
                </c:pt>
                <c:pt idx="29">
                  <c:v>43594</c:v>
                </c:pt>
                <c:pt idx="30">
                  <c:v>43595</c:v>
                </c:pt>
                <c:pt idx="31">
                  <c:v>43598</c:v>
                </c:pt>
                <c:pt idx="32">
                  <c:v>43599</c:v>
                </c:pt>
                <c:pt idx="33">
                  <c:v>43600</c:v>
                </c:pt>
                <c:pt idx="34">
                  <c:v>43601</c:v>
                </c:pt>
                <c:pt idx="35">
                  <c:v>43602</c:v>
                </c:pt>
                <c:pt idx="36">
                  <c:v>43605</c:v>
                </c:pt>
                <c:pt idx="37">
                  <c:v>43606</c:v>
                </c:pt>
                <c:pt idx="38">
                  <c:v>43607</c:v>
                </c:pt>
                <c:pt idx="39">
                  <c:v>43608</c:v>
                </c:pt>
                <c:pt idx="40">
                  <c:v>43609</c:v>
                </c:pt>
                <c:pt idx="41">
                  <c:v>43612</c:v>
                </c:pt>
                <c:pt idx="42">
                  <c:v>43613</c:v>
                </c:pt>
                <c:pt idx="43">
                  <c:v>43614</c:v>
                </c:pt>
                <c:pt idx="44">
                  <c:v>43615</c:v>
                </c:pt>
                <c:pt idx="45">
                  <c:v>43616</c:v>
                </c:pt>
                <c:pt idx="46">
                  <c:v>43619</c:v>
                </c:pt>
                <c:pt idx="47">
                  <c:v>43620</c:v>
                </c:pt>
                <c:pt idx="48">
                  <c:v>43621</c:v>
                </c:pt>
                <c:pt idx="49">
                  <c:v>43622</c:v>
                </c:pt>
                <c:pt idx="50">
                  <c:v>43623</c:v>
                </c:pt>
                <c:pt idx="51">
                  <c:v>43626</c:v>
                </c:pt>
                <c:pt idx="52">
                  <c:v>43627</c:v>
                </c:pt>
                <c:pt idx="53">
                  <c:v>43628</c:v>
                </c:pt>
                <c:pt idx="54">
                  <c:v>43629</c:v>
                </c:pt>
                <c:pt idx="55">
                  <c:v>43630</c:v>
                </c:pt>
                <c:pt idx="56">
                  <c:v>43633</c:v>
                </c:pt>
                <c:pt idx="57">
                  <c:v>43634</c:v>
                </c:pt>
                <c:pt idx="58">
                  <c:v>43635</c:v>
                </c:pt>
                <c:pt idx="59">
                  <c:v>43636</c:v>
                </c:pt>
                <c:pt idx="60">
                  <c:v>43637</c:v>
                </c:pt>
                <c:pt idx="61">
                  <c:v>43640</c:v>
                </c:pt>
                <c:pt idx="62">
                  <c:v>43641</c:v>
                </c:pt>
                <c:pt idx="63">
                  <c:v>43642</c:v>
                </c:pt>
                <c:pt idx="64">
                  <c:v>43643</c:v>
                </c:pt>
                <c:pt idx="65">
                  <c:v>43644</c:v>
                </c:pt>
                <c:pt idx="66">
                  <c:v>43646</c:v>
                </c:pt>
              </c:numCache>
            </c:numRef>
          </c:cat>
          <c:val>
            <c:numRef>
              <c:f>Sheet1!$B$2:$B$68</c:f>
              <c:numCache>
                <c:formatCode>#,##0.000</c:formatCode>
                <c:ptCount val="67"/>
                <c:pt idx="0">
                  <c:v>251.87577387512701</c:v>
                </c:pt>
                <c:pt idx="1">
                  <c:v>254.75443942592599</c:v>
                </c:pt>
                <c:pt idx="2">
                  <c:v>254.78310859889899</c:v>
                </c:pt>
                <c:pt idx="3">
                  <c:v>256.22478995245302</c:v>
                </c:pt>
                <c:pt idx="4">
                  <c:v>256.27582111647899</c:v>
                </c:pt>
                <c:pt idx="5">
                  <c:v>257.16538775617602</c:v>
                </c:pt>
                <c:pt idx="6">
                  <c:v>257.58824907220901</c:v>
                </c:pt>
                <c:pt idx="7">
                  <c:v>256.74025889670401</c:v>
                </c:pt>
                <c:pt idx="8">
                  <c:v>257.34278453579401</c:v>
                </c:pt>
                <c:pt idx="9">
                  <c:v>257.08618480281501</c:v>
                </c:pt>
                <c:pt idx="10">
                  <c:v>258.39582972335597</c:v>
                </c:pt>
                <c:pt idx="11">
                  <c:v>258.53962157628501</c:v>
                </c:pt>
                <c:pt idx="12">
                  <c:v>258.95443684238302</c:v>
                </c:pt>
                <c:pt idx="13">
                  <c:v>258.82203693471098</c:v>
                </c:pt>
                <c:pt idx="14">
                  <c:v>258.64776452552098</c:v>
                </c:pt>
                <c:pt idx="15">
                  <c:v>258.664316792671</c:v>
                </c:pt>
                <c:pt idx="16">
                  <c:v>258.69874335778502</c:v>
                </c:pt>
                <c:pt idx="17">
                  <c:v>260.10268446735</c:v>
                </c:pt>
                <c:pt idx="18">
                  <c:v>259.37578686155598</c:v>
                </c:pt>
                <c:pt idx="19">
                  <c:v>258.82573729350997</c:v>
                </c:pt>
                <c:pt idx="20">
                  <c:v>259.77715916950001</c:v>
                </c:pt>
                <c:pt idx="21">
                  <c:v>260.13724597951301</c:v>
                </c:pt>
                <c:pt idx="22">
                  <c:v>260.38051751329999</c:v>
                </c:pt>
                <c:pt idx="23">
                  <c:v>259.50421060504999</c:v>
                </c:pt>
                <c:pt idx="24">
                  <c:v>258.57287316691497</c:v>
                </c:pt>
                <c:pt idx="25">
                  <c:v>260.463258665696</c:v>
                </c:pt>
                <c:pt idx="26">
                  <c:v>258.77660013115502</c:v>
                </c:pt>
                <c:pt idx="27">
                  <c:v>255.34891704456899</c:v>
                </c:pt>
                <c:pt idx="28">
                  <c:v>254.81061987385101</c:v>
                </c:pt>
                <c:pt idx="29">
                  <c:v>252.94018086239799</c:v>
                </c:pt>
                <c:pt idx="30">
                  <c:v>253.86543065636701</c:v>
                </c:pt>
                <c:pt idx="31">
                  <c:v>249.204216445535</c:v>
                </c:pt>
                <c:pt idx="32">
                  <c:v>250.47972581285401</c:v>
                </c:pt>
                <c:pt idx="33">
                  <c:v>251.78189962274399</c:v>
                </c:pt>
                <c:pt idx="34">
                  <c:v>253.402037011765</c:v>
                </c:pt>
                <c:pt idx="35">
                  <c:v>252.00582075168299</c:v>
                </c:pt>
                <c:pt idx="36">
                  <c:v>250.741715428573</c:v>
                </c:pt>
                <c:pt idx="37">
                  <c:v>252.29642413984399</c:v>
                </c:pt>
                <c:pt idx="38">
                  <c:v>251.65760114199099</c:v>
                </c:pt>
                <c:pt idx="39">
                  <c:v>248.76317271804299</c:v>
                </c:pt>
                <c:pt idx="40">
                  <c:v>249.641466224684</c:v>
                </c:pt>
                <c:pt idx="41">
                  <c:v>249.88292434378999</c:v>
                </c:pt>
                <c:pt idx="42">
                  <c:v>248.604589646763</c:v>
                </c:pt>
                <c:pt idx="43">
                  <c:v>246.46278085739499</c:v>
                </c:pt>
                <c:pt idx="44">
                  <c:v>246.94928263783501</c:v>
                </c:pt>
                <c:pt idx="45">
                  <c:v>244.934998388113</c:v>
                </c:pt>
                <c:pt idx="46">
                  <c:v>245.12394220111599</c:v>
                </c:pt>
                <c:pt idx="47">
                  <c:v>248.49244132233099</c:v>
                </c:pt>
                <c:pt idx="48">
                  <c:v>250.412722374655</c:v>
                </c:pt>
                <c:pt idx="49">
                  <c:v>251.27851737575</c:v>
                </c:pt>
                <c:pt idx="50">
                  <c:v>253.82086174815501</c:v>
                </c:pt>
                <c:pt idx="51">
                  <c:v>255.164447910501</c:v>
                </c:pt>
                <c:pt idx="52">
                  <c:v>255.92896593916399</c:v>
                </c:pt>
                <c:pt idx="53">
                  <c:v>255.20913165831399</c:v>
                </c:pt>
                <c:pt idx="54">
                  <c:v>255.40620106175001</c:v>
                </c:pt>
                <c:pt idx="55">
                  <c:v>254.58492970300699</c:v>
                </c:pt>
                <c:pt idx="56">
                  <c:v>254.46109238844599</c:v>
                </c:pt>
                <c:pt idx="57">
                  <c:v>256.97147608159298</c:v>
                </c:pt>
                <c:pt idx="58">
                  <c:v>258.52760149476001</c:v>
                </c:pt>
                <c:pt idx="59">
                  <c:v>261.30087694596898</c:v>
                </c:pt>
                <c:pt idx="60">
                  <c:v>260.74290918971599</c:v>
                </c:pt>
                <c:pt idx="61">
                  <c:v>260.77498969354798</c:v>
                </c:pt>
                <c:pt idx="62">
                  <c:v>259.04364641022698</c:v>
                </c:pt>
                <c:pt idx="63">
                  <c:v>258.58903988711802</c:v>
                </c:pt>
                <c:pt idx="64">
                  <c:v>259.70728520154398</c:v>
                </c:pt>
                <c:pt idx="65">
                  <c:v>260.97324724397799</c:v>
                </c:pt>
                <c:pt idx="66">
                  <c:v>260.97324724397799</c:v>
                </c:pt>
              </c:numCache>
            </c:numRef>
          </c:val>
          <c:smooth val="0"/>
          <c:extLst>
            <c:ext xmlns:c16="http://schemas.microsoft.com/office/drawing/2014/chart" uri="{C3380CC4-5D6E-409C-BE32-E72D297353CC}">
              <c16:uniqueId val="{00000001-B556-494A-A969-20A3CFB906E9}"/>
            </c:ext>
          </c:extLst>
        </c:ser>
        <c:ser>
          <c:idx val="2"/>
          <c:order val="2"/>
          <c:tx>
            <c:strRef>
              <c:f>Sheet1!$D$1</c:f>
              <c:strCache>
                <c:ptCount val="1"/>
                <c:pt idx="0">
                  <c:v>Annotations</c:v>
                </c:pt>
              </c:strCache>
            </c:strRef>
          </c:tx>
          <c:spPr>
            <a:ln>
              <a:noFill/>
            </a:ln>
          </c:spPr>
          <c:marker>
            <c:symbol val="none"/>
          </c:marker>
          <c:cat>
            <c:numRef>
              <c:f>Sheet1!$A$2:$A$68</c:f>
              <c:numCache>
                <c:formatCode>mmm\ dd\,\ yyyy</c:formatCode>
                <c:ptCount val="67"/>
                <c:pt idx="0">
                  <c:v>43553</c:v>
                </c:pt>
                <c:pt idx="1">
                  <c:v>43556</c:v>
                </c:pt>
                <c:pt idx="2">
                  <c:v>43557</c:v>
                </c:pt>
                <c:pt idx="3">
                  <c:v>43558</c:v>
                </c:pt>
                <c:pt idx="4">
                  <c:v>43559</c:v>
                </c:pt>
                <c:pt idx="5">
                  <c:v>43560</c:v>
                </c:pt>
                <c:pt idx="6">
                  <c:v>43563</c:v>
                </c:pt>
                <c:pt idx="7">
                  <c:v>43564</c:v>
                </c:pt>
                <c:pt idx="8">
                  <c:v>43565</c:v>
                </c:pt>
                <c:pt idx="9">
                  <c:v>43566</c:v>
                </c:pt>
                <c:pt idx="10">
                  <c:v>43567</c:v>
                </c:pt>
                <c:pt idx="11">
                  <c:v>43570</c:v>
                </c:pt>
                <c:pt idx="12">
                  <c:v>43571</c:v>
                </c:pt>
                <c:pt idx="13">
                  <c:v>43572</c:v>
                </c:pt>
                <c:pt idx="14">
                  <c:v>43573</c:v>
                </c:pt>
                <c:pt idx="15">
                  <c:v>43574</c:v>
                </c:pt>
                <c:pt idx="16">
                  <c:v>43577</c:v>
                </c:pt>
                <c:pt idx="17">
                  <c:v>43578</c:v>
                </c:pt>
                <c:pt idx="18">
                  <c:v>43579</c:v>
                </c:pt>
                <c:pt idx="19">
                  <c:v>43580</c:v>
                </c:pt>
                <c:pt idx="20">
                  <c:v>43581</c:v>
                </c:pt>
                <c:pt idx="21">
                  <c:v>43584</c:v>
                </c:pt>
                <c:pt idx="22">
                  <c:v>43585</c:v>
                </c:pt>
                <c:pt idx="23">
                  <c:v>43586</c:v>
                </c:pt>
                <c:pt idx="24">
                  <c:v>43587</c:v>
                </c:pt>
                <c:pt idx="25">
                  <c:v>43588</c:v>
                </c:pt>
                <c:pt idx="26">
                  <c:v>43591</c:v>
                </c:pt>
                <c:pt idx="27">
                  <c:v>43592</c:v>
                </c:pt>
                <c:pt idx="28">
                  <c:v>43593</c:v>
                </c:pt>
                <c:pt idx="29">
                  <c:v>43594</c:v>
                </c:pt>
                <c:pt idx="30">
                  <c:v>43595</c:v>
                </c:pt>
                <c:pt idx="31">
                  <c:v>43598</c:v>
                </c:pt>
                <c:pt idx="32">
                  <c:v>43599</c:v>
                </c:pt>
                <c:pt idx="33">
                  <c:v>43600</c:v>
                </c:pt>
                <c:pt idx="34">
                  <c:v>43601</c:v>
                </c:pt>
                <c:pt idx="35">
                  <c:v>43602</c:v>
                </c:pt>
                <c:pt idx="36">
                  <c:v>43605</c:v>
                </c:pt>
                <c:pt idx="37">
                  <c:v>43606</c:v>
                </c:pt>
                <c:pt idx="38">
                  <c:v>43607</c:v>
                </c:pt>
                <c:pt idx="39">
                  <c:v>43608</c:v>
                </c:pt>
                <c:pt idx="40">
                  <c:v>43609</c:v>
                </c:pt>
                <c:pt idx="41">
                  <c:v>43612</c:v>
                </c:pt>
                <c:pt idx="42">
                  <c:v>43613</c:v>
                </c:pt>
                <c:pt idx="43">
                  <c:v>43614</c:v>
                </c:pt>
                <c:pt idx="44">
                  <c:v>43615</c:v>
                </c:pt>
                <c:pt idx="45">
                  <c:v>43616</c:v>
                </c:pt>
                <c:pt idx="46">
                  <c:v>43619</c:v>
                </c:pt>
                <c:pt idx="47">
                  <c:v>43620</c:v>
                </c:pt>
                <c:pt idx="48">
                  <c:v>43621</c:v>
                </c:pt>
                <c:pt idx="49">
                  <c:v>43622</c:v>
                </c:pt>
                <c:pt idx="50">
                  <c:v>43623</c:v>
                </c:pt>
                <c:pt idx="51">
                  <c:v>43626</c:v>
                </c:pt>
                <c:pt idx="52">
                  <c:v>43627</c:v>
                </c:pt>
                <c:pt idx="53">
                  <c:v>43628</c:v>
                </c:pt>
                <c:pt idx="54">
                  <c:v>43629</c:v>
                </c:pt>
                <c:pt idx="55">
                  <c:v>43630</c:v>
                </c:pt>
                <c:pt idx="56">
                  <c:v>43633</c:v>
                </c:pt>
                <c:pt idx="57">
                  <c:v>43634</c:v>
                </c:pt>
                <c:pt idx="58">
                  <c:v>43635</c:v>
                </c:pt>
                <c:pt idx="59">
                  <c:v>43636</c:v>
                </c:pt>
                <c:pt idx="60">
                  <c:v>43637</c:v>
                </c:pt>
                <c:pt idx="61">
                  <c:v>43640</c:v>
                </c:pt>
                <c:pt idx="62">
                  <c:v>43641</c:v>
                </c:pt>
                <c:pt idx="63">
                  <c:v>43642</c:v>
                </c:pt>
                <c:pt idx="64">
                  <c:v>43643</c:v>
                </c:pt>
                <c:pt idx="65">
                  <c:v>43644</c:v>
                </c:pt>
                <c:pt idx="66">
                  <c:v>43646</c:v>
                </c:pt>
              </c:numCache>
            </c:numRef>
          </c:cat>
          <c:val>
            <c:numRef>
              <c:f>Sheet1!$D$2:$D$68</c:f>
              <c:numCache>
                <c:formatCode>General</c:formatCode>
                <c:ptCount val="67"/>
                <c:pt idx="7" formatCode="#,##0.000">
                  <c:v>210</c:v>
                </c:pt>
                <c:pt idx="8" formatCode="#,##0.000">
                  <c:v>210</c:v>
                </c:pt>
                <c:pt idx="11" formatCode="#,##0.000">
                  <c:v>210</c:v>
                </c:pt>
                <c:pt idx="20" formatCode="#,##0.000">
                  <c:v>210</c:v>
                </c:pt>
                <c:pt idx="22" formatCode="#,##0.000">
                  <c:v>210</c:v>
                </c:pt>
                <c:pt idx="24" formatCode="#,##0.000">
                  <c:v>210</c:v>
                </c:pt>
                <c:pt idx="30" formatCode="#,##0.000">
                  <c:v>210</c:v>
                </c:pt>
                <c:pt idx="35" formatCode="#,##0.000">
                  <c:v>210</c:v>
                </c:pt>
                <c:pt idx="36" formatCode="#,##0.000">
                  <c:v>210</c:v>
                </c:pt>
                <c:pt idx="39" formatCode="#,##0.000">
                  <c:v>210</c:v>
                </c:pt>
                <c:pt idx="51" formatCode="#,##0.000">
                  <c:v>210</c:v>
                </c:pt>
                <c:pt idx="59" formatCode="#,##0.000">
                  <c:v>210</c:v>
                </c:pt>
                <c:pt idx="64" formatCode="#,##0.000">
                  <c:v>210</c:v>
                </c:pt>
                <c:pt idx="65" formatCode="#,##0.000">
                  <c:v>210</c:v>
                </c:pt>
              </c:numCache>
            </c:numRef>
          </c:val>
          <c:smooth val="0"/>
          <c:extLst>
            <c:ext xmlns:c16="http://schemas.microsoft.com/office/drawing/2014/chart" uri="{C3380CC4-5D6E-409C-BE32-E72D297353CC}">
              <c16:uniqueId val="{00000002-B556-494A-A969-20A3CFB906E9}"/>
            </c:ext>
          </c:extLst>
        </c:ser>
        <c:dLbls>
          <c:showLegendKey val="0"/>
          <c:showVal val="0"/>
          <c:showCatName val="0"/>
          <c:showSerName val="0"/>
          <c:showPercent val="0"/>
          <c:showBubbleSize val="0"/>
        </c:dLbls>
        <c:marker val="1"/>
        <c:smooth val="0"/>
        <c:axId val="2079027976"/>
        <c:axId val="2079031016"/>
      </c:lineChart>
      <c:dateAx>
        <c:axId val="2079027976"/>
        <c:scaling>
          <c:orientation val="minMax"/>
          <c:min val="43555"/>
        </c:scaling>
        <c:delete val="0"/>
        <c:axPos val="b"/>
        <c:numFmt formatCode="mmm\ d" sourceLinked="0"/>
        <c:majorTickMark val="none"/>
        <c:minorTickMark val="none"/>
        <c:tickLblPos val="nextTo"/>
        <c:spPr>
          <a:solidFill>
            <a:schemeClr val="bg1"/>
          </a:solidFill>
          <a:ln w="6350">
            <a:solidFill>
              <a:schemeClr val="tx1"/>
            </a:solidFill>
          </a:ln>
        </c:spPr>
        <c:txPr>
          <a:bodyPr/>
          <a:lstStyle/>
          <a:p>
            <a:pPr>
              <a:defRPr sz="800"/>
            </a:pPr>
            <a:endParaRPr lang="en-US"/>
          </a:p>
        </c:txPr>
        <c:crossAx val="2079031016"/>
        <c:crosses val="autoZero"/>
        <c:auto val="1"/>
        <c:lblOffset val="100"/>
        <c:baseTimeUnit val="days"/>
        <c:majorUnit val="1"/>
        <c:majorTimeUnit val="months"/>
      </c:dateAx>
      <c:valAx>
        <c:axId val="2079031016"/>
        <c:scaling>
          <c:orientation val="minMax"/>
          <c:max val="270"/>
          <c:min val="210"/>
        </c:scaling>
        <c:delete val="0"/>
        <c:axPos val="l"/>
        <c:numFmt formatCode="#,##0" sourceLinked="0"/>
        <c:majorTickMark val="none"/>
        <c:minorTickMark val="none"/>
        <c:tickLblPos val="nextTo"/>
        <c:spPr>
          <a:ln w="6350">
            <a:solidFill>
              <a:schemeClr val="tx1"/>
            </a:solidFill>
          </a:ln>
        </c:spPr>
        <c:txPr>
          <a:bodyPr/>
          <a:lstStyle/>
          <a:p>
            <a:pPr>
              <a:defRPr sz="800">
                <a:latin typeface="Arial" panose="020B0604020202020204" pitchFamily="34" charset="0"/>
                <a:cs typeface="Arial" panose="020B0604020202020204" pitchFamily="34" charset="0"/>
              </a:defRPr>
            </a:pPr>
            <a:endParaRPr lang="en-US"/>
          </a:p>
        </c:txPr>
        <c:crossAx val="2079027976"/>
        <c:crosses val="autoZero"/>
        <c:crossBetween val="midCat"/>
        <c:majorUnit val="10"/>
      </c:valAx>
    </c:plotArea>
    <c:plotVisOnly val="1"/>
    <c:dispBlanksAs val="gap"/>
    <c:showDLblsOverMax val="0"/>
  </c:chart>
  <c:spPr>
    <a:ln w="6350">
      <a:noFill/>
    </a:ln>
  </c:spPr>
  <c:txPr>
    <a:bodyPr/>
    <a:lstStyle/>
    <a:p>
      <a:pPr>
        <a:defRPr sz="1800"/>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2951306298303652"/>
          <c:y val="7.3689482338221118E-2"/>
          <c:w val="0.31549425808032372"/>
          <c:h val="0.85009934201160342"/>
        </c:manualLayout>
      </c:layout>
      <c:pieChart>
        <c:varyColors val="1"/>
        <c:ser>
          <c:idx val="0"/>
          <c:order val="0"/>
          <c:tx>
            <c:strRef>
              <c:f>Sheet2!$B$2</c:f>
              <c:strCache>
                <c:ptCount val="1"/>
                <c:pt idx="0">
                  <c:v>Percent</c:v>
                </c:pt>
              </c:strCache>
            </c:strRef>
          </c:tx>
          <c:spPr>
            <a:solidFill>
              <a:schemeClr val="bg1">
                <a:lumMod val="75000"/>
              </a:schemeClr>
            </a:solidFill>
            <a:ln>
              <a:solidFill>
                <a:schemeClr val="bg1">
                  <a:lumMod val="75000"/>
                </a:schemeClr>
              </a:solidFill>
            </a:ln>
            <a:effectLst/>
          </c:spPr>
          <c:dPt>
            <c:idx val="0"/>
            <c:bubble3D val="0"/>
            <c:extLst>
              <c:ext xmlns:c16="http://schemas.microsoft.com/office/drawing/2014/chart" uri="{C3380CC4-5D6E-409C-BE32-E72D297353CC}">
                <c16:uniqueId val="{00000000-ED88-4FEB-8E2F-A5CC2F20DB6A}"/>
              </c:ext>
            </c:extLst>
          </c:dPt>
          <c:dPt>
            <c:idx val="1"/>
            <c:bubble3D val="0"/>
            <c:extLst>
              <c:ext xmlns:c16="http://schemas.microsoft.com/office/drawing/2014/chart" uri="{C3380CC4-5D6E-409C-BE32-E72D297353CC}">
                <c16:uniqueId val="{00000001-ED88-4FEB-8E2F-A5CC2F20DB6A}"/>
              </c:ext>
            </c:extLst>
          </c:dPt>
          <c:dPt>
            <c:idx val="2"/>
            <c:bubble3D val="0"/>
            <c:spPr>
              <a:solidFill>
                <a:schemeClr val="accent5"/>
              </a:solidFill>
              <a:ln>
                <a:solidFill>
                  <a:schemeClr val="accent5"/>
                </a:solidFill>
              </a:ln>
              <a:effectLst/>
            </c:spPr>
            <c:extLst>
              <c:ext xmlns:c16="http://schemas.microsoft.com/office/drawing/2014/chart" uri="{C3380CC4-5D6E-409C-BE32-E72D297353CC}">
                <c16:uniqueId val="{00000003-ED88-4FEB-8E2F-A5CC2F20DB6A}"/>
              </c:ext>
            </c:extLst>
          </c:dPt>
          <c:dLbls>
            <c:dLbl>
              <c:idx val="0"/>
              <c:delete val="1"/>
              <c:extLst>
                <c:ext xmlns:c15="http://schemas.microsoft.com/office/drawing/2012/chart" uri="{CE6537A1-D6FC-4f65-9D91-7224C49458BB}"/>
                <c:ext xmlns:c16="http://schemas.microsoft.com/office/drawing/2014/chart" uri="{C3380CC4-5D6E-409C-BE32-E72D297353CC}">
                  <c16:uniqueId val="{00000000-ED88-4FEB-8E2F-A5CC2F20DB6A}"/>
                </c:ext>
              </c:extLst>
            </c:dLbl>
            <c:dLbl>
              <c:idx val="1"/>
              <c:delete val="1"/>
              <c:extLst>
                <c:ext xmlns:c15="http://schemas.microsoft.com/office/drawing/2012/chart" uri="{CE6537A1-D6FC-4f65-9D91-7224C49458BB}"/>
                <c:ext xmlns:c16="http://schemas.microsoft.com/office/drawing/2014/chart" uri="{C3380CC4-5D6E-409C-BE32-E72D297353CC}">
                  <c16:uniqueId val="{00000001-ED88-4FEB-8E2F-A5CC2F20DB6A}"/>
                </c:ext>
              </c:extLst>
            </c:dLbl>
            <c:dLbl>
              <c:idx val="2"/>
              <c:layout>
                <c:manualLayout>
                  <c:x val="-0.15839430009539696"/>
                  <c:y val="0.24280911870618868"/>
                </c:manualLayout>
              </c:layout>
              <c:tx>
                <c:rich>
                  <a:bodyPr anchor="t" anchorCtr="0"/>
                  <a:lstStyle/>
                  <a:p>
                    <a:pPr algn="l">
                      <a:defRPr/>
                    </a:pPr>
                    <a:r>
                      <a:rPr lang="en-US" sz="3200" b="0" dirty="0">
                        <a:solidFill>
                          <a:schemeClr val="accent5"/>
                        </a:solidFill>
                      </a:rPr>
                      <a:t>12%</a:t>
                    </a:r>
                  </a:p>
                  <a:p>
                    <a:pPr algn="l">
                      <a:defRPr/>
                    </a:pPr>
                    <a:r>
                      <a:rPr lang="en-US" sz="900" b="1" dirty="0">
                        <a:solidFill>
                          <a:schemeClr val="bg1">
                            <a:lumMod val="50000"/>
                          </a:schemeClr>
                        </a:solidFill>
                      </a:rPr>
                      <a:t>Emerging Markets</a:t>
                    </a:r>
                  </a:p>
                  <a:p>
                    <a:pPr algn="l">
                      <a:defRPr/>
                    </a:pPr>
                    <a:r>
                      <a:rPr lang="en-US" sz="900" dirty="0">
                        <a:solidFill>
                          <a:schemeClr val="bg1">
                            <a:lumMod val="50000"/>
                          </a:schemeClr>
                        </a:solidFill>
                      </a:rPr>
                      <a:t>$6.2 trillion </a:t>
                    </a:r>
                  </a:p>
                </c:rich>
              </c:tx>
              <c:spPr/>
              <c:dLblPos val="bestFit"/>
              <c:showLegendKey val="0"/>
              <c:showVal val="1"/>
              <c:showCatName val="0"/>
              <c:showSerName val="0"/>
              <c:showPercent val="0"/>
              <c:showBubbleSize val="0"/>
              <c:extLst>
                <c:ext xmlns:c15="http://schemas.microsoft.com/office/drawing/2012/chart" uri="{CE6537A1-D6FC-4f65-9D91-7224C49458BB}">
                  <c15:layout>
                    <c:manualLayout>
                      <c:w val="0.22902193287860506"/>
                      <c:h val="0.75983168292684311"/>
                    </c:manualLayout>
                  </c15:layout>
                </c:ext>
                <c:ext xmlns:c16="http://schemas.microsoft.com/office/drawing/2014/chart" uri="{C3380CC4-5D6E-409C-BE32-E72D297353CC}">
                  <c16:uniqueId val="{00000003-ED88-4FEB-8E2F-A5CC2F20DB6A}"/>
                </c:ext>
              </c:extLst>
            </c:dLbl>
            <c:spPr>
              <a:noFill/>
              <a:ln>
                <a:noFill/>
              </a:ln>
              <a:effectLst/>
            </c:spPr>
            <c:txPr>
              <a:bodyPr/>
              <a:lstStyle/>
              <a:p>
                <a:pPr algn="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Sheet2!$A$2:$A$5</c:f>
              <c:strCache>
                <c:ptCount val="4"/>
                <c:pt idx="0">
                  <c:v>MARKET</c:v>
                </c:pt>
                <c:pt idx="1">
                  <c:v>US</c:v>
                </c:pt>
                <c:pt idx="2">
                  <c:v>International Developed</c:v>
                </c:pt>
                <c:pt idx="3">
                  <c:v>Emerging Markets</c:v>
                </c:pt>
              </c:strCache>
            </c:strRef>
          </c:cat>
          <c:val>
            <c:numRef>
              <c:f>Sheet2!$B$3:$B$5</c:f>
              <c:numCache>
                <c:formatCode>0%</c:formatCode>
                <c:ptCount val="3"/>
                <c:pt idx="0">
                  <c:v>0.54838491577647142</c:v>
                </c:pt>
                <c:pt idx="1">
                  <c:v>0.33555933802007698</c:v>
                </c:pt>
                <c:pt idx="2">
                  <c:v>0.11605574620345159</c:v>
                </c:pt>
              </c:numCache>
            </c:numRef>
          </c:val>
          <c:extLst>
            <c:ext xmlns:c16="http://schemas.microsoft.com/office/drawing/2014/chart" uri="{C3380CC4-5D6E-409C-BE32-E72D297353CC}">
              <c16:uniqueId val="{00000004-ED88-4FEB-8E2F-A5CC2F20DB6A}"/>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371266225841942"/>
          <c:y val="4.0346663367481023E-2"/>
          <c:w val="0.70424777240827729"/>
          <c:h val="0.9349156661622966"/>
        </c:manualLayout>
      </c:layout>
      <c:barChart>
        <c:barDir val="bar"/>
        <c:grouping val="clustered"/>
        <c:varyColors val="0"/>
        <c:ser>
          <c:idx val="0"/>
          <c:order val="0"/>
          <c:tx>
            <c:strRef>
              <c:f>Sheet1!$B$1</c:f>
              <c:strCache>
                <c:ptCount val="1"/>
                <c:pt idx="0">
                  <c:v>Negative</c:v>
                </c:pt>
              </c:strCache>
            </c:strRef>
          </c:tx>
          <c:spPr>
            <a:solidFill>
              <a:schemeClr val="bg1">
                <a:lumMod val="75000"/>
              </a:schemeClr>
            </a:solidFill>
          </c:spPr>
          <c:invertIfNegative val="0"/>
          <c:dLbls>
            <c:dLbl>
              <c:idx val="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077F-4B2C-B252-49BF38206D2C}"/>
                </c:ext>
              </c:extLst>
            </c:dLbl>
            <c:dLbl>
              <c:idx val="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077F-4B2C-B252-49BF38206D2C}"/>
                </c:ext>
              </c:extLst>
            </c:dLbl>
            <c:dLbl>
              <c:idx val="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077F-4B2C-B252-49BF38206D2C}"/>
                </c:ext>
              </c:extLst>
            </c:dLbl>
            <c:dLbl>
              <c:idx val="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077F-4B2C-B252-49BF38206D2C}"/>
                </c:ext>
              </c:extLst>
            </c:dLbl>
            <c:dLbl>
              <c:idx val="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077F-4B2C-B252-49BF38206D2C}"/>
                </c:ext>
              </c:extLst>
            </c:dLbl>
            <c:dLbl>
              <c:idx val="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077F-4B2C-B252-49BF38206D2C}"/>
                </c:ext>
              </c:extLst>
            </c:dLbl>
            <c:dLbl>
              <c:idx val="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077F-4B2C-B252-49BF38206D2C}"/>
                </c:ext>
              </c:extLst>
            </c:dLbl>
            <c:dLbl>
              <c:idx val="7"/>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077F-4B2C-B252-49BF38206D2C}"/>
                </c:ext>
              </c:extLst>
            </c:dLbl>
            <c:dLbl>
              <c:idx val="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077F-4B2C-B252-49BF38206D2C}"/>
                </c:ext>
              </c:extLst>
            </c:dLbl>
            <c:dLbl>
              <c:idx val="9"/>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077F-4B2C-B252-49BF38206D2C}"/>
                </c:ext>
              </c:extLst>
            </c:dLbl>
            <c:dLbl>
              <c:idx val="1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077F-4B2C-B252-49BF38206D2C}"/>
                </c:ext>
              </c:extLst>
            </c:dLbl>
            <c:dLbl>
              <c:idx val="1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077F-4B2C-B252-49BF38206D2C}"/>
                </c:ext>
              </c:extLst>
            </c:dLbl>
            <c:dLbl>
              <c:idx val="1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C-077F-4B2C-B252-49BF38206D2C}"/>
                </c:ext>
              </c:extLst>
            </c:dLbl>
            <c:dLbl>
              <c:idx val="1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D-077F-4B2C-B252-49BF38206D2C}"/>
                </c:ext>
              </c:extLst>
            </c:dLbl>
            <c:dLbl>
              <c:idx val="1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E-077F-4B2C-B252-49BF38206D2C}"/>
                </c:ext>
              </c:extLst>
            </c:dLbl>
            <c:dLbl>
              <c:idx val="1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F-077F-4B2C-B252-49BF38206D2C}"/>
                </c:ext>
              </c:extLst>
            </c:dLbl>
            <c:dLbl>
              <c:idx val="1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0-077F-4B2C-B252-49BF38206D2C}"/>
                </c:ext>
              </c:extLst>
            </c:dLbl>
            <c:dLbl>
              <c:idx val="17"/>
              <c:spPr/>
              <c:txPr>
                <a:bodyPr/>
                <a:lstStyle/>
                <a:p>
                  <a:pPr algn="ctr" rtl="0">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1-077F-4B2C-B252-49BF38206D2C}"/>
                </c:ext>
              </c:extLst>
            </c:dLbl>
            <c:dLbl>
              <c:idx val="1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2-077F-4B2C-B252-49BF38206D2C}"/>
                </c:ext>
              </c:extLst>
            </c:dLbl>
            <c:spPr>
              <a:noFill/>
              <a:ln>
                <a:noFill/>
              </a:ln>
              <a:effectLst/>
            </c:spPr>
            <c:txPr>
              <a:bodyPr/>
              <a:lstStyle/>
              <a:p>
                <a:pPr>
                  <a:defRPr sz="900">
                    <a:solidFill>
                      <a:srgbClr val="C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Sheet1!$A$2:$A$25</c:f>
              <c:strCache>
                <c:ptCount val="24"/>
                <c:pt idx="0">
                  <c:v>Greece </c:v>
                </c:pt>
                <c:pt idx="1">
                  <c:v>Russia </c:v>
                </c:pt>
                <c:pt idx="2">
                  <c:v>Thailand </c:v>
                </c:pt>
                <c:pt idx="3">
                  <c:v>Brazil </c:v>
                </c:pt>
                <c:pt idx="4">
                  <c:v>South Africa </c:v>
                </c:pt>
                <c:pt idx="5">
                  <c:v>Philippines </c:v>
                </c:pt>
                <c:pt idx="6">
                  <c:v>Poland </c:v>
                </c:pt>
                <c:pt idx="7">
                  <c:v>Egypt </c:v>
                </c:pt>
                <c:pt idx="8">
                  <c:v>Turkey </c:v>
                </c:pt>
                <c:pt idx="9">
                  <c:v>Czech Republic </c:v>
                </c:pt>
                <c:pt idx="10">
                  <c:v>Indonesia </c:v>
                </c:pt>
                <c:pt idx="11">
                  <c:v>Malaysia </c:v>
                </c:pt>
                <c:pt idx="12">
                  <c:v>Mexico </c:v>
                </c:pt>
                <c:pt idx="13">
                  <c:v>Qatar </c:v>
                </c:pt>
                <c:pt idx="14">
                  <c:v>Taiwan </c:v>
                </c:pt>
                <c:pt idx="15">
                  <c:v>India </c:v>
                </c:pt>
                <c:pt idx="16">
                  <c:v>Colombia </c:v>
                </c:pt>
                <c:pt idx="17">
                  <c:v>Korea </c:v>
                </c:pt>
                <c:pt idx="18">
                  <c:v>Peru </c:v>
                </c:pt>
                <c:pt idx="19">
                  <c:v>UAE </c:v>
                </c:pt>
                <c:pt idx="20">
                  <c:v>Hungary </c:v>
                </c:pt>
                <c:pt idx="21">
                  <c:v>China </c:v>
                </c:pt>
                <c:pt idx="22">
                  <c:v>Chile </c:v>
                </c:pt>
                <c:pt idx="23">
                  <c:v>Pakistan </c:v>
                </c:pt>
              </c:strCache>
            </c:strRef>
          </c:cat>
          <c:val>
            <c:numRef>
              <c:f>Sheet1!$B$2:$B$25</c:f>
              <c:numCache>
                <c:formatCode>#,##0.00;\-#,##0.00;</c:formatCode>
                <c:ptCount val="24"/>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-0.21</c:v>
                </c:pt>
                <c:pt idx="16">
                  <c:v>-1.92</c:v>
                </c:pt>
                <c:pt idx="17">
                  <c:v>-2.17</c:v>
                </c:pt>
                <c:pt idx="18">
                  <c:v>-2.27</c:v>
                </c:pt>
                <c:pt idx="19">
                  <c:v>-3.09</c:v>
                </c:pt>
                <c:pt idx="20">
                  <c:v>-3.93</c:v>
                </c:pt>
                <c:pt idx="21">
                  <c:v>-4.1100000000000003</c:v>
                </c:pt>
                <c:pt idx="22">
                  <c:v>-4.6399999999999997</c:v>
                </c:pt>
                <c:pt idx="23">
                  <c:v>-21.22</c:v>
                </c:pt>
              </c:numCache>
            </c:numRef>
          </c:val>
          <c:extLst>
            <c:ext xmlns:c16="http://schemas.microsoft.com/office/drawing/2014/chart" uri="{C3380CC4-5D6E-409C-BE32-E72D297353CC}">
              <c16:uniqueId val="{00000013-077F-4B2C-B252-49BF38206D2C}"/>
            </c:ext>
          </c:extLst>
        </c:ser>
        <c:ser>
          <c:idx val="1"/>
          <c:order val="1"/>
          <c:tx>
            <c:strRef>
              <c:f>Sheet1!$C$1</c:f>
              <c:strCache>
                <c:ptCount val="1"/>
                <c:pt idx="0">
                  <c:v>Positive</c:v>
                </c:pt>
              </c:strCache>
            </c:strRef>
          </c:tx>
          <c:spPr>
            <a:solidFill>
              <a:schemeClr val="bg1">
                <a:lumMod val="75000"/>
              </a:schemeClr>
            </a:solidFill>
          </c:spPr>
          <c:invertIfNegative val="0"/>
          <c:dLbls>
            <c:spPr>
              <a:noFill/>
              <a:ln>
                <a:noFill/>
              </a:ln>
              <a:effectLst/>
            </c:spPr>
            <c:txPr>
              <a:bodyPr/>
              <a:lstStyle/>
              <a:p>
                <a:pPr>
                  <a:defRPr sz="900">
                    <a:solidFill>
                      <a:srgbClr val="35627D"/>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Sheet1!$A$2:$A$25</c:f>
              <c:strCache>
                <c:ptCount val="24"/>
                <c:pt idx="0">
                  <c:v>Greece </c:v>
                </c:pt>
                <c:pt idx="1">
                  <c:v>Russia </c:v>
                </c:pt>
                <c:pt idx="2">
                  <c:v>Thailand </c:v>
                </c:pt>
                <c:pt idx="3">
                  <c:v>Brazil </c:v>
                </c:pt>
                <c:pt idx="4">
                  <c:v>South Africa </c:v>
                </c:pt>
                <c:pt idx="5">
                  <c:v>Philippines </c:v>
                </c:pt>
                <c:pt idx="6">
                  <c:v>Poland </c:v>
                </c:pt>
                <c:pt idx="7">
                  <c:v>Egypt </c:v>
                </c:pt>
                <c:pt idx="8">
                  <c:v>Turkey </c:v>
                </c:pt>
                <c:pt idx="9">
                  <c:v>Czech Republic </c:v>
                </c:pt>
                <c:pt idx="10">
                  <c:v>Indonesia </c:v>
                </c:pt>
                <c:pt idx="11">
                  <c:v>Malaysia </c:v>
                </c:pt>
                <c:pt idx="12">
                  <c:v>Mexico </c:v>
                </c:pt>
                <c:pt idx="13">
                  <c:v>Qatar </c:v>
                </c:pt>
                <c:pt idx="14">
                  <c:v>Taiwan </c:v>
                </c:pt>
                <c:pt idx="15">
                  <c:v>India </c:v>
                </c:pt>
                <c:pt idx="16">
                  <c:v>Colombia </c:v>
                </c:pt>
                <c:pt idx="17">
                  <c:v>Korea </c:v>
                </c:pt>
                <c:pt idx="18">
                  <c:v>Peru </c:v>
                </c:pt>
                <c:pt idx="19">
                  <c:v>UAE </c:v>
                </c:pt>
                <c:pt idx="20">
                  <c:v>Hungary </c:v>
                </c:pt>
                <c:pt idx="21">
                  <c:v>China </c:v>
                </c:pt>
                <c:pt idx="22">
                  <c:v>Chile </c:v>
                </c:pt>
                <c:pt idx="23">
                  <c:v>Pakistan </c:v>
                </c:pt>
              </c:strCache>
            </c:strRef>
          </c:cat>
          <c:val>
            <c:numRef>
              <c:f>Sheet1!$C$2:$C$25</c:f>
              <c:numCache>
                <c:formatCode>#,##0.00;\-#,##0.00;</c:formatCode>
                <c:ptCount val="24"/>
                <c:pt idx="0">
                  <c:v>23.44</c:v>
                </c:pt>
                <c:pt idx="1">
                  <c:v>16.66</c:v>
                </c:pt>
                <c:pt idx="2">
                  <c:v>9.65</c:v>
                </c:pt>
                <c:pt idx="3">
                  <c:v>7.73</c:v>
                </c:pt>
                <c:pt idx="4">
                  <c:v>6.06</c:v>
                </c:pt>
                <c:pt idx="5">
                  <c:v>4.24</c:v>
                </c:pt>
                <c:pt idx="6">
                  <c:v>3.89</c:v>
                </c:pt>
                <c:pt idx="7">
                  <c:v>3.57</c:v>
                </c:pt>
                <c:pt idx="8">
                  <c:v>2.73</c:v>
                </c:pt>
                <c:pt idx="9">
                  <c:v>2.64</c:v>
                </c:pt>
                <c:pt idx="10">
                  <c:v>2.63</c:v>
                </c:pt>
                <c:pt idx="11">
                  <c:v>1.38</c:v>
                </c:pt>
                <c:pt idx="12">
                  <c:v>1.27</c:v>
                </c:pt>
                <c:pt idx="13">
                  <c:v>1.18</c:v>
                </c:pt>
                <c:pt idx="14">
                  <c:v>0.7</c:v>
                </c:pt>
                <c:pt idx="15">
                  <c:v>0</c:v>
                </c:pt>
                <c:pt idx="16">
                  <c:v>0</c:v>
                </c:pt>
                <c:pt idx="17">
                  <c:v>0</c:v>
                </c:pt>
                <c:pt idx="18">
                  <c:v>0</c:v>
                </c:pt>
                <c:pt idx="19">
                  <c:v>0</c:v>
                </c:pt>
                <c:pt idx="20">
                  <c:v>0</c:v>
                </c:pt>
                <c:pt idx="21">
                  <c:v>0</c:v>
                </c:pt>
                <c:pt idx="22">
                  <c:v>0</c:v>
                </c:pt>
                <c:pt idx="23">
                  <c:v>0</c:v>
                </c:pt>
              </c:numCache>
            </c:numRef>
          </c:val>
          <c:extLst>
            <c:ext xmlns:c16="http://schemas.microsoft.com/office/drawing/2014/chart" uri="{C3380CC4-5D6E-409C-BE32-E72D297353CC}">
              <c16:uniqueId val="{00000014-077F-4B2C-B252-49BF38206D2C}"/>
            </c:ext>
          </c:extLst>
        </c:ser>
        <c:dLbls>
          <c:showLegendKey val="0"/>
          <c:showVal val="0"/>
          <c:showCatName val="0"/>
          <c:showSerName val="0"/>
          <c:showPercent val="0"/>
          <c:showBubbleSize val="0"/>
        </c:dLbls>
        <c:gapWidth val="106"/>
        <c:overlap val="100"/>
        <c:axId val="107281024"/>
        <c:axId val="107569536"/>
      </c:barChart>
      <c:catAx>
        <c:axId val="107281024"/>
        <c:scaling>
          <c:orientation val="maxMin"/>
        </c:scaling>
        <c:delete val="0"/>
        <c:axPos val="l"/>
        <c:numFmt formatCode="General" sourceLinked="1"/>
        <c:majorTickMark val="none"/>
        <c:minorTickMark val="none"/>
        <c:tickLblPos val="low"/>
        <c:txPr>
          <a:bodyPr/>
          <a:lstStyle/>
          <a:p>
            <a:pPr>
              <a:defRPr sz="900"/>
            </a:pPr>
            <a:endParaRPr lang="en-US"/>
          </a:p>
        </c:txPr>
        <c:crossAx val="107569536"/>
        <c:crosses val="autoZero"/>
        <c:auto val="1"/>
        <c:lblAlgn val="ctr"/>
        <c:lblOffset val="100"/>
        <c:noMultiLvlLbl val="0"/>
      </c:catAx>
      <c:valAx>
        <c:axId val="107569536"/>
        <c:scaling>
          <c:orientation val="minMax"/>
          <c:max val="28"/>
          <c:min val="-27"/>
        </c:scaling>
        <c:delete val="0"/>
        <c:axPos val="b"/>
        <c:numFmt formatCode="#,##0.00;\-#,##0.00;" sourceLinked="1"/>
        <c:majorTickMark val="none"/>
        <c:minorTickMark val="none"/>
        <c:tickLblPos val="none"/>
        <c:spPr>
          <a:ln>
            <a:noFill/>
          </a:ln>
        </c:spPr>
        <c:crossAx val="107281024"/>
        <c:crosses val="max"/>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5969140221108727"/>
          <c:y val="4.0346663367481023E-2"/>
          <c:w val="0.67899516181721919"/>
          <c:h val="0.91060251856450003"/>
        </c:manualLayout>
      </c:layout>
      <c:barChart>
        <c:barDir val="bar"/>
        <c:grouping val="clustered"/>
        <c:varyColors val="0"/>
        <c:ser>
          <c:idx val="0"/>
          <c:order val="0"/>
          <c:tx>
            <c:strRef>
              <c:f>Sheet1!$B$1</c:f>
              <c:strCache>
                <c:ptCount val="1"/>
                <c:pt idx="0">
                  <c:v>Negative</c:v>
                </c:pt>
              </c:strCache>
            </c:strRef>
          </c:tx>
          <c:spPr>
            <a:solidFill>
              <a:schemeClr val="bg1">
                <a:lumMod val="75000"/>
              </a:schemeClr>
            </a:solidFill>
          </c:spPr>
          <c:invertIfNegative val="0"/>
          <c:dLbls>
            <c:dLbl>
              <c:idx val="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1A30-41E2-AD5F-3C744AF08AB2}"/>
                </c:ext>
              </c:extLst>
            </c:dLbl>
            <c:dLbl>
              <c:idx val="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1A30-41E2-AD5F-3C744AF08AB2}"/>
                </c:ext>
              </c:extLst>
            </c:dLbl>
            <c:dLbl>
              <c:idx val="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1A30-41E2-AD5F-3C744AF08AB2}"/>
                </c:ext>
              </c:extLst>
            </c:dLbl>
            <c:dLbl>
              <c:idx val="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1A30-41E2-AD5F-3C744AF08AB2}"/>
                </c:ext>
              </c:extLst>
            </c:dLbl>
            <c:dLbl>
              <c:idx val="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1A30-41E2-AD5F-3C744AF08AB2}"/>
                </c:ext>
              </c:extLst>
            </c:dLbl>
            <c:dLbl>
              <c:idx val="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1A30-41E2-AD5F-3C744AF08AB2}"/>
                </c:ext>
              </c:extLst>
            </c:dLbl>
            <c:dLbl>
              <c:idx val="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1A30-41E2-AD5F-3C744AF08AB2}"/>
                </c:ext>
              </c:extLst>
            </c:dLbl>
            <c:dLbl>
              <c:idx val="7"/>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1A30-41E2-AD5F-3C744AF08AB2}"/>
                </c:ext>
              </c:extLst>
            </c:dLbl>
            <c:dLbl>
              <c:idx val="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1A30-41E2-AD5F-3C744AF08AB2}"/>
                </c:ext>
              </c:extLst>
            </c:dLbl>
            <c:dLbl>
              <c:idx val="9"/>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1A30-41E2-AD5F-3C744AF08AB2}"/>
                </c:ext>
              </c:extLst>
            </c:dLbl>
            <c:dLbl>
              <c:idx val="1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1A30-41E2-AD5F-3C744AF08AB2}"/>
                </c:ext>
              </c:extLst>
            </c:dLbl>
            <c:dLbl>
              <c:idx val="1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1A30-41E2-AD5F-3C744AF08AB2}"/>
                </c:ext>
              </c:extLst>
            </c:dLbl>
            <c:dLbl>
              <c:idx val="1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C-1A30-41E2-AD5F-3C744AF08AB2}"/>
                </c:ext>
              </c:extLst>
            </c:dLbl>
            <c:dLbl>
              <c:idx val="1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D-1A30-41E2-AD5F-3C744AF08AB2}"/>
                </c:ext>
              </c:extLst>
            </c:dLbl>
            <c:dLbl>
              <c:idx val="1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E-1A30-41E2-AD5F-3C744AF08AB2}"/>
                </c:ext>
              </c:extLst>
            </c:dLbl>
            <c:dLbl>
              <c:idx val="1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F-1A30-41E2-AD5F-3C744AF08AB2}"/>
                </c:ext>
              </c:extLst>
            </c:dLbl>
            <c:dLbl>
              <c:idx val="1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0-1A30-41E2-AD5F-3C744AF08AB2}"/>
                </c:ext>
              </c:extLst>
            </c:dLbl>
            <c:dLbl>
              <c:idx val="17"/>
              <c:spPr/>
              <c:txPr>
                <a:bodyPr/>
                <a:lstStyle/>
                <a:p>
                  <a:pPr algn="ctr" rtl="0">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1-1A30-41E2-AD5F-3C744AF08AB2}"/>
                </c:ext>
              </c:extLst>
            </c:dLbl>
            <c:dLbl>
              <c:idx val="1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2-1A30-41E2-AD5F-3C744AF08AB2}"/>
                </c:ext>
              </c:extLst>
            </c:dLbl>
            <c:spPr>
              <a:noFill/>
              <a:ln>
                <a:noFill/>
              </a:ln>
              <a:effectLst/>
            </c:spPr>
            <c:txPr>
              <a:bodyPr/>
              <a:lstStyle/>
              <a:p>
                <a:pPr>
                  <a:defRPr sz="900">
                    <a:solidFill>
                      <a:srgbClr val="C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Sheet1!$A$2:$A$24</c:f>
              <c:strCache>
                <c:ptCount val="23"/>
                <c:pt idx="0">
                  <c:v>Switzerland </c:v>
                </c:pt>
                <c:pt idx="1">
                  <c:v>Germany </c:v>
                </c:pt>
                <c:pt idx="2">
                  <c:v>Australia </c:v>
                </c:pt>
                <c:pt idx="3">
                  <c:v>Singapore </c:v>
                </c:pt>
                <c:pt idx="4">
                  <c:v>France </c:v>
                </c:pt>
                <c:pt idx="5">
                  <c:v>Netherlands </c:v>
                </c:pt>
                <c:pt idx="6">
                  <c:v>Sweden </c:v>
                </c:pt>
                <c:pt idx="7">
                  <c:v>Canada </c:v>
                </c:pt>
                <c:pt idx="8">
                  <c:v>New Zealand </c:v>
                </c:pt>
                <c:pt idx="9">
                  <c:v>US</c:v>
                </c:pt>
                <c:pt idx="10">
                  <c:v>Ireland </c:v>
                </c:pt>
                <c:pt idx="11">
                  <c:v>Italy </c:v>
                </c:pt>
                <c:pt idx="12">
                  <c:v>Austria </c:v>
                </c:pt>
                <c:pt idx="13">
                  <c:v>Spain </c:v>
                </c:pt>
                <c:pt idx="14">
                  <c:v>Portugal </c:v>
                </c:pt>
                <c:pt idx="15">
                  <c:v>Belgium </c:v>
                </c:pt>
                <c:pt idx="16">
                  <c:v>Israel </c:v>
                </c:pt>
                <c:pt idx="17">
                  <c:v>Denmark </c:v>
                </c:pt>
                <c:pt idx="18">
                  <c:v>Norway </c:v>
                </c:pt>
                <c:pt idx="19">
                  <c:v>Finland </c:v>
                </c:pt>
                <c:pt idx="20">
                  <c:v>UK</c:v>
                </c:pt>
                <c:pt idx="21">
                  <c:v>Japan </c:v>
                </c:pt>
                <c:pt idx="22">
                  <c:v>Hong Kong </c:v>
                </c:pt>
              </c:strCache>
            </c:strRef>
          </c:cat>
          <c:val>
            <c:numRef>
              <c:f>Sheet1!$B$2:$B$24</c:f>
              <c:numCache>
                <c:formatCode>#,##0.00;\-#,##0.00;</c:formatCode>
                <c:ptCount val="2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numCache>
            </c:numRef>
          </c:val>
          <c:extLst>
            <c:ext xmlns:c16="http://schemas.microsoft.com/office/drawing/2014/chart" uri="{C3380CC4-5D6E-409C-BE32-E72D297353CC}">
              <c16:uniqueId val="{00000013-1A30-41E2-AD5F-3C744AF08AB2}"/>
            </c:ext>
          </c:extLst>
        </c:ser>
        <c:ser>
          <c:idx val="1"/>
          <c:order val="1"/>
          <c:tx>
            <c:strRef>
              <c:f>Sheet1!$C$1</c:f>
              <c:strCache>
                <c:ptCount val="1"/>
                <c:pt idx="0">
                  <c:v>Positive</c:v>
                </c:pt>
              </c:strCache>
            </c:strRef>
          </c:tx>
          <c:spPr>
            <a:solidFill>
              <a:schemeClr val="bg1">
                <a:lumMod val="75000"/>
              </a:schemeClr>
            </a:solidFill>
          </c:spPr>
          <c:invertIfNegative val="0"/>
          <c:dLbls>
            <c:spPr>
              <a:noFill/>
              <a:ln>
                <a:noFill/>
              </a:ln>
              <a:effectLst/>
            </c:spPr>
            <c:txPr>
              <a:bodyPr/>
              <a:lstStyle/>
              <a:p>
                <a:pPr>
                  <a:defRPr sz="900">
                    <a:solidFill>
                      <a:srgbClr val="35627D"/>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Sheet1!$A$2:$A$24</c:f>
              <c:strCache>
                <c:ptCount val="23"/>
                <c:pt idx="0">
                  <c:v>Switzerland </c:v>
                </c:pt>
                <c:pt idx="1">
                  <c:v>Germany </c:v>
                </c:pt>
                <c:pt idx="2">
                  <c:v>Australia </c:v>
                </c:pt>
                <c:pt idx="3">
                  <c:v>Singapore </c:v>
                </c:pt>
                <c:pt idx="4">
                  <c:v>France </c:v>
                </c:pt>
                <c:pt idx="5">
                  <c:v>Netherlands </c:v>
                </c:pt>
                <c:pt idx="6">
                  <c:v>Sweden </c:v>
                </c:pt>
                <c:pt idx="7">
                  <c:v>Canada </c:v>
                </c:pt>
                <c:pt idx="8">
                  <c:v>New Zealand </c:v>
                </c:pt>
                <c:pt idx="9">
                  <c:v>US</c:v>
                </c:pt>
                <c:pt idx="10">
                  <c:v>Ireland </c:v>
                </c:pt>
                <c:pt idx="11">
                  <c:v>Italy </c:v>
                </c:pt>
                <c:pt idx="12">
                  <c:v>Austria </c:v>
                </c:pt>
                <c:pt idx="13">
                  <c:v>Spain </c:v>
                </c:pt>
                <c:pt idx="14">
                  <c:v>Portugal </c:v>
                </c:pt>
                <c:pt idx="15">
                  <c:v>Belgium </c:v>
                </c:pt>
                <c:pt idx="16">
                  <c:v>Israel </c:v>
                </c:pt>
                <c:pt idx="17">
                  <c:v>Denmark </c:v>
                </c:pt>
                <c:pt idx="18">
                  <c:v>Norway </c:v>
                </c:pt>
                <c:pt idx="19">
                  <c:v>Finland </c:v>
                </c:pt>
                <c:pt idx="20">
                  <c:v>UK</c:v>
                </c:pt>
                <c:pt idx="21">
                  <c:v>Japan </c:v>
                </c:pt>
                <c:pt idx="22">
                  <c:v>Hong Kong </c:v>
                </c:pt>
              </c:strCache>
            </c:strRef>
          </c:cat>
          <c:val>
            <c:numRef>
              <c:f>Sheet1!$C$2:$C$24</c:f>
              <c:numCache>
                <c:formatCode>#,##0.00;\-#,##0.00;</c:formatCode>
                <c:ptCount val="23"/>
                <c:pt idx="0">
                  <c:v>8.41</c:v>
                </c:pt>
                <c:pt idx="1">
                  <c:v>6.8</c:v>
                </c:pt>
                <c:pt idx="2">
                  <c:v>6.66</c:v>
                </c:pt>
                <c:pt idx="3">
                  <c:v>6.58</c:v>
                </c:pt>
                <c:pt idx="4">
                  <c:v>6.5</c:v>
                </c:pt>
                <c:pt idx="5">
                  <c:v>6.12</c:v>
                </c:pt>
                <c:pt idx="6">
                  <c:v>5.16</c:v>
                </c:pt>
                <c:pt idx="7">
                  <c:v>4.54</c:v>
                </c:pt>
                <c:pt idx="8">
                  <c:v>4.3099999999999996</c:v>
                </c:pt>
                <c:pt idx="9">
                  <c:v>3.89</c:v>
                </c:pt>
                <c:pt idx="10">
                  <c:v>3.45</c:v>
                </c:pt>
                <c:pt idx="11">
                  <c:v>2.61</c:v>
                </c:pt>
                <c:pt idx="12">
                  <c:v>2.5499999999999998</c:v>
                </c:pt>
                <c:pt idx="13">
                  <c:v>2.5299999999999998</c:v>
                </c:pt>
                <c:pt idx="14">
                  <c:v>2.27</c:v>
                </c:pt>
                <c:pt idx="15">
                  <c:v>2.1800000000000002</c:v>
                </c:pt>
                <c:pt idx="16">
                  <c:v>1.3</c:v>
                </c:pt>
                <c:pt idx="17">
                  <c:v>1.03</c:v>
                </c:pt>
                <c:pt idx="18">
                  <c:v>0.97</c:v>
                </c:pt>
                <c:pt idx="19">
                  <c:v>0.87</c:v>
                </c:pt>
                <c:pt idx="20">
                  <c:v>0.74</c:v>
                </c:pt>
                <c:pt idx="21">
                  <c:v>0.68</c:v>
                </c:pt>
                <c:pt idx="22">
                  <c:v>0.46</c:v>
                </c:pt>
              </c:numCache>
            </c:numRef>
          </c:val>
          <c:extLst>
            <c:ext xmlns:c16="http://schemas.microsoft.com/office/drawing/2014/chart" uri="{C3380CC4-5D6E-409C-BE32-E72D297353CC}">
              <c16:uniqueId val="{00000014-1A30-41E2-AD5F-3C744AF08AB2}"/>
            </c:ext>
          </c:extLst>
        </c:ser>
        <c:dLbls>
          <c:showLegendKey val="0"/>
          <c:showVal val="0"/>
          <c:showCatName val="0"/>
          <c:showSerName val="0"/>
          <c:showPercent val="0"/>
          <c:showBubbleSize val="0"/>
        </c:dLbls>
        <c:gapWidth val="106"/>
        <c:overlap val="100"/>
        <c:axId val="107325696"/>
        <c:axId val="107352064"/>
      </c:barChart>
      <c:catAx>
        <c:axId val="107325696"/>
        <c:scaling>
          <c:orientation val="maxMin"/>
        </c:scaling>
        <c:delete val="0"/>
        <c:axPos val="l"/>
        <c:numFmt formatCode="General" sourceLinked="1"/>
        <c:majorTickMark val="none"/>
        <c:minorTickMark val="none"/>
        <c:tickLblPos val="low"/>
        <c:txPr>
          <a:bodyPr/>
          <a:lstStyle/>
          <a:p>
            <a:pPr>
              <a:defRPr sz="900"/>
            </a:pPr>
            <a:endParaRPr lang="en-US"/>
          </a:p>
        </c:txPr>
        <c:crossAx val="107352064"/>
        <c:crosses val="autoZero"/>
        <c:auto val="1"/>
        <c:lblAlgn val="ctr"/>
        <c:lblOffset val="100"/>
        <c:noMultiLvlLbl val="0"/>
      </c:catAx>
      <c:valAx>
        <c:axId val="107352064"/>
        <c:scaling>
          <c:orientation val="minMax"/>
          <c:max val="10"/>
          <c:min val="0"/>
        </c:scaling>
        <c:delete val="0"/>
        <c:axPos val="b"/>
        <c:numFmt formatCode="#,##0.00;\-#,##0.00;" sourceLinked="1"/>
        <c:majorTickMark val="none"/>
        <c:minorTickMark val="none"/>
        <c:tickLblPos val="none"/>
        <c:spPr>
          <a:ln>
            <a:noFill/>
          </a:ln>
        </c:spPr>
        <c:crossAx val="107325696"/>
        <c:crosses val="max"/>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8376273471464867"/>
          <c:y val="4.0346663367481023E-2"/>
          <c:w val="0.58570711455408997"/>
          <c:h val="0.9349156661622966"/>
        </c:manualLayout>
      </c:layout>
      <c:barChart>
        <c:barDir val="bar"/>
        <c:grouping val="clustered"/>
        <c:varyColors val="0"/>
        <c:ser>
          <c:idx val="0"/>
          <c:order val="0"/>
          <c:tx>
            <c:strRef>
              <c:f>Sheet1!$B$1</c:f>
              <c:strCache>
                <c:ptCount val="1"/>
                <c:pt idx="0">
                  <c:v>Negative</c:v>
                </c:pt>
              </c:strCache>
            </c:strRef>
          </c:tx>
          <c:spPr>
            <a:solidFill>
              <a:schemeClr val="bg1">
                <a:lumMod val="75000"/>
              </a:schemeClr>
            </a:solidFill>
          </c:spPr>
          <c:invertIfNegative val="0"/>
          <c:dLbls>
            <c:dLbl>
              <c:idx val="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D93E-4B8E-BA34-3C728ADB971E}"/>
                </c:ext>
              </c:extLst>
            </c:dLbl>
            <c:dLbl>
              <c:idx val="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D93E-4B8E-BA34-3C728ADB971E}"/>
                </c:ext>
              </c:extLst>
            </c:dLbl>
            <c:dLbl>
              <c:idx val="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D93E-4B8E-BA34-3C728ADB971E}"/>
                </c:ext>
              </c:extLst>
            </c:dLbl>
            <c:dLbl>
              <c:idx val="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D93E-4B8E-BA34-3C728ADB971E}"/>
                </c:ext>
              </c:extLst>
            </c:dLbl>
            <c:dLbl>
              <c:idx val="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D93E-4B8E-BA34-3C728ADB971E}"/>
                </c:ext>
              </c:extLst>
            </c:dLbl>
            <c:dLbl>
              <c:idx val="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D93E-4B8E-BA34-3C728ADB971E}"/>
                </c:ext>
              </c:extLst>
            </c:dLbl>
            <c:dLbl>
              <c:idx val="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D93E-4B8E-BA34-3C728ADB971E}"/>
                </c:ext>
              </c:extLst>
            </c:dLbl>
            <c:dLbl>
              <c:idx val="7"/>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D93E-4B8E-BA34-3C728ADB971E}"/>
                </c:ext>
              </c:extLst>
            </c:dLbl>
            <c:dLbl>
              <c:idx val="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D93E-4B8E-BA34-3C728ADB971E}"/>
                </c:ext>
              </c:extLst>
            </c:dLbl>
            <c:dLbl>
              <c:idx val="9"/>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D93E-4B8E-BA34-3C728ADB971E}"/>
                </c:ext>
              </c:extLst>
            </c:dLbl>
            <c:dLbl>
              <c:idx val="1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D93E-4B8E-BA34-3C728ADB971E}"/>
                </c:ext>
              </c:extLst>
            </c:dLbl>
            <c:dLbl>
              <c:idx val="1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D93E-4B8E-BA34-3C728ADB971E}"/>
                </c:ext>
              </c:extLst>
            </c:dLbl>
            <c:dLbl>
              <c:idx val="1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C-D93E-4B8E-BA34-3C728ADB971E}"/>
                </c:ext>
              </c:extLst>
            </c:dLbl>
            <c:dLbl>
              <c:idx val="1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D-D93E-4B8E-BA34-3C728ADB971E}"/>
                </c:ext>
              </c:extLst>
            </c:dLbl>
            <c:dLbl>
              <c:idx val="1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E-D93E-4B8E-BA34-3C728ADB971E}"/>
                </c:ext>
              </c:extLst>
            </c:dLbl>
            <c:dLbl>
              <c:idx val="1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F-D93E-4B8E-BA34-3C728ADB971E}"/>
                </c:ext>
              </c:extLst>
            </c:dLbl>
            <c:dLbl>
              <c:idx val="1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0-D93E-4B8E-BA34-3C728ADB971E}"/>
                </c:ext>
              </c:extLst>
            </c:dLbl>
            <c:dLbl>
              <c:idx val="17"/>
              <c:spPr/>
              <c:txPr>
                <a:bodyPr/>
                <a:lstStyle/>
                <a:p>
                  <a:pPr algn="ctr" rtl="0">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1-D93E-4B8E-BA34-3C728ADB971E}"/>
                </c:ext>
              </c:extLst>
            </c:dLbl>
            <c:dLbl>
              <c:idx val="1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2-D93E-4B8E-BA34-3C728ADB971E}"/>
                </c:ext>
              </c:extLst>
            </c:dLbl>
            <c:spPr>
              <a:noFill/>
              <a:ln>
                <a:noFill/>
              </a:ln>
              <a:effectLst/>
            </c:spPr>
            <c:txPr>
              <a:bodyPr/>
              <a:lstStyle/>
              <a:p>
                <a:pPr>
                  <a:defRPr sz="900">
                    <a:solidFill>
                      <a:srgbClr val="C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Sheet1!$A$2:$A$22</c:f>
              <c:strCache>
                <c:ptCount val="21"/>
                <c:pt idx="0">
                  <c:v>Russian ruble (RUB)</c:v>
                </c:pt>
                <c:pt idx="1">
                  <c:v>Egyptian pound (EGP)</c:v>
                </c:pt>
                <c:pt idx="2">
                  <c:v>Thai baht (THB)</c:v>
                </c:pt>
                <c:pt idx="3">
                  <c:v>Czech koruna (CZK)</c:v>
                </c:pt>
                <c:pt idx="4">
                  <c:v>Polish zloty (PLN)</c:v>
                </c:pt>
                <c:pt idx="5">
                  <c:v>Philippine peso (PHP)</c:v>
                </c:pt>
                <c:pt idx="6">
                  <c:v>South African rand (ZAR)</c:v>
                </c:pt>
                <c:pt idx="7">
                  <c:v>Brazilian real (BRL)</c:v>
                </c:pt>
                <c:pt idx="8">
                  <c:v>Hungarian forint (HUF)</c:v>
                </c:pt>
                <c:pt idx="9">
                  <c:v>Peruvian sol (PEN)</c:v>
                </c:pt>
                <c:pt idx="10">
                  <c:v>Mexican peso (MXN)</c:v>
                </c:pt>
                <c:pt idx="11">
                  <c:v>Indonesian rupiah (IDR)</c:v>
                </c:pt>
                <c:pt idx="12">
                  <c:v>Indian rupee (INR)</c:v>
                </c:pt>
                <c:pt idx="13">
                  <c:v>Chilean peso (CLP)</c:v>
                </c:pt>
                <c:pt idx="14">
                  <c:v>Colombian peso (COP)</c:v>
                </c:pt>
                <c:pt idx="15">
                  <c:v>New Taiwan dollar (TWD)</c:v>
                </c:pt>
                <c:pt idx="16">
                  <c:v>Malaysian ringgit (MYR)</c:v>
                </c:pt>
                <c:pt idx="17">
                  <c:v>Korean won (KRW)</c:v>
                </c:pt>
                <c:pt idx="18">
                  <c:v>Chinese yuan (CNY)</c:v>
                </c:pt>
                <c:pt idx="19">
                  <c:v>Turkish lira (TRY)</c:v>
                </c:pt>
                <c:pt idx="20">
                  <c:v>Pakistani rupee (PKR)</c:v>
                </c:pt>
              </c:strCache>
            </c:strRef>
          </c:cat>
          <c:val>
            <c:numRef>
              <c:f>Sheet1!$B$2:$B$22</c:f>
              <c:numCache>
                <c:formatCode>#,##0.00;\-#,##0.00;</c:formatCode>
                <c:ptCount val="2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-0.6710321172</c:v>
                </c:pt>
                <c:pt idx="15">
                  <c:v>-0.76949081600000002</c:v>
                </c:pt>
                <c:pt idx="16">
                  <c:v>-1.2099213551000001</c:v>
                </c:pt>
                <c:pt idx="17">
                  <c:v>-1.6931537695000001</c:v>
                </c:pt>
                <c:pt idx="18">
                  <c:v>-2.1562832142000001</c:v>
                </c:pt>
                <c:pt idx="19">
                  <c:v>-2.3236514523</c:v>
                </c:pt>
                <c:pt idx="20">
                  <c:v>-11.893583724599999</c:v>
                </c:pt>
              </c:numCache>
            </c:numRef>
          </c:val>
          <c:extLst>
            <c:ext xmlns:c16="http://schemas.microsoft.com/office/drawing/2014/chart" uri="{C3380CC4-5D6E-409C-BE32-E72D297353CC}">
              <c16:uniqueId val="{00000013-D93E-4B8E-BA34-3C728ADB971E}"/>
            </c:ext>
          </c:extLst>
        </c:ser>
        <c:ser>
          <c:idx val="1"/>
          <c:order val="1"/>
          <c:tx>
            <c:strRef>
              <c:f>Sheet1!$C$1</c:f>
              <c:strCache>
                <c:ptCount val="1"/>
                <c:pt idx="0">
                  <c:v>Positive</c:v>
                </c:pt>
              </c:strCache>
            </c:strRef>
          </c:tx>
          <c:spPr>
            <a:solidFill>
              <a:schemeClr val="bg1">
                <a:lumMod val="75000"/>
              </a:schemeClr>
            </a:solidFill>
          </c:spPr>
          <c:invertIfNegative val="0"/>
          <c:dLbls>
            <c:spPr>
              <a:noFill/>
              <a:ln>
                <a:noFill/>
              </a:ln>
              <a:effectLst/>
            </c:spPr>
            <c:txPr>
              <a:bodyPr/>
              <a:lstStyle/>
              <a:p>
                <a:pPr>
                  <a:defRPr sz="900">
                    <a:solidFill>
                      <a:srgbClr val="35627D"/>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Sheet1!$A$2:$A$22</c:f>
              <c:strCache>
                <c:ptCount val="21"/>
                <c:pt idx="0">
                  <c:v>Russian ruble (RUB)</c:v>
                </c:pt>
                <c:pt idx="1">
                  <c:v>Egyptian pound (EGP)</c:v>
                </c:pt>
                <c:pt idx="2">
                  <c:v>Thai baht (THB)</c:v>
                </c:pt>
                <c:pt idx="3">
                  <c:v>Czech koruna (CZK)</c:v>
                </c:pt>
                <c:pt idx="4">
                  <c:v>Polish zloty (PLN)</c:v>
                </c:pt>
                <c:pt idx="5">
                  <c:v>Philippine peso (PHP)</c:v>
                </c:pt>
                <c:pt idx="6">
                  <c:v>South African rand (ZAR)</c:v>
                </c:pt>
                <c:pt idx="7">
                  <c:v>Brazilian real (BRL)</c:v>
                </c:pt>
                <c:pt idx="8">
                  <c:v>Hungarian forint (HUF)</c:v>
                </c:pt>
                <c:pt idx="9">
                  <c:v>Peruvian sol (PEN)</c:v>
                </c:pt>
                <c:pt idx="10">
                  <c:v>Mexican peso (MXN)</c:v>
                </c:pt>
                <c:pt idx="11">
                  <c:v>Indonesian rupiah (IDR)</c:v>
                </c:pt>
                <c:pt idx="12">
                  <c:v>Indian rupee (INR)</c:v>
                </c:pt>
                <c:pt idx="13">
                  <c:v>Chilean peso (CLP)</c:v>
                </c:pt>
                <c:pt idx="14">
                  <c:v>Colombian peso (COP)</c:v>
                </c:pt>
                <c:pt idx="15">
                  <c:v>New Taiwan dollar (TWD)</c:v>
                </c:pt>
                <c:pt idx="16">
                  <c:v>Malaysian ringgit (MYR)</c:v>
                </c:pt>
                <c:pt idx="17">
                  <c:v>Korean won (KRW)</c:v>
                </c:pt>
                <c:pt idx="18">
                  <c:v>Chinese yuan (CNY)</c:v>
                </c:pt>
                <c:pt idx="19">
                  <c:v>Turkish lira (TRY)</c:v>
                </c:pt>
                <c:pt idx="20">
                  <c:v>Pakistani rupee (PKR)</c:v>
                </c:pt>
              </c:strCache>
            </c:strRef>
          </c:cat>
          <c:val>
            <c:numRef>
              <c:f>Sheet1!$C$2:$C$22</c:f>
              <c:numCache>
                <c:formatCode>#,##0.00;\-#,##0.00;</c:formatCode>
                <c:ptCount val="21"/>
                <c:pt idx="0">
                  <c:v>4.1577487119000001</c:v>
                </c:pt>
                <c:pt idx="1">
                  <c:v>3.8035339922000002</c:v>
                </c:pt>
                <c:pt idx="2">
                  <c:v>3.4808836716</c:v>
                </c:pt>
                <c:pt idx="3">
                  <c:v>2.9629165481999999</c:v>
                </c:pt>
                <c:pt idx="4">
                  <c:v>2.8062318996000002</c:v>
                </c:pt>
                <c:pt idx="5">
                  <c:v>2.4885332292000002</c:v>
                </c:pt>
                <c:pt idx="6">
                  <c:v>2.2693023667999999</c:v>
                </c:pt>
                <c:pt idx="7">
                  <c:v>1.5407094308</c:v>
                </c:pt>
                <c:pt idx="8">
                  <c:v>1.0607218215000001</c:v>
                </c:pt>
                <c:pt idx="9">
                  <c:v>0.97477151419999997</c:v>
                </c:pt>
                <c:pt idx="10">
                  <c:v>0.967381771</c:v>
                </c:pt>
                <c:pt idx="11">
                  <c:v>0.79631923549999994</c:v>
                </c:pt>
                <c:pt idx="12">
                  <c:v>0.35855275069999998</c:v>
                </c:pt>
                <c:pt idx="13">
                  <c:v>0.22461153249999999</c:v>
                </c:pt>
                <c:pt idx="14">
                  <c:v>0</c:v>
                </c:pt>
                <c:pt idx="15">
                  <c:v>0</c:v>
                </c:pt>
                <c:pt idx="16">
                  <c:v>0</c:v>
                </c:pt>
                <c:pt idx="17">
                  <c:v>0</c:v>
                </c:pt>
                <c:pt idx="18">
                  <c:v>0</c:v>
                </c:pt>
                <c:pt idx="19">
                  <c:v>0</c:v>
                </c:pt>
                <c:pt idx="20">
                  <c:v>0</c:v>
                </c:pt>
              </c:numCache>
            </c:numRef>
          </c:val>
          <c:extLst>
            <c:ext xmlns:c16="http://schemas.microsoft.com/office/drawing/2014/chart" uri="{C3380CC4-5D6E-409C-BE32-E72D297353CC}">
              <c16:uniqueId val="{00000014-D93E-4B8E-BA34-3C728ADB971E}"/>
            </c:ext>
          </c:extLst>
        </c:ser>
        <c:dLbls>
          <c:showLegendKey val="0"/>
          <c:showVal val="0"/>
          <c:showCatName val="0"/>
          <c:showSerName val="0"/>
          <c:showPercent val="0"/>
          <c:showBubbleSize val="0"/>
        </c:dLbls>
        <c:gapWidth val="106"/>
        <c:overlap val="100"/>
        <c:axId val="107668992"/>
        <c:axId val="107670528"/>
      </c:barChart>
      <c:catAx>
        <c:axId val="107668992"/>
        <c:scaling>
          <c:orientation val="maxMin"/>
        </c:scaling>
        <c:delete val="0"/>
        <c:axPos val="l"/>
        <c:numFmt formatCode="General" sourceLinked="1"/>
        <c:majorTickMark val="none"/>
        <c:minorTickMark val="none"/>
        <c:tickLblPos val="low"/>
        <c:txPr>
          <a:bodyPr/>
          <a:lstStyle/>
          <a:p>
            <a:pPr>
              <a:defRPr sz="900"/>
            </a:pPr>
            <a:endParaRPr lang="en-US"/>
          </a:p>
        </c:txPr>
        <c:crossAx val="107670528"/>
        <c:crosses val="autoZero"/>
        <c:auto val="1"/>
        <c:lblAlgn val="ctr"/>
        <c:lblOffset val="100"/>
        <c:noMultiLvlLbl val="0"/>
      </c:catAx>
      <c:valAx>
        <c:axId val="107670528"/>
        <c:scaling>
          <c:orientation val="minMax"/>
          <c:max val="6"/>
          <c:min val="-15"/>
        </c:scaling>
        <c:delete val="0"/>
        <c:axPos val="b"/>
        <c:numFmt formatCode="#,##0.00;\-#,##0.00;" sourceLinked="1"/>
        <c:majorTickMark val="none"/>
        <c:minorTickMark val="none"/>
        <c:tickLblPos val="none"/>
        <c:spPr>
          <a:ln>
            <a:noFill/>
          </a:ln>
        </c:spPr>
        <c:crossAx val="107668992"/>
        <c:crosses val="max"/>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7930803848016853"/>
          <c:y val="4.0346663367481023E-2"/>
          <c:w val="0.62069196151983153"/>
          <c:h val="0.88021108406725468"/>
        </c:manualLayout>
      </c:layout>
      <c:barChart>
        <c:barDir val="bar"/>
        <c:grouping val="clustered"/>
        <c:varyColors val="0"/>
        <c:ser>
          <c:idx val="0"/>
          <c:order val="0"/>
          <c:tx>
            <c:strRef>
              <c:f>Sheet1!$B$1</c:f>
              <c:strCache>
                <c:ptCount val="1"/>
                <c:pt idx="0">
                  <c:v>Negative</c:v>
                </c:pt>
              </c:strCache>
            </c:strRef>
          </c:tx>
          <c:spPr>
            <a:solidFill>
              <a:schemeClr val="bg1">
                <a:lumMod val="75000"/>
              </a:schemeClr>
            </a:solidFill>
          </c:spPr>
          <c:invertIfNegative val="0"/>
          <c:dLbls>
            <c:dLbl>
              <c:idx val="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7C1D-4496-864F-534096D67A88}"/>
                </c:ext>
              </c:extLst>
            </c:dLbl>
            <c:dLbl>
              <c:idx val="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7C1D-4496-864F-534096D67A88}"/>
                </c:ext>
              </c:extLst>
            </c:dLbl>
            <c:dLbl>
              <c:idx val="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7C1D-4496-864F-534096D67A88}"/>
                </c:ext>
              </c:extLst>
            </c:dLbl>
            <c:dLbl>
              <c:idx val="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7C1D-4496-864F-534096D67A88}"/>
                </c:ext>
              </c:extLst>
            </c:dLbl>
            <c:dLbl>
              <c:idx val="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7C1D-4496-864F-534096D67A88}"/>
                </c:ext>
              </c:extLst>
            </c:dLbl>
            <c:dLbl>
              <c:idx val="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7C1D-4496-864F-534096D67A88}"/>
                </c:ext>
              </c:extLst>
            </c:dLbl>
            <c:dLbl>
              <c:idx val="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7C1D-4496-864F-534096D67A88}"/>
                </c:ext>
              </c:extLst>
            </c:dLbl>
            <c:dLbl>
              <c:idx val="7"/>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7C1D-4496-864F-534096D67A88}"/>
                </c:ext>
              </c:extLst>
            </c:dLbl>
            <c:dLbl>
              <c:idx val="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7C1D-4496-864F-534096D67A88}"/>
                </c:ext>
              </c:extLst>
            </c:dLbl>
            <c:dLbl>
              <c:idx val="9"/>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7C1D-4496-864F-534096D67A88}"/>
                </c:ext>
              </c:extLst>
            </c:dLbl>
            <c:dLbl>
              <c:idx val="1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7C1D-4496-864F-534096D67A88}"/>
                </c:ext>
              </c:extLst>
            </c:dLbl>
            <c:dLbl>
              <c:idx val="11"/>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7C1D-4496-864F-534096D67A88}"/>
                </c:ext>
              </c:extLst>
            </c:dLbl>
            <c:dLbl>
              <c:idx val="12"/>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C-7C1D-4496-864F-534096D67A88}"/>
                </c:ext>
              </c:extLst>
            </c:dLbl>
            <c:dLbl>
              <c:idx val="13"/>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D-7C1D-4496-864F-534096D67A88}"/>
                </c:ext>
              </c:extLst>
            </c:dLbl>
            <c:dLbl>
              <c:idx val="14"/>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E-7C1D-4496-864F-534096D67A88}"/>
                </c:ext>
              </c:extLst>
            </c:dLbl>
            <c:dLbl>
              <c:idx val="15"/>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F-7C1D-4496-864F-534096D67A88}"/>
                </c:ext>
              </c:extLst>
            </c:dLbl>
            <c:dLbl>
              <c:idx val="16"/>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0-7C1D-4496-864F-534096D67A88}"/>
                </c:ext>
              </c:extLst>
            </c:dLbl>
            <c:dLbl>
              <c:idx val="17"/>
              <c:spPr/>
              <c:txPr>
                <a:bodyPr/>
                <a:lstStyle/>
                <a:p>
                  <a:pPr algn="ctr" rtl="0">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1-7C1D-4496-864F-534096D67A88}"/>
                </c:ext>
              </c:extLst>
            </c:dLbl>
            <c:dLbl>
              <c:idx val="18"/>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2-7C1D-4496-864F-534096D67A88}"/>
                </c:ext>
              </c:extLst>
            </c:dLbl>
            <c:spPr>
              <a:noFill/>
              <a:ln>
                <a:noFill/>
              </a:ln>
              <a:effectLst/>
            </c:spPr>
            <c:txPr>
              <a:bodyPr/>
              <a:lstStyle/>
              <a:p>
                <a:pPr>
                  <a:defRPr sz="900">
                    <a:solidFill>
                      <a:srgbClr val="C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Japanese yen (JPY)</c:v>
                </c:pt>
                <c:pt idx="1">
                  <c:v>Canadian dollar (CAD)</c:v>
                </c:pt>
                <c:pt idx="2">
                  <c:v>Swiss franc (CHF)</c:v>
                </c:pt>
                <c:pt idx="3">
                  <c:v>Israeli new shekel (ILS)</c:v>
                </c:pt>
                <c:pt idx="4">
                  <c:v>Danish krone (DKK)</c:v>
                </c:pt>
                <c:pt idx="5">
                  <c:v>Euro (EUR)</c:v>
                </c:pt>
                <c:pt idx="6">
                  <c:v>Norwegian krone (NOK)</c:v>
                </c:pt>
                <c:pt idx="7">
                  <c:v>Hong Kong dollar (HKD)</c:v>
                </c:pt>
                <c:pt idx="8">
                  <c:v>Singapore dollar (SGD)</c:v>
                </c:pt>
                <c:pt idx="9">
                  <c:v>Swedish krona (SEK)</c:v>
                </c:pt>
                <c:pt idx="10">
                  <c:v>Australian dollar (AUD)</c:v>
                </c:pt>
                <c:pt idx="11">
                  <c:v>New Zealand dollar (NZD)</c:v>
                </c:pt>
                <c:pt idx="12">
                  <c:v>British pound (GBP)</c:v>
                </c:pt>
              </c:strCache>
            </c:strRef>
          </c:cat>
          <c:val>
            <c:numRef>
              <c:f>Sheet1!$B$2:$B$14</c:f>
              <c:numCache>
                <c:formatCode>#,##0.00;\-#,##0.00;</c:formatCode>
                <c:ptCount val="13"/>
                <c:pt idx="0">
                  <c:v>0</c:v>
                </c:pt>
                <c:pt idx="1">
                  <c:v>0</c:v>
                </c:pt>
                <c:pt idx="2">
                  <c:v>0</c:v>
                </c:pt>
                <c:pt idx="3">
                  <c:v>0</c:v>
                </c:pt>
                <c:pt idx="4">
                  <c:v>0</c:v>
                </c:pt>
                <c:pt idx="5">
                  <c:v>0</c:v>
                </c:pt>
                <c:pt idx="6">
                  <c:v>0</c:v>
                </c:pt>
                <c:pt idx="7">
                  <c:v>0</c:v>
                </c:pt>
                <c:pt idx="8">
                  <c:v>0</c:v>
                </c:pt>
                <c:pt idx="9">
                  <c:v>-3.1256062600000002E-2</c:v>
                </c:pt>
                <c:pt idx="10">
                  <c:v>-1.2106707982</c:v>
                </c:pt>
                <c:pt idx="11">
                  <c:v>-1.5175953108</c:v>
                </c:pt>
                <c:pt idx="12">
                  <c:v>-2.329150834</c:v>
                </c:pt>
              </c:numCache>
            </c:numRef>
          </c:val>
          <c:extLst>
            <c:ext xmlns:c16="http://schemas.microsoft.com/office/drawing/2014/chart" uri="{C3380CC4-5D6E-409C-BE32-E72D297353CC}">
              <c16:uniqueId val="{00000013-7C1D-4496-864F-534096D67A88}"/>
            </c:ext>
          </c:extLst>
        </c:ser>
        <c:ser>
          <c:idx val="1"/>
          <c:order val="1"/>
          <c:tx>
            <c:strRef>
              <c:f>Sheet1!$C$1</c:f>
              <c:strCache>
                <c:ptCount val="1"/>
                <c:pt idx="0">
                  <c:v>Positive</c:v>
                </c:pt>
              </c:strCache>
            </c:strRef>
          </c:tx>
          <c:spPr>
            <a:solidFill>
              <a:schemeClr val="bg1">
                <a:lumMod val="75000"/>
              </a:schemeClr>
            </a:solidFill>
          </c:spPr>
          <c:invertIfNegative val="0"/>
          <c:dLbls>
            <c:spPr>
              <a:noFill/>
              <a:ln>
                <a:noFill/>
              </a:ln>
              <a:effectLst/>
            </c:spPr>
            <c:txPr>
              <a:bodyPr/>
              <a:lstStyle/>
              <a:p>
                <a:pPr>
                  <a:defRPr sz="900">
                    <a:solidFill>
                      <a:srgbClr val="35627D"/>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Japanese yen (JPY)</c:v>
                </c:pt>
                <c:pt idx="1">
                  <c:v>Canadian dollar (CAD)</c:v>
                </c:pt>
                <c:pt idx="2">
                  <c:v>Swiss franc (CHF)</c:v>
                </c:pt>
                <c:pt idx="3">
                  <c:v>Israeli new shekel (ILS)</c:v>
                </c:pt>
                <c:pt idx="4">
                  <c:v>Danish krone (DKK)</c:v>
                </c:pt>
                <c:pt idx="5">
                  <c:v>Euro (EUR)</c:v>
                </c:pt>
                <c:pt idx="6">
                  <c:v>Norwegian krone (NOK)</c:v>
                </c:pt>
                <c:pt idx="7">
                  <c:v>Hong Kong dollar (HKD)</c:v>
                </c:pt>
                <c:pt idx="8">
                  <c:v>Singapore dollar (SGD)</c:v>
                </c:pt>
                <c:pt idx="9">
                  <c:v>Swedish krona (SEK)</c:v>
                </c:pt>
                <c:pt idx="10">
                  <c:v>Australian dollar (AUD)</c:v>
                </c:pt>
                <c:pt idx="11">
                  <c:v>New Zealand dollar (NZD)</c:v>
                </c:pt>
                <c:pt idx="12">
                  <c:v>British pound (GBP)</c:v>
                </c:pt>
              </c:strCache>
            </c:strRef>
          </c:cat>
          <c:val>
            <c:numRef>
              <c:f>Sheet1!$C$2:$C$14</c:f>
              <c:numCache>
                <c:formatCode>#,##0.00;\-#,##0.00;</c:formatCode>
                <c:ptCount val="13"/>
                <c:pt idx="0">
                  <c:v>2.7334323371</c:v>
                </c:pt>
                <c:pt idx="1">
                  <c:v>2.2345513679</c:v>
                </c:pt>
                <c:pt idx="2">
                  <c:v>2.1435897436000002</c:v>
                </c:pt>
                <c:pt idx="3">
                  <c:v>1.7608052599999999</c:v>
                </c:pt>
                <c:pt idx="4">
                  <c:v>1.4441562404999999</c:v>
                </c:pt>
                <c:pt idx="5">
                  <c:v>1.4204924975</c:v>
                </c:pt>
                <c:pt idx="6">
                  <c:v>1.0033954761999999</c:v>
                </c:pt>
                <c:pt idx="7">
                  <c:v>0.47936000000000001</c:v>
                </c:pt>
                <c:pt idx="8">
                  <c:v>0.1145644702</c:v>
                </c:pt>
                <c:pt idx="9">
                  <c:v>0</c:v>
                </c:pt>
                <c:pt idx="10">
                  <c:v>0</c:v>
                </c:pt>
                <c:pt idx="11">
                  <c:v>0</c:v>
                </c:pt>
                <c:pt idx="12">
                  <c:v>0</c:v>
                </c:pt>
              </c:numCache>
            </c:numRef>
          </c:val>
          <c:extLst>
            <c:ext xmlns:c16="http://schemas.microsoft.com/office/drawing/2014/chart" uri="{C3380CC4-5D6E-409C-BE32-E72D297353CC}">
              <c16:uniqueId val="{00000014-7C1D-4496-864F-534096D67A88}"/>
            </c:ext>
          </c:extLst>
        </c:ser>
        <c:dLbls>
          <c:showLegendKey val="0"/>
          <c:showVal val="0"/>
          <c:showCatName val="0"/>
          <c:showSerName val="0"/>
          <c:showPercent val="0"/>
          <c:showBubbleSize val="0"/>
        </c:dLbls>
        <c:gapWidth val="106"/>
        <c:overlap val="100"/>
        <c:axId val="107693184"/>
        <c:axId val="107694720"/>
      </c:barChart>
      <c:catAx>
        <c:axId val="107693184"/>
        <c:scaling>
          <c:orientation val="maxMin"/>
        </c:scaling>
        <c:delete val="0"/>
        <c:axPos val="l"/>
        <c:numFmt formatCode="General" sourceLinked="1"/>
        <c:majorTickMark val="none"/>
        <c:minorTickMark val="none"/>
        <c:tickLblPos val="low"/>
        <c:txPr>
          <a:bodyPr/>
          <a:lstStyle/>
          <a:p>
            <a:pPr>
              <a:defRPr sz="900"/>
            </a:pPr>
            <a:endParaRPr lang="en-US"/>
          </a:p>
        </c:txPr>
        <c:crossAx val="107694720"/>
        <c:crosses val="autoZero"/>
        <c:auto val="1"/>
        <c:lblAlgn val="ctr"/>
        <c:lblOffset val="100"/>
        <c:noMultiLvlLbl val="0"/>
      </c:catAx>
      <c:valAx>
        <c:axId val="107694720"/>
        <c:scaling>
          <c:orientation val="minMax"/>
          <c:max val="4"/>
          <c:min val="-4"/>
        </c:scaling>
        <c:delete val="0"/>
        <c:axPos val="b"/>
        <c:numFmt formatCode="#,##0.00;\-#,##0.00;" sourceLinked="1"/>
        <c:majorTickMark val="none"/>
        <c:minorTickMark val="none"/>
        <c:tickLblPos val="none"/>
        <c:spPr>
          <a:ln>
            <a:noFill/>
          </a:ln>
        </c:spPr>
        <c:crossAx val="107693184"/>
        <c:crosses val="max"/>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0408429162182"/>
          <c:y val="5.0443773084853365E-2"/>
          <c:w val="0.5784883440985773"/>
          <c:h val="0.89145483403628323"/>
        </c:manualLayout>
      </c:layout>
      <c:barChart>
        <c:barDir val="bar"/>
        <c:grouping val="clustered"/>
        <c:varyColors val="0"/>
        <c:ser>
          <c:idx val="0"/>
          <c:order val="0"/>
          <c:tx>
            <c:strRef>
              <c:f>Sheet1!$B$1</c:f>
              <c:strCache>
                <c:ptCount val="1"/>
                <c:pt idx="0">
                  <c:v>3 Months</c:v>
                </c:pt>
              </c:strCache>
            </c:strRef>
          </c:tx>
          <c:spPr>
            <a:solidFill>
              <a:schemeClr val="bg1">
                <a:lumMod val="85000"/>
              </a:schemeClr>
            </a:solidFill>
          </c:spPr>
          <c:invertIfNegative val="0"/>
          <c:dLbls>
            <c:numFmt formatCode="0.00;[Red]\-0.00" sourceLinked="0"/>
            <c:spPr>
              <a:noFill/>
              <a:ln>
                <a:noFill/>
              </a:ln>
              <a:effectLst/>
            </c:spPr>
            <c:txPr>
              <a:bodyPr/>
              <a:lstStyle/>
              <a:p>
                <a:pPr>
                  <a:defRPr>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Sheet1!$A$2:$A$3</c:f>
              <c:strCache>
                <c:ptCount val="2"/>
                <c:pt idx="0">
                  <c:v>US REITS</c:v>
                </c:pt>
                <c:pt idx="1">
                  <c:v>Global ex US REITS</c:v>
                </c:pt>
              </c:strCache>
            </c:strRef>
          </c:cat>
          <c:val>
            <c:numRef>
              <c:f>Sheet1!$B$2:$B$3</c:f>
              <c:numCache>
                <c:formatCode>General</c:formatCode>
                <c:ptCount val="2"/>
                <c:pt idx="0">
                  <c:v>0.82</c:v>
                </c:pt>
                <c:pt idx="1">
                  <c:v>2.64</c:v>
                </c:pt>
              </c:numCache>
            </c:numRef>
          </c:val>
          <c:extLst>
            <c:ext xmlns:c16="http://schemas.microsoft.com/office/drawing/2014/chart" uri="{C3380CC4-5D6E-409C-BE32-E72D297353CC}">
              <c16:uniqueId val="{00000000-E71A-444D-BD6B-C2D3C7402066}"/>
            </c:ext>
          </c:extLst>
        </c:ser>
        <c:dLbls>
          <c:showLegendKey val="0"/>
          <c:showVal val="0"/>
          <c:showCatName val="0"/>
          <c:showSerName val="0"/>
          <c:showPercent val="0"/>
          <c:showBubbleSize val="0"/>
        </c:dLbls>
        <c:gapWidth val="43"/>
        <c:axId val="107864064"/>
        <c:axId val="107865600"/>
      </c:barChart>
      <c:catAx>
        <c:axId val="107864064"/>
        <c:scaling>
          <c:orientation val="maxMin"/>
        </c:scaling>
        <c:delete val="0"/>
        <c:axPos val="l"/>
        <c:numFmt formatCode="General" sourceLinked="0"/>
        <c:majorTickMark val="none"/>
        <c:minorTickMark val="none"/>
        <c:tickLblPos val="low"/>
        <c:spPr>
          <a:ln w="6350">
            <a:solidFill>
              <a:schemeClr val="bg1">
                <a:lumMod val="65000"/>
              </a:schemeClr>
            </a:solidFill>
          </a:ln>
        </c:spPr>
        <c:crossAx val="107865600"/>
        <c:crosses val="autoZero"/>
        <c:auto val="1"/>
        <c:lblAlgn val="ctr"/>
        <c:lblOffset val="100"/>
        <c:noMultiLvlLbl val="0"/>
      </c:catAx>
      <c:valAx>
        <c:axId val="107865600"/>
        <c:scaling>
          <c:orientation val="minMax"/>
          <c:max val="4"/>
          <c:min val="0"/>
        </c:scaling>
        <c:delete val="0"/>
        <c:axPos val="t"/>
        <c:numFmt formatCode="General" sourceLinked="1"/>
        <c:majorTickMark val="none"/>
        <c:minorTickMark val="none"/>
        <c:tickLblPos val="none"/>
        <c:spPr>
          <a:ln>
            <a:noFill/>
          </a:ln>
        </c:spPr>
        <c:crossAx val="107864064"/>
        <c:crosses val="autoZero"/>
        <c:crossBetween val="between"/>
      </c:valAx>
    </c:plotArea>
    <c:plotVisOnly val="1"/>
    <c:dispBlanksAs val="gap"/>
    <c:showDLblsOverMax val="0"/>
  </c:chart>
  <c:txPr>
    <a:bodyPr/>
    <a:lstStyle/>
    <a:p>
      <a:pPr>
        <a:defRPr sz="9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31150540329703025"/>
          <c:y val="0.11696433431514265"/>
          <c:w val="0.38037661160971808"/>
          <c:h val="0.82590085173836325"/>
        </c:manualLayout>
      </c:layout>
      <c:pieChart>
        <c:varyColors val="1"/>
        <c:ser>
          <c:idx val="0"/>
          <c:order val="0"/>
          <c:tx>
            <c:strRef>
              <c:f>Sheet1!$C$1</c:f>
              <c:strCache>
                <c:ptCount val="1"/>
                <c:pt idx="0">
                  <c:v>Sales</c:v>
                </c:pt>
              </c:strCache>
            </c:strRef>
          </c:tx>
          <c:spPr>
            <a:solidFill>
              <a:schemeClr val="accent1"/>
            </a:solidFill>
            <a:ln>
              <a:solidFill>
                <a:schemeClr val="accent1"/>
              </a:solidFill>
            </a:ln>
            <a:effectLst/>
          </c:spPr>
          <c:dPt>
            <c:idx val="0"/>
            <c:bubble3D val="0"/>
            <c:spPr>
              <a:solidFill>
                <a:schemeClr val="bg2"/>
              </a:solidFill>
              <a:ln>
                <a:solidFill>
                  <a:schemeClr val="bg2"/>
                </a:solidFill>
              </a:ln>
              <a:effectLst/>
            </c:spPr>
            <c:extLst>
              <c:ext xmlns:c16="http://schemas.microsoft.com/office/drawing/2014/chart" uri="{C3380CC4-5D6E-409C-BE32-E72D297353CC}">
                <c16:uniqueId val="{00000001-42D2-4047-8053-3B35ADF2ABD7}"/>
              </c:ext>
            </c:extLst>
          </c:dPt>
          <c:dPt>
            <c:idx val="1"/>
            <c:bubble3D val="0"/>
            <c:extLst>
              <c:ext xmlns:c16="http://schemas.microsoft.com/office/drawing/2014/chart" uri="{C3380CC4-5D6E-409C-BE32-E72D297353CC}">
                <c16:uniqueId val="{00000002-42D2-4047-8053-3B35ADF2ABD7}"/>
              </c:ext>
            </c:extLst>
          </c:dPt>
          <c:dLbls>
            <c:dLbl>
              <c:idx val="0"/>
              <c:layout>
                <c:manualLayout>
                  <c:x val="4.1913066746212278E-2"/>
                  <c:y val="-0.12905889811194607"/>
                </c:manualLayout>
              </c:layout>
              <c:tx>
                <c:rich>
                  <a:bodyPr anchor="t" anchorCtr="1"/>
                  <a:lstStyle/>
                  <a:p>
                    <a:pPr algn="l">
                      <a:defRPr sz="2800"/>
                    </a:pPr>
                    <a:r>
                      <a:rPr lang="en-US" dirty="0">
                        <a:solidFill>
                          <a:schemeClr val="bg2"/>
                        </a:solidFill>
                      </a:rPr>
                      <a:t>58%</a:t>
                    </a:r>
                  </a:p>
                  <a:p>
                    <a:pPr algn="l">
                      <a:defRPr sz="2800"/>
                    </a:pPr>
                    <a:r>
                      <a:rPr lang="en-US" sz="900" b="1" dirty="0">
                        <a:solidFill>
                          <a:schemeClr val="bg1">
                            <a:lumMod val="50000"/>
                          </a:schemeClr>
                        </a:solidFill>
                      </a:rPr>
                      <a:t>US               </a:t>
                    </a:r>
                    <a:br>
                      <a:rPr lang="en-US" sz="900" b="1" dirty="0">
                        <a:solidFill>
                          <a:schemeClr val="bg1">
                            <a:lumMod val="50000"/>
                          </a:schemeClr>
                        </a:solidFill>
                      </a:rPr>
                    </a:br>
                    <a:r>
                      <a:rPr lang="en-US" sz="900" b="0" dirty="0">
                        <a:solidFill>
                          <a:schemeClr val="bg1">
                            <a:lumMod val="50000"/>
                          </a:schemeClr>
                        </a:solidFill>
                      </a:rPr>
                      <a:t>$684 billion  </a:t>
                    </a:r>
                    <a:br>
                      <a:rPr lang="en-US" sz="900" b="0" dirty="0">
                        <a:solidFill>
                          <a:schemeClr val="bg1">
                            <a:lumMod val="50000"/>
                          </a:schemeClr>
                        </a:solidFill>
                      </a:rPr>
                    </a:br>
                    <a:r>
                      <a:rPr lang="en-US" sz="900" b="0" dirty="0">
                        <a:solidFill>
                          <a:schemeClr val="bg1">
                            <a:lumMod val="50000"/>
                          </a:schemeClr>
                        </a:solidFill>
                      </a:rPr>
                      <a:t>95 REITs</a:t>
                    </a:r>
                    <a:endParaRPr lang="en-US" sz="900" b="0" dirty="0">
                      <a:solidFill>
                        <a:srgbClr val="00B0F0"/>
                      </a:solidFill>
                    </a:endParaRPr>
                  </a:p>
                </c:rich>
              </c:tx>
              <c:spPr/>
              <c:dLblPos val="bestFit"/>
              <c:showLegendKey val="0"/>
              <c:showVal val="1"/>
              <c:showCatName val="0"/>
              <c:showSerName val="0"/>
              <c:showPercent val="0"/>
              <c:showBubbleSize val="0"/>
              <c:extLst>
                <c:ext xmlns:c15="http://schemas.microsoft.com/office/drawing/2012/chart" uri="{CE6537A1-D6FC-4f65-9D91-7224C49458BB}">
                  <c15:layout>
                    <c:manualLayout>
                      <c:w val="0.26161499976183167"/>
                      <c:h val="0.67314327249854433"/>
                    </c:manualLayout>
                  </c15:layout>
                </c:ext>
                <c:ext xmlns:c16="http://schemas.microsoft.com/office/drawing/2014/chart" uri="{C3380CC4-5D6E-409C-BE32-E72D297353CC}">
                  <c16:uniqueId val="{00000001-42D2-4047-8053-3B35ADF2ABD7}"/>
                </c:ext>
              </c:extLst>
            </c:dLbl>
            <c:dLbl>
              <c:idx val="1"/>
              <c:layout>
                <c:manualLayout>
                  <c:x val="-9.6480072686719348E-2"/>
                  <c:y val="0.22157568573158171"/>
                </c:manualLayout>
              </c:layout>
              <c:tx>
                <c:rich>
                  <a:bodyPr/>
                  <a:lstStyle/>
                  <a:p>
                    <a:pPr algn="l">
                      <a:defRPr sz="2800"/>
                    </a:pPr>
                    <a:r>
                      <a:rPr lang="en-US" dirty="0">
                        <a:solidFill>
                          <a:schemeClr val="accent1"/>
                        </a:solidFill>
                      </a:rPr>
                      <a:t>42%</a:t>
                    </a:r>
                  </a:p>
                  <a:p>
                    <a:pPr algn="l">
                      <a:defRPr sz="2800"/>
                    </a:pPr>
                    <a:r>
                      <a:rPr lang="en-US" sz="900" b="1" dirty="0">
                        <a:solidFill>
                          <a:schemeClr val="bg1">
                            <a:lumMod val="50000"/>
                          </a:schemeClr>
                        </a:solidFill>
                      </a:rPr>
                      <a:t>World ex US</a:t>
                    </a:r>
                  </a:p>
                  <a:p>
                    <a:pPr algn="l">
                      <a:defRPr sz="2800"/>
                    </a:pPr>
                    <a:r>
                      <a:rPr lang="en-US" sz="900" dirty="0">
                        <a:solidFill>
                          <a:schemeClr val="bg1">
                            <a:lumMod val="50000"/>
                          </a:schemeClr>
                        </a:solidFill>
                      </a:rPr>
                      <a:t>$503 billion    249 REITs      (22 other countries)</a:t>
                    </a:r>
                  </a:p>
                </c:rich>
              </c:tx>
              <c:spPr>
                <a:noFill/>
              </c:spPr>
              <c:dLblPos val="bestFit"/>
              <c:showLegendKey val="0"/>
              <c:showVal val="1"/>
              <c:showCatName val="0"/>
              <c:showSerName val="0"/>
              <c:showPercent val="0"/>
              <c:showBubbleSize val="0"/>
              <c:extLst>
                <c:ext xmlns:c15="http://schemas.microsoft.com/office/drawing/2012/chart" uri="{CE6537A1-D6FC-4f65-9D91-7224C49458BB}">
                  <c15:layout>
                    <c:manualLayout>
                      <c:w val="0.2188008514556336"/>
                      <c:h val="0.63707731294718184"/>
                    </c:manualLayout>
                  </c15:layout>
                </c:ext>
                <c:ext xmlns:c16="http://schemas.microsoft.com/office/drawing/2014/chart" uri="{C3380CC4-5D6E-409C-BE32-E72D297353CC}">
                  <c16:uniqueId val="{00000002-42D2-4047-8053-3B35ADF2ABD7}"/>
                </c:ext>
              </c:extLst>
            </c:dLbl>
            <c:dLbl>
              <c:idx val="2"/>
              <c:delete val="1"/>
              <c:extLst>
                <c:ext xmlns:c15="http://schemas.microsoft.com/office/drawing/2012/chart" uri="{CE6537A1-D6FC-4f65-9D91-7224C49458BB}"/>
                <c:ext xmlns:c16="http://schemas.microsoft.com/office/drawing/2014/chart" uri="{C3380CC4-5D6E-409C-BE32-E72D297353CC}">
                  <c16:uniqueId val="{00000003-42D2-4047-8053-3B35ADF2ABD7}"/>
                </c:ext>
              </c:extLst>
            </c:dLbl>
            <c:spPr>
              <a:noFill/>
              <a:ln>
                <a:noFill/>
              </a:ln>
              <a:effectLst/>
            </c:spPr>
            <c:txPr>
              <a:bodyPr/>
              <a:lstStyle/>
              <a:p>
                <a:pPr algn="l">
                  <a:defRPr sz="28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Sheet1!$B$2:$B$3</c:f>
              <c:strCache>
                <c:ptCount val="2"/>
                <c:pt idx="0">
                  <c:v>Dow Jones US Select REIT Index (USD)</c:v>
                </c:pt>
                <c:pt idx="1">
                  <c:v>S&amp;P Global Ex-U.S. REIT Index                         </c:v>
                </c:pt>
              </c:strCache>
            </c:strRef>
          </c:cat>
          <c:val>
            <c:numRef>
              <c:f>Sheet1!$C$2:$C$3</c:f>
              <c:numCache>
                <c:formatCode>#,##0.00</c:formatCode>
                <c:ptCount val="2"/>
                <c:pt idx="0">
                  <c:v>684156595971.09998</c:v>
                </c:pt>
                <c:pt idx="1">
                  <c:v>502560009572.02002</c:v>
                </c:pt>
              </c:numCache>
            </c:numRef>
          </c:val>
          <c:extLst>
            <c:ext xmlns:c16="http://schemas.microsoft.com/office/drawing/2014/chart" uri="{C3380CC4-5D6E-409C-BE32-E72D297353CC}">
              <c16:uniqueId val="{00000004-42D2-4047-8053-3B35ADF2ABD7}"/>
            </c:ext>
          </c:extLst>
        </c:ser>
        <c:ser>
          <c:idx val="1"/>
          <c:order val="1"/>
          <c:tx>
            <c:strRef>
              <c:f>Sheet1!$D$1</c:f>
              <c:strCache>
                <c:ptCount val="1"/>
                <c:pt idx="0">
                  <c:v>$billion</c:v>
                </c:pt>
              </c:strCache>
            </c:strRef>
          </c:tx>
          <c:cat>
            <c:strRef>
              <c:f>Sheet1!$B$2:$B$3</c:f>
              <c:strCache>
                <c:ptCount val="2"/>
                <c:pt idx="0">
                  <c:v>Dow Jones US Select REIT Index (USD)</c:v>
                </c:pt>
                <c:pt idx="1">
                  <c:v>S&amp;P Global Ex-U.S. REIT Index                         </c:v>
                </c:pt>
              </c:strCache>
            </c:strRef>
          </c:cat>
          <c:val>
            <c:numRef>
              <c:f>Sheet1!$D$2:$D$3</c:f>
              <c:numCache>
                <c:formatCode>0</c:formatCode>
                <c:ptCount val="2"/>
                <c:pt idx="0">
                  <c:v>684.15659597109993</c:v>
                </c:pt>
                <c:pt idx="1">
                  <c:v>502.56000957202002</c:v>
                </c:pt>
              </c:numCache>
            </c:numRef>
          </c:val>
          <c:extLst>
            <c:ext xmlns:c16="http://schemas.microsoft.com/office/drawing/2014/chart" uri="{C3380CC4-5D6E-409C-BE32-E72D297353CC}">
              <c16:uniqueId val="{00000003-9C5F-489E-BF06-D2EBFB14B42C}"/>
            </c:ext>
          </c:extLst>
        </c:ser>
        <c:ser>
          <c:idx val="2"/>
          <c:order val="2"/>
          <c:tx>
            <c:strRef>
              <c:f>Sheet1!$E$1</c:f>
              <c:strCache>
                <c:ptCount val="1"/>
                <c:pt idx="0">
                  <c:v>NumberOf Countries</c:v>
                </c:pt>
              </c:strCache>
            </c:strRef>
          </c:tx>
          <c:cat>
            <c:strRef>
              <c:f>Sheet1!$B$2:$B$3</c:f>
              <c:strCache>
                <c:ptCount val="2"/>
                <c:pt idx="0">
                  <c:v>Dow Jones US Select REIT Index (USD)</c:v>
                </c:pt>
                <c:pt idx="1">
                  <c:v>S&amp;P Global Ex-U.S. REIT Index                         </c:v>
                </c:pt>
              </c:strCache>
            </c:strRef>
          </c:cat>
          <c:val>
            <c:numRef>
              <c:f>Sheet1!$E$2:$E$3</c:f>
              <c:numCache>
                <c:formatCode>0</c:formatCode>
                <c:ptCount val="2"/>
                <c:pt idx="0">
                  <c:v>1</c:v>
                </c:pt>
                <c:pt idx="1">
                  <c:v>22</c:v>
                </c:pt>
              </c:numCache>
            </c:numRef>
          </c:val>
          <c:extLst>
            <c:ext xmlns:c16="http://schemas.microsoft.com/office/drawing/2014/chart" uri="{C3380CC4-5D6E-409C-BE32-E72D297353CC}">
              <c16:uniqueId val="{00000004-9C5F-489E-BF06-D2EBFB14B42C}"/>
            </c:ext>
          </c:extLst>
        </c:ser>
        <c:ser>
          <c:idx val="3"/>
          <c:order val="3"/>
          <c:tx>
            <c:strRef>
              <c:f>Sheet1!$F$1</c:f>
              <c:strCache>
                <c:ptCount val="1"/>
                <c:pt idx="0">
                  <c:v>NumberOf Holdings</c:v>
                </c:pt>
              </c:strCache>
            </c:strRef>
          </c:tx>
          <c:cat>
            <c:strRef>
              <c:f>Sheet1!$B$2:$B$3</c:f>
              <c:strCache>
                <c:ptCount val="2"/>
                <c:pt idx="0">
                  <c:v>Dow Jones US Select REIT Index (USD)</c:v>
                </c:pt>
                <c:pt idx="1">
                  <c:v>S&amp;P Global Ex-U.S. REIT Index                         </c:v>
                </c:pt>
              </c:strCache>
            </c:strRef>
          </c:cat>
          <c:val>
            <c:numRef>
              <c:f>Sheet1!$F$2:$F$3</c:f>
              <c:numCache>
                <c:formatCode>0</c:formatCode>
                <c:ptCount val="2"/>
                <c:pt idx="0">
                  <c:v>95</c:v>
                </c:pt>
                <c:pt idx="1">
                  <c:v>249</c:v>
                </c:pt>
              </c:numCache>
            </c:numRef>
          </c:val>
          <c:extLst>
            <c:ext xmlns:c16="http://schemas.microsoft.com/office/drawing/2014/chart" uri="{C3380CC4-5D6E-409C-BE32-E72D297353CC}">
              <c16:uniqueId val="{00000005-9C5F-489E-BF06-D2EBFB14B42C}"/>
            </c:ext>
          </c:extLst>
        </c:ser>
        <c:ser>
          <c:idx val="4"/>
          <c:order val="4"/>
          <c:tx>
            <c:strRef>
              <c:f>Sheet1!$G$1</c:f>
              <c:strCache>
                <c:ptCount val="1"/>
                <c:pt idx="0">
                  <c:v> MARKET </c:v>
                </c:pt>
              </c:strCache>
            </c:strRef>
          </c:tx>
          <c:cat>
            <c:strRef>
              <c:f>Sheet1!$B$2:$B$3</c:f>
              <c:strCache>
                <c:ptCount val="2"/>
                <c:pt idx="0">
                  <c:v>Dow Jones US Select REIT Index (USD)</c:v>
                </c:pt>
                <c:pt idx="1">
                  <c:v>S&amp;P Global Ex-U.S. REIT Index                         </c:v>
                </c:pt>
              </c:strCache>
            </c:strRef>
          </c:cat>
          <c:val>
            <c:numRef>
              <c:f>Sheet1!$G$2:$G$3</c:f>
              <c:numCache>
                <c:formatCode>General</c:formatCode>
                <c:ptCount val="2"/>
                <c:pt idx="0">
                  <c:v>0</c:v>
                </c:pt>
                <c:pt idx="1">
                  <c:v>0</c:v>
                </c:pt>
              </c:numCache>
            </c:numRef>
          </c:val>
          <c:extLst>
            <c:ext xmlns:c16="http://schemas.microsoft.com/office/drawing/2014/chart" uri="{C3380CC4-5D6E-409C-BE32-E72D297353CC}">
              <c16:uniqueId val="{00000006-9C5F-489E-BF06-D2EBFB14B42C}"/>
            </c:ext>
          </c:extLst>
        </c:ser>
        <c:ser>
          <c:idx val="5"/>
          <c:order val="5"/>
          <c:tx>
            <c:strRef>
              <c:f>Sheet1!$H$1</c:f>
              <c:strCache>
                <c:ptCount val="1"/>
                <c:pt idx="0">
                  <c:v>Percent</c:v>
                </c:pt>
              </c:strCache>
            </c:strRef>
          </c:tx>
          <c:cat>
            <c:strRef>
              <c:f>Sheet1!$B$2:$B$3</c:f>
              <c:strCache>
                <c:ptCount val="2"/>
                <c:pt idx="0">
                  <c:v>Dow Jones US Select REIT Index (USD)</c:v>
                </c:pt>
                <c:pt idx="1">
                  <c:v>S&amp;P Global Ex-U.S. REIT Index                         </c:v>
                </c:pt>
              </c:strCache>
            </c:strRef>
          </c:cat>
          <c:val>
            <c:numRef>
              <c:f>Sheet1!$H$2:$H$3</c:f>
              <c:numCache>
                <c:formatCode>0%</c:formatCode>
                <c:ptCount val="2"/>
                <c:pt idx="0">
                  <c:v>0.57651219573015466</c:v>
                </c:pt>
                <c:pt idx="1">
                  <c:v>0.42348780426984528</c:v>
                </c:pt>
              </c:numCache>
            </c:numRef>
          </c:val>
          <c:extLst>
            <c:ext xmlns:c16="http://schemas.microsoft.com/office/drawing/2014/chart" uri="{C3380CC4-5D6E-409C-BE32-E72D297353CC}">
              <c16:uniqueId val="{00000007-9C5F-489E-BF06-D2EBFB14B42C}"/>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872711665758761"/>
          <c:y val="8.8972938734400153E-2"/>
          <c:w val="0.6510789461791664"/>
          <c:h val="0.88769624283075732"/>
        </c:manualLayout>
      </c:layout>
      <c:barChart>
        <c:barDir val="bar"/>
        <c:grouping val="clustered"/>
        <c:varyColors val="0"/>
        <c:ser>
          <c:idx val="0"/>
          <c:order val="0"/>
          <c:tx>
            <c:strRef>
              <c:f>Sheet1!$B$1</c:f>
              <c:strCache>
                <c:ptCount val="1"/>
                <c:pt idx="0">
                  <c:v>Negative</c:v>
                </c:pt>
              </c:strCache>
            </c:strRef>
          </c:tx>
          <c:spPr>
            <a:solidFill>
              <a:schemeClr val="bg1">
                <a:lumMod val="75000"/>
              </a:schemeClr>
            </a:solidFill>
          </c:spPr>
          <c:invertIfNegative val="0"/>
          <c:dLbls>
            <c:dLbl>
              <c:idx val="0"/>
              <c:numFmt formatCode="#0.00;[Red]\-#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AE9A-4C22-9200-311EC3AA74ED}"/>
                </c:ext>
              </c:extLst>
            </c:dLbl>
            <c:dLbl>
              <c:idx val="1"/>
              <c:numFmt formatCode="#0.00;[Red]\-#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AE9A-4C22-9200-311EC3AA74ED}"/>
                </c:ext>
              </c:extLst>
            </c:dLbl>
            <c:dLbl>
              <c:idx val="2"/>
              <c:numFmt formatCode="#0.00;[Red]\-#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AE9A-4C22-9200-311EC3AA74ED}"/>
                </c:ext>
              </c:extLst>
            </c:dLbl>
            <c:dLbl>
              <c:idx val="3"/>
              <c:numFmt formatCode="#0.00;[Red]\-#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AE9A-4C22-9200-311EC3AA74ED}"/>
                </c:ext>
              </c:extLst>
            </c:dLbl>
            <c:dLbl>
              <c:idx val="4"/>
              <c:numFmt formatCode="#0.00;[Red]\-#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AE9A-4C22-9200-311EC3AA74ED}"/>
                </c:ext>
              </c:extLst>
            </c:dLbl>
            <c:dLbl>
              <c:idx val="5"/>
              <c:numFmt formatCode="#0.00;[Red]\-#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AE9A-4C22-9200-311EC3AA74ED}"/>
                </c:ext>
              </c:extLst>
            </c:dLbl>
            <c:dLbl>
              <c:idx val="6"/>
              <c:numFmt formatCode="#0.00;[Red]\-#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AE9A-4C22-9200-311EC3AA74ED}"/>
                </c:ext>
              </c:extLst>
            </c:dLbl>
            <c:dLbl>
              <c:idx val="7"/>
              <c:numFmt formatCode="#0.00;[Red]\-#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AE9A-4C22-9200-311EC3AA74ED}"/>
                </c:ext>
              </c:extLst>
            </c:dLbl>
            <c:dLbl>
              <c:idx val="8"/>
              <c:numFmt formatCode="#0.00;[Red]\-#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AE9A-4C22-9200-311EC3AA74ED}"/>
                </c:ext>
              </c:extLst>
            </c:dLbl>
            <c:dLbl>
              <c:idx val="9"/>
              <c:numFmt formatCode="#0.00;[Red]\-#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AE9A-4C22-9200-311EC3AA74ED}"/>
                </c:ext>
              </c:extLst>
            </c:dLbl>
            <c:dLbl>
              <c:idx val="10"/>
              <c:numFmt formatCode="#0.00;[Red]\-#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AE9A-4C22-9200-311EC3AA74ED}"/>
                </c:ext>
              </c:extLst>
            </c:dLbl>
            <c:dLbl>
              <c:idx val="11"/>
              <c:numFmt formatCode="#0.00;[Red]\-#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AE9A-4C22-9200-311EC3AA74ED}"/>
                </c:ext>
              </c:extLst>
            </c:dLbl>
            <c:dLbl>
              <c:idx val="12"/>
              <c:numFmt formatCode="#0.00;[Red]\-#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C-AE9A-4C22-9200-311EC3AA74ED}"/>
                </c:ext>
              </c:extLst>
            </c:dLbl>
            <c:dLbl>
              <c:idx val="13"/>
              <c:numFmt formatCode="#0.00;[Red]\-#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D-AE9A-4C22-9200-311EC3AA74ED}"/>
                </c:ext>
              </c:extLst>
            </c:dLbl>
            <c:dLbl>
              <c:idx val="14"/>
              <c:numFmt formatCode="#0.00;[Red]\-#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E-AE9A-4C22-9200-311EC3AA74ED}"/>
                </c:ext>
              </c:extLst>
            </c:dLbl>
            <c:dLbl>
              <c:idx val="15"/>
              <c:numFmt formatCode="#0.00;[Red]\-#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F-AE9A-4C22-9200-311EC3AA74ED}"/>
                </c:ext>
              </c:extLst>
            </c:dLbl>
            <c:dLbl>
              <c:idx val="16"/>
              <c:numFmt formatCode="#0.00;[Red]\-#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0-AE9A-4C22-9200-311EC3AA74ED}"/>
                </c:ext>
              </c:extLst>
            </c:dLbl>
            <c:dLbl>
              <c:idx val="17"/>
              <c:numFmt formatCode="#0.00;[Red]\-#0.00;" sourceLinked="0"/>
              <c:spPr/>
              <c:txPr>
                <a:bodyPr/>
                <a:lstStyle/>
                <a:p>
                  <a:pPr algn="ctr" rtl="0">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1-AE9A-4C22-9200-311EC3AA74ED}"/>
                </c:ext>
              </c:extLst>
            </c:dLbl>
            <c:dLbl>
              <c:idx val="18"/>
              <c:numFmt formatCode="#0.00;[Red]\-#0.00;" sourceLinked="0"/>
              <c:spPr/>
              <c:txPr>
                <a:bodyPr/>
                <a:lstStyle/>
                <a:p>
                  <a:pPr algn="ctr">
                    <a:defRPr lang="en-US" sz="900" b="0" i="0" u="none" strike="noStrike" kern="1200" baseline="0">
                      <a:solidFill>
                        <a:srgbClr val="C00000"/>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12-AE9A-4C22-9200-311EC3AA74ED}"/>
                </c:ext>
              </c:extLst>
            </c:dLbl>
            <c:numFmt formatCode="#0.00;[Red]\-#0.00;" sourceLinked="0"/>
            <c:spPr>
              <a:noFill/>
              <a:ln>
                <a:noFill/>
              </a:ln>
              <a:effectLst/>
            </c:spPr>
            <c:txPr>
              <a:bodyPr/>
              <a:lstStyle/>
              <a:p>
                <a:pPr>
                  <a:defRPr sz="900">
                    <a:solidFill>
                      <a:srgbClr val="C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Sheet1!$A$2:$A$23</c:f>
              <c:strCache>
                <c:ptCount val="22"/>
                <c:pt idx="0">
                  <c:v>Corn</c:v>
                </c:pt>
                <c:pt idx="1">
                  <c:v>Wheat</c:v>
                </c:pt>
                <c:pt idx="2">
                  <c:v>Coffee</c:v>
                </c:pt>
                <c:pt idx="3">
                  <c:v>Gold</c:v>
                </c:pt>
                <c:pt idx="4">
                  <c:v>Unleaded gas</c:v>
                </c:pt>
                <c:pt idx="5">
                  <c:v>Kansas wheat</c:v>
                </c:pt>
                <c:pt idx="6">
                  <c:v>Soybean meal</c:v>
                </c:pt>
                <c:pt idx="7">
                  <c:v>Silver</c:v>
                </c:pt>
                <c:pt idx="8">
                  <c:v>Soybeans</c:v>
                </c:pt>
                <c:pt idx="9">
                  <c:v>Brent crude oil</c:v>
                </c:pt>
                <c:pt idx="10">
                  <c:v>Soybean oil</c:v>
                </c:pt>
                <c:pt idx="11">
                  <c:v>Sugar</c:v>
                </c:pt>
                <c:pt idx="12">
                  <c:v>Heating oil</c:v>
                </c:pt>
                <c:pt idx="13">
                  <c:v>Nickel</c:v>
                </c:pt>
                <c:pt idx="14">
                  <c:v>WTI crude oil</c:v>
                </c:pt>
                <c:pt idx="15">
                  <c:v>Aluminum</c:v>
                </c:pt>
                <c:pt idx="16">
                  <c:v>Copper</c:v>
                </c:pt>
                <c:pt idx="17">
                  <c:v>Live cattle</c:v>
                </c:pt>
                <c:pt idx="18">
                  <c:v>Zinc</c:v>
                </c:pt>
                <c:pt idx="19">
                  <c:v>Lean hogs</c:v>
                </c:pt>
                <c:pt idx="20">
                  <c:v>Cotton</c:v>
                </c:pt>
                <c:pt idx="21">
                  <c:v>Natural gas</c:v>
                </c:pt>
              </c:strCache>
            </c:strRef>
          </c:cat>
          <c:val>
            <c:numRef>
              <c:f>Sheet1!$B$2:$B$23</c:f>
              <c:numCache>
                <c:formatCode>#,##0.00;\-#,##0.00;</c:formatCode>
                <c:ptCount val="22"/>
                <c:pt idx="0">
                  <c:v>0</c:v>
                </c:pt>
                <c:pt idx="1">
                  <c:v>0</c:v>
                </c:pt>
                <c:pt idx="2">
                  <c:v>0</c:v>
                </c:pt>
                <c:pt idx="3">
                  <c:v>0</c:v>
                </c:pt>
                <c:pt idx="4">
                  <c:v>0</c:v>
                </c:pt>
                <c:pt idx="5">
                  <c:v>0</c:v>
                </c:pt>
                <c:pt idx="6">
                  <c:v>0</c:v>
                </c:pt>
                <c:pt idx="7">
                  <c:v>0</c:v>
                </c:pt>
                <c:pt idx="8">
                  <c:v>-0.26</c:v>
                </c:pt>
                <c:pt idx="9">
                  <c:v>-1.49</c:v>
                </c:pt>
                <c:pt idx="10">
                  <c:v>-1.77</c:v>
                </c:pt>
                <c:pt idx="11">
                  <c:v>-2.31</c:v>
                </c:pt>
                <c:pt idx="12">
                  <c:v>-2.37</c:v>
                </c:pt>
                <c:pt idx="13">
                  <c:v>-2.75</c:v>
                </c:pt>
                <c:pt idx="14" formatCode="#0.00;[Red]\-#0.00;">
                  <c:v>-3.41</c:v>
                </c:pt>
                <c:pt idx="15">
                  <c:v>-7.35</c:v>
                </c:pt>
                <c:pt idx="16">
                  <c:v>-7.85</c:v>
                </c:pt>
                <c:pt idx="17">
                  <c:v>-9.4499999999999993</c:v>
                </c:pt>
                <c:pt idx="18">
                  <c:v>-12.45</c:v>
                </c:pt>
                <c:pt idx="19">
                  <c:v>-14.39</c:v>
                </c:pt>
                <c:pt idx="20">
                  <c:v>-14.72</c:v>
                </c:pt>
                <c:pt idx="21">
                  <c:v>-16.670000000000002</c:v>
                </c:pt>
              </c:numCache>
            </c:numRef>
          </c:val>
          <c:extLst>
            <c:ext xmlns:c16="http://schemas.microsoft.com/office/drawing/2014/chart" uri="{C3380CC4-5D6E-409C-BE32-E72D297353CC}">
              <c16:uniqueId val="{00000013-AE9A-4C22-9200-311EC3AA74ED}"/>
            </c:ext>
          </c:extLst>
        </c:ser>
        <c:ser>
          <c:idx val="1"/>
          <c:order val="1"/>
          <c:tx>
            <c:strRef>
              <c:f>Sheet1!$C$1</c:f>
              <c:strCache>
                <c:ptCount val="1"/>
                <c:pt idx="0">
                  <c:v>Positive</c:v>
                </c:pt>
              </c:strCache>
            </c:strRef>
          </c:tx>
          <c:spPr>
            <a:solidFill>
              <a:schemeClr val="bg1">
                <a:lumMod val="75000"/>
              </a:schemeClr>
            </a:solidFill>
          </c:spPr>
          <c:invertIfNegative val="0"/>
          <c:dLbls>
            <c:spPr>
              <a:noFill/>
              <a:ln>
                <a:noFill/>
              </a:ln>
              <a:effectLst/>
            </c:spPr>
            <c:txPr>
              <a:bodyPr/>
              <a:lstStyle/>
              <a:p>
                <a:pPr>
                  <a:defRPr sz="9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Sheet1!$A$2:$A$23</c:f>
              <c:strCache>
                <c:ptCount val="22"/>
                <c:pt idx="0">
                  <c:v>Corn</c:v>
                </c:pt>
                <c:pt idx="1">
                  <c:v>Wheat</c:v>
                </c:pt>
                <c:pt idx="2">
                  <c:v>Coffee</c:v>
                </c:pt>
                <c:pt idx="3">
                  <c:v>Gold</c:v>
                </c:pt>
                <c:pt idx="4">
                  <c:v>Unleaded gas</c:v>
                </c:pt>
                <c:pt idx="5">
                  <c:v>Kansas wheat</c:v>
                </c:pt>
                <c:pt idx="6">
                  <c:v>Soybean meal</c:v>
                </c:pt>
                <c:pt idx="7">
                  <c:v>Silver</c:v>
                </c:pt>
                <c:pt idx="8">
                  <c:v>Soybeans</c:v>
                </c:pt>
                <c:pt idx="9">
                  <c:v>Brent crude oil</c:v>
                </c:pt>
                <c:pt idx="10">
                  <c:v>Soybean oil</c:v>
                </c:pt>
                <c:pt idx="11">
                  <c:v>Sugar</c:v>
                </c:pt>
                <c:pt idx="12">
                  <c:v>Heating oil</c:v>
                </c:pt>
                <c:pt idx="13">
                  <c:v>Nickel</c:v>
                </c:pt>
                <c:pt idx="14">
                  <c:v>WTI crude oil</c:v>
                </c:pt>
                <c:pt idx="15">
                  <c:v>Aluminum</c:v>
                </c:pt>
                <c:pt idx="16">
                  <c:v>Copper</c:v>
                </c:pt>
                <c:pt idx="17">
                  <c:v>Live cattle</c:v>
                </c:pt>
                <c:pt idx="18">
                  <c:v>Zinc</c:v>
                </c:pt>
                <c:pt idx="19">
                  <c:v>Lean hogs</c:v>
                </c:pt>
                <c:pt idx="20">
                  <c:v>Cotton</c:v>
                </c:pt>
                <c:pt idx="21">
                  <c:v>Natural gas</c:v>
                </c:pt>
              </c:strCache>
            </c:strRef>
          </c:cat>
          <c:val>
            <c:numRef>
              <c:f>Sheet1!$C$2:$C$23</c:f>
              <c:numCache>
                <c:formatCode>#,##0.00;\-#,##0.00;</c:formatCode>
                <c:ptCount val="22"/>
                <c:pt idx="0">
                  <c:v>14.24</c:v>
                </c:pt>
                <c:pt idx="1">
                  <c:v>13.36</c:v>
                </c:pt>
                <c:pt idx="2">
                  <c:v>9.98</c:v>
                </c:pt>
                <c:pt idx="3">
                  <c:v>8.3699999999999992</c:v>
                </c:pt>
                <c:pt idx="4">
                  <c:v>4.57</c:v>
                </c:pt>
                <c:pt idx="5">
                  <c:v>2.7</c:v>
                </c:pt>
                <c:pt idx="6">
                  <c:v>1.41</c:v>
                </c:pt>
                <c:pt idx="7">
                  <c:v>0.41</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numCache>
            </c:numRef>
          </c:val>
          <c:extLst>
            <c:ext xmlns:c16="http://schemas.microsoft.com/office/drawing/2014/chart" uri="{C3380CC4-5D6E-409C-BE32-E72D297353CC}">
              <c16:uniqueId val="{00000014-AE9A-4C22-9200-311EC3AA74ED}"/>
            </c:ext>
          </c:extLst>
        </c:ser>
        <c:dLbls>
          <c:showLegendKey val="0"/>
          <c:showVal val="0"/>
          <c:showCatName val="0"/>
          <c:showSerName val="0"/>
          <c:showPercent val="0"/>
          <c:showBubbleSize val="0"/>
        </c:dLbls>
        <c:gapWidth val="106"/>
        <c:overlap val="100"/>
        <c:axId val="106872192"/>
        <c:axId val="108205184"/>
      </c:barChart>
      <c:catAx>
        <c:axId val="106872192"/>
        <c:scaling>
          <c:orientation val="maxMin"/>
        </c:scaling>
        <c:delete val="0"/>
        <c:axPos val="l"/>
        <c:numFmt formatCode="General" sourceLinked="1"/>
        <c:majorTickMark val="none"/>
        <c:minorTickMark val="none"/>
        <c:tickLblPos val="low"/>
        <c:txPr>
          <a:bodyPr/>
          <a:lstStyle/>
          <a:p>
            <a:pPr>
              <a:defRPr sz="900"/>
            </a:pPr>
            <a:endParaRPr lang="en-US"/>
          </a:p>
        </c:txPr>
        <c:crossAx val="108205184"/>
        <c:crosses val="autoZero"/>
        <c:auto val="1"/>
        <c:lblAlgn val="ctr"/>
        <c:lblOffset val="100"/>
        <c:noMultiLvlLbl val="0"/>
      </c:catAx>
      <c:valAx>
        <c:axId val="108205184"/>
        <c:scaling>
          <c:orientation val="minMax"/>
          <c:max val="18"/>
          <c:min val="-22"/>
        </c:scaling>
        <c:delete val="0"/>
        <c:axPos val="b"/>
        <c:numFmt formatCode="#0.00;[Red]\-#0.00;" sourceLinked="0"/>
        <c:majorTickMark val="none"/>
        <c:minorTickMark val="none"/>
        <c:tickLblPos val="none"/>
        <c:spPr>
          <a:ln>
            <a:noFill/>
          </a:ln>
        </c:spPr>
        <c:crossAx val="106872192"/>
        <c:crosses val="max"/>
        <c:crossBetween val="between"/>
        <c:majorUnit val="1"/>
      </c:valAx>
    </c:plotArea>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4.7008470532092603E-2"/>
          <c:y val="0.18831622080049765"/>
          <c:w val="0.86383052970651397"/>
          <c:h val="0.53676885965070908"/>
        </c:manualLayout>
      </c:layout>
      <c:barChart>
        <c:barDir val="col"/>
        <c:grouping val="clustered"/>
        <c:varyColors val="0"/>
        <c:ser>
          <c:idx val="0"/>
          <c:order val="0"/>
          <c:tx>
            <c:strRef>
              <c:f>Sheet1!$B$1</c:f>
              <c:strCache>
                <c:ptCount val="1"/>
                <c:pt idx="0">
                  <c:v>Series 1</c:v>
                </c:pt>
              </c:strCache>
            </c:strRef>
          </c:tx>
          <c:spPr>
            <a:solidFill>
              <a:srgbClr val="B1B1B1"/>
            </a:solidFill>
            <a:ln w="0" cap="flat" cmpd="sng" algn="ctr">
              <a:noFill/>
              <a:prstDash val="solid"/>
              <a:round/>
              <a:headEnd type="none" w="med" len="med"/>
              <a:tailEnd type="none" w="med" len="med"/>
            </a:ln>
            <a:effectLst/>
          </c:spPr>
          <c:invertIfNegative val="0"/>
          <c:dLbls>
            <c:dLbl>
              <c:idx val="1"/>
              <c:spPr/>
              <c:txPr>
                <a:bodyPr/>
                <a:lstStyle/>
                <a:p>
                  <a:pPr algn="ctr" rtl="0">
                    <a:defRPr lang="en-US" sz="900" b="0" i="0" u="none" strike="noStrike" kern="1200" baseline="0">
                      <a:solidFill>
                        <a:srgbClr val="35627D"/>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0-5981-4208-9426-90633C02D95D}"/>
                </c:ext>
              </c:extLst>
            </c:dLbl>
            <c:dLbl>
              <c:idx val="2"/>
              <c:layout>
                <c:manualLayout>
                  <c:x val="0"/>
                  <c:y val="9.1868804316770497E-3"/>
                </c:manualLayout>
              </c:layout>
              <c:spPr/>
              <c:txPr>
                <a:bodyPr/>
                <a:lstStyle/>
                <a:p>
                  <a:pPr algn="ctr" rtl="0">
                    <a:defRPr lang="en-US" sz="900" b="0" i="0" u="none" strike="noStrike" kern="1200" baseline="0">
                      <a:solidFill>
                        <a:srgbClr val="35627D"/>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981-4208-9426-90633C02D95D}"/>
                </c:ext>
              </c:extLst>
            </c:dLbl>
            <c:dLbl>
              <c:idx val="3"/>
              <c:layout>
                <c:manualLayout>
                  <c:x val="7.5757575757575803E-3"/>
                  <c:y val="4.5938018755673502E-3"/>
                </c:manualLayout>
              </c:layout>
              <c:spPr/>
              <c:txPr>
                <a:bodyPr/>
                <a:lstStyle/>
                <a:p>
                  <a:pPr algn="ctr" rtl="0">
                    <a:defRPr lang="en-US" sz="900" b="0" i="0" u="none" strike="noStrike" kern="1200" baseline="0">
                      <a:solidFill>
                        <a:srgbClr val="35627D"/>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981-4208-9426-90633C02D95D}"/>
                </c:ext>
              </c:extLst>
            </c:dLbl>
            <c:spPr>
              <a:noFill/>
              <a:ln>
                <a:noFill/>
              </a:ln>
              <a:effectLst/>
            </c:spPr>
            <c:txPr>
              <a:bodyPr/>
              <a:lstStyle/>
              <a:p>
                <a:pPr>
                  <a:defRPr sz="900" b="0" i="0">
                    <a:solidFill>
                      <a:srgbClr val="35627D"/>
                    </a:solidFill>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10-Year US Treasury</c:v>
                </c:pt>
                <c:pt idx="1">
                  <c:v>State and Local Municipals</c:v>
                </c:pt>
                <c:pt idx="2">
                  <c:v>AAA-AA Corporates</c:v>
                </c:pt>
                <c:pt idx="3">
                  <c:v>A-BBB Corporates</c:v>
                </c:pt>
              </c:strCache>
            </c:strRef>
          </c:cat>
          <c:val>
            <c:numRef>
              <c:f>Sheet1!$B$2:$B$5</c:f>
              <c:numCache>
                <c:formatCode>0.00</c:formatCode>
                <c:ptCount val="4"/>
                <c:pt idx="0">
                  <c:v>2</c:v>
                </c:pt>
                <c:pt idx="1">
                  <c:v>2.9</c:v>
                </c:pt>
                <c:pt idx="2">
                  <c:v>2.68</c:v>
                </c:pt>
                <c:pt idx="3">
                  <c:v>3.32</c:v>
                </c:pt>
              </c:numCache>
            </c:numRef>
          </c:val>
          <c:extLst>
            <c:ext xmlns:c16="http://schemas.microsoft.com/office/drawing/2014/chart" uri="{C3380CC4-5D6E-409C-BE32-E72D297353CC}">
              <c16:uniqueId val="{00000003-5981-4208-9426-90633C02D95D}"/>
            </c:ext>
          </c:extLst>
        </c:ser>
        <c:dLbls>
          <c:showLegendKey val="0"/>
          <c:showVal val="1"/>
          <c:showCatName val="0"/>
          <c:showSerName val="0"/>
          <c:showPercent val="0"/>
          <c:showBubbleSize val="0"/>
        </c:dLbls>
        <c:gapWidth val="24"/>
        <c:overlap val="74"/>
        <c:axId val="108243200"/>
        <c:axId val="108249088"/>
      </c:barChart>
      <c:catAx>
        <c:axId val="108243200"/>
        <c:scaling>
          <c:orientation val="minMax"/>
        </c:scaling>
        <c:delete val="0"/>
        <c:axPos val="b"/>
        <c:numFmt formatCode="General" sourceLinked="0"/>
        <c:majorTickMark val="none"/>
        <c:minorTickMark val="none"/>
        <c:tickLblPos val="nextTo"/>
        <c:spPr>
          <a:ln w="6350">
            <a:solidFill>
              <a:schemeClr val="bg1">
                <a:lumMod val="65000"/>
              </a:schemeClr>
            </a:solidFill>
          </a:ln>
        </c:spPr>
        <c:txPr>
          <a:bodyPr rot="0" vert="horz" anchor="ctr" anchorCtr="0">
            <a:noAutofit/>
          </a:bodyPr>
          <a:lstStyle/>
          <a:p>
            <a:pPr>
              <a:defRPr sz="900" b="0" i="0">
                <a:solidFill>
                  <a:schemeClr val="tx1"/>
                </a:solidFill>
                <a:latin typeface="Arial" pitchFamily="34" charset="0"/>
                <a:cs typeface="Arial" pitchFamily="34" charset="0"/>
              </a:defRPr>
            </a:pPr>
            <a:endParaRPr lang="en-US"/>
          </a:p>
        </c:txPr>
        <c:crossAx val="108249088"/>
        <c:crosses val="autoZero"/>
        <c:auto val="1"/>
        <c:lblAlgn val="ctr"/>
        <c:lblOffset val="100"/>
        <c:tickLblSkip val="1"/>
        <c:noMultiLvlLbl val="0"/>
      </c:catAx>
      <c:valAx>
        <c:axId val="108249088"/>
        <c:scaling>
          <c:orientation val="minMax"/>
        </c:scaling>
        <c:delete val="1"/>
        <c:axPos val="l"/>
        <c:numFmt formatCode="0.00" sourceLinked="1"/>
        <c:majorTickMark val="out"/>
        <c:minorTickMark val="none"/>
        <c:tickLblPos val="none"/>
        <c:crossAx val="10824320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555854418357268"/>
          <c:y val="0.22494609989273293"/>
          <c:w val="0.6497314793708685"/>
          <c:h val="0.55820465193645863"/>
        </c:manualLayout>
      </c:layout>
      <c:scatterChart>
        <c:scatterStyle val="lineMarker"/>
        <c:varyColors val="0"/>
        <c:ser>
          <c:idx val="0"/>
          <c:order val="0"/>
          <c:tx>
            <c:strRef>
              <c:f>Sheet1!$B$1</c:f>
              <c:strCache>
                <c:ptCount val="1"/>
                <c:pt idx="0">
                  <c:v>6/30/2018</c:v>
                </c:pt>
              </c:strCache>
            </c:strRef>
          </c:tx>
          <c:spPr>
            <a:ln>
              <a:solidFill>
                <a:schemeClr val="bg1">
                  <a:lumMod val="50000"/>
                </a:schemeClr>
              </a:solidFill>
            </a:ln>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6-B2CE-48DB-A766-0152A2AC50C3}"/>
                </c:ext>
              </c:extLst>
            </c:dLbl>
            <c:dLbl>
              <c:idx val="1"/>
              <c:delete val="1"/>
              <c:extLst>
                <c:ext xmlns:c15="http://schemas.microsoft.com/office/drawing/2012/chart" uri="{CE6537A1-D6FC-4f65-9D91-7224C49458BB}"/>
                <c:ext xmlns:c16="http://schemas.microsoft.com/office/drawing/2014/chart" uri="{C3380CC4-5D6E-409C-BE32-E72D297353CC}">
                  <c16:uniqueId val="{00000004-B2CE-48DB-A766-0152A2AC50C3}"/>
                </c:ext>
              </c:extLst>
            </c:dLbl>
            <c:dLbl>
              <c:idx val="2"/>
              <c:delete val="1"/>
              <c:extLst>
                <c:ext xmlns:c15="http://schemas.microsoft.com/office/drawing/2012/chart" uri="{CE6537A1-D6FC-4f65-9D91-7224C49458BB}"/>
                <c:ext xmlns:c16="http://schemas.microsoft.com/office/drawing/2014/chart" uri="{C3380CC4-5D6E-409C-BE32-E72D297353CC}">
                  <c16:uniqueId val="{00000003-B2CE-48DB-A766-0152A2AC50C3}"/>
                </c:ext>
              </c:extLst>
            </c:dLbl>
            <c:dLbl>
              <c:idx val="3"/>
              <c:delete val="1"/>
              <c:extLst>
                <c:ext xmlns:c15="http://schemas.microsoft.com/office/drawing/2012/chart" uri="{CE6537A1-D6FC-4f65-9D91-7224C49458BB}"/>
                <c:ext xmlns:c16="http://schemas.microsoft.com/office/drawing/2014/chart" uri="{C3380CC4-5D6E-409C-BE32-E72D297353CC}">
                  <c16:uniqueId val="{00000005-B2CE-48DB-A766-0152A2AC50C3}"/>
                </c:ext>
              </c:extLst>
            </c:dLbl>
            <c:dLbl>
              <c:idx val="4"/>
              <c:delete val="1"/>
              <c:extLst>
                <c:ext xmlns:c15="http://schemas.microsoft.com/office/drawing/2012/chart" uri="{CE6537A1-D6FC-4f65-9D91-7224C49458BB}"/>
                <c:ext xmlns:c16="http://schemas.microsoft.com/office/drawing/2014/chart" uri="{C3380CC4-5D6E-409C-BE32-E72D297353CC}">
                  <c16:uniqueId val="{00000002-B2CE-48DB-A766-0152A2AC50C3}"/>
                </c:ext>
              </c:extLst>
            </c:dLbl>
            <c:dLbl>
              <c:idx val="5"/>
              <c:delete val="1"/>
              <c:extLst>
                <c:ext xmlns:c15="http://schemas.microsoft.com/office/drawing/2012/chart" uri="{CE6537A1-D6FC-4f65-9D91-7224C49458BB}"/>
                <c:ext xmlns:c16="http://schemas.microsoft.com/office/drawing/2014/chart" uri="{C3380CC4-5D6E-409C-BE32-E72D297353CC}">
                  <c16:uniqueId val="{00000001-B2CE-48DB-A766-0152A2AC50C3}"/>
                </c:ext>
              </c:extLst>
            </c:dLbl>
            <c:dLbl>
              <c:idx val="6"/>
              <c:delete val="1"/>
              <c:extLst>
                <c:ext xmlns:c15="http://schemas.microsoft.com/office/drawing/2012/chart" uri="{CE6537A1-D6FC-4f65-9D91-7224C49458BB}"/>
                <c:ext xmlns:c16="http://schemas.microsoft.com/office/drawing/2014/chart" uri="{C3380CC4-5D6E-409C-BE32-E72D297353CC}">
                  <c16:uniqueId val="{00000000-B2CE-48DB-A766-0152A2AC50C3}"/>
                </c:ext>
              </c:extLst>
            </c:dLbl>
            <c:dLbl>
              <c:idx val="7"/>
              <c:layout>
                <c:manualLayout>
                  <c:x val="-1.1579667198541144E-2"/>
                  <c:y val="-5.053555683312911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21E0-422C-816A-26355DE0990C}"/>
                </c:ext>
              </c:extLst>
            </c:dLbl>
            <c:spPr>
              <a:noFill/>
              <a:ln>
                <a:noFill/>
              </a:ln>
              <a:effectLst/>
            </c:sp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xVal>
            <c:numRef>
              <c:f>Sheet1!$A$2:$A$9</c:f>
              <c:numCache>
                <c:formatCode>General</c:formatCode>
                <c:ptCount val="8"/>
                <c:pt idx="0">
                  <c:v>3</c:v>
                </c:pt>
                <c:pt idx="1">
                  <c:v>6</c:v>
                </c:pt>
                <c:pt idx="2">
                  <c:v>12</c:v>
                </c:pt>
                <c:pt idx="3">
                  <c:v>24</c:v>
                </c:pt>
                <c:pt idx="4">
                  <c:v>36</c:v>
                </c:pt>
                <c:pt idx="5">
                  <c:v>60</c:v>
                </c:pt>
                <c:pt idx="6">
                  <c:v>120</c:v>
                </c:pt>
                <c:pt idx="7">
                  <c:v>360</c:v>
                </c:pt>
              </c:numCache>
            </c:numRef>
          </c:xVal>
          <c:yVal>
            <c:numRef>
              <c:f>Sheet1!$B$2:$B$9</c:f>
              <c:numCache>
                <c:formatCode>0.00</c:formatCode>
                <c:ptCount val="8"/>
                <c:pt idx="0">
                  <c:v>1.93</c:v>
                </c:pt>
                <c:pt idx="1">
                  <c:v>2.11</c:v>
                </c:pt>
                <c:pt idx="2">
                  <c:v>2.33</c:v>
                </c:pt>
                <c:pt idx="3">
                  <c:v>2.52</c:v>
                </c:pt>
                <c:pt idx="4">
                  <c:v>2.63</c:v>
                </c:pt>
                <c:pt idx="5">
                  <c:v>2.73</c:v>
                </c:pt>
                <c:pt idx="6">
                  <c:v>2.85</c:v>
                </c:pt>
                <c:pt idx="7">
                  <c:v>2.98</c:v>
                </c:pt>
              </c:numCache>
            </c:numRef>
          </c:yVal>
          <c:smooth val="0"/>
          <c:extLst>
            <c:ext xmlns:c16="http://schemas.microsoft.com/office/drawing/2014/chart" uri="{C3380CC4-5D6E-409C-BE32-E72D297353CC}">
              <c16:uniqueId val="{00000001-21E0-422C-816A-26355DE0990C}"/>
            </c:ext>
          </c:extLst>
        </c:ser>
        <c:ser>
          <c:idx val="1"/>
          <c:order val="1"/>
          <c:tx>
            <c:strRef>
              <c:f>Sheet1!$C$1</c:f>
              <c:strCache>
                <c:ptCount val="1"/>
                <c:pt idx="0">
                  <c:v>3/31/2019</c:v>
                </c:pt>
              </c:strCache>
            </c:strRef>
          </c:tx>
          <c:spPr>
            <a:ln>
              <a:solidFill>
                <a:srgbClr val="437189"/>
              </a:solidFill>
            </a:ln>
          </c:spPr>
          <c:marker>
            <c:symbol val="none"/>
          </c:marker>
          <c:dLbls>
            <c:dLbl>
              <c:idx val="7"/>
              <c:layout>
                <c:manualLayout>
                  <c:x val="-3.8598890661803815E-3"/>
                  <c:y val="-1.4464280752397765E-2"/>
                </c:manualLayout>
              </c:layout>
              <c:dLblPos val="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21E0-422C-816A-26355DE0990C}"/>
                </c:ext>
              </c:extLst>
            </c:dLbl>
            <c:spPr>
              <a:noFill/>
              <a:ln>
                <a:noFill/>
              </a:ln>
              <a:effectLst/>
            </c:spPr>
            <c:txPr>
              <a:bodyPr/>
              <a:lstStyle/>
              <a:p>
                <a:pPr>
                  <a:defRPr>
                    <a:solidFill>
                      <a:schemeClr val="tx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xVal>
            <c:numRef>
              <c:f>Sheet1!$A$2:$A$9</c:f>
              <c:numCache>
                <c:formatCode>General</c:formatCode>
                <c:ptCount val="8"/>
                <c:pt idx="0">
                  <c:v>3</c:v>
                </c:pt>
                <c:pt idx="1">
                  <c:v>6</c:v>
                </c:pt>
                <c:pt idx="2">
                  <c:v>12</c:v>
                </c:pt>
                <c:pt idx="3">
                  <c:v>24</c:v>
                </c:pt>
                <c:pt idx="4">
                  <c:v>36</c:v>
                </c:pt>
                <c:pt idx="5">
                  <c:v>60</c:v>
                </c:pt>
                <c:pt idx="6">
                  <c:v>120</c:v>
                </c:pt>
                <c:pt idx="7">
                  <c:v>360</c:v>
                </c:pt>
              </c:numCache>
            </c:numRef>
          </c:xVal>
          <c:yVal>
            <c:numRef>
              <c:f>Sheet1!$C$2:$C$9</c:f>
              <c:numCache>
                <c:formatCode>0.00</c:formatCode>
                <c:ptCount val="8"/>
                <c:pt idx="0">
                  <c:v>2.4</c:v>
                </c:pt>
                <c:pt idx="1">
                  <c:v>2.44</c:v>
                </c:pt>
                <c:pt idx="2">
                  <c:v>2.4</c:v>
                </c:pt>
                <c:pt idx="3">
                  <c:v>2.27</c:v>
                </c:pt>
                <c:pt idx="4">
                  <c:v>2.21</c:v>
                </c:pt>
                <c:pt idx="5">
                  <c:v>2.23</c:v>
                </c:pt>
                <c:pt idx="6">
                  <c:v>2.41</c:v>
                </c:pt>
                <c:pt idx="7">
                  <c:v>2.81</c:v>
                </c:pt>
              </c:numCache>
            </c:numRef>
          </c:yVal>
          <c:smooth val="0"/>
          <c:extLst>
            <c:ext xmlns:c16="http://schemas.microsoft.com/office/drawing/2014/chart" uri="{C3380CC4-5D6E-409C-BE32-E72D297353CC}">
              <c16:uniqueId val="{00000003-21E0-422C-816A-26355DE0990C}"/>
            </c:ext>
          </c:extLst>
        </c:ser>
        <c:ser>
          <c:idx val="2"/>
          <c:order val="2"/>
          <c:tx>
            <c:strRef>
              <c:f>Sheet1!$D$1</c:f>
              <c:strCache>
                <c:ptCount val="1"/>
                <c:pt idx="0">
                  <c:v>6/30/2019</c:v>
                </c:pt>
              </c:strCache>
            </c:strRef>
          </c:tx>
          <c:spPr>
            <a:ln>
              <a:solidFill>
                <a:srgbClr val="93A37C"/>
              </a:solidFill>
            </a:ln>
          </c:spPr>
          <c:marker>
            <c:symbol val="none"/>
          </c:marker>
          <c:dLbls>
            <c:dLbl>
              <c:idx val="7"/>
              <c:layout>
                <c:manualLayout>
                  <c:x val="-1.1579667198541144E-2"/>
                  <c:y val="1.4910822713448818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4-21E0-422C-816A-26355DE0990C}"/>
                </c:ext>
              </c:extLst>
            </c:dLbl>
            <c:spPr>
              <a:noFill/>
              <a:ln>
                <a:noFill/>
              </a:ln>
              <a:effectLst/>
            </c:spPr>
            <c:txPr>
              <a:bodyPr wrap="square" lIns="38100" tIns="19050" rIns="38100" bIns="19050" anchor="ctr">
                <a:spAutoFit/>
              </a:bodyPr>
              <a:lstStyle/>
              <a:p>
                <a:pPr>
                  <a:defRPr>
                    <a:solidFill>
                      <a:schemeClr val="accent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xVal>
            <c:numRef>
              <c:f>Sheet1!$A$2:$A$9</c:f>
              <c:numCache>
                <c:formatCode>General</c:formatCode>
                <c:ptCount val="8"/>
                <c:pt idx="0">
                  <c:v>3</c:v>
                </c:pt>
                <c:pt idx="1">
                  <c:v>6</c:v>
                </c:pt>
                <c:pt idx="2">
                  <c:v>12</c:v>
                </c:pt>
                <c:pt idx="3">
                  <c:v>24</c:v>
                </c:pt>
                <c:pt idx="4">
                  <c:v>36</c:v>
                </c:pt>
                <c:pt idx="5">
                  <c:v>60</c:v>
                </c:pt>
                <c:pt idx="6">
                  <c:v>120</c:v>
                </c:pt>
                <c:pt idx="7">
                  <c:v>360</c:v>
                </c:pt>
              </c:numCache>
            </c:numRef>
          </c:xVal>
          <c:yVal>
            <c:numRef>
              <c:f>Sheet1!$D$2:$D$9</c:f>
              <c:numCache>
                <c:formatCode>0.00</c:formatCode>
                <c:ptCount val="8"/>
                <c:pt idx="0">
                  <c:v>2.12</c:v>
                </c:pt>
                <c:pt idx="1">
                  <c:v>2.09</c:v>
                </c:pt>
                <c:pt idx="2">
                  <c:v>1.92</c:v>
                </c:pt>
                <c:pt idx="3">
                  <c:v>1.75</c:v>
                </c:pt>
                <c:pt idx="4">
                  <c:v>1.71</c:v>
                </c:pt>
                <c:pt idx="5">
                  <c:v>1.76</c:v>
                </c:pt>
                <c:pt idx="6">
                  <c:v>2</c:v>
                </c:pt>
                <c:pt idx="7">
                  <c:v>2.52</c:v>
                </c:pt>
              </c:numCache>
            </c:numRef>
          </c:yVal>
          <c:smooth val="0"/>
          <c:extLst>
            <c:ext xmlns:c16="http://schemas.microsoft.com/office/drawing/2014/chart" uri="{C3380CC4-5D6E-409C-BE32-E72D297353CC}">
              <c16:uniqueId val="{00000005-21E0-422C-816A-26355DE0990C}"/>
            </c:ext>
          </c:extLst>
        </c:ser>
        <c:dLbls>
          <c:showLegendKey val="0"/>
          <c:showVal val="0"/>
          <c:showCatName val="0"/>
          <c:showSerName val="0"/>
          <c:showPercent val="0"/>
          <c:showBubbleSize val="0"/>
        </c:dLbls>
        <c:axId val="111352832"/>
        <c:axId val="111375104"/>
      </c:scatterChart>
      <c:valAx>
        <c:axId val="111352832"/>
        <c:scaling>
          <c:orientation val="minMax"/>
          <c:max val="360"/>
          <c:min val="0"/>
        </c:scaling>
        <c:delete val="0"/>
        <c:axPos val="b"/>
        <c:numFmt formatCode="General" sourceLinked="1"/>
        <c:majorTickMark val="none"/>
        <c:minorTickMark val="none"/>
        <c:tickLblPos val="none"/>
        <c:spPr>
          <a:ln w="6350">
            <a:solidFill>
              <a:schemeClr val="bg1">
                <a:lumMod val="65000"/>
              </a:schemeClr>
            </a:solidFill>
          </a:ln>
        </c:spPr>
        <c:txPr>
          <a:bodyPr rot="0" vert="horz"/>
          <a:lstStyle/>
          <a:p>
            <a:pPr>
              <a:defRPr sz="600">
                <a:solidFill>
                  <a:schemeClr val="tx1"/>
                </a:solidFill>
                <a:latin typeface="+mn-lt"/>
              </a:defRPr>
            </a:pPr>
            <a:endParaRPr lang="en-US"/>
          </a:p>
        </c:txPr>
        <c:crossAx val="111375104"/>
        <c:crosses val="autoZero"/>
        <c:crossBetween val="midCat"/>
      </c:valAx>
      <c:valAx>
        <c:axId val="111375104"/>
        <c:scaling>
          <c:orientation val="minMax"/>
          <c:max val="4"/>
          <c:min val="0"/>
        </c:scaling>
        <c:delete val="0"/>
        <c:axPos val="l"/>
        <c:numFmt formatCode="0.00" sourceLinked="1"/>
        <c:majorTickMark val="none"/>
        <c:minorTickMark val="none"/>
        <c:tickLblPos val="nextTo"/>
        <c:spPr>
          <a:ln w="6350">
            <a:solidFill>
              <a:schemeClr val="bg1">
                <a:lumMod val="65000"/>
              </a:schemeClr>
            </a:solidFill>
          </a:ln>
        </c:spPr>
        <c:txPr>
          <a:bodyPr/>
          <a:lstStyle/>
          <a:p>
            <a:pPr>
              <a:defRPr sz="850">
                <a:solidFill>
                  <a:schemeClr val="tx1"/>
                </a:solidFill>
              </a:defRPr>
            </a:pPr>
            <a:endParaRPr lang="en-US"/>
          </a:p>
        </c:txPr>
        <c:crossAx val="111352832"/>
        <c:crosses val="autoZero"/>
        <c:crossBetween val="midCat"/>
        <c:majorUnit val="1"/>
      </c:valAx>
    </c:plotArea>
    <c:plotVisOnly val="1"/>
    <c:dispBlanksAs val="gap"/>
    <c:showDLblsOverMax val="0"/>
  </c:chart>
  <c:txPr>
    <a:bodyPr/>
    <a:lstStyle/>
    <a:p>
      <a:pPr>
        <a:defRPr sz="900">
          <a:solidFill>
            <a:schemeClr val="bg1">
              <a:lumMod val="50000"/>
            </a:schemeClr>
          </a:solidFill>
          <a:latin typeface="Arial" pitchFamily="34" charset="0"/>
          <a:cs typeface="Arial" pitchFamily="34" charset="0"/>
        </a:defRPr>
      </a:pPr>
      <a:endParaRPr lang="en-US"/>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22949941576197E-2"/>
          <c:y val="0.22830555894496266"/>
          <c:w val="0.85488255736888064"/>
          <c:h val="0.57884352275647932"/>
        </c:manualLayout>
      </c:layout>
      <c:areaChart>
        <c:grouping val="standard"/>
        <c:varyColors val="0"/>
        <c:ser>
          <c:idx val="2"/>
          <c:order val="2"/>
          <c:tx>
            <c:strRef>
              <c:f>Sheet1!$D$1</c:f>
              <c:strCache>
                <c:ptCount val="1"/>
                <c:pt idx="0">
                  <c:v>blue area</c:v>
                </c:pt>
              </c:strCache>
            </c:strRef>
          </c:tx>
          <c:spPr>
            <a:solidFill>
              <a:schemeClr val="accent1">
                <a:lumMod val="20000"/>
                <a:lumOff val="80000"/>
              </a:schemeClr>
            </a:solidFill>
          </c:spPr>
          <c:cat>
            <c:numRef>
              <c:f>Sheet1!$A$2:$A$224</c:f>
              <c:numCache>
                <c:formatCode>m/d/yyyy</c:formatCode>
                <c:ptCount val="223"/>
                <c:pt idx="0">
                  <c:v>36891</c:v>
                </c:pt>
                <c:pt idx="1">
                  <c:v>36922</c:v>
                </c:pt>
                <c:pt idx="2">
                  <c:v>36950</c:v>
                </c:pt>
                <c:pt idx="3">
                  <c:v>36981</c:v>
                </c:pt>
                <c:pt idx="4">
                  <c:v>37011</c:v>
                </c:pt>
                <c:pt idx="5">
                  <c:v>37042</c:v>
                </c:pt>
                <c:pt idx="6">
                  <c:v>37072</c:v>
                </c:pt>
                <c:pt idx="7">
                  <c:v>37103</c:v>
                </c:pt>
                <c:pt idx="8">
                  <c:v>37134</c:v>
                </c:pt>
                <c:pt idx="9">
                  <c:v>37164</c:v>
                </c:pt>
                <c:pt idx="10">
                  <c:v>37195</c:v>
                </c:pt>
                <c:pt idx="11">
                  <c:v>37225</c:v>
                </c:pt>
                <c:pt idx="12">
                  <c:v>37256</c:v>
                </c:pt>
                <c:pt idx="13">
                  <c:v>37287</c:v>
                </c:pt>
                <c:pt idx="14">
                  <c:v>37315</c:v>
                </c:pt>
                <c:pt idx="15">
                  <c:v>37346</c:v>
                </c:pt>
                <c:pt idx="16">
                  <c:v>37376</c:v>
                </c:pt>
                <c:pt idx="17">
                  <c:v>37407</c:v>
                </c:pt>
                <c:pt idx="18">
                  <c:v>37437</c:v>
                </c:pt>
                <c:pt idx="19">
                  <c:v>37468</c:v>
                </c:pt>
                <c:pt idx="20">
                  <c:v>37499</c:v>
                </c:pt>
                <c:pt idx="21">
                  <c:v>37529</c:v>
                </c:pt>
                <c:pt idx="22">
                  <c:v>37560</c:v>
                </c:pt>
                <c:pt idx="23">
                  <c:v>37590</c:v>
                </c:pt>
                <c:pt idx="24">
                  <c:v>37621</c:v>
                </c:pt>
                <c:pt idx="25">
                  <c:v>37652</c:v>
                </c:pt>
                <c:pt idx="26">
                  <c:v>37680</c:v>
                </c:pt>
                <c:pt idx="27">
                  <c:v>37711</c:v>
                </c:pt>
                <c:pt idx="28">
                  <c:v>37741</c:v>
                </c:pt>
                <c:pt idx="29">
                  <c:v>37772</c:v>
                </c:pt>
                <c:pt idx="30">
                  <c:v>37802</c:v>
                </c:pt>
                <c:pt idx="31">
                  <c:v>37833</c:v>
                </c:pt>
                <c:pt idx="32">
                  <c:v>37864</c:v>
                </c:pt>
                <c:pt idx="33">
                  <c:v>37894</c:v>
                </c:pt>
                <c:pt idx="34">
                  <c:v>37925</c:v>
                </c:pt>
                <c:pt idx="35">
                  <c:v>37955</c:v>
                </c:pt>
                <c:pt idx="36">
                  <c:v>37986</c:v>
                </c:pt>
                <c:pt idx="37">
                  <c:v>38017</c:v>
                </c:pt>
                <c:pt idx="38">
                  <c:v>38046</c:v>
                </c:pt>
                <c:pt idx="39">
                  <c:v>38077</c:v>
                </c:pt>
                <c:pt idx="40">
                  <c:v>38107</c:v>
                </c:pt>
                <c:pt idx="41">
                  <c:v>38138</c:v>
                </c:pt>
                <c:pt idx="42">
                  <c:v>38168</c:v>
                </c:pt>
                <c:pt idx="43">
                  <c:v>38199</c:v>
                </c:pt>
                <c:pt idx="44">
                  <c:v>38230</c:v>
                </c:pt>
                <c:pt idx="45">
                  <c:v>38260</c:v>
                </c:pt>
                <c:pt idx="46">
                  <c:v>38291</c:v>
                </c:pt>
                <c:pt idx="47">
                  <c:v>38321</c:v>
                </c:pt>
                <c:pt idx="48">
                  <c:v>38352</c:v>
                </c:pt>
                <c:pt idx="49">
                  <c:v>38383</c:v>
                </c:pt>
                <c:pt idx="50">
                  <c:v>38411</c:v>
                </c:pt>
                <c:pt idx="51">
                  <c:v>38442</c:v>
                </c:pt>
                <c:pt idx="52">
                  <c:v>38472</c:v>
                </c:pt>
                <c:pt idx="53">
                  <c:v>38503</c:v>
                </c:pt>
                <c:pt idx="54">
                  <c:v>38533</c:v>
                </c:pt>
                <c:pt idx="55">
                  <c:v>38564</c:v>
                </c:pt>
                <c:pt idx="56">
                  <c:v>38595</c:v>
                </c:pt>
                <c:pt idx="57">
                  <c:v>38625</c:v>
                </c:pt>
                <c:pt idx="58">
                  <c:v>38656</c:v>
                </c:pt>
                <c:pt idx="59">
                  <c:v>38686</c:v>
                </c:pt>
                <c:pt idx="60">
                  <c:v>38717</c:v>
                </c:pt>
                <c:pt idx="61">
                  <c:v>38748</c:v>
                </c:pt>
                <c:pt idx="62">
                  <c:v>38776</c:v>
                </c:pt>
                <c:pt idx="63">
                  <c:v>38807</c:v>
                </c:pt>
                <c:pt idx="64">
                  <c:v>38837</c:v>
                </c:pt>
                <c:pt idx="65">
                  <c:v>38868</c:v>
                </c:pt>
                <c:pt idx="66">
                  <c:v>38898</c:v>
                </c:pt>
                <c:pt idx="67">
                  <c:v>38929</c:v>
                </c:pt>
                <c:pt idx="68">
                  <c:v>38960</c:v>
                </c:pt>
                <c:pt idx="69">
                  <c:v>38990</c:v>
                </c:pt>
                <c:pt idx="70">
                  <c:v>39021</c:v>
                </c:pt>
                <c:pt idx="71">
                  <c:v>39051</c:v>
                </c:pt>
                <c:pt idx="72">
                  <c:v>39082</c:v>
                </c:pt>
                <c:pt idx="73">
                  <c:v>39113</c:v>
                </c:pt>
                <c:pt idx="74">
                  <c:v>39141</c:v>
                </c:pt>
                <c:pt idx="75">
                  <c:v>39172</c:v>
                </c:pt>
                <c:pt idx="76">
                  <c:v>39202</c:v>
                </c:pt>
                <c:pt idx="77">
                  <c:v>39233</c:v>
                </c:pt>
                <c:pt idx="78">
                  <c:v>39263</c:v>
                </c:pt>
                <c:pt idx="79">
                  <c:v>39294</c:v>
                </c:pt>
                <c:pt idx="80">
                  <c:v>39325</c:v>
                </c:pt>
                <c:pt idx="81">
                  <c:v>39355</c:v>
                </c:pt>
                <c:pt idx="82">
                  <c:v>39386</c:v>
                </c:pt>
                <c:pt idx="83">
                  <c:v>39416</c:v>
                </c:pt>
                <c:pt idx="84">
                  <c:v>39447</c:v>
                </c:pt>
                <c:pt idx="85">
                  <c:v>39478</c:v>
                </c:pt>
                <c:pt idx="86">
                  <c:v>39507</c:v>
                </c:pt>
                <c:pt idx="87">
                  <c:v>39538</c:v>
                </c:pt>
                <c:pt idx="88">
                  <c:v>39568</c:v>
                </c:pt>
                <c:pt idx="89">
                  <c:v>39599</c:v>
                </c:pt>
                <c:pt idx="90">
                  <c:v>39629</c:v>
                </c:pt>
                <c:pt idx="91">
                  <c:v>39660</c:v>
                </c:pt>
                <c:pt idx="92">
                  <c:v>39691</c:v>
                </c:pt>
                <c:pt idx="93">
                  <c:v>39721</c:v>
                </c:pt>
                <c:pt idx="94">
                  <c:v>39752</c:v>
                </c:pt>
                <c:pt idx="95">
                  <c:v>39782</c:v>
                </c:pt>
                <c:pt idx="96">
                  <c:v>39813</c:v>
                </c:pt>
                <c:pt idx="97">
                  <c:v>39844</c:v>
                </c:pt>
                <c:pt idx="98">
                  <c:v>39872</c:v>
                </c:pt>
                <c:pt idx="99">
                  <c:v>39903</c:v>
                </c:pt>
                <c:pt idx="100">
                  <c:v>39933</c:v>
                </c:pt>
                <c:pt idx="101">
                  <c:v>39964</c:v>
                </c:pt>
                <c:pt idx="102">
                  <c:v>39994</c:v>
                </c:pt>
                <c:pt idx="103">
                  <c:v>40025</c:v>
                </c:pt>
                <c:pt idx="104">
                  <c:v>40056</c:v>
                </c:pt>
                <c:pt idx="105">
                  <c:v>40086</c:v>
                </c:pt>
                <c:pt idx="106">
                  <c:v>40117</c:v>
                </c:pt>
                <c:pt idx="107">
                  <c:v>40147</c:v>
                </c:pt>
                <c:pt idx="108">
                  <c:v>40178</c:v>
                </c:pt>
                <c:pt idx="109">
                  <c:v>40209</c:v>
                </c:pt>
                <c:pt idx="110">
                  <c:v>40237</c:v>
                </c:pt>
                <c:pt idx="111">
                  <c:v>40268</c:v>
                </c:pt>
                <c:pt idx="112">
                  <c:v>40298</c:v>
                </c:pt>
                <c:pt idx="113">
                  <c:v>40329</c:v>
                </c:pt>
                <c:pt idx="114">
                  <c:v>40359</c:v>
                </c:pt>
                <c:pt idx="115">
                  <c:v>40390</c:v>
                </c:pt>
                <c:pt idx="116">
                  <c:v>40421</c:v>
                </c:pt>
                <c:pt idx="117">
                  <c:v>40451</c:v>
                </c:pt>
                <c:pt idx="118">
                  <c:v>40482</c:v>
                </c:pt>
                <c:pt idx="119">
                  <c:v>40512</c:v>
                </c:pt>
                <c:pt idx="120">
                  <c:v>40543</c:v>
                </c:pt>
                <c:pt idx="121">
                  <c:v>40574</c:v>
                </c:pt>
                <c:pt idx="122">
                  <c:v>40602</c:v>
                </c:pt>
                <c:pt idx="123">
                  <c:v>40633</c:v>
                </c:pt>
                <c:pt idx="124">
                  <c:v>40663</c:v>
                </c:pt>
                <c:pt idx="125">
                  <c:v>40694</c:v>
                </c:pt>
                <c:pt idx="126">
                  <c:v>40724</c:v>
                </c:pt>
                <c:pt idx="127">
                  <c:v>40755</c:v>
                </c:pt>
                <c:pt idx="128">
                  <c:v>40786</c:v>
                </c:pt>
                <c:pt idx="129">
                  <c:v>40816</c:v>
                </c:pt>
                <c:pt idx="130">
                  <c:v>40847</c:v>
                </c:pt>
                <c:pt idx="131">
                  <c:v>40877</c:v>
                </c:pt>
                <c:pt idx="132">
                  <c:v>40908</c:v>
                </c:pt>
                <c:pt idx="133">
                  <c:v>40939</c:v>
                </c:pt>
                <c:pt idx="134">
                  <c:v>40968</c:v>
                </c:pt>
                <c:pt idx="135">
                  <c:v>40999</c:v>
                </c:pt>
                <c:pt idx="136">
                  <c:v>41029</c:v>
                </c:pt>
                <c:pt idx="137">
                  <c:v>41060</c:v>
                </c:pt>
                <c:pt idx="138">
                  <c:v>41090</c:v>
                </c:pt>
                <c:pt idx="139">
                  <c:v>41121</c:v>
                </c:pt>
                <c:pt idx="140">
                  <c:v>41152</c:v>
                </c:pt>
                <c:pt idx="141">
                  <c:v>41182</c:v>
                </c:pt>
                <c:pt idx="142">
                  <c:v>41213</c:v>
                </c:pt>
                <c:pt idx="143">
                  <c:v>41243</c:v>
                </c:pt>
                <c:pt idx="144">
                  <c:v>41274</c:v>
                </c:pt>
                <c:pt idx="145">
                  <c:v>41305</c:v>
                </c:pt>
                <c:pt idx="146">
                  <c:v>41333</c:v>
                </c:pt>
                <c:pt idx="147">
                  <c:v>41364</c:v>
                </c:pt>
                <c:pt idx="148">
                  <c:v>41394</c:v>
                </c:pt>
                <c:pt idx="149">
                  <c:v>41425</c:v>
                </c:pt>
                <c:pt idx="150">
                  <c:v>41455</c:v>
                </c:pt>
                <c:pt idx="151">
                  <c:v>41486</c:v>
                </c:pt>
                <c:pt idx="152">
                  <c:v>41517</c:v>
                </c:pt>
                <c:pt idx="153">
                  <c:v>41547</c:v>
                </c:pt>
                <c:pt idx="154">
                  <c:v>41578</c:v>
                </c:pt>
                <c:pt idx="155">
                  <c:v>41608</c:v>
                </c:pt>
                <c:pt idx="156">
                  <c:v>41639</c:v>
                </c:pt>
                <c:pt idx="157">
                  <c:v>41670</c:v>
                </c:pt>
                <c:pt idx="158">
                  <c:v>41698</c:v>
                </c:pt>
                <c:pt idx="159">
                  <c:v>41729</c:v>
                </c:pt>
                <c:pt idx="160">
                  <c:v>41759</c:v>
                </c:pt>
                <c:pt idx="161">
                  <c:v>41790</c:v>
                </c:pt>
                <c:pt idx="162">
                  <c:v>41820</c:v>
                </c:pt>
                <c:pt idx="163">
                  <c:v>41851</c:v>
                </c:pt>
                <c:pt idx="164">
                  <c:v>41882</c:v>
                </c:pt>
                <c:pt idx="165">
                  <c:v>41912</c:v>
                </c:pt>
                <c:pt idx="166">
                  <c:v>41943</c:v>
                </c:pt>
                <c:pt idx="167">
                  <c:v>41973</c:v>
                </c:pt>
                <c:pt idx="168">
                  <c:v>42004</c:v>
                </c:pt>
                <c:pt idx="169">
                  <c:v>42035</c:v>
                </c:pt>
                <c:pt idx="170">
                  <c:v>42063</c:v>
                </c:pt>
                <c:pt idx="171">
                  <c:v>42094</c:v>
                </c:pt>
                <c:pt idx="172">
                  <c:v>42124</c:v>
                </c:pt>
                <c:pt idx="173">
                  <c:v>42155</c:v>
                </c:pt>
                <c:pt idx="174">
                  <c:v>42185</c:v>
                </c:pt>
                <c:pt idx="175">
                  <c:v>42216</c:v>
                </c:pt>
                <c:pt idx="176">
                  <c:v>42247</c:v>
                </c:pt>
                <c:pt idx="177">
                  <c:v>42277</c:v>
                </c:pt>
                <c:pt idx="178">
                  <c:v>42308</c:v>
                </c:pt>
                <c:pt idx="179">
                  <c:v>42338</c:v>
                </c:pt>
                <c:pt idx="180">
                  <c:v>42369</c:v>
                </c:pt>
                <c:pt idx="181">
                  <c:v>42400</c:v>
                </c:pt>
                <c:pt idx="182">
                  <c:v>42429</c:v>
                </c:pt>
                <c:pt idx="183">
                  <c:v>42460</c:v>
                </c:pt>
                <c:pt idx="184">
                  <c:v>42490</c:v>
                </c:pt>
                <c:pt idx="185">
                  <c:v>42521</c:v>
                </c:pt>
                <c:pt idx="186">
                  <c:v>42551</c:v>
                </c:pt>
                <c:pt idx="187">
                  <c:v>42582</c:v>
                </c:pt>
                <c:pt idx="188">
                  <c:v>42613</c:v>
                </c:pt>
                <c:pt idx="189">
                  <c:v>42643</c:v>
                </c:pt>
                <c:pt idx="190">
                  <c:v>42674</c:v>
                </c:pt>
                <c:pt idx="191">
                  <c:v>42704</c:v>
                </c:pt>
                <c:pt idx="192">
                  <c:v>42735</c:v>
                </c:pt>
                <c:pt idx="193">
                  <c:v>42766</c:v>
                </c:pt>
                <c:pt idx="194">
                  <c:v>42794</c:v>
                </c:pt>
                <c:pt idx="195">
                  <c:v>42825</c:v>
                </c:pt>
                <c:pt idx="196">
                  <c:v>42855</c:v>
                </c:pt>
                <c:pt idx="197">
                  <c:v>42886</c:v>
                </c:pt>
                <c:pt idx="198">
                  <c:v>42916</c:v>
                </c:pt>
                <c:pt idx="199">
                  <c:v>42947</c:v>
                </c:pt>
                <c:pt idx="200">
                  <c:v>42978</c:v>
                </c:pt>
                <c:pt idx="201">
                  <c:v>43008</c:v>
                </c:pt>
                <c:pt idx="202">
                  <c:v>43039</c:v>
                </c:pt>
                <c:pt idx="203">
                  <c:v>43069</c:v>
                </c:pt>
                <c:pt idx="204">
                  <c:v>43100</c:v>
                </c:pt>
                <c:pt idx="205">
                  <c:v>43131</c:v>
                </c:pt>
                <c:pt idx="206">
                  <c:v>43159</c:v>
                </c:pt>
                <c:pt idx="207">
                  <c:v>43190</c:v>
                </c:pt>
                <c:pt idx="208">
                  <c:v>43220</c:v>
                </c:pt>
                <c:pt idx="209">
                  <c:v>43251</c:v>
                </c:pt>
                <c:pt idx="210">
                  <c:v>43281</c:v>
                </c:pt>
                <c:pt idx="211">
                  <c:v>43312</c:v>
                </c:pt>
                <c:pt idx="212">
                  <c:v>43343</c:v>
                </c:pt>
                <c:pt idx="213">
                  <c:v>43373</c:v>
                </c:pt>
                <c:pt idx="214">
                  <c:v>43404</c:v>
                </c:pt>
                <c:pt idx="215">
                  <c:v>43434</c:v>
                </c:pt>
                <c:pt idx="216">
                  <c:v>43465</c:v>
                </c:pt>
                <c:pt idx="217">
                  <c:v>43496</c:v>
                </c:pt>
                <c:pt idx="218">
                  <c:v>43524</c:v>
                </c:pt>
                <c:pt idx="219">
                  <c:v>43555</c:v>
                </c:pt>
                <c:pt idx="220">
                  <c:v>43585</c:v>
                </c:pt>
                <c:pt idx="221">
                  <c:v>43616</c:v>
                </c:pt>
                <c:pt idx="222">
                  <c:v>43646</c:v>
                </c:pt>
              </c:numCache>
            </c:numRef>
          </c:cat>
          <c:val>
            <c:numRef>
              <c:f>Sheet1!$D$2:$D$224</c:f>
              <c:numCache>
                <c:formatCode>General</c:formatCode>
                <c:ptCount val="223"/>
                <c:pt idx="203">
                  <c:v>0</c:v>
                </c:pt>
                <c:pt idx="210">
                  <c:v>300</c:v>
                </c:pt>
                <c:pt idx="211">
                  <c:v>300</c:v>
                </c:pt>
                <c:pt idx="212">
                  <c:v>300</c:v>
                </c:pt>
                <c:pt idx="213">
                  <c:v>300</c:v>
                </c:pt>
                <c:pt idx="214">
                  <c:v>300</c:v>
                </c:pt>
                <c:pt idx="215">
                  <c:v>300</c:v>
                </c:pt>
                <c:pt idx="216">
                  <c:v>300</c:v>
                </c:pt>
                <c:pt idx="217">
                  <c:v>300</c:v>
                </c:pt>
                <c:pt idx="218">
                  <c:v>300</c:v>
                </c:pt>
                <c:pt idx="219">
                  <c:v>300</c:v>
                </c:pt>
                <c:pt idx="220">
                  <c:v>300</c:v>
                </c:pt>
                <c:pt idx="221">
                  <c:v>300</c:v>
                </c:pt>
                <c:pt idx="222">
                  <c:v>300</c:v>
                </c:pt>
              </c:numCache>
            </c:numRef>
          </c:val>
          <c:extLst>
            <c:ext xmlns:c16="http://schemas.microsoft.com/office/drawing/2014/chart" uri="{C3380CC4-5D6E-409C-BE32-E72D297353CC}">
              <c16:uniqueId val="{00000002-06FA-42EA-9301-16C9310993C8}"/>
            </c:ext>
          </c:extLst>
        </c:ser>
        <c:dLbls>
          <c:showLegendKey val="0"/>
          <c:showVal val="0"/>
          <c:showCatName val="0"/>
          <c:showSerName val="0"/>
          <c:showPercent val="0"/>
          <c:showBubbleSize val="0"/>
        </c:dLbls>
        <c:axId val="43202048"/>
        <c:axId val="43203584"/>
      </c:areaChart>
      <c:lineChart>
        <c:grouping val="standard"/>
        <c:varyColors val="0"/>
        <c:ser>
          <c:idx val="0"/>
          <c:order val="0"/>
          <c:tx>
            <c:strRef>
              <c:f>Sheet1!$B$1</c:f>
              <c:strCache>
                <c:ptCount val="1"/>
                <c:pt idx="0">
                  <c:v>MSCI All Country World Index (gross div.)</c:v>
                </c:pt>
              </c:strCache>
            </c:strRef>
          </c:tx>
          <c:spPr>
            <a:ln w="28575">
              <a:solidFill>
                <a:schemeClr val="bg1">
                  <a:lumMod val="65000"/>
                </a:schemeClr>
              </a:solidFill>
            </a:ln>
          </c:spPr>
          <c:marker>
            <c:symbol val="none"/>
          </c:marker>
          <c:cat>
            <c:numRef>
              <c:f>Sheet1!$A$2:$A$224</c:f>
              <c:numCache>
                <c:formatCode>m/d/yyyy</c:formatCode>
                <c:ptCount val="223"/>
                <c:pt idx="0">
                  <c:v>36891</c:v>
                </c:pt>
                <c:pt idx="1">
                  <c:v>36922</c:v>
                </c:pt>
                <c:pt idx="2">
                  <c:v>36950</c:v>
                </c:pt>
                <c:pt idx="3">
                  <c:v>36981</c:v>
                </c:pt>
                <c:pt idx="4">
                  <c:v>37011</c:v>
                </c:pt>
                <c:pt idx="5">
                  <c:v>37042</c:v>
                </c:pt>
                <c:pt idx="6">
                  <c:v>37072</c:v>
                </c:pt>
                <c:pt idx="7">
                  <c:v>37103</c:v>
                </c:pt>
                <c:pt idx="8">
                  <c:v>37134</c:v>
                </c:pt>
                <c:pt idx="9">
                  <c:v>37164</c:v>
                </c:pt>
                <c:pt idx="10">
                  <c:v>37195</c:v>
                </c:pt>
                <c:pt idx="11">
                  <c:v>37225</c:v>
                </c:pt>
                <c:pt idx="12">
                  <c:v>37256</c:v>
                </c:pt>
                <c:pt idx="13">
                  <c:v>37287</c:v>
                </c:pt>
                <c:pt idx="14">
                  <c:v>37315</c:v>
                </c:pt>
                <c:pt idx="15">
                  <c:v>37346</c:v>
                </c:pt>
                <c:pt idx="16">
                  <c:v>37376</c:v>
                </c:pt>
                <c:pt idx="17">
                  <c:v>37407</c:v>
                </c:pt>
                <c:pt idx="18">
                  <c:v>37437</c:v>
                </c:pt>
                <c:pt idx="19">
                  <c:v>37468</c:v>
                </c:pt>
                <c:pt idx="20">
                  <c:v>37499</c:v>
                </c:pt>
                <c:pt idx="21">
                  <c:v>37529</c:v>
                </c:pt>
                <c:pt idx="22">
                  <c:v>37560</c:v>
                </c:pt>
                <c:pt idx="23">
                  <c:v>37590</c:v>
                </c:pt>
                <c:pt idx="24">
                  <c:v>37621</c:v>
                </c:pt>
                <c:pt idx="25">
                  <c:v>37652</c:v>
                </c:pt>
                <c:pt idx="26">
                  <c:v>37680</c:v>
                </c:pt>
                <c:pt idx="27">
                  <c:v>37711</c:v>
                </c:pt>
                <c:pt idx="28">
                  <c:v>37741</c:v>
                </c:pt>
                <c:pt idx="29">
                  <c:v>37772</c:v>
                </c:pt>
                <c:pt idx="30">
                  <c:v>37802</c:v>
                </c:pt>
                <c:pt idx="31">
                  <c:v>37833</c:v>
                </c:pt>
                <c:pt idx="32">
                  <c:v>37864</c:v>
                </c:pt>
                <c:pt idx="33">
                  <c:v>37894</c:v>
                </c:pt>
                <c:pt idx="34">
                  <c:v>37925</c:v>
                </c:pt>
                <c:pt idx="35">
                  <c:v>37955</c:v>
                </c:pt>
                <c:pt idx="36">
                  <c:v>37986</c:v>
                </c:pt>
                <c:pt idx="37">
                  <c:v>38017</c:v>
                </c:pt>
                <c:pt idx="38">
                  <c:v>38046</c:v>
                </c:pt>
                <c:pt idx="39">
                  <c:v>38077</c:v>
                </c:pt>
                <c:pt idx="40">
                  <c:v>38107</c:v>
                </c:pt>
                <c:pt idx="41">
                  <c:v>38138</c:v>
                </c:pt>
                <c:pt idx="42">
                  <c:v>38168</c:v>
                </c:pt>
                <c:pt idx="43">
                  <c:v>38199</c:v>
                </c:pt>
                <c:pt idx="44">
                  <c:v>38230</c:v>
                </c:pt>
                <c:pt idx="45">
                  <c:v>38260</c:v>
                </c:pt>
                <c:pt idx="46">
                  <c:v>38291</c:v>
                </c:pt>
                <c:pt idx="47">
                  <c:v>38321</c:v>
                </c:pt>
                <c:pt idx="48">
                  <c:v>38352</c:v>
                </c:pt>
                <c:pt idx="49">
                  <c:v>38383</c:v>
                </c:pt>
                <c:pt idx="50">
                  <c:v>38411</c:v>
                </c:pt>
                <c:pt idx="51">
                  <c:v>38442</c:v>
                </c:pt>
                <c:pt idx="52">
                  <c:v>38472</c:v>
                </c:pt>
                <c:pt idx="53">
                  <c:v>38503</c:v>
                </c:pt>
                <c:pt idx="54">
                  <c:v>38533</c:v>
                </c:pt>
                <c:pt idx="55">
                  <c:v>38564</c:v>
                </c:pt>
                <c:pt idx="56">
                  <c:v>38595</c:v>
                </c:pt>
                <c:pt idx="57">
                  <c:v>38625</c:v>
                </c:pt>
                <c:pt idx="58">
                  <c:v>38656</c:v>
                </c:pt>
                <c:pt idx="59">
                  <c:v>38686</c:v>
                </c:pt>
                <c:pt idx="60">
                  <c:v>38717</c:v>
                </c:pt>
                <c:pt idx="61">
                  <c:v>38748</c:v>
                </c:pt>
                <c:pt idx="62">
                  <c:v>38776</c:v>
                </c:pt>
                <c:pt idx="63">
                  <c:v>38807</c:v>
                </c:pt>
                <c:pt idx="64">
                  <c:v>38837</c:v>
                </c:pt>
                <c:pt idx="65">
                  <c:v>38868</c:v>
                </c:pt>
                <c:pt idx="66">
                  <c:v>38898</c:v>
                </c:pt>
                <c:pt idx="67">
                  <c:v>38929</c:v>
                </c:pt>
                <c:pt idx="68">
                  <c:v>38960</c:v>
                </c:pt>
                <c:pt idx="69">
                  <c:v>38990</c:v>
                </c:pt>
                <c:pt idx="70">
                  <c:v>39021</c:v>
                </c:pt>
                <c:pt idx="71">
                  <c:v>39051</c:v>
                </c:pt>
                <c:pt idx="72">
                  <c:v>39082</c:v>
                </c:pt>
                <c:pt idx="73">
                  <c:v>39113</c:v>
                </c:pt>
                <c:pt idx="74">
                  <c:v>39141</c:v>
                </c:pt>
                <c:pt idx="75">
                  <c:v>39172</c:v>
                </c:pt>
                <c:pt idx="76">
                  <c:v>39202</c:v>
                </c:pt>
                <c:pt idx="77">
                  <c:v>39233</c:v>
                </c:pt>
                <c:pt idx="78">
                  <c:v>39263</c:v>
                </c:pt>
                <c:pt idx="79">
                  <c:v>39294</c:v>
                </c:pt>
                <c:pt idx="80">
                  <c:v>39325</c:v>
                </c:pt>
                <c:pt idx="81">
                  <c:v>39355</c:v>
                </c:pt>
                <c:pt idx="82">
                  <c:v>39386</c:v>
                </c:pt>
                <c:pt idx="83">
                  <c:v>39416</c:v>
                </c:pt>
                <c:pt idx="84">
                  <c:v>39447</c:v>
                </c:pt>
                <c:pt idx="85">
                  <c:v>39478</c:v>
                </c:pt>
                <c:pt idx="86">
                  <c:v>39507</c:v>
                </c:pt>
                <c:pt idx="87">
                  <c:v>39538</c:v>
                </c:pt>
                <c:pt idx="88">
                  <c:v>39568</c:v>
                </c:pt>
                <c:pt idx="89">
                  <c:v>39599</c:v>
                </c:pt>
                <c:pt idx="90">
                  <c:v>39629</c:v>
                </c:pt>
                <c:pt idx="91">
                  <c:v>39660</c:v>
                </c:pt>
                <c:pt idx="92">
                  <c:v>39691</c:v>
                </c:pt>
                <c:pt idx="93">
                  <c:v>39721</c:v>
                </c:pt>
                <c:pt idx="94">
                  <c:v>39752</c:v>
                </c:pt>
                <c:pt idx="95">
                  <c:v>39782</c:v>
                </c:pt>
                <c:pt idx="96">
                  <c:v>39813</c:v>
                </c:pt>
                <c:pt idx="97">
                  <c:v>39844</c:v>
                </c:pt>
                <c:pt idx="98">
                  <c:v>39872</c:v>
                </c:pt>
                <c:pt idx="99">
                  <c:v>39903</c:v>
                </c:pt>
                <c:pt idx="100">
                  <c:v>39933</c:v>
                </c:pt>
                <c:pt idx="101">
                  <c:v>39964</c:v>
                </c:pt>
                <c:pt idx="102">
                  <c:v>39994</c:v>
                </c:pt>
                <c:pt idx="103">
                  <c:v>40025</c:v>
                </c:pt>
                <c:pt idx="104">
                  <c:v>40056</c:v>
                </c:pt>
                <c:pt idx="105">
                  <c:v>40086</c:v>
                </c:pt>
                <c:pt idx="106">
                  <c:v>40117</c:v>
                </c:pt>
                <c:pt idx="107">
                  <c:v>40147</c:v>
                </c:pt>
                <c:pt idx="108">
                  <c:v>40178</c:v>
                </c:pt>
                <c:pt idx="109">
                  <c:v>40209</c:v>
                </c:pt>
                <c:pt idx="110">
                  <c:v>40237</c:v>
                </c:pt>
                <c:pt idx="111">
                  <c:v>40268</c:v>
                </c:pt>
                <c:pt idx="112">
                  <c:v>40298</c:v>
                </c:pt>
                <c:pt idx="113">
                  <c:v>40329</c:v>
                </c:pt>
                <c:pt idx="114">
                  <c:v>40359</c:v>
                </c:pt>
                <c:pt idx="115">
                  <c:v>40390</c:v>
                </c:pt>
                <c:pt idx="116">
                  <c:v>40421</c:v>
                </c:pt>
                <c:pt idx="117">
                  <c:v>40451</c:v>
                </c:pt>
                <c:pt idx="118">
                  <c:v>40482</c:v>
                </c:pt>
                <c:pt idx="119">
                  <c:v>40512</c:v>
                </c:pt>
                <c:pt idx="120">
                  <c:v>40543</c:v>
                </c:pt>
                <c:pt idx="121">
                  <c:v>40574</c:v>
                </c:pt>
                <c:pt idx="122">
                  <c:v>40602</c:v>
                </c:pt>
                <c:pt idx="123">
                  <c:v>40633</c:v>
                </c:pt>
                <c:pt idx="124">
                  <c:v>40663</c:v>
                </c:pt>
                <c:pt idx="125">
                  <c:v>40694</c:v>
                </c:pt>
                <c:pt idx="126">
                  <c:v>40724</c:v>
                </c:pt>
                <c:pt idx="127">
                  <c:v>40755</c:v>
                </c:pt>
                <c:pt idx="128">
                  <c:v>40786</c:v>
                </c:pt>
                <c:pt idx="129">
                  <c:v>40816</c:v>
                </c:pt>
                <c:pt idx="130">
                  <c:v>40847</c:v>
                </c:pt>
                <c:pt idx="131">
                  <c:v>40877</c:v>
                </c:pt>
                <c:pt idx="132">
                  <c:v>40908</c:v>
                </c:pt>
                <c:pt idx="133">
                  <c:v>40939</c:v>
                </c:pt>
                <c:pt idx="134">
                  <c:v>40968</c:v>
                </c:pt>
                <c:pt idx="135">
                  <c:v>40999</c:v>
                </c:pt>
                <c:pt idx="136">
                  <c:v>41029</c:v>
                </c:pt>
                <c:pt idx="137">
                  <c:v>41060</c:v>
                </c:pt>
                <c:pt idx="138">
                  <c:v>41090</c:v>
                </c:pt>
                <c:pt idx="139">
                  <c:v>41121</c:v>
                </c:pt>
                <c:pt idx="140">
                  <c:v>41152</c:v>
                </c:pt>
                <c:pt idx="141">
                  <c:v>41182</c:v>
                </c:pt>
                <c:pt idx="142">
                  <c:v>41213</c:v>
                </c:pt>
                <c:pt idx="143">
                  <c:v>41243</c:v>
                </c:pt>
                <c:pt idx="144">
                  <c:v>41274</c:v>
                </c:pt>
                <c:pt idx="145">
                  <c:v>41305</c:v>
                </c:pt>
                <c:pt idx="146">
                  <c:v>41333</c:v>
                </c:pt>
                <c:pt idx="147">
                  <c:v>41364</c:v>
                </c:pt>
                <c:pt idx="148">
                  <c:v>41394</c:v>
                </c:pt>
                <c:pt idx="149">
                  <c:v>41425</c:v>
                </c:pt>
                <c:pt idx="150">
                  <c:v>41455</c:v>
                </c:pt>
                <c:pt idx="151">
                  <c:v>41486</c:v>
                </c:pt>
                <c:pt idx="152">
                  <c:v>41517</c:v>
                </c:pt>
                <c:pt idx="153">
                  <c:v>41547</c:v>
                </c:pt>
                <c:pt idx="154">
                  <c:v>41578</c:v>
                </c:pt>
                <c:pt idx="155">
                  <c:v>41608</c:v>
                </c:pt>
                <c:pt idx="156">
                  <c:v>41639</c:v>
                </c:pt>
                <c:pt idx="157">
                  <c:v>41670</c:v>
                </c:pt>
                <c:pt idx="158">
                  <c:v>41698</c:v>
                </c:pt>
                <c:pt idx="159">
                  <c:v>41729</c:v>
                </c:pt>
                <c:pt idx="160">
                  <c:v>41759</c:v>
                </c:pt>
                <c:pt idx="161">
                  <c:v>41790</c:v>
                </c:pt>
                <c:pt idx="162">
                  <c:v>41820</c:v>
                </c:pt>
                <c:pt idx="163">
                  <c:v>41851</c:v>
                </c:pt>
                <c:pt idx="164">
                  <c:v>41882</c:v>
                </c:pt>
                <c:pt idx="165">
                  <c:v>41912</c:v>
                </c:pt>
                <c:pt idx="166">
                  <c:v>41943</c:v>
                </c:pt>
                <c:pt idx="167">
                  <c:v>41973</c:v>
                </c:pt>
                <c:pt idx="168">
                  <c:v>42004</c:v>
                </c:pt>
                <c:pt idx="169">
                  <c:v>42035</c:v>
                </c:pt>
                <c:pt idx="170">
                  <c:v>42063</c:v>
                </c:pt>
                <c:pt idx="171">
                  <c:v>42094</c:v>
                </c:pt>
                <c:pt idx="172">
                  <c:v>42124</c:v>
                </c:pt>
                <c:pt idx="173">
                  <c:v>42155</c:v>
                </c:pt>
                <c:pt idx="174">
                  <c:v>42185</c:v>
                </c:pt>
                <c:pt idx="175">
                  <c:v>42216</c:v>
                </c:pt>
                <c:pt idx="176">
                  <c:v>42247</c:v>
                </c:pt>
                <c:pt idx="177">
                  <c:v>42277</c:v>
                </c:pt>
                <c:pt idx="178">
                  <c:v>42308</c:v>
                </c:pt>
                <c:pt idx="179">
                  <c:v>42338</c:v>
                </c:pt>
                <c:pt idx="180">
                  <c:v>42369</c:v>
                </c:pt>
                <c:pt idx="181">
                  <c:v>42400</c:v>
                </c:pt>
                <c:pt idx="182">
                  <c:v>42429</c:v>
                </c:pt>
                <c:pt idx="183">
                  <c:v>42460</c:v>
                </c:pt>
                <c:pt idx="184">
                  <c:v>42490</c:v>
                </c:pt>
                <c:pt idx="185">
                  <c:v>42521</c:v>
                </c:pt>
                <c:pt idx="186">
                  <c:v>42551</c:v>
                </c:pt>
                <c:pt idx="187">
                  <c:v>42582</c:v>
                </c:pt>
                <c:pt idx="188">
                  <c:v>42613</c:v>
                </c:pt>
                <c:pt idx="189">
                  <c:v>42643</c:v>
                </c:pt>
                <c:pt idx="190">
                  <c:v>42674</c:v>
                </c:pt>
                <c:pt idx="191">
                  <c:v>42704</c:v>
                </c:pt>
                <c:pt idx="192">
                  <c:v>42735</c:v>
                </c:pt>
                <c:pt idx="193">
                  <c:v>42766</c:v>
                </c:pt>
                <c:pt idx="194">
                  <c:v>42794</c:v>
                </c:pt>
                <c:pt idx="195">
                  <c:v>42825</c:v>
                </c:pt>
                <c:pt idx="196">
                  <c:v>42855</c:v>
                </c:pt>
                <c:pt idx="197">
                  <c:v>42886</c:v>
                </c:pt>
                <c:pt idx="198">
                  <c:v>42916</c:v>
                </c:pt>
                <c:pt idx="199">
                  <c:v>42947</c:v>
                </c:pt>
                <c:pt idx="200">
                  <c:v>42978</c:v>
                </c:pt>
                <c:pt idx="201">
                  <c:v>43008</c:v>
                </c:pt>
                <c:pt idx="202">
                  <c:v>43039</c:v>
                </c:pt>
                <c:pt idx="203">
                  <c:v>43069</c:v>
                </c:pt>
                <c:pt idx="204">
                  <c:v>43100</c:v>
                </c:pt>
                <c:pt idx="205">
                  <c:v>43131</c:v>
                </c:pt>
                <c:pt idx="206">
                  <c:v>43159</c:v>
                </c:pt>
                <c:pt idx="207">
                  <c:v>43190</c:v>
                </c:pt>
                <c:pt idx="208">
                  <c:v>43220</c:v>
                </c:pt>
                <c:pt idx="209">
                  <c:v>43251</c:v>
                </c:pt>
                <c:pt idx="210">
                  <c:v>43281</c:v>
                </c:pt>
                <c:pt idx="211">
                  <c:v>43312</c:v>
                </c:pt>
                <c:pt idx="212">
                  <c:v>43343</c:v>
                </c:pt>
                <c:pt idx="213">
                  <c:v>43373</c:v>
                </c:pt>
                <c:pt idx="214">
                  <c:v>43404</c:v>
                </c:pt>
                <c:pt idx="215">
                  <c:v>43434</c:v>
                </c:pt>
                <c:pt idx="216">
                  <c:v>43465</c:v>
                </c:pt>
                <c:pt idx="217">
                  <c:v>43496</c:v>
                </c:pt>
                <c:pt idx="218">
                  <c:v>43524</c:v>
                </c:pt>
                <c:pt idx="219">
                  <c:v>43555</c:v>
                </c:pt>
                <c:pt idx="220">
                  <c:v>43585</c:v>
                </c:pt>
                <c:pt idx="221">
                  <c:v>43616</c:v>
                </c:pt>
                <c:pt idx="222">
                  <c:v>43646</c:v>
                </c:pt>
              </c:numCache>
            </c:numRef>
          </c:cat>
          <c:val>
            <c:numRef>
              <c:f>Sheet1!$B$2:$B$224</c:f>
              <c:numCache>
                <c:formatCode>_(* #,##0.000_);_(* \(#,##0.000\);_(* "-"??_);_(@_)</c:formatCode>
                <c:ptCount val="223"/>
                <c:pt idx="0">
                  <c:v>100</c:v>
                </c:pt>
                <c:pt idx="1">
                  <c:v>102.514</c:v>
                </c:pt>
                <c:pt idx="2">
                  <c:v>93.868999997767204</c:v>
                </c:pt>
                <c:pt idx="3">
                  <c:v>87.515999996271901</c:v>
                </c:pt>
                <c:pt idx="4">
                  <c:v>93.852999993615995</c:v>
                </c:pt>
                <c:pt idx="5">
                  <c:v>92.749999997422094</c:v>
                </c:pt>
                <c:pt idx="6">
                  <c:v>89.881999996026806</c:v>
                </c:pt>
                <c:pt idx="7">
                  <c:v>88.446999998552698</c:v>
                </c:pt>
                <c:pt idx="8">
                  <c:v>84.351999996285201</c:v>
                </c:pt>
                <c:pt idx="9">
                  <c:v>76.624999996100698</c:v>
                </c:pt>
                <c:pt idx="10">
                  <c:v>78.241999992468394</c:v>
                </c:pt>
                <c:pt idx="11">
                  <c:v>83.030999992422593</c:v>
                </c:pt>
                <c:pt idx="12">
                  <c:v>83.790999989195001</c:v>
                </c:pt>
                <c:pt idx="13">
                  <c:v>81.477999985603603</c:v>
                </c:pt>
                <c:pt idx="14">
                  <c:v>80.854999985201303</c:v>
                </c:pt>
                <c:pt idx="15">
                  <c:v>84.476999985909302</c:v>
                </c:pt>
                <c:pt idx="16">
                  <c:v>81.769999982588104</c:v>
                </c:pt>
                <c:pt idx="17">
                  <c:v>81.832999981623701</c:v>
                </c:pt>
                <c:pt idx="18">
                  <c:v>76.808999985293696</c:v>
                </c:pt>
                <c:pt idx="19">
                  <c:v>70.3509999861719</c:v>
                </c:pt>
                <c:pt idx="20">
                  <c:v>70.506999986968694</c:v>
                </c:pt>
                <c:pt idx="21">
                  <c:v>62.749999986736697</c:v>
                </c:pt>
                <c:pt idx="22">
                  <c:v>67.352999987438807</c:v>
                </c:pt>
                <c:pt idx="23">
                  <c:v>71.012999987112906</c:v>
                </c:pt>
                <c:pt idx="24">
                  <c:v>67.604999986063703</c:v>
                </c:pt>
                <c:pt idx="25">
                  <c:v>65.614999988250901</c:v>
                </c:pt>
                <c:pt idx="26">
                  <c:v>64.437999988489196</c:v>
                </c:pt>
                <c:pt idx="27">
                  <c:v>64.159999990207794</c:v>
                </c:pt>
                <c:pt idx="28">
                  <c:v>69.846999986219899</c:v>
                </c:pt>
                <c:pt idx="29">
                  <c:v>73.862999985005104</c:v>
                </c:pt>
                <c:pt idx="30">
                  <c:v>75.245999983181207</c:v>
                </c:pt>
                <c:pt idx="31">
                  <c:v>76.891999979870704</c:v>
                </c:pt>
                <c:pt idx="32">
                  <c:v>78.689999978434798</c:v>
                </c:pt>
                <c:pt idx="33">
                  <c:v>79.167999975389804</c:v>
                </c:pt>
                <c:pt idx="34">
                  <c:v>83.947999975727896</c:v>
                </c:pt>
                <c:pt idx="35">
                  <c:v>85.204999978899195</c:v>
                </c:pt>
                <c:pt idx="36">
                  <c:v>90.581999977733702</c:v>
                </c:pt>
                <c:pt idx="37">
                  <c:v>92.111999977243599</c:v>
                </c:pt>
                <c:pt idx="38">
                  <c:v>93.778999973372507</c:v>
                </c:pt>
                <c:pt idx="39">
                  <c:v>93.242999975255998</c:v>
                </c:pt>
                <c:pt idx="40">
                  <c:v>91.052999975111803</c:v>
                </c:pt>
                <c:pt idx="41">
                  <c:v>91.759999977969102</c:v>
                </c:pt>
                <c:pt idx="42">
                  <c:v>93.575999977492998</c:v>
                </c:pt>
                <c:pt idx="43">
                  <c:v>90.580999981250997</c:v>
                </c:pt>
                <c:pt idx="44">
                  <c:v>91.132999979185897</c:v>
                </c:pt>
                <c:pt idx="45">
                  <c:v>93.024999979931806</c:v>
                </c:pt>
                <c:pt idx="46">
                  <c:v>95.298999983583698</c:v>
                </c:pt>
                <c:pt idx="47">
                  <c:v>100.49340867457499</c:v>
                </c:pt>
                <c:pt idx="48">
                  <c:v>104.380856935434</c:v>
                </c:pt>
                <c:pt idx="49">
                  <c:v>102.167285212012</c:v>
                </c:pt>
                <c:pt idx="50">
                  <c:v>105.707291359378</c:v>
                </c:pt>
                <c:pt idx="51">
                  <c:v>103.378033604401</c:v>
                </c:pt>
                <c:pt idx="52">
                  <c:v>101.097343867777</c:v>
                </c:pt>
                <c:pt idx="53">
                  <c:v>102.98536548626301</c:v>
                </c:pt>
                <c:pt idx="54">
                  <c:v>104.02582182435501</c:v>
                </c:pt>
                <c:pt idx="55">
                  <c:v>107.873173070463</c:v>
                </c:pt>
                <c:pt idx="56">
                  <c:v>108.69227734183001</c:v>
                </c:pt>
                <c:pt idx="57">
                  <c:v>111.962558410198</c:v>
                </c:pt>
                <c:pt idx="58">
                  <c:v>108.946780427248</c:v>
                </c:pt>
                <c:pt idx="59">
                  <c:v>112.913881713615</c:v>
                </c:pt>
                <c:pt idx="60">
                  <c:v>115.69079861871199</c:v>
                </c:pt>
                <c:pt idx="61">
                  <c:v>121.38584846600401</c:v>
                </c:pt>
                <c:pt idx="62">
                  <c:v>121.207572408473</c:v>
                </c:pt>
                <c:pt idx="63">
                  <c:v>123.757306234566</c:v>
                </c:pt>
                <c:pt idx="64">
                  <c:v>127.876489574318</c:v>
                </c:pt>
                <c:pt idx="65">
                  <c:v>122.835317934945</c:v>
                </c:pt>
                <c:pt idx="66">
                  <c:v>122.782373922982</c:v>
                </c:pt>
                <c:pt idx="67">
                  <c:v>123.62036220073099</c:v>
                </c:pt>
                <c:pt idx="68">
                  <c:v>126.82461824505199</c:v>
                </c:pt>
                <c:pt idx="69">
                  <c:v>128.30254672678001</c:v>
                </c:pt>
                <c:pt idx="70">
                  <c:v>133.11527329047701</c:v>
                </c:pt>
                <c:pt idx="71">
                  <c:v>136.87859051655201</c:v>
                </c:pt>
                <c:pt idx="72">
                  <c:v>139.932873515285</c:v>
                </c:pt>
                <c:pt idx="73">
                  <c:v>141.32507896751099</c:v>
                </c:pt>
                <c:pt idx="74">
                  <c:v>140.580956722217</c:v>
                </c:pt>
                <c:pt idx="75">
                  <c:v>143.402127643824</c:v>
                </c:pt>
                <c:pt idx="76">
                  <c:v>149.752506709518</c:v>
                </c:pt>
                <c:pt idx="77">
                  <c:v>154.21851316549399</c:v>
                </c:pt>
                <c:pt idx="78">
                  <c:v>153.765261022728</c:v>
                </c:pt>
                <c:pt idx="79">
                  <c:v>151.41707226548399</c:v>
                </c:pt>
                <c:pt idx="80">
                  <c:v>150.99815213294599</c:v>
                </c:pt>
                <c:pt idx="81">
                  <c:v>159.10398676733601</c:v>
                </c:pt>
                <c:pt idx="82">
                  <c:v>165.31097078250599</c:v>
                </c:pt>
                <c:pt idx="83">
                  <c:v>158.00225040781899</c:v>
                </c:pt>
                <c:pt idx="84">
                  <c:v>156.25288384099301</c:v>
                </c:pt>
                <c:pt idx="85">
                  <c:v>143.454868684606</c:v>
                </c:pt>
                <c:pt idx="86">
                  <c:v>143.860378816549</c:v>
                </c:pt>
                <c:pt idx="87">
                  <c:v>141.749869130143</c:v>
                </c:pt>
                <c:pt idx="88">
                  <c:v>149.65749770371499</c:v>
                </c:pt>
                <c:pt idx="89">
                  <c:v>151.99660346149801</c:v>
                </c:pt>
                <c:pt idx="90">
                  <c:v>139.51619639851401</c:v>
                </c:pt>
                <c:pt idx="91">
                  <c:v>135.89292422480099</c:v>
                </c:pt>
                <c:pt idx="92">
                  <c:v>132.96388827195301</c:v>
                </c:pt>
                <c:pt idx="93">
                  <c:v>116.34640885728901</c:v>
                </c:pt>
                <c:pt idx="94">
                  <c:v>93.291944359846696</c:v>
                </c:pt>
                <c:pt idx="95">
                  <c:v>87.163122369212005</c:v>
                </c:pt>
                <c:pt idx="96">
                  <c:v>90.322140399813094</c:v>
                </c:pt>
                <c:pt idx="97">
                  <c:v>82.605502892006001</c:v>
                </c:pt>
                <c:pt idx="98">
                  <c:v>74.516691260638893</c:v>
                </c:pt>
                <c:pt idx="99">
                  <c:v>80.654919260919499</c:v>
                </c:pt>
                <c:pt idx="100">
                  <c:v>90.175571359363403</c:v>
                </c:pt>
                <c:pt idx="101">
                  <c:v>99.160726284366802</c:v>
                </c:pt>
                <c:pt idx="102">
                  <c:v>98.6054231035275</c:v>
                </c:pt>
                <c:pt idx="103">
                  <c:v>107.28537193225</c:v>
                </c:pt>
                <c:pt idx="104">
                  <c:v>111.122120179235</c:v>
                </c:pt>
                <c:pt idx="105">
                  <c:v>116.219736842611</c:v>
                </c:pt>
                <c:pt idx="106">
                  <c:v>114.424199262833</c:v>
                </c:pt>
                <c:pt idx="107">
                  <c:v>119.12989379385699</c:v>
                </c:pt>
                <c:pt idx="108">
                  <c:v>121.596636592313</c:v>
                </c:pt>
                <c:pt idx="109">
                  <c:v>116.34249288578</c:v>
                </c:pt>
                <c:pt idx="110">
                  <c:v>117.824168364352</c:v>
                </c:pt>
                <c:pt idx="111">
                  <c:v>125.403572836927</c:v>
                </c:pt>
                <c:pt idx="112">
                  <c:v>125.61535490488799</c:v>
                </c:pt>
                <c:pt idx="113">
                  <c:v>113.705672022662</c:v>
                </c:pt>
                <c:pt idx="114">
                  <c:v>110.20308088705499</c:v>
                </c:pt>
                <c:pt idx="115">
                  <c:v>119.169672803765</c:v>
                </c:pt>
                <c:pt idx="116">
                  <c:v>115.00375045275401</c:v>
                </c:pt>
                <c:pt idx="117">
                  <c:v>126.005864032441</c:v>
                </c:pt>
                <c:pt idx="118">
                  <c:v>130.559705512687</c:v>
                </c:pt>
                <c:pt idx="119">
                  <c:v>127.65491856782199</c:v>
                </c:pt>
                <c:pt idx="120">
                  <c:v>137.002548606141</c:v>
                </c:pt>
                <c:pt idx="121">
                  <c:v>139.15257130499299</c:v>
                </c:pt>
                <c:pt idx="122">
                  <c:v>143.20543662993899</c:v>
                </c:pt>
                <c:pt idx="123">
                  <c:v>143.06171258914</c:v>
                </c:pt>
                <c:pt idx="124">
                  <c:v>148.91467649335999</c:v>
                </c:pt>
                <c:pt idx="125">
                  <c:v>145.71444645645099</c:v>
                </c:pt>
                <c:pt idx="126">
                  <c:v>143.41826570689099</c:v>
                </c:pt>
                <c:pt idx="127">
                  <c:v>141.083461948191</c:v>
                </c:pt>
                <c:pt idx="128">
                  <c:v>130.77720658791</c:v>
                </c:pt>
                <c:pt idx="129">
                  <c:v>118.429994562798</c:v>
                </c:pt>
                <c:pt idx="130">
                  <c:v>131.11951170028701</c:v>
                </c:pt>
                <c:pt idx="131">
                  <c:v>127.193749424489</c:v>
                </c:pt>
                <c:pt idx="132">
                  <c:v>126.93713934206301</c:v>
                </c:pt>
                <c:pt idx="133">
                  <c:v>134.317681751544</c:v>
                </c:pt>
                <c:pt idx="134">
                  <c:v>141.07571194727799</c:v>
                </c:pt>
                <c:pt idx="135">
                  <c:v>142.013046247391</c:v>
                </c:pt>
                <c:pt idx="136">
                  <c:v>140.38906172335001</c:v>
                </c:pt>
                <c:pt idx="137">
                  <c:v>127.80172562083</c:v>
                </c:pt>
                <c:pt idx="138">
                  <c:v>134.114041676293</c:v>
                </c:pt>
                <c:pt idx="139">
                  <c:v>135.94972227058699</c:v>
                </c:pt>
                <c:pt idx="140">
                  <c:v>138.906224238763</c:v>
                </c:pt>
                <c:pt idx="141">
                  <c:v>143.281432662925</c:v>
                </c:pt>
                <c:pt idx="142">
                  <c:v>142.32576235696001</c:v>
                </c:pt>
                <c:pt idx="143">
                  <c:v>144.14608794985099</c:v>
                </c:pt>
                <c:pt idx="144">
                  <c:v>147.411158011656</c:v>
                </c:pt>
                <c:pt idx="145">
                  <c:v>154.20197422911701</c:v>
                </c:pt>
                <c:pt idx="146">
                  <c:v>154.177622221581</c:v>
                </c:pt>
                <c:pt idx="147">
                  <c:v>156.996592144472</c:v>
                </c:pt>
                <c:pt idx="148">
                  <c:v>161.48161759841</c:v>
                </c:pt>
                <c:pt idx="149">
                  <c:v>161.03932745729699</c:v>
                </c:pt>
                <c:pt idx="150">
                  <c:v>156.332133921402</c:v>
                </c:pt>
                <c:pt idx="151">
                  <c:v>163.81622535779701</c:v>
                </c:pt>
                <c:pt idx="152">
                  <c:v>160.40285324493101</c:v>
                </c:pt>
                <c:pt idx="153">
                  <c:v>168.68830994182201</c:v>
                </c:pt>
                <c:pt idx="154">
                  <c:v>175.46773814443301</c:v>
                </c:pt>
                <c:pt idx="155">
                  <c:v>177.95302795358899</c:v>
                </c:pt>
                <c:pt idx="156">
                  <c:v>181.02347096095599</c:v>
                </c:pt>
                <c:pt idx="157">
                  <c:v>173.78219159926601</c:v>
                </c:pt>
                <c:pt idx="158">
                  <c:v>182.177505336298</c:v>
                </c:pt>
                <c:pt idx="159">
                  <c:v>182.98725760386</c:v>
                </c:pt>
                <c:pt idx="160">
                  <c:v>184.728753171769</c:v>
                </c:pt>
                <c:pt idx="161">
                  <c:v>188.65786645504801</c:v>
                </c:pt>
                <c:pt idx="162">
                  <c:v>192.21016160484299</c:v>
                </c:pt>
                <c:pt idx="163">
                  <c:v>189.87906184832599</c:v>
                </c:pt>
                <c:pt idx="164">
                  <c:v>194.07306321059301</c:v>
                </c:pt>
                <c:pt idx="165">
                  <c:v>187.779675152583</c:v>
                </c:pt>
                <c:pt idx="166">
                  <c:v>189.102129588785</c:v>
                </c:pt>
                <c:pt idx="167">
                  <c:v>192.265544627347</c:v>
                </c:pt>
                <c:pt idx="168">
                  <c:v>188.55471742690199</c:v>
                </c:pt>
                <c:pt idx="169">
                  <c:v>185.60747746787399</c:v>
                </c:pt>
                <c:pt idx="170">
                  <c:v>195.94051683679299</c:v>
                </c:pt>
                <c:pt idx="171">
                  <c:v>192.90384585305799</c:v>
                </c:pt>
                <c:pt idx="172">
                  <c:v>198.501444677878</c:v>
                </c:pt>
                <c:pt idx="173">
                  <c:v>198.242469589428</c:v>
                </c:pt>
                <c:pt idx="174">
                  <c:v>193.57520206736999</c:v>
                </c:pt>
                <c:pt idx="175">
                  <c:v>195.256338623934</c:v>
                </c:pt>
                <c:pt idx="176">
                  <c:v>181.871425270348</c:v>
                </c:pt>
                <c:pt idx="177">
                  <c:v>175.282447125533</c:v>
                </c:pt>
                <c:pt idx="178">
                  <c:v>189.03891360691</c:v>
                </c:pt>
                <c:pt idx="179">
                  <c:v>187.47820009407499</c:v>
                </c:pt>
                <c:pt idx="180">
                  <c:v>184.09739699404199</c:v>
                </c:pt>
                <c:pt idx="181">
                  <c:v>172.994352382638</c:v>
                </c:pt>
                <c:pt idx="182">
                  <c:v>171.80358599649799</c:v>
                </c:pt>
                <c:pt idx="183">
                  <c:v>184.53589214895601</c:v>
                </c:pt>
                <c:pt idx="184">
                  <c:v>187.25984804366601</c:v>
                </c:pt>
                <c:pt idx="185">
                  <c:v>187.49644612399501</c:v>
                </c:pt>
                <c:pt idx="186">
                  <c:v>186.36064875231301</c:v>
                </c:pt>
                <c:pt idx="187">
                  <c:v>194.39213036915601</c:v>
                </c:pt>
                <c:pt idx="188">
                  <c:v>195.04583657954501</c:v>
                </c:pt>
                <c:pt idx="189">
                  <c:v>196.24120196386201</c:v>
                </c:pt>
                <c:pt idx="190" formatCode="_(* #,##0.00_);_(* \(#,##0.00\);_(* &quot;-&quot;??_);_(@_)">
                  <c:v>192.91045086940099</c:v>
                </c:pt>
                <c:pt idx="191" formatCode="_(* #,##0.00_);_(* \(#,##0.00\);_(* &quot;-&quot;??_);_(@_)">
                  <c:v>194.37649834041</c:v>
                </c:pt>
                <c:pt idx="192" formatCode="_(* #,##0.00_);_(* \(#,##0.00\);_(* &quot;-&quot;??_);_(@_)">
                  <c:v>198.575360716982</c:v>
                </c:pt>
                <c:pt idx="193" formatCode="_(* #,##0.00_);_(* \(#,##0.00\);_(* &quot;-&quot;??_);_(@_)">
                  <c:v>204.00502549100699</c:v>
                </c:pt>
                <c:pt idx="194" formatCode="_(* #,##0.00_);_(* \(#,##0.00\);_(* &quot;-&quot;??_);_(@_)">
                  <c:v>209.727631356556</c:v>
                </c:pt>
                <c:pt idx="195" formatCode="_(* #,##0.00_);_(* \(#,##0.00\);_(* &quot;-&quot;??_);_(@_)">
                  <c:v>212.29334318526199</c:v>
                </c:pt>
                <c:pt idx="196" formatCode="_(* #,##0.00_);_(* \(#,##0.00\);_(* &quot;-&quot;??_);_(@_)">
                  <c:v>215.60186426635099</c:v>
                </c:pt>
                <c:pt idx="197" formatCode="_(* #,##0.00_);_(* \(#,##0.00\);_(* &quot;-&quot;??_);_(@_)">
                  <c:v>220.36296882175299</c:v>
                </c:pt>
                <c:pt idx="198" formatCode="_(* #,##0.00_);_(* \(#,##0.00\);_(* &quot;-&quot;??_);_(@_)">
                  <c:v>221.36505714825199</c:v>
                </c:pt>
                <c:pt idx="199" formatCode="_(* #,##0.00_);_(* \(#,##0.00\);_(* &quot;-&quot;??_);_(@_)">
                  <c:v>227.55147416895699</c:v>
                </c:pt>
                <c:pt idx="200" formatCode="_(* #,##0.00_);_(* \(#,##0.00\);_(* &quot;-&quot;??_);_(@_)">
                  <c:v>228.423249443283</c:v>
                </c:pt>
                <c:pt idx="201" formatCode="_(* #,##0.00_);_(* \(#,##0.00\);_(* &quot;-&quot;??_);_(@_)">
                  <c:v>232.83638988897999</c:v>
                </c:pt>
                <c:pt idx="202" formatCode="_(* #,##0.00_);_(* \(#,##0.00\);_(* &quot;-&quot;??_);_(@_)">
                  <c:v>237.671315455365</c:v>
                </c:pt>
                <c:pt idx="203" formatCode="_(* #,##0.00_);_(* \(#,##0.00\);_(* &quot;-&quot;??_);_(@_)">
                  <c:v>242.27220894880301</c:v>
                </c:pt>
                <c:pt idx="204" formatCode="_(* #,##0.00_);_(* \(#,##0.00\);_(* &quot;-&quot;??_);_(@_)">
                  <c:v>246.17805221162399</c:v>
                </c:pt>
                <c:pt idx="205" formatCode="_(* #,##0.00_);_(* \(#,##0.00\);_(* &quot;-&quot;??_);_(@_)">
                  <c:v>260.06658273374399</c:v>
                </c:pt>
                <c:pt idx="206" formatCode="_(* #,##0.00_);_(* \(#,##0.00\);_(* &quot;-&quot;??_);_(@_)">
                  <c:v>249.14423617411501</c:v>
                </c:pt>
                <c:pt idx="207" formatCode="_(* #,##0.00_);_(* \(#,##0.00\);_(* &quot;-&quot;??_);_(@_)">
                  <c:v>243.81086944074701</c:v>
                </c:pt>
                <c:pt idx="208" formatCode="_(* #,##0.00_);_(* \(#,##0.00\);_(* &quot;-&quot;??_);_(@_)">
                  <c:v>246.13915721055901</c:v>
                </c:pt>
                <c:pt idx="209" formatCode="_(* #,##0.00_);_(* \(#,##0.00\);_(* &quot;-&quot;??_);_(@_)">
                  <c:v>246.446458305476</c:v>
                </c:pt>
                <c:pt idx="210" formatCode="_(* #,##0.00_);_(* \(#,##0.00\);_(* &quot;-&quot;??_);_(@_)">
                  <c:v>245.11185388029401</c:v>
                </c:pt>
                <c:pt idx="211" formatCode="_(* #,##0.00_);_(* \(#,##0.00\);_(* &quot;-&quot;??_);_(@_)">
                  <c:v>252.50362827965799</c:v>
                </c:pt>
                <c:pt idx="212" formatCode="_(* #,##0.00_);_(* \(#,##0.00\);_(* &quot;-&quot;??_);_(@_)">
                  <c:v>254.48739392156901</c:v>
                </c:pt>
                <c:pt idx="213" formatCode="_(* #,##0.00_);_(* \(#,##0.00\);_(* &quot;-&quot;??_);_(@_)">
                  <c:v>255.59497528072899</c:v>
                </c:pt>
                <c:pt idx="214" formatCode="_(* #,##0.00_);_(* \(#,##0.00\);_(* &quot;-&quot;??_);_(@_)">
                  <c:v>236.44096004183899</c:v>
                </c:pt>
                <c:pt idx="215" formatCode="_(* #,##0.00_);_(* \(#,##0.00\);_(* &quot;-&quot;??_);_(@_)">
                  <c:v>239.89900817485801</c:v>
                </c:pt>
                <c:pt idx="216" formatCode="_(* #,##0.00_);_(* \(#,##0.00\);_(* &quot;-&quot;??_);_(@_)">
                  <c:v>222.99884567273099</c:v>
                </c:pt>
                <c:pt idx="217" formatCode="_(* #,##0.00_);_(* \(#,##0.00\);_(* &quot;-&quot;??_);_(@_)">
                  <c:v>240.60998041177001</c:v>
                </c:pt>
                <c:pt idx="218" formatCode="_(* #,##0.00_);_(* \(#,##0.00\);_(* &quot;-&quot;??_);_(@_)">
                  <c:v>247.045611504974</c:v>
                </c:pt>
                <c:pt idx="219" formatCode="_(* #,##0.00_);_(* \(#,##0.00\);_(* &quot;-&quot;??_);_(@_)">
                  <c:v>250.15245751053399</c:v>
                </c:pt>
                <c:pt idx="220" formatCode="_(* #,##0.00_);_(* \(#,##0.00\);_(* &quot;-&quot;??_);_(@_)">
                  <c:v>258.59901225907498</c:v>
                </c:pt>
                <c:pt idx="221" formatCode="_(* #,##0.00_);_(* \(#,##0.00\);_(* &quot;-&quot;??_);_(@_)">
                  <c:v>243.259170261826</c:v>
                </c:pt>
                <c:pt idx="222" formatCode="_(* #,##0.00_);_(* \(#,##0.00\);_(* &quot;-&quot;??_);_(@_)">
                  <c:v>259.18768644331601</c:v>
                </c:pt>
              </c:numCache>
            </c:numRef>
          </c:val>
          <c:smooth val="0"/>
          <c:extLst>
            <c:ext xmlns:c16="http://schemas.microsoft.com/office/drawing/2014/chart" uri="{C3380CC4-5D6E-409C-BE32-E72D297353CC}">
              <c16:uniqueId val="{00000000-06FA-42EA-9301-16C9310993C8}"/>
            </c:ext>
          </c:extLst>
        </c:ser>
        <c:ser>
          <c:idx val="1"/>
          <c:order val="1"/>
          <c:tx>
            <c:strRef>
              <c:f>Sheet1!$C$1</c:f>
              <c:strCache>
                <c:ptCount val="1"/>
                <c:pt idx="0">
                  <c:v>blue line</c:v>
                </c:pt>
              </c:strCache>
            </c:strRef>
          </c:tx>
          <c:spPr>
            <a:ln w="28575">
              <a:solidFill>
                <a:schemeClr val="accent1"/>
              </a:solidFill>
            </a:ln>
          </c:spPr>
          <c:marker>
            <c:symbol val="none"/>
          </c:marker>
          <c:cat>
            <c:numRef>
              <c:f>Sheet1!$A$2:$A$224</c:f>
              <c:numCache>
                <c:formatCode>m/d/yyyy</c:formatCode>
                <c:ptCount val="223"/>
                <c:pt idx="0">
                  <c:v>36891</c:v>
                </c:pt>
                <c:pt idx="1">
                  <c:v>36922</c:v>
                </c:pt>
                <c:pt idx="2">
                  <c:v>36950</c:v>
                </c:pt>
                <c:pt idx="3">
                  <c:v>36981</c:v>
                </c:pt>
                <c:pt idx="4">
                  <c:v>37011</c:v>
                </c:pt>
                <c:pt idx="5">
                  <c:v>37042</c:v>
                </c:pt>
                <c:pt idx="6">
                  <c:v>37072</c:v>
                </c:pt>
                <c:pt idx="7">
                  <c:v>37103</c:v>
                </c:pt>
                <c:pt idx="8">
                  <c:v>37134</c:v>
                </c:pt>
                <c:pt idx="9">
                  <c:v>37164</c:v>
                </c:pt>
                <c:pt idx="10">
                  <c:v>37195</c:v>
                </c:pt>
                <c:pt idx="11">
                  <c:v>37225</c:v>
                </c:pt>
                <c:pt idx="12">
                  <c:v>37256</c:v>
                </c:pt>
                <c:pt idx="13">
                  <c:v>37287</c:v>
                </c:pt>
                <c:pt idx="14">
                  <c:v>37315</c:v>
                </c:pt>
                <c:pt idx="15">
                  <c:v>37346</c:v>
                </c:pt>
                <c:pt idx="16">
                  <c:v>37376</c:v>
                </c:pt>
                <c:pt idx="17">
                  <c:v>37407</c:v>
                </c:pt>
                <c:pt idx="18">
                  <c:v>37437</c:v>
                </c:pt>
                <c:pt idx="19">
                  <c:v>37468</c:v>
                </c:pt>
                <c:pt idx="20">
                  <c:v>37499</c:v>
                </c:pt>
                <c:pt idx="21">
                  <c:v>37529</c:v>
                </c:pt>
                <c:pt idx="22">
                  <c:v>37560</c:v>
                </c:pt>
                <c:pt idx="23">
                  <c:v>37590</c:v>
                </c:pt>
                <c:pt idx="24">
                  <c:v>37621</c:v>
                </c:pt>
                <c:pt idx="25">
                  <c:v>37652</c:v>
                </c:pt>
                <c:pt idx="26">
                  <c:v>37680</c:v>
                </c:pt>
                <c:pt idx="27">
                  <c:v>37711</c:v>
                </c:pt>
                <c:pt idx="28">
                  <c:v>37741</c:v>
                </c:pt>
                <c:pt idx="29">
                  <c:v>37772</c:v>
                </c:pt>
                <c:pt idx="30">
                  <c:v>37802</c:v>
                </c:pt>
                <c:pt idx="31">
                  <c:v>37833</c:v>
                </c:pt>
                <c:pt idx="32">
                  <c:v>37864</c:v>
                </c:pt>
                <c:pt idx="33">
                  <c:v>37894</c:v>
                </c:pt>
                <c:pt idx="34">
                  <c:v>37925</c:v>
                </c:pt>
                <c:pt idx="35">
                  <c:v>37955</c:v>
                </c:pt>
                <c:pt idx="36">
                  <c:v>37986</c:v>
                </c:pt>
                <c:pt idx="37">
                  <c:v>38017</c:v>
                </c:pt>
                <c:pt idx="38">
                  <c:v>38046</c:v>
                </c:pt>
                <c:pt idx="39">
                  <c:v>38077</c:v>
                </c:pt>
                <c:pt idx="40">
                  <c:v>38107</c:v>
                </c:pt>
                <c:pt idx="41">
                  <c:v>38138</c:v>
                </c:pt>
                <c:pt idx="42">
                  <c:v>38168</c:v>
                </c:pt>
                <c:pt idx="43">
                  <c:v>38199</c:v>
                </c:pt>
                <c:pt idx="44">
                  <c:v>38230</c:v>
                </c:pt>
                <c:pt idx="45">
                  <c:v>38260</c:v>
                </c:pt>
                <c:pt idx="46">
                  <c:v>38291</c:v>
                </c:pt>
                <c:pt idx="47">
                  <c:v>38321</c:v>
                </c:pt>
                <c:pt idx="48">
                  <c:v>38352</c:v>
                </c:pt>
                <c:pt idx="49">
                  <c:v>38383</c:v>
                </c:pt>
                <c:pt idx="50">
                  <c:v>38411</c:v>
                </c:pt>
                <c:pt idx="51">
                  <c:v>38442</c:v>
                </c:pt>
                <c:pt idx="52">
                  <c:v>38472</c:v>
                </c:pt>
                <c:pt idx="53">
                  <c:v>38503</c:v>
                </c:pt>
                <c:pt idx="54">
                  <c:v>38533</c:v>
                </c:pt>
                <c:pt idx="55">
                  <c:v>38564</c:v>
                </c:pt>
                <c:pt idx="56">
                  <c:v>38595</c:v>
                </c:pt>
                <c:pt idx="57">
                  <c:v>38625</c:v>
                </c:pt>
                <c:pt idx="58">
                  <c:v>38656</c:v>
                </c:pt>
                <c:pt idx="59">
                  <c:v>38686</c:v>
                </c:pt>
                <c:pt idx="60">
                  <c:v>38717</c:v>
                </c:pt>
                <c:pt idx="61">
                  <c:v>38748</c:v>
                </c:pt>
                <c:pt idx="62">
                  <c:v>38776</c:v>
                </c:pt>
                <c:pt idx="63">
                  <c:v>38807</c:v>
                </c:pt>
                <c:pt idx="64">
                  <c:v>38837</c:v>
                </c:pt>
                <c:pt idx="65">
                  <c:v>38868</c:v>
                </c:pt>
                <c:pt idx="66">
                  <c:v>38898</c:v>
                </c:pt>
                <c:pt idx="67">
                  <c:v>38929</c:v>
                </c:pt>
                <c:pt idx="68">
                  <c:v>38960</c:v>
                </c:pt>
                <c:pt idx="69">
                  <c:v>38990</c:v>
                </c:pt>
                <c:pt idx="70">
                  <c:v>39021</c:v>
                </c:pt>
                <c:pt idx="71">
                  <c:v>39051</c:v>
                </c:pt>
                <c:pt idx="72">
                  <c:v>39082</c:v>
                </c:pt>
                <c:pt idx="73">
                  <c:v>39113</c:v>
                </c:pt>
                <c:pt idx="74">
                  <c:v>39141</c:v>
                </c:pt>
                <c:pt idx="75">
                  <c:v>39172</c:v>
                </c:pt>
                <c:pt idx="76">
                  <c:v>39202</c:v>
                </c:pt>
                <c:pt idx="77">
                  <c:v>39233</c:v>
                </c:pt>
                <c:pt idx="78">
                  <c:v>39263</c:v>
                </c:pt>
                <c:pt idx="79">
                  <c:v>39294</c:v>
                </c:pt>
                <c:pt idx="80">
                  <c:v>39325</c:v>
                </c:pt>
                <c:pt idx="81">
                  <c:v>39355</c:v>
                </c:pt>
                <c:pt idx="82">
                  <c:v>39386</c:v>
                </c:pt>
                <c:pt idx="83">
                  <c:v>39416</c:v>
                </c:pt>
                <c:pt idx="84">
                  <c:v>39447</c:v>
                </c:pt>
                <c:pt idx="85">
                  <c:v>39478</c:v>
                </c:pt>
                <c:pt idx="86">
                  <c:v>39507</c:v>
                </c:pt>
                <c:pt idx="87">
                  <c:v>39538</c:v>
                </c:pt>
                <c:pt idx="88">
                  <c:v>39568</c:v>
                </c:pt>
                <c:pt idx="89">
                  <c:v>39599</c:v>
                </c:pt>
                <c:pt idx="90">
                  <c:v>39629</c:v>
                </c:pt>
                <c:pt idx="91">
                  <c:v>39660</c:v>
                </c:pt>
                <c:pt idx="92">
                  <c:v>39691</c:v>
                </c:pt>
                <c:pt idx="93">
                  <c:v>39721</c:v>
                </c:pt>
                <c:pt idx="94">
                  <c:v>39752</c:v>
                </c:pt>
                <c:pt idx="95">
                  <c:v>39782</c:v>
                </c:pt>
                <c:pt idx="96">
                  <c:v>39813</c:v>
                </c:pt>
                <c:pt idx="97">
                  <c:v>39844</c:v>
                </c:pt>
                <c:pt idx="98">
                  <c:v>39872</c:v>
                </c:pt>
                <c:pt idx="99">
                  <c:v>39903</c:v>
                </c:pt>
                <c:pt idx="100">
                  <c:v>39933</c:v>
                </c:pt>
                <c:pt idx="101">
                  <c:v>39964</c:v>
                </c:pt>
                <c:pt idx="102">
                  <c:v>39994</c:v>
                </c:pt>
                <c:pt idx="103">
                  <c:v>40025</c:v>
                </c:pt>
                <c:pt idx="104">
                  <c:v>40056</c:v>
                </c:pt>
                <c:pt idx="105">
                  <c:v>40086</c:v>
                </c:pt>
                <c:pt idx="106">
                  <c:v>40117</c:v>
                </c:pt>
                <c:pt idx="107">
                  <c:v>40147</c:v>
                </c:pt>
                <c:pt idx="108">
                  <c:v>40178</c:v>
                </c:pt>
                <c:pt idx="109">
                  <c:v>40209</c:v>
                </c:pt>
                <c:pt idx="110">
                  <c:v>40237</c:v>
                </c:pt>
                <c:pt idx="111">
                  <c:v>40268</c:v>
                </c:pt>
                <c:pt idx="112">
                  <c:v>40298</c:v>
                </c:pt>
                <c:pt idx="113">
                  <c:v>40329</c:v>
                </c:pt>
                <c:pt idx="114">
                  <c:v>40359</c:v>
                </c:pt>
                <c:pt idx="115">
                  <c:v>40390</c:v>
                </c:pt>
                <c:pt idx="116">
                  <c:v>40421</c:v>
                </c:pt>
                <c:pt idx="117">
                  <c:v>40451</c:v>
                </c:pt>
                <c:pt idx="118">
                  <c:v>40482</c:v>
                </c:pt>
                <c:pt idx="119">
                  <c:v>40512</c:v>
                </c:pt>
                <c:pt idx="120">
                  <c:v>40543</c:v>
                </c:pt>
                <c:pt idx="121">
                  <c:v>40574</c:v>
                </c:pt>
                <c:pt idx="122">
                  <c:v>40602</c:v>
                </c:pt>
                <c:pt idx="123">
                  <c:v>40633</c:v>
                </c:pt>
                <c:pt idx="124">
                  <c:v>40663</c:v>
                </c:pt>
                <c:pt idx="125">
                  <c:v>40694</c:v>
                </c:pt>
                <c:pt idx="126">
                  <c:v>40724</c:v>
                </c:pt>
                <c:pt idx="127">
                  <c:v>40755</c:v>
                </c:pt>
                <c:pt idx="128">
                  <c:v>40786</c:v>
                </c:pt>
                <c:pt idx="129">
                  <c:v>40816</c:v>
                </c:pt>
                <c:pt idx="130">
                  <c:v>40847</c:v>
                </c:pt>
                <c:pt idx="131">
                  <c:v>40877</c:v>
                </c:pt>
                <c:pt idx="132">
                  <c:v>40908</c:v>
                </c:pt>
                <c:pt idx="133">
                  <c:v>40939</c:v>
                </c:pt>
                <c:pt idx="134">
                  <c:v>40968</c:v>
                </c:pt>
                <c:pt idx="135">
                  <c:v>40999</c:v>
                </c:pt>
                <c:pt idx="136">
                  <c:v>41029</c:v>
                </c:pt>
                <c:pt idx="137">
                  <c:v>41060</c:v>
                </c:pt>
                <c:pt idx="138">
                  <c:v>41090</c:v>
                </c:pt>
                <c:pt idx="139">
                  <c:v>41121</c:v>
                </c:pt>
                <c:pt idx="140">
                  <c:v>41152</c:v>
                </c:pt>
                <c:pt idx="141">
                  <c:v>41182</c:v>
                </c:pt>
                <c:pt idx="142">
                  <c:v>41213</c:v>
                </c:pt>
                <c:pt idx="143">
                  <c:v>41243</c:v>
                </c:pt>
                <c:pt idx="144">
                  <c:v>41274</c:v>
                </c:pt>
                <c:pt idx="145">
                  <c:v>41305</c:v>
                </c:pt>
                <c:pt idx="146">
                  <c:v>41333</c:v>
                </c:pt>
                <c:pt idx="147">
                  <c:v>41364</c:v>
                </c:pt>
                <c:pt idx="148">
                  <c:v>41394</c:v>
                </c:pt>
                <c:pt idx="149">
                  <c:v>41425</c:v>
                </c:pt>
                <c:pt idx="150">
                  <c:v>41455</c:v>
                </c:pt>
                <c:pt idx="151">
                  <c:v>41486</c:v>
                </c:pt>
                <c:pt idx="152">
                  <c:v>41517</c:v>
                </c:pt>
                <c:pt idx="153">
                  <c:v>41547</c:v>
                </c:pt>
                <c:pt idx="154">
                  <c:v>41578</c:v>
                </c:pt>
                <c:pt idx="155">
                  <c:v>41608</c:v>
                </c:pt>
                <c:pt idx="156">
                  <c:v>41639</c:v>
                </c:pt>
                <c:pt idx="157">
                  <c:v>41670</c:v>
                </c:pt>
                <c:pt idx="158">
                  <c:v>41698</c:v>
                </c:pt>
                <c:pt idx="159">
                  <c:v>41729</c:v>
                </c:pt>
                <c:pt idx="160">
                  <c:v>41759</c:v>
                </c:pt>
                <c:pt idx="161">
                  <c:v>41790</c:v>
                </c:pt>
                <c:pt idx="162">
                  <c:v>41820</c:v>
                </c:pt>
                <c:pt idx="163">
                  <c:v>41851</c:v>
                </c:pt>
                <c:pt idx="164">
                  <c:v>41882</c:v>
                </c:pt>
                <c:pt idx="165">
                  <c:v>41912</c:v>
                </c:pt>
                <c:pt idx="166">
                  <c:v>41943</c:v>
                </c:pt>
                <c:pt idx="167">
                  <c:v>41973</c:v>
                </c:pt>
                <c:pt idx="168">
                  <c:v>42004</c:v>
                </c:pt>
                <c:pt idx="169">
                  <c:v>42035</c:v>
                </c:pt>
                <c:pt idx="170">
                  <c:v>42063</c:v>
                </c:pt>
                <c:pt idx="171">
                  <c:v>42094</c:v>
                </c:pt>
                <c:pt idx="172">
                  <c:v>42124</c:v>
                </c:pt>
                <c:pt idx="173">
                  <c:v>42155</c:v>
                </c:pt>
                <c:pt idx="174">
                  <c:v>42185</c:v>
                </c:pt>
                <c:pt idx="175">
                  <c:v>42216</c:v>
                </c:pt>
                <c:pt idx="176">
                  <c:v>42247</c:v>
                </c:pt>
                <c:pt idx="177">
                  <c:v>42277</c:v>
                </c:pt>
                <c:pt idx="178">
                  <c:v>42308</c:v>
                </c:pt>
                <c:pt idx="179">
                  <c:v>42338</c:v>
                </c:pt>
                <c:pt idx="180">
                  <c:v>42369</c:v>
                </c:pt>
                <c:pt idx="181">
                  <c:v>42400</c:v>
                </c:pt>
                <c:pt idx="182">
                  <c:v>42429</c:v>
                </c:pt>
                <c:pt idx="183">
                  <c:v>42460</c:v>
                </c:pt>
                <c:pt idx="184">
                  <c:v>42490</c:v>
                </c:pt>
                <c:pt idx="185">
                  <c:v>42521</c:v>
                </c:pt>
                <c:pt idx="186">
                  <c:v>42551</c:v>
                </c:pt>
                <c:pt idx="187">
                  <c:v>42582</c:v>
                </c:pt>
                <c:pt idx="188">
                  <c:v>42613</c:v>
                </c:pt>
                <c:pt idx="189">
                  <c:v>42643</c:v>
                </c:pt>
                <c:pt idx="190">
                  <c:v>42674</c:v>
                </c:pt>
                <c:pt idx="191">
                  <c:v>42704</c:v>
                </c:pt>
                <c:pt idx="192">
                  <c:v>42735</c:v>
                </c:pt>
                <c:pt idx="193">
                  <c:v>42766</c:v>
                </c:pt>
                <c:pt idx="194">
                  <c:v>42794</c:v>
                </c:pt>
                <c:pt idx="195">
                  <c:v>42825</c:v>
                </c:pt>
                <c:pt idx="196">
                  <c:v>42855</c:v>
                </c:pt>
                <c:pt idx="197">
                  <c:v>42886</c:v>
                </c:pt>
                <c:pt idx="198">
                  <c:v>42916</c:v>
                </c:pt>
                <c:pt idx="199">
                  <c:v>42947</c:v>
                </c:pt>
                <c:pt idx="200">
                  <c:v>42978</c:v>
                </c:pt>
                <c:pt idx="201">
                  <c:v>43008</c:v>
                </c:pt>
                <c:pt idx="202">
                  <c:v>43039</c:v>
                </c:pt>
                <c:pt idx="203">
                  <c:v>43069</c:v>
                </c:pt>
                <c:pt idx="204">
                  <c:v>43100</c:v>
                </c:pt>
                <c:pt idx="205">
                  <c:v>43131</c:v>
                </c:pt>
                <c:pt idx="206">
                  <c:v>43159</c:v>
                </c:pt>
                <c:pt idx="207">
                  <c:v>43190</c:v>
                </c:pt>
                <c:pt idx="208">
                  <c:v>43220</c:v>
                </c:pt>
                <c:pt idx="209">
                  <c:v>43251</c:v>
                </c:pt>
                <c:pt idx="210">
                  <c:v>43281</c:v>
                </c:pt>
                <c:pt idx="211">
                  <c:v>43312</c:v>
                </c:pt>
                <c:pt idx="212">
                  <c:v>43343</c:v>
                </c:pt>
                <c:pt idx="213">
                  <c:v>43373</c:v>
                </c:pt>
                <c:pt idx="214">
                  <c:v>43404</c:v>
                </c:pt>
                <c:pt idx="215">
                  <c:v>43434</c:v>
                </c:pt>
                <c:pt idx="216">
                  <c:v>43465</c:v>
                </c:pt>
                <c:pt idx="217">
                  <c:v>43496</c:v>
                </c:pt>
                <c:pt idx="218">
                  <c:v>43524</c:v>
                </c:pt>
                <c:pt idx="219">
                  <c:v>43555</c:v>
                </c:pt>
                <c:pt idx="220">
                  <c:v>43585</c:v>
                </c:pt>
                <c:pt idx="221">
                  <c:v>43616</c:v>
                </c:pt>
                <c:pt idx="222">
                  <c:v>43646</c:v>
                </c:pt>
              </c:numCache>
            </c:numRef>
          </c:cat>
          <c:val>
            <c:numRef>
              <c:f>Sheet1!$C$2:$C$224</c:f>
              <c:numCache>
                <c:formatCode>General</c:formatCode>
                <c:ptCount val="223"/>
                <c:pt idx="210" formatCode="#,##0.00">
                  <c:v>245.11185388029401</c:v>
                </c:pt>
                <c:pt idx="211" formatCode="#,##0">
                  <c:v>252.50362827965799</c:v>
                </c:pt>
                <c:pt idx="212" formatCode="#,##0">
                  <c:v>254.48739392156901</c:v>
                </c:pt>
                <c:pt idx="213" formatCode="#,##0">
                  <c:v>255.59497528072899</c:v>
                </c:pt>
                <c:pt idx="214" formatCode="_(* #,##0.00_);_(* \(#,##0.00\);_(* &quot;-&quot;??_);_(@_)">
                  <c:v>236.44096004183899</c:v>
                </c:pt>
                <c:pt idx="215" formatCode="_(* #,##0.00_);_(* \(#,##0.00\);_(* &quot;-&quot;??_);_(@_)">
                  <c:v>239.89900817485801</c:v>
                </c:pt>
                <c:pt idx="216" formatCode="_(* #,##0.00_);_(* \(#,##0.00\);_(* &quot;-&quot;??_);_(@_)">
                  <c:v>222.99884567273099</c:v>
                </c:pt>
                <c:pt idx="217" formatCode="_(* #,##0.00_);_(* \(#,##0.00\);_(* &quot;-&quot;??_);_(@_)">
                  <c:v>240.60998041177001</c:v>
                </c:pt>
                <c:pt idx="218" formatCode="_(* #,##0.00_);_(* \(#,##0.00\);_(* &quot;-&quot;??_);_(@_)">
                  <c:v>247.045611504974</c:v>
                </c:pt>
                <c:pt idx="219" formatCode="_(* #,##0.00_);_(* \(#,##0.00\);_(* &quot;-&quot;??_);_(@_)">
                  <c:v>250.15245751053399</c:v>
                </c:pt>
                <c:pt idx="220" formatCode="_(* #,##0.00_);_(* \(#,##0.00\);_(* &quot;-&quot;??_);_(@_)">
                  <c:v>258.59901225907498</c:v>
                </c:pt>
                <c:pt idx="221" formatCode="_(* #,##0.00_);_(* \(#,##0.00\);_(* &quot;-&quot;??_);_(@_)">
                  <c:v>243.259170261826</c:v>
                </c:pt>
                <c:pt idx="222" formatCode="_(* #,##0.00_);_(* \(#,##0.00\);_(* &quot;-&quot;??_);_(@_)">
                  <c:v>259.18768644331601</c:v>
                </c:pt>
              </c:numCache>
            </c:numRef>
          </c:val>
          <c:smooth val="0"/>
          <c:extLst>
            <c:ext xmlns:c16="http://schemas.microsoft.com/office/drawing/2014/chart" uri="{C3380CC4-5D6E-409C-BE32-E72D297353CC}">
              <c16:uniqueId val="{00000001-06FA-42EA-9301-16C9310993C8}"/>
            </c:ext>
          </c:extLst>
        </c:ser>
        <c:dLbls>
          <c:showLegendKey val="0"/>
          <c:showVal val="0"/>
          <c:showCatName val="0"/>
          <c:showSerName val="0"/>
          <c:showPercent val="0"/>
          <c:showBubbleSize val="0"/>
        </c:dLbls>
        <c:marker val="1"/>
        <c:smooth val="0"/>
        <c:axId val="43202048"/>
        <c:axId val="43203584"/>
      </c:lineChart>
      <c:dateAx>
        <c:axId val="43202048"/>
        <c:scaling>
          <c:orientation val="minMax"/>
          <c:max val="43646"/>
          <c:min val="36861"/>
        </c:scaling>
        <c:delete val="0"/>
        <c:axPos val="b"/>
        <c:numFmt formatCode="yyyy" sourceLinked="0"/>
        <c:majorTickMark val="none"/>
        <c:minorTickMark val="none"/>
        <c:tickLblPos val="nextTo"/>
        <c:spPr>
          <a:ln w="6350">
            <a:solidFill>
              <a:schemeClr val="tx1"/>
            </a:solidFill>
          </a:ln>
        </c:spPr>
        <c:txPr>
          <a:bodyPr/>
          <a:lstStyle/>
          <a:p>
            <a:pPr>
              <a:defRPr sz="600"/>
            </a:pPr>
            <a:endParaRPr lang="en-US"/>
          </a:p>
        </c:txPr>
        <c:crossAx val="43203584"/>
        <c:crosses val="autoZero"/>
        <c:auto val="0"/>
        <c:lblOffset val="100"/>
        <c:baseTimeUnit val="months"/>
        <c:majorUnit val="5"/>
        <c:majorTimeUnit val="years"/>
      </c:dateAx>
      <c:valAx>
        <c:axId val="43203584"/>
        <c:scaling>
          <c:orientation val="minMax"/>
          <c:max val="300"/>
        </c:scaling>
        <c:delete val="0"/>
        <c:axPos val="l"/>
        <c:numFmt formatCode="#,##0" sourceLinked="0"/>
        <c:majorTickMark val="none"/>
        <c:minorTickMark val="none"/>
        <c:tickLblPos val="nextTo"/>
        <c:spPr>
          <a:ln w="6350">
            <a:solidFill>
              <a:schemeClr val="tx1"/>
            </a:solidFill>
          </a:ln>
        </c:spPr>
        <c:txPr>
          <a:bodyPr/>
          <a:lstStyle/>
          <a:p>
            <a:pPr>
              <a:defRPr sz="600"/>
            </a:pPr>
            <a:endParaRPr lang="en-US"/>
          </a:p>
        </c:txPr>
        <c:crossAx val="43202048"/>
        <c:crosses val="autoZero"/>
        <c:crossBetween val="between"/>
        <c:majorUnit val="100"/>
      </c:valAx>
      <c:spPr>
        <a:noFill/>
        <a:effectLst>
          <a:outerShdw blurRad="50800" dist="50800" dir="5400000" algn="ctr" rotWithShape="0">
            <a:schemeClr val="bg1"/>
          </a:outerShdw>
        </a:effectLst>
      </c:spPr>
    </c:plotArea>
    <c:plotVisOnly val="1"/>
    <c:dispBlanksAs val="gap"/>
    <c:showDLblsOverMax val="0"/>
  </c:chart>
  <c:txPr>
    <a:bodyPr/>
    <a:lstStyle/>
    <a:p>
      <a:pPr>
        <a:defRPr sz="700"/>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6.9267091443932005E-2"/>
          <c:w val="0.64730788202725698"/>
          <c:h val="0.66533743950346791"/>
        </c:manualLayout>
      </c:layout>
      <c:lineChart>
        <c:grouping val="standard"/>
        <c:varyColors val="0"/>
        <c:ser>
          <c:idx val="0"/>
          <c:order val="0"/>
          <c:tx>
            <c:strRef>
              <c:f>Sheet1!$B$1</c:f>
              <c:strCache>
                <c:ptCount val="1"/>
                <c:pt idx="0">
                  <c:v>6/30/2019</c:v>
                </c:pt>
              </c:strCache>
            </c:strRef>
          </c:tx>
          <c:spPr>
            <a:ln>
              <a:solidFill>
                <a:schemeClr val="accent1"/>
              </a:solidFill>
            </a:ln>
          </c:spPr>
          <c:marker>
            <c:symbol val="none"/>
          </c:marker>
          <c:dLbls>
            <c:dLbl>
              <c:idx val="29"/>
              <c:layout>
                <c:manualLayout>
                  <c:x val="0"/>
                  <c:y val="6.8400263260225838E-3"/>
                </c:manualLayout>
              </c:layout>
              <c:spPr>
                <a:noFill/>
                <a:ln>
                  <a:noFill/>
                </a:ln>
                <a:effectLst/>
              </c:spPr>
              <c:txPr>
                <a:bodyPr wrap="square" lIns="38100" tIns="19050" rIns="38100" bIns="19050" anchor="ctr">
                  <a:spAutoFit/>
                </a:bodyPr>
                <a:lstStyle/>
                <a:p>
                  <a:pPr>
                    <a:defRPr sz="700">
                      <a:solidFill>
                        <a:schemeClr val="tx2"/>
                      </a:solidFill>
                    </a:defRPr>
                  </a:pPr>
                  <a:endParaRPr lang="en-US"/>
                </a:p>
              </c:txP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3-38E8-4CCD-A3FD-B3CE59BA495C}"/>
                </c:ext>
              </c:extLst>
            </c:dLbl>
            <c:spPr>
              <a:noFill/>
              <a:ln>
                <a:noFill/>
              </a:ln>
              <a:effectLst/>
            </c:spPr>
            <c:txPr>
              <a:bodyPr wrap="square" lIns="38100" tIns="19050" rIns="38100" bIns="19050" anchor="ctr">
                <a:spAutoFit/>
              </a:bodyPr>
              <a:lstStyle/>
              <a:p>
                <a:pPr>
                  <a:defRPr sz="700"/>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9">
                  <c:v>20Y</c:v>
                </c:pt>
                <c:pt idx="29">
                  <c:v>30Y</c:v>
                </c:pt>
              </c:strCache>
            </c:strRef>
          </c:cat>
          <c:val>
            <c:numRef>
              <c:f>Sheet1!$B$2:$B$31</c:f>
              <c:numCache>
                <c:formatCode>General</c:formatCode>
                <c:ptCount val="30"/>
                <c:pt idx="0">
                  <c:v>1.9610000000000001</c:v>
                </c:pt>
                <c:pt idx="1">
                  <c:v>1.752</c:v>
                </c:pt>
                <c:pt idx="2">
                  <c:v>1.704</c:v>
                </c:pt>
                <c:pt idx="3">
                  <c:v>1.73</c:v>
                </c:pt>
                <c:pt idx="4">
                  <c:v>1.782</c:v>
                </c:pt>
                <c:pt idx="5">
                  <c:v>1.837</c:v>
                </c:pt>
                <c:pt idx="6">
                  <c:v>1.885</c:v>
                </c:pt>
                <c:pt idx="7">
                  <c:v>1.9239999999999999</c:v>
                </c:pt>
                <c:pt idx="8">
                  <c:v>1.9570000000000001</c:v>
                </c:pt>
                <c:pt idx="9">
                  <c:v>1.9850000000000001</c:v>
                </c:pt>
                <c:pt idx="10">
                  <c:v>2.0110000000000001</c:v>
                </c:pt>
                <c:pt idx="11">
                  <c:v>2.04</c:v>
                </c:pt>
                <c:pt idx="12">
                  <c:v>2.0710000000000002</c:v>
                </c:pt>
                <c:pt idx="13">
                  <c:v>2.105</c:v>
                </c:pt>
                <c:pt idx="14">
                  <c:v>2.1440000000000001</c:v>
                </c:pt>
                <c:pt idx="15">
                  <c:v>2.1850000000000001</c:v>
                </c:pt>
                <c:pt idx="16">
                  <c:v>2.2280000000000002</c:v>
                </c:pt>
                <c:pt idx="17">
                  <c:v>2.2730000000000001</c:v>
                </c:pt>
                <c:pt idx="18">
                  <c:v>2.3170000000000002</c:v>
                </c:pt>
                <c:pt idx="19">
                  <c:v>2.359</c:v>
                </c:pt>
                <c:pt idx="20">
                  <c:v>2.399</c:v>
                </c:pt>
                <c:pt idx="21">
                  <c:v>2.4350000000000001</c:v>
                </c:pt>
                <c:pt idx="22">
                  <c:v>2.4660000000000002</c:v>
                </c:pt>
                <c:pt idx="23">
                  <c:v>2.4929999999999999</c:v>
                </c:pt>
                <c:pt idx="24">
                  <c:v>2.5129999999999999</c:v>
                </c:pt>
                <c:pt idx="25">
                  <c:v>2.528</c:v>
                </c:pt>
                <c:pt idx="26">
                  <c:v>2.536</c:v>
                </c:pt>
                <c:pt idx="27">
                  <c:v>2.5390000000000001</c:v>
                </c:pt>
                <c:pt idx="28">
                  <c:v>2.536</c:v>
                </c:pt>
                <c:pt idx="29">
                  <c:v>2.528</c:v>
                </c:pt>
              </c:numCache>
            </c:numRef>
          </c:val>
          <c:smooth val="0"/>
          <c:extLst>
            <c:ext xmlns:c16="http://schemas.microsoft.com/office/drawing/2014/chart" uri="{C3380CC4-5D6E-409C-BE32-E72D297353CC}">
              <c16:uniqueId val="{00000000-38E8-4CCD-A3FD-B3CE59BA495C}"/>
            </c:ext>
          </c:extLst>
        </c:ser>
        <c:ser>
          <c:idx val="1"/>
          <c:order val="1"/>
          <c:tx>
            <c:strRef>
              <c:f>Sheet1!$C$1</c:f>
              <c:strCache>
                <c:ptCount val="1"/>
                <c:pt idx="0">
                  <c:v>3/31/2019</c:v>
                </c:pt>
              </c:strCache>
            </c:strRef>
          </c:tx>
          <c:spPr>
            <a:ln>
              <a:solidFill>
                <a:schemeClr val="bg1">
                  <a:lumMod val="65000"/>
                </a:schemeClr>
              </a:solidFill>
            </a:ln>
          </c:spPr>
          <c:marker>
            <c:symbol val="none"/>
          </c:marker>
          <c:dLbls>
            <c:dLbl>
              <c:idx val="29"/>
              <c:layout>
                <c:manualLayout>
                  <c:x val="-1.3133207608436E-2"/>
                  <c:y val="-3.4200131630112922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38E8-4CCD-A3FD-B3CE59BA495C}"/>
                </c:ext>
              </c:extLst>
            </c:dLbl>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9">
                  <c:v>20Y</c:v>
                </c:pt>
                <c:pt idx="29">
                  <c:v>30Y</c:v>
                </c:pt>
              </c:strCache>
            </c:strRef>
          </c:cat>
          <c:val>
            <c:numRef>
              <c:f>Sheet1!$C$2:$C$31</c:f>
              <c:numCache>
                <c:formatCode>General</c:formatCode>
                <c:ptCount val="30"/>
                <c:pt idx="0">
                  <c:v>2.4140000000000001</c:v>
                </c:pt>
                <c:pt idx="1">
                  <c:v>2.27</c:v>
                </c:pt>
                <c:pt idx="2">
                  <c:v>2.226</c:v>
                </c:pt>
                <c:pt idx="3">
                  <c:v>2.238</c:v>
                </c:pt>
                <c:pt idx="4">
                  <c:v>2.27</c:v>
                </c:pt>
                <c:pt idx="5">
                  <c:v>2.306</c:v>
                </c:pt>
                <c:pt idx="6">
                  <c:v>2.3370000000000002</c:v>
                </c:pt>
                <c:pt idx="7">
                  <c:v>2.3610000000000002</c:v>
                </c:pt>
                <c:pt idx="8">
                  <c:v>2.3809999999999998</c:v>
                </c:pt>
                <c:pt idx="9">
                  <c:v>2.399</c:v>
                </c:pt>
                <c:pt idx="10">
                  <c:v>2.415</c:v>
                </c:pt>
                <c:pt idx="11">
                  <c:v>2.4340000000000002</c:v>
                </c:pt>
                <c:pt idx="12">
                  <c:v>2.4550000000000001</c:v>
                </c:pt>
                <c:pt idx="13">
                  <c:v>2.4790000000000001</c:v>
                </c:pt>
                <c:pt idx="14">
                  <c:v>2.5059999999999998</c:v>
                </c:pt>
                <c:pt idx="15">
                  <c:v>2.536</c:v>
                </c:pt>
                <c:pt idx="16">
                  <c:v>2.5680000000000001</c:v>
                </c:pt>
                <c:pt idx="17">
                  <c:v>2.6019999999999999</c:v>
                </c:pt>
                <c:pt idx="18">
                  <c:v>2.6360000000000001</c:v>
                </c:pt>
                <c:pt idx="19">
                  <c:v>2.6680000000000001</c:v>
                </c:pt>
                <c:pt idx="20">
                  <c:v>2.7</c:v>
                </c:pt>
                <c:pt idx="21">
                  <c:v>2.7290000000000001</c:v>
                </c:pt>
                <c:pt idx="22">
                  <c:v>2.754</c:v>
                </c:pt>
                <c:pt idx="23">
                  <c:v>2.7759999999999998</c:v>
                </c:pt>
                <c:pt idx="24">
                  <c:v>2.794</c:v>
                </c:pt>
                <c:pt idx="25">
                  <c:v>2.8079999999999998</c:v>
                </c:pt>
                <c:pt idx="26">
                  <c:v>2.8159999999999998</c:v>
                </c:pt>
                <c:pt idx="27">
                  <c:v>2.8210000000000002</c:v>
                </c:pt>
                <c:pt idx="28">
                  <c:v>2.8210000000000002</c:v>
                </c:pt>
                <c:pt idx="29">
                  <c:v>2.8180000000000001</c:v>
                </c:pt>
              </c:numCache>
            </c:numRef>
          </c:val>
          <c:smooth val="0"/>
          <c:extLst>
            <c:ext xmlns:c16="http://schemas.microsoft.com/office/drawing/2014/chart" uri="{C3380CC4-5D6E-409C-BE32-E72D297353CC}">
              <c16:uniqueId val="{00000001-38E8-4CCD-A3FD-B3CE59BA495C}"/>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4"/>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6.9267091443932005E-2"/>
          <c:w val="0.64730788202725698"/>
          <c:h val="0.66533743950346791"/>
        </c:manualLayout>
      </c:layout>
      <c:lineChart>
        <c:grouping val="standard"/>
        <c:varyColors val="0"/>
        <c:ser>
          <c:idx val="0"/>
          <c:order val="0"/>
          <c:tx>
            <c:strRef>
              <c:f>Sheet1!$B$1</c:f>
              <c:strCache>
                <c:ptCount val="1"/>
                <c:pt idx="0">
                  <c:v>6/30/2019</c:v>
                </c:pt>
              </c:strCache>
            </c:strRef>
          </c:tx>
          <c:spPr>
            <a:ln>
              <a:solidFill>
                <a:schemeClr val="accent1"/>
              </a:solidFill>
            </a:ln>
          </c:spPr>
          <c:marker>
            <c:symbol val="none"/>
          </c:marker>
          <c:dLbls>
            <c:dLbl>
              <c:idx val="29"/>
              <c:layout>
                <c:manualLayout>
                  <c:x val="0"/>
                  <c:y val="1.3680052652045168E-2"/>
                </c:manualLayout>
              </c:layout>
              <c:spPr>
                <a:noFill/>
                <a:ln>
                  <a:noFill/>
                </a:ln>
                <a:effectLst/>
              </c:spPr>
              <c:txPr>
                <a:bodyPr wrap="square" lIns="38100" tIns="19050" rIns="38100" bIns="19050" anchor="ctr">
                  <a:spAutoFit/>
                </a:bodyPr>
                <a:lstStyle/>
                <a:p>
                  <a:pPr>
                    <a:defRPr sz="700">
                      <a:solidFill>
                        <a:schemeClr val="tx2"/>
                      </a:solidFill>
                    </a:defRPr>
                  </a:pPr>
                  <a:endParaRPr lang="en-US"/>
                </a:p>
              </c:txP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750D-4E22-9AE2-B5DC9923EB4E}"/>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4">
                  <c:v> </c:v>
                </c:pt>
                <c:pt idx="19">
                  <c:v>20Y</c:v>
                </c:pt>
                <c:pt idx="29">
                  <c:v>30Y</c:v>
                </c:pt>
              </c:strCache>
            </c:strRef>
          </c:cat>
          <c:val>
            <c:numRef>
              <c:f>Sheet1!$B$2:$B$31</c:f>
              <c:numCache>
                <c:formatCode>General</c:formatCode>
                <c:ptCount val="30"/>
                <c:pt idx="0">
                  <c:v>0.69599999999999995</c:v>
                </c:pt>
                <c:pt idx="1">
                  <c:v>0.59899999999999998</c:v>
                </c:pt>
                <c:pt idx="2">
                  <c:v>0.60299999999999998</c:v>
                </c:pt>
                <c:pt idx="3">
                  <c:v>0.56599999999999995</c:v>
                </c:pt>
                <c:pt idx="4">
                  <c:v>0.57199999999999995</c:v>
                </c:pt>
                <c:pt idx="5">
                  <c:v>0.61</c:v>
                </c:pt>
                <c:pt idx="6">
                  <c:v>0.66900000000000004</c:v>
                </c:pt>
                <c:pt idx="7">
                  <c:v>0.74099999999999999</c:v>
                </c:pt>
                <c:pt idx="8">
                  <c:v>0.81899999999999995</c:v>
                </c:pt>
                <c:pt idx="9">
                  <c:v>0.89900000000000002</c:v>
                </c:pt>
                <c:pt idx="10">
                  <c:v>0.97799999999999998</c:v>
                </c:pt>
                <c:pt idx="11">
                  <c:v>1.054</c:v>
                </c:pt>
                <c:pt idx="12">
                  <c:v>1.125</c:v>
                </c:pt>
                <c:pt idx="13">
                  <c:v>1.1890000000000001</c:v>
                </c:pt>
                <c:pt idx="14">
                  <c:v>1.248</c:v>
                </c:pt>
                <c:pt idx="15">
                  <c:v>1.2989999999999999</c:v>
                </c:pt>
                <c:pt idx="16">
                  <c:v>1.3440000000000001</c:v>
                </c:pt>
                <c:pt idx="17">
                  <c:v>1.3819999999999999</c:v>
                </c:pt>
                <c:pt idx="18">
                  <c:v>1.415</c:v>
                </c:pt>
                <c:pt idx="19">
                  <c:v>1.4410000000000001</c:v>
                </c:pt>
                <c:pt idx="20">
                  <c:v>1.462</c:v>
                </c:pt>
                <c:pt idx="21">
                  <c:v>1.4790000000000001</c:v>
                </c:pt>
                <c:pt idx="22">
                  <c:v>1.4910000000000001</c:v>
                </c:pt>
                <c:pt idx="23">
                  <c:v>1.4990000000000001</c:v>
                </c:pt>
                <c:pt idx="24">
                  <c:v>1.5029999999999999</c:v>
                </c:pt>
                <c:pt idx="25">
                  <c:v>1.5049999999999999</c:v>
                </c:pt>
                <c:pt idx="26">
                  <c:v>1.5049999999999999</c:v>
                </c:pt>
                <c:pt idx="27">
                  <c:v>1.502</c:v>
                </c:pt>
                <c:pt idx="28">
                  <c:v>1.498</c:v>
                </c:pt>
                <c:pt idx="29">
                  <c:v>1.492</c:v>
                </c:pt>
              </c:numCache>
            </c:numRef>
          </c:val>
          <c:smooth val="0"/>
          <c:extLst>
            <c:ext xmlns:c16="http://schemas.microsoft.com/office/drawing/2014/chart" uri="{C3380CC4-5D6E-409C-BE32-E72D297353CC}">
              <c16:uniqueId val="{00000001-750D-4E22-9AE2-B5DC9923EB4E}"/>
            </c:ext>
          </c:extLst>
        </c:ser>
        <c:ser>
          <c:idx val="1"/>
          <c:order val="1"/>
          <c:tx>
            <c:strRef>
              <c:f>Sheet1!$C$1</c:f>
              <c:strCache>
                <c:ptCount val="1"/>
                <c:pt idx="0">
                  <c:v>3/31/2019</c:v>
                </c:pt>
              </c:strCache>
            </c:strRef>
          </c:tx>
          <c:spPr>
            <a:ln>
              <a:solidFill>
                <a:schemeClr val="bg1">
                  <a:lumMod val="65000"/>
                </a:schemeClr>
              </a:solidFill>
            </a:ln>
          </c:spPr>
          <c:marker>
            <c:symbol val="none"/>
          </c:marker>
          <c:dLbls>
            <c:dLbl>
              <c:idx val="29"/>
              <c:layout>
                <c:manualLayout>
                  <c:x val="0"/>
                  <c:y val="-4.1040157956135505E-2"/>
                </c:manualLayout>
              </c:layout>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750D-4E22-9AE2-B5DC9923EB4E}"/>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4">
                  <c:v> </c:v>
                </c:pt>
                <c:pt idx="19">
                  <c:v>20Y</c:v>
                </c:pt>
                <c:pt idx="29">
                  <c:v>30Y</c:v>
                </c:pt>
              </c:strCache>
            </c:strRef>
          </c:cat>
          <c:val>
            <c:numRef>
              <c:f>Sheet1!$C$2:$C$31</c:f>
              <c:numCache>
                <c:formatCode>General</c:formatCode>
                <c:ptCount val="30"/>
                <c:pt idx="0">
                  <c:v>0.66800000000000004</c:v>
                </c:pt>
                <c:pt idx="1">
                  <c:v>0.65400000000000003</c:v>
                </c:pt>
                <c:pt idx="2">
                  <c:v>0.68300000000000005</c:v>
                </c:pt>
                <c:pt idx="3">
                  <c:v>0.66</c:v>
                </c:pt>
                <c:pt idx="4">
                  <c:v>0.67700000000000005</c:v>
                </c:pt>
                <c:pt idx="5">
                  <c:v>0.72399999999999998</c:v>
                </c:pt>
                <c:pt idx="6">
                  <c:v>0.79</c:v>
                </c:pt>
                <c:pt idx="7">
                  <c:v>0.86799999999999999</c:v>
                </c:pt>
                <c:pt idx="8">
                  <c:v>0.95099999999999996</c:v>
                </c:pt>
                <c:pt idx="9">
                  <c:v>1.0349999999999999</c:v>
                </c:pt>
                <c:pt idx="10">
                  <c:v>1.1160000000000001</c:v>
                </c:pt>
                <c:pt idx="11">
                  <c:v>1.1930000000000001</c:v>
                </c:pt>
                <c:pt idx="12">
                  <c:v>1.2629999999999999</c:v>
                </c:pt>
                <c:pt idx="13">
                  <c:v>1.3260000000000001</c:v>
                </c:pt>
                <c:pt idx="14">
                  <c:v>1.381</c:v>
                </c:pt>
                <c:pt idx="15">
                  <c:v>1.429</c:v>
                </c:pt>
                <c:pt idx="16">
                  <c:v>1.47</c:v>
                </c:pt>
                <c:pt idx="17">
                  <c:v>1.5029999999999999</c:v>
                </c:pt>
                <c:pt idx="18">
                  <c:v>1.53</c:v>
                </c:pt>
                <c:pt idx="19">
                  <c:v>1.5509999999999999</c:v>
                </c:pt>
                <c:pt idx="20">
                  <c:v>1.5660000000000001</c:v>
                </c:pt>
                <c:pt idx="21">
                  <c:v>1.577</c:v>
                </c:pt>
                <c:pt idx="22">
                  <c:v>1.583</c:v>
                </c:pt>
                <c:pt idx="23">
                  <c:v>1.5860000000000001</c:v>
                </c:pt>
                <c:pt idx="24">
                  <c:v>1.585</c:v>
                </c:pt>
                <c:pt idx="25">
                  <c:v>1.5820000000000001</c:v>
                </c:pt>
                <c:pt idx="26">
                  <c:v>1.577</c:v>
                </c:pt>
                <c:pt idx="27">
                  <c:v>1.57</c:v>
                </c:pt>
                <c:pt idx="28">
                  <c:v>1.5609999999999999</c:v>
                </c:pt>
                <c:pt idx="29">
                  <c:v>1.552</c:v>
                </c:pt>
              </c:numCache>
            </c:numRef>
          </c:val>
          <c:smooth val="0"/>
          <c:extLst>
            <c:ext xmlns:c16="http://schemas.microsoft.com/office/drawing/2014/chart" uri="{C3380CC4-5D6E-409C-BE32-E72D297353CC}">
              <c16:uniqueId val="{00000003-750D-4E22-9AE2-B5DC9923EB4E}"/>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4"/>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6.9267091443932005E-2"/>
          <c:w val="0.64730788202725698"/>
          <c:h val="0.66533743950346791"/>
        </c:manualLayout>
      </c:layout>
      <c:lineChart>
        <c:grouping val="standard"/>
        <c:varyColors val="0"/>
        <c:ser>
          <c:idx val="0"/>
          <c:order val="0"/>
          <c:tx>
            <c:strRef>
              <c:f>Sheet1!$B$1</c:f>
              <c:strCache>
                <c:ptCount val="1"/>
                <c:pt idx="0">
                  <c:v>6/30/2019</c:v>
                </c:pt>
              </c:strCache>
            </c:strRef>
          </c:tx>
          <c:spPr>
            <a:ln>
              <a:solidFill>
                <a:schemeClr val="accent1"/>
              </a:solidFill>
            </a:ln>
          </c:spPr>
          <c:marker>
            <c:symbol val="none"/>
          </c:marker>
          <c:dLbls>
            <c:dLbl>
              <c:idx val="29"/>
              <c:layout>
                <c:manualLayout>
                  <c:x val="-1.6051512759643318E-16"/>
                  <c:y val="-1.368005265204523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913F-42FB-8C8A-0414A380C195}"/>
                </c:ext>
              </c:extLst>
            </c:dLbl>
            <c:spPr>
              <a:noFill/>
              <a:ln>
                <a:noFill/>
              </a:ln>
              <a:effectLst/>
            </c:spPr>
            <c:txPr>
              <a:bodyPr wrap="square" lIns="38100" tIns="19050" rIns="38100" bIns="19050" anchor="ctr">
                <a:spAutoFit/>
              </a:bodyPr>
              <a:lstStyle/>
              <a:p>
                <a:pPr>
                  <a:defRPr sz="700">
                    <a:solidFill>
                      <a:schemeClr val="tx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9">
                  <c:v>20Y</c:v>
                </c:pt>
                <c:pt idx="29">
                  <c:v>30Y</c:v>
                </c:pt>
              </c:strCache>
            </c:strRef>
          </c:cat>
          <c:val>
            <c:numRef>
              <c:f>Sheet1!$B$2:$B$31</c:f>
              <c:numCache>
                <c:formatCode>General</c:formatCode>
                <c:ptCount val="30"/>
                <c:pt idx="0">
                  <c:v>-0.66</c:v>
                </c:pt>
                <c:pt idx="1">
                  <c:v>-0.74</c:v>
                </c:pt>
                <c:pt idx="2">
                  <c:v>-0.75900000000000001</c:v>
                </c:pt>
                <c:pt idx="3">
                  <c:v>-0.72199999999999998</c:v>
                </c:pt>
                <c:pt idx="4">
                  <c:v>-0.66300000000000003</c:v>
                </c:pt>
                <c:pt idx="5">
                  <c:v>-0.59399999999999997</c:v>
                </c:pt>
                <c:pt idx="6">
                  <c:v>-0.52200000000000002</c:v>
                </c:pt>
                <c:pt idx="7">
                  <c:v>-0.45</c:v>
                </c:pt>
                <c:pt idx="8">
                  <c:v>-0.38100000000000001</c:v>
                </c:pt>
                <c:pt idx="9">
                  <c:v>-0.316</c:v>
                </c:pt>
                <c:pt idx="10">
                  <c:v>-0.255</c:v>
                </c:pt>
                <c:pt idx="11">
                  <c:v>-0.19900000000000001</c:v>
                </c:pt>
                <c:pt idx="12">
                  <c:v>-0.14599999999999999</c:v>
                </c:pt>
                <c:pt idx="13">
                  <c:v>-9.7000000000000003E-2</c:v>
                </c:pt>
                <c:pt idx="14">
                  <c:v>-5.0999999999999997E-2</c:v>
                </c:pt>
                <c:pt idx="15">
                  <c:v>-8.0000000000000002E-3</c:v>
                </c:pt>
                <c:pt idx="16">
                  <c:v>3.1E-2</c:v>
                </c:pt>
                <c:pt idx="17">
                  <c:v>6.8000000000000005E-2</c:v>
                </c:pt>
                <c:pt idx="18">
                  <c:v>0.10299999999999999</c:v>
                </c:pt>
                <c:pt idx="19">
                  <c:v>0.13400000000000001</c:v>
                </c:pt>
                <c:pt idx="20">
                  <c:v>0.16300000000000001</c:v>
                </c:pt>
                <c:pt idx="21">
                  <c:v>0.189</c:v>
                </c:pt>
                <c:pt idx="22">
                  <c:v>0.21299999999999999</c:v>
                </c:pt>
                <c:pt idx="23">
                  <c:v>0.23400000000000001</c:v>
                </c:pt>
                <c:pt idx="24">
                  <c:v>0.252</c:v>
                </c:pt>
                <c:pt idx="25">
                  <c:v>0.26800000000000002</c:v>
                </c:pt>
                <c:pt idx="26">
                  <c:v>0.28100000000000003</c:v>
                </c:pt>
                <c:pt idx="27">
                  <c:v>0.29099999999999998</c:v>
                </c:pt>
                <c:pt idx="28">
                  <c:v>0.29899999999999999</c:v>
                </c:pt>
                <c:pt idx="29">
                  <c:v>0.30599999999999999</c:v>
                </c:pt>
              </c:numCache>
            </c:numRef>
          </c:val>
          <c:smooth val="0"/>
          <c:extLst>
            <c:ext xmlns:c16="http://schemas.microsoft.com/office/drawing/2014/chart" uri="{C3380CC4-5D6E-409C-BE32-E72D297353CC}">
              <c16:uniqueId val="{00000001-913F-42FB-8C8A-0414A380C195}"/>
            </c:ext>
          </c:extLst>
        </c:ser>
        <c:ser>
          <c:idx val="1"/>
          <c:order val="1"/>
          <c:tx>
            <c:strRef>
              <c:f>Sheet1!$C$1</c:f>
              <c:strCache>
                <c:ptCount val="1"/>
                <c:pt idx="0">
                  <c:v>3/31/2019</c:v>
                </c:pt>
              </c:strCache>
            </c:strRef>
          </c:tx>
          <c:spPr>
            <a:ln>
              <a:solidFill>
                <a:schemeClr val="bg1">
                  <a:lumMod val="65000"/>
                </a:schemeClr>
              </a:solidFill>
            </a:ln>
          </c:spPr>
          <c:marker>
            <c:symbol val="none"/>
          </c:marker>
          <c:dLbls>
            <c:dLbl>
              <c:idx val="29"/>
              <c:layout>
                <c:manualLayout>
                  <c:x val="-2.1888679347393494E-2"/>
                  <c:y val="-3.4200131630112922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913F-42FB-8C8A-0414A380C195}"/>
                </c:ext>
              </c:extLst>
            </c:dLbl>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9">
                  <c:v>20Y</c:v>
                </c:pt>
                <c:pt idx="29">
                  <c:v>30Y</c:v>
                </c:pt>
              </c:strCache>
            </c:strRef>
          </c:cat>
          <c:val>
            <c:numRef>
              <c:f>Sheet1!$C$2:$C$31</c:f>
              <c:numCache>
                <c:formatCode>General</c:formatCode>
                <c:ptCount val="30"/>
                <c:pt idx="0">
                  <c:v>-0.57499999999999996</c:v>
                </c:pt>
                <c:pt idx="1">
                  <c:v>-0.61799999999999999</c:v>
                </c:pt>
                <c:pt idx="2">
                  <c:v>-0.59899999999999998</c:v>
                </c:pt>
                <c:pt idx="3">
                  <c:v>-0.54</c:v>
                </c:pt>
                <c:pt idx="4">
                  <c:v>-0.47</c:v>
                </c:pt>
                <c:pt idx="5">
                  <c:v>-0.39200000000000002</c:v>
                </c:pt>
                <c:pt idx="6">
                  <c:v>-0.31</c:v>
                </c:pt>
                <c:pt idx="7">
                  <c:v>-0.22900000000000001</c:v>
                </c:pt>
                <c:pt idx="8">
                  <c:v>-0.151</c:v>
                </c:pt>
                <c:pt idx="9">
                  <c:v>-7.5999999999999998E-2</c:v>
                </c:pt>
                <c:pt idx="10">
                  <c:v>-5.0000000000000001E-3</c:v>
                </c:pt>
                <c:pt idx="11">
                  <c:v>6.0999999999999999E-2</c:v>
                </c:pt>
                <c:pt idx="12">
                  <c:v>0.122</c:v>
                </c:pt>
                <c:pt idx="13">
                  <c:v>0.17899999999999999</c:v>
                </c:pt>
                <c:pt idx="14">
                  <c:v>0.23200000000000001</c:v>
                </c:pt>
                <c:pt idx="15">
                  <c:v>0.28000000000000003</c:v>
                </c:pt>
                <c:pt idx="16">
                  <c:v>0.32400000000000001</c:v>
                </c:pt>
                <c:pt idx="17">
                  <c:v>0.36499999999999999</c:v>
                </c:pt>
                <c:pt idx="18">
                  <c:v>0.40200000000000002</c:v>
                </c:pt>
                <c:pt idx="19">
                  <c:v>0.435</c:v>
                </c:pt>
                <c:pt idx="20">
                  <c:v>0.46500000000000002</c:v>
                </c:pt>
                <c:pt idx="21">
                  <c:v>0.49099999999999999</c:v>
                </c:pt>
                <c:pt idx="22">
                  <c:v>0.51500000000000001</c:v>
                </c:pt>
                <c:pt idx="23">
                  <c:v>0.53500000000000003</c:v>
                </c:pt>
                <c:pt idx="24">
                  <c:v>0.55300000000000005</c:v>
                </c:pt>
                <c:pt idx="25">
                  <c:v>0.56799999999999995</c:v>
                </c:pt>
                <c:pt idx="26">
                  <c:v>0.58099999999999996</c:v>
                </c:pt>
                <c:pt idx="27">
                  <c:v>0.59099999999999997</c:v>
                </c:pt>
                <c:pt idx="28">
                  <c:v>0.59899999999999998</c:v>
                </c:pt>
                <c:pt idx="29">
                  <c:v>0.60499999999999998</c:v>
                </c:pt>
              </c:numCache>
            </c:numRef>
          </c:val>
          <c:smooth val="0"/>
          <c:extLst>
            <c:ext xmlns:c16="http://schemas.microsoft.com/office/drawing/2014/chart" uri="{C3380CC4-5D6E-409C-BE32-E72D297353CC}">
              <c16:uniqueId val="{00000003-913F-42FB-8C8A-0414A380C195}"/>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4"/>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966868122947506"/>
          <c:y val="6.9267091443932005E-2"/>
          <c:w val="0.64730788202725698"/>
          <c:h val="0.66533743950346791"/>
        </c:manualLayout>
      </c:layout>
      <c:lineChart>
        <c:grouping val="standard"/>
        <c:varyColors val="0"/>
        <c:ser>
          <c:idx val="0"/>
          <c:order val="0"/>
          <c:tx>
            <c:strRef>
              <c:f>Sheet1!$B$1</c:f>
              <c:strCache>
                <c:ptCount val="1"/>
                <c:pt idx="0">
                  <c:v>6/30/2019</c:v>
                </c:pt>
              </c:strCache>
            </c:strRef>
          </c:tx>
          <c:spPr>
            <a:ln>
              <a:solidFill>
                <a:schemeClr val="accent1"/>
              </a:solidFill>
            </a:ln>
          </c:spPr>
          <c:marker>
            <c:symbol val="none"/>
          </c:marker>
          <c:dLbls>
            <c:dLbl>
              <c:idx val="29"/>
              <c:layout>
                <c:manualLayout>
                  <c:x val="-1.6051512759643318E-16"/>
                  <c:y val="-1.368005265204523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7FB8-40D9-AB31-D86AB9CA44EA}"/>
                </c:ext>
              </c:extLst>
            </c:dLbl>
            <c:spPr>
              <a:noFill/>
              <a:ln>
                <a:noFill/>
              </a:ln>
              <a:effectLst/>
            </c:spPr>
            <c:txPr>
              <a:bodyPr wrap="square" lIns="38100" tIns="19050" rIns="38100" bIns="19050" anchor="ctr">
                <a:spAutoFit/>
              </a:bodyPr>
              <a:lstStyle/>
              <a:p>
                <a:pPr>
                  <a:defRPr sz="700">
                    <a:solidFill>
                      <a:schemeClr val="tx2"/>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4">
                  <c:v> </c:v>
                </c:pt>
                <c:pt idx="19">
                  <c:v>20Y</c:v>
                </c:pt>
                <c:pt idx="29">
                  <c:v>30Y</c:v>
                </c:pt>
              </c:strCache>
            </c:strRef>
          </c:cat>
          <c:val>
            <c:numRef>
              <c:f>Sheet1!$B$2:$B$31</c:f>
              <c:numCache>
                <c:formatCode>General</c:formatCode>
                <c:ptCount val="30"/>
                <c:pt idx="0">
                  <c:v>-0.2</c:v>
                </c:pt>
                <c:pt idx="1">
                  <c:v>-0.22900000000000001</c:v>
                </c:pt>
                <c:pt idx="2">
                  <c:v>-0.23799999999999999</c:v>
                </c:pt>
                <c:pt idx="3">
                  <c:v>-0.25800000000000001</c:v>
                </c:pt>
                <c:pt idx="4">
                  <c:v>-0.26600000000000001</c:v>
                </c:pt>
                <c:pt idx="5">
                  <c:v>-0.26500000000000001</c:v>
                </c:pt>
                <c:pt idx="6">
                  <c:v>-0.26600000000000001</c:v>
                </c:pt>
                <c:pt idx="7">
                  <c:v>-0.253</c:v>
                </c:pt>
                <c:pt idx="8">
                  <c:v>-0.19800000000000001</c:v>
                </c:pt>
                <c:pt idx="9">
                  <c:v>-0.156</c:v>
                </c:pt>
                <c:pt idx="10">
                  <c:v>-0.109</c:v>
                </c:pt>
                <c:pt idx="11">
                  <c:v>-5.8999999999999997E-2</c:v>
                </c:pt>
                <c:pt idx="12">
                  <c:v>-8.9999999999999993E-3</c:v>
                </c:pt>
                <c:pt idx="13">
                  <c:v>0.04</c:v>
                </c:pt>
                <c:pt idx="14">
                  <c:v>8.5999999999999993E-2</c:v>
                </c:pt>
                <c:pt idx="15">
                  <c:v>0.129</c:v>
                </c:pt>
                <c:pt idx="16">
                  <c:v>0.16600000000000001</c:v>
                </c:pt>
                <c:pt idx="17">
                  <c:v>0.2</c:v>
                </c:pt>
                <c:pt idx="18">
                  <c:v>0.22900000000000001</c:v>
                </c:pt>
                <c:pt idx="19">
                  <c:v>0.253</c:v>
                </c:pt>
                <c:pt idx="20">
                  <c:v>0.27400000000000002</c:v>
                </c:pt>
                <c:pt idx="21">
                  <c:v>0.29199999999999998</c:v>
                </c:pt>
                <c:pt idx="22">
                  <c:v>0.308</c:v>
                </c:pt>
                <c:pt idx="23">
                  <c:v>0.32100000000000001</c:v>
                </c:pt>
                <c:pt idx="24">
                  <c:v>0.33300000000000002</c:v>
                </c:pt>
                <c:pt idx="25">
                  <c:v>0.34399999999999997</c:v>
                </c:pt>
                <c:pt idx="26">
                  <c:v>0.35399999999999998</c:v>
                </c:pt>
                <c:pt idx="27">
                  <c:v>0.36399999999999999</c:v>
                </c:pt>
                <c:pt idx="28">
                  <c:v>0.373</c:v>
                </c:pt>
                <c:pt idx="29">
                  <c:v>0.38200000000000001</c:v>
                </c:pt>
              </c:numCache>
            </c:numRef>
          </c:val>
          <c:smooth val="0"/>
          <c:extLst>
            <c:ext xmlns:c16="http://schemas.microsoft.com/office/drawing/2014/chart" uri="{C3380CC4-5D6E-409C-BE32-E72D297353CC}">
              <c16:uniqueId val="{00000001-7FB8-40D9-AB31-D86AB9CA44EA}"/>
            </c:ext>
          </c:extLst>
        </c:ser>
        <c:ser>
          <c:idx val="1"/>
          <c:order val="1"/>
          <c:tx>
            <c:strRef>
              <c:f>Sheet1!$C$1</c:f>
              <c:strCache>
                <c:ptCount val="1"/>
                <c:pt idx="0">
                  <c:v>3/31/2019</c:v>
                </c:pt>
              </c:strCache>
            </c:strRef>
          </c:tx>
          <c:spPr>
            <a:ln>
              <a:solidFill>
                <a:schemeClr val="bg1">
                  <a:lumMod val="65000"/>
                </a:schemeClr>
              </a:solidFill>
            </a:ln>
          </c:spPr>
          <c:marker>
            <c:symbol val="none"/>
          </c:marker>
          <c:dLbls>
            <c:dLbl>
              <c:idx val="29"/>
              <c:layout>
                <c:manualLayout>
                  <c:x val="0"/>
                  <c:y val="-4.788018428215815E-2"/>
                </c:manualLayout>
              </c:layout>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7FB8-40D9-AB31-D86AB9CA44EA}"/>
                </c:ext>
              </c:extLst>
            </c:dLbl>
            <c:spPr>
              <a:noFill/>
              <a:ln>
                <a:noFill/>
              </a:ln>
              <a:effectLst/>
            </c:spPr>
            <c:txPr>
              <a:bodyPr wrap="square" lIns="38100" tIns="19050" rIns="38100" bIns="19050" anchor="ctr">
                <a:spAutoFit/>
              </a:bodyPr>
              <a:lstStyle/>
              <a:p>
                <a:pPr>
                  <a:defRPr sz="700">
                    <a:solidFill>
                      <a:schemeClr val="bg1">
                        <a:lumMod val="50000"/>
                      </a:schemeClr>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Sheet1!$A$2:$A$31</c:f>
              <c:strCache>
                <c:ptCount val="30"/>
                <c:pt idx="0">
                  <c:v>1Y</c:v>
                </c:pt>
                <c:pt idx="1">
                  <c:v> </c:v>
                </c:pt>
                <c:pt idx="2">
                  <c:v> </c:v>
                </c:pt>
                <c:pt idx="3">
                  <c:v> </c:v>
                </c:pt>
                <c:pt idx="4">
                  <c:v>5Y</c:v>
                </c:pt>
                <c:pt idx="5">
                  <c:v> </c:v>
                </c:pt>
                <c:pt idx="6">
                  <c:v> </c:v>
                </c:pt>
                <c:pt idx="7">
                  <c:v> </c:v>
                </c:pt>
                <c:pt idx="8">
                  <c:v> </c:v>
                </c:pt>
                <c:pt idx="9">
                  <c:v>10Y</c:v>
                </c:pt>
                <c:pt idx="14">
                  <c:v> </c:v>
                </c:pt>
                <c:pt idx="19">
                  <c:v>20Y</c:v>
                </c:pt>
                <c:pt idx="29">
                  <c:v>30Y</c:v>
                </c:pt>
              </c:strCache>
            </c:strRef>
          </c:cat>
          <c:val>
            <c:numRef>
              <c:f>Sheet1!$C$2:$C$31</c:f>
              <c:numCache>
                <c:formatCode>General</c:formatCode>
                <c:ptCount val="30"/>
                <c:pt idx="0">
                  <c:v>-0.191</c:v>
                </c:pt>
                <c:pt idx="1">
                  <c:v>-0.19500000000000001</c:v>
                </c:pt>
                <c:pt idx="2">
                  <c:v>-0.19900000000000001</c:v>
                </c:pt>
                <c:pt idx="3">
                  <c:v>-0.21</c:v>
                </c:pt>
                <c:pt idx="4">
                  <c:v>-0.20799999999999999</c:v>
                </c:pt>
                <c:pt idx="5">
                  <c:v>-0.214</c:v>
                </c:pt>
                <c:pt idx="6">
                  <c:v>-0.217</c:v>
                </c:pt>
                <c:pt idx="7">
                  <c:v>-0.19500000000000001</c:v>
                </c:pt>
                <c:pt idx="8">
                  <c:v>-0.13500000000000001</c:v>
                </c:pt>
                <c:pt idx="9">
                  <c:v>-8.8999999999999996E-2</c:v>
                </c:pt>
                <c:pt idx="10">
                  <c:v>-3.9E-2</c:v>
                </c:pt>
                <c:pt idx="11">
                  <c:v>1.4E-2</c:v>
                </c:pt>
                <c:pt idx="12">
                  <c:v>6.7000000000000004E-2</c:v>
                </c:pt>
                <c:pt idx="13">
                  <c:v>0.12</c:v>
                </c:pt>
                <c:pt idx="14">
                  <c:v>0.17</c:v>
                </c:pt>
                <c:pt idx="15">
                  <c:v>0.217</c:v>
                </c:pt>
                <c:pt idx="16">
                  <c:v>0.26</c:v>
                </c:pt>
                <c:pt idx="17">
                  <c:v>0.29899999999999999</c:v>
                </c:pt>
                <c:pt idx="18">
                  <c:v>0.33300000000000002</c:v>
                </c:pt>
                <c:pt idx="19">
                  <c:v>0.36299999999999999</c:v>
                </c:pt>
                <c:pt idx="20">
                  <c:v>0.38900000000000001</c:v>
                </c:pt>
                <c:pt idx="21">
                  <c:v>0.41199999999999998</c:v>
                </c:pt>
                <c:pt idx="22">
                  <c:v>0.432</c:v>
                </c:pt>
                <c:pt idx="23">
                  <c:v>0.45</c:v>
                </c:pt>
                <c:pt idx="24">
                  <c:v>0.46600000000000003</c:v>
                </c:pt>
                <c:pt idx="25">
                  <c:v>0.48099999999999998</c:v>
                </c:pt>
                <c:pt idx="26">
                  <c:v>0.495</c:v>
                </c:pt>
                <c:pt idx="27">
                  <c:v>0.50800000000000001</c:v>
                </c:pt>
                <c:pt idx="28">
                  <c:v>0.52</c:v>
                </c:pt>
                <c:pt idx="29">
                  <c:v>0.53200000000000003</c:v>
                </c:pt>
              </c:numCache>
            </c:numRef>
          </c:val>
          <c:smooth val="0"/>
          <c:extLst>
            <c:ext xmlns:c16="http://schemas.microsoft.com/office/drawing/2014/chart" uri="{C3380CC4-5D6E-409C-BE32-E72D297353CC}">
              <c16:uniqueId val="{00000003-7FB8-40D9-AB31-D86AB9CA44EA}"/>
            </c:ext>
          </c:extLst>
        </c:ser>
        <c:dLbls>
          <c:showLegendKey val="0"/>
          <c:showVal val="0"/>
          <c:showCatName val="0"/>
          <c:showSerName val="0"/>
          <c:showPercent val="0"/>
          <c:showBubbleSize val="0"/>
        </c:dLbls>
        <c:smooth val="0"/>
        <c:axId val="120240384"/>
        <c:axId val="120246656"/>
      </c:lineChart>
      <c:dateAx>
        <c:axId val="120240384"/>
        <c:scaling>
          <c:orientation val="minMax"/>
        </c:scaling>
        <c:delete val="0"/>
        <c:axPos val="b"/>
        <c:title>
          <c:tx>
            <c:rich>
              <a:bodyPr/>
              <a:lstStyle/>
              <a:p>
                <a:pPr>
                  <a:defRPr/>
                </a:pPr>
                <a:r>
                  <a:rPr lang="en-US" dirty="0"/>
                  <a:t>Years to Maturity</a:t>
                </a:r>
              </a:p>
            </c:rich>
          </c:tx>
          <c:layout>
            <c:manualLayout>
              <c:xMode val="edge"/>
              <c:yMode val="edge"/>
              <c:x val="0.37405949256342957"/>
              <c:y val="0.91252204355396149"/>
            </c:manualLayout>
          </c:layout>
          <c:overlay val="0"/>
        </c:title>
        <c:numFmt formatCode="0" sourceLinked="0"/>
        <c:majorTickMark val="none"/>
        <c:minorTickMark val="none"/>
        <c:tickLblPos val="low"/>
        <c:txPr>
          <a:bodyPr rot="0"/>
          <a:lstStyle/>
          <a:p>
            <a:pPr>
              <a:defRPr/>
            </a:pPr>
            <a:endParaRPr lang="en-US"/>
          </a:p>
        </c:txPr>
        <c:crossAx val="120246656"/>
        <c:crosses val="autoZero"/>
        <c:auto val="0"/>
        <c:lblOffset val="100"/>
        <c:baseTimeUnit val="days"/>
        <c:majorUnit val="1"/>
        <c:majorTimeUnit val="days"/>
        <c:minorUnit val="5"/>
        <c:minorTimeUnit val="days"/>
      </c:dateAx>
      <c:valAx>
        <c:axId val="120246656"/>
        <c:scaling>
          <c:orientation val="minMax"/>
          <c:max val="4"/>
          <c:min val="-1"/>
        </c:scaling>
        <c:delete val="0"/>
        <c:axPos val="l"/>
        <c:title>
          <c:tx>
            <c:rich>
              <a:bodyPr rot="-5400000" vert="horz"/>
              <a:lstStyle/>
              <a:p>
                <a:pPr>
                  <a:defRPr/>
                </a:pPr>
                <a:r>
                  <a:rPr lang="en-US" dirty="0"/>
                  <a:t>Yield (%)</a:t>
                </a:r>
              </a:p>
            </c:rich>
          </c:tx>
          <c:layout>
            <c:manualLayout>
              <c:xMode val="edge"/>
              <c:yMode val="edge"/>
              <c:x val="1.1339554777874988E-2"/>
              <c:y val="0.33842028342511155"/>
            </c:manualLayout>
          </c:layout>
          <c:overlay val="0"/>
        </c:title>
        <c:numFmt formatCode="#,##0.0" sourceLinked="0"/>
        <c:majorTickMark val="none"/>
        <c:minorTickMark val="none"/>
        <c:tickLblPos val="nextTo"/>
        <c:crossAx val="120240384"/>
        <c:crosses val="autoZero"/>
        <c:crossBetween val="between"/>
        <c:majorUnit val="1"/>
      </c:valAx>
    </c:plotArea>
    <c:plotVisOnly val="1"/>
    <c:dispBlanksAs val="span"/>
    <c:showDLblsOverMax val="0"/>
  </c:chart>
  <c:txPr>
    <a:bodyPr/>
    <a:lstStyle/>
    <a:p>
      <a:pPr>
        <a:defRPr sz="8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563858552944301"/>
          <c:y val="0.18793262791423601"/>
          <c:w val="0.69184307631358999"/>
          <c:h val="0.63363529699415189"/>
        </c:manualLayout>
      </c:layout>
      <c:lineChart>
        <c:grouping val="standard"/>
        <c:varyColors val="0"/>
        <c:ser>
          <c:idx val="0"/>
          <c:order val="0"/>
          <c:tx>
            <c:strRef>
              <c:f>Sheet1!$B$1</c:f>
              <c:strCache>
                <c:ptCount val="1"/>
                <c:pt idx="0">
                  <c:v>MSCI All Country World Index (gross div.)</c:v>
                </c:pt>
              </c:strCache>
            </c:strRef>
          </c:tx>
          <c:spPr>
            <a:ln>
              <a:solidFill>
                <a:srgbClr val="35627D"/>
              </a:solidFill>
            </a:ln>
          </c:spPr>
          <c:marker>
            <c:symbol val="none"/>
          </c:marker>
          <c:cat>
            <c:numRef>
              <c:f>Sheet1!$A$2:$A$379</c:f>
              <c:numCache>
                <c:formatCode>mm/yyyy</c:formatCode>
                <c:ptCount val="378"/>
                <c:pt idx="0">
                  <c:v>32173</c:v>
                </c:pt>
                <c:pt idx="1">
                  <c:v>32202</c:v>
                </c:pt>
                <c:pt idx="2">
                  <c:v>32233</c:v>
                </c:pt>
                <c:pt idx="3">
                  <c:v>32263</c:v>
                </c:pt>
                <c:pt idx="4">
                  <c:v>32294</c:v>
                </c:pt>
                <c:pt idx="5">
                  <c:v>32324</c:v>
                </c:pt>
                <c:pt idx="6">
                  <c:v>32355</c:v>
                </c:pt>
                <c:pt idx="7">
                  <c:v>32386</c:v>
                </c:pt>
                <c:pt idx="8">
                  <c:v>32416</c:v>
                </c:pt>
                <c:pt idx="9">
                  <c:v>32447</c:v>
                </c:pt>
                <c:pt idx="10">
                  <c:v>32477</c:v>
                </c:pt>
                <c:pt idx="11">
                  <c:v>32508</c:v>
                </c:pt>
                <c:pt idx="12">
                  <c:v>32539</c:v>
                </c:pt>
                <c:pt idx="13">
                  <c:v>32567</c:v>
                </c:pt>
                <c:pt idx="14">
                  <c:v>32598</c:v>
                </c:pt>
                <c:pt idx="15">
                  <c:v>32628</c:v>
                </c:pt>
                <c:pt idx="16">
                  <c:v>32659</c:v>
                </c:pt>
                <c:pt idx="17">
                  <c:v>32689</c:v>
                </c:pt>
                <c:pt idx="18">
                  <c:v>32720</c:v>
                </c:pt>
                <c:pt idx="19">
                  <c:v>32751</c:v>
                </c:pt>
                <c:pt idx="20">
                  <c:v>32781</c:v>
                </c:pt>
                <c:pt idx="21">
                  <c:v>32812</c:v>
                </c:pt>
                <c:pt idx="22">
                  <c:v>32842</c:v>
                </c:pt>
                <c:pt idx="23">
                  <c:v>32873</c:v>
                </c:pt>
                <c:pt idx="24">
                  <c:v>32904</c:v>
                </c:pt>
                <c:pt idx="25">
                  <c:v>32932</c:v>
                </c:pt>
                <c:pt idx="26">
                  <c:v>32963</c:v>
                </c:pt>
                <c:pt idx="27">
                  <c:v>32993</c:v>
                </c:pt>
                <c:pt idx="28">
                  <c:v>33024</c:v>
                </c:pt>
                <c:pt idx="29">
                  <c:v>33054</c:v>
                </c:pt>
                <c:pt idx="30">
                  <c:v>33085</c:v>
                </c:pt>
                <c:pt idx="31">
                  <c:v>33116</c:v>
                </c:pt>
                <c:pt idx="32">
                  <c:v>33146</c:v>
                </c:pt>
                <c:pt idx="33">
                  <c:v>33177</c:v>
                </c:pt>
                <c:pt idx="34">
                  <c:v>33207</c:v>
                </c:pt>
                <c:pt idx="35">
                  <c:v>33238</c:v>
                </c:pt>
                <c:pt idx="36">
                  <c:v>33269</c:v>
                </c:pt>
                <c:pt idx="37">
                  <c:v>33297</c:v>
                </c:pt>
                <c:pt idx="38">
                  <c:v>33328</c:v>
                </c:pt>
                <c:pt idx="39">
                  <c:v>33358</c:v>
                </c:pt>
                <c:pt idx="40">
                  <c:v>33389</c:v>
                </c:pt>
                <c:pt idx="41">
                  <c:v>33419</c:v>
                </c:pt>
                <c:pt idx="42">
                  <c:v>33450</c:v>
                </c:pt>
                <c:pt idx="43">
                  <c:v>33481</c:v>
                </c:pt>
                <c:pt idx="44">
                  <c:v>33511</c:v>
                </c:pt>
                <c:pt idx="45">
                  <c:v>33542</c:v>
                </c:pt>
                <c:pt idx="46">
                  <c:v>33572</c:v>
                </c:pt>
                <c:pt idx="47">
                  <c:v>33603</c:v>
                </c:pt>
                <c:pt idx="48">
                  <c:v>33634</c:v>
                </c:pt>
                <c:pt idx="49">
                  <c:v>33663</c:v>
                </c:pt>
                <c:pt idx="50">
                  <c:v>33694</c:v>
                </c:pt>
                <c:pt idx="51">
                  <c:v>33724</c:v>
                </c:pt>
                <c:pt idx="52">
                  <c:v>33755</c:v>
                </c:pt>
                <c:pt idx="53">
                  <c:v>33785</c:v>
                </c:pt>
                <c:pt idx="54">
                  <c:v>33816</c:v>
                </c:pt>
                <c:pt idx="55">
                  <c:v>33847</c:v>
                </c:pt>
                <c:pt idx="56">
                  <c:v>33877</c:v>
                </c:pt>
                <c:pt idx="57">
                  <c:v>33908</c:v>
                </c:pt>
                <c:pt idx="58">
                  <c:v>33938</c:v>
                </c:pt>
                <c:pt idx="59">
                  <c:v>33969</c:v>
                </c:pt>
                <c:pt idx="60">
                  <c:v>34000</c:v>
                </c:pt>
                <c:pt idx="61">
                  <c:v>34028</c:v>
                </c:pt>
                <c:pt idx="62">
                  <c:v>34059</c:v>
                </c:pt>
                <c:pt idx="63">
                  <c:v>34089</c:v>
                </c:pt>
                <c:pt idx="64">
                  <c:v>34120</c:v>
                </c:pt>
                <c:pt idx="65">
                  <c:v>34150</c:v>
                </c:pt>
                <c:pt idx="66">
                  <c:v>34181</c:v>
                </c:pt>
                <c:pt idx="67">
                  <c:v>34212</c:v>
                </c:pt>
                <c:pt idx="68">
                  <c:v>34242</c:v>
                </c:pt>
                <c:pt idx="69">
                  <c:v>34273</c:v>
                </c:pt>
                <c:pt idx="70">
                  <c:v>34303</c:v>
                </c:pt>
                <c:pt idx="71">
                  <c:v>34334</c:v>
                </c:pt>
                <c:pt idx="72">
                  <c:v>34365</c:v>
                </c:pt>
                <c:pt idx="73">
                  <c:v>34393</c:v>
                </c:pt>
                <c:pt idx="74">
                  <c:v>34424</c:v>
                </c:pt>
                <c:pt idx="75">
                  <c:v>34454</c:v>
                </c:pt>
                <c:pt idx="76">
                  <c:v>34485</c:v>
                </c:pt>
                <c:pt idx="77">
                  <c:v>34515</c:v>
                </c:pt>
                <c:pt idx="78">
                  <c:v>34546</c:v>
                </c:pt>
                <c:pt idx="79">
                  <c:v>34577</c:v>
                </c:pt>
                <c:pt idx="80">
                  <c:v>34607</c:v>
                </c:pt>
                <c:pt idx="81">
                  <c:v>34638</c:v>
                </c:pt>
                <c:pt idx="82">
                  <c:v>34668</c:v>
                </c:pt>
                <c:pt idx="83">
                  <c:v>34699</c:v>
                </c:pt>
                <c:pt idx="84">
                  <c:v>34730</c:v>
                </c:pt>
                <c:pt idx="85">
                  <c:v>34758</c:v>
                </c:pt>
                <c:pt idx="86">
                  <c:v>34789</c:v>
                </c:pt>
                <c:pt idx="87">
                  <c:v>34819</c:v>
                </c:pt>
                <c:pt idx="88">
                  <c:v>34850</c:v>
                </c:pt>
                <c:pt idx="89">
                  <c:v>34880</c:v>
                </c:pt>
                <c:pt idx="90">
                  <c:v>34911</c:v>
                </c:pt>
                <c:pt idx="91">
                  <c:v>34942</c:v>
                </c:pt>
                <c:pt idx="92">
                  <c:v>34972</c:v>
                </c:pt>
                <c:pt idx="93">
                  <c:v>35003</c:v>
                </c:pt>
                <c:pt idx="94">
                  <c:v>35033</c:v>
                </c:pt>
                <c:pt idx="95">
                  <c:v>35064</c:v>
                </c:pt>
                <c:pt idx="96">
                  <c:v>35095</c:v>
                </c:pt>
                <c:pt idx="97">
                  <c:v>35124</c:v>
                </c:pt>
                <c:pt idx="98">
                  <c:v>35155</c:v>
                </c:pt>
                <c:pt idx="99">
                  <c:v>35185</c:v>
                </c:pt>
                <c:pt idx="100">
                  <c:v>35216</c:v>
                </c:pt>
                <c:pt idx="101">
                  <c:v>35246</c:v>
                </c:pt>
                <c:pt idx="102">
                  <c:v>35277</c:v>
                </c:pt>
                <c:pt idx="103">
                  <c:v>35308</c:v>
                </c:pt>
                <c:pt idx="104">
                  <c:v>35338</c:v>
                </c:pt>
                <c:pt idx="105">
                  <c:v>35369</c:v>
                </c:pt>
                <c:pt idx="106">
                  <c:v>35399</c:v>
                </c:pt>
                <c:pt idx="107">
                  <c:v>35430</c:v>
                </c:pt>
                <c:pt idx="108">
                  <c:v>35461</c:v>
                </c:pt>
                <c:pt idx="109">
                  <c:v>35489</c:v>
                </c:pt>
                <c:pt idx="110">
                  <c:v>35520</c:v>
                </c:pt>
                <c:pt idx="111">
                  <c:v>35550</c:v>
                </c:pt>
                <c:pt idx="112">
                  <c:v>35581</c:v>
                </c:pt>
                <c:pt idx="113">
                  <c:v>35611</c:v>
                </c:pt>
                <c:pt idx="114">
                  <c:v>35642</c:v>
                </c:pt>
                <c:pt idx="115">
                  <c:v>35673</c:v>
                </c:pt>
                <c:pt idx="116">
                  <c:v>35703</c:v>
                </c:pt>
                <c:pt idx="117">
                  <c:v>35734</c:v>
                </c:pt>
                <c:pt idx="118">
                  <c:v>35764</c:v>
                </c:pt>
                <c:pt idx="119">
                  <c:v>35795</c:v>
                </c:pt>
                <c:pt idx="120">
                  <c:v>35826</c:v>
                </c:pt>
                <c:pt idx="121">
                  <c:v>35854</c:v>
                </c:pt>
                <c:pt idx="122">
                  <c:v>35885</c:v>
                </c:pt>
                <c:pt idx="123">
                  <c:v>35915</c:v>
                </c:pt>
                <c:pt idx="124">
                  <c:v>35946</c:v>
                </c:pt>
                <c:pt idx="125">
                  <c:v>35976</c:v>
                </c:pt>
                <c:pt idx="126">
                  <c:v>36007</c:v>
                </c:pt>
                <c:pt idx="127">
                  <c:v>36038</c:v>
                </c:pt>
                <c:pt idx="128">
                  <c:v>36068</c:v>
                </c:pt>
                <c:pt idx="129">
                  <c:v>36099</c:v>
                </c:pt>
                <c:pt idx="130">
                  <c:v>36129</c:v>
                </c:pt>
                <c:pt idx="131">
                  <c:v>36160</c:v>
                </c:pt>
                <c:pt idx="132">
                  <c:v>36191</c:v>
                </c:pt>
                <c:pt idx="133">
                  <c:v>36219</c:v>
                </c:pt>
                <c:pt idx="134">
                  <c:v>36250</c:v>
                </c:pt>
                <c:pt idx="135">
                  <c:v>36280</c:v>
                </c:pt>
                <c:pt idx="136">
                  <c:v>36311</c:v>
                </c:pt>
                <c:pt idx="137">
                  <c:v>36341</c:v>
                </c:pt>
                <c:pt idx="138">
                  <c:v>36372</c:v>
                </c:pt>
                <c:pt idx="139">
                  <c:v>36403</c:v>
                </c:pt>
                <c:pt idx="140">
                  <c:v>36433</c:v>
                </c:pt>
                <c:pt idx="141">
                  <c:v>36464</c:v>
                </c:pt>
                <c:pt idx="142">
                  <c:v>36494</c:v>
                </c:pt>
                <c:pt idx="143">
                  <c:v>36525</c:v>
                </c:pt>
                <c:pt idx="144">
                  <c:v>36556</c:v>
                </c:pt>
                <c:pt idx="145">
                  <c:v>36585</c:v>
                </c:pt>
                <c:pt idx="146">
                  <c:v>36616</c:v>
                </c:pt>
                <c:pt idx="147">
                  <c:v>36646</c:v>
                </c:pt>
                <c:pt idx="148">
                  <c:v>36677</c:v>
                </c:pt>
                <c:pt idx="149">
                  <c:v>36707</c:v>
                </c:pt>
                <c:pt idx="150">
                  <c:v>36738</c:v>
                </c:pt>
                <c:pt idx="151">
                  <c:v>36769</c:v>
                </c:pt>
                <c:pt idx="152">
                  <c:v>36799</c:v>
                </c:pt>
                <c:pt idx="153">
                  <c:v>36830</c:v>
                </c:pt>
                <c:pt idx="154">
                  <c:v>36860</c:v>
                </c:pt>
                <c:pt idx="155">
                  <c:v>36891</c:v>
                </c:pt>
                <c:pt idx="156">
                  <c:v>36922</c:v>
                </c:pt>
                <c:pt idx="157">
                  <c:v>36950</c:v>
                </c:pt>
                <c:pt idx="158">
                  <c:v>36981</c:v>
                </c:pt>
                <c:pt idx="159">
                  <c:v>37011</c:v>
                </c:pt>
                <c:pt idx="160">
                  <c:v>37042</c:v>
                </c:pt>
                <c:pt idx="161">
                  <c:v>37072</c:v>
                </c:pt>
                <c:pt idx="162">
                  <c:v>37103</c:v>
                </c:pt>
                <c:pt idx="163">
                  <c:v>37134</c:v>
                </c:pt>
                <c:pt idx="164">
                  <c:v>37164</c:v>
                </c:pt>
                <c:pt idx="165">
                  <c:v>37195</c:v>
                </c:pt>
                <c:pt idx="166">
                  <c:v>37225</c:v>
                </c:pt>
                <c:pt idx="167">
                  <c:v>37256</c:v>
                </c:pt>
                <c:pt idx="168">
                  <c:v>37287</c:v>
                </c:pt>
                <c:pt idx="169">
                  <c:v>37315</c:v>
                </c:pt>
                <c:pt idx="170">
                  <c:v>37346</c:v>
                </c:pt>
                <c:pt idx="171">
                  <c:v>37376</c:v>
                </c:pt>
                <c:pt idx="172">
                  <c:v>37407</c:v>
                </c:pt>
                <c:pt idx="173">
                  <c:v>37437</c:v>
                </c:pt>
                <c:pt idx="174">
                  <c:v>37468</c:v>
                </c:pt>
                <c:pt idx="175">
                  <c:v>37499</c:v>
                </c:pt>
                <c:pt idx="176">
                  <c:v>37529</c:v>
                </c:pt>
                <c:pt idx="177">
                  <c:v>37560</c:v>
                </c:pt>
                <c:pt idx="178">
                  <c:v>37590</c:v>
                </c:pt>
                <c:pt idx="179">
                  <c:v>37621</c:v>
                </c:pt>
                <c:pt idx="180">
                  <c:v>37652</c:v>
                </c:pt>
                <c:pt idx="181">
                  <c:v>37680</c:v>
                </c:pt>
                <c:pt idx="182">
                  <c:v>37711</c:v>
                </c:pt>
                <c:pt idx="183">
                  <c:v>37741</c:v>
                </c:pt>
                <c:pt idx="184">
                  <c:v>37772</c:v>
                </c:pt>
                <c:pt idx="185">
                  <c:v>37802</c:v>
                </c:pt>
                <c:pt idx="186">
                  <c:v>37833</c:v>
                </c:pt>
                <c:pt idx="187">
                  <c:v>37864</c:v>
                </c:pt>
                <c:pt idx="188">
                  <c:v>37894</c:v>
                </c:pt>
                <c:pt idx="189">
                  <c:v>37925</c:v>
                </c:pt>
                <c:pt idx="190">
                  <c:v>37955</c:v>
                </c:pt>
                <c:pt idx="191">
                  <c:v>37986</c:v>
                </c:pt>
                <c:pt idx="192">
                  <c:v>38017</c:v>
                </c:pt>
                <c:pt idx="193">
                  <c:v>38046</c:v>
                </c:pt>
                <c:pt idx="194">
                  <c:v>38077</c:v>
                </c:pt>
                <c:pt idx="195">
                  <c:v>38107</c:v>
                </c:pt>
                <c:pt idx="196">
                  <c:v>38138</c:v>
                </c:pt>
                <c:pt idx="197">
                  <c:v>38168</c:v>
                </c:pt>
                <c:pt idx="198">
                  <c:v>38199</c:v>
                </c:pt>
                <c:pt idx="199">
                  <c:v>38230</c:v>
                </c:pt>
                <c:pt idx="200">
                  <c:v>38260</c:v>
                </c:pt>
                <c:pt idx="201">
                  <c:v>38291</c:v>
                </c:pt>
                <c:pt idx="202">
                  <c:v>38321</c:v>
                </c:pt>
                <c:pt idx="203">
                  <c:v>38352</c:v>
                </c:pt>
                <c:pt idx="204">
                  <c:v>38383</c:v>
                </c:pt>
                <c:pt idx="205">
                  <c:v>38411</c:v>
                </c:pt>
                <c:pt idx="206">
                  <c:v>38442</c:v>
                </c:pt>
                <c:pt idx="207">
                  <c:v>38472</c:v>
                </c:pt>
                <c:pt idx="208">
                  <c:v>38503</c:v>
                </c:pt>
                <c:pt idx="209">
                  <c:v>38533</c:v>
                </c:pt>
                <c:pt idx="210">
                  <c:v>38564</c:v>
                </c:pt>
                <c:pt idx="211">
                  <c:v>38595</c:v>
                </c:pt>
                <c:pt idx="212">
                  <c:v>38625</c:v>
                </c:pt>
                <c:pt idx="213">
                  <c:v>38656</c:v>
                </c:pt>
                <c:pt idx="214">
                  <c:v>38686</c:v>
                </c:pt>
                <c:pt idx="215">
                  <c:v>38717</c:v>
                </c:pt>
                <c:pt idx="216">
                  <c:v>38748</c:v>
                </c:pt>
                <c:pt idx="217">
                  <c:v>38776</c:v>
                </c:pt>
                <c:pt idx="218">
                  <c:v>38807</c:v>
                </c:pt>
                <c:pt idx="219">
                  <c:v>38837</c:v>
                </c:pt>
                <c:pt idx="220">
                  <c:v>38868</c:v>
                </c:pt>
                <c:pt idx="221">
                  <c:v>38898</c:v>
                </c:pt>
                <c:pt idx="222">
                  <c:v>38929</c:v>
                </c:pt>
                <c:pt idx="223">
                  <c:v>38960</c:v>
                </c:pt>
                <c:pt idx="224">
                  <c:v>38990</c:v>
                </c:pt>
                <c:pt idx="225">
                  <c:v>39021</c:v>
                </c:pt>
                <c:pt idx="226">
                  <c:v>39051</c:v>
                </c:pt>
                <c:pt idx="227">
                  <c:v>39082</c:v>
                </c:pt>
                <c:pt idx="228">
                  <c:v>39113</c:v>
                </c:pt>
                <c:pt idx="229">
                  <c:v>39141</c:v>
                </c:pt>
                <c:pt idx="230">
                  <c:v>39172</c:v>
                </c:pt>
                <c:pt idx="231">
                  <c:v>39202</c:v>
                </c:pt>
                <c:pt idx="232">
                  <c:v>39233</c:v>
                </c:pt>
                <c:pt idx="233">
                  <c:v>39263</c:v>
                </c:pt>
                <c:pt idx="234">
                  <c:v>39294</c:v>
                </c:pt>
                <c:pt idx="235">
                  <c:v>39325</c:v>
                </c:pt>
                <c:pt idx="236">
                  <c:v>39355</c:v>
                </c:pt>
                <c:pt idx="237">
                  <c:v>39386</c:v>
                </c:pt>
                <c:pt idx="238">
                  <c:v>39416</c:v>
                </c:pt>
                <c:pt idx="239">
                  <c:v>39447</c:v>
                </c:pt>
                <c:pt idx="240">
                  <c:v>39478</c:v>
                </c:pt>
                <c:pt idx="241">
                  <c:v>39507</c:v>
                </c:pt>
                <c:pt idx="242">
                  <c:v>39538</c:v>
                </c:pt>
                <c:pt idx="243">
                  <c:v>39568</c:v>
                </c:pt>
                <c:pt idx="244">
                  <c:v>39599</c:v>
                </c:pt>
                <c:pt idx="245">
                  <c:v>39629</c:v>
                </c:pt>
                <c:pt idx="246">
                  <c:v>39660</c:v>
                </c:pt>
                <c:pt idx="247">
                  <c:v>39691</c:v>
                </c:pt>
                <c:pt idx="248">
                  <c:v>39721</c:v>
                </c:pt>
                <c:pt idx="249">
                  <c:v>39752</c:v>
                </c:pt>
                <c:pt idx="250">
                  <c:v>39782</c:v>
                </c:pt>
                <c:pt idx="251">
                  <c:v>39813</c:v>
                </c:pt>
                <c:pt idx="252">
                  <c:v>39844</c:v>
                </c:pt>
                <c:pt idx="253">
                  <c:v>39872</c:v>
                </c:pt>
                <c:pt idx="254">
                  <c:v>39903</c:v>
                </c:pt>
                <c:pt idx="255">
                  <c:v>39933</c:v>
                </c:pt>
                <c:pt idx="256">
                  <c:v>39964</c:v>
                </c:pt>
                <c:pt idx="257">
                  <c:v>39994</c:v>
                </c:pt>
                <c:pt idx="258">
                  <c:v>40025</c:v>
                </c:pt>
                <c:pt idx="259">
                  <c:v>40056</c:v>
                </c:pt>
                <c:pt idx="260">
                  <c:v>40086</c:v>
                </c:pt>
                <c:pt idx="261">
                  <c:v>40117</c:v>
                </c:pt>
                <c:pt idx="262">
                  <c:v>40147</c:v>
                </c:pt>
                <c:pt idx="263">
                  <c:v>40178</c:v>
                </c:pt>
                <c:pt idx="264">
                  <c:v>40209</c:v>
                </c:pt>
                <c:pt idx="265">
                  <c:v>40237</c:v>
                </c:pt>
                <c:pt idx="266">
                  <c:v>40268</c:v>
                </c:pt>
                <c:pt idx="267">
                  <c:v>40298</c:v>
                </c:pt>
                <c:pt idx="268">
                  <c:v>40329</c:v>
                </c:pt>
                <c:pt idx="269">
                  <c:v>40359</c:v>
                </c:pt>
                <c:pt idx="270">
                  <c:v>40390</c:v>
                </c:pt>
                <c:pt idx="271">
                  <c:v>40421</c:v>
                </c:pt>
                <c:pt idx="272">
                  <c:v>40451</c:v>
                </c:pt>
                <c:pt idx="273">
                  <c:v>40482</c:v>
                </c:pt>
                <c:pt idx="274">
                  <c:v>40512</c:v>
                </c:pt>
                <c:pt idx="275">
                  <c:v>40543</c:v>
                </c:pt>
                <c:pt idx="276">
                  <c:v>40574</c:v>
                </c:pt>
                <c:pt idx="277">
                  <c:v>40602</c:v>
                </c:pt>
                <c:pt idx="278">
                  <c:v>40633</c:v>
                </c:pt>
                <c:pt idx="279">
                  <c:v>40663</c:v>
                </c:pt>
                <c:pt idx="280">
                  <c:v>40694</c:v>
                </c:pt>
                <c:pt idx="281">
                  <c:v>40724</c:v>
                </c:pt>
                <c:pt idx="282">
                  <c:v>40755</c:v>
                </c:pt>
                <c:pt idx="283">
                  <c:v>40786</c:v>
                </c:pt>
                <c:pt idx="284">
                  <c:v>40816</c:v>
                </c:pt>
                <c:pt idx="285">
                  <c:v>40847</c:v>
                </c:pt>
                <c:pt idx="286">
                  <c:v>40877</c:v>
                </c:pt>
                <c:pt idx="287">
                  <c:v>40908</c:v>
                </c:pt>
                <c:pt idx="288">
                  <c:v>40939</c:v>
                </c:pt>
                <c:pt idx="289">
                  <c:v>40968</c:v>
                </c:pt>
                <c:pt idx="290">
                  <c:v>40999</c:v>
                </c:pt>
                <c:pt idx="291">
                  <c:v>41029</c:v>
                </c:pt>
                <c:pt idx="292">
                  <c:v>41060</c:v>
                </c:pt>
                <c:pt idx="293">
                  <c:v>41090</c:v>
                </c:pt>
                <c:pt idx="294">
                  <c:v>41121</c:v>
                </c:pt>
                <c:pt idx="295">
                  <c:v>41152</c:v>
                </c:pt>
                <c:pt idx="296">
                  <c:v>41182</c:v>
                </c:pt>
                <c:pt idx="297">
                  <c:v>41213</c:v>
                </c:pt>
                <c:pt idx="298">
                  <c:v>41243</c:v>
                </c:pt>
                <c:pt idx="299">
                  <c:v>41274</c:v>
                </c:pt>
                <c:pt idx="300">
                  <c:v>41305</c:v>
                </c:pt>
                <c:pt idx="301">
                  <c:v>41333</c:v>
                </c:pt>
                <c:pt idx="302">
                  <c:v>41364</c:v>
                </c:pt>
                <c:pt idx="303">
                  <c:v>41394</c:v>
                </c:pt>
                <c:pt idx="304">
                  <c:v>41425</c:v>
                </c:pt>
                <c:pt idx="305">
                  <c:v>41455</c:v>
                </c:pt>
                <c:pt idx="306">
                  <c:v>41486</c:v>
                </c:pt>
                <c:pt idx="307">
                  <c:v>41517</c:v>
                </c:pt>
                <c:pt idx="308">
                  <c:v>41547</c:v>
                </c:pt>
                <c:pt idx="309">
                  <c:v>41578</c:v>
                </c:pt>
                <c:pt idx="310">
                  <c:v>41608</c:v>
                </c:pt>
                <c:pt idx="311">
                  <c:v>41639</c:v>
                </c:pt>
                <c:pt idx="312">
                  <c:v>41670</c:v>
                </c:pt>
                <c:pt idx="313">
                  <c:v>41698</c:v>
                </c:pt>
                <c:pt idx="314">
                  <c:v>41729</c:v>
                </c:pt>
                <c:pt idx="315">
                  <c:v>41759</c:v>
                </c:pt>
                <c:pt idx="316">
                  <c:v>41790</c:v>
                </c:pt>
                <c:pt idx="317">
                  <c:v>41820</c:v>
                </c:pt>
                <c:pt idx="318">
                  <c:v>41851</c:v>
                </c:pt>
                <c:pt idx="319">
                  <c:v>41882</c:v>
                </c:pt>
                <c:pt idx="320">
                  <c:v>41912</c:v>
                </c:pt>
                <c:pt idx="321">
                  <c:v>41943</c:v>
                </c:pt>
                <c:pt idx="322">
                  <c:v>41973</c:v>
                </c:pt>
                <c:pt idx="323">
                  <c:v>42004</c:v>
                </c:pt>
                <c:pt idx="324">
                  <c:v>42035</c:v>
                </c:pt>
                <c:pt idx="325">
                  <c:v>42063</c:v>
                </c:pt>
                <c:pt idx="326">
                  <c:v>42094</c:v>
                </c:pt>
                <c:pt idx="327">
                  <c:v>42124</c:v>
                </c:pt>
                <c:pt idx="328">
                  <c:v>42155</c:v>
                </c:pt>
                <c:pt idx="329">
                  <c:v>42185</c:v>
                </c:pt>
                <c:pt idx="330">
                  <c:v>42216</c:v>
                </c:pt>
                <c:pt idx="331">
                  <c:v>42247</c:v>
                </c:pt>
                <c:pt idx="332">
                  <c:v>42277</c:v>
                </c:pt>
                <c:pt idx="333">
                  <c:v>42308</c:v>
                </c:pt>
                <c:pt idx="334">
                  <c:v>42338</c:v>
                </c:pt>
                <c:pt idx="335">
                  <c:v>42369</c:v>
                </c:pt>
                <c:pt idx="336">
                  <c:v>42400</c:v>
                </c:pt>
                <c:pt idx="337">
                  <c:v>42429</c:v>
                </c:pt>
                <c:pt idx="338">
                  <c:v>42460</c:v>
                </c:pt>
                <c:pt idx="339">
                  <c:v>42490</c:v>
                </c:pt>
                <c:pt idx="340">
                  <c:v>42521</c:v>
                </c:pt>
                <c:pt idx="341">
                  <c:v>42551</c:v>
                </c:pt>
                <c:pt idx="342">
                  <c:v>42582</c:v>
                </c:pt>
                <c:pt idx="343">
                  <c:v>42613</c:v>
                </c:pt>
                <c:pt idx="344">
                  <c:v>42643</c:v>
                </c:pt>
                <c:pt idx="345">
                  <c:v>42674</c:v>
                </c:pt>
                <c:pt idx="346">
                  <c:v>42704</c:v>
                </c:pt>
                <c:pt idx="347">
                  <c:v>42735</c:v>
                </c:pt>
                <c:pt idx="348">
                  <c:v>42766</c:v>
                </c:pt>
                <c:pt idx="349">
                  <c:v>42794</c:v>
                </c:pt>
                <c:pt idx="350">
                  <c:v>42825</c:v>
                </c:pt>
                <c:pt idx="351">
                  <c:v>42855</c:v>
                </c:pt>
                <c:pt idx="352">
                  <c:v>42886</c:v>
                </c:pt>
                <c:pt idx="353">
                  <c:v>42916</c:v>
                </c:pt>
                <c:pt idx="354">
                  <c:v>42947</c:v>
                </c:pt>
                <c:pt idx="355">
                  <c:v>42978</c:v>
                </c:pt>
                <c:pt idx="356">
                  <c:v>43008</c:v>
                </c:pt>
                <c:pt idx="357">
                  <c:v>43039</c:v>
                </c:pt>
                <c:pt idx="358">
                  <c:v>43069</c:v>
                </c:pt>
                <c:pt idx="359">
                  <c:v>43100</c:v>
                </c:pt>
                <c:pt idx="360">
                  <c:v>43131</c:v>
                </c:pt>
                <c:pt idx="361">
                  <c:v>43159</c:v>
                </c:pt>
                <c:pt idx="362">
                  <c:v>43190</c:v>
                </c:pt>
                <c:pt idx="363">
                  <c:v>43220</c:v>
                </c:pt>
                <c:pt idx="364">
                  <c:v>43251</c:v>
                </c:pt>
                <c:pt idx="365">
                  <c:v>43281</c:v>
                </c:pt>
                <c:pt idx="366">
                  <c:v>43299</c:v>
                </c:pt>
                <c:pt idx="367">
                  <c:v>43330</c:v>
                </c:pt>
                <c:pt idx="368">
                  <c:v>43361</c:v>
                </c:pt>
                <c:pt idx="369">
                  <c:v>43404</c:v>
                </c:pt>
                <c:pt idx="370">
                  <c:v>43434</c:v>
                </c:pt>
                <c:pt idx="371">
                  <c:v>43465</c:v>
                </c:pt>
                <c:pt idx="372" formatCode="mmm\-yy">
                  <c:v>43496</c:v>
                </c:pt>
                <c:pt idx="373" formatCode="mmm\-yy">
                  <c:v>43524</c:v>
                </c:pt>
                <c:pt idx="374" formatCode="mmm\-yy">
                  <c:v>43555</c:v>
                </c:pt>
                <c:pt idx="375">
                  <c:v>43585</c:v>
                </c:pt>
                <c:pt idx="376">
                  <c:v>43616</c:v>
                </c:pt>
                <c:pt idx="377">
                  <c:v>43646</c:v>
                </c:pt>
              </c:numCache>
            </c:numRef>
          </c:cat>
          <c:val>
            <c:numRef>
              <c:f>Sheet1!$B$2:$B$379</c:f>
              <c:numCache>
                <c:formatCode>_(* #,##0_);_(* \(#,##0\);_(* "-"??_);_(@_)</c:formatCode>
                <c:ptCount val="378"/>
                <c:pt idx="0">
                  <c:v>10253.300000000001</c:v>
                </c:pt>
                <c:pt idx="1">
                  <c:v>10848.7999998459</c:v>
                </c:pt>
                <c:pt idx="2">
                  <c:v>11186.199999314602</c:v>
                </c:pt>
                <c:pt idx="3">
                  <c:v>11331.3999996113</c:v>
                </c:pt>
                <c:pt idx="4">
                  <c:v>11110.199999707998</c:v>
                </c:pt>
                <c:pt idx="5">
                  <c:v>11101.400000256201</c:v>
                </c:pt>
                <c:pt idx="6">
                  <c:v>11309.5000006479</c:v>
                </c:pt>
                <c:pt idx="7">
                  <c:v>10690.7000001378</c:v>
                </c:pt>
                <c:pt idx="8">
                  <c:v>11152.600000317601</c:v>
                </c:pt>
                <c:pt idx="9">
                  <c:v>11884.900000687399</c:v>
                </c:pt>
                <c:pt idx="10">
                  <c:v>12285.800001118199</c:v>
                </c:pt>
                <c:pt idx="11">
                  <c:v>12399.100001331</c:v>
                </c:pt>
                <c:pt idx="12">
                  <c:v>12848.2000009655</c:v>
                </c:pt>
                <c:pt idx="13">
                  <c:v>12772.3000008009</c:v>
                </c:pt>
                <c:pt idx="14">
                  <c:v>12702.0000009705</c:v>
                </c:pt>
                <c:pt idx="15">
                  <c:v>13021.7000012143</c:v>
                </c:pt>
                <c:pt idx="16">
                  <c:v>12714.6000007722</c:v>
                </c:pt>
                <c:pt idx="17">
                  <c:v>12538.1000011337</c:v>
                </c:pt>
                <c:pt idx="18">
                  <c:v>13955.100001655301</c:v>
                </c:pt>
                <c:pt idx="19">
                  <c:v>13627.100001061201</c:v>
                </c:pt>
                <c:pt idx="20">
                  <c:v>14039.7000008002</c:v>
                </c:pt>
                <c:pt idx="21">
                  <c:v>13588.100000373301</c:v>
                </c:pt>
                <c:pt idx="22">
                  <c:v>14122.800001029202</c:v>
                </c:pt>
                <c:pt idx="23">
                  <c:v>14587.000000948401</c:v>
                </c:pt>
                <c:pt idx="24">
                  <c:v>13917.2000003376</c:v>
                </c:pt>
                <c:pt idx="25">
                  <c:v>13333.000000611701</c:v>
                </c:pt>
                <c:pt idx="26">
                  <c:v>12510.000000088399</c:v>
                </c:pt>
                <c:pt idx="27">
                  <c:v>12353.0000004873</c:v>
                </c:pt>
                <c:pt idx="28">
                  <c:v>13643.699999934699</c:v>
                </c:pt>
                <c:pt idx="29">
                  <c:v>13552.0999992699</c:v>
                </c:pt>
                <c:pt idx="30">
                  <c:v>13689.699999819301</c:v>
                </c:pt>
                <c:pt idx="31">
                  <c:v>12402.8000004888</c:v>
                </c:pt>
                <c:pt idx="32">
                  <c:v>11106.900001038401</c:v>
                </c:pt>
                <c:pt idx="33">
                  <c:v>12129.0000005853</c:v>
                </c:pt>
                <c:pt idx="34">
                  <c:v>11925.7000011652</c:v>
                </c:pt>
                <c:pt idx="35">
                  <c:v>12183.0000006627</c:v>
                </c:pt>
                <c:pt idx="36">
                  <c:v>12633.600000099201</c:v>
                </c:pt>
                <c:pt idx="37">
                  <c:v>13821.7000000138</c:v>
                </c:pt>
                <c:pt idx="38">
                  <c:v>13436.000000559699</c:v>
                </c:pt>
                <c:pt idx="39">
                  <c:v>13549.2000002185</c:v>
                </c:pt>
                <c:pt idx="40">
                  <c:v>13873.300000863499</c:v>
                </c:pt>
                <c:pt idx="41">
                  <c:v>13027.400000262702</c:v>
                </c:pt>
                <c:pt idx="42">
                  <c:v>13648.000000587699</c:v>
                </c:pt>
                <c:pt idx="43">
                  <c:v>13620.500001200899</c:v>
                </c:pt>
                <c:pt idx="44">
                  <c:v>13967.4000008766</c:v>
                </c:pt>
                <c:pt idx="45">
                  <c:v>14210.5000013522</c:v>
                </c:pt>
                <c:pt idx="46">
                  <c:v>13599.000000861401</c:v>
                </c:pt>
                <c:pt idx="47">
                  <c:v>14608.900000352001</c:v>
                </c:pt>
                <c:pt idx="48">
                  <c:v>14390.500000067701</c:v>
                </c:pt>
                <c:pt idx="49">
                  <c:v>14173.099999640299</c:v>
                </c:pt>
                <c:pt idx="50">
                  <c:v>13542.1999996297</c:v>
                </c:pt>
                <c:pt idx="51">
                  <c:v>13723.7999997142</c:v>
                </c:pt>
                <c:pt idx="52">
                  <c:v>14249.7999995635</c:v>
                </c:pt>
                <c:pt idx="53">
                  <c:v>13741.6999995072</c:v>
                </c:pt>
                <c:pt idx="54">
                  <c:v>13785.599999738301</c:v>
                </c:pt>
                <c:pt idx="55">
                  <c:v>14094.6999991885</c:v>
                </c:pt>
                <c:pt idx="56">
                  <c:v>13974.599999202399</c:v>
                </c:pt>
                <c:pt idx="57">
                  <c:v>13632.7999994037</c:v>
                </c:pt>
                <c:pt idx="58">
                  <c:v>13859.6999996329</c:v>
                </c:pt>
                <c:pt idx="59">
                  <c:v>13990.7999996176</c:v>
                </c:pt>
                <c:pt idx="60">
                  <c:v>14040.2999998547</c:v>
                </c:pt>
                <c:pt idx="61">
                  <c:v>14370.499999896101</c:v>
                </c:pt>
                <c:pt idx="62">
                  <c:v>15196.2999991979</c:v>
                </c:pt>
                <c:pt idx="63">
                  <c:v>15886.499999683901</c:v>
                </c:pt>
                <c:pt idx="64">
                  <c:v>16259.6999989051</c:v>
                </c:pt>
                <c:pt idx="65">
                  <c:v>16154.1999988466</c:v>
                </c:pt>
                <c:pt idx="66">
                  <c:v>16489.199999064902</c:v>
                </c:pt>
                <c:pt idx="67">
                  <c:v>17271.099998621299</c:v>
                </c:pt>
                <c:pt idx="68">
                  <c:v>16981.499998674401</c:v>
                </c:pt>
                <c:pt idx="69">
                  <c:v>17484.399999093999</c:v>
                </c:pt>
                <c:pt idx="70">
                  <c:v>16575.499999466501</c:v>
                </c:pt>
                <c:pt idx="71">
                  <c:v>17471.999999482498</c:v>
                </c:pt>
                <c:pt idx="72">
                  <c:v>18630.699998923399</c:v>
                </c:pt>
                <c:pt idx="73">
                  <c:v>18361.3999989722</c:v>
                </c:pt>
                <c:pt idx="74">
                  <c:v>17536.399998934299</c:v>
                </c:pt>
                <c:pt idx="75">
                  <c:v>18013.299999679399</c:v>
                </c:pt>
                <c:pt idx="76">
                  <c:v>18119.50000014</c:v>
                </c:pt>
                <c:pt idx="77">
                  <c:v>18031.499999318501</c:v>
                </c:pt>
                <c:pt idx="78">
                  <c:v>18430.599998994297</c:v>
                </c:pt>
                <c:pt idx="79">
                  <c:v>19087.0999983244</c:v>
                </c:pt>
                <c:pt idx="80">
                  <c:v>18638.899999145</c:v>
                </c:pt>
                <c:pt idx="81">
                  <c:v>19116.599999944698</c:v>
                </c:pt>
                <c:pt idx="82">
                  <c:v>18286.399999647099</c:v>
                </c:pt>
                <c:pt idx="83">
                  <c:v>18350.200000284702</c:v>
                </c:pt>
                <c:pt idx="84">
                  <c:v>17976.799999533498</c:v>
                </c:pt>
                <c:pt idx="85">
                  <c:v>18168.800000292202</c:v>
                </c:pt>
                <c:pt idx="86">
                  <c:v>19000.999999985997</c:v>
                </c:pt>
                <c:pt idx="87">
                  <c:v>19692.0999998554</c:v>
                </c:pt>
                <c:pt idx="88">
                  <c:v>19909.500000108201</c:v>
                </c:pt>
                <c:pt idx="89">
                  <c:v>19913.899999608198</c:v>
                </c:pt>
                <c:pt idx="90">
                  <c:v>20877.4000003117</c:v>
                </c:pt>
                <c:pt idx="91">
                  <c:v>20420.299999831699</c:v>
                </c:pt>
                <c:pt idx="92">
                  <c:v>20982.099999632701</c:v>
                </c:pt>
                <c:pt idx="93">
                  <c:v>20631.3999997584</c:v>
                </c:pt>
                <c:pt idx="94">
                  <c:v>21280.399999883401</c:v>
                </c:pt>
                <c:pt idx="95">
                  <c:v>21921.1999991183</c:v>
                </c:pt>
                <c:pt idx="96">
                  <c:v>22408.499999845702</c:v>
                </c:pt>
                <c:pt idx="97">
                  <c:v>22501.799999073202</c:v>
                </c:pt>
                <c:pt idx="98">
                  <c:v>22848.199998842098</c:v>
                </c:pt>
                <c:pt idx="99">
                  <c:v>23406.099998432703</c:v>
                </c:pt>
                <c:pt idx="100">
                  <c:v>23430.299998233899</c:v>
                </c:pt>
                <c:pt idx="101">
                  <c:v>23558.799999174698</c:v>
                </c:pt>
                <c:pt idx="102">
                  <c:v>22678.899998566703</c:v>
                </c:pt>
                <c:pt idx="103">
                  <c:v>22958.599999390401</c:v>
                </c:pt>
                <c:pt idx="104">
                  <c:v>23806.399999941503</c:v>
                </c:pt>
                <c:pt idx="105">
                  <c:v>23901.600000919399</c:v>
                </c:pt>
                <c:pt idx="106">
                  <c:v>25179.400001518501</c:v>
                </c:pt>
                <c:pt idx="107">
                  <c:v>24814.700000701898</c:v>
                </c:pt>
                <c:pt idx="108">
                  <c:v>25231.000001244302</c:v>
                </c:pt>
                <c:pt idx="109">
                  <c:v>25575.000000250802</c:v>
                </c:pt>
                <c:pt idx="110">
                  <c:v>25063.399999438301</c:v>
                </c:pt>
                <c:pt idx="111">
                  <c:v>25868.400000325499</c:v>
                </c:pt>
                <c:pt idx="112">
                  <c:v>27411.899999773399</c:v>
                </c:pt>
                <c:pt idx="113">
                  <c:v>28814.600000701601</c:v>
                </c:pt>
                <c:pt idx="114">
                  <c:v>30117.500000783897</c:v>
                </c:pt>
                <c:pt idx="115">
                  <c:v>28004.400001473903</c:v>
                </c:pt>
                <c:pt idx="116">
                  <c:v>29497.900000334899</c:v>
                </c:pt>
                <c:pt idx="117">
                  <c:v>27741.500000930599</c:v>
                </c:pt>
                <c:pt idx="118">
                  <c:v>28165.900001392398</c:v>
                </c:pt>
                <c:pt idx="119">
                  <c:v>28535.700000007899</c:v>
                </c:pt>
                <c:pt idx="120">
                  <c:v>29163.900000900499</c:v>
                </c:pt>
                <c:pt idx="121">
                  <c:v>31158.999999773099</c:v>
                </c:pt>
                <c:pt idx="122">
                  <c:v>32488.499998397601</c:v>
                </c:pt>
                <c:pt idx="123">
                  <c:v>32792.999998089697</c:v>
                </c:pt>
                <c:pt idx="124">
                  <c:v>32170.799999135801</c:v>
                </c:pt>
                <c:pt idx="125">
                  <c:v>32750.399999216501</c:v>
                </c:pt>
                <c:pt idx="126">
                  <c:v>32761.100000301598</c:v>
                </c:pt>
                <c:pt idx="127">
                  <c:v>28171.2000010048</c:v>
                </c:pt>
                <c:pt idx="128">
                  <c:v>28731.600000183302</c:v>
                </c:pt>
                <c:pt idx="129">
                  <c:v>31355.599998847199</c:v>
                </c:pt>
                <c:pt idx="130">
                  <c:v>33259.199998659402</c:v>
                </c:pt>
                <c:pt idx="131">
                  <c:v>34803.799997972805</c:v>
                </c:pt>
                <c:pt idx="132">
                  <c:v>35515.099997940699</c:v>
                </c:pt>
                <c:pt idx="133">
                  <c:v>34622.499998321298</c:v>
                </c:pt>
                <c:pt idx="134">
                  <c:v>36179.799998356</c:v>
                </c:pt>
                <c:pt idx="135">
                  <c:v>37742.899997049703</c:v>
                </c:pt>
                <c:pt idx="136">
                  <c:v>36409.199996580501</c:v>
                </c:pt>
                <c:pt idx="137">
                  <c:v>38221.899998027598</c:v>
                </c:pt>
                <c:pt idx="138">
                  <c:v>38065.699996449097</c:v>
                </c:pt>
                <c:pt idx="139">
                  <c:v>38019.999995730701</c:v>
                </c:pt>
                <c:pt idx="140">
                  <c:v>37610.099996020799</c:v>
                </c:pt>
                <c:pt idx="141">
                  <c:v>39514.899995877204</c:v>
                </c:pt>
                <c:pt idx="142">
                  <c:v>40742.699994169299</c:v>
                </c:pt>
                <c:pt idx="143">
                  <c:v>44136.899995627398</c:v>
                </c:pt>
                <c:pt idx="144">
                  <c:v>41755.999996394901</c:v>
                </c:pt>
                <c:pt idx="145">
                  <c:v>41897.799994322297</c:v>
                </c:pt>
                <c:pt idx="146">
                  <c:v>44652.099994051605</c:v>
                </c:pt>
                <c:pt idx="147">
                  <c:v>42649.199993489899</c:v>
                </c:pt>
                <c:pt idx="148">
                  <c:v>41542.399993337902</c:v>
                </c:pt>
                <c:pt idx="149">
                  <c:v>42950.499992733799</c:v>
                </c:pt>
                <c:pt idx="150">
                  <c:v>41688.999994142207</c:v>
                </c:pt>
                <c:pt idx="151">
                  <c:v>42984.9999944909</c:v>
                </c:pt>
                <c:pt idx="152">
                  <c:v>40624.099996152501</c:v>
                </c:pt>
                <c:pt idx="153">
                  <c:v>39829.2999973072</c:v>
                </c:pt>
                <c:pt idx="154">
                  <c:v>37361.799999321804</c:v>
                </c:pt>
                <c:pt idx="155">
                  <c:v>37985.899998847599</c:v>
                </c:pt>
                <c:pt idx="156">
                  <c:v>38946.300000393501</c:v>
                </c:pt>
                <c:pt idx="157">
                  <c:v>35669.399998690598</c:v>
                </c:pt>
                <c:pt idx="158">
                  <c:v>33268.299998679999</c:v>
                </c:pt>
                <c:pt idx="159">
                  <c:v>35691.4999970188</c:v>
                </c:pt>
                <c:pt idx="160">
                  <c:v>35293.599997889098</c:v>
                </c:pt>
                <c:pt idx="161">
                  <c:v>34212.299997253001</c:v>
                </c:pt>
                <c:pt idx="162">
                  <c:v>33673.099995667799</c:v>
                </c:pt>
                <c:pt idx="163">
                  <c:v>32125.5999970673</c:v>
                </c:pt>
                <c:pt idx="164">
                  <c:v>29191.099995889199</c:v>
                </c:pt>
                <c:pt idx="165">
                  <c:v>29811.3999971171</c:v>
                </c:pt>
                <c:pt idx="166">
                  <c:v>31644.799996899201</c:v>
                </c:pt>
                <c:pt idx="167">
                  <c:v>31941.399995408003</c:v>
                </c:pt>
                <c:pt idx="168">
                  <c:v>31066.1999946826</c:v>
                </c:pt>
                <c:pt idx="169">
                  <c:v>30837.9999948435</c:v>
                </c:pt>
                <c:pt idx="170">
                  <c:v>32230.599994773402</c:v>
                </c:pt>
                <c:pt idx="171">
                  <c:v>31209.799996260797</c:v>
                </c:pt>
                <c:pt idx="172">
                  <c:v>31253.8999960689</c:v>
                </c:pt>
                <c:pt idx="173">
                  <c:v>29346.599994971202</c:v>
                </c:pt>
                <c:pt idx="174">
                  <c:v>26885.499996042799</c:v>
                </c:pt>
                <c:pt idx="175">
                  <c:v>26954.9999948533</c:v>
                </c:pt>
                <c:pt idx="176">
                  <c:v>23998.4999947293</c:v>
                </c:pt>
                <c:pt idx="177">
                  <c:v>25765.699994237599</c:v>
                </c:pt>
                <c:pt idx="178">
                  <c:v>27175.099993124299</c:v>
                </c:pt>
                <c:pt idx="179">
                  <c:v>25879.499993789897</c:v>
                </c:pt>
                <c:pt idx="180">
                  <c:v>25124.1999931024</c:v>
                </c:pt>
                <c:pt idx="181">
                  <c:v>24683.899993659601</c:v>
                </c:pt>
                <c:pt idx="182">
                  <c:v>24590.599993339998</c:v>
                </c:pt>
                <c:pt idx="183">
                  <c:v>26786.599993470998</c:v>
                </c:pt>
                <c:pt idx="184">
                  <c:v>28345.3999919567</c:v>
                </c:pt>
                <c:pt idx="185">
                  <c:v>28889.799992456501</c:v>
                </c:pt>
                <c:pt idx="186">
                  <c:v>29530.8999922925</c:v>
                </c:pt>
                <c:pt idx="187">
                  <c:v>30231.899992847299</c:v>
                </c:pt>
                <c:pt idx="188">
                  <c:v>30424.9999930251</c:v>
                </c:pt>
                <c:pt idx="189">
                  <c:v>32270.699992874499</c:v>
                </c:pt>
                <c:pt idx="190">
                  <c:v>32765.099992774598</c:v>
                </c:pt>
                <c:pt idx="191">
                  <c:v>34842.699993466202</c:v>
                </c:pt>
                <c:pt idx="192">
                  <c:v>35439.799994812696</c:v>
                </c:pt>
                <c:pt idx="193">
                  <c:v>36093.799993079199</c:v>
                </c:pt>
                <c:pt idx="194">
                  <c:v>35901.599991974697</c:v>
                </c:pt>
                <c:pt idx="195">
                  <c:v>35077.499992774996</c:v>
                </c:pt>
                <c:pt idx="196">
                  <c:v>35373.399993748797</c:v>
                </c:pt>
                <c:pt idx="197">
                  <c:v>36088.2999944853</c:v>
                </c:pt>
                <c:pt idx="198">
                  <c:v>34943.499995062404</c:v>
                </c:pt>
                <c:pt idx="199">
                  <c:v>35170.399993365601</c:v>
                </c:pt>
                <c:pt idx="200">
                  <c:v>35911.399994845204</c:v>
                </c:pt>
                <c:pt idx="201">
                  <c:v>36797.599995033597</c:v>
                </c:pt>
                <c:pt idx="202">
                  <c:v>38818.854353226896</c:v>
                </c:pt>
                <c:pt idx="203">
                  <c:v>40331.953122809493</c:v>
                </c:pt>
                <c:pt idx="204">
                  <c:v>39485.125874510595</c:v>
                </c:pt>
                <c:pt idx="205">
                  <c:v>40871.384599090496</c:v>
                </c:pt>
                <c:pt idx="206">
                  <c:v>39987.183368349804</c:v>
                </c:pt>
                <c:pt idx="207">
                  <c:v>39131.882224181398</c:v>
                </c:pt>
                <c:pt idx="208">
                  <c:v>39891.920506219896</c:v>
                </c:pt>
                <c:pt idx="209">
                  <c:v>40312.789530464499</c:v>
                </c:pt>
                <c:pt idx="210">
                  <c:v>41814.2040060851</c:v>
                </c:pt>
                <c:pt idx="211">
                  <c:v>42151.1636645326</c:v>
                </c:pt>
                <c:pt idx="212">
                  <c:v>43431.179533510403</c:v>
                </c:pt>
                <c:pt idx="213">
                  <c:v>42269.445717834395</c:v>
                </c:pt>
                <c:pt idx="214">
                  <c:v>43830.397669749502</c:v>
                </c:pt>
                <c:pt idx="215">
                  <c:v>44919.155915851399</c:v>
                </c:pt>
                <c:pt idx="216">
                  <c:v>47140.374791973605</c:v>
                </c:pt>
                <c:pt idx="217">
                  <c:v>47090.283014884299</c:v>
                </c:pt>
                <c:pt idx="218">
                  <c:v>48101.126095659194</c:v>
                </c:pt>
                <c:pt idx="219">
                  <c:v>49726.4979187356</c:v>
                </c:pt>
                <c:pt idx="220">
                  <c:v>47808.077615103801</c:v>
                </c:pt>
                <c:pt idx="221">
                  <c:v>47806.896416149393</c:v>
                </c:pt>
                <c:pt idx="222">
                  <c:v>48145.000575113299</c:v>
                </c:pt>
                <c:pt idx="223">
                  <c:v>49417.523747732703</c:v>
                </c:pt>
                <c:pt idx="224">
                  <c:v>50006.874704606002</c:v>
                </c:pt>
                <c:pt idx="225">
                  <c:v>51892.322921958104</c:v>
                </c:pt>
                <c:pt idx="226">
                  <c:v>53384.878703700204</c:v>
                </c:pt>
                <c:pt idx="227">
                  <c:v>54589.669500443299</c:v>
                </c:pt>
                <c:pt idx="228">
                  <c:v>55144.6225670282</c:v>
                </c:pt>
                <c:pt idx="229">
                  <c:v>54875.795879292506</c:v>
                </c:pt>
                <c:pt idx="230">
                  <c:v>56000.174514163496</c:v>
                </c:pt>
                <c:pt idx="231">
                  <c:v>58511.044768425301</c:v>
                </c:pt>
                <c:pt idx="232">
                  <c:v>60310.300621936498</c:v>
                </c:pt>
                <c:pt idx="233">
                  <c:v>60154.577586266503</c:v>
                </c:pt>
                <c:pt idx="234">
                  <c:v>59249.913465415098</c:v>
                </c:pt>
                <c:pt idx="235">
                  <c:v>59111.1238255676</c:v>
                </c:pt>
                <c:pt idx="236">
                  <c:v>62302.981398206299</c:v>
                </c:pt>
                <c:pt idx="237">
                  <c:v>64746.226482268103</c:v>
                </c:pt>
                <c:pt idx="238">
                  <c:v>61910.150560263399</c:v>
                </c:pt>
                <c:pt idx="239">
                  <c:v>61241.0600379057</c:v>
                </c:pt>
                <c:pt idx="240">
                  <c:v>56239.217220029102</c:v>
                </c:pt>
                <c:pt idx="241">
                  <c:v>56424.683641687101</c:v>
                </c:pt>
                <c:pt idx="242">
                  <c:v>55621.949077607998</c:v>
                </c:pt>
                <c:pt idx="243">
                  <c:v>58765.612772286397</c:v>
                </c:pt>
                <c:pt idx="244">
                  <c:v>59750.818664143299</c:v>
                </c:pt>
                <c:pt idx="245">
                  <c:v>54864.6261927839</c:v>
                </c:pt>
                <c:pt idx="246">
                  <c:v>53457.109376033404</c:v>
                </c:pt>
                <c:pt idx="247">
                  <c:v>52328.384845938701</c:v>
                </c:pt>
                <c:pt idx="248">
                  <c:v>45809.1088542941</c:v>
                </c:pt>
                <c:pt idx="249">
                  <c:v>36743.230523907303</c:v>
                </c:pt>
                <c:pt idx="250">
                  <c:v>34352.611819380902</c:v>
                </c:pt>
                <c:pt idx="251">
                  <c:v>35614.561895393999</c:v>
                </c:pt>
                <c:pt idx="252">
                  <c:v>32582.6465569022</c:v>
                </c:pt>
                <c:pt idx="253">
                  <c:v>29412.544075139602</c:v>
                </c:pt>
                <c:pt idx="254">
                  <c:v>31851.4939608977</c:v>
                </c:pt>
                <c:pt idx="255">
                  <c:v>35640.555486102101</c:v>
                </c:pt>
                <c:pt idx="256">
                  <c:v>39234.0855923325</c:v>
                </c:pt>
                <c:pt idx="257">
                  <c:v>39029.863878815297</c:v>
                </c:pt>
                <c:pt idx="258">
                  <c:v>42479.248545265502</c:v>
                </c:pt>
                <c:pt idx="259">
                  <c:v>44016.311905945498</c:v>
                </c:pt>
                <c:pt idx="260">
                  <c:v>46049.782959005504</c:v>
                </c:pt>
                <c:pt idx="261">
                  <c:v>45347.5046490108</c:v>
                </c:pt>
                <c:pt idx="262">
                  <c:v>47232.765763341697</c:v>
                </c:pt>
                <c:pt idx="263">
                  <c:v>48224.811852143102</c:v>
                </c:pt>
                <c:pt idx="264">
                  <c:v>46150.062816302896</c:v>
                </c:pt>
                <c:pt idx="265">
                  <c:v>46755.082765044601</c:v>
                </c:pt>
                <c:pt idx="266">
                  <c:v>49785.957604369694</c:v>
                </c:pt>
                <c:pt idx="267">
                  <c:v>49895.691859116196</c:v>
                </c:pt>
                <c:pt idx="268">
                  <c:v>45209.1680096583</c:v>
                </c:pt>
                <c:pt idx="269">
                  <c:v>43832.288981466503</c:v>
                </c:pt>
                <c:pt idx="270">
                  <c:v>47412.747995377096</c:v>
                </c:pt>
                <c:pt idx="271">
                  <c:v>45774.219276873999</c:v>
                </c:pt>
                <c:pt idx="272">
                  <c:v>50169.404452498697</c:v>
                </c:pt>
                <c:pt idx="273">
                  <c:v>51992.743196833006</c:v>
                </c:pt>
                <c:pt idx="274">
                  <c:v>50857.337868398099</c:v>
                </c:pt>
                <c:pt idx="275">
                  <c:v>54596.684313061894</c:v>
                </c:pt>
                <c:pt idx="276">
                  <c:v>55465.911654303098</c:v>
                </c:pt>
                <c:pt idx="277">
                  <c:v>57103.741973823795</c:v>
                </c:pt>
                <c:pt idx="278">
                  <c:v>57070.500989092106</c:v>
                </c:pt>
                <c:pt idx="279">
                  <c:v>59438.246807948293</c:v>
                </c:pt>
                <c:pt idx="280">
                  <c:v>58216.163215709297</c:v>
                </c:pt>
                <c:pt idx="281">
                  <c:v>57321.477786855001</c:v>
                </c:pt>
                <c:pt idx="282">
                  <c:v>56406.720068528099</c:v>
                </c:pt>
                <c:pt idx="283">
                  <c:v>52309.401269935399</c:v>
                </c:pt>
                <c:pt idx="284">
                  <c:v>47389.802111766003</c:v>
                </c:pt>
                <c:pt idx="285">
                  <c:v>52479.865894920404</c:v>
                </c:pt>
                <c:pt idx="286">
                  <c:v>50935.031238756899</c:v>
                </c:pt>
                <c:pt idx="287">
                  <c:v>50849.643675985695</c:v>
                </c:pt>
                <c:pt idx="288">
                  <c:v>53820.571939890106</c:v>
                </c:pt>
                <c:pt idx="289">
                  <c:v>56555.567503962302</c:v>
                </c:pt>
                <c:pt idx="290">
                  <c:v>56958.8763350687</c:v>
                </c:pt>
                <c:pt idx="291">
                  <c:v>56344.3290876354</c:v>
                </c:pt>
                <c:pt idx="292">
                  <c:v>51343.070766306897</c:v>
                </c:pt>
                <c:pt idx="293">
                  <c:v>53904.374403496797</c:v>
                </c:pt>
                <c:pt idx="294">
                  <c:v>54660.119592039293</c:v>
                </c:pt>
                <c:pt idx="295">
                  <c:v>55876.018286774</c:v>
                </c:pt>
                <c:pt idx="296">
                  <c:v>57659.266644337804</c:v>
                </c:pt>
                <c:pt idx="297">
                  <c:v>57289.793299918798</c:v>
                </c:pt>
                <c:pt idx="298">
                  <c:v>58050.063683474102</c:v>
                </c:pt>
                <c:pt idx="299">
                  <c:v>59393.121926778098</c:v>
                </c:pt>
                <c:pt idx="300">
                  <c:v>62146.307383031701</c:v>
                </c:pt>
                <c:pt idx="301">
                  <c:v>62164.729475075503</c:v>
                </c:pt>
                <c:pt idx="302">
                  <c:v>63331.049091838795</c:v>
                </c:pt>
                <c:pt idx="303">
                  <c:v>65182.883824693599</c:v>
                </c:pt>
                <c:pt idx="304">
                  <c:v>65058.895778537699</c:v>
                </c:pt>
                <c:pt idx="305">
                  <c:v>63183.7637563096</c:v>
                </c:pt>
                <c:pt idx="306">
                  <c:v>66228.790192911096</c:v>
                </c:pt>
                <c:pt idx="307">
                  <c:v>64876.809756776704</c:v>
                </c:pt>
                <c:pt idx="308">
                  <c:v>68252.828952790092</c:v>
                </c:pt>
                <c:pt idx="309">
                  <c:v>71011.405908948203</c:v>
                </c:pt>
                <c:pt idx="310">
                  <c:v>72047.091776542598</c:v>
                </c:pt>
                <c:pt idx="311">
                  <c:v>73314.843851725498</c:v>
                </c:pt>
                <c:pt idx="312">
                  <c:v>70398.571961398702</c:v>
                </c:pt>
                <c:pt idx="313">
                  <c:v>73834.53853400251</c:v>
                </c:pt>
                <c:pt idx="314">
                  <c:v>74202.168882230209</c:v>
                </c:pt>
                <c:pt idx="315">
                  <c:v>74947.740469593802</c:v>
                </c:pt>
                <c:pt idx="316">
                  <c:v>76606.836183499996</c:v>
                </c:pt>
                <c:pt idx="317">
                  <c:v>78082.435568233297</c:v>
                </c:pt>
                <c:pt idx="318">
                  <c:v>77159.0679550395</c:v>
                </c:pt>
                <c:pt idx="319">
                  <c:v>78895.167230567298</c:v>
                </c:pt>
                <c:pt idx="320">
                  <c:v>76367.196479448408</c:v>
                </c:pt>
                <c:pt idx="321">
                  <c:v>76922.266452644704</c:v>
                </c:pt>
                <c:pt idx="322">
                  <c:v>78241.847303087896</c:v>
                </c:pt>
                <c:pt idx="323">
                  <c:v>76764.673015668202</c:v>
                </c:pt>
                <c:pt idx="324">
                  <c:v>75581.637010536302</c:v>
                </c:pt>
                <c:pt idx="325">
                  <c:v>79823.950249157308</c:v>
                </c:pt>
                <c:pt idx="326">
                  <c:v>78634.8136445704</c:v>
                </c:pt>
                <c:pt idx="327">
                  <c:v>80955.007478383297</c:v>
                </c:pt>
                <c:pt idx="328">
                  <c:v>80912.243295216409</c:v>
                </c:pt>
                <c:pt idx="329">
                  <c:v>79043.233570464203</c:v>
                </c:pt>
                <c:pt idx="330">
                  <c:v>79758.456972911299</c:v>
                </c:pt>
                <c:pt idx="331">
                  <c:v>74323.284931375209</c:v>
                </c:pt>
                <c:pt idx="332">
                  <c:v>71663.520536988697</c:v>
                </c:pt>
                <c:pt idx="333">
                  <c:v>77307.049595766002</c:v>
                </c:pt>
                <c:pt idx="334">
                  <c:v>76703.107643945696</c:v>
                </c:pt>
                <c:pt idx="335">
                  <c:v>75352.087202253606</c:v>
                </c:pt>
                <c:pt idx="336">
                  <c:v>70825.265879790502</c:v>
                </c:pt>
                <c:pt idx="337">
                  <c:v>70377.511665210099</c:v>
                </c:pt>
                <c:pt idx="338">
                  <c:v>75641.559975940196</c:v>
                </c:pt>
                <c:pt idx="339">
                  <c:v>76802.773494310299</c:v>
                </c:pt>
                <c:pt idx="340">
                  <c:v>76964.636230361793</c:v>
                </c:pt>
                <c:pt idx="341">
                  <c:v>76539.228203465798</c:v>
                </c:pt>
                <c:pt idx="342">
                  <c:v>79860.860821025301</c:v>
                </c:pt>
                <c:pt idx="343">
                  <c:v>80168.336595219807</c:v>
                </c:pt>
                <c:pt idx="344">
                  <c:v>80694.469779919105</c:v>
                </c:pt>
                <c:pt idx="345">
                  <c:v>79344.153739643705</c:v>
                </c:pt>
                <c:pt idx="346">
                  <c:v>79986.032074566698</c:v>
                </c:pt>
                <c:pt idx="347">
                  <c:v>81745.706143461692</c:v>
                </c:pt>
                <c:pt idx="348">
                  <c:v>83998.404407609589</c:v>
                </c:pt>
                <c:pt idx="349">
                  <c:v>86392.192011597203</c:v>
                </c:pt>
                <c:pt idx="350">
                  <c:v>87506.632852453098</c:v>
                </c:pt>
                <c:pt idx="351">
                  <c:v>88910.833868478003</c:v>
                </c:pt>
                <c:pt idx="352">
                  <c:v>90952.861419669905</c:v>
                </c:pt>
                <c:pt idx="353">
                  <c:v>91404.138930586996</c:v>
                </c:pt>
                <c:pt idx="354">
                  <c:v>93991.815559764713</c:v>
                </c:pt>
                <c:pt idx="355">
                  <c:v>94397.918590698711</c:v>
                </c:pt>
                <c:pt idx="356">
                  <c:v>96256.975217856307</c:v>
                </c:pt>
                <c:pt idx="357">
                  <c:v>98277.920974144799</c:v>
                </c:pt>
                <c:pt idx="358">
                  <c:v>100225.38146534099</c:v>
                </c:pt>
                <c:pt idx="359">
                  <c:v>101874.91248227</c:v>
                </c:pt>
                <c:pt idx="360">
                  <c:v>107643.52468456399</c:v>
                </c:pt>
                <c:pt idx="361">
                  <c:v>103164.412347405</c:v>
                </c:pt>
                <c:pt idx="362">
                  <c:v>101017.8510351</c:v>
                </c:pt>
                <c:pt idx="363">
                  <c:v>102039.568309485</c:v>
                </c:pt>
                <c:pt idx="364">
                  <c:v>102254.978521803</c:v>
                </c:pt>
                <c:pt idx="365">
                  <c:v>101742.00603294301</c:v>
                </c:pt>
                <c:pt idx="366">
                  <c:v>104800</c:v>
                </c:pt>
                <c:pt idx="367">
                  <c:v>105700</c:v>
                </c:pt>
                <c:pt idx="368">
                  <c:v>106199.99999999999</c:v>
                </c:pt>
                <c:pt idx="369">
                  <c:v>98280.904670254298</c:v>
                </c:pt>
                <c:pt idx="370">
                  <c:v>99764.86565198061</c:v>
                </c:pt>
                <c:pt idx="371">
                  <c:v>92777.067251499699</c:v>
                </c:pt>
                <c:pt idx="372">
                  <c:v>100132.638403527</c:v>
                </c:pt>
                <c:pt idx="373">
                  <c:v>102856.34827335499</c:v>
                </c:pt>
                <c:pt idx="374">
                  <c:v>104213.868811407</c:v>
                </c:pt>
                <c:pt idx="375">
                  <c:v>107787.857430513</c:v>
                </c:pt>
                <c:pt idx="376">
                  <c:v>101483.74064878401</c:v>
                </c:pt>
                <c:pt idx="377">
                  <c:v>108176.29507371</c:v>
                </c:pt>
              </c:numCache>
            </c:numRef>
          </c:val>
          <c:smooth val="0"/>
          <c:extLst>
            <c:ext xmlns:c16="http://schemas.microsoft.com/office/drawing/2014/chart" uri="{C3380CC4-5D6E-409C-BE32-E72D297353CC}">
              <c16:uniqueId val="{00000000-44D3-4C16-A35C-E95EB81CBF6C}"/>
            </c:ext>
          </c:extLst>
        </c:ser>
        <c:ser>
          <c:idx val="1"/>
          <c:order val="1"/>
          <c:tx>
            <c:strRef>
              <c:f>Sheet1!$C$1</c:f>
              <c:strCache>
                <c:ptCount val="1"/>
                <c:pt idx="0">
                  <c:v>75/25</c:v>
                </c:pt>
              </c:strCache>
            </c:strRef>
          </c:tx>
          <c:spPr>
            <a:ln>
              <a:solidFill>
                <a:srgbClr val="6EA1B7"/>
              </a:solidFill>
            </a:ln>
          </c:spPr>
          <c:marker>
            <c:symbol val="none"/>
          </c:marker>
          <c:cat>
            <c:numRef>
              <c:f>Sheet1!$A$2:$A$379</c:f>
              <c:numCache>
                <c:formatCode>mm/yyyy</c:formatCode>
                <c:ptCount val="378"/>
                <c:pt idx="0">
                  <c:v>32173</c:v>
                </c:pt>
                <c:pt idx="1">
                  <c:v>32202</c:v>
                </c:pt>
                <c:pt idx="2">
                  <c:v>32233</c:v>
                </c:pt>
                <c:pt idx="3">
                  <c:v>32263</c:v>
                </c:pt>
                <c:pt idx="4">
                  <c:v>32294</c:v>
                </c:pt>
                <c:pt idx="5">
                  <c:v>32324</c:v>
                </c:pt>
                <c:pt idx="6">
                  <c:v>32355</c:v>
                </c:pt>
                <c:pt idx="7">
                  <c:v>32386</c:v>
                </c:pt>
                <c:pt idx="8">
                  <c:v>32416</c:v>
                </c:pt>
                <c:pt idx="9">
                  <c:v>32447</c:v>
                </c:pt>
                <c:pt idx="10">
                  <c:v>32477</c:v>
                </c:pt>
                <c:pt idx="11">
                  <c:v>32508</c:v>
                </c:pt>
                <c:pt idx="12">
                  <c:v>32539</c:v>
                </c:pt>
                <c:pt idx="13">
                  <c:v>32567</c:v>
                </c:pt>
                <c:pt idx="14">
                  <c:v>32598</c:v>
                </c:pt>
                <c:pt idx="15">
                  <c:v>32628</c:v>
                </c:pt>
                <c:pt idx="16">
                  <c:v>32659</c:v>
                </c:pt>
                <c:pt idx="17">
                  <c:v>32689</c:v>
                </c:pt>
                <c:pt idx="18">
                  <c:v>32720</c:v>
                </c:pt>
                <c:pt idx="19">
                  <c:v>32751</c:v>
                </c:pt>
                <c:pt idx="20">
                  <c:v>32781</c:v>
                </c:pt>
                <c:pt idx="21">
                  <c:v>32812</c:v>
                </c:pt>
                <c:pt idx="22">
                  <c:v>32842</c:v>
                </c:pt>
                <c:pt idx="23">
                  <c:v>32873</c:v>
                </c:pt>
                <c:pt idx="24">
                  <c:v>32904</c:v>
                </c:pt>
                <c:pt idx="25">
                  <c:v>32932</c:v>
                </c:pt>
                <c:pt idx="26">
                  <c:v>32963</c:v>
                </c:pt>
                <c:pt idx="27">
                  <c:v>32993</c:v>
                </c:pt>
                <c:pt idx="28">
                  <c:v>33024</c:v>
                </c:pt>
                <c:pt idx="29">
                  <c:v>33054</c:v>
                </c:pt>
                <c:pt idx="30">
                  <c:v>33085</c:v>
                </c:pt>
                <c:pt idx="31">
                  <c:v>33116</c:v>
                </c:pt>
                <c:pt idx="32">
                  <c:v>33146</c:v>
                </c:pt>
                <c:pt idx="33">
                  <c:v>33177</c:v>
                </c:pt>
                <c:pt idx="34">
                  <c:v>33207</c:v>
                </c:pt>
                <c:pt idx="35">
                  <c:v>33238</c:v>
                </c:pt>
                <c:pt idx="36">
                  <c:v>33269</c:v>
                </c:pt>
                <c:pt idx="37">
                  <c:v>33297</c:v>
                </c:pt>
                <c:pt idx="38">
                  <c:v>33328</c:v>
                </c:pt>
                <c:pt idx="39">
                  <c:v>33358</c:v>
                </c:pt>
                <c:pt idx="40">
                  <c:v>33389</c:v>
                </c:pt>
                <c:pt idx="41">
                  <c:v>33419</c:v>
                </c:pt>
                <c:pt idx="42">
                  <c:v>33450</c:v>
                </c:pt>
                <c:pt idx="43">
                  <c:v>33481</c:v>
                </c:pt>
                <c:pt idx="44">
                  <c:v>33511</c:v>
                </c:pt>
                <c:pt idx="45">
                  <c:v>33542</c:v>
                </c:pt>
                <c:pt idx="46">
                  <c:v>33572</c:v>
                </c:pt>
                <c:pt idx="47">
                  <c:v>33603</c:v>
                </c:pt>
                <c:pt idx="48">
                  <c:v>33634</c:v>
                </c:pt>
                <c:pt idx="49">
                  <c:v>33663</c:v>
                </c:pt>
                <c:pt idx="50">
                  <c:v>33694</c:v>
                </c:pt>
                <c:pt idx="51">
                  <c:v>33724</c:v>
                </c:pt>
                <c:pt idx="52">
                  <c:v>33755</c:v>
                </c:pt>
                <c:pt idx="53">
                  <c:v>33785</c:v>
                </c:pt>
                <c:pt idx="54">
                  <c:v>33816</c:v>
                </c:pt>
                <c:pt idx="55">
                  <c:v>33847</c:v>
                </c:pt>
                <c:pt idx="56">
                  <c:v>33877</c:v>
                </c:pt>
                <c:pt idx="57">
                  <c:v>33908</c:v>
                </c:pt>
                <c:pt idx="58">
                  <c:v>33938</c:v>
                </c:pt>
                <c:pt idx="59">
                  <c:v>33969</c:v>
                </c:pt>
                <c:pt idx="60">
                  <c:v>34000</c:v>
                </c:pt>
                <c:pt idx="61">
                  <c:v>34028</c:v>
                </c:pt>
                <c:pt idx="62">
                  <c:v>34059</c:v>
                </c:pt>
                <c:pt idx="63">
                  <c:v>34089</c:v>
                </c:pt>
                <c:pt idx="64">
                  <c:v>34120</c:v>
                </c:pt>
                <c:pt idx="65">
                  <c:v>34150</c:v>
                </c:pt>
                <c:pt idx="66">
                  <c:v>34181</c:v>
                </c:pt>
                <c:pt idx="67">
                  <c:v>34212</c:v>
                </c:pt>
                <c:pt idx="68">
                  <c:v>34242</c:v>
                </c:pt>
                <c:pt idx="69">
                  <c:v>34273</c:v>
                </c:pt>
                <c:pt idx="70">
                  <c:v>34303</c:v>
                </c:pt>
                <c:pt idx="71">
                  <c:v>34334</c:v>
                </c:pt>
                <c:pt idx="72">
                  <c:v>34365</c:v>
                </c:pt>
                <c:pt idx="73">
                  <c:v>34393</c:v>
                </c:pt>
                <c:pt idx="74">
                  <c:v>34424</c:v>
                </c:pt>
                <c:pt idx="75">
                  <c:v>34454</c:v>
                </c:pt>
                <c:pt idx="76">
                  <c:v>34485</c:v>
                </c:pt>
                <c:pt idx="77">
                  <c:v>34515</c:v>
                </c:pt>
                <c:pt idx="78">
                  <c:v>34546</c:v>
                </c:pt>
                <c:pt idx="79">
                  <c:v>34577</c:v>
                </c:pt>
                <c:pt idx="80">
                  <c:v>34607</c:v>
                </c:pt>
                <c:pt idx="81">
                  <c:v>34638</c:v>
                </c:pt>
                <c:pt idx="82">
                  <c:v>34668</c:v>
                </c:pt>
                <c:pt idx="83">
                  <c:v>34699</c:v>
                </c:pt>
                <c:pt idx="84">
                  <c:v>34730</c:v>
                </c:pt>
                <c:pt idx="85">
                  <c:v>34758</c:v>
                </c:pt>
                <c:pt idx="86">
                  <c:v>34789</c:v>
                </c:pt>
                <c:pt idx="87">
                  <c:v>34819</c:v>
                </c:pt>
                <c:pt idx="88">
                  <c:v>34850</c:v>
                </c:pt>
                <c:pt idx="89">
                  <c:v>34880</c:v>
                </c:pt>
                <c:pt idx="90">
                  <c:v>34911</c:v>
                </c:pt>
                <c:pt idx="91">
                  <c:v>34942</c:v>
                </c:pt>
                <c:pt idx="92">
                  <c:v>34972</c:v>
                </c:pt>
                <c:pt idx="93">
                  <c:v>35003</c:v>
                </c:pt>
                <c:pt idx="94">
                  <c:v>35033</c:v>
                </c:pt>
                <c:pt idx="95">
                  <c:v>35064</c:v>
                </c:pt>
                <c:pt idx="96">
                  <c:v>35095</c:v>
                </c:pt>
                <c:pt idx="97">
                  <c:v>35124</c:v>
                </c:pt>
                <c:pt idx="98">
                  <c:v>35155</c:v>
                </c:pt>
                <c:pt idx="99">
                  <c:v>35185</c:v>
                </c:pt>
                <c:pt idx="100">
                  <c:v>35216</c:v>
                </c:pt>
                <c:pt idx="101">
                  <c:v>35246</c:v>
                </c:pt>
                <c:pt idx="102">
                  <c:v>35277</c:v>
                </c:pt>
                <c:pt idx="103">
                  <c:v>35308</c:v>
                </c:pt>
                <c:pt idx="104">
                  <c:v>35338</c:v>
                </c:pt>
                <c:pt idx="105">
                  <c:v>35369</c:v>
                </c:pt>
                <c:pt idx="106">
                  <c:v>35399</c:v>
                </c:pt>
                <c:pt idx="107">
                  <c:v>35430</c:v>
                </c:pt>
                <c:pt idx="108">
                  <c:v>35461</c:v>
                </c:pt>
                <c:pt idx="109">
                  <c:v>35489</c:v>
                </c:pt>
                <c:pt idx="110">
                  <c:v>35520</c:v>
                </c:pt>
                <c:pt idx="111">
                  <c:v>35550</c:v>
                </c:pt>
                <c:pt idx="112">
                  <c:v>35581</c:v>
                </c:pt>
                <c:pt idx="113">
                  <c:v>35611</c:v>
                </c:pt>
                <c:pt idx="114">
                  <c:v>35642</c:v>
                </c:pt>
                <c:pt idx="115">
                  <c:v>35673</c:v>
                </c:pt>
                <c:pt idx="116">
                  <c:v>35703</c:v>
                </c:pt>
                <c:pt idx="117">
                  <c:v>35734</c:v>
                </c:pt>
                <c:pt idx="118">
                  <c:v>35764</c:v>
                </c:pt>
                <c:pt idx="119">
                  <c:v>35795</c:v>
                </c:pt>
                <c:pt idx="120">
                  <c:v>35826</c:v>
                </c:pt>
                <c:pt idx="121">
                  <c:v>35854</c:v>
                </c:pt>
                <c:pt idx="122">
                  <c:v>35885</c:v>
                </c:pt>
                <c:pt idx="123">
                  <c:v>35915</c:v>
                </c:pt>
                <c:pt idx="124">
                  <c:v>35946</c:v>
                </c:pt>
                <c:pt idx="125">
                  <c:v>35976</c:v>
                </c:pt>
                <c:pt idx="126">
                  <c:v>36007</c:v>
                </c:pt>
                <c:pt idx="127">
                  <c:v>36038</c:v>
                </c:pt>
                <c:pt idx="128">
                  <c:v>36068</c:v>
                </c:pt>
                <c:pt idx="129">
                  <c:v>36099</c:v>
                </c:pt>
                <c:pt idx="130">
                  <c:v>36129</c:v>
                </c:pt>
                <c:pt idx="131">
                  <c:v>36160</c:v>
                </c:pt>
                <c:pt idx="132">
                  <c:v>36191</c:v>
                </c:pt>
                <c:pt idx="133">
                  <c:v>36219</c:v>
                </c:pt>
                <c:pt idx="134">
                  <c:v>36250</c:v>
                </c:pt>
                <c:pt idx="135">
                  <c:v>36280</c:v>
                </c:pt>
                <c:pt idx="136">
                  <c:v>36311</c:v>
                </c:pt>
                <c:pt idx="137">
                  <c:v>36341</c:v>
                </c:pt>
                <c:pt idx="138">
                  <c:v>36372</c:v>
                </c:pt>
                <c:pt idx="139">
                  <c:v>36403</c:v>
                </c:pt>
                <c:pt idx="140">
                  <c:v>36433</c:v>
                </c:pt>
                <c:pt idx="141">
                  <c:v>36464</c:v>
                </c:pt>
                <c:pt idx="142">
                  <c:v>36494</c:v>
                </c:pt>
                <c:pt idx="143">
                  <c:v>36525</c:v>
                </c:pt>
                <c:pt idx="144">
                  <c:v>36556</c:v>
                </c:pt>
                <c:pt idx="145">
                  <c:v>36585</c:v>
                </c:pt>
                <c:pt idx="146">
                  <c:v>36616</c:v>
                </c:pt>
                <c:pt idx="147">
                  <c:v>36646</c:v>
                </c:pt>
                <c:pt idx="148">
                  <c:v>36677</c:v>
                </c:pt>
                <c:pt idx="149">
                  <c:v>36707</c:v>
                </c:pt>
                <c:pt idx="150">
                  <c:v>36738</c:v>
                </c:pt>
                <c:pt idx="151">
                  <c:v>36769</c:v>
                </c:pt>
                <c:pt idx="152">
                  <c:v>36799</c:v>
                </c:pt>
                <c:pt idx="153">
                  <c:v>36830</c:v>
                </c:pt>
                <c:pt idx="154">
                  <c:v>36860</c:v>
                </c:pt>
                <c:pt idx="155">
                  <c:v>36891</c:v>
                </c:pt>
                <c:pt idx="156">
                  <c:v>36922</c:v>
                </c:pt>
                <c:pt idx="157">
                  <c:v>36950</c:v>
                </c:pt>
                <c:pt idx="158">
                  <c:v>36981</c:v>
                </c:pt>
                <c:pt idx="159">
                  <c:v>37011</c:v>
                </c:pt>
                <c:pt idx="160">
                  <c:v>37042</c:v>
                </c:pt>
                <c:pt idx="161">
                  <c:v>37072</c:v>
                </c:pt>
                <c:pt idx="162">
                  <c:v>37103</c:v>
                </c:pt>
                <c:pt idx="163">
                  <c:v>37134</c:v>
                </c:pt>
                <c:pt idx="164">
                  <c:v>37164</c:v>
                </c:pt>
                <c:pt idx="165">
                  <c:v>37195</c:v>
                </c:pt>
                <c:pt idx="166">
                  <c:v>37225</c:v>
                </c:pt>
                <c:pt idx="167">
                  <c:v>37256</c:v>
                </c:pt>
                <c:pt idx="168">
                  <c:v>37287</c:v>
                </c:pt>
                <c:pt idx="169">
                  <c:v>37315</c:v>
                </c:pt>
                <c:pt idx="170">
                  <c:v>37346</c:v>
                </c:pt>
                <c:pt idx="171">
                  <c:v>37376</c:v>
                </c:pt>
                <c:pt idx="172">
                  <c:v>37407</c:v>
                </c:pt>
                <c:pt idx="173">
                  <c:v>37437</c:v>
                </c:pt>
                <c:pt idx="174">
                  <c:v>37468</c:v>
                </c:pt>
                <c:pt idx="175">
                  <c:v>37499</c:v>
                </c:pt>
                <c:pt idx="176">
                  <c:v>37529</c:v>
                </c:pt>
                <c:pt idx="177">
                  <c:v>37560</c:v>
                </c:pt>
                <c:pt idx="178">
                  <c:v>37590</c:v>
                </c:pt>
                <c:pt idx="179">
                  <c:v>37621</c:v>
                </c:pt>
                <c:pt idx="180">
                  <c:v>37652</c:v>
                </c:pt>
                <c:pt idx="181">
                  <c:v>37680</c:v>
                </c:pt>
                <c:pt idx="182">
                  <c:v>37711</c:v>
                </c:pt>
                <c:pt idx="183">
                  <c:v>37741</c:v>
                </c:pt>
                <c:pt idx="184">
                  <c:v>37772</c:v>
                </c:pt>
                <c:pt idx="185">
                  <c:v>37802</c:v>
                </c:pt>
                <c:pt idx="186">
                  <c:v>37833</c:v>
                </c:pt>
                <c:pt idx="187">
                  <c:v>37864</c:v>
                </c:pt>
                <c:pt idx="188">
                  <c:v>37894</c:v>
                </c:pt>
                <c:pt idx="189">
                  <c:v>37925</c:v>
                </c:pt>
                <c:pt idx="190">
                  <c:v>37955</c:v>
                </c:pt>
                <c:pt idx="191">
                  <c:v>37986</c:v>
                </c:pt>
                <c:pt idx="192">
                  <c:v>38017</c:v>
                </c:pt>
                <c:pt idx="193">
                  <c:v>38046</c:v>
                </c:pt>
                <c:pt idx="194">
                  <c:v>38077</c:v>
                </c:pt>
                <c:pt idx="195">
                  <c:v>38107</c:v>
                </c:pt>
                <c:pt idx="196">
                  <c:v>38138</c:v>
                </c:pt>
                <c:pt idx="197">
                  <c:v>38168</c:v>
                </c:pt>
                <c:pt idx="198">
                  <c:v>38199</c:v>
                </c:pt>
                <c:pt idx="199">
                  <c:v>38230</c:v>
                </c:pt>
                <c:pt idx="200">
                  <c:v>38260</c:v>
                </c:pt>
                <c:pt idx="201">
                  <c:v>38291</c:v>
                </c:pt>
                <c:pt idx="202">
                  <c:v>38321</c:v>
                </c:pt>
                <c:pt idx="203">
                  <c:v>38352</c:v>
                </c:pt>
                <c:pt idx="204">
                  <c:v>38383</c:v>
                </c:pt>
                <c:pt idx="205">
                  <c:v>38411</c:v>
                </c:pt>
                <c:pt idx="206">
                  <c:v>38442</c:v>
                </c:pt>
                <c:pt idx="207">
                  <c:v>38472</c:v>
                </c:pt>
                <c:pt idx="208">
                  <c:v>38503</c:v>
                </c:pt>
                <c:pt idx="209">
                  <c:v>38533</c:v>
                </c:pt>
                <c:pt idx="210">
                  <c:v>38564</c:v>
                </c:pt>
                <c:pt idx="211">
                  <c:v>38595</c:v>
                </c:pt>
                <c:pt idx="212">
                  <c:v>38625</c:v>
                </c:pt>
                <c:pt idx="213">
                  <c:v>38656</c:v>
                </c:pt>
                <c:pt idx="214">
                  <c:v>38686</c:v>
                </c:pt>
                <c:pt idx="215">
                  <c:v>38717</c:v>
                </c:pt>
                <c:pt idx="216">
                  <c:v>38748</c:v>
                </c:pt>
                <c:pt idx="217">
                  <c:v>38776</c:v>
                </c:pt>
                <c:pt idx="218">
                  <c:v>38807</c:v>
                </c:pt>
                <c:pt idx="219">
                  <c:v>38837</c:v>
                </c:pt>
                <c:pt idx="220">
                  <c:v>38868</c:v>
                </c:pt>
                <c:pt idx="221">
                  <c:v>38898</c:v>
                </c:pt>
                <c:pt idx="222">
                  <c:v>38929</c:v>
                </c:pt>
                <c:pt idx="223">
                  <c:v>38960</c:v>
                </c:pt>
                <c:pt idx="224">
                  <c:v>38990</c:v>
                </c:pt>
                <c:pt idx="225">
                  <c:v>39021</c:v>
                </c:pt>
                <c:pt idx="226">
                  <c:v>39051</c:v>
                </c:pt>
                <c:pt idx="227">
                  <c:v>39082</c:v>
                </c:pt>
                <c:pt idx="228">
                  <c:v>39113</c:v>
                </c:pt>
                <c:pt idx="229">
                  <c:v>39141</c:v>
                </c:pt>
                <c:pt idx="230">
                  <c:v>39172</c:v>
                </c:pt>
                <c:pt idx="231">
                  <c:v>39202</c:v>
                </c:pt>
                <c:pt idx="232">
                  <c:v>39233</c:v>
                </c:pt>
                <c:pt idx="233">
                  <c:v>39263</c:v>
                </c:pt>
                <c:pt idx="234">
                  <c:v>39294</c:v>
                </c:pt>
                <c:pt idx="235">
                  <c:v>39325</c:v>
                </c:pt>
                <c:pt idx="236">
                  <c:v>39355</c:v>
                </c:pt>
                <c:pt idx="237">
                  <c:v>39386</c:v>
                </c:pt>
                <c:pt idx="238">
                  <c:v>39416</c:v>
                </c:pt>
                <c:pt idx="239">
                  <c:v>39447</c:v>
                </c:pt>
                <c:pt idx="240">
                  <c:v>39478</c:v>
                </c:pt>
                <c:pt idx="241">
                  <c:v>39507</c:v>
                </c:pt>
                <c:pt idx="242">
                  <c:v>39538</c:v>
                </c:pt>
                <c:pt idx="243">
                  <c:v>39568</c:v>
                </c:pt>
                <c:pt idx="244">
                  <c:v>39599</c:v>
                </c:pt>
                <c:pt idx="245">
                  <c:v>39629</c:v>
                </c:pt>
                <c:pt idx="246">
                  <c:v>39660</c:v>
                </c:pt>
                <c:pt idx="247">
                  <c:v>39691</c:v>
                </c:pt>
                <c:pt idx="248">
                  <c:v>39721</c:v>
                </c:pt>
                <c:pt idx="249">
                  <c:v>39752</c:v>
                </c:pt>
                <c:pt idx="250">
                  <c:v>39782</c:v>
                </c:pt>
                <c:pt idx="251">
                  <c:v>39813</c:v>
                </c:pt>
                <c:pt idx="252">
                  <c:v>39844</c:v>
                </c:pt>
                <c:pt idx="253">
                  <c:v>39872</c:v>
                </c:pt>
                <c:pt idx="254">
                  <c:v>39903</c:v>
                </c:pt>
                <c:pt idx="255">
                  <c:v>39933</c:v>
                </c:pt>
                <c:pt idx="256">
                  <c:v>39964</c:v>
                </c:pt>
                <c:pt idx="257">
                  <c:v>39994</c:v>
                </c:pt>
                <c:pt idx="258">
                  <c:v>40025</c:v>
                </c:pt>
                <c:pt idx="259">
                  <c:v>40056</c:v>
                </c:pt>
                <c:pt idx="260">
                  <c:v>40086</c:v>
                </c:pt>
                <c:pt idx="261">
                  <c:v>40117</c:v>
                </c:pt>
                <c:pt idx="262">
                  <c:v>40147</c:v>
                </c:pt>
                <c:pt idx="263">
                  <c:v>40178</c:v>
                </c:pt>
                <c:pt idx="264">
                  <c:v>40209</c:v>
                </c:pt>
                <c:pt idx="265">
                  <c:v>40237</c:v>
                </c:pt>
                <c:pt idx="266">
                  <c:v>40268</c:v>
                </c:pt>
                <c:pt idx="267">
                  <c:v>40298</c:v>
                </c:pt>
                <c:pt idx="268">
                  <c:v>40329</c:v>
                </c:pt>
                <c:pt idx="269">
                  <c:v>40359</c:v>
                </c:pt>
                <c:pt idx="270">
                  <c:v>40390</c:v>
                </c:pt>
                <c:pt idx="271">
                  <c:v>40421</c:v>
                </c:pt>
                <c:pt idx="272">
                  <c:v>40451</c:v>
                </c:pt>
                <c:pt idx="273">
                  <c:v>40482</c:v>
                </c:pt>
                <c:pt idx="274">
                  <c:v>40512</c:v>
                </c:pt>
                <c:pt idx="275">
                  <c:v>40543</c:v>
                </c:pt>
                <c:pt idx="276">
                  <c:v>40574</c:v>
                </c:pt>
                <c:pt idx="277">
                  <c:v>40602</c:v>
                </c:pt>
                <c:pt idx="278">
                  <c:v>40633</c:v>
                </c:pt>
                <c:pt idx="279">
                  <c:v>40663</c:v>
                </c:pt>
                <c:pt idx="280">
                  <c:v>40694</c:v>
                </c:pt>
                <c:pt idx="281">
                  <c:v>40724</c:v>
                </c:pt>
                <c:pt idx="282">
                  <c:v>40755</c:v>
                </c:pt>
                <c:pt idx="283">
                  <c:v>40786</c:v>
                </c:pt>
                <c:pt idx="284">
                  <c:v>40816</c:v>
                </c:pt>
                <c:pt idx="285">
                  <c:v>40847</c:v>
                </c:pt>
                <c:pt idx="286">
                  <c:v>40877</c:v>
                </c:pt>
                <c:pt idx="287">
                  <c:v>40908</c:v>
                </c:pt>
                <c:pt idx="288">
                  <c:v>40939</c:v>
                </c:pt>
                <c:pt idx="289">
                  <c:v>40968</c:v>
                </c:pt>
                <c:pt idx="290">
                  <c:v>40999</c:v>
                </c:pt>
                <c:pt idx="291">
                  <c:v>41029</c:v>
                </c:pt>
                <c:pt idx="292">
                  <c:v>41060</c:v>
                </c:pt>
                <c:pt idx="293">
                  <c:v>41090</c:v>
                </c:pt>
                <c:pt idx="294">
                  <c:v>41121</c:v>
                </c:pt>
                <c:pt idx="295">
                  <c:v>41152</c:v>
                </c:pt>
                <c:pt idx="296">
                  <c:v>41182</c:v>
                </c:pt>
                <c:pt idx="297">
                  <c:v>41213</c:v>
                </c:pt>
                <c:pt idx="298">
                  <c:v>41243</c:v>
                </c:pt>
                <c:pt idx="299">
                  <c:v>41274</c:v>
                </c:pt>
                <c:pt idx="300">
                  <c:v>41305</c:v>
                </c:pt>
                <c:pt idx="301">
                  <c:v>41333</c:v>
                </c:pt>
                <c:pt idx="302">
                  <c:v>41364</c:v>
                </c:pt>
                <c:pt idx="303">
                  <c:v>41394</c:v>
                </c:pt>
                <c:pt idx="304">
                  <c:v>41425</c:v>
                </c:pt>
                <c:pt idx="305">
                  <c:v>41455</c:v>
                </c:pt>
                <c:pt idx="306">
                  <c:v>41486</c:v>
                </c:pt>
                <c:pt idx="307">
                  <c:v>41517</c:v>
                </c:pt>
                <c:pt idx="308">
                  <c:v>41547</c:v>
                </c:pt>
                <c:pt idx="309">
                  <c:v>41578</c:v>
                </c:pt>
                <c:pt idx="310">
                  <c:v>41608</c:v>
                </c:pt>
                <c:pt idx="311">
                  <c:v>41639</c:v>
                </c:pt>
                <c:pt idx="312">
                  <c:v>41670</c:v>
                </c:pt>
                <c:pt idx="313">
                  <c:v>41698</c:v>
                </c:pt>
                <c:pt idx="314">
                  <c:v>41729</c:v>
                </c:pt>
                <c:pt idx="315">
                  <c:v>41759</c:v>
                </c:pt>
                <c:pt idx="316">
                  <c:v>41790</c:v>
                </c:pt>
                <c:pt idx="317">
                  <c:v>41820</c:v>
                </c:pt>
                <c:pt idx="318">
                  <c:v>41851</c:v>
                </c:pt>
                <c:pt idx="319">
                  <c:v>41882</c:v>
                </c:pt>
                <c:pt idx="320">
                  <c:v>41912</c:v>
                </c:pt>
                <c:pt idx="321">
                  <c:v>41943</c:v>
                </c:pt>
                <c:pt idx="322">
                  <c:v>41973</c:v>
                </c:pt>
                <c:pt idx="323">
                  <c:v>42004</c:v>
                </c:pt>
                <c:pt idx="324">
                  <c:v>42035</c:v>
                </c:pt>
                <c:pt idx="325">
                  <c:v>42063</c:v>
                </c:pt>
                <c:pt idx="326">
                  <c:v>42094</c:v>
                </c:pt>
                <c:pt idx="327">
                  <c:v>42124</c:v>
                </c:pt>
                <c:pt idx="328">
                  <c:v>42155</c:v>
                </c:pt>
                <c:pt idx="329">
                  <c:v>42185</c:v>
                </c:pt>
                <c:pt idx="330">
                  <c:v>42216</c:v>
                </c:pt>
                <c:pt idx="331">
                  <c:v>42247</c:v>
                </c:pt>
                <c:pt idx="332">
                  <c:v>42277</c:v>
                </c:pt>
                <c:pt idx="333">
                  <c:v>42308</c:v>
                </c:pt>
                <c:pt idx="334">
                  <c:v>42338</c:v>
                </c:pt>
                <c:pt idx="335">
                  <c:v>42369</c:v>
                </c:pt>
                <c:pt idx="336">
                  <c:v>42400</c:v>
                </c:pt>
                <c:pt idx="337">
                  <c:v>42429</c:v>
                </c:pt>
                <c:pt idx="338">
                  <c:v>42460</c:v>
                </c:pt>
                <c:pt idx="339">
                  <c:v>42490</c:v>
                </c:pt>
                <c:pt idx="340">
                  <c:v>42521</c:v>
                </c:pt>
                <c:pt idx="341">
                  <c:v>42551</c:v>
                </c:pt>
                <c:pt idx="342">
                  <c:v>42582</c:v>
                </c:pt>
                <c:pt idx="343">
                  <c:v>42613</c:v>
                </c:pt>
                <c:pt idx="344">
                  <c:v>42643</c:v>
                </c:pt>
                <c:pt idx="345">
                  <c:v>42674</c:v>
                </c:pt>
                <c:pt idx="346">
                  <c:v>42704</c:v>
                </c:pt>
                <c:pt idx="347">
                  <c:v>42735</c:v>
                </c:pt>
                <c:pt idx="348">
                  <c:v>42766</c:v>
                </c:pt>
                <c:pt idx="349">
                  <c:v>42794</c:v>
                </c:pt>
                <c:pt idx="350">
                  <c:v>42825</c:v>
                </c:pt>
                <c:pt idx="351">
                  <c:v>42855</c:v>
                </c:pt>
                <c:pt idx="352">
                  <c:v>42886</c:v>
                </c:pt>
                <c:pt idx="353">
                  <c:v>42916</c:v>
                </c:pt>
                <c:pt idx="354">
                  <c:v>42947</c:v>
                </c:pt>
                <c:pt idx="355">
                  <c:v>42978</c:v>
                </c:pt>
                <c:pt idx="356">
                  <c:v>43008</c:v>
                </c:pt>
                <c:pt idx="357">
                  <c:v>43039</c:v>
                </c:pt>
                <c:pt idx="358">
                  <c:v>43069</c:v>
                </c:pt>
                <c:pt idx="359">
                  <c:v>43100</c:v>
                </c:pt>
                <c:pt idx="360">
                  <c:v>43131</c:v>
                </c:pt>
                <c:pt idx="361">
                  <c:v>43159</c:v>
                </c:pt>
                <c:pt idx="362">
                  <c:v>43190</c:v>
                </c:pt>
                <c:pt idx="363">
                  <c:v>43220</c:v>
                </c:pt>
                <c:pt idx="364">
                  <c:v>43251</c:v>
                </c:pt>
                <c:pt idx="365">
                  <c:v>43281</c:v>
                </c:pt>
                <c:pt idx="366">
                  <c:v>43299</c:v>
                </c:pt>
                <c:pt idx="367">
                  <c:v>43330</c:v>
                </c:pt>
                <c:pt idx="368">
                  <c:v>43361</c:v>
                </c:pt>
                <c:pt idx="369">
                  <c:v>43404</c:v>
                </c:pt>
                <c:pt idx="370">
                  <c:v>43434</c:v>
                </c:pt>
                <c:pt idx="371">
                  <c:v>43465</c:v>
                </c:pt>
                <c:pt idx="372" formatCode="mmm\-yy">
                  <c:v>43496</c:v>
                </c:pt>
                <c:pt idx="373" formatCode="mmm\-yy">
                  <c:v>43524</c:v>
                </c:pt>
                <c:pt idx="374" formatCode="mmm\-yy">
                  <c:v>43555</c:v>
                </c:pt>
                <c:pt idx="375">
                  <c:v>43585</c:v>
                </c:pt>
                <c:pt idx="376">
                  <c:v>43616</c:v>
                </c:pt>
                <c:pt idx="377">
                  <c:v>43646</c:v>
                </c:pt>
              </c:numCache>
            </c:numRef>
          </c:cat>
          <c:val>
            <c:numRef>
              <c:f>Sheet1!$C$2:$C$379</c:f>
              <c:numCache>
                <c:formatCode>_(* #,##0_);_(* \(#,##0\);_(* "-"??_);_(@_)</c:formatCode>
                <c:ptCount val="378"/>
                <c:pt idx="0">
                  <c:v>10197.33</c:v>
                </c:pt>
                <c:pt idx="1">
                  <c:v>10653.131753308</c:v>
                </c:pt>
                <c:pt idx="2">
                  <c:v>10913.3548481255</c:v>
                </c:pt>
                <c:pt idx="3">
                  <c:v>11032.192655414601</c:v>
                </c:pt>
                <c:pt idx="4">
                  <c:v>10884.6096879205</c:v>
                </c:pt>
                <c:pt idx="5">
                  <c:v>10891.3494523892</c:v>
                </c:pt>
                <c:pt idx="6">
                  <c:v>11058.2815749607</c:v>
                </c:pt>
                <c:pt idx="7">
                  <c:v>10620.906666939101</c:v>
                </c:pt>
                <c:pt idx="8">
                  <c:v>10981.444844066</c:v>
                </c:pt>
                <c:pt idx="9">
                  <c:v>11538.9905239494</c:v>
                </c:pt>
                <c:pt idx="10">
                  <c:v>11847.247832791601</c:v>
                </c:pt>
                <c:pt idx="11">
                  <c:v>11947.9704267699</c:v>
                </c:pt>
                <c:pt idx="12">
                  <c:v>12289.010643377002</c:v>
                </c:pt>
                <c:pt idx="13">
                  <c:v>12253.3991587729</c:v>
                </c:pt>
                <c:pt idx="14">
                  <c:v>12223.359043983699</c:v>
                </c:pt>
                <c:pt idx="15">
                  <c:v>12474.719569861199</c:v>
                </c:pt>
                <c:pt idx="16">
                  <c:v>12278.6228076594</c:v>
                </c:pt>
                <c:pt idx="17">
                  <c:v>12172.559947199899</c:v>
                </c:pt>
                <c:pt idx="18">
                  <c:v>13225.4912090527</c:v>
                </c:pt>
                <c:pt idx="19">
                  <c:v>13016.7934338916</c:v>
                </c:pt>
                <c:pt idx="20">
                  <c:v>13333.683060408601</c:v>
                </c:pt>
                <c:pt idx="21">
                  <c:v>13034.565920245599</c:v>
                </c:pt>
                <c:pt idx="22">
                  <c:v>13441.6283257379</c:v>
                </c:pt>
                <c:pt idx="23">
                  <c:v>13793.380646762202</c:v>
                </c:pt>
                <c:pt idx="24">
                  <c:v>13337.913584509</c:v>
                </c:pt>
                <c:pt idx="25">
                  <c:v>12936.9375449868</c:v>
                </c:pt>
                <c:pt idx="26">
                  <c:v>12358.854922983899</c:v>
                </c:pt>
                <c:pt idx="27">
                  <c:v>12263.7631742584</c:v>
                </c:pt>
                <c:pt idx="28">
                  <c:v>13245.554744290101</c:v>
                </c:pt>
                <c:pt idx="29">
                  <c:v>13199.559011048201</c:v>
                </c:pt>
                <c:pt idx="30">
                  <c:v>13322.4179456086</c:v>
                </c:pt>
                <c:pt idx="31">
                  <c:v>12405.026435245401</c:v>
                </c:pt>
                <c:pt idx="32">
                  <c:v>11451.484884311101</c:v>
                </c:pt>
                <c:pt idx="33">
                  <c:v>12261.3614682148</c:v>
                </c:pt>
                <c:pt idx="34">
                  <c:v>12124.5447767317</c:v>
                </c:pt>
                <c:pt idx="35">
                  <c:v>12338.890846443101</c:v>
                </c:pt>
                <c:pt idx="36">
                  <c:v>12697.134785405999</c:v>
                </c:pt>
                <c:pt idx="37">
                  <c:v>13607.822841514098</c:v>
                </c:pt>
                <c:pt idx="38">
                  <c:v>13337.962074746099</c:v>
                </c:pt>
                <c:pt idx="39">
                  <c:v>13440.032095295699</c:v>
                </c:pt>
                <c:pt idx="40">
                  <c:v>13697.0112021553</c:v>
                </c:pt>
                <c:pt idx="41">
                  <c:v>13084.930434084501</c:v>
                </c:pt>
                <c:pt idx="42">
                  <c:v>13568.413921367899</c:v>
                </c:pt>
                <c:pt idx="43">
                  <c:v>13563.547129393201</c:v>
                </c:pt>
                <c:pt idx="44">
                  <c:v>13838.090911143599</c:v>
                </c:pt>
                <c:pt idx="45">
                  <c:v>14033.4170948473</c:v>
                </c:pt>
                <c:pt idx="46">
                  <c:v>13594.243820248999</c:v>
                </c:pt>
                <c:pt idx="47">
                  <c:v>14364.2915980294</c:v>
                </c:pt>
                <c:pt idx="48">
                  <c:v>14215.411559009601</c:v>
                </c:pt>
                <c:pt idx="49">
                  <c:v>14064.394253721999</c:v>
                </c:pt>
                <c:pt idx="50">
                  <c:v>13606.7187905959</c:v>
                </c:pt>
                <c:pt idx="51">
                  <c:v>13754.619062858799</c:v>
                </c:pt>
                <c:pt idx="52">
                  <c:v>14159.4901634049</c:v>
                </c:pt>
                <c:pt idx="53">
                  <c:v>13792.1628203564</c:v>
                </c:pt>
                <c:pt idx="54">
                  <c:v>13835.8183506278</c:v>
                </c:pt>
                <c:pt idx="55">
                  <c:v>14077.4980755953</c:v>
                </c:pt>
                <c:pt idx="56">
                  <c:v>13996.5873020606</c:v>
                </c:pt>
                <c:pt idx="57">
                  <c:v>13747.833367133999</c:v>
                </c:pt>
                <c:pt idx="58">
                  <c:v>13927.507406090999</c:v>
                </c:pt>
                <c:pt idx="59">
                  <c:v>14036.1420947771</c:v>
                </c:pt>
                <c:pt idx="60">
                  <c:v>14081.5806589361</c:v>
                </c:pt>
                <c:pt idx="61">
                  <c:v>14337.736045365602</c:v>
                </c:pt>
                <c:pt idx="62">
                  <c:v>14964.769461641201</c:v>
                </c:pt>
                <c:pt idx="63">
                  <c:v>15483.405542011498</c:v>
                </c:pt>
                <c:pt idx="64">
                  <c:v>15764.5955344423</c:v>
                </c:pt>
                <c:pt idx="65">
                  <c:v>15697.8829032951</c:v>
                </c:pt>
                <c:pt idx="66">
                  <c:v>15951.461492950701</c:v>
                </c:pt>
                <c:pt idx="67">
                  <c:v>16528.749869212301</c:v>
                </c:pt>
                <c:pt idx="68">
                  <c:v>16331.472271002302</c:v>
                </c:pt>
                <c:pt idx="69">
                  <c:v>16703.231870089701</c:v>
                </c:pt>
                <c:pt idx="70">
                  <c:v>16062.4146877803</c:v>
                </c:pt>
                <c:pt idx="71">
                  <c:v>16723.065613893501</c:v>
                </c:pt>
                <c:pt idx="72">
                  <c:v>17565.305296126</c:v>
                </c:pt>
                <c:pt idx="73">
                  <c:v>17384.188511039101</c:v>
                </c:pt>
                <c:pt idx="74">
                  <c:v>16810.081147574099</c:v>
                </c:pt>
                <c:pt idx="75">
                  <c:v>17164.335074644699</c:v>
                </c:pt>
                <c:pt idx="76">
                  <c:v>17253.748093622202</c:v>
                </c:pt>
                <c:pt idx="77">
                  <c:v>17204.350876812499</c:v>
                </c:pt>
                <c:pt idx="78">
                  <c:v>17501.778258207501</c:v>
                </c:pt>
                <c:pt idx="79">
                  <c:v>17985.4737225596</c:v>
                </c:pt>
                <c:pt idx="80">
                  <c:v>17685.1775339454</c:v>
                </c:pt>
                <c:pt idx="81">
                  <c:v>18042.100161861203</c:v>
                </c:pt>
                <c:pt idx="82">
                  <c:v>17471.093970057202</c:v>
                </c:pt>
                <c:pt idx="83">
                  <c:v>17536.159360477803</c:v>
                </c:pt>
                <c:pt idx="84">
                  <c:v>17286.7506483096</c:v>
                </c:pt>
                <c:pt idx="85">
                  <c:v>17442.436412511201</c:v>
                </c:pt>
                <c:pt idx="86">
                  <c:v>18061.775408367801</c:v>
                </c:pt>
                <c:pt idx="87">
                  <c:v>18574.573187412101</c:v>
                </c:pt>
                <c:pt idx="88">
                  <c:v>18753.237738464901</c:v>
                </c:pt>
                <c:pt idx="89">
                  <c:v>18778.4491224495</c:v>
                </c:pt>
                <c:pt idx="90">
                  <c:v>19481.100992752799</c:v>
                </c:pt>
                <c:pt idx="91">
                  <c:v>19183.920369942301</c:v>
                </c:pt>
                <c:pt idx="92">
                  <c:v>19600.4239806238</c:v>
                </c:pt>
                <c:pt idx="93">
                  <c:v>19377.818335477299</c:v>
                </c:pt>
                <c:pt idx="94">
                  <c:v>19855.344538831199</c:v>
                </c:pt>
                <c:pt idx="95">
                  <c:v>20327.995295253302</c:v>
                </c:pt>
                <c:pt idx="96">
                  <c:v>20688.647308326603</c:v>
                </c:pt>
                <c:pt idx="97">
                  <c:v>20773.466603872599</c:v>
                </c:pt>
                <c:pt idx="98">
                  <c:v>21033.787597194798</c:v>
                </c:pt>
                <c:pt idx="99">
                  <c:v>21443.064798892403</c:v>
                </c:pt>
                <c:pt idx="100">
                  <c:v>21482.381492336401</c:v>
                </c:pt>
                <c:pt idx="101">
                  <c:v>21592.223886364802</c:v>
                </c:pt>
                <c:pt idx="102">
                  <c:v>21011.660250318397</c:v>
                </c:pt>
                <c:pt idx="103">
                  <c:v>21227.666679633101</c:v>
                </c:pt>
                <c:pt idx="104">
                  <c:v>21838.793777548199</c:v>
                </c:pt>
                <c:pt idx="105">
                  <c:v>21927.474425488497</c:v>
                </c:pt>
                <c:pt idx="106">
                  <c:v>22828.970287706397</c:v>
                </c:pt>
                <c:pt idx="107">
                  <c:v>22607.349570827399</c:v>
                </c:pt>
                <c:pt idx="108">
                  <c:v>22917.254729138</c:v>
                </c:pt>
                <c:pt idx="109">
                  <c:v>23173.7054830616</c:v>
                </c:pt>
                <c:pt idx="110">
                  <c:v>22850.8926928492</c:v>
                </c:pt>
                <c:pt idx="111">
                  <c:v>23425.955072943001</c:v>
                </c:pt>
                <c:pt idx="112">
                  <c:v>24503.176418825602</c:v>
                </c:pt>
                <c:pt idx="113">
                  <c:v>25466.188741945301</c:v>
                </c:pt>
                <c:pt idx="114">
                  <c:v>26357.119428195998</c:v>
                </c:pt>
                <c:pt idx="115">
                  <c:v>24997.2409966044</c:v>
                </c:pt>
                <c:pt idx="116">
                  <c:v>26024.8345487236</c:v>
                </c:pt>
                <c:pt idx="117">
                  <c:v>24890.076516795099</c:v>
                </c:pt>
                <c:pt idx="118">
                  <c:v>25200.051551138899</c:v>
                </c:pt>
                <c:pt idx="119">
                  <c:v>25478.227072915903</c:v>
                </c:pt>
                <c:pt idx="120">
                  <c:v>25926.1998323099</c:v>
                </c:pt>
                <c:pt idx="121">
                  <c:v>27281.732090710801</c:v>
                </c:pt>
                <c:pt idx="122">
                  <c:v>28181.6912945199</c:v>
                </c:pt>
                <c:pt idx="123">
                  <c:v>28410.107013720699</c:v>
                </c:pt>
                <c:pt idx="124">
                  <c:v>28034.495679186301</c:v>
                </c:pt>
                <c:pt idx="125">
                  <c:v>28441.965254539897</c:v>
                </c:pt>
                <c:pt idx="126">
                  <c:v>28477.392856569</c:v>
                </c:pt>
                <c:pt idx="127">
                  <c:v>25515.7439994858</c:v>
                </c:pt>
                <c:pt idx="128">
                  <c:v>25925.624884709203</c:v>
                </c:pt>
                <c:pt idx="129">
                  <c:v>27722.442739443901</c:v>
                </c:pt>
                <c:pt idx="130">
                  <c:v>29005.9498803631</c:v>
                </c:pt>
                <c:pt idx="131">
                  <c:v>30043.456859130201</c:v>
                </c:pt>
                <c:pt idx="132">
                  <c:v>30530.548198519999</c:v>
                </c:pt>
                <c:pt idx="133">
                  <c:v>29982.1431135411</c:v>
                </c:pt>
                <c:pt idx="134">
                  <c:v>31025.498178897498</c:v>
                </c:pt>
                <c:pt idx="135">
                  <c:v>32059.595860451398</c:v>
                </c:pt>
                <c:pt idx="136">
                  <c:v>31237.209981016498</c:v>
                </c:pt>
                <c:pt idx="137">
                  <c:v>32434.489297796299</c:v>
                </c:pt>
                <c:pt idx="138">
                  <c:v>32365.939919318</c:v>
                </c:pt>
                <c:pt idx="139">
                  <c:v>32368.230071731399</c:v>
                </c:pt>
                <c:pt idx="140">
                  <c:v>32137.8305533321</c:v>
                </c:pt>
                <c:pt idx="141">
                  <c:v>33389.796784600701</c:v>
                </c:pt>
                <c:pt idx="142">
                  <c:v>34198.144318538201</c:v>
                </c:pt>
                <c:pt idx="143">
                  <c:v>36372.306958462003</c:v>
                </c:pt>
                <c:pt idx="144">
                  <c:v>34938.294410255105</c:v>
                </c:pt>
                <c:pt idx="145">
                  <c:v>35064.960202427697</c:v>
                </c:pt>
                <c:pt idx="146">
                  <c:v>36834.825546279899</c:v>
                </c:pt>
                <c:pt idx="147">
                  <c:v>35637.950462126901</c:v>
                </c:pt>
                <c:pt idx="148">
                  <c:v>34989.219963181902</c:v>
                </c:pt>
                <c:pt idx="149">
                  <c:v>35913.553538754699</c:v>
                </c:pt>
                <c:pt idx="150">
                  <c:v>35165.541014160604</c:v>
                </c:pt>
                <c:pt idx="151">
                  <c:v>36029.801101091602</c:v>
                </c:pt>
                <c:pt idx="152">
                  <c:v>34591.414589570297</c:v>
                </c:pt>
                <c:pt idx="153">
                  <c:v>34132.375939912097</c:v>
                </c:pt>
                <c:pt idx="154">
                  <c:v>32589.742398798197</c:v>
                </c:pt>
                <c:pt idx="155">
                  <c:v>33039.126283799204</c:v>
                </c:pt>
                <c:pt idx="156">
                  <c:v>33710.093093720796</c:v>
                </c:pt>
                <c:pt idx="157">
                  <c:v>31614.477433369102</c:v>
                </c:pt>
                <c:pt idx="158">
                  <c:v>30051.263192605398</c:v>
                </c:pt>
                <c:pt idx="159">
                  <c:v>31722.476454389001</c:v>
                </c:pt>
                <c:pt idx="160">
                  <c:v>31482.861220189199</c:v>
                </c:pt>
                <c:pt idx="161">
                  <c:v>30781.564367284504</c:v>
                </c:pt>
                <c:pt idx="162">
                  <c:v>30440.9760445188</c:v>
                </c:pt>
                <c:pt idx="163">
                  <c:v>29415.253703921</c:v>
                </c:pt>
                <c:pt idx="164">
                  <c:v>27420.456859115897</c:v>
                </c:pt>
                <c:pt idx="165">
                  <c:v>27872.840806750402</c:v>
                </c:pt>
                <c:pt idx="166">
                  <c:v>29170.630162759902</c:v>
                </c:pt>
                <c:pt idx="167">
                  <c:v>29386.361292675901</c:v>
                </c:pt>
                <c:pt idx="168">
                  <c:v>28792.762451438397</c:v>
                </c:pt>
                <c:pt idx="169">
                  <c:v>28643.4459811425</c:v>
                </c:pt>
                <c:pt idx="170">
                  <c:v>29623.150023430397</c:v>
                </c:pt>
                <c:pt idx="171">
                  <c:v>28930.859999320903</c:v>
                </c:pt>
                <c:pt idx="172">
                  <c:v>28971.992111033898</c:v>
                </c:pt>
                <c:pt idx="173">
                  <c:v>27655.339996817402</c:v>
                </c:pt>
                <c:pt idx="174">
                  <c:v>25926.583800007</c:v>
                </c:pt>
                <c:pt idx="175">
                  <c:v>25985.8468474808</c:v>
                </c:pt>
                <c:pt idx="176">
                  <c:v>23857.539635812198</c:v>
                </c:pt>
                <c:pt idx="177">
                  <c:v>25183.2548448001</c:v>
                </c:pt>
                <c:pt idx="178">
                  <c:v>26223.786561193097</c:v>
                </c:pt>
                <c:pt idx="179">
                  <c:v>25293.5102390586</c:v>
                </c:pt>
                <c:pt idx="180">
                  <c:v>24746.006994833799</c:v>
                </c:pt>
                <c:pt idx="181">
                  <c:v>24426.130776699301</c:v>
                </c:pt>
                <c:pt idx="182">
                  <c:v>24363.044949531097</c:v>
                </c:pt>
                <c:pt idx="183">
                  <c:v>26000.7626298908</c:v>
                </c:pt>
                <c:pt idx="184">
                  <c:v>27141.372711991899</c:v>
                </c:pt>
                <c:pt idx="185">
                  <c:v>27538.996636782998</c:v>
                </c:pt>
                <c:pt idx="186">
                  <c:v>28001.9964969174</c:v>
                </c:pt>
                <c:pt idx="187">
                  <c:v>28505.395685262803</c:v>
                </c:pt>
                <c:pt idx="188">
                  <c:v>28648.005178257998</c:v>
                </c:pt>
                <c:pt idx="189">
                  <c:v>29956.477627448799</c:v>
                </c:pt>
                <c:pt idx="190">
                  <c:v>30306.0667047438</c:v>
                </c:pt>
                <c:pt idx="191">
                  <c:v>31753.525336477</c:v>
                </c:pt>
                <c:pt idx="192">
                  <c:v>32167.1606973075</c:v>
                </c:pt>
                <c:pt idx="193">
                  <c:v>32617.373774199998</c:v>
                </c:pt>
                <c:pt idx="194">
                  <c:v>32494.160480327697</c:v>
                </c:pt>
                <c:pt idx="195">
                  <c:v>31941.231510842299</c:v>
                </c:pt>
                <c:pt idx="196">
                  <c:v>32148.184505611003</c:v>
                </c:pt>
                <c:pt idx="197">
                  <c:v>32642.196047816298</c:v>
                </c:pt>
                <c:pt idx="198">
                  <c:v>31873.475777906202</c:v>
                </c:pt>
                <c:pt idx="199">
                  <c:v>32037.480090927798</c:v>
                </c:pt>
                <c:pt idx="200">
                  <c:v>32552.913170325599</c:v>
                </c:pt>
                <c:pt idx="201">
                  <c:v>33164.566959183503</c:v>
                </c:pt>
                <c:pt idx="202">
                  <c:v>34543.632710687802</c:v>
                </c:pt>
                <c:pt idx="203">
                  <c:v>35567.7128107791</c:v>
                </c:pt>
                <c:pt idx="204">
                  <c:v>35022.1965154067</c:v>
                </c:pt>
                <c:pt idx="205">
                  <c:v>35958.781405628302</c:v>
                </c:pt>
                <c:pt idx="206">
                  <c:v>35394.3836673388</c:v>
                </c:pt>
                <c:pt idx="207">
                  <c:v>34844.783691475503</c:v>
                </c:pt>
                <c:pt idx="208">
                  <c:v>35373.181720127199</c:v>
                </c:pt>
                <c:pt idx="209">
                  <c:v>35673.1312392131</c:v>
                </c:pt>
                <c:pt idx="210">
                  <c:v>36690.7703422345</c:v>
                </c:pt>
                <c:pt idx="211">
                  <c:v>36940.199632924101</c:v>
                </c:pt>
                <c:pt idx="212">
                  <c:v>37807.897375994697</c:v>
                </c:pt>
                <c:pt idx="213">
                  <c:v>37075.232972344995</c:v>
                </c:pt>
                <c:pt idx="214">
                  <c:v>38131.1896964548</c:v>
                </c:pt>
                <c:pt idx="215">
                  <c:v>38871.713266747902</c:v>
                </c:pt>
                <c:pt idx="216">
                  <c:v>40347.354155579698</c:v>
                </c:pt>
                <c:pt idx="217">
                  <c:v>40349.100929722103</c:v>
                </c:pt>
                <c:pt idx="218">
                  <c:v>41035.699339818799</c:v>
                </c:pt>
                <c:pt idx="219">
                  <c:v>42112.233659791098</c:v>
                </c:pt>
                <c:pt idx="220">
                  <c:v>40939.120414245699</c:v>
                </c:pt>
                <c:pt idx="221">
                  <c:v>40978.934515349196</c:v>
                </c:pt>
                <c:pt idx="222">
                  <c:v>41237.037928930702</c:v>
                </c:pt>
                <c:pt idx="223">
                  <c:v>42098.041157223197</c:v>
                </c:pt>
                <c:pt idx="224">
                  <c:v>42517.538164329002</c:v>
                </c:pt>
                <c:pt idx="225">
                  <c:v>43762.976144117296</c:v>
                </c:pt>
                <c:pt idx="226">
                  <c:v>44753.310023280101</c:v>
                </c:pt>
                <c:pt idx="227">
                  <c:v>45555.939917765099</c:v>
                </c:pt>
                <c:pt idx="228">
                  <c:v>45953.894937926103</c:v>
                </c:pt>
                <c:pt idx="229">
                  <c:v>45829.961671875499</c:v>
                </c:pt>
                <c:pt idx="230">
                  <c:v>46582.957745173204</c:v>
                </c:pt>
                <c:pt idx="231">
                  <c:v>48200.234039696203</c:v>
                </c:pt>
                <c:pt idx="232">
                  <c:v>49360.792213569701</c:v>
                </c:pt>
                <c:pt idx="233">
                  <c:v>49314.321599397903</c:v>
                </c:pt>
                <c:pt idx="234">
                  <c:v>48806.880045987898</c:v>
                </c:pt>
                <c:pt idx="235">
                  <c:v>48772.136453568703</c:v>
                </c:pt>
                <c:pt idx="236">
                  <c:v>50786.755349725798</c:v>
                </c:pt>
                <c:pt idx="237">
                  <c:v>52321.319330860693</c:v>
                </c:pt>
                <c:pt idx="238">
                  <c:v>50647.062498577303</c:v>
                </c:pt>
                <c:pt idx="239">
                  <c:v>50271.000031966003</c:v>
                </c:pt>
                <c:pt idx="240">
                  <c:v>47218.605446363203</c:v>
                </c:pt>
                <c:pt idx="241">
                  <c:v>47351.042292731203</c:v>
                </c:pt>
                <c:pt idx="242">
                  <c:v>46866.053172184496</c:v>
                </c:pt>
                <c:pt idx="243">
                  <c:v>48873.239607023002</c:v>
                </c:pt>
                <c:pt idx="244">
                  <c:v>49509.563321917696</c:v>
                </c:pt>
                <c:pt idx="245">
                  <c:v>46494.566096524599</c:v>
                </c:pt>
                <c:pt idx="246">
                  <c:v>45617.718365344401</c:v>
                </c:pt>
                <c:pt idx="247">
                  <c:v>44909.743387459501</c:v>
                </c:pt>
                <c:pt idx="248">
                  <c:v>40730.642525162504</c:v>
                </c:pt>
                <c:pt idx="249">
                  <c:v>34693.370073870799</c:v>
                </c:pt>
                <c:pt idx="250">
                  <c:v>33002.707494235903</c:v>
                </c:pt>
                <c:pt idx="251">
                  <c:v>33912.054202320403</c:v>
                </c:pt>
                <c:pt idx="252">
                  <c:v>31746.862657220598</c:v>
                </c:pt>
                <c:pt idx="253">
                  <c:v>29431.349707228099</c:v>
                </c:pt>
                <c:pt idx="254">
                  <c:v>31262.898626424099</c:v>
                </c:pt>
                <c:pt idx="255">
                  <c:v>34053.238437113003</c:v>
                </c:pt>
                <c:pt idx="256">
                  <c:v>36628.534045129403</c:v>
                </c:pt>
                <c:pt idx="257">
                  <c:v>36486.263009612601</c:v>
                </c:pt>
                <c:pt idx="258">
                  <c:v>38905.9376371771</c:v>
                </c:pt>
                <c:pt idx="259">
                  <c:v>39962.869886076202</c:v>
                </c:pt>
                <c:pt idx="260">
                  <c:v>41348.354343266299</c:v>
                </c:pt>
                <c:pt idx="261">
                  <c:v>40875.794900903296</c:v>
                </c:pt>
                <c:pt idx="262">
                  <c:v>42150.358786626697</c:v>
                </c:pt>
                <c:pt idx="263">
                  <c:v>42814.958625594198</c:v>
                </c:pt>
                <c:pt idx="264">
                  <c:v>41433.7831942876</c:v>
                </c:pt>
                <c:pt idx="265">
                  <c:v>41841.259807189199</c:v>
                </c:pt>
                <c:pt idx="266">
                  <c:v>43876.240842120205</c:v>
                </c:pt>
                <c:pt idx="267">
                  <c:v>43950.022711896003</c:v>
                </c:pt>
                <c:pt idx="268">
                  <c:v>40855.171236035705</c:v>
                </c:pt>
                <c:pt idx="269">
                  <c:v>39923.314378319599</c:v>
                </c:pt>
                <c:pt idx="270">
                  <c:v>42370.604223624301</c:v>
                </c:pt>
                <c:pt idx="271">
                  <c:v>41273.746159586401</c:v>
                </c:pt>
                <c:pt idx="272">
                  <c:v>44247.374823356899</c:v>
                </c:pt>
                <c:pt idx="273">
                  <c:v>45454.658011843901</c:v>
                </c:pt>
                <c:pt idx="274">
                  <c:v>44711.414166837501</c:v>
                </c:pt>
                <c:pt idx="275">
                  <c:v>47178.498109665197</c:v>
                </c:pt>
                <c:pt idx="276">
                  <c:v>47742.654395892103</c:v>
                </c:pt>
                <c:pt idx="277">
                  <c:v>48801.411951894093</c:v>
                </c:pt>
                <c:pt idx="278">
                  <c:v>48780.972124676693</c:v>
                </c:pt>
                <c:pt idx="279">
                  <c:v>50299.337887511298</c:v>
                </c:pt>
                <c:pt idx="280">
                  <c:v>49523.879564392999</c:v>
                </c:pt>
                <c:pt idx="281">
                  <c:v>48953.447404499995</c:v>
                </c:pt>
                <c:pt idx="282">
                  <c:v>48367.273572573606</c:v>
                </c:pt>
                <c:pt idx="283">
                  <c:v>45733.2375076807</c:v>
                </c:pt>
                <c:pt idx="284">
                  <c:v>42507.452024138795</c:v>
                </c:pt>
                <c:pt idx="285">
                  <c:v>45931.741423255196</c:v>
                </c:pt>
                <c:pt idx="286">
                  <c:v>44917.707130320901</c:v>
                </c:pt>
                <c:pt idx="287">
                  <c:v>44861.241031277903</c:v>
                </c:pt>
                <c:pt idx="288">
                  <c:v>46827.066579813501</c:v>
                </c:pt>
                <c:pt idx="289">
                  <c:v>48612.064632173999</c:v>
                </c:pt>
                <c:pt idx="290">
                  <c:v>48872.623932603397</c:v>
                </c:pt>
                <c:pt idx="291">
                  <c:v>48477.461345678996</c:v>
                </c:pt>
                <c:pt idx="292">
                  <c:v>45251.0375601177</c:v>
                </c:pt>
                <c:pt idx="293">
                  <c:v>46944.3335078909</c:v>
                </c:pt>
                <c:pt idx="294">
                  <c:v>47438.446395366402</c:v>
                </c:pt>
                <c:pt idx="295">
                  <c:v>48230.591841822003</c:v>
                </c:pt>
                <c:pt idx="296">
                  <c:v>49385.811382754197</c:v>
                </c:pt>
                <c:pt idx="297">
                  <c:v>49149.255524145097</c:v>
                </c:pt>
                <c:pt idx="298">
                  <c:v>49639.378333869499</c:v>
                </c:pt>
                <c:pt idx="299">
                  <c:v>50501.984382202398</c:v>
                </c:pt>
                <c:pt idx="300">
                  <c:v>52257.9708670982</c:v>
                </c:pt>
                <c:pt idx="301">
                  <c:v>52269.8934343129</c:v>
                </c:pt>
                <c:pt idx="302">
                  <c:v>53005.895015255504</c:v>
                </c:pt>
                <c:pt idx="303">
                  <c:v>54168.833104039295</c:v>
                </c:pt>
                <c:pt idx="304">
                  <c:v>54091.770225306995</c:v>
                </c:pt>
                <c:pt idx="305">
                  <c:v>52922.722540664698</c:v>
                </c:pt>
                <c:pt idx="306">
                  <c:v>54835.670407936996</c:v>
                </c:pt>
                <c:pt idx="307">
                  <c:v>53996.312289075599</c:v>
                </c:pt>
                <c:pt idx="308">
                  <c:v>56103.662000947894</c:v>
                </c:pt>
                <c:pt idx="309">
                  <c:v>57804.709660413202</c:v>
                </c:pt>
                <c:pt idx="310">
                  <c:v>58437.312055850794</c:v>
                </c:pt>
                <c:pt idx="311">
                  <c:v>59208.861008920605</c:v>
                </c:pt>
                <c:pt idx="312">
                  <c:v>57442.7862196516</c:v>
                </c:pt>
                <c:pt idx="313">
                  <c:v>59546.162984122202</c:v>
                </c:pt>
                <c:pt idx="314">
                  <c:v>59768.889934471998</c:v>
                </c:pt>
                <c:pt idx="315">
                  <c:v>60219.558164816299</c:v>
                </c:pt>
                <c:pt idx="316">
                  <c:v>61219.463322095005</c:v>
                </c:pt>
                <c:pt idx="317">
                  <c:v>62104.242843899701</c:v>
                </c:pt>
                <c:pt idx="318">
                  <c:v>61553.512591035003</c:v>
                </c:pt>
                <c:pt idx="319">
                  <c:v>62592.214069497095</c:v>
                </c:pt>
                <c:pt idx="320">
                  <c:v>61088.095800091098</c:v>
                </c:pt>
                <c:pt idx="321">
                  <c:v>61421.316151744802</c:v>
                </c:pt>
                <c:pt idx="322">
                  <c:v>62211.5151362697</c:v>
                </c:pt>
                <c:pt idx="323">
                  <c:v>61330.6952468948</c:v>
                </c:pt>
                <c:pt idx="324">
                  <c:v>60621.989765643797</c:v>
                </c:pt>
                <c:pt idx="325">
                  <c:v>63173.9582655661</c:v>
                </c:pt>
                <c:pt idx="326">
                  <c:v>62468.425643430302</c:v>
                </c:pt>
                <c:pt idx="327">
                  <c:v>63851.2471718827</c:v>
                </c:pt>
                <c:pt idx="328">
                  <c:v>63825.825774745295</c:v>
                </c:pt>
                <c:pt idx="329">
                  <c:v>62720.1428987209</c:v>
                </c:pt>
                <c:pt idx="330">
                  <c:v>63145.632064360005</c:v>
                </c:pt>
                <c:pt idx="331">
                  <c:v>59918.841277489897</c:v>
                </c:pt>
                <c:pt idx="332">
                  <c:v>58310.7594221857</c:v>
                </c:pt>
                <c:pt idx="333">
                  <c:v>61754.473668974504</c:v>
                </c:pt>
                <c:pt idx="334">
                  <c:v>61392.9807592293</c:v>
                </c:pt>
                <c:pt idx="335">
                  <c:v>60583.525033272599</c:v>
                </c:pt>
                <c:pt idx="336">
                  <c:v>57854.746447168298</c:v>
                </c:pt>
                <c:pt idx="337">
                  <c:v>57583.3416162106</c:v>
                </c:pt>
                <c:pt idx="338">
                  <c:v>60816.601903029397</c:v>
                </c:pt>
                <c:pt idx="339">
                  <c:v>61517.879410640198</c:v>
                </c:pt>
                <c:pt idx="340">
                  <c:v>61617.094443812297</c:v>
                </c:pt>
                <c:pt idx="341">
                  <c:v>61364.652991165603</c:v>
                </c:pt>
                <c:pt idx="342">
                  <c:v>63364.8713062604</c:v>
                </c:pt>
                <c:pt idx="343">
                  <c:v>63550.732044227101</c:v>
                </c:pt>
                <c:pt idx="344">
                  <c:v>63866.967884184392</c:v>
                </c:pt>
                <c:pt idx="345">
                  <c:v>63067.933639357499</c:v>
                </c:pt>
                <c:pt idx="346">
                  <c:v>63452.802550995002</c:v>
                </c:pt>
                <c:pt idx="347">
                  <c:v>64503.782442923395</c:v>
                </c:pt>
                <c:pt idx="348">
                  <c:v>65842.848204967304</c:v>
                </c:pt>
                <c:pt idx="349">
                  <c:v>67256.126068069396</c:v>
                </c:pt>
                <c:pt idx="350">
                  <c:v>67912.464478581198</c:v>
                </c:pt>
                <c:pt idx="351">
                  <c:v>68739.025141453501</c:v>
                </c:pt>
                <c:pt idx="352">
                  <c:v>69934.041401029492</c:v>
                </c:pt>
                <c:pt idx="353">
                  <c:v>70205.035657603599</c:v>
                </c:pt>
                <c:pt idx="354">
                  <c:v>71708.387609615602</c:v>
                </c:pt>
                <c:pt idx="355">
                  <c:v>71954.043758632601</c:v>
                </c:pt>
                <c:pt idx="356">
                  <c:v>73033.768006855593</c:v>
                </c:pt>
                <c:pt idx="357">
                  <c:v>74201.401082633907</c:v>
                </c:pt>
                <c:pt idx="358">
                  <c:v>75319.537328279999</c:v>
                </c:pt>
                <c:pt idx="359">
                  <c:v>76265.88304951771</c:v>
                </c:pt>
                <c:pt idx="360">
                  <c:v>79526.169257162896</c:v>
                </c:pt>
                <c:pt idx="361">
                  <c:v>77066.273360591702</c:v>
                </c:pt>
                <c:pt idx="362">
                  <c:v>75886.239137511002</c:v>
                </c:pt>
                <c:pt idx="363">
                  <c:v>76489.080847880701</c:v>
                </c:pt>
                <c:pt idx="364">
                  <c:v>76637.030571508105</c:v>
                </c:pt>
                <c:pt idx="365">
                  <c:v>76374.659773530599</c:v>
                </c:pt>
                <c:pt idx="366">
                  <c:v>78200</c:v>
                </c:pt>
                <c:pt idx="367">
                  <c:v>78700</c:v>
                </c:pt>
                <c:pt idx="368">
                  <c:v>79000</c:v>
                </c:pt>
                <c:pt idx="369">
                  <c:v>74592.057304887698</c:v>
                </c:pt>
                <c:pt idx="370">
                  <c:v>75469.905813795005</c:v>
                </c:pt>
                <c:pt idx="371">
                  <c:v>71541.5927809313</c:v>
                </c:pt>
                <c:pt idx="372">
                  <c:v>75832.257684900498</c:v>
                </c:pt>
                <c:pt idx="373">
                  <c:v>77414.064724138094</c:v>
                </c:pt>
                <c:pt idx="374">
                  <c:v>78217.546362482593</c:v>
                </c:pt>
                <c:pt idx="375">
                  <c:v>80270.2866949655</c:v>
                </c:pt>
                <c:pt idx="376">
                  <c:v>76790.473313962299</c:v>
                </c:pt>
                <c:pt idx="377">
                  <c:v>80622.966481629512</c:v>
                </c:pt>
              </c:numCache>
            </c:numRef>
          </c:val>
          <c:smooth val="0"/>
          <c:extLst>
            <c:ext xmlns:c16="http://schemas.microsoft.com/office/drawing/2014/chart" uri="{C3380CC4-5D6E-409C-BE32-E72D297353CC}">
              <c16:uniqueId val="{00000001-44D3-4C16-A35C-E95EB81CBF6C}"/>
            </c:ext>
          </c:extLst>
        </c:ser>
        <c:ser>
          <c:idx val="2"/>
          <c:order val="2"/>
          <c:tx>
            <c:strRef>
              <c:f>Sheet1!$D$1</c:f>
              <c:strCache>
                <c:ptCount val="1"/>
                <c:pt idx="0">
                  <c:v>50/50</c:v>
                </c:pt>
              </c:strCache>
            </c:strRef>
          </c:tx>
          <c:spPr>
            <a:ln>
              <a:solidFill>
                <a:schemeClr val="accent6">
                  <a:lumMod val="75000"/>
                </a:schemeClr>
              </a:solidFill>
            </a:ln>
          </c:spPr>
          <c:marker>
            <c:symbol val="none"/>
          </c:marker>
          <c:cat>
            <c:numRef>
              <c:f>Sheet1!$A$2:$A$379</c:f>
              <c:numCache>
                <c:formatCode>mm/yyyy</c:formatCode>
                <c:ptCount val="378"/>
                <c:pt idx="0">
                  <c:v>32173</c:v>
                </c:pt>
                <c:pt idx="1">
                  <c:v>32202</c:v>
                </c:pt>
                <c:pt idx="2">
                  <c:v>32233</c:v>
                </c:pt>
                <c:pt idx="3">
                  <c:v>32263</c:v>
                </c:pt>
                <c:pt idx="4">
                  <c:v>32294</c:v>
                </c:pt>
                <c:pt idx="5">
                  <c:v>32324</c:v>
                </c:pt>
                <c:pt idx="6">
                  <c:v>32355</c:v>
                </c:pt>
                <c:pt idx="7">
                  <c:v>32386</c:v>
                </c:pt>
                <c:pt idx="8">
                  <c:v>32416</c:v>
                </c:pt>
                <c:pt idx="9">
                  <c:v>32447</c:v>
                </c:pt>
                <c:pt idx="10">
                  <c:v>32477</c:v>
                </c:pt>
                <c:pt idx="11">
                  <c:v>32508</c:v>
                </c:pt>
                <c:pt idx="12">
                  <c:v>32539</c:v>
                </c:pt>
                <c:pt idx="13">
                  <c:v>32567</c:v>
                </c:pt>
                <c:pt idx="14">
                  <c:v>32598</c:v>
                </c:pt>
                <c:pt idx="15">
                  <c:v>32628</c:v>
                </c:pt>
                <c:pt idx="16">
                  <c:v>32659</c:v>
                </c:pt>
                <c:pt idx="17">
                  <c:v>32689</c:v>
                </c:pt>
                <c:pt idx="18">
                  <c:v>32720</c:v>
                </c:pt>
                <c:pt idx="19">
                  <c:v>32751</c:v>
                </c:pt>
                <c:pt idx="20">
                  <c:v>32781</c:v>
                </c:pt>
                <c:pt idx="21">
                  <c:v>32812</c:v>
                </c:pt>
                <c:pt idx="22">
                  <c:v>32842</c:v>
                </c:pt>
                <c:pt idx="23">
                  <c:v>32873</c:v>
                </c:pt>
                <c:pt idx="24">
                  <c:v>32904</c:v>
                </c:pt>
                <c:pt idx="25">
                  <c:v>32932</c:v>
                </c:pt>
                <c:pt idx="26">
                  <c:v>32963</c:v>
                </c:pt>
                <c:pt idx="27">
                  <c:v>32993</c:v>
                </c:pt>
                <c:pt idx="28">
                  <c:v>33024</c:v>
                </c:pt>
                <c:pt idx="29">
                  <c:v>33054</c:v>
                </c:pt>
                <c:pt idx="30">
                  <c:v>33085</c:v>
                </c:pt>
                <c:pt idx="31">
                  <c:v>33116</c:v>
                </c:pt>
                <c:pt idx="32">
                  <c:v>33146</c:v>
                </c:pt>
                <c:pt idx="33">
                  <c:v>33177</c:v>
                </c:pt>
                <c:pt idx="34">
                  <c:v>33207</c:v>
                </c:pt>
                <c:pt idx="35">
                  <c:v>33238</c:v>
                </c:pt>
                <c:pt idx="36">
                  <c:v>33269</c:v>
                </c:pt>
                <c:pt idx="37">
                  <c:v>33297</c:v>
                </c:pt>
                <c:pt idx="38">
                  <c:v>33328</c:v>
                </c:pt>
                <c:pt idx="39">
                  <c:v>33358</c:v>
                </c:pt>
                <c:pt idx="40">
                  <c:v>33389</c:v>
                </c:pt>
                <c:pt idx="41">
                  <c:v>33419</c:v>
                </c:pt>
                <c:pt idx="42">
                  <c:v>33450</c:v>
                </c:pt>
                <c:pt idx="43">
                  <c:v>33481</c:v>
                </c:pt>
                <c:pt idx="44">
                  <c:v>33511</c:v>
                </c:pt>
                <c:pt idx="45">
                  <c:v>33542</c:v>
                </c:pt>
                <c:pt idx="46">
                  <c:v>33572</c:v>
                </c:pt>
                <c:pt idx="47">
                  <c:v>33603</c:v>
                </c:pt>
                <c:pt idx="48">
                  <c:v>33634</c:v>
                </c:pt>
                <c:pt idx="49">
                  <c:v>33663</c:v>
                </c:pt>
                <c:pt idx="50">
                  <c:v>33694</c:v>
                </c:pt>
                <c:pt idx="51">
                  <c:v>33724</c:v>
                </c:pt>
                <c:pt idx="52">
                  <c:v>33755</c:v>
                </c:pt>
                <c:pt idx="53">
                  <c:v>33785</c:v>
                </c:pt>
                <c:pt idx="54">
                  <c:v>33816</c:v>
                </c:pt>
                <c:pt idx="55">
                  <c:v>33847</c:v>
                </c:pt>
                <c:pt idx="56">
                  <c:v>33877</c:v>
                </c:pt>
                <c:pt idx="57">
                  <c:v>33908</c:v>
                </c:pt>
                <c:pt idx="58">
                  <c:v>33938</c:v>
                </c:pt>
                <c:pt idx="59">
                  <c:v>33969</c:v>
                </c:pt>
                <c:pt idx="60">
                  <c:v>34000</c:v>
                </c:pt>
                <c:pt idx="61">
                  <c:v>34028</c:v>
                </c:pt>
                <c:pt idx="62">
                  <c:v>34059</c:v>
                </c:pt>
                <c:pt idx="63">
                  <c:v>34089</c:v>
                </c:pt>
                <c:pt idx="64">
                  <c:v>34120</c:v>
                </c:pt>
                <c:pt idx="65">
                  <c:v>34150</c:v>
                </c:pt>
                <c:pt idx="66">
                  <c:v>34181</c:v>
                </c:pt>
                <c:pt idx="67">
                  <c:v>34212</c:v>
                </c:pt>
                <c:pt idx="68">
                  <c:v>34242</c:v>
                </c:pt>
                <c:pt idx="69">
                  <c:v>34273</c:v>
                </c:pt>
                <c:pt idx="70">
                  <c:v>34303</c:v>
                </c:pt>
                <c:pt idx="71">
                  <c:v>34334</c:v>
                </c:pt>
                <c:pt idx="72">
                  <c:v>34365</c:v>
                </c:pt>
                <c:pt idx="73">
                  <c:v>34393</c:v>
                </c:pt>
                <c:pt idx="74">
                  <c:v>34424</c:v>
                </c:pt>
                <c:pt idx="75">
                  <c:v>34454</c:v>
                </c:pt>
                <c:pt idx="76">
                  <c:v>34485</c:v>
                </c:pt>
                <c:pt idx="77">
                  <c:v>34515</c:v>
                </c:pt>
                <c:pt idx="78">
                  <c:v>34546</c:v>
                </c:pt>
                <c:pt idx="79">
                  <c:v>34577</c:v>
                </c:pt>
                <c:pt idx="80">
                  <c:v>34607</c:v>
                </c:pt>
                <c:pt idx="81">
                  <c:v>34638</c:v>
                </c:pt>
                <c:pt idx="82">
                  <c:v>34668</c:v>
                </c:pt>
                <c:pt idx="83">
                  <c:v>34699</c:v>
                </c:pt>
                <c:pt idx="84">
                  <c:v>34730</c:v>
                </c:pt>
                <c:pt idx="85">
                  <c:v>34758</c:v>
                </c:pt>
                <c:pt idx="86">
                  <c:v>34789</c:v>
                </c:pt>
                <c:pt idx="87">
                  <c:v>34819</c:v>
                </c:pt>
                <c:pt idx="88">
                  <c:v>34850</c:v>
                </c:pt>
                <c:pt idx="89">
                  <c:v>34880</c:v>
                </c:pt>
                <c:pt idx="90">
                  <c:v>34911</c:v>
                </c:pt>
                <c:pt idx="91">
                  <c:v>34942</c:v>
                </c:pt>
                <c:pt idx="92">
                  <c:v>34972</c:v>
                </c:pt>
                <c:pt idx="93">
                  <c:v>35003</c:v>
                </c:pt>
                <c:pt idx="94">
                  <c:v>35033</c:v>
                </c:pt>
                <c:pt idx="95">
                  <c:v>35064</c:v>
                </c:pt>
                <c:pt idx="96">
                  <c:v>35095</c:v>
                </c:pt>
                <c:pt idx="97">
                  <c:v>35124</c:v>
                </c:pt>
                <c:pt idx="98">
                  <c:v>35155</c:v>
                </c:pt>
                <c:pt idx="99">
                  <c:v>35185</c:v>
                </c:pt>
                <c:pt idx="100">
                  <c:v>35216</c:v>
                </c:pt>
                <c:pt idx="101">
                  <c:v>35246</c:v>
                </c:pt>
                <c:pt idx="102">
                  <c:v>35277</c:v>
                </c:pt>
                <c:pt idx="103">
                  <c:v>35308</c:v>
                </c:pt>
                <c:pt idx="104">
                  <c:v>35338</c:v>
                </c:pt>
                <c:pt idx="105">
                  <c:v>35369</c:v>
                </c:pt>
                <c:pt idx="106">
                  <c:v>35399</c:v>
                </c:pt>
                <c:pt idx="107">
                  <c:v>35430</c:v>
                </c:pt>
                <c:pt idx="108">
                  <c:v>35461</c:v>
                </c:pt>
                <c:pt idx="109">
                  <c:v>35489</c:v>
                </c:pt>
                <c:pt idx="110">
                  <c:v>35520</c:v>
                </c:pt>
                <c:pt idx="111">
                  <c:v>35550</c:v>
                </c:pt>
                <c:pt idx="112">
                  <c:v>35581</c:v>
                </c:pt>
                <c:pt idx="113">
                  <c:v>35611</c:v>
                </c:pt>
                <c:pt idx="114">
                  <c:v>35642</c:v>
                </c:pt>
                <c:pt idx="115">
                  <c:v>35673</c:v>
                </c:pt>
                <c:pt idx="116">
                  <c:v>35703</c:v>
                </c:pt>
                <c:pt idx="117">
                  <c:v>35734</c:v>
                </c:pt>
                <c:pt idx="118">
                  <c:v>35764</c:v>
                </c:pt>
                <c:pt idx="119">
                  <c:v>35795</c:v>
                </c:pt>
                <c:pt idx="120">
                  <c:v>35826</c:v>
                </c:pt>
                <c:pt idx="121">
                  <c:v>35854</c:v>
                </c:pt>
                <c:pt idx="122">
                  <c:v>35885</c:v>
                </c:pt>
                <c:pt idx="123">
                  <c:v>35915</c:v>
                </c:pt>
                <c:pt idx="124">
                  <c:v>35946</c:v>
                </c:pt>
                <c:pt idx="125">
                  <c:v>35976</c:v>
                </c:pt>
                <c:pt idx="126">
                  <c:v>36007</c:v>
                </c:pt>
                <c:pt idx="127">
                  <c:v>36038</c:v>
                </c:pt>
                <c:pt idx="128">
                  <c:v>36068</c:v>
                </c:pt>
                <c:pt idx="129">
                  <c:v>36099</c:v>
                </c:pt>
                <c:pt idx="130">
                  <c:v>36129</c:v>
                </c:pt>
                <c:pt idx="131">
                  <c:v>36160</c:v>
                </c:pt>
                <c:pt idx="132">
                  <c:v>36191</c:v>
                </c:pt>
                <c:pt idx="133">
                  <c:v>36219</c:v>
                </c:pt>
                <c:pt idx="134">
                  <c:v>36250</c:v>
                </c:pt>
                <c:pt idx="135">
                  <c:v>36280</c:v>
                </c:pt>
                <c:pt idx="136">
                  <c:v>36311</c:v>
                </c:pt>
                <c:pt idx="137">
                  <c:v>36341</c:v>
                </c:pt>
                <c:pt idx="138">
                  <c:v>36372</c:v>
                </c:pt>
                <c:pt idx="139">
                  <c:v>36403</c:v>
                </c:pt>
                <c:pt idx="140">
                  <c:v>36433</c:v>
                </c:pt>
                <c:pt idx="141">
                  <c:v>36464</c:v>
                </c:pt>
                <c:pt idx="142">
                  <c:v>36494</c:v>
                </c:pt>
                <c:pt idx="143">
                  <c:v>36525</c:v>
                </c:pt>
                <c:pt idx="144">
                  <c:v>36556</c:v>
                </c:pt>
                <c:pt idx="145">
                  <c:v>36585</c:v>
                </c:pt>
                <c:pt idx="146">
                  <c:v>36616</c:v>
                </c:pt>
                <c:pt idx="147">
                  <c:v>36646</c:v>
                </c:pt>
                <c:pt idx="148">
                  <c:v>36677</c:v>
                </c:pt>
                <c:pt idx="149">
                  <c:v>36707</c:v>
                </c:pt>
                <c:pt idx="150">
                  <c:v>36738</c:v>
                </c:pt>
                <c:pt idx="151">
                  <c:v>36769</c:v>
                </c:pt>
                <c:pt idx="152">
                  <c:v>36799</c:v>
                </c:pt>
                <c:pt idx="153">
                  <c:v>36830</c:v>
                </c:pt>
                <c:pt idx="154">
                  <c:v>36860</c:v>
                </c:pt>
                <c:pt idx="155">
                  <c:v>36891</c:v>
                </c:pt>
                <c:pt idx="156">
                  <c:v>36922</c:v>
                </c:pt>
                <c:pt idx="157">
                  <c:v>36950</c:v>
                </c:pt>
                <c:pt idx="158">
                  <c:v>36981</c:v>
                </c:pt>
                <c:pt idx="159">
                  <c:v>37011</c:v>
                </c:pt>
                <c:pt idx="160">
                  <c:v>37042</c:v>
                </c:pt>
                <c:pt idx="161">
                  <c:v>37072</c:v>
                </c:pt>
                <c:pt idx="162">
                  <c:v>37103</c:v>
                </c:pt>
                <c:pt idx="163">
                  <c:v>37134</c:v>
                </c:pt>
                <c:pt idx="164">
                  <c:v>37164</c:v>
                </c:pt>
                <c:pt idx="165">
                  <c:v>37195</c:v>
                </c:pt>
                <c:pt idx="166">
                  <c:v>37225</c:v>
                </c:pt>
                <c:pt idx="167">
                  <c:v>37256</c:v>
                </c:pt>
                <c:pt idx="168">
                  <c:v>37287</c:v>
                </c:pt>
                <c:pt idx="169">
                  <c:v>37315</c:v>
                </c:pt>
                <c:pt idx="170">
                  <c:v>37346</c:v>
                </c:pt>
                <c:pt idx="171">
                  <c:v>37376</c:v>
                </c:pt>
                <c:pt idx="172">
                  <c:v>37407</c:v>
                </c:pt>
                <c:pt idx="173">
                  <c:v>37437</c:v>
                </c:pt>
                <c:pt idx="174">
                  <c:v>37468</c:v>
                </c:pt>
                <c:pt idx="175">
                  <c:v>37499</c:v>
                </c:pt>
                <c:pt idx="176">
                  <c:v>37529</c:v>
                </c:pt>
                <c:pt idx="177">
                  <c:v>37560</c:v>
                </c:pt>
                <c:pt idx="178">
                  <c:v>37590</c:v>
                </c:pt>
                <c:pt idx="179">
                  <c:v>37621</c:v>
                </c:pt>
                <c:pt idx="180">
                  <c:v>37652</c:v>
                </c:pt>
                <c:pt idx="181">
                  <c:v>37680</c:v>
                </c:pt>
                <c:pt idx="182">
                  <c:v>37711</c:v>
                </c:pt>
                <c:pt idx="183">
                  <c:v>37741</c:v>
                </c:pt>
                <c:pt idx="184">
                  <c:v>37772</c:v>
                </c:pt>
                <c:pt idx="185">
                  <c:v>37802</c:v>
                </c:pt>
                <c:pt idx="186">
                  <c:v>37833</c:v>
                </c:pt>
                <c:pt idx="187">
                  <c:v>37864</c:v>
                </c:pt>
                <c:pt idx="188">
                  <c:v>37894</c:v>
                </c:pt>
                <c:pt idx="189">
                  <c:v>37925</c:v>
                </c:pt>
                <c:pt idx="190">
                  <c:v>37955</c:v>
                </c:pt>
                <c:pt idx="191">
                  <c:v>37986</c:v>
                </c:pt>
                <c:pt idx="192">
                  <c:v>38017</c:v>
                </c:pt>
                <c:pt idx="193">
                  <c:v>38046</c:v>
                </c:pt>
                <c:pt idx="194">
                  <c:v>38077</c:v>
                </c:pt>
                <c:pt idx="195">
                  <c:v>38107</c:v>
                </c:pt>
                <c:pt idx="196">
                  <c:v>38138</c:v>
                </c:pt>
                <c:pt idx="197">
                  <c:v>38168</c:v>
                </c:pt>
                <c:pt idx="198">
                  <c:v>38199</c:v>
                </c:pt>
                <c:pt idx="199">
                  <c:v>38230</c:v>
                </c:pt>
                <c:pt idx="200">
                  <c:v>38260</c:v>
                </c:pt>
                <c:pt idx="201">
                  <c:v>38291</c:v>
                </c:pt>
                <c:pt idx="202">
                  <c:v>38321</c:v>
                </c:pt>
                <c:pt idx="203">
                  <c:v>38352</c:v>
                </c:pt>
                <c:pt idx="204">
                  <c:v>38383</c:v>
                </c:pt>
                <c:pt idx="205">
                  <c:v>38411</c:v>
                </c:pt>
                <c:pt idx="206">
                  <c:v>38442</c:v>
                </c:pt>
                <c:pt idx="207">
                  <c:v>38472</c:v>
                </c:pt>
                <c:pt idx="208">
                  <c:v>38503</c:v>
                </c:pt>
                <c:pt idx="209">
                  <c:v>38533</c:v>
                </c:pt>
                <c:pt idx="210">
                  <c:v>38564</c:v>
                </c:pt>
                <c:pt idx="211">
                  <c:v>38595</c:v>
                </c:pt>
                <c:pt idx="212">
                  <c:v>38625</c:v>
                </c:pt>
                <c:pt idx="213">
                  <c:v>38656</c:v>
                </c:pt>
                <c:pt idx="214">
                  <c:v>38686</c:v>
                </c:pt>
                <c:pt idx="215">
                  <c:v>38717</c:v>
                </c:pt>
                <c:pt idx="216">
                  <c:v>38748</c:v>
                </c:pt>
                <c:pt idx="217">
                  <c:v>38776</c:v>
                </c:pt>
                <c:pt idx="218">
                  <c:v>38807</c:v>
                </c:pt>
                <c:pt idx="219">
                  <c:v>38837</c:v>
                </c:pt>
                <c:pt idx="220">
                  <c:v>38868</c:v>
                </c:pt>
                <c:pt idx="221">
                  <c:v>38898</c:v>
                </c:pt>
                <c:pt idx="222">
                  <c:v>38929</c:v>
                </c:pt>
                <c:pt idx="223">
                  <c:v>38960</c:v>
                </c:pt>
                <c:pt idx="224">
                  <c:v>38990</c:v>
                </c:pt>
                <c:pt idx="225">
                  <c:v>39021</c:v>
                </c:pt>
                <c:pt idx="226">
                  <c:v>39051</c:v>
                </c:pt>
                <c:pt idx="227">
                  <c:v>39082</c:v>
                </c:pt>
                <c:pt idx="228">
                  <c:v>39113</c:v>
                </c:pt>
                <c:pt idx="229">
                  <c:v>39141</c:v>
                </c:pt>
                <c:pt idx="230">
                  <c:v>39172</c:v>
                </c:pt>
                <c:pt idx="231">
                  <c:v>39202</c:v>
                </c:pt>
                <c:pt idx="232">
                  <c:v>39233</c:v>
                </c:pt>
                <c:pt idx="233">
                  <c:v>39263</c:v>
                </c:pt>
                <c:pt idx="234">
                  <c:v>39294</c:v>
                </c:pt>
                <c:pt idx="235">
                  <c:v>39325</c:v>
                </c:pt>
                <c:pt idx="236">
                  <c:v>39355</c:v>
                </c:pt>
                <c:pt idx="237">
                  <c:v>39386</c:v>
                </c:pt>
                <c:pt idx="238">
                  <c:v>39416</c:v>
                </c:pt>
                <c:pt idx="239">
                  <c:v>39447</c:v>
                </c:pt>
                <c:pt idx="240">
                  <c:v>39478</c:v>
                </c:pt>
                <c:pt idx="241">
                  <c:v>39507</c:v>
                </c:pt>
                <c:pt idx="242">
                  <c:v>39538</c:v>
                </c:pt>
                <c:pt idx="243">
                  <c:v>39568</c:v>
                </c:pt>
                <c:pt idx="244">
                  <c:v>39599</c:v>
                </c:pt>
                <c:pt idx="245">
                  <c:v>39629</c:v>
                </c:pt>
                <c:pt idx="246">
                  <c:v>39660</c:v>
                </c:pt>
                <c:pt idx="247">
                  <c:v>39691</c:v>
                </c:pt>
                <c:pt idx="248">
                  <c:v>39721</c:v>
                </c:pt>
                <c:pt idx="249">
                  <c:v>39752</c:v>
                </c:pt>
                <c:pt idx="250">
                  <c:v>39782</c:v>
                </c:pt>
                <c:pt idx="251">
                  <c:v>39813</c:v>
                </c:pt>
                <c:pt idx="252">
                  <c:v>39844</c:v>
                </c:pt>
                <c:pt idx="253">
                  <c:v>39872</c:v>
                </c:pt>
                <c:pt idx="254">
                  <c:v>39903</c:v>
                </c:pt>
                <c:pt idx="255">
                  <c:v>39933</c:v>
                </c:pt>
                <c:pt idx="256">
                  <c:v>39964</c:v>
                </c:pt>
                <c:pt idx="257">
                  <c:v>39994</c:v>
                </c:pt>
                <c:pt idx="258">
                  <c:v>40025</c:v>
                </c:pt>
                <c:pt idx="259">
                  <c:v>40056</c:v>
                </c:pt>
                <c:pt idx="260">
                  <c:v>40086</c:v>
                </c:pt>
                <c:pt idx="261">
                  <c:v>40117</c:v>
                </c:pt>
                <c:pt idx="262">
                  <c:v>40147</c:v>
                </c:pt>
                <c:pt idx="263">
                  <c:v>40178</c:v>
                </c:pt>
                <c:pt idx="264">
                  <c:v>40209</c:v>
                </c:pt>
                <c:pt idx="265">
                  <c:v>40237</c:v>
                </c:pt>
                <c:pt idx="266">
                  <c:v>40268</c:v>
                </c:pt>
                <c:pt idx="267">
                  <c:v>40298</c:v>
                </c:pt>
                <c:pt idx="268">
                  <c:v>40329</c:v>
                </c:pt>
                <c:pt idx="269">
                  <c:v>40359</c:v>
                </c:pt>
                <c:pt idx="270">
                  <c:v>40390</c:v>
                </c:pt>
                <c:pt idx="271">
                  <c:v>40421</c:v>
                </c:pt>
                <c:pt idx="272">
                  <c:v>40451</c:v>
                </c:pt>
                <c:pt idx="273">
                  <c:v>40482</c:v>
                </c:pt>
                <c:pt idx="274">
                  <c:v>40512</c:v>
                </c:pt>
                <c:pt idx="275">
                  <c:v>40543</c:v>
                </c:pt>
                <c:pt idx="276">
                  <c:v>40574</c:v>
                </c:pt>
                <c:pt idx="277">
                  <c:v>40602</c:v>
                </c:pt>
                <c:pt idx="278">
                  <c:v>40633</c:v>
                </c:pt>
                <c:pt idx="279">
                  <c:v>40663</c:v>
                </c:pt>
                <c:pt idx="280">
                  <c:v>40694</c:v>
                </c:pt>
                <c:pt idx="281">
                  <c:v>40724</c:v>
                </c:pt>
                <c:pt idx="282">
                  <c:v>40755</c:v>
                </c:pt>
                <c:pt idx="283">
                  <c:v>40786</c:v>
                </c:pt>
                <c:pt idx="284">
                  <c:v>40816</c:v>
                </c:pt>
                <c:pt idx="285">
                  <c:v>40847</c:v>
                </c:pt>
                <c:pt idx="286">
                  <c:v>40877</c:v>
                </c:pt>
                <c:pt idx="287">
                  <c:v>40908</c:v>
                </c:pt>
                <c:pt idx="288">
                  <c:v>40939</c:v>
                </c:pt>
                <c:pt idx="289">
                  <c:v>40968</c:v>
                </c:pt>
                <c:pt idx="290">
                  <c:v>40999</c:v>
                </c:pt>
                <c:pt idx="291">
                  <c:v>41029</c:v>
                </c:pt>
                <c:pt idx="292">
                  <c:v>41060</c:v>
                </c:pt>
                <c:pt idx="293">
                  <c:v>41090</c:v>
                </c:pt>
                <c:pt idx="294">
                  <c:v>41121</c:v>
                </c:pt>
                <c:pt idx="295">
                  <c:v>41152</c:v>
                </c:pt>
                <c:pt idx="296">
                  <c:v>41182</c:v>
                </c:pt>
                <c:pt idx="297">
                  <c:v>41213</c:v>
                </c:pt>
                <c:pt idx="298">
                  <c:v>41243</c:v>
                </c:pt>
                <c:pt idx="299">
                  <c:v>41274</c:v>
                </c:pt>
                <c:pt idx="300">
                  <c:v>41305</c:v>
                </c:pt>
                <c:pt idx="301">
                  <c:v>41333</c:v>
                </c:pt>
                <c:pt idx="302">
                  <c:v>41364</c:v>
                </c:pt>
                <c:pt idx="303">
                  <c:v>41394</c:v>
                </c:pt>
                <c:pt idx="304">
                  <c:v>41425</c:v>
                </c:pt>
                <c:pt idx="305">
                  <c:v>41455</c:v>
                </c:pt>
                <c:pt idx="306">
                  <c:v>41486</c:v>
                </c:pt>
                <c:pt idx="307">
                  <c:v>41517</c:v>
                </c:pt>
                <c:pt idx="308">
                  <c:v>41547</c:v>
                </c:pt>
                <c:pt idx="309">
                  <c:v>41578</c:v>
                </c:pt>
                <c:pt idx="310">
                  <c:v>41608</c:v>
                </c:pt>
                <c:pt idx="311">
                  <c:v>41639</c:v>
                </c:pt>
                <c:pt idx="312">
                  <c:v>41670</c:v>
                </c:pt>
                <c:pt idx="313">
                  <c:v>41698</c:v>
                </c:pt>
                <c:pt idx="314">
                  <c:v>41729</c:v>
                </c:pt>
                <c:pt idx="315">
                  <c:v>41759</c:v>
                </c:pt>
                <c:pt idx="316">
                  <c:v>41790</c:v>
                </c:pt>
                <c:pt idx="317">
                  <c:v>41820</c:v>
                </c:pt>
                <c:pt idx="318">
                  <c:v>41851</c:v>
                </c:pt>
                <c:pt idx="319">
                  <c:v>41882</c:v>
                </c:pt>
                <c:pt idx="320">
                  <c:v>41912</c:v>
                </c:pt>
                <c:pt idx="321">
                  <c:v>41943</c:v>
                </c:pt>
                <c:pt idx="322">
                  <c:v>41973</c:v>
                </c:pt>
                <c:pt idx="323">
                  <c:v>42004</c:v>
                </c:pt>
                <c:pt idx="324">
                  <c:v>42035</c:v>
                </c:pt>
                <c:pt idx="325">
                  <c:v>42063</c:v>
                </c:pt>
                <c:pt idx="326">
                  <c:v>42094</c:v>
                </c:pt>
                <c:pt idx="327">
                  <c:v>42124</c:v>
                </c:pt>
                <c:pt idx="328">
                  <c:v>42155</c:v>
                </c:pt>
                <c:pt idx="329">
                  <c:v>42185</c:v>
                </c:pt>
                <c:pt idx="330">
                  <c:v>42216</c:v>
                </c:pt>
                <c:pt idx="331">
                  <c:v>42247</c:v>
                </c:pt>
                <c:pt idx="332">
                  <c:v>42277</c:v>
                </c:pt>
                <c:pt idx="333">
                  <c:v>42308</c:v>
                </c:pt>
                <c:pt idx="334">
                  <c:v>42338</c:v>
                </c:pt>
                <c:pt idx="335">
                  <c:v>42369</c:v>
                </c:pt>
                <c:pt idx="336">
                  <c:v>42400</c:v>
                </c:pt>
                <c:pt idx="337">
                  <c:v>42429</c:v>
                </c:pt>
                <c:pt idx="338">
                  <c:v>42460</c:v>
                </c:pt>
                <c:pt idx="339">
                  <c:v>42490</c:v>
                </c:pt>
                <c:pt idx="340">
                  <c:v>42521</c:v>
                </c:pt>
                <c:pt idx="341">
                  <c:v>42551</c:v>
                </c:pt>
                <c:pt idx="342">
                  <c:v>42582</c:v>
                </c:pt>
                <c:pt idx="343">
                  <c:v>42613</c:v>
                </c:pt>
                <c:pt idx="344">
                  <c:v>42643</c:v>
                </c:pt>
                <c:pt idx="345">
                  <c:v>42674</c:v>
                </c:pt>
                <c:pt idx="346">
                  <c:v>42704</c:v>
                </c:pt>
                <c:pt idx="347">
                  <c:v>42735</c:v>
                </c:pt>
                <c:pt idx="348">
                  <c:v>42766</c:v>
                </c:pt>
                <c:pt idx="349">
                  <c:v>42794</c:v>
                </c:pt>
                <c:pt idx="350">
                  <c:v>42825</c:v>
                </c:pt>
                <c:pt idx="351">
                  <c:v>42855</c:v>
                </c:pt>
                <c:pt idx="352">
                  <c:v>42886</c:v>
                </c:pt>
                <c:pt idx="353">
                  <c:v>42916</c:v>
                </c:pt>
                <c:pt idx="354">
                  <c:v>42947</c:v>
                </c:pt>
                <c:pt idx="355">
                  <c:v>42978</c:v>
                </c:pt>
                <c:pt idx="356">
                  <c:v>43008</c:v>
                </c:pt>
                <c:pt idx="357">
                  <c:v>43039</c:v>
                </c:pt>
                <c:pt idx="358">
                  <c:v>43069</c:v>
                </c:pt>
                <c:pt idx="359">
                  <c:v>43100</c:v>
                </c:pt>
                <c:pt idx="360">
                  <c:v>43131</c:v>
                </c:pt>
                <c:pt idx="361">
                  <c:v>43159</c:v>
                </c:pt>
                <c:pt idx="362">
                  <c:v>43190</c:v>
                </c:pt>
                <c:pt idx="363">
                  <c:v>43220</c:v>
                </c:pt>
                <c:pt idx="364">
                  <c:v>43251</c:v>
                </c:pt>
                <c:pt idx="365">
                  <c:v>43281</c:v>
                </c:pt>
                <c:pt idx="366">
                  <c:v>43299</c:v>
                </c:pt>
                <c:pt idx="367">
                  <c:v>43330</c:v>
                </c:pt>
                <c:pt idx="368">
                  <c:v>43361</c:v>
                </c:pt>
                <c:pt idx="369">
                  <c:v>43404</c:v>
                </c:pt>
                <c:pt idx="370">
                  <c:v>43434</c:v>
                </c:pt>
                <c:pt idx="371">
                  <c:v>43465</c:v>
                </c:pt>
                <c:pt idx="372" formatCode="mmm\-yy">
                  <c:v>43496</c:v>
                </c:pt>
                <c:pt idx="373" formatCode="mmm\-yy">
                  <c:v>43524</c:v>
                </c:pt>
                <c:pt idx="374" formatCode="mmm\-yy">
                  <c:v>43555</c:v>
                </c:pt>
                <c:pt idx="375">
                  <c:v>43585</c:v>
                </c:pt>
                <c:pt idx="376">
                  <c:v>43616</c:v>
                </c:pt>
                <c:pt idx="377">
                  <c:v>43646</c:v>
                </c:pt>
              </c:numCache>
            </c:numRef>
          </c:cat>
          <c:val>
            <c:numRef>
              <c:f>Sheet1!$D$2:$D$379</c:f>
              <c:numCache>
                <c:formatCode>_(* #,##0_);_(* \(#,##0\);_(* "-"??_);_(@_)</c:formatCode>
                <c:ptCount val="378"/>
                <c:pt idx="0">
                  <c:v>10141.359999999999</c:v>
                </c:pt>
                <c:pt idx="1">
                  <c:v>10458.9613440744</c:v>
                </c:pt>
                <c:pt idx="2">
                  <c:v>10644.645632359399</c:v>
                </c:pt>
                <c:pt idx="3">
                  <c:v>10738.2987116899</c:v>
                </c:pt>
                <c:pt idx="4">
                  <c:v>10660.6179812262</c:v>
                </c:pt>
                <c:pt idx="5">
                  <c:v>10682.264020633002</c:v>
                </c:pt>
                <c:pt idx="6">
                  <c:v>10809.475810581</c:v>
                </c:pt>
                <c:pt idx="7">
                  <c:v>10545.848571437999</c:v>
                </c:pt>
                <c:pt idx="8">
                  <c:v>10806.1874863347</c:v>
                </c:pt>
                <c:pt idx="9">
                  <c:v>11193.928723585001</c:v>
                </c:pt>
                <c:pt idx="10">
                  <c:v>11414.4148570626</c:v>
                </c:pt>
                <c:pt idx="11">
                  <c:v>11503.2362906404</c:v>
                </c:pt>
                <c:pt idx="12">
                  <c:v>11743.2764550172</c:v>
                </c:pt>
                <c:pt idx="13">
                  <c:v>11744.589105541801</c:v>
                </c:pt>
                <c:pt idx="14">
                  <c:v>11751.647024586</c:v>
                </c:pt>
                <c:pt idx="15">
                  <c:v>11939.187239545901</c:v>
                </c:pt>
                <c:pt idx="16">
                  <c:v>11845.4006829799</c:v>
                </c:pt>
                <c:pt idx="17">
                  <c:v>11805.1933691793</c:v>
                </c:pt>
                <c:pt idx="18">
                  <c:v>12513.3310147226</c:v>
                </c:pt>
                <c:pt idx="19">
                  <c:v>12412.523920387999</c:v>
                </c:pt>
                <c:pt idx="20">
                  <c:v>12641.056497575801</c:v>
                </c:pt>
                <c:pt idx="21">
                  <c:v>12480.509204493499</c:v>
                </c:pt>
                <c:pt idx="22">
                  <c:v>12768.9126077618</c:v>
                </c:pt>
                <c:pt idx="23">
                  <c:v>13017.5095215484</c:v>
                </c:pt>
                <c:pt idx="24">
                  <c:v>12755.5477764562</c:v>
                </c:pt>
                <c:pt idx="25">
                  <c:v>12524.0483960206</c:v>
                </c:pt>
                <c:pt idx="26">
                  <c:v>12177.8489867021</c:v>
                </c:pt>
                <c:pt idx="27">
                  <c:v>12143.2824059103</c:v>
                </c:pt>
                <c:pt idx="28">
                  <c:v>12818.787344602601</c:v>
                </c:pt>
                <c:pt idx="29">
                  <c:v>12815.821580989399</c:v>
                </c:pt>
                <c:pt idx="30">
                  <c:v>12924.271677635299</c:v>
                </c:pt>
                <c:pt idx="31">
                  <c:v>12359.2678724508</c:v>
                </c:pt>
                <c:pt idx="32">
                  <c:v>11750.5710178891</c:v>
                </c:pt>
                <c:pt idx="33">
                  <c:v>12331.295265504101</c:v>
                </c:pt>
                <c:pt idx="34">
                  <c:v>12262.791955860901</c:v>
                </c:pt>
                <c:pt idx="35">
                  <c:v>12431.7993082923</c:v>
                </c:pt>
                <c:pt idx="36">
                  <c:v>12693.880061637599</c:v>
                </c:pt>
                <c:pt idx="37">
                  <c:v>13321.020379711299</c:v>
                </c:pt>
                <c:pt idx="38">
                  <c:v>13164.4025108734</c:v>
                </c:pt>
                <c:pt idx="39">
                  <c:v>13254.9744334549</c:v>
                </c:pt>
                <c:pt idx="40">
                  <c:v>13444.793829755199</c:v>
                </c:pt>
                <c:pt idx="41">
                  <c:v>13062.946651021701</c:v>
                </c:pt>
                <c:pt idx="42">
                  <c:v>13405.9956661508</c:v>
                </c:pt>
                <c:pt idx="43">
                  <c:v>13423.3909697457</c:v>
                </c:pt>
                <c:pt idx="44">
                  <c:v>13624.9248098765</c:v>
                </c:pt>
                <c:pt idx="45">
                  <c:v>13772.420167650302</c:v>
                </c:pt>
                <c:pt idx="46">
                  <c:v>13503.0580639544</c:v>
                </c:pt>
                <c:pt idx="47">
                  <c:v>14030.048077862901</c:v>
                </c:pt>
                <c:pt idx="48">
                  <c:v>13948.962881136998</c:v>
                </c:pt>
                <c:pt idx="49">
                  <c:v>13863.3191169535</c:v>
                </c:pt>
                <c:pt idx="50">
                  <c:v>13578.165177021599</c:v>
                </c:pt>
                <c:pt idx="51">
                  <c:v>13691.262693894199</c:v>
                </c:pt>
                <c:pt idx="52">
                  <c:v>13972.5221459653</c:v>
                </c:pt>
                <c:pt idx="53">
                  <c:v>13745.78136055</c:v>
                </c:pt>
                <c:pt idx="54">
                  <c:v>13788.8857652477</c:v>
                </c:pt>
                <c:pt idx="55">
                  <c:v>13961.431936558</c:v>
                </c:pt>
                <c:pt idx="56">
                  <c:v>13919.9090086796</c:v>
                </c:pt>
                <c:pt idx="57">
                  <c:v>13765.5889942669</c:v>
                </c:pt>
                <c:pt idx="58">
                  <c:v>13896.291079921601</c:v>
                </c:pt>
                <c:pt idx="59">
                  <c:v>13981.6273641074</c:v>
                </c:pt>
                <c:pt idx="60">
                  <c:v>14022.6839892188</c:v>
                </c:pt>
                <c:pt idx="61">
                  <c:v>14203.066299164</c:v>
                </c:pt>
                <c:pt idx="62">
                  <c:v>14629.175655648402</c:v>
                </c:pt>
                <c:pt idx="63">
                  <c:v>14978.7445682739</c:v>
                </c:pt>
                <c:pt idx="64">
                  <c:v>15170.919193370401</c:v>
                </c:pt>
                <c:pt idx="65">
                  <c:v>15140.954089868699</c:v>
                </c:pt>
                <c:pt idx="66">
                  <c:v>15316.130696791801</c:v>
                </c:pt>
                <c:pt idx="67">
                  <c:v>15698.447483529801</c:v>
                </c:pt>
                <c:pt idx="68">
                  <c:v>15586.942230513301</c:v>
                </c:pt>
                <c:pt idx="69">
                  <c:v>15834.964621480302</c:v>
                </c:pt>
                <c:pt idx="70">
                  <c:v>15443.108767563701</c:v>
                </c:pt>
                <c:pt idx="71">
                  <c:v>15878.212562835401</c:v>
                </c:pt>
                <c:pt idx="72">
                  <c:v>16424.587705068199</c:v>
                </c:pt>
                <c:pt idx="73">
                  <c:v>16323.2895794142</c:v>
                </c:pt>
                <c:pt idx="74">
                  <c:v>15978.571784055001</c:v>
                </c:pt>
                <c:pt idx="75">
                  <c:v>16217.4982766055</c:v>
                </c:pt>
                <c:pt idx="76">
                  <c:v>16290.847132974201</c:v>
                </c:pt>
                <c:pt idx="77">
                  <c:v>16276.6851232429</c:v>
                </c:pt>
                <c:pt idx="78">
                  <c:v>16479.205243609002</c:v>
                </c:pt>
                <c:pt idx="79">
                  <c:v>16803.083506061601</c:v>
                </c:pt>
                <c:pt idx="80">
                  <c:v>16636.542029110598</c:v>
                </c:pt>
                <c:pt idx="81">
                  <c:v>16881.6789388369</c:v>
                </c:pt>
                <c:pt idx="82">
                  <c:v>16546.259182920199</c:v>
                </c:pt>
                <c:pt idx="83">
                  <c:v>16611.772704614599</c:v>
                </c:pt>
                <c:pt idx="84">
                  <c:v>16477.275053344401</c:v>
                </c:pt>
                <c:pt idx="85">
                  <c:v>16598.0817594326</c:v>
                </c:pt>
                <c:pt idx="86">
                  <c:v>17016.5426013865</c:v>
                </c:pt>
                <c:pt idx="87">
                  <c:v>17363.865295520998</c:v>
                </c:pt>
                <c:pt idx="88">
                  <c:v>17506.2069721267</c:v>
                </c:pt>
                <c:pt idx="89">
                  <c:v>17549.407914382202</c:v>
                </c:pt>
                <c:pt idx="90">
                  <c:v>18013.6370511268</c:v>
                </c:pt>
                <c:pt idx="91">
                  <c:v>17858.4469667622</c:v>
                </c:pt>
                <c:pt idx="92">
                  <c:v>18142.580561991301</c:v>
                </c:pt>
                <c:pt idx="93">
                  <c:v>18033.722838010701</c:v>
                </c:pt>
                <c:pt idx="94">
                  <c:v>18355.2452312979</c:v>
                </c:pt>
                <c:pt idx="95">
                  <c:v>18676.410775000899</c:v>
                </c:pt>
                <c:pt idx="96">
                  <c:v>18923.941597712401</c:v>
                </c:pt>
                <c:pt idx="97">
                  <c:v>19000.318612753999</c:v>
                </c:pt>
                <c:pt idx="98">
                  <c:v>19184.023421265298</c:v>
                </c:pt>
                <c:pt idx="99">
                  <c:v>19462.162777650999</c:v>
                </c:pt>
                <c:pt idx="100">
                  <c:v>19513.409752567099</c:v>
                </c:pt>
                <c:pt idx="101">
                  <c:v>19605.940893718802</c:v>
                </c:pt>
                <c:pt idx="102">
                  <c:v>19283.890757904501</c:v>
                </c:pt>
                <c:pt idx="103">
                  <c:v>19442.550413478501</c:v>
                </c:pt>
                <c:pt idx="104">
                  <c:v>19844.058899252803</c:v>
                </c:pt>
                <c:pt idx="105">
                  <c:v>19925.865285928299</c:v>
                </c:pt>
                <c:pt idx="106">
                  <c:v>20499.020408982396</c:v>
                </c:pt>
                <c:pt idx="107">
                  <c:v>20397.925775413001</c:v>
                </c:pt>
                <c:pt idx="108">
                  <c:v>20614.959158998998</c:v>
                </c:pt>
                <c:pt idx="109">
                  <c:v>20795.269152672699</c:v>
                </c:pt>
                <c:pt idx="110">
                  <c:v>20631.894133809201</c:v>
                </c:pt>
                <c:pt idx="111">
                  <c:v>21007.666405428299</c:v>
                </c:pt>
                <c:pt idx="112">
                  <c:v>21686.230767131499</c:v>
                </c:pt>
                <c:pt idx="113">
                  <c:v>22281.124270333999</c:v>
                </c:pt>
                <c:pt idx="114">
                  <c:v>22832.6496189719</c:v>
                </c:pt>
                <c:pt idx="115">
                  <c:v>22078.559513058601</c:v>
                </c:pt>
                <c:pt idx="116">
                  <c:v>22716.313113061202</c:v>
                </c:pt>
                <c:pt idx="117">
                  <c:v>22087.9217181477</c:v>
                </c:pt>
                <c:pt idx="118">
                  <c:v>22300.167648037597</c:v>
                </c:pt>
                <c:pt idx="119">
                  <c:v>22499.710121266602</c:v>
                </c:pt>
                <c:pt idx="120">
                  <c:v>22795.595137682998</c:v>
                </c:pt>
                <c:pt idx="121">
                  <c:v>23619.852146909303</c:v>
                </c:pt>
                <c:pt idx="122">
                  <c:v>24170.359450401003</c:v>
                </c:pt>
                <c:pt idx="123">
                  <c:v>24335.628479117499</c:v>
                </c:pt>
                <c:pt idx="124">
                  <c:v>24153.8770907174</c:v>
                </c:pt>
                <c:pt idx="125">
                  <c:v>24420.845519933999</c:v>
                </c:pt>
                <c:pt idx="126">
                  <c:v>24473.7046061236</c:v>
                </c:pt>
                <c:pt idx="127">
                  <c:v>22811.992273121898</c:v>
                </c:pt>
                <c:pt idx="128">
                  <c:v>23091.097641881701</c:v>
                </c:pt>
                <c:pt idx="129">
                  <c:v>24182.9661421448</c:v>
                </c:pt>
                <c:pt idx="130">
                  <c:v>24954.086552868899</c:v>
                </c:pt>
                <c:pt idx="131">
                  <c:v>25580.340365356504</c:v>
                </c:pt>
                <c:pt idx="132">
                  <c:v>25887.006740623503</c:v>
                </c:pt>
                <c:pt idx="133">
                  <c:v>25607.6332371239</c:v>
                </c:pt>
                <c:pt idx="134">
                  <c:v>26238.067828668798</c:v>
                </c:pt>
                <c:pt idx="135">
                  <c:v>26853.546861336399</c:v>
                </c:pt>
                <c:pt idx="136">
                  <c:v>26424.772956817702</c:v>
                </c:pt>
                <c:pt idx="137">
                  <c:v>27134.8167427103</c:v>
                </c:pt>
                <c:pt idx="138">
                  <c:v>27131.0102380559</c:v>
                </c:pt>
                <c:pt idx="139">
                  <c:v>27167.422009941201</c:v>
                </c:pt>
                <c:pt idx="140">
                  <c:v>27073.5590042923</c:v>
                </c:pt>
                <c:pt idx="141">
                  <c:v>27811.755736453</c:v>
                </c:pt>
                <c:pt idx="142">
                  <c:v>28294.206591391903</c:v>
                </c:pt>
                <c:pt idx="143">
                  <c:v>29534.702072237404</c:v>
                </c:pt>
                <c:pt idx="144">
                  <c:v>28799.040994878702</c:v>
                </c:pt>
                <c:pt idx="145">
                  <c:v>28910.058694480602</c:v>
                </c:pt>
                <c:pt idx="146">
                  <c:v>29927.960687386301</c:v>
                </c:pt>
                <c:pt idx="147">
                  <c:v>29325.4992685996</c:v>
                </c:pt>
                <c:pt idx="148">
                  <c:v>29018.8872617296</c:v>
                </c:pt>
                <c:pt idx="149">
                  <c:v>29568.500488539201</c:v>
                </c:pt>
                <c:pt idx="150">
                  <c:v>29205.243769270499</c:v>
                </c:pt>
                <c:pt idx="151">
                  <c:v>29732.8793887834</c:v>
                </c:pt>
                <c:pt idx="152">
                  <c:v>28991.922497034902</c:v>
                </c:pt>
                <c:pt idx="153">
                  <c:v>28789.6785972504</c:v>
                </c:pt>
                <c:pt idx="154">
                  <c:v>27970.919144890402</c:v>
                </c:pt>
                <c:pt idx="155">
                  <c:v>28275.075302873498</c:v>
                </c:pt>
                <c:pt idx="156">
                  <c:v>28708.629269945097</c:v>
                </c:pt>
                <c:pt idx="157">
                  <c:v>27554.751518528403</c:v>
                </c:pt>
                <c:pt idx="158">
                  <c:v>26684.657857748203</c:v>
                </c:pt>
                <c:pt idx="159">
                  <c:v>27708.976564573401</c:v>
                </c:pt>
                <c:pt idx="160">
                  <c:v>27599.286249929501</c:v>
                </c:pt>
                <c:pt idx="161">
                  <c:v>27215.276918223401</c:v>
                </c:pt>
                <c:pt idx="162">
                  <c:v>27041.943992509699</c:v>
                </c:pt>
                <c:pt idx="163">
                  <c:v>26462.317976232003</c:v>
                </c:pt>
                <c:pt idx="164">
                  <c:v>25290.421025250402</c:v>
                </c:pt>
                <c:pt idx="165">
                  <c:v>25587.494040310201</c:v>
                </c:pt>
                <c:pt idx="166">
                  <c:v>26396.626423541897</c:v>
                </c:pt>
                <c:pt idx="167">
                  <c:v>26539.6484664501</c:v>
                </c:pt>
                <c:pt idx="168">
                  <c:v>26194.647943706801</c:v>
                </c:pt>
                <c:pt idx="169">
                  <c:v>26115.377647710298</c:v>
                </c:pt>
                <c:pt idx="170">
                  <c:v>26722.5153979815</c:v>
                </c:pt>
                <c:pt idx="171">
                  <c:v>26319.8596621385</c:v>
                </c:pt>
                <c:pt idx="172">
                  <c:v>26357.509139638903</c:v>
                </c:pt>
                <c:pt idx="173">
                  <c:v>25570.331797039998</c:v>
                </c:pt>
                <c:pt idx="174">
                  <c:v>24517.9003152277</c:v>
                </c:pt>
                <c:pt idx="175">
                  <c:v>24566.606798776502</c:v>
                </c:pt>
                <c:pt idx="176">
                  <c:v>23237.005476671202</c:v>
                </c:pt>
                <c:pt idx="177">
                  <c:v>24108.347123977797</c:v>
                </c:pt>
                <c:pt idx="178">
                  <c:v>24781.841877467203</c:v>
                </c:pt>
                <c:pt idx="179">
                  <c:v>24205.092862098998</c:v>
                </c:pt>
                <c:pt idx="180">
                  <c:v>23863.638121001797</c:v>
                </c:pt>
                <c:pt idx="181">
                  <c:v>23664.906083525897</c:v>
                </c:pt>
                <c:pt idx="182">
                  <c:v>23632.114903437399</c:v>
                </c:pt>
                <c:pt idx="183">
                  <c:v>24698.877035202102</c:v>
                </c:pt>
                <c:pt idx="184">
                  <c:v>25428.565540147501</c:v>
                </c:pt>
                <c:pt idx="185">
                  <c:v>25685.2483235367</c:v>
                </c:pt>
                <c:pt idx="186">
                  <c:v>25978.928613767199</c:v>
                </c:pt>
                <c:pt idx="187">
                  <c:v>26296.3047103151</c:v>
                </c:pt>
                <c:pt idx="188">
                  <c:v>26391.457796872299</c:v>
                </c:pt>
                <c:pt idx="189">
                  <c:v>27201.2615721902</c:v>
                </c:pt>
                <c:pt idx="190">
                  <c:v>27419.399355641501</c:v>
                </c:pt>
                <c:pt idx="191">
                  <c:v>28299.9395331511</c:v>
                </c:pt>
                <c:pt idx="192">
                  <c:v>28552.257815057201</c:v>
                </c:pt>
                <c:pt idx="193">
                  <c:v>28824.5967993142</c:v>
                </c:pt>
                <c:pt idx="194">
                  <c:v>28760.316299684797</c:v>
                </c:pt>
                <c:pt idx="195">
                  <c:v>28441.706513139801</c:v>
                </c:pt>
                <c:pt idx="196">
                  <c:v>28570.3413408181</c:v>
                </c:pt>
                <c:pt idx="197">
                  <c:v>28870.995633849201</c:v>
                </c:pt>
                <c:pt idx="198">
                  <c:v>28427.029118212798</c:v>
                </c:pt>
                <c:pt idx="199">
                  <c:v>28534.984161161901</c:v>
                </c:pt>
                <c:pt idx="200">
                  <c:v>28851.9515271081</c:v>
                </c:pt>
                <c:pt idx="201">
                  <c:v>29224.189316183401</c:v>
                </c:pt>
                <c:pt idx="202">
                  <c:v>30049.3645865533</c:v>
                </c:pt>
                <c:pt idx="203">
                  <c:v>30659.773105316301</c:v>
                </c:pt>
                <c:pt idx="204">
                  <c:v>30363.036547604501</c:v>
                </c:pt>
                <c:pt idx="205">
                  <c:v>30921.013181791001</c:v>
                </c:pt>
                <c:pt idx="206">
                  <c:v>30619.297561463998</c:v>
                </c:pt>
                <c:pt idx="207">
                  <c:v>30323.319456027602</c:v>
                </c:pt>
                <c:pt idx="208">
                  <c:v>30654.031372801401</c:v>
                </c:pt>
                <c:pt idx="209">
                  <c:v>30850.490487996401</c:v>
                </c:pt>
                <c:pt idx="210">
                  <c:v>31461.6205428799</c:v>
                </c:pt>
                <c:pt idx="211">
                  <c:v>31635.8486673683</c:v>
                </c:pt>
                <c:pt idx="212">
                  <c:v>32161.3592219694</c:v>
                </c:pt>
                <c:pt idx="213">
                  <c:v>31775.153666054797</c:v>
                </c:pt>
                <c:pt idx="214">
                  <c:v>32411.746814620099</c:v>
                </c:pt>
                <c:pt idx="215">
                  <c:v>32865.529984567402</c:v>
                </c:pt>
                <c:pt idx="216">
                  <c:v>33735.624461695297</c:v>
                </c:pt>
                <c:pt idx="217">
                  <c:v>33774.393292889996</c:v>
                </c:pt>
                <c:pt idx="218">
                  <c:v>34198.830439568301</c:v>
                </c:pt>
                <c:pt idx="219">
                  <c:v>34837.5777784483</c:v>
                </c:pt>
                <c:pt idx="220">
                  <c:v>34240.663105297899</c:v>
                </c:pt>
                <c:pt idx="221">
                  <c:v>34308.108531607199</c:v>
                </c:pt>
                <c:pt idx="222">
                  <c:v>34497.6469090139</c:v>
                </c:pt>
                <c:pt idx="223">
                  <c:v>35026.415722243699</c:v>
                </c:pt>
                <c:pt idx="224">
                  <c:v>35306.752281468398</c:v>
                </c:pt>
                <c:pt idx="225">
                  <c:v>36043.9886991764</c:v>
                </c:pt>
                <c:pt idx="226">
                  <c:v>36638.585741958697</c:v>
                </c:pt>
                <c:pt idx="227">
                  <c:v>37125.917695950498</c:v>
                </c:pt>
                <c:pt idx="228">
                  <c:v>37397.1280750441</c:v>
                </c:pt>
                <c:pt idx="229">
                  <c:v>37377.723838418999</c:v>
                </c:pt>
                <c:pt idx="230">
                  <c:v>37840.120269864499</c:v>
                </c:pt>
                <c:pt idx="231">
                  <c:v>38770.9707529148</c:v>
                </c:pt>
                <c:pt idx="232">
                  <c:v>39445.779588042496</c:v>
                </c:pt>
                <c:pt idx="233">
                  <c:v>39473.357505265602</c:v>
                </c:pt>
                <c:pt idx="234">
                  <c:v>39254.639764189502</c:v>
                </c:pt>
                <c:pt idx="235">
                  <c:v>39290.704089094397</c:v>
                </c:pt>
                <c:pt idx="236">
                  <c:v>40415.044500220298</c:v>
                </c:pt>
                <c:pt idx="237">
                  <c:v>41272.494942225305</c:v>
                </c:pt>
                <c:pt idx="238">
                  <c:v>40438.952472899</c:v>
                </c:pt>
                <c:pt idx="239">
                  <c:v>40275.462952105299</c:v>
                </c:pt>
                <c:pt idx="240">
                  <c:v>38673.992517885403</c:v>
                </c:pt>
                <c:pt idx="241">
                  <c:v>38763.395437769999</c:v>
                </c:pt>
                <c:pt idx="242">
                  <c:v>38520.807209236002</c:v>
                </c:pt>
                <c:pt idx="243">
                  <c:v>39643.222683843</c:v>
                </c:pt>
                <c:pt idx="244">
                  <c:v>40010.903798216903</c:v>
                </c:pt>
                <c:pt idx="245">
                  <c:v>38409.732257879703</c:v>
                </c:pt>
                <c:pt idx="246">
                  <c:v>37946.359955806802</c:v>
                </c:pt>
                <c:pt idx="247">
                  <c:v>37569.746465603996</c:v>
                </c:pt>
                <c:pt idx="248">
                  <c:v>35258.186419451995</c:v>
                </c:pt>
                <c:pt idx="249">
                  <c:v>31783.735753676599</c:v>
                </c:pt>
                <c:pt idx="250">
                  <c:v>30753.9326398132</c:v>
                </c:pt>
                <c:pt idx="251">
                  <c:v>31318.9500472092</c:v>
                </c:pt>
                <c:pt idx="252">
                  <c:v>29985.916267787801</c:v>
                </c:pt>
                <c:pt idx="253">
                  <c:v>28529.221466630199</c:v>
                </c:pt>
                <c:pt idx="254">
                  <c:v>29714.335294463999</c:v>
                </c:pt>
                <c:pt idx="255">
                  <c:v>31483.759258284197</c:v>
                </c:pt>
                <c:pt idx="256">
                  <c:v>33071.300978978499</c:v>
                </c:pt>
                <c:pt idx="257">
                  <c:v>32986.535735625701</c:v>
                </c:pt>
                <c:pt idx="258">
                  <c:v>34446.412370137601</c:v>
                </c:pt>
                <c:pt idx="259">
                  <c:v>35071.574524690601</c:v>
                </c:pt>
                <c:pt idx="260">
                  <c:v>35883.146969273701</c:v>
                </c:pt>
                <c:pt idx="261">
                  <c:v>35610.181803409097</c:v>
                </c:pt>
                <c:pt idx="262">
                  <c:v>36350.486256533601</c:v>
                </c:pt>
                <c:pt idx="263">
                  <c:v>36733.306775127399</c:v>
                </c:pt>
                <c:pt idx="264">
                  <c:v>35943.690566047102</c:v>
                </c:pt>
                <c:pt idx="265">
                  <c:v>36179.444157753402</c:v>
                </c:pt>
                <c:pt idx="266">
                  <c:v>37353.358575104197</c:v>
                </c:pt>
                <c:pt idx="267">
                  <c:v>37396.653370100299</c:v>
                </c:pt>
                <c:pt idx="268">
                  <c:v>35642.428289501702</c:v>
                </c:pt>
                <c:pt idx="269">
                  <c:v>35102.024064843703</c:v>
                </c:pt>
                <c:pt idx="270">
                  <c:v>36538.192170247195</c:v>
                </c:pt>
                <c:pt idx="271">
                  <c:v>35909.1630402913</c:v>
                </c:pt>
                <c:pt idx="272">
                  <c:v>37635.467157349798</c:v>
                </c:pt>
                <c:pt idx="273">
                  <c:v>38321.413804951699</c:v>
                </c:pt>
                <c:pt idx="274">
                  <c:v>37905.056139062799</c:v>
                </c:pt>
                <c:pt idx="275">
                  <c:v>39301.087856270402</c:v>
                </c:pt>
                <c:pt idx="276">
                  <c:v>39615.297727056903</c:v>
                </c:pt>
                <c:pt idx="277">
                  <c:v>40202.5587194775</c:v>
                </c:pt>
                <c:pt idx="278">
                  <c:v>40192.284637996505</c:v>
                </c:pt>
                <c:pt idx="279">
                  <c:v>41026.849000501599</c:v>
                </c:pt>
                <c:pt idx="280">
                  <c:v>40605.372812297399</c:v>
                </c:pt>
                <c:pt idx="281">
                  <c:v>40293.99794573</c:v>
                </c:pt>
                <c:pt idx="282">
                  <c:v>39972.055421712495</c:v>
                </c:pt>
                <c:pt idx="283">
                  <c:v>38521.898398635603</c:v>
                </c:pt>
                <c:pt idx="284">
                  <c:v>36710.539261972801</c:v>
                </c:pt>
                <c:pt idx="285">
                  <c:v>38682.128706712603</c:v>
                </c:pt>
                <c:pt idx="286">
                  <c:v>38112.833931383801</c:v>
                </c:pt>
                <c:pt idx="287">
                  <c:v>38080.9029686258</c:v>
                </c:pt>
                <c:pt idx="288">
                  <c:v>39193.418346182603</c:v>
                </c:pt>
                <c:pt idx="289">
                  <c:v>40189.752619192099</c:v>
                </c:pt>
                <c:pt idx="290">
                  <c:v>40333.983513524698</c:v>
                </c:pt>
                <c:pt idx="291">
                  <c:v>40116.913782580094</c:v>
                </c:pt>
                <c:pt idx="292">
                  <c:v>38337.814747219702</c:v>
                </c:pt>
                <c:pt idx="293">
                  <c:v>39294.497776395401</c:v>
                </c:pt>
                <c:pt idx="294">
                  <c:v>39570.773633707198</c:v>
                </c:pt>
                <c:pt idx="295">
                  <c:v>40012.069144933201</c:v>
                </c:pt>
                <c:pt idx="296">
                  <c:v>40651.847682202504</c:v>
                </c:pt>
                <c:pt idx="297">
                  <c:v>40522.898505040699</c:v>
                </c:pt>
                <c:pt idx="298">
                  <c:v>40793.334308740399</c:v>
                </c:pt>
                <c:pt idx="299">
                  <c:v>41267.299948532702</c:v>
                </c:pt>
                <c:pt idx="300">
                  <c:v>42224.123383563296</c:v>
                </c:pt>
                <c:pt idx="301">
                  <c:v>42230.87356416</c:v>
                </c:pt>
                <c:pt idx="302">
                  <c:v>42627.836558406801</c:v>
                </c:pt>
                <c:pt idx="303">
                  <c:v>43251.866532006905</c:v>
                </c:pt>
                <c:pt idx="304">
                  <c:v>43211.074472652697</c:v>
                </c:pt>
                <c:pt idx="305">
                  <c:v>42588.725468814897</c:v>
                </c:pt>
                <c:pt idx="306">
                  <c:v>43615.068587269998</c:v>
                </c:pt>
                <c:pt idx="307">
                  <c:v>43170.203885468502</c:v>
                </c:pt>
                <c:pt idx="308">
                  <c:v>44293.403659948395</c:v>
                </c:pt>
                <c:pt idx="309">
                  <c:v>45189.123356826596</c:v>
                </c:pt>
                <c:pt idx="310">
                  <c:v>45519.130080174698</c:v>
                </c:pt>
                <c:pt idx="311">
                  <c:v>45920.148131125796</c:v>
                </c:pt>
                <c:pt idx="312">
                  <c:v>45007.329678438095</c:v>
                </c:pt>
                <c:pt idx="313">
                  <c:v>46106.699718084397</c:v>
                </c:pt>
                <c:pt idx="314">
                  <c:v>46222.0450977453</c:v>
                </c:pt>
                <c:pt idx="315">
                  <c:v>46454.658487251603</c:v>
                </c:pt>
                <c:pt idx="316">
                  <c:v>46969.002166516897</c:v>
                </c:pt>
                <c:pt idx="317">
                  <c:v>47421.9331926097</c:v>
                </c:pt>
                <c:pt idx="318">
                  <c:v>47141.663677637305</c:v>
                </c:pt>
                <c:pt idx="319">
                  <c:v>47671.9735085828</c:v>
                </c:pt>
                <c:pt idx="320">
                  <c:v>46908.329284275998</c:v>
                </c:pt>
                <c:pt idx="321">
                  <c:v>47079.125668130597</c:v>
                </c:pt>
                <c:pt idx="322">
                  <c:v>47482.862874680897</c:v>
                </c:pt>
                <c:pt idx="323">
                  <c:v>47034.750625927401</c:v>
                </c:pt>
                <c:pt idx="324">
                  <c:v>46672.594720132794</c:v>
                </c:pt>
                <c:pt idx="325">
                  <c:v>47982.4118046933</c:v>
                </c:pt>
                <c:pt idx="326">
                  <c:v>47625.461281909702</c:v>
                </c:pt>
                <c:pt idx="327">
                  <c:v>48328.7330573297</c:v>
                </c:pt>
                <c:pt idx="328">
                  <c:v>48315.779835643807</c:v>
                </c:pt>
                <c:pt idx="329">
                  <c:v>47757.845632635297</c:v>
                </c:pt>
                <c:pt idx="330">
                  <c:v>47973.680267205498</c:v>
                </c:pt>
                <c:pt idx="331">
                  <c:v>46339.8813871893</c:v>
                </c:pt>
                <c:pt idx="332">
                  <c:v>45510.911387205197</c:v>
                </c:pt>
                <c:pt idx="333">
                  <c:v>47302.472857873094</c:v>
                </c:pt>
                <c:pt idx="334">
                  <c:v>47118.221462349698</c:v>
                </c:pt>
                <c:pt idx="335">
                  <c:v>46705.6535189274</c:v>
                </c:pt>
                <c:pt idx="336">
                  <c:v>45304.129113862597</c:v>
                </c:pt>
                <c:pt idx="337">
                  <c:v>45165.483619019797</c:v>
                </c:pt>
                <c:pt idx="338">
                  <c:v>46859.241344085298</c:v>
                </c:pt>
                <c:pt idx="339">
                  <c:v>47220.5501804983</c:v>
                </c:pt>
                <c:pt idx="340">
                  <c:v>47273.345390506795</c:v>
                </c:pt>
                <c:pt idx="341">
                  <c:v>47147.288221168295</c:v>
                </c:pt>
                <c:pt idx="342">
                  <c:v>48174.789827608496</c:v>
                </c:pt>
                <c:pt idx="343">
                  <c:v>48271.920889069297</c:v>
                </c:pt>
                <c:pt idx="344">
                  <c:v>48435.532656439696</c:v>
                </c:pt>
                <c:pt idx="345">
                  <c:v>48034.091996753501</c:v>
                </c:pt>
                <c:pt idx="346">
                  <c:v>48231.757088729399</c:v>
                </c:pt>
                <c:pt idx="347">
                  <c:v>48768.411761328796</c:v>
                </c:pt>
                <c:pt idx="348">
                  <c:v>49449.2965653801</c:v>
                </c:pt>
                <c:pt idx="349">
                  <c:v>50162.889790731198</c:v>
                </c:pt>
                <c:pt idx="350">
                  <c:v>50494.857426696995</c:v>
                </c:pt>
                <c:pt idx="351">
                  <c:v>50913.719722092399</c:v>
                </c:pt>
                <c:pt idx="352">
                  <c:v>51514.629912295401</c:v>
                </c:pt>
                <c:pt idx="353">
                  <c:v>51658.269798196598</c:v>
                </c:pt>
                <c:pt idx="354">
                  <c:v>52408.202679767506</c:v>
                </c:pt>
                <c:pt idx="355">
                  <c:v>52540.843155456598</c:v>
                </c:pt>
                <c:pt idx="356">
                  <c:v>53082.941994968503</c:v>
                </c:pt>
                <c:pt idx="357">
                  <c:v>53665.772244605199</c:v>
                </c:pt>
                <c:pt idx="358">
                  <c:v>54219.711676625207</c:v>
                </c:pt>
                <c:pt idx="359">
                  <c:v>54689.829553290103</c:v>
                </c:pt>
                <c:pt idx="360">
                  <c:v>56268.912600643802</c:v>
                </c:pt>
                <c:pt idx="361">
                  <c:v>55129.286879899897</c:v>
                </c:pt>
                <c:pt idx="362">
                  <c:v>54588.099540161696</c:v>
                </c:pt>
                <c:pt idx="363">
                  <c:v>54903.280991637897</c:v>
                </c:pt>
                <c:pt idx="364">
                  <c:v>54999.772025592094</c:v>
                </c:pt>
                <c:pt idx="365">
                  <c:v>54899.094898899501</c:v>
                </c:pt>
                <c:pt idx="366">
                  <c:v>55800</c:v>
                </c:pt>
                <c:pt idx="367">
                  <c:v>56100</c:v>
                </c:pt>
                <c:pt idx="368">
                  <c:v>56200</c:v>
                </c:pt>
                <c:pt idx="369">
                  <c:v>54185.265812328798</c:v>
                </c:pt>
                <c:pt idx="370">
                  <c:v>54642.488649516396</c:v>
                </c:pt>
                <c:pt idx="371">
                  <c:v>52781.360612003897</c:v>
                </c:pt>
                <c:pt idx="372">
                  <c:v>54927.814149784797</c:v>
                </c:pt>
                <c:pt idx="373">
                  <c:v>55725.231981880395</c:v>
                </c:pt>
                <c:pt idx="374">
                  <c:v>56146.504103289095</c:v>
                </c:pt>
                <c:pt idx="375">
                  <c:v>57167.990096633002</c:v>
                </c:pt>
                <c:pt idx="376">
                  <c:v>55554.934217793503</c:v>
                </c:pt>
                <c:pt idx="377">
                  <c:v>57436.570423188794</c:v>
                </c:pt>
              </c:numCache>
            </c:numRef>
          </c:val>
          <c:smooth val="0"/>
          <c:extLst>
            <c:ext xmlns:c16="http://schemas.microsoft.com/office/drawing/2014/chart" uri="{C3380CC4-5D6E-409C-BE32-E72D297353CC}">
              <c16:uniqueId val="{00000002-44D3-4C16-A35C-E95EB81CBF6C}"/>
            </c:ext>
          </c:extLst>
        </c:ser>
        <c:ser>
          <c:idx val="3"/>
          <c:order val="3"/>
          <c:tx>
            <c:strRef>
              <c:f>Sheet1!$E$1</c:f>
              <c:strCache>
                <c:ptCount val="1"/>
                <c:pt idx="0">
                  <c:v>25/75</c:v>
                </c:pt>
              </c:strCache>
            </c:strRef>
          </c:tx>
          <c:spPr>
            <a:ln>
              <a:solidFill>
                <a:schemeClr val="accent6">
                  <a:lumMod val="60000"/>
                  <a:lumOff val="40000"/>
                </a:schemeClr>
              </a:solidFill>
            </a:ln>
          </c:spPr>
          <c:marker>
            <c:symbol val="none"/>
          </c:marker>
          <c:cat>
            <c:numRef>
              <c:f>Sheet1!$A$2:$A$379</c:f>
              <c:numCache>
                <c:formatCode>mm/yyyy</c:formatCode>
                <c:ptCount val="378"/>
                <c:pt idx="0">
                  <c:v>32173</c:v>
                </c:pt>
                <c:pt idx="1">
                  <c:v>32202</c:v>
                </c:pt>
                <c:pt idx="2">
                  <c:v>32233</c:v>
                </c:pt>
                <c:pt idx="3">
                  <c:v>32263</c:v>
                </c:pt>
                <c:pt idx="4">
                  <c:v>32294</c:v>
                </c:pt>
                <c:pt idx="5">
                  <c:v>32324</c:v>
                </c:pt>
                <c:pt idx="6">
                  <c:v>32355</c:v>
                </c:pt>
                <c:pt idx="7">
                  <c:v>32386</c:v>
                </c:pt>
                <c:pt idx="8">
                  <c:v>32416</c:v>
                </c:pt>
                <c:pt idx="9">
                  <c:v>32447</c:v>
                </c:pt>
                <c:pt idx="10">
                  <c:v>32477</c:v>
                </c:pt>
                <c:pt idx="11">
                  <c:v>32508</c:v>
                </c:pt>
                <c:pt idx="12">
                  <c:v>32539</c:v>
                </c:pt>
                <c:pt idx="13">
                  <c:v>32567</c:v>
                </c:pt>
                <c:pt idx="14">
                  <c:v>32598</c:v>
                </c:pt>
                <c:pt idx="15">
                  <c:v>32628</c:v>
                </c:pt>
                <c:pt idx="16">
                  <c:v>32659</c:v>
                </c:pt>
                <c:pt idx="17">
                  <c:v>32689</c:v>
                </c:pt>
                <c:pt idx="18">
                  <c:v>32720</c:v>
                </c:pt>
                <c:pt idx="19">
                  <c:v>32751</c:v>
                </c:pt>
                <c:pt idx="20">
                  <c:v>32781</c:v>
                </c:pt>
                <c:pt idx="21">
                  <c:v>32812</c:v>
                </c:pt>
                <c:pt idx="22">
                  <c:v>32842</c:v>
                </c:pt>
                <c:pt idx="23">
                  <c:v>32873</c:v>
                </c:pt>
                <c:pt idx="24">
                  <c:v>32904</c:v>
                </c:pt>
                <c:pt idx="25">
                  <c:v>32932</c:v>
                </c:pt>
                <c:pt idx="26">
                  <c:v>32963</c:v>
                </c:pt>
                <c:pt idx="27">
                  <c:v>32993</c:v>
                </c:pt>
                <c:pt idx="28">
                  <c:v>33024</c:v>
                </c:pt>
                <c:pt idx="29">
                  <c:v>33054</c:v>
                </c:pt>
                <c:pt idx="30">
                  <c:v>33085</c:v>
                </c:pt>
                <c:pt idx="31">
                  <c:v>33116</c:v>
                </c:pt>
                <c:pt idx="32">
                  <c:v>33146</c:v>
                </c:pt>
                <c:pt idx="33">
                  <c:v>33177</c:v>
                </c:pt>
                <c:pt idx="34">
                  <c:v>33207</c:v>
                </c:pt>
                <c:pt idx="35">
                  <c:v>33238</c:v>
                </c:pt>
                <c:pt idx="36">
                  <c:v>33269</c:v>
                </c:pt>
                <c:pt idx="37">
                  <c:v>33297</c:v>
                </c:pt>
                <c:pt idx="38">
                  <c:v>33328</c:v>
                </c:pt>
                <c:pt idx="39">
                  <c:v>33358</c:v>
                </c:pt>
                <c:pt idx="40">
                  <c:v>33389</c:v>
                </c:pt>
                <c:pt idx="41">
                  <c:v>33419</c:v>
                </c:pt>
                <c:pt idx="42">
                  <c:v>33450</c:v>
                </c:pt>
                <c:pt idx="43">
                  <c:v>33481</c:v>
                </c:pt>
                <c:pt idx="44">
                  <c:v>33511</c:v>
                </c:pt>
                <c:pt idx="45">
                  <c:v>33542</c:v>
                </c:pt>
                <c:pt idx="46">
                  <c:v>33572</c:v>
                </c:pt>
                <c:pt idx="47">
                  <c:v>33603</c:v>
                </c:pt>
                <c:pt idx="48">
                  <c:v>33634</c:v>
                </c:pt>
                <c:pt idx="49">
                  <c:v>33663</c:v>
                </c:pt>
                <c:pt idx="50">
                  <c:v>33694</c:v>
                </c:pt>
                <c:pt idx="51">
                  <c:v>33724</c:v>
                </c:pt>
                <c:pt idx="52">
                  <c:v>33755</c:v>
                </c:pt>
                <c:pt idx="53">
                  <c:v>33785</c:v>
                </c:pt>
                <c:pt idx="54">
                  <c:v>33816</c:v>
                </c:pt>
                <c:pt idx="55">
                  <c:v>33847</c:v>
                </c:pt>
                <c:pt idx="56">
                  <c:v>33877</c:v>
                </c:pt>
                <c:pt idx="57">
                  <c:v>33908</c:v>
                </c:pt>
                <c:pt idx="58">
                  <c:v>33938</c:v>
                </c:pt>
                <c:pt idx="59">
                  <c:v>33969</c:v>
                </c:pt>
                <c:pt idx="60">
                  <c:v>34000</c:v>
                </c:pt>
                <c:pt idx="61">
                  <c:v>34028</c:v>
                </c:pt>
                <c:pt idx="62">
                  <c:v>34059</c:v>
                </c:pt>
                <c:pt idx="63">
                  <c:v>34089</c:v>
                </c:pt>
                <c:pt idx="64">
                  <c:v>34120</c:v>
                </c:pt>
                <c:pt idx="65">
                  <c:v>34150</c:v>
                </c:pt>
                <c:pt idx="66">
                  <c:v>34181</c:v>
                </c:pt>
                <c:pt idx="67">
                  <c:v>34212</c:v>
                </c:pt>
                <c:pt idx="68">
                  <c:v>34242</c:v>
                </c:pt>
                <c:pt idx="69">
                  <c:v>34273</c:v>
                </c:pt>
                <c:pt idx="70">
                  <c:v>34303</c:v>
                </c:pt>
                <c:pt idx="71">
                  <c:v>34334</c:v>
                </c:pt>
                <c:pt idx="72">
                  <c:v>34365</c:v>
                </c:pt>
                <c:pt idx="73">
                  <c:v>34393</c:v>
                </c:pt>
                <c:pt idx="74">
                  <c:v>34424</c:v>
                </c:pt>
                <c:pt idx="75">
                  <c:v>34454</c:v>
                </c:pt>
                <c:pt idx="76">
                  <c:v>34485</c:v>
                </c:pt>
                <c:pt idx="77">
                  <c:v>34515</c:v>
                </c:pt>
                <c:pt idx="78">
                  <c:v>34546</c:v>
                </c:pt>
                <c:pt idx="79">
                  <c:v>34577</c:v>
                </c:pt>
                <c:pt idx="80">
                  <c:v>34607</c:v>
                </c:pt>
                <c:pt idx="81">
                  <c:v>34638</c:v>
                </c:pt>
                <c:pt idx="82">
                  <c:v>34668</c:v>
                </c:pt>
                <c:pt idx="83">
                  <c:v>34699</c:v>
                </c:pt>
                <c:pt idx="84">
                  <c:v>34730</c:v>
                </c:pt>
                <c:pt idx="85">
                  <c:v>34758</c:v>
                </c:pt>
                <c:pt idx="86">
                  <c:v>34789</c:v>
                </c:pt>
                <c:pt idx="87">
                  <c:v>34819</c:v>
                </c:pt>
                <c:pt idx="88">
                  <c:v>34850</c:v>
                </c:pt>
                <c:pt idx="89">
                  <c:v>34880</c:v>
                </c:pt>
                <c:pt idx="90">
                  <c:v>34911</c:v>
                </c:pt>
                <c:pt idx="91">
                  <c:v>34942</c:v>
                </c:pt>
                <c:pt idx="92">
                  <c:v>34972</c:v>
                </c:pt>
                <c:pt idx="93">
                  <c:v>35003</c:v>
                </c:pt>
                <c:pt idx="94">
                  <c:v>35033</c:v>
                </c:pt>
                <c:pt idx="95">
                  <c:v>35064</c:v>
                </c:pt>
                <c:pt idx="96">
                  <c:v>35095</c:v>
                </c:pt>
                <c:pt idx="97">
                  <c:v>35124</c:v>
                </c:pt>
                <c:pt idx="98">
                  <c:v>35155</c:v>
                </c:pt>
                <c:pt idx="99">
                  <c:v>35185</c:v>
                </c:pt>
                <c:pt idx="100">
                  <c:v>35216</c:v>
                </c:pt>
                <c:pt idx="101">
                  <c:v>35246</c:v>
                </c:pt>
                <c:pt idx="102">
                  <c:v>35277</c:v>
                </c:pt>
                <c:pt idx="103">
                  <c:v>35308</c:v>
                </c:pt>
                <c:pt idx="104">
                  <c:v>35338</c:v>
                </c:pt>
                <c:pt idx="105">
                  <c:v>35369</c:v>
                </c:pt>
                <c:pt idx="106">
                  <c:v>35399</c:v>
                </c:pt>
                <c:pt idx="107">
                  <c:v>35430</c:v>
                </c:pt>
                <c:pt idx="108">
                  <c:v>35461</c:v>
                </c:pt>
                <c:pt idx="109">
                  <c:v>35489</c:v>
                </c:pt>
                <c:pt idx="110">
                  <c:v>35520</c:v>
                </c:pt>
                <c:pt idx="111">
                  <c:v>35550</c:v>
                </c:pt>
                <c:pt idx="112">
                  <c:v>35581</c:v>
                </c:pt>
                <c:pt idx="113">
                  <c:v>35611</c:v>
                </c:pt>
                <c:pt idx="114">
                  <c:v>35642</c:v>
                </c:pt>
                <c:pt idx="115">
                  <c:v>35673</c:v>
                </c:pt>
                <c:pt idx="116">
                  <c:v>35703</c:v>
                </c:pt>
                <c:pt idx="117">
                  <c:v>35734</c:v>
                </c:pt>
                <c:pt idx="118">
                  <c:v>35764</c:v>
                </c:pt>
                <c:pt idx="119">
                  <c:v>35795</c:v>
                </c:pt>
                <c:pt idx="120">
                  <c:v>35826</c:v>
                </c:pt>
                <c:pt idx="121">
                  <c:v>35854</c:v>
                </c:pt>
                <c:pt idx="122">
                  <c:v>35885</c:v>
                </c:pt>
                <c:pt idx="123">
                  <c:v>35915</c:v>
                </c:pt>
                <c:pt idx="124">
                  <c:v>35946</c:v>
                </c:pt>
                <c:pt idx="125">
                  <c:v>35976</c:v>
                </c:pt>
                <c:pt idx="126">
                  <c:v>36007</c:v>
                </c:pt>
                <c:pt idx="127">
                  <c:v>36038</c:v>
                </c:pt>
                <c:pt idx="128">
                  <c:v>36068</c:v>
                </c:pt>
                <c:pt idx="129">
                  <c:v>36099</c:v>
                </c:pt>
                <c:pt idx="130">
                  <c:v>36129</c:v>
                </c:pt>
                <c:pt idx="131">
                  <c:v>36160</c:v>
                </c:pt>
                <c:pt idx="132">
                  <c:v>36191</c:v>
                </c:pt>
                <c:pt idx="133">
                  <c:v>36219</c:v>
                </c:pt>
                <c:pt idx="134">
                  <c:v>36250</c:v>
                </c:pt>
                <c:pt idx="135">
                  <c:v>36280</c:v>
                </c:pt>
                <c:pt idx="136">
                  <c:v>36311</c:v>
                </c:pt>
                <c:pt idx="137">
                  <c:v>36341</c:v>
                </c:pt>
                <c:pt idx="138">
                  <c:v>36372</c:v>
                </c:pt>
                <c:pt idx="139">
                  <c:v>36403</c:v>
                </c:pt>
                <c:pt idx="140">
                  <c:v>36433</c:v>
                </c:pt>
                <c:pt idx="141">
                  <c:v>36464</c:v>
                </c:pt>
                <c:pt idx="142">
                  <c:v>36494</c:v>
                </c:pt>
                <c:pt idx="143">
                  <c:v>36525</c:v>
                </c:pt>
                <c:pt idx="144">
                  <c:v>36556</c:v>
                </c:pt>
                <c:pt idx="145">
                  <c:v>36585</c:v>
                </c:pt>
                <c:pt idx="146">
                  <c:v>36616</c:v>
                </c:pt>
                <c:pt idx="147">
                  <c:v>36646</c:v>
                </c:pt>
                <c:pt idx="148">
                  <c:v>36677</c:v>
                </c:pt>
                <c:pt idx="149">
                  <c:v>36707</c:v>
                </c:pt>
                <c:pt idx="150">
                  <c:v>36738</c:v>
                </c:pt>
                <c:pt idx="151">
                  <c:v>36769</c:v>
                </c:pt>
                <c:pt idx="152">
                  <c:v>36799</c:v>
                </c:pt>
                <c:pt idx="153">
                  <c:v>36830</c:v>
                </c:pt>
                <c:pt idx="154">
                  <c:v>36860</c:v>
                </c:pt>
                <c:pt idx="155">
                  <c:v>36891</c:v>
                </c:pt>
                <c:pt idx="156">
                  <c:v>36922</c:v>
                </c:pt>
                <c:pt idx="157">
                  <c:v>36950</c:v>
                </c:pt>
                <c:pt idx="158">
                  <c:v>36981</c:v>
                </c:pt>
                <c:pt idx="159">
                  <c:v>37011</c:v>
                </c:pt>
                <c:pt idx="160">
                  <c:v>37042</c:v>
                </c:pt>
                <c:pt idx="161">
                  <c:v>37072</c:v>
                </c:pt>
                <c:pt idx="162">
                  <c:v>37103</c:v>
                </c:pt>
                <c:pt idx="163">
                  <c:v>37134</c:v>
                </c:pt>
                <c:pt idx="164">
                  <c:v>37164</c:v>
                </c:pt>
                <c:pt idx="165">
                  <c:v>37195</c:v>
                </c:pt>
                <c:pt idx="166">
                  <c:v>37225</c:v>
                </c:pt>
                <c:pt idx="167">
                  <c:v>37256</c:v>
                </c:pt>
                <c:pt idx="168">
                  <c:v>37287</c:v>
                </c:pt>
                <c:pt idx="169">
                  <c:v>37315</c:v>
                </c:pt>
                <c:pt idx="170">
                  <c:v>37346</c:v>
                </c:pt>
                <c:pt idx="171">
                  <c:v>37376</c:v>
                </c:pt>
                <c:pt idx="172">
                  <c:v>37407</c:v>
                </c:pt>
                <c:pt idx="173">
                  <c:v>37437</c:v>
                </c:pt>
                <c:pt idx="174">
                  <c:v>37468</c:v>
                </c:pt>
                <c:pt idx="175">
                  <c:v>37499</c:v>
                </c:pt>
                <c:pt idx="176">
                  <c:v>37529</c:v>
                </c:pt>
                <c:pt idx="177">
                  <c:v>37560</c:v>
                </c:pt>
                <c:pt idx="178">
                  <c:v>37590</c:v>
                </c:pt>
                <c:pt idx="179">
                  <c:v>37621</c:v>
                </c:pt>
                <c:pt idx="180">
                  <c:v>37652</c:v>
                </c:pt>
                <c:pt idx="181">
                  <c:v>37680</c:v>
                </c:pt>
                <c:pt idx="182">
                  <c:v>37711</c:v>
                </c:pt>
                <c:pt idx="183">
                  <c:v>37741</c:v>
                </c:pt>
                <c:pt idx="184">
                  <c:v>37772</c:v>
                </c:pt>
                <c:pt idx="185">
                  <c:v>37802</c:v>
                </c:pt>
                <c:pt idx="186">
                  <c:v>37833</c:v>
                </c:pt>
                <c:pt idx="187">
                  <c:v>37864</c:v>
                </c:pt>
                <c:pt idx="188">
                  <c:v>37894</c:v>
                </c:pt>
                <c:pt idx="189">
                  <c:v>37925</c:v>
                </c:pt>
                <c:pt idx="190">
                  <c:v>37955</c:v>
                </c:pt>
                <c:pt idx="191">
                  <c:v>37986</c:v>
                </c:pt>
                <c:pt idx="192">
                  <c:v>38017</c:v>
                </c:pt>
                <c:pt idx="193">
                  <c:v>38046</c:v>
                </c:pt>
                <c:pt idx="194">
                  <c:v>38077</c:v>
                </c:pt>
                <c:pt idx="195">
                  <c:v>38107</c:v>
                </c:pt>
                <c:pt idx="196">
                  <c:v>38138</c:v>
                </c:pt>
                <c:pt idx="197">
                  <c:v>38168</c:v>
                </c:pt>
                <c:pt idx="198">
                  <c:v>38199</c:v>
                </c:pt>
                <c:pt idx="199">
                  <c:v>38230</c:v>
                </c:pt>
                <c:pt idx="200">
                  <c:v>38260</c:v>
                </c:pt>
                <c:pt idx="201">
                  <c:v>38291</c:v>
                </c:pt>
                <c:pt idx="202">
                  <c:v>38321</c:v>
                </c:pt>
                <c:pt idx="203">
                  <c:v>38352</c:v>
                </c:pt>
                <c:pt idx="204">
                  <c:v>38383</c:v>
                </c:pt>
                <c:pt idx="205">
                  <c:v>38411</c:v>
                </c:pt>
                <c:pt idx="206">
                  <c:v>38442</c:v>
                </c:pt>
                <c:pt idx="207">
                  <c:v>38472</c:v>
                </c:pt>
                <c:pt idx="208">
                  <c:v>38503</c:v>
                </c:pt>
                <c:pt idx="209">
                  <c:v>38533</c:v>
                </c:pt>
                <c:pt idx="210">
                  <c:v>38564</c:v>
                </c:pt>
                <c:pt idx="211">
                  <c:v>38595</c:v>
                </c:pt>
                <c:pt idx="212">
                  <c:v>38625</c:v>
                </c:pt>
                <c:pt idx="213">
                  <c:v>38656</c:v>
                </c:pt>
                <c:pt idx="214">
                  <c:v>38686</c:v>
                </c:pt>
                <c:pt idx="215">
                  <c:v>38717</c:v>
                </c:pt>
                <c:pt idx="216">
                  <c:v>38748</c:v>
                </c:pt>
                <c:pt idx="217">
                  <c:v>38776</c:v>
                </c:pt>
                <c:pt idx="218">
                  <c:v>38807</c:v>
                </c:pt>
                <c:pt idx="219">
                  <c:v>38837</c:v>
                </c:pt>
                <c:pt idx="220">
                  <c:v>38868</c:v>
                </c:pt>
                <c:pt idx="221">
                  <c:v>38898</c:v>
                </c:pt>
                <c:pt idx="222">
                  <c:v>38929</c:v>
                </c:pt>
                <c:pt idx="223">
                  <c:v>38960</c:v>
                </c:pt>
                <c:pt idx="224">
                  <c:v>38990</c:v>
                </c:pt>
                <c:pt idx="225">
                  <c:v>39021</c:v>
                </c:pt>
                <c:pt idx="226">
                  <c:v>39051</c:v>
                </c:pt>
                <c:pt idx="227">
                  <c:v>39082</c:v>
                </c:pt>
                <c:pt idx="228">
                  <c:v>39113</c:v>
                </c:pt>
                <c:pt idx="229">
                  <c:v>39141</c:v>
                </c:pt>
                <c:pt idx="230">
                  <c:v>39172</c:v>
                </c:pt>
                <c:pt idx="231">
                  <c:v>39202</c:v>
                </c:pt>
                <c:pt idx="232">
                  <c:v>39233</c:v>
                </c:pt>
                <c:pt idx="233">
                  <c:v>39263</c:v>
                </c:pt>
                <c:pt idx="234">
                  <c:v>39294</c:v>
                </c:pt>
                <c:pt idx="235">
                  <c:v>39325</c:v>
                </c:pt>
                <c:pt idx="236">
                  <c:v>39355</c:v>
                </c:pt>
                <c:pt idx="237">
                  <c:v>39386</c:v>
                </c:pt>
                <c:pt idx="238">
                  <c:v>39416</c:v>
                </c:pt>
                <c:pt idx="239">
                  <c:v>39447</c:v>
                </c:pt>
                <c:pt idx="240">
                  <c:v>39478</c:v>
                </c:pt>
                <c:pt idx="241">
                  <c:v>39507</c:v>
                </c:pt>
                <c:pt idx="242">
                  <c:v>39538</c:v>
                </c:pt>
                <c:pt idx="243">
                  <c:v>39568</c:v>
                </c:pt>
                <c:pt idx="244">
                  <c:v>39599</c:v>
                </c:pt>
                <c:pt idx="245">
                  <c:v>39629</c:v>
                </c:pt>
                <c:pt idx="246">
                  <c:v>39660</c:v>
                </c:pt>
                <c:pt idx="247">
                  <c:v>39691</c:v>
                </c:pt>
                <c:pt idx="248">
                  <c:v>39721</c:v>
                </c:pt>
                <c:pt idx="249">
                  <c:v>39752</c:v>
                </c:pt>
                <c:pt idx="250">
                  <c:v>39782</c:v>
                </c:pt>
                <c:pt idx="251">
                  <c:v>39813</c:v>
                </c:pt>
                <c:pt idx="252">
                  <c:v>39844</c:v>
                </c:pt>
                <c:pt idx="253">
                  <c:v>39872</c:v>
                </c:pt>
                <c:pt idx="254">
                  <c:v>39903</c:v>
                </c:pt>
                <c:pt idx="255">
                  <c:v>39933</c:v>
                </c:pt>
                <c:pt idx="256">
                  <c:v>39964</c:v>
                </c:pt>
                <c:pt idx="257">
                  <c:v>39994</c:v>
                </c:pt>
                <c:pt idx="258">
                  <c:v>40025</c:v>
                </c:pt>
                <c:pt idx="259">
                  <c:v>40056</c:v>
                </c:pt>
                <c:pt idx="260">
                  <c:v>40086</c:v>
                </c:pt>
                <c:pt idx="261">
                  <c:v>40117</c:v>
                </c:pt>
                <c:pt idx="262">
                  <c:v>40147</c:v>
                </c:pt>
                <c:pt idx="263">
                  <c:v>40178</c:v>
                </c:pt>
                <c:pt idx="264">
                  <c:v>40209</c:v>
                </c:pt>
                <c:pt idx="265">
                  <c:v>40237</c:v>
                </c:pt>
                <c:pt idx="266">
                  <c:v>40268</c:v>
                </c:pt>
                <c:pt idx="267">
                  <c:v>40298</c:v>
                </c:pt>
                <c:pt idx="268">
                  <c:v>40329</c:v>
                </c:pt>
                <c:pt idx="269">
                  <c:v>40359</c:v>
                </c:pt>
                <c:pt idx="270">
                  <c:v>40390</c:v>
                </c:pt>
                <c:pt idx="271">
                  <c:v>40421</c:v>
                </c:pt>
                <c:pt idx="272">
                  <c:v>40451</c:v>
                </c:pt>
                <c:pt idx="273">
                  <c:v>40482</c:v>
                </c:pt>
                <c:pt idx="274">
                  <c:v>40512</c:v>
                </c:pt>
                <c:pt idx="275">
                  <c:v>40543</c:v>
                </c:pt>
                <c:pt idx="276">
                  <c:v>40574</c:v>
                </c:pt>
                <c:pt idx="277">
                  <c:v>40602</c:v>
                </c:pt>
                <c:pt idx="278">
                  <c:v>40633</c:v>
                </c:pt>
                <c:pt idx="279">
                  <c:v>40663</c:v>
                </c:pt>
                <c:pt idx="280">
                  <c:v>40694</c:v>
                </c:pt>
                <c:pt idx="281">
                  <c:v>40724</c:v>
                </c:pt>
                <c:pt idx="282">
                  <c:v>40755</c:v>
                </c:pt>
                <c:pt idx="283">
                  <c:v>40786</c:v>
                </c:pt>
                <c:pt idx="284">
                  <c:v>40816</c:v>
                </c:pt>
                <c:pt idx="285">
                  <c:v>40847</c:v>
                </c:pt>
                <c:pt idx="286">
                  <c:v>40877</c:v>
                </c:pt>
                <c:pt idx="287">
                  <c:v>40908</c:v>
                </c:pt>
                <c:pt idx="288">
                  <c:v>40939</c:v>
                </c:pt>
                <c:pt idx="289">
                  <c:v>40968</c:v>
                </c:pt>
                <c:pt idx="290">
                  <c:v>40999</c:v>
                </c:pt>
                <c:pt idx="291">
                  <c:v>41029</c:v>
                </c:pt>
                <c:pt idx="292">
                  <c:v>41060</c:v>
                </c:pt>
                <c:pt idx="293">
                  <c:v>41090</c:v>
                </c:pt>
                <c:pt idx="294">
                  <c:v>41121</c:v>
                </c:pt>
                <c:pt idx="295">
                  <c:v>41152</c:v>
                </c:pt>
                <c:pt idx="296">
                  <c:v>41182</c:v>
                </c:pt>
                <c:pt idx="297">
                  <c:v>41213</c:v>
                </c:pt>
                <c:pt idx="298">
                  <c:v>41243</c:v>
                </c:pt>
                <c:pt idx="299">
                  <c:v>41274</c:v>
                </c:pt>
                <c:pt idx="300">
                  <c:v>41305</c:v>
                </c:pt>
                <c:pt idx="301">
                  <c:v>41333</c:v>
                </c:pt>
                <c:pt idx="302">
                  <c:v>41364</c:v>
                </c:pt>
                <c:pt idx="303">
                  <c:v>41394</c:v>
                </c:pt>
                <c:pt idx="304">
                  <c:v>41425</c:v>
                </c:pt>
                <c:pt idx="305">
                  <c:v>41455</c:v>
                </c:pt>
                <c:pt idx="306">
                  <c:v>41486</c:v>
                </c:pt>
                <c:pt idx="307">
                  <c:v>41517</c:v>
                </c:pt>
                <c:pt idx="308">
                  <c:v>41547</c:v>
                </c:pt>
                <c:pt idx="309">
                  <c:v>41578</c:v>
                </c:pt>
                <c:pt idx="310">
                  <c:v>41608</c:v>
                </c:pt>
                <c:pt idx="311">
                  <c:v>41639</c:v>
                </c:pt>
                <c:pt idx="312">
                  <c:v>41670</c:v>
                </c:pt>
                <c:pt idx="313">
                  <c:v>41698</c:v>
                </c:pt>
                <c:pt idx="314">
                  <c:v>41729</c:v>
                </c:pt>
                <c:pt idx="315">
                  <c:v>41759</c:v>
                </c:pt>
                <c:pt idx="316">
                  <c:v>41790</c:v>
                </c:pt>
                <c:pt idx="317">
                  <c:v>41820</c:v>
                </c:pt>
                <c:pt idx="318">
                  <c:v>41851</c:v>
                </c:pt>
                <c:pt idx="319">
                  <c:v>41882</c:v>
                </c:pt>
                <c:pt idx="320">
                  <c:v>41912</c:v>
                </c:pt>
                <c:pt idx="321">
                  <c:v>41943</c:v>
                </c:pt>
                <c:pt idx="322">
                  <c:v>41973</c:v>
                </c:pt>
                <c:pt idx="323">
                  <c:v>42004</c:v>
                </c:pt>
                <c:pt idx="324">
                  <c:v>42035</c:v>
                </c:pt>
                <c:pt idx="325">
                  <c:v>42063</c:v>
                </c:pt>
                <c:pt idx="326">
                  <c:v>42094</c:v>
                </c:pt>
                <c:pt idx="327">
                  <c:v>42124</c:v>
                </c:pt>
                <c:pt idx="328">
                  <c:v>42155</c:v>
                </c:pt>
                <c:pt idx="329">
                  <c:v>42185</c:v>
                </c:pt>
                <c:pt idx="330">
                  <c:v>42216</c:v>
                </c:pt>
                <c:pt idx="331">
                  <c:v>42247</c:v>
                </c:pt>
                <c:pt idx="332">
                  <c:v>42277</c:v>
                </c:pt>
                <c:pt idx="333">
                  <c:v>42308</c:v>
                </c:pt>
                <c:pt idx="334">
                  <c:v>42338</c:v>
                </c:pt>
                <c:pt idx="335">
                  <c:v>42369</c:v>
                </c:pt>
                <c:pt idx="336">
                  <c:v>42400</c:v>
                </c:pt>
                <c:pt idx="337">
                  <c:v>42429</c:v>
                </c:pt>
                <c:pt idx="338">
                  <c:v>42460</c:v>
                </c:pt>
                <c:pt idx="339">
                  <c:v>42490</c:v>
                </c:pt>
                <c:pt idx="340">
                  <c:v>42521</c:v>
                </c:pt>
                <c:pt idx="341">
                  <c:v>42551</c:v>
                </c:pt>
                <c:pt idx="342">
                  <c:v>42582</c:v>
                </c:pt>
                <c:pt idx="343">
                  <c:v>42613</c:v>
                </c:pt>
                <c:pt idx="344">
                  <c:v>42643</c:v>
                </c:pt>
                <c:pt idx="345">
                  <c:v>42674</c:v>
                </c:pt>
                <c:pt idx="346">
                  <c:v>42704</c:v>
                </c:pt>
                <c:pt idx="347">
                  <c:v>42735</c:v>
                </c:pt>
                <c:pt idx="348">
                  <c:v>42766</c:v>
                </c:pt>
                <c:pt idx="349">
                  <c:v>42794</c:v>
                </c:pt>
                <c:pt idx="350">
                  <c:v>42825</c:v>
                </c:pt>
                <c:pt idx="351">
                  <c:v>42855</c:v>
                </c:pt>
                <c:pt idx="352">
                  <c:v>42886</c:v>
                </c:pt>
                <c:pt idx="353">
                  <c:v>42916</c:v>
                </c:pt>
                <c:pt idx="354">
                  <c:v>42947</c:v>
                </c:pt>
                <c:pt idx="355">
                  <c:v>42978</c:v>
                </c:pt>
                <c:pt idx="356">
                  <c:v>43008</c:v>
                </c:pt>
                <c:pt idx="357">
                  <c:v>43039</c:v>
                </c:pt>
                <c:pt idx="358">
                  <c:v>43069</c:v>
                </c:pt>
                <c:pt idx="359">
                  <c:v>43100</c:v>
                </c:pt>
                <c:pt idx="360">
                  <c:v>43131</c:v>
                </c:pt>
                <c:pt idx="361">
                  <c:v>43159</c:v>
                </c:pt>
                <c:pt idx="362">
                  <c:v>43190</c:v>
                </c:pt>
                <c:pt idx="363">
                  <c:v>43220</c:v>
                </c:pt>
                <c:pt idx="364">
                  <c:v>43251</c:v>
                </c:pt>
                <c:pt idx="365">
                  <c:v>43281</c:v>
                </c:pt>
                <c:pt idx="366">
                  <c:v>43299</c:v>
                </c:pt>
                <c:pt idx="367">
                  <c:v>43330</c:v>
                </c:pt>
                <c:pt idx="368">
                  <c:v>43361</c:v>
                </c:pt>
                <c:pt idx="369">
                  <c:v>43404</c:v>
                </c:pt>
                <c:pt idx="370">
                  <c:v>43434</c:v>
                </c:pt>
                <c:pt idx="371">
                  <c:v>43465</c:v>
                </c:pt>
                <c:pt idx="372" formatCode="mmm\-yy">
                  <c:v>43496</c:v>
                </c:pt>
                <c:pt idx="373" formatCode="mmm\-yy">
                  <c:v>43524</c:v>
                </c:pt>
                <c:pt idx="374" formatCode="mmm\-yy">
                  <c:v>43555</c:v>
                </c:pt>
                <c:pt idx="375">
                  <c:v>43585</c:v>
                </c:pt>
                <c:pt idx="376">
                  <c:v>43616</c:v>
                </c:pt>
                <c:pt idx="377">
                  <c:v>43646</c:v>
                </c:pt>
              </c:numCache>
            </c:numRef>
          </c:cat>
          <c:val>
            <c:numRef>
              <c:f>Sheet1!$E$2:$E$379</c:f>
              <c:numCache>
                <c:formatCode>_(* #,##0_);_(* \(#,##0\);_(* "-"??_);_(@_)</c:formatCode>
                <c:ptCount val="378"/>
                <c:pt idx="0">
                  <c:v>10085.390000000001</c:v>
                </c:pt>
                <c:pt idx="1">
                  <c:v>10266.288772145101</c:v>
                </c:pt>
                <c:pt idx="2">
                  <c:v>10380.042367559099</c:v>
                </c:pt>
                <c:pt idx="3">
                  <c:v>10449.6620362453</c:v>
                </c:pt>
                <c:pt idx="4">
                  <c:v>10438.266739357799</c:v>
                </c:pt>
                <c:pt idx="5">
                  <c:v>10474.1924748081</c:v>
                </c:pt>
                <c:pt idx="6">
                  <c:v>10563.121991942398</c:v>
                </c:pt>
                <c:pt idx="7">
                  <c:v>10465.674384945201</c:v>
                </c:pt>
                <c:pt idx="8">
                  <c:v>10627.1251443251</c:v>
                </c:pt>
                <c:pt idx="9">
                  <c:v>10850.2013036021</c:v>
                </c:pt>
                <c:pt idx="10">
                  <c:v>10987.776101185</c:v>
                </c:pt>
                <c:pt idx="11">
                  <c:v>11065.363614291498</c:v>
                </c:pt>
                <c:pt idx="12">
                  <c:v>11211.322318805</c:v>
                </c:pt>
                <c:pt idx="13">
                  <c:v>11246.317221450901</c:v>
                </c:pt>
                <c:pt idx="14">
                  <c:v>11287.4053636355</c:v>
                </c:pt>
                <c:pt idx="15">
                  <c:v>11415.554845806399</c:v>
                </c:pt>
                <c:pt idx="16">
                  <c:v>11415.655558397499</c:v>
                </c:pt>
                <c:pt idx="17">
                  <c:v>11436.766874974401</c:v>
                </c:pt>
                <c:pt idx="18">
                  <c:v>11819.556974220401</c:v>
                </c:pt>
                <c:pt idx="19">
                  <c:v>11815.6330231396</c:v>
                </c:pt>
                <c:pt idx="20">
                  <c:v>11963.071156427601</c:v>
                </c:pt>
                <c:pt idx="21">
                  <c:v>11927.567962553201</c:v>
                </c:pt>
                <c:pt idx="22">
                  <c:v>12106.3282377911</c:v>
                </c:pt>
                <c:pt idx="23">
                  <c:v>12260.9134479106</c:v>
                </c:pt>
                <c:pt idx="24">
                  <c:v>12172.305058644299</c:v>
                </c:pt>
                <c:pt idx="25">
                  <c:v>12096.4112405371</c:v>
                </c:pt>
                <c:pt idx="26">
                  <c:v>11968.178566386301</c:v>
                </c:pt>
                <c:pt idx="27">
                  <c:v>11992.321494281199</c:v>
                </c:pt>
                <c:pt idx="28">
                  <c:v>12366.475150440299</c:v>
                </c:pt>
                <c:pt idx="29">
                  <c:v>12403.6960109677</c:v>
                </c:pt>
                <c:pt idx="30">
                  <c:v>12498.1700268122</c:v>
                </c:pt>
                <c:pt idx="31">
                  <c:v>12266.0509447735</c:v>
                </c:pt>
                <c:pt idx="32">
                  <c:v>12000.698019744401</c:v>
                </c:pt>
                <c:pt idx="33">
                  <c:v>12338.151279289201</c:v>
                </c:pt>
                <c:pt idx="34">
                  <c:v>12338.742027504801</c:v>
                </c:pt>
                <c:pt idx="35">
                  <c:v>12460.717444094</c:v>
                </c:pt>
                <c:pt idx="36">
                  <c:v>12624.3172064504</c:v>
                </c:pt>
                <c:pt idx="37">
                  <c:v>12966.259052014</c:v>
                </c:pt>
                <c:pt idx="38">
                  <c:v>12918.503038859</c:v>
                </c:pt>
                <c:pt idx="39">
                  <c:v>12997.4032043936</c:v>
                </c:pt>
                <c:pt idx="40">
                  <c:v>13121.1489835014</c:v>
                </c:pt>
                <c:pt idx="41">
                  <c:v>12962.185488106399</c:v>
                </c:pt>
                <c:pt idx="42">
                  <c:v>13164.043189153801</c:v>
                </c:pt>
                <c:pt idx="43">
                  <c:v>13202.9276427923</c:v>
                </c:pt>
                <c:pt idx="44">
                  <c:v>13332.131038523999</c:v>
                </c:pt>
                <c:pt idx="45">
                  <c:v>13432.598025053399</c:v>
                </c:pt>
                <c:pt idx="46">
                  <c:v>13327.537104786399</c:v>
                </c:pt>
                <c:pt idx="47">
                  <c:v>13612.8767208176</c:v>
                </c:pt>
                <c:pt idx="48">
                  <c:v>13596.6202547473</c:v>
                </c:pt>
                <c:pt idx="49">
                  <c:v>13574.1029300139</c:v>
                </c:pt>
                <c:pt idx="50">
                  <c:v>13457.413482669301</c:v>
                </c:pt>
                <c:pt idx="51">
                  <c:v>13535.319571668801</c:v>
                </c:pt>
                <c:pt idx="52">
                  <c:v>13693.0154408976</c:v>
                </c:pt>
                <c:pt idx="53">
                  <c:v>13603.8313223607</c:v>
                </c:pt>
                <c:pt idx="54">
                  <c:v>13646.090453073801</c:v>
                </c:pt>
                <c:pt idx="55">
                  <c:v>13749.243460110602</c:v>
                </c:pt>
                <c:pt idx="56">
                  <c:v>13746.4838714545</c:v>
                </c:pt>
                <c:pt idx="57">
                  <c:v>13685.9981024873</c:v>
                </c:pt>
                <c:pt idx="58">
                  <c:v>13767.024968953401</c:v>
                </c:pt>
                <c:pt idx="59">
                  <c:v>13828.726982397598</c:v>
                </c:pt>
                <c:pt idx="60">
                  <c:v>13865.1751479084</c:v>
                </c:pt>
                <c:pt idx="61">
                  <c:v>13969.6687093538</c:v>
                </c:pt>
                <c:pt idx="62">
                  <c:v>14196.9462982246</c:v>
                </c:pt>
                <c:pt idx="63">
                  <c:v>14383.402072733499</c:v>
                </c:pt>
                <c:pt idx="64">
                  <c:v>14491.261924754199</c:v>
                </c:pt>
                <c:pt idx="65">
                  <c:v>14495.3407280796</c:v>
                </c:pt>
                <c:pt idx="66">
                  <c:v>14596.6017038728</c:v>
                </c:pt>
                <c:pt idx="67">
                  <c:v>14797.058356038</c:v>
                </c:pt>
                <c:pt idx="68">
                  <c:v>14763.4620212438</c:v>
                </c:pt>
                <c:pt idx="69">
                  <c:v>14897.233679753701</c:v>
                </c:pt>
                <c:pt idx="70">
                  <c:v>14731.4629153758</c:v>
                </c:pt>
                <c:pt idx="71">
                  <c:v>14955.6612321551</c:v>
                </c:pt>
                <c:pt idx="72">
                  <c:v>15231.694644085301</c:v>
                </c:pt>
                <c:pt idx="73">
                  <c:v>15200.867457955899</c:v>
                </c:pt>
                <c:pt idx="74">
                  <c:v>15060.842712535401</c:v>
                </c:pt>
                <c:pt idx="75">
                  <c:v>15193.859560291701</c:v>
                </c:pt>
                <c:pt idx="76">
                  <c:v>15252.149450241199</c:v>
                </c:pt>
                <c:pt idx="77">
                  <c:v>15269.298029075899</c:v>
                </c:pt>
                <c:pt idx="78">
                  <c:v>15385.2954078567</c:v>
                </c:pt>
                <c:pt idx="79">
                  <c:v>15564.850690274501</c:v>
                </c:pt>
                <c:pt idx="80">
                  <c:v>15516.192912456399</c:v>
                </c:pt>
                <c:pt idx="81">
                  <c:v>15660.302249293502</c:v>
                </c:pt>
                <c:pt idx="82">
                  <c:v>15533.623226752201</c:v>
                </c:pt>
                <c:pt idx="83">
                  <c:v>15598.781462135899</c:v>
                </c:pt>
                <c:pt idx="84">
                  <c:v>15568.0438604806</c:v>
                </c:pt>
                <c:pt idx="85">
                  <c:v>15656.1178610727</c:v>
                </c:pt>
                <c:pt idx="86">
                  <c:v>15889.6319729724</c:v>
                </c:pt>
                <c:pt idx="87">
                  <c:v>16087.147129558602</c:v>
                </c:pt>
                <c:pt idx="88">
                  <c:v>16196.159914104599</c:v>
                </c:pt>
                <c:pt idx="89">
                  <c:v>16254.3223488762</c:v>
                </c:pt>
                <c:pt idx="90">
                  <c:v>16506.0595001863</c:v>
                </c:pt>
                <c:pt idx="91">
                  <c:v>16473.4522385122</c:v>
                </c:pt>
                <c:pt idx="92">
                  <c:v>16639.991587382501</c:v>
                </c:pt>
                <c:pt idx="93">
                  <c:v>16629.291046104299</c:v>
                </c:pt>
                <c:pt idx="94">
                  <c:v>16812.4622945259</c:v>
                </c:pt>
                <c:pt idx="95">
                  <c:v>17000.588771112798</c:v>
                </c:pt>
                <c:pt idx="96">
                  <c:v>17149.6105022923</c:v>
                </c:pt>
                <c:pt idx="97">
                  <c:v>17217.732179984698</c:v>
                </c:pt>
                <c:pt idx="98">
                  <c:v>17334.909281415199</c:v>
                </c:pt>
                <c:pt idx="99">
                  <c:v>17500.265153951099</c:v>
                </c:pt>
                <c:pt idx="100">
                  <c:v>17560.3397071662</c:v>
                </c:pt>
                <c:pt idx="101">
                  <c:v>17637.090910452698</c:v>
                </c:pt>
                <c:pt idx="102">
                  <c:v>17531.891389935299</c:v>
                </c:pt>
                <c:pt idx="103">
                  <c:v>17640.147968582602</c:v>
                </c:pt>
                <c:pt idx="104">
                  <c:v>17860.8766652007</c:v>
                </c:pt>
                <c:pt idx="105">
                  <c:v>17935.6107026026</c:v>
                </c:pt>
                <c:pt idx="106">
                  <c:v>18230.044182739901</c:v>
                </c:pt>
                <c:pt idx="107">
                  <c:v>18227.209582231899</c:v>
                </c:pt>
                <c:pt idx="108">
                  <c:v>18365.222123502102</c:v>
                </c:pt>
                <c:pt idx="109">
                  <c:v>18480.975003804801</c:v>
                </c:pt>
                <c:pt idx="110">
                  <c:v>18448.031233584999</c:v>
                </c:pt>
                <c:pt idx="111">
                  <c:v>18655.7650476216</c:v>
                </c:pt>
                <c:pt idx="112">
                  <c:v>19003.0887235464</c:v>
                </c:pt>
                <c:pt idx="113">
                  <c:v>19298.818148108097</c:v>
                </c:pt>
                <c:pt idx="114">
                  <c:v>19579.060441472298</c:v>
                </c:pt>
                <c:pt idx="115">
                  <c:v>19295.960609776401</c:v>
                </c:pt>
                <c:pt idx="116">
                  <c:v>19617.489708900899</c:v>
                </c:pt>
                <c:pt idx="117">
                  <c:v>19387.528974663499</c:v>
                </c:pt>
                <c:pt idx="118">
                  <c:v>19518.676300224401</c:v>
                </c:pt>
                <c:pt idx="119">
                  <c:v>19652.522946942699</c:v>
                </c:pt>
                <c:pt idx="120">
                  <c:v>19823.8665595975</c:v>
                </c:pt>
                <c:pt idx="121">
                  <c:v>20220.9971744176</c:v>
                </c:pt>
                <c:pt idx="122">
                  <c:v>20496.535306502799</c:v>
                </c:pt>
                <c:pt idx="123">
                  <c:v>20610.705861739498</c:v>
                </c:pt>
                <c:pt idx="124">
                  <c:v>20575.3375730759</c:v>
                </c:pt>
                <c:pt idx="125">
                  <c:v>20731.1146780743</c:v>
                </c:pt>
                <c:pt idx="126">
                  <c:v>20795.037067558398</c:v>
                </c:pt>
                <c:pt idx="127">
                  <c:v>20133.843614994701</c:v>
                </c:pt>
                <c:pt idx="128">
                  <c:v>20303.093015078302</c:v>
                </c:pt>
                <c:pt idx="129">
                  <c:v>20816.027896276399</c:v>
                </c:pt>
                <c:pt idx="130">
                  <c:v>21179.7955233291</c:v>
                </c:pt>
                <c:pt idx="131">
                  <c:v>21485.286993266502</c:v>
                </c:pt>
                <c:pt idx="132">
                  <c:v>21652.095128320198</c:v>
                </c:pt>
                <c:pt idx="133">
                  <c:v>21573.680595635797</c:v>
                </c:pt>
                <c:pt idx="134">
                  <c:v>21885.178767203201</c:v>
                </c:pt>
                <c:pt idx="135">
                  <c:v>22182.4756036244</c:v>
                </c:pt>
                <c:pt idx="136">
                  <c:v>22043.115045796902</c:v>
                </c:pt>
                <c:pt idx="137">
                  <c:v>22382.846660596402</c:v>
                </c:pt>
                <c:pt idx="138">
                  <c:v>22423.872390639401</c:v>
                </c:pt>
                <c:pt idx="139">
                  <c:v>22482.4746248109</c:v>
                </c:pt>
                <c:pt idx="140">
                  <c:v>22487.153409888298</c:v>
                </c:pt>
                <c:pt idx="141">
                  <c:v>22837.424948502699</c:v>
                </c:pt>
                <c:pt idx="142">
                  <c:v>23076.866348858501</c:v>
                </c:pt>
                <c:pt idx="143">
                  <c:v>23633.250032682299</c:v>
                </c:pt>
                <c:pt idx="144">
                  <c:v>23387.6820978211</c:v>
                </c:pt>
                <c:pt idx="145">
                  <c:v>23483.206858842397</c:v>
                </c:pt>
                <c:pt idx="146">
                  <c:v>23951.570820091601</c:v>
                </c:pt>
                <c:pt idx="147">
                  <c:v>23765.521166329399</c:v>
                </c:pt>
                <c:pt idx="148">
                  <c:v>23701.173945418101</c:v>
                </c:pt>
                <c:pt idx="149">
                  <c:v>23972.837334456897</c:v>
                </c:pt>
                <c:pt idx="150">
                  <c:v>23883.121867473197</c:v>
                </c:pt>
                <c:pt idx="151">
                  <c:v>24159.116042964797</c:v>
                </c:pt>
                <c:pt idx="152">
                  <c:v>23919.487141506099</c:v>
                </c:pt>
                <c:pt idx="153">
                  <c:v>23903.187558610003</c:v>
                </c:pt>
                <c:pt idx="154">
                  <c:v>23623.9249475299</c:v>
                </c:pt>
                <c:pt idx="155">
                  <c:v>23811.945564437501</c:v>
                </c:pt>
                <c:pt idx="156">
                  <c:v>24058.604374277198</c:v>
                </c:pt>
                <c:pt idx="157">
                  <c:v>23620.266045580101</c:v>
                </c:pt>
                <c:pt idx="158">
                  <c:v>23296.487693910301</c:v>
                </c:pt>
                <c:pt idx="159">
                  <c:v>23789.441997859303</c:v>
                </c:pt>
                <c:pt idx="160">
                  <c:v>23780.786727998202</c:v>
                </c:pt>
                <c:pt idx="161">
                  <c:v>23648.756496861399</c:v>
                </c:pt>
                <c:pt idx="162">
                  <c:v>23609.186725866199</c:v>
                </c:pt>
                <c:pt idx="163">
                  <c:v>23392.6145517236</c:v>
                </c:pt>
                <c:pt idx="164">
                  <c:v>22907.078627754301</c:v>
                </c:pt>
                <c:pt idx="165">
                  <c:v>23067.310937429498</c:v>
                </c:pt>
                <c:pt idx="166">
                  <c:v>23452.149593772701</c:v>
                </c:pt>
                <c:pt idx="167">
                  <c:v>23532.846024953404</c:v>
                </c:pt>
                <c:pt idx="168">
                  <c:v>23396.3774223818</c:v>
                </c:pt>
                <c:pt idx="169">
                  <c:v>23376.104437948899</c:v>
                </c:pt>
                <c:pt idx="170">
                  <c:v>23663.4702255747</c:v>
                </c:pt>
                <c:pt idx="171">
                  <c:v>23503.359250793401</c:v>
                </c:pt>
                <c:pt idx="172">
                  <c:v>23537.184801257899</c:v>
                </c:pt>
                <c:pt idx="173">
                  <c:v>23200.9538568022</c:v>
                </c:pt>
                <c:pt idx="174">
                  <c:v>22741.439203095699</c:v>
                </c:pt>
                <c:pt idx="175">
                  <c:v>22779.811608946198</c:v>
                </c:pt>
                <c:pt idx="176">
                  <c:v>22179.744645217001</c:v>
                </c:pt>
                <c:pt idx="177">
                  <c:v>22610.654030571201</c:v>
                </c:pt>
                <c:pt idx="178">
                  <c:v>22939.727958590898</c:v>
                </c:pt>
                <c:pt idx="179">
                  <c:v>22685.749053781601</c:v>
                </c:pt>
                <c:pt idx="180">
                  <c:v>22536.7611772606</c:v>
                </c:pt>
                <c:pt idx="181">
                  <c:v>22452.715757809499</c:v>
                </c:pt>
                <c:pt idx="182">
                  <c:v>22448.481784086202</c:v>
                </c:pt>
                <c:pt idx="183">
                  <c:v>22966.1287133408</c:v>
                </c:pt>
                <c:pt idx="184">
                  <c:v>23315.637454764899</c:v>
                </c:pt>
                <c:pt idx="185">
                  <c:v>23444.769587965402</c:v>
                </c:pt>
                <c:pt idx="186">
                  <c:v>23586.730148277198</c:v>
                </c:pt>
                <c:pt idx="187">
                  <c:v>23739.008127801302</c:v>
                </c:pt>
                <c:pt idx="188">
                  <c:v>23792.043403129403</c:v>
                </c:pt>
                <c:pt idx="189">
                  <c:v>24165.447792484902</c:v>
                </c:pt>
                <c:pt idx="190">
                  <c:v>24271.024212512402</c:v>
                </c:pt>
                <c:pt idx="191">
                  <c:v>24670.675338793102</c:v>
                </c:pt>
                <c:pt idx="192">
                  <c:v>24789.2248341839</c:v>
                </c:pt>
                <c:pt idx="193">
                  <c:v>24915.1660497058</c:v>
                </c:pt>
                <c:pt idx="194">
                  <c:v>24898.1594905448</c:v>
                </c:pt>
                <c:pt idx="195">
                  <c:v>24770.184140895402</c:v>
                </c:pt>
                <c:pt idx="196">
                  <c:v>24833.752525820102</c:v>
                </c:pt>
                <c:pt idx="197">
                  <c:v>24974.805766725</c:v>
                </c:pt>
                <c:pt idx="198">
                  <c:v>24794.854846186197</c:v>
                </c:pt>
                <c:pt idx="199">
                  <c:v>24855.596284835203</c:v>
                </c:pt>
                <c:pt idx="200">
                  <c:v>25007.901769695101</c:v>
                </c:pt>
                <c:pt idx="201">
                  <c:v>25183.301568430699</c:v>
                </c:pt>
                <c:pt idx="202">
                  <c:v>25558.270052116597</c:v>
                </c:pt>
                <c:pt idx="203">
                  <c:v>25838.9270129508</c:v>
                </c:pt>
                <c:pt idx="204">
                  <c:v>25735.071737667997</c:v>
                </c:pt>
                <c:pt idx="205">
                  <c:v>25992.707329421297</c:v>
                </c:pt>
                <c:pt idx="206">
                  <c:v>25893.426572228702</c:v>
                </c:pt>
                <c:pt idx="207">
                  <c:v>25794.904789984499</c:v>
                </c:pt>
                <c:pt idx="208">
                  <c:v>25966.3904906965</c:v>
                </c:pt>
                <c:pt idx="209">
                  <c:v>26079.039394570496</c:v>
                </c:pt>
                <c:pt idx="210">
                  <c:v>26368.309552137598</c:v>
                </c:pt>
                <c:pt idx="211">
                  <c:v>26481.098662010401</c:v>
                </c:pt>
                <c:pt idx="212">
                  <c:v>26738.844970815298</c:v>
                </c:pt>
                <c:pt idx="213">
                  <c:v>26614.826576705498</c:v>
                </c:pt>
                <c:pt idx="214">
                  <c:v>26923.216644318301</c:v>
                </c:pt>
                <c:pt idx="215">
                  <c:v>27154.237731306701</c:v>
                </c:pt>
                <c:pt idx="216">
                  <c:v>27561.196641208098</c:v>
                </c:pt>
                <c:pt idx="217">
                  <c:v>27623.349835119101</c:v>
                </c:pt>
                <c:pt idx="218">
                  <c:v>27847.574540661299</c:v>
                </c:pt>
                <c:pt idx="219">
                  <c:v>28157.262702533597</c:v>
                </c:pt>
                <c:pt idx="220">
                  <c:v>27976.7293351275</c:v>
                </c:pt>
                <c:pt idx="221">
                  <c:v>28059.735541288501</c:v>
                </c:pt>
                <c:pt idx="222">
                  <c:v>28193.040248538</c:v>
                </c:pt>
                <c:pt idx="223">
                  <c:v>28468.6550942457</c:v>
                </c:pt>
                <c:pt idx="224">
                  <c:v>28640.673745622698</c:v>
                </c:pt>
                <c:pt idx="225">
                  <c:v>28997.807054520799</c:v>
                </c:pt>
                <c:pt idx="226">
                  <c:v>29298.3218755292</c:v>
                </c:pt>
                <c:pt idx="227">
                  <c:v>29552.2673949528</c:v>
                </c:pt>
                <c:pt idx="228">
                  <c:v>29725.880310727502</c:v>
                </c:pt>
                <c:pt idx="229">
                  <c:v>29775.2004568784</c:v>
                </c:pt>
                <c:pt idx="230">
                  <c:v>30022.680149961699</c:v>
                </c:pt>
                <c:pt idx="231">
                  <c:v>30457.436548677902</c:v>
                </c:pt>
                <c:pt idx="232">
                  <c:v>30784.310362882698</c:v>
                </c:pt>
                <c:pt idx="233">
                  <c:v>30856.3369494857</c:v>
                </c:pt>
                <c:pt idx="234">
                  <c:v>30831.9034331275</c:v>
                </c:pt>
                <c:pt idx="235">
                  <c:v>30910.503633113</c:v>
                </c:pt>
                <c:pt idx="236">
                  <c:v>31402.757103457599</c:v>
                </c:pt>
                <c:pt idx="237">
                  <c:v>31786.3860625042</c:v>
                </c:pt>
                <c:pt idx="238">
                  <c:v>31519.614421417402</c:v>
                </c:pt>
                <c:pt idx="239">
                  <c:v>31498.792999101301</c:v>
                </c:pt>
                <c:pt idx="240">
                  <c:v>30906.393142296001</c:v>
                </c:pt>
                <c:pt idx="241">
                  <c:v>30962.601156175297</c:v>
                </c:pt>
                <c:pt idx="242">
                  <c:v>30892.194089864901</c:v>
                </c:pt>
                <c:pt idx="243">
                  <c:v>31369.405910432499</c:v>
                </c:pt>
                <c:pt idx="244">
                  <c:v>31542.867014918</c:v>
                </c:pt>
                <c:pt idx="245">
                  <c:v>30939.152630268902</c:v>
                </c:pt>
                <c:pt idx="246">
                  <c:v>30776.143058906298</c:v>
                </c:pt>
                <c:pt idx="247">
                  <c:v>30642.880956069097</c:v>
                </c:pt>
                <c:pt idx="248">
                  <c:v>29723.6318105803</c:v>
                </c:pt>
                <c:pt idx="249">
                  <c:v>28271.2803083252</c:v>
                </c:pt>
                <c:pt idx="250">
                  <c:v>27816.987451180899</c:v>
                </c:pt>
                <c:pt idx="251">
                  <c:v>28072.6450405301</c:v>
                </c:pt>
                <c:pt idx="252">
                  <c:v>27475.284848959596</c:v>
                </c:pt>
                <c:pt idx="253">
                  <c:v>26809.782631630998</c:v>
                </c:pt>
                <c:pt idx="254">
                  <c:v>27368.752516321703</c:v>
                </c:pt>
                <c:pt idx="255">
                  <c:v>28185.480190679598</c:v>
                </c:pt>
                <c:pt idx="256">
                  <c:v>28896.394769881001</c:v>
                </c:pt>
                <c:pt idx="257">
                  <c:v>28860.5039189575</c:v>
                </c:pt>
                <c:pt idx="258">
                  <c:v>29501.093727468702</c:v>
                </c:pt>
                <c:pt idx="259">
                  <c:v>29770.47753959</c:v>
                </c:pt>
                <c:pt idx="260">
                  <c:v>30116.161342450498</c:v>
                </c:pt>
                <c:pt idx="261">
                  <c:v>30002.1602637674</c:v>
                </c:pt>
                <c:pt idx="262">
                  <c:v>30314.088571730801</c:v>
                </c:pt>
                <c:pt idx="263">
                  <c:v>30474.6133810506</c:v>
                </c:pt>
                <c:pt idx="264">
                  <c:v>30147.539723095197</c:v>
                </c:pt>
                <c:pt idx="265">
                  <c:v>30246.530227954703</c:v>
                </c:pt>
                <c:pt idx="266">
                  <c:v>30738.2858750087</c:v>
                </c:pt>
                <c:pt idx="267">
                  <c:v>30757.851722264302</c:v>
                </c:pt>
                <c:pt idx="268">
                  <c:v>30038.127043999099</c:v>
                </c:pt>
                <c:pt idx="269">
                  <c:v>29812.394664525</c:v>
                </c:pt>
                <c:pt idx="270">
                  <c:v>30424.3970817441</c:v>
                </c:pt>
                <c:pt idx="271">
                  <c:v>30164.448583913698</c:v>
                </c:pt>
                <c:pt idx="272">
                  <c:v>30891.469037860101</c:v>
                </c:pt>
                <c:pt idx="273">
                  <c:v>31174.659935509702</c:v>
                </c:pt>
                <c:pt idx="274">
                  <c:v>31006.988853881699</c:v>
                </c:pt>
                <c:pt idx="275">
                  <c:v>31580.0429153234</c:v>
                </c:pt>
                <c:pt idx="276">
                  <c:v>31707.372713588698</c:v>
                </c:pt>
                <c:pt idx="277">
                  <c:v>31944.285389325403</c:v>
                </c:pt>
                <c:pt idx="278">
                  <c:v>31941.3376058084</c:v>
                </c:pt>
                <c:pt idx="279">
                  <c:v>32273.6040611303</c:v>
                </c:pt>
                <c:pt idx="280">
                  <c:v>32108.056938289501</c:v>
                </c:pt>
                <c:pt idx="281">
                  <c:v>31985.458471563503</c:v>
                </c:pt>
                <c:pt idx="282">
                  <c:v>31857.338507460499</c:v>
                </c:pt>
                <c:pt idx="283">
                  <c:v>31280.7370742618</c:v>
                </c:pt>
                <c:pt idx="284">
                  <c:v>30545.381001887701</c:v>
                </c:pt>
                <c:pt idx="285">
                  <c:v>31365.6872917236</c:v>
                </c:pt>
                <c:pt idx="286">
                  <c:v>31134.913375508702</c:v>
                </c:pt>
                <c:pt idx="287">
                  <c:v>31121.883401807099</c:v>
                </c:pt>
                <c:pt idx="288">
                  <c:v>31576.540226576402</c:v>
                </c:pt>
                <c:pt idx="289">
                  <c:v>31978.287897402402</c:v>
                </c:pt>
                <c:pt idx="290">
                  <c:v>32036.409203134899</c:v>
                </c:pt>
                <c:pt idx="291">
                  <c:v>31950.613978933703</c:v>
                </c:pt>
                <c:pt idx="292">
                  <c:v>31243.208949935801</c:v>
                </c:pt>
                <c:pt idx="293">
                  <c:v>31633.3746306967</c:v>
                </c:pt>
                <c:pt idx="294">
                  <c:v>31745.239802996701</c:v>
                </c:pt>
                <c:pt idx="295">
                  <c:v>31923.194995325099</c:v>
                </c:pt>
                <c:pt idx="296">
                  <c:v>32179.451084853699</c:v>
                </c:pt>
                <c:pt idx="297">
                  <c:v>32129.440401384902</c:v>
                </c:pt>
                <c:pt idx="298">
                  <c:v>32237.882949650499</c:v>
                </c:pt>
                <c:pt idx="299">
                  <c:v>32426.795383421897</c:v>
                </c:pt>
                <c:pt idx="300">
                  <c:v>32802.989914704398</c:v>
                </c:pt>
                <c:pt idx="301">
                  <c:v>32805.994104369202</c:v>
                </c:pt>
                <c:pt idx="302">
                  <c:v>32960.801145335499</c:v>
                </c:pt>
                <c:pt idx="303">
                  <c:v>33202.676159646398</c:v>
                </c:pt>
                <c:pt idx="304">
                  <c:v>33187.282930820998</c:v>
                </c:pt>
                <c:pt idx="305">
                  <c:v>32948.574524061602</c:v>
                </c:pt>
                <c:pt idx="306">
                  <c:v>33345.664806892499</c:v>
                </c:pt>
                <c:pt idx="307">
                  <c:v>33175.842111870101</c:v>
                </c:pt>
                <c:pt idx="308">
                  <c:v>33607.400764746497</c:v>
                </c:pt>
                <c:pt idx="309">
                  <c:v>33947.679350614097</c:v>
                </c:pt>
                <c:pt idx="310">
                  <c:v>34071.988810095601</c:v>
                </c:pt>
                <c:pt idx="311">
                  <c:v>34222.475915731098</c:v>
                </c:pt>
                <c:pt idx="312">
                  <c:v>33882.684603901995</c:v>
                </c:pt>
                <c:pt idx="313">
                  <c:v>34297.274264397005</c:v>
                </c:pt>
                <c:pt idx="314">
                  <c:v>34340.591814395601</c:v>
                </c:pt>
                <c:pt idx="315">
                  <c:v>34427.297007912202</c:v>
                </c:pt>
                <c:pt idx="316">
                  <c:v>34618.009608620305</c:v>
                </c:pt>
                <c:pt idx="317">
                  <c:v>34785.345973838201</c:v>
                </c:pt>
                <c:pt idx="318">
                  <c:v>34682.645297482304</c:v>
                </c:pt>
                <c:pt idx="319">
                  <c:v>34877.693232089405</c:v>
                </c:pt>
                <c:pt idx="320">
                  <c:v>34598.4271098967</c:v>
                </c:pt>
                <c:pt idx="321">
                  <c:v>34661.651711642997</c:v>
                </c:pt>
                <c:pt idx="322">
                  <c:v>34810.218760502597</c:v>
                </c:pt>
                <c:pt idx="323">
                  <c:v>34646.045992225198</c:v>
                </c:pt>
                <c:pt idx="324">
                  <c:v>34512.865694098502</c:v>
                </c:pt>
                <c:pt idx="325">
                  <c:v>34997.132002725004</c:v>
                </c:pt>
                <c:pt idx="326">
                  <c:v>34867.282227848402</c:v>
                </c:pt>
                <c:pt idx="327">
                  <c:v>35125.199321995002</c:v>
                </c:pt>
                <c:pt idx="328">
                  <c:v>35120.355149556199</c:v>
                </c:pt>
                <c:pt idx="329">
                  <c:v>34917.644670563604</c:v>
                </c:pt>
                <c:pt idx="330">
                  <c:v>34996.376179644503</c:v>
                </c:pt>
                <c:pt idx="331">
                  <c:v>34401.0344408561</c:v>
                </c:pt>
                <c:pt idx="332">
                  <c:v>34093.483847034098</c:v>
                </c:pt>
                <c:pt idx="333">
                  <c:v>34764.208998244001</c:v>
                </c:pt>
                <c:pt idx="334">
                  <c:v>34696.8833309166</c:v>
                </c:pt>
                <c:pt idx="335">
                  <c:v>34546.742685913203</c:v>
                </c:pt>
                <c:pt idx="336">
                  <c:v>34029.453638360901</c:v>
                </c:pt>
                <c:pt idx="337">
                  <c:v>33980.808057972499</c:v>
                </c:pt>
                <c:pt idx="338">
                  <c:v>34621.450835219301</c:v>
                </c:pt>
                <c:pt idx="339">
                  <c:v>34756.128521318496</c:v>
                </c:pt>
                <c:pt idx="340">
                  <c:v>34777.792985921798</c:v>
                </c:pt>
                <c:pt idx="341">
                  <c:v>34734.801391177396</c:v>
                </c:pt>
                <c:pt idx="342">
                  <c:v>35116.580975137702</c:v>
                </c:pt>
                <c:pt idx="343">
                  <c:v>35155.183259545302</c:v>
                </c:pt>
                <c:pt idx="344">
                  <c:v>35218.555356910103</c:v>
                </c:pt>
                <c:pt idx="345">
                  <c:v>35075.378831603499</c:v>
                </c:pt>
                <c:pt idx="346">
                  <c:v>35150.0104689125</c:v>
                </c:pt>
                <c:pt idx="347">
                  <c:v>35350.013740250499</c:v>
                </c:pt>
                <c:pt idx="348">
                  <c:v>35603.2505417715</c:v>
                </c:pt>
                <c:pt idx="349">
                  <c:v>35866.615020609497</c:v>
                </c:pt>
                <c:pt idx="350">
                  <c:v>35991.315949353302</c:v>
                </c:pt>
                <c:pt idx="351">
                  <c:v>36150.373228521603</c:v>
                </c:pt>
                <c:pt idx="352">
                  <c:v>36375.236141581401</c:v>
                </c:pt>
                <c:pt idx="353">
                  <c:v>36437.134640527998</c:v>
                </c:pt>
                <c:pt idx="354">
                  <c:v>36714.809093865799</c:v>
                </c:pt>
                <c:pt idx="355">
                  <c:v>36774.876551872301</c:v>
                </c:pt>
                <c:pt idx="356">
                  <c:v>36981.903760703295</c:v>
                </c:pt>
                <c:pt idx="357">
                  <c:v>37202.738470665303</c:v>
                </c:pt>
                <c:pt idx="358">
                  <c:v>37410.1479192271</c:v>
                </c:pt>
                <c:pt idx="359">
                  <c:v>37588.848867189299</c:v>
                </c:pt>
                <c:pt idx="360">
                  <c:v>38152.6032537594</c:v>
                </c:pt>
                <c:pt idx="361">
                  <c:v>37787.311092862205</c:v>
                </c:pt>
                <c:pt idx="362">
                  <c:v>37624.0152307018</c:v>
                </c:pt>
                <c:pt idx="363">
                  <c:v>37759.597369018498</c:v>
                </c:pt>
                <c:pt idx="364">
                  <c:v>37819.283454825098</c:v>
                </c:pt>
                <c:pt idx="365">
                  <c:v>37810.303250841105</c:v>
                </c:pt>
                <c:pt idx="366">
                  <c:v>38100</c:v>
                </c:pt>
                <c:pt idx="367">
                  <c:v>38300</c:v>
                </c:pt>
                <c:pt idx="368">
                  <c:v>38400</c:v>
                </c:pt>
                <c:pt idx="369">
                  <c:v>37696.750074022602</c:v>
                </c:pt>
                <c:pt idx="370">
                  <c:v>37889.290741096302</c:v>
                </c:pt>
                <c:pt idx="371">
                  <c:v>37280.455510637898</c:v>
                </c:pt>
                <c:pt idx="372">
                  <c:v>38076.7518577054</c:v>
                </c:pt>
                <c:pt idx="373">
                  <c:v>38388.060904038502</c:v>
                </c:pt>
                <c:pt idx="374">
                  <c:v>38570.043522145199</c:v>
                </c:pt>
                <c:pt idx="375">
                  <c:v>38961.238746048999</c:v>
                </c:pt>
                <c:pt idx="376">
                  <c:v>38451.589357349796</c:v>
                </c:pt>
                <c:pt idx="377">
                  <c:v>39137.227921962702</c:v>
                </c:pt>
              </c:numCache>
            </c:numRef>
          </c:val>
          <c:smooth val="0"/>
          <c:extLst>
            <c:ext xmlns:c16="http://schemas.microsoft.com/office/drawing/2014/chart" uri="{C3380CC4-5D6E-409C-BE32-E72D297353CC}">
              <c16:uniqueId val="{00000003-44D3-4C16-A35C-E95EB81CBF6C}"/>
            </c:ext>
          </c:extLst>
        </c:ser>
        <c:ser>
          <c:idx val="4"/>
          <c:order val="4"/>
          <c:tx>
            <c:strRef>
              <c:f>Sheet1!$F$1</c:f>
              <c:strCache>
                <c:ptCount val="1"/>
                <c:pt idx="0">
                  <c:v>One-Month US Treasury Bills</c:v>
                </c:pt>
              </c:strCache>
            </c:strRef>
          </c:tx>
          <c:spPr>
            <a:ln>
              <a:solidFill>
                <a:schemeClr val="accent6"/>
              </a:solidFill>
            </a:ln>
          </c:spPr>
          <c:marker>
            <c:symbol val="none"/>
          </c:marker>
          <c:cat>
            <c:numRef>
              <c:f>Sheet1!$A$2:$A$379</c:f>
              <c:numCache>
                <c:formatCode>mm/yyyy</c:formatCode>
                <c:ptCount val="378"/>
                <c:pt idx="0">
                  <c:v>32173</c:v>
                </c:pt>
                <c:pt idx="1">
                  <c:v>32202</c:v>
                </c:pt>
                <c:pt idx="2">
                  <c:v>32233</c:v>
                </c:pt>
                <c:pt idx="3">
                  <c:v>32263</c:v>
                </c:pt>
                <c:pt idx="4">
                  <c:v>32294</c:v>
                </c:pt>
                <c:pt idx="5">
                  <c:v>32324</c:v>
                </c:pt>
                <c:pt idx="6">
                  <c:v>32355</c:v>
                </c:pt>
                <c:pt idx="7">
                  <c:v>32386</c:v>
                </c:pt>
                <c:pt idx="8">
                  <c:v>32416</c:v>
                </c:pt>
                <c:pt idx="9">
                  <c:v>32447</c:v>
                </c:pt>
                <c:pt idx="10">
                  <c:v>32477</c:v>
                </c:pt>
                <c:pt idx="11">
                  <c:v>32508</c:v>
                </c:pt>
                <c:pt idx="12">
                  <c:v>32539</c:v>
                </c:pt>
                <c:pt idx="13">
                  <c:v>32567</c:v>
                </c:pt>
                <c:pt idx="14">
                  <c:v>32598</c:v>
                </c:pt>
                <c:pt idx="15">
                  <c:v>32628</c:v>
                </c:pt>
                <c:pt idx="16">
                  <c:v>32659</c:v>
                </c:pt>
                <c:pt idx="17">
                  <c:v>32689</c:v>
                </c:pt>
                <c:pt idx="18">
                  <c:v>32720</c:v>
                </c:pt>
                <c:pt idx="19">
                  <c:v>32751</c:v>
                </c:pt>
                <c:pt idx="20">
                  <c:v>32781</c:v>
                </c:pt>
                <c:pt idx="21">
                  <c:v>32812</c:v>
                </c:pt>
                <c:pt idx="22">
                  <c:v>32842</c:v>
                </c:pt>
                <c:pt idx="23">
                  <c:v>32873</c:v>
                </c:pt>
                <c:pt idx="24">
                  <c:v>32904</c:v>
                </c:pt>
                <c:pt idx="25">
                  <c:v>32932</c:v>
                </c:pt>
                <c:pt idx="26">
                  <c:v>32963</c:v>
                </c:pt>
                <c:pt idx="27">
                  <c:v>32993</c:v>
                </c:pt>
                <c:pt idx="28">
                  <c:v>33024</c:v>
                </c:pt>
                <c:pt idx="29">
                  <c:v>33054</c:v>
                </c:pt>
                <c:pt idx="30">
                  <c:v>33085</c:v>
                </c:pt>
                <c:pt idx="31">
                  <c:v>33116</c:v>
                </c:pt>
                <c:pt idx="32">
                  <c:v>33146</c:v>
                </c:pt>
                <c:pt idx="33">
                  <c:v>33177</c:v>
                </c:pt>
                <c:pt idx="34">
                  <c:v>33207</c:v>
                </c:pt>
                <c:pt idx="35">
                  <c:v>33238</c:v>
                </c:pt>
                <c:pt idx="36">
                  <c:v>33269</c:v>
                </c:pt>
                <c:pt idx="37">
                  <c:v>33297</c:v>
                </c:pt>
                <c:pt idx="38">
                  <c:v>33328</c:v>
                </c:pt>
                <c:pt idx="39">
                  <c:v>33358</c:v>
                </c:pt>
                <c:pt idx="40">
                  <c:v>33389</c:v>
                </c:pt>
                <c:pt idx="41">
                  <c:v>33419</c:v>
                </c:pt>
                <c:pt idx="42">
                  <c:v>33450</c:v>
                </c:pt>
                <c:pt idx="43">
                  <c:v>33481</c:v>
                </c:pt>
                <c:pt idx="44">
                  <c:v>33511</c:v>
                </c:pt>
                <c:pt idx="45">
                  <c:v>33542</c:v>
                </c:pt>
                <c:pt idx="46">
                  <c:v>33572</c:v>
                </c:pt>
                <c:pt idx="47">
                  <c:v>33603</c:v>
                </c:pt>
                <c:pt idx="48">
                  <c:v>33634</c:v>
                </c:pt>
                <c:pt idx="49">
                  <c:v>33663</c:v>
                </c:pt>
                <c:pt idx="50">
                  <c:v>33694</c:v>
                </c:pt>
                <c:pt idx="51">
                  <c:v>33724</c:v>
                </c:pt>
                <c:pt idx="52">
                  <c:v>33755</c:v>
                </c:pt>
                <c:pt idx="53">
                  <c:v>33785</c:v>
                </c:pt>
                <c:pt idx="54">
                  <c:v>33816</c:v>
                </c:pt>
                <c:pt idx="55">
                  <c:v>33847</c:v>
                </c:pt>
                <c:pt idx="56">
                  <c:v>33877</c:v>
                </c:pt>
                <c:pt idx="57">
                  <c:v>33908</c:v>
                </c:pt>
                <c:pt idx="58">
                  <c:v>33938</c:v>
                </c:pt>
                <c:pt idx="59">
                  <c:v>33969</c:v>
                </c:pt>
                <c:pt idx="60">
                  <c:v>34000</c:v>
                </c:pt>
                <c:pt idx="61">
                  <c:v>34028</c:v>
                </c:pt>
                <c:pt idx="62">
                  <c:v>34059</c:v>
                </c:pt>
                <c:pt idx="63">
                  <c:v>34089</c:v>
                </c:pt>
                <c:pt idx="64">
                  <c:v>34120</c:v>
                </c:pt>
                <c:pt idx="65">
                  <c:v>34150</c:v>
                </c:pt>
                <c:pt idx="66">
                  <c:v>34181</c:v>
                </c:pt>
                <c:pt idx="67">
                  <c:v>34212</c:v>
                </c:pt>
                <c:pt idx="68">
                  <c:v>34242</c:v>
                </c:pt>
                <c:pt idx="69">
                  <c:v>34273</c:v>
                </c:pt>
                <c:pt idx="70">
                  <c:v>34303</c:v>
                </c:pt>
                <c:pt idx="71">
                  <c:v>34334</c:v>
                </c:pt>
                <c:pt idx="72">
                  <c:v>34365</c:v>
                </c:pt>
                <c:pt idx="73">
                  <c:v>34393</c:v>
                </c:pt>
                <c:pt idx="74">
                  <c:v>34424</c:v>
                </c:pt>
                <c:pt idx="75">
                  <c:v>34454</c:v>
                </c:pt>
                <c:pt idx="76">
                  <c:v>34485</c:v>
                </c:pt>
                <c:pt idx="77">
                  <c:v>34515</c:v>
                </c:pt>
                <c:pt idx="78">
                  <c:v>34546</c:v>
                </c:pt>
                <c:pt idx="79">
                  <c:v>34577</c:v>
                </c:pt>
                <c:pt idx="80">
                  <c:v>34607</c:v>
                </c:pt>
                <c:pt idx="81">
                  <c:v>34638</c:v>
                </c:pt>
                <c:pt idx="82">
                  <c:v>34668</c:v>
                </c:pt>
                <c:pt idx="83">
                  <c:v>34699</c:v>
                </c:pt>
                <c:pt idx="84">
                  <c:v>34730</c:v>
                </c:pt>
                <c:pt idx="85">
                  <c:v>34758</c:v>
                </c:pt>
                <c:pt idx="86">
                  <c:v>34789</c:v>
                </c:pt>
                <c:pt idx="87">
                  <c:v>34819</c:v>
                </c:pt>
                <c:pt idx="88">
                  <c:v>34850</c:v>
                </c:pt>
                <c:pt idx="89">
                  <c:v>34880</c:v>
                </c:pt>
                <c:pt idx="90">
                  <c:v>34911</c:v>
                </c:pt>
                <c:pt idx="91">
                  <c:v>34942</c:v>
                </c:pt>
                <c:pt idx="92">
                  <c:v>34972</c:v>
                </c:pt>
                <c:pt idx="93">
                  <c:v>35003</c:v>
                </c:pt>
                <c:pt idx="94">
                  <c:v>35033</c:v>
                </c:pt>
                <c:pt idx="95">
                  <c:v>35064</c:v>
                </c:pt>
                <c:pt idx="96">
                  <c:v>35095</c:v>
                </c:pt>
                <c:pt idx="97">
                  <c:v>35124</c:v>
                </c:pt>
                <c:pt idx="98">
                  <c:v>35155</c:v>
                </c:pt>
                <c:pt idx="99">
                  <c:v>35185</c:v>
                </c:pt>
                <c:pt idx="100">
                  <c:v>35216</c:v>
                </c:pt>
                <c:pt idx="101">
                  <c:v>35246</c:v>
                </c:pt>
                <c:pt idx="102">
                  <c:v>35277</c:v>
                </c:pt>
                <c:pt idx="103">
                  <c:v>35308</c:v>
                </c:pt>
                <c:pt idx="104">
                  <c:v>35338</c:v>
                </c:pt>
                <c:pt idx="105">
                  <c:v>35369</c:v>
                </c:pt>
                <c:pt idx="106">
                  <c:v>35399</c:v>
                </c:pt>
                <c:pt idx="107">
                  <c:v>35430</c:v>
                </c:pt>
                <c:pt idx="108">
                  <c:v>35461</c:v>
                </c:pt>
                <c:pt idx="109">
                  <c:v>35489</c:v>
                </c:pt>
                <c:pt idx="110">
                  <c:v>35520</c:v>
                </c:pt>
                <c:pt idx="111">
                  <c:v>35550</c:v>
                </c:pt>
                <c:pt idx="112">
                  <c:v>35581</c:v>
                </c:pt>
                <c:pt idx="113">
                  <c:v>35611</c:v>
                </c:pt>
                <c:pt idx="114">
                  <c:v>35642</c:v>
                </c:pt>
                <c:pt idx="115">
                  <c:v>35673</c:v>
                </c:pt>
                <c:pt idx="116">
                  <c:v>35703</c:v>
                </c:pt>
                <c:pt idx="117">
                  <c:v>35734</c:v>
                </c:pt>
                <c:pt idx="118">
                  <c:v>35764</c:v>
                </c:pt>
                <c:pt idx="119">
                  <c:v>35795</c:v>
                </c:pt>
                <c:pt idx="120">
                  <c:v>35826</c:v>
                </c:pt>
                <c:pt idx="121">
                  <c:v>35854</c:v>
                </c:pt>
                <c:pt idx="122">
                  <c:v>35885</c:v>
                </c:pt>
                <c:pt idx="123">
                  <c:v>35915</c:v>
                </c:pt>
                <c:pt idx="124">
                  <c:v>35946</c:v>
                </c:pt>
                <c:pt idx="125">
                  <c:v>35976</c:v>
                </c:pt>
                <c:pt idx="126">
                  <c:v>36007</c:v>
                </c:pt>
                <c:pt idx="127">
                  <c:v>36038</c:v>
                </c:pt>
                <c:pt idx="128">
                  <c:v>36068</c:v>
                </c:pt>
                <c:pt idx="129">
                  <c:v>36099</c:v>
                </c:pt>
                <c:pt idx="130">
                  <c:v>36129</c:v>
                </c:pt>
                <c:pt idx="131">
                  <c:v>36160</c:v>
                </c:pt>
                <c:pt idx="132">
                  <c:v>36191</c:v>
                </c:pt>
                <c:pt idx="133">
                  <c:v>36219</c:v>
                </c:pt>
                <c:pt idx="134">
                  <c:v>36250</c:v>
                </c:pt>
                <c:pt idx="135">
                  <c:v>36280</c:v>
                </c:pt>
                <c:pt idx="136">
                  <c:v>36311</c:v>
                </c:pt>
                <c:pt idx="137">
                  <c:v>36341</c:v>
                </c:pt>
                <c:pt idx="138">
                  <c:v>36372</c:v>
                </c:pt>
                <c:pt idx="139">
                  <c:v>36403</c:v>
                </c:pt>
                <c:pt idx="140">
                  <c:v>36433</c:v>
                </c:pt>
                <c:pt idx="141">
                  <c:v>36464</c:v>
                </c:pt>
                <c:pt idx="142">
                  <c:v>36494</c:v>
                </c:pt>
                <c:pt idx="143">
                  <c:v>36525</c:v>
                </c:pt>
                <c:pt idx="144">
                  <c:v>36556</c:v>
                </c:pt>
                <c:pt idx="145">
                  <c:v>36585</c:v>
                </c:pt>
                <c:pt idx="146">
                  <c:v>36616</c:v>
                </c:pt>
                <c:pt idx="147">
                  <c:v>36646</c:v>
                </c:pt>
                <c:pt idx="148">
                  <c:v>36677</c:v>
                </c:pt>
                <c:pt idx="149">
                  <c:v>36707</c:v>
                </c:pt>
                <c:pt idx="150">
                  <c:v>36738</c:v>
                </c:pt>
                <c:pt idx="151">
                  <c:v>36769</c:v>
                </c:pt>
                <c:pt idx="152">
                  <c:v>36799</c:v>
                </c:pt>
                <c:pt idx="153">
                  <c:v>36830</c:v>
                </c:pt>
                <c:pt idx="154">
                  <c:v>36860</c:v>
                </c:pt>
                <c:pt idx="155">
                  <c:v>36891</c:v>
                </c:pt>
                <c:pt idx="156">
                  <c:v>36922</c:v>
                </c:pt>
                <c:pt idx="157">
                  <c:v>36950</c:v>
                </c:pt>
                <c:pt idx="158">
                  <c:v>36981</c:v>
                </c:pt>
                <c:pt idx="159">
                  <c:v>37011</c:v>
                </c:pt>
                <c:pt idx="160">
                  <c:v>37042</c:v>
                </c:pt>
                <c:pt idx="161">
                  <c:v>37072</c:v>
                </c:pt>
                <c:pt idx="162">
                  <c:v>37103</c:v>
                </c:pt>
                <c:pt idx="163">
                  <c:v>37134</c:v>
                </c:pt>
                <c:pt idx="164">
                  <c:v>37164</c:v>
                </c:pt>
                <c:pt idx="165">
                  <c:v>37195</c:v>
                </c:pt>
                <c:pt idx="166">
                  <c:v>37225</c:v>
                </c:pt>
                <c:pt idx="167">
                  <c:v>37256</c:v>
                </c:pt>
                <c:pt idx="168">
                  <c:v>37287</c:v>
                </c:pt>
                <c:pt idx="169">
                  <c:v>37315</c:v>
                </c:pt>
                <c:pt idx="170">
                  <c:v>37346</c:v>
                </c:pt>
                <c:pt idx="171">
                  <c:v>37376</c:v>
                </c:pt>
                <c:pt idx="172">
                  <c:v>37407</c:v>
                </c:pt>
                <c:pt idx="173">
                  <c:v>37437</c:v>
                </c:pt>
                <c:pt idx="174">
                  <c:v>37468</c:v>
                </c:pt>
                <c:pt idx="175">
                  <c:v>37499</c:v>
                </c:pt>
                <c:pt idx="176">
                  <c:v>37529</c:v>
                </c:pt>
                <c:pt idx="177">
                  <c:v>37560</c:v>
                </c:pt>
                <c:pt idx="178">
                  <c:v>37590</c:v>
                </c:pt>
                <c:pt idx="179">
                  <c:v>37621</c:v>
                </c:pt>
                <c:pt idx="180">
                  <c:v>37652</c:v>
                </c:pt>
                <c:pt idx="181">
                  <c:v>37680</c:v>
                </c:pt>
                <c:pt idx="182">
                  <c:v>37711</c:v>
                </c:pt>
                <c:pt idx="183">
                  <c:v>37741</c:v>
                </c:pt>
                <c:pt idx="184">
                  <c:v>37772</c:v>
                </c:pt>
                <c:pt idx="185">
                  <c:v>37802</c:v>
                </c:pt>
                <c:pt idx="186">
                  <c:v>37833</c:v>
                </c:pt>
                <c:pt idx="187">
                  <c:v>37864</c:v>
                </c:pt>
                <c:pt idx="188">
                  <c:v>37894</c:v>
                </c:pt>
                <c:pt idx="189">
                  <c:v>37925</c:v>
                </c:pt>
                <c:pt idx="190">
                  <c:v>37955</c:v>
                </c:pt>
                <c:pt idx="191">
                  <c:v>37986</c:v>
                </c:pt>
                <c:pt idx="192">
                  <c:v>38017</c:v>
                </c:pt>
                <c:pt idx="193">
                  <c:v>38046</c:v>
                </c:pt>
                <c:pt idx="194">
                  <c:v>38077</c:v>
                </c:pt>
                <c:pt idx="195">
                  <c:v>38107</c:v>
                </c:pt>
                <c:pt idx="196">
                  <c:v>38138</c:v>
                </c:pt>
                <c:pt idx="197">
                  <c:v>38168</c:v>
                </c:pt>
                <c:pt idx="198">
                  <c:v>38199</c:v>
                </c:pt>
                <c:pt idx="199">
                  <c:v>38230</c:v>
                </c:pt>
                <c:pt idx="200">
                  <c:v>38260</c:v>
                </c:pt>
                <c:pt idx="201">
                  <c:v>38291</c:v>
                </c:pt>
                <c:pt idx="202">
                  <c:v>38321</c:v>
                </c:pt>
                <c:pt idx="203">
                  <c:v>38352</c:v>
                </c:pt>
                <c:pt idx="204">
                  <c:v>38383</c:v>
                </c:pt>
                <c:pt idx="205">
                  <c:v>38411</c:v>
                </c:pt>
                <c:pt idx="206">
                  <c:v>38442</c:v>
                </c:pt>
                <c:pt idx="207">
                  <c:v>38472</c:v>
                </c:pt>
                <c:pt idx="208">
                  <c:v>38503</c:v>
                </c:pt>
                <c:pt idx="209">
                  <c:v>38533</c:v>
                </c:pt>
                <c:pt idx="210">
                  <c:v>38564</c:v>
                </c:pt>
                <c:pt idx="211">
                  <c:v>38595</c:v>
                </c:pt>
                <c:pt idx="212">
                  <c:v>38625</c:v>
                </c:pt>
                <c:pt idx="213">
                  <c:v>38656</c:v>
                </c:pt>
                <c:pt idx="214">
                  <c:v>38686</c:v>
                </c:pt>
                <c:pt idx="215">
                  <c:v>38717</c:v>
                </c:pt>
                <c:pt idx="216">
                  <c:v>38748</c:v>
                </c:pt>
                <c:pt idx="217">
                  <c:v>38776</c:v>
                </c:pt>
                <c:pt idx="218">
                  <c:v>38807</c:v>
                </c:pt>
                <c:pt idx="219">
                  <c:v>38837</c:v>
                </c:pt>
                <c:pt idx="220">
                  <c:v>38868</c:v>
                </c:pt>
                <c:pt idx="221">
                  <c:v>38898</c:v>
                </c:pt>
                <c:pt idx="222">
                  <c:v>38929</c:v>
                </c:pt>
                <c:pt idx="223">
                  <c:v>38960</c:v>
                </c:pt>
                <c:pt idx="224">
                  <c:v>38990</c:v>
                </c:pt>
                <c:pt idx="225">
                  <c:v>39021</c:v>
                </c:pt>
                <c:pt idx="226">
                  <c:v>39051</c:v>
                </c:pt>
                <c:pt idx="227">
                  <c:v>39082</c:v>
                </c:pt>
                <c:pt idx="228">
                  <c:v>39113</c:v>
                </c:pt>
                <c:pt idx="229">
                  <c:v>39141</c:v>
                </c:pt>
                <c:pt idx="230">
                  <c:v>39172</c:v>
                </c:pt>
                <c:pt idx="231">
                  <c:v>39202</c:v>
                </c:pt>
                <c:pt idx="232">
                  <c:v>39233</c:v>
                </c:pt>
                <c:pt idx="233">
                  <c:v>39263</c:v>
                </c:pt>
                <c:pt idx="234">
                  <c:v>39294</c:v>
                </c:pt>
                <c:pt idx="235">
                  <c:v>39325</c:v>
                </c:pt>
                <c:pt idx="236">
                  <c:v>39355</c:v>
                </c:pt>
                <c:pt idx="237">
                  <c:v>39386</c:v>
                </c:pt>
                <c:pt idx="238">
                  <c:v>39416</c:v>
                </c:pt>
                <c:pt idx="239">
                  <c:v>39447</c:v>
                </c:pt>
                <c:pt idx="240">
                  <c:v>39478</c:v>
                </c:pt>
                <c:pt idx="241">
                  <c:v>39507</c:v>
                </c:pt>
                <c:pt idx="242">
                  <c:v>39538</c:v>
                </c:pt>
                <c:pt idx="243">
                  <c:v>39568</c:v>
                </c:pt>
                <c:pt idx="244">
                  <c:v>39599</c:v>
                </c:pt>
                <c:pt idx="245">
                  <c:v>39629</c:v>
                </c:pt>
                <c:pt idx="246">
                  <c:v>39660</c:v>
                </c:pt>
                <c:pt idx="247">
                  <c:v>39691</c:v>
                </c:pt>
                <c:pt idx="248">
                  <c:v>39721</c:v>
                </c:pt>
                <c:pt idx="249">
                  <c:v>39752</c:v>
                </c:pt>
                <c:pt idx="250">
                  <c:v>39782</c:v>
                </c:pt>
                <c:pt idx="251">
                  <c:v>39813</c:v>
                </c:pt>
                <c:pt idx="252">
                  <c:v>39844</c:v>
                </c:pt>
                <c:pt idx="253">
                  <c:v>39872</c:v>
                </c:pt>
                <c:pt idx="254">
                  <c:v>39903</c:v>
                </c:pt>
                <c:pt idx="255">
                  <c:v>39933</c:v>
                </c:pt>
                <c:pt idx="256">
                  <c:v>39964</c:v>
                </c:pt>
                <c:pt idx="257">
                  <c:v>39994</c:v>
                </c:pt>
                <c:pt idx="258">
                  <c:v>40025</c:v>
                </c:pt>
                <c:pt idx="259">
                  <c:v>40056</c:v>
                </c:pt>
                <c:pt idx="260">
                  <c:v>40086</c:v>
                </c:pt>
                <c:pt idx="261">
                  <c:v>40117</c:v>
                </c:pt>
                <c:pt idx="262">
                  <c:v>40147</c:v>
                </c:pt>
                <c:pt idx="263">
                  <c:v>40178</c:v>
                </c:pt>
                <c:pt idx="264">
                  <c:v>40209</c:v>
                </c:pt>
                <c:pt idx="265">
                  <c:v>40237</c:v>
                </c:pt>
                <c:pt idx="266">
                  <c:v>40268</c:v>
                </c:pt>
                <c:pt idx="267">
                  <c:v>40298</c:v>
                </c:pt>
                <c:pt idx="268">
                  <c:v>40329</c:v>
                </c:pt>
                <c:pt idx="269">
                  <c:v>40359</c:v>
                </c:pt>
                <c:pt idx="270">
                  <c:v>40390</c:v>
                </c:pt>
                <c:pt idx="271">
                  <c:v>40421</c:v>
                </c:pt>
                <c:pt idx="272">
                  <c:v>40451</c:v>
                </c:pt>
                <c:pt idx="273">
                  <c:v>40482</c:v>
                </c:pt>
                <c:pt idx="274">
                  <c:v>40512</c:v>
                </c:pt>
                <c:pt idx="275">
                  <c:v>40543</c:v>
                </c:pt>
                <c:pt idx="276">
                  <c:v>40574</c:v>
                </c:pt>
                <c:pt idx="277">
                  <c:v>40602</c:v>
                </c:pt>
                <c:pt idx="278">
                  <c:v>40633</c:v>
                </c:pt>
                <c:pt idx="279">
                  <c:v>40663</c:v>
                </c:pt>
                <c:pt idx="280">
                  <c:v>40694</c:v>
                </c:pt>
                <c:pt idx="281">
                  <c:v>40724</c:v>
                </c:pt>
                <c:pt idx="282">
                  <c:v>40755</c:v>
                </c:pt>
                <c:pt idx="283">
                  <c:v>40786</c:v>
                </c:pt>
                <c:pt idx="284">
                  <c:v>40816</c:v>
                </c:pt>
                <c:pt idx="285">
                  <c:v>40847</c:v>
                </c:pt>
                <c:pt idx="286">
                  <c:v>40877</c:v>
                </c:pt>
                <c:pt idx="287">
                  <c:v>40908</c:v>
                </c:pt>
                <c:pt idx="288">
                  <c:v>40939</c:v>
                </c:pt>
                <c:pt idx="289">
                  <c:v>40968</c:v>
                </c:pt>
                <c:pt idx="290">
                  <c:v>40999</c:v>
                </c:pt>
                <c:pt idx="291">
                  <c:v>41029</c:v>
                </c:pt>
                <c:pt idx="292">
                  <c:v>41060</c:v>
                </c:pt>
                <c:pt idx="293">
                  <c:v>41090</c:v>
                </c:pt>
                <c:pt idx="294">
                  <c:v>41121</c:v>
                </c:pt>
                <c:pt idx="295">
                  <c:v>41152</c:v>
                </c:pt>
                <c:pt idx="296">
                  <c:v>41182</c:v>
                </c:pt>
                <c:pt idx="297">
                  <c:v>41213</c:v>
                </c:pt>
                <c:pt idx="298">
                  <c:v>41243</c:v>
                </c:pt>
                <c:pt idx="299">
                  <c:v>41274</c:v>
                </c:pt>
                <c:pt idx="300">
                  <c:v>41305</c:v>
                </c:pt>
                <c:pt idx="301">
                  <c:v>41333</c:v>
                </c:pt>
                <c:pt idx="302">
                  <c:v>41364</c:v>
                </c:pt>
                <c:pt idx="303">
                  <c:v>41394</c:v>
                </c:pt>
                <c:pt idx="304">
                  <c:v>41425</c:v>
                </c:pt>
                <c:pt idx="305">
                  <c:v>41455</c:v>
                </c:pt>
                <c:pt idx="306">
                  <c:v>41486</c:v>
                </c:pt>
                <c:pt idx="307">
                  <c:v>41517</c:v>
                </c:pt>
                <c:pt idx="308">
                  <c:v>41547</c:v>
                </c:pt>
                <c:pt idx="309">
                  <c:v>41578</c:v>
                </c:pt>
                <c:pt idx="310">
                  <c:v>41608</c:v>
                </c:pt>
                <c:pt idx="311">
                  <c:v>41639</c:v>
                </c:pt>
                <c:pt idx="312">
                  <c:v>41670</c:v>
                </c:pt>
                <c:pt idx="313">
                  <c:v>41698</c:v>
                </c:pt>
                <c:pt idx="314">
                  <c:v>41729</c:v>
                </c:pt>
                <c:pt idx="315">
                  <c:v>41759</c:v>
                </c:pt>
                <c:pt idx="316">
                  <c:v>41790</c:v>
                </c:pt>
                <c:pt idx="317">
                  <c:v>41820</c:v>
                </c:pt>
                <c:pt idx="318">
                  <c:v>41851</c:v>
                </c:pt>
                <c:pt idx="319">
                  <c:v>41882</c:v>
                </c:pt>
                <c:pt idx="320">
                  <c:v>41912</c:v>
                </c:pt>
                <c:pt idx="321">
                  <c:v>41943</c:v>
                </c:pt>
                <c:pt idx="322">
                  <c:v>41973</c:v>
                </c:pt>
                <c:pt idx="323">
                  <c:v>42004</c:v>
                </c:pt>
                <c:pt idx="324">
                  <c:v>42035</c:v>
                </c:pt>
                <c:pt idx="325">
                  <c:v>42063</c:v>
                </c:pt>
                <c:pt idx="326">
                  <c:v>42094</c:v>
                </c:pt>
                <c:pt idx="327">
                  <c:v>42124</c:v>
                </c:pt>
                <c:pt idx="328">
                  <c:v>42155</c:v>
                </c:pt>
                <c:pt idx="329">
                  <c:v>42185</c:v>
                </c:pt>
                <c:pt idx="330">
                  <c:v>42216</c:v>
                </c:pt>
                <c:pt idx="331">
                  <c:v>42247</c:v>
                </c:pt>
                <c:pt idx="332">
                  <c:v>42277</c:v>
                </c:pt>
                <c:pt idx="333">
                  <c:v>42308</c:v>
                </c:pt>
                <c:pt idx="334">
                  <c:v>42338</c:v>
                </c:pt>
                <c:pt idx="335">
                  <c:v>42369</c:v>
                </c:pt>
                <c:pt idx="336">
                  <c:v>42400</c:v>
                </c:pt>
                <c:pt idx="337">
                  <c:v>42429</c:v>
                </c:pt>
                <c:pt idx="338">
                  <c:v>42460</c:v>
                </c:pt>
                <c:pt idx="339">
                  <c:v>42490</c:v>
                </c:pt>
                <c:pt idx="340">
                  <c:v>42521</c:v>
                </c:pt>
                <c:pt idx="341">
                  <c:v>42551</c:v>
                </c:pt>
                <c:pt idx="342">
                  <c:v>42582</c:v>
                </c:pt>
                <c:pt idx="343">
                  <c:v>42613</c:v>
                </c:pt>
                <c:pt idx="344">
                  <c:v>42643</c:v>
                </c:pt>
                <c:pt idx="345">
                  <c:v>42674</c:v>
                </c:pt>
                <c:pt idx="346">
                  <c:v>42704</c:v>
                </c:pt>
                <c:pt idx="347">
                  <c:v>42735</c:v>
                </c:pt>
                <c:pt idx="348">
                  <c:v>42766</c:v>
                </c:pt>
                <c:pt idx="349">
                  <c:v>42794</c:v>
                </c:pt>
                <c:pt idx="350">
                  <c:v>42825</c:v>
                </c:pt>
                <c:pt idx="351">
                  <c:v>42855</c:v>
                </c:pt>
                <c:pt idx="352">
                  <c:v>42886</c:v>
                </c:pt>
                <c:pt idx="353">
                  <c:v>42916</c:v>
                </c:pt>
                <c:pt idx="354">
                  <c:v>42947</c:v>
                </c:pt>
                <c:pt idx="355">
                  <c:v>42978</c:v>
                </c:pt>
                <c:pt idx="356">
                  <c:v>43008</c:v>
                </c:pt>
                <c:pt idx="357">
                  <c:v>43039</c:v>
                </c:pt>
                <c:pt idx="358">
                  <c:v>43069</c:v>
                </c:pt>
                <c:pt idx="359">
                  <c:v>43100</c:v>
                </c:pt>
                <c:pt idx="360">
                  <c:v>43131</c:v>
                </c:pt>
                <c:pt idx="361">
                  <c:v>43159</c:v>
                </c:pt>
                <c:pt idx="362">
                  <c:v>43190</c:v>
                </c:pt>
                <c:pt idx="363">
                  <c:v>43220</c:v>
                </c:pt>
                <c:pt idx="364">
                  <c:v>43251</c:v>
                </c:pt>
                <c:pt idx="365">
                  <c:v>43281</c:v>
                </c:pt>
                <c:pt idx="366">
                  <c:v>43299</c:v>
                </c:pt>
                <c:pt idx="367">
                  <c:v>43330</c:v>
                </c:pt>
                <c:pt idx="368">
                  <c:v>43361</c:v>
                </c:pt>
                <c:pt idx="369">
                  <c:v>43404</c:v>
                </c:pt>
                <c:pt idx="370">
                  <c:v>43434</c:v>
                </c:pt>
                <c:pt idx="371">
                  <c:v>43465</c:v>
                </c:pt>
                <c:pt idx="372" formatCode="mmm\-yy">
                  <c:v>43496</c:v>
                </c:pt>
                <c:pt idx="373" formatCode="mmm\-yy">
                  <c:v>43524</c:v>
                </c:pt>
                <c:pt idx="374" formatCode="mmm\-yy">
                  <c:v>43555</c:v>
                </c:pt>
                <c:pt idx="375">
                  <c:v>43585</c:v>
                </c:pt>
                <c:pt idx="376">
                  <c:v>43616</c:v>
                </c:pt>
                <c:pt idx="377">
                  <c:v>43646</c:v>
                </c:pt>
              </c:numCache>
            </c:numRef>
          </c:cat>
          <c:val>
            <c:numRef>
              <c:f>Sheet1!$F$2:$F$379</c:f>
              <c:numCache>
                <c:formatCode>_(* #,##0_);_(* \(#,##0\);_(* "-"??_);_(@_)</c:formatCode>
                <c:ptCount val="378"/>
                <c:pt idx="0">
                  <c:v>10029.42</c:v>
                </c:pt>
                <c:pt idx="1">
                  <c:v>10075.114037520001</c:v>
                </c:pt>
                <c:pt idx="2">
                  <c:v>10119.5150650834</c:v>
                </c:pt>
                <c:pt idx="3">
                  <c:v>10166.226746623801</c:v>
                </c:pt>
                <c:pt idx="4">
                  <c:v>10217.596690374499</c:v>
                </c:pt>
                <c:pt idx="5">
                  <c:v>10267.1826871129</c:v>
                </c:pt>
                <c:pt idx="6">
                  <c:v>10319.2578377019</c:v>
                </c:pt>
                <c:pt idx="7">
                  <c:v>10380.5335907422</c:v>
                </c:pt>
                <c:pt idx="8">
                  <c:v>10444.5503413963</c:v>
                </c:pt>
                <c:pt idx="9">
                  <c:v>10508.272543029099</c:v>
                </c:pt>
                <c:pt idx="10">
                  <c:v>10567.770382167801</c:v>
                </c:pt>
                <c:pt idx="11">
                  <c:v>10634.780614161098</c:v>
                </c:pt>
                <c:pt idx="12">
                  <c:v>10693.4207944676</c:v>
                </c:pt>
                <c:pt idx="13">
                  <c:v>10758.982157358401</c:v>
                </c:pt>
                <c:pt idx="14">
                  <c:v>10831.131891705701</c:v>
                </c:pt>
                <c:pt idx="15">
                  <c:v>10904.2203697109</c:v>
                </c:pt>
                <c:pt idx="16">
                  <c:v>10990.069296681699</c:v>
                </c:pt>
                <c:pt idx="17">
                  <c:v>11068.021858203001</c:v>
                </c:pt>
                <c:pt idx="18">
                  <c:v>11144.9999502268</c:v>
                </c:pt>
                <c:pt idx="19">
                  <c:v>11227.383789858901</c:v>
                </c:pt>
                <c:pt idx="20">
                  <c:v>11300.867016763501</c:v>
                </c:pt>
                <c:pt idx="21">
                  <c:v>11377.3173821319</c:v>
                </c:pt>
                <c:pt idx="22">
                  <c:v>11455.434043277699</c:v>
                </c:pt>
                <c:pt idx="23">
                  <c:v>11524.957072486299</c:v>
                </c:pt>
                <c:pt idx="24">
                  <c:v>11590.3035790873</c:v>
                </c:pt>
                <c:pt idx="25">
                  <c:v>11656.124913112899</c:v>
                </c:pt>
                <c:pt idx="26">
                  <c:v>11731.202013678299</c:v>
                </c:pt>
                <c:pt idx="27">
                  <c:v>11811.8305651183</c:v>
                </c:pt>
                <c:pt idx="28">
                  <c:v>11891.808469874701</c:v>
                </c:pt>
                <c:pt idx="29">
                  <c:v>11966.1441646199</c:v>
                </c:pt>
                <c:pt idx="30">
                  <c:v>12047.166926758598</c:v>
                </c:pt>
                <c:pt idx="31">
                  <c:v>12126.340907801201</c:v>
                </c:pt>
                <c:pt idx="32">
                  <c:v>12198.904931793499</c:v>
                </c:pt>
                <c:pt idx="33">
                  <c:v>12282.0770656185</c:v>
                </c:pt>
                <c:pt idx="34">
                  <c:v>12351.4830831163</c:v>
                </c:pt>
                <c:pt idx="35">
                  <c:v>12425.456115301098</c:v>
                </c:pt>
                <c:pt idx="36">
                  <c:v>12489.78270161</c:v>
                </c:pt>
                <c:pt idx="37">
                  <c:v>12549.3214957485</c:v>
                </c:pt>
                <c:pt idx="38">
                  <c:v>12604.425566436399</c:v>
                </c:pt>
                <c:pt idx="39">
                  <c:v>12671.670176833301</c:v>
                </c:pt>
                <c:pt idx="40">
                  <c:v>12731.493131738102</c:v>
                </c:pt>
                <c:pt idx="41">
                  <c:v>12784.5961895906</c:v>
                </c:pt>
                <c:pt idx="42">
                  <c:v>12847.041271219099</c:v>
                </c:pt>
                <c:pt idx="43">
                  <c:v>12906.267416183498</c:v>
                </c:pt>
                <c:pt idx="44">
                  <c:v>12965.0980549467</c:v>
                </c:pt>
                <c:pt idx="45">
                  <c:v>13020.147861288</c:v>
                </c:pt>
                <c:pt idx="46">
                  <c:v>13071.1269482241</c:v>
                </c:pt>
                <c:pt idx="47">
                  <c:v>13120.693968724499</c:v>
                </c:pt>
                <c:pt idx="48">
                  <c:v>13165.1862419724</c:v>
                </c:pt>
                <c:pt idx="49">
                  <c:v>13202.4121225902</c:v>
                </c:pt>
                <c:pt idx="50">
                  <c:v>13246.983465916101</c:v>
                </c:pt>
                <c:pt idx="51">
                  <c:v>13290.0202658001</c:v>
                </c:pt>
                <c:pt idx="52">
                  <c:v>13326.679457701301</c:v>
                </c:pt>
                <c:pt idx="53">
                  <c:v>13369.3434893172</c:v>
                </c:pt>
                <c:pt idx="54">
                  <c:v>13410.480959233799</c:v>
                </c:pt>
                <c:pt idx="55">
                  <c:v>13445.413921084499</c:v>
                </c:pt>
                <c:pt idx="56">
                  <c:v>13480.0049374793</c:v>
                </c:pt>
                <c:pt idx="57">
                  <c:v>13510.821576766901</c:v>
                </c:pt>
                <c:pt idx="58">
                  <c:v>13542.517964186001</c:v>
                </c:pt>
                <c:pt idx="59">
                  <c:v>13580.7457838953</c:v>
                </c:pt>
                <c:pt idx="60">
                  <c:v>13612.455467226098</c:v>
                </c:pt>
                <c:pt idx="61">
                  <c:v>13642.528103844301</c:v>
                </c:pt>
                <c:pt idx="62">
                  <c:v>13677.146018907801</c:v>
                </c:pt>
                <c:pt idx="63">
                  <c:v>13709.584106120799</c:v>
                </c:pt>
                <c:pt idx="64">
                  <c:v>13739.306484462901</c:v>
                </c:pt>
                <c:pt idx="65">
                  <c:v>13774.178218251101</c:v>
                </c:pt>
                <c:pt idx="66">
                  <c:v>13807.261039495699</c:v>
                </c:pt>
                <c:pt idx="67">
                  <c:v>13841.841324769101</c:v>
                </c:pt>
                <c:pt idx="68">
                  <c:v>13877.304122243198</c:v>
                </c:pt>
                <c:pt idx="69">
                  <c:v>13907.970188892499</c:v>
                </c:pt>
                <c:pt idx="70">
                  <c:v>13942.614942633099</c:v>
                </c:pt>
                <c:pt idx="71">
                  <c:v>13974.172657294199</c:v>
                </c:pt>
                <c:pt idx="72">
                  <c:v>14009.1528062899</c:v>
                </c:pt>
                <c:pt idx="73">
                  <c:v>14038.848007493401</c:v>
                </c:pt>
                <c:pt idx="74">
                  <c:v>14076.6812989888</c:v>
                </c:pt>
                <c:pt idx="75">
                  <c:v>14114.8431819904</c:v>
                </c:pt>
                <c:pt idx="76">
                  <c:v>14159.3049380137</c:v>
                </c:pt>
                <c:pt idx="77">
                  <c:v>14203.453650810401</c:v>
                </c:pt>
                <c:pt idx="78">
                  <c:v>14242.5301924945</c:v>
                </c:pt>
                <c:pt idx="79">
                  <c:v>14295.048098326299</c:v>
                </c:pt>
                <c:pt idx="80">
                  <c:v>14347.3551088229</c:v>
                </c:pt>
                <c:pt idx="81">
                  <c:v>14402.456126118299</c:v>
                </c:pt>
                <c:pt idx="82">
                  <c:v>14455.6083904518</c:v>
                </c:pt>
                <c:pt idx="83">
                  <c:v>14519.645290060602</c:v>
                </c:pt>
                <c:pt idx="84">
                  <c:v>14579.9816760635</c:v>
                </c:pt>
                <c:pt idx="85">
                  <c:v>14638.053743079201</c:v>
                </c:pt>
                <c:pt idx="86">
                  <c:v>14705.666913318501</c:v>
                </c:pt>
                <c:pt idx="87">
                  <c:v>14771.107131082799</c:v>
                </c:pt>
                <c:pt idx="88">
                  <c:v>14850.2093639912</c:v>
                </c:pt>
                <c:pt idx="89">
                  <c:v>14920.220676037701</c:v>
                </c:pt>
                <c:pt idx="90">
                  <c:v>14987.691405956801</c:v>
                </c:pt>
                <c:pt idx="91">
                  <c:v>15057.596996212498</c:v>
                </c:pt>
                <c:pt idx="92">
                  <c:v>15122.477170149699</c:v>
                </c:pt>
                <c:pt idx="93">
                  <c:v>15193.7645275298</c:v>
                </c:pt>
                <c:pt idx="94">
                  <c:v>15257.59353231</c:v>
                </c:pt>
                <c:pt idx="95">
                  <c:v>15332.0841554534</c:v>
                </c:pt>
                <c:pt idx="96">
                  <c:v>15397.670211845199</c:v>
                </c:pt>
                <c:pt idx="97">
                  <c:v>15457.850466101199</c:v>
                </c:pt>
                <c:pt idx="98">
                  <c:v>15518.796133133901</c:v>
                </c:pt>
                <c:pt idx="99">
                  <c:v>15589.861356266299</c:v>
                </c:pt>
                <c:pt idx="100">
                  <c:v>15655.8438854706</c:v>
                </c:pt>
                <c:pt idx="101">
                  <c:v>15718.459433090498</c:v>
                </c:pt>
                <c:pt idx="102">
                  <c:v>15789.1422014693</c:v>
                </c:pt>
                <c:pt idx="103">
                  <c:v>15854.2266245379</c:v>
                </c:pt>
                <c:pt idx="104">
                  <c:v>15923.584109752301</c:v>
                </c:pt>
                <c:pt idx="105">
                  <c:v>15991.195647882299</c:v>
                </c:pt>
                <c:pt idx="106">
                  <c:v>16056.246232658301</c:v>
                </c:pt>
                <c:pt idx="107">
                  <c:v>16130.4373296256</c:v>
                </c:pt>
                <c:pt idx="108">
                  <c:v>16203.082367183299</c:v>
                </c:pt>
                <c:pt idx="109">
                  <c:v>16265.6116823465</c:v>
                </c:pt>
                <c:pt idx="110">
                  <c:v>16335.4106751978</c:v>
                </c:pt>
                <c:pt idx="111">
                  <c:v>16405.7803573044</c:v>
                </c:pt>
                <c:pt idx="112">
                  <c:v>16486.7297587434</c:v>
                </c:pt>
                <c:pt idx="113">
                  <c:v>16547.607008377599</c:v>
                </c:pt>
                <c:pt idx="114">
                  <c:v>16618.586313879299</c:v>
                </c:pt>
                <c:pt idx="115">
                  <c:v>16686.858790173999</c:v>
                </c:pt>
                <c:pt idx="116">
                  <c:v>16760.955117945898</c:v>
                </c:pt>
                <c:pt idx="117">
                  <c:v>16831.654502728899</c:v>
                </c:pt>
                <c:pt idx="118">
                  <c:v>16897.632905214101</c:v>
                </c:pt>
                <c:pt idx="119">
                  <c:v>16978.178851983401</c:v>
                </c:pt>
                <c:pt idx="120">
                  <c:v>17050.9592112682</c:v>
                </c:pt>
                <c:pt idx="121">
                  <c:v>17117.582424194399</c:v>
                </c:pt>
                <c:pt idx="122">
                  <c:v>17185.123269165502</c:v>
                </c:pt>
                <c:pt idx="123">
                  <c:v>17259.067417568098</c:v>
                </c:pt>
                <c:pt idx="124">
                  <c:v>17328.733643199099</c:v>
                </c:pt>
                <c:pt idx="125">
                  <c:v>17399.596033686201</c:v>
                </c:pt>
                <c:pt idx="126">
                  <c:v>17469.2344368919</c:v>
                </c:pt>
                <c:pt idx="127">
                  <c:v>17544.463948070901</c:v>
                </c:pt>
                <c:pt idx="128">
                  <c:v>17624.771977346802</c:v>
                </c:pt>
                <c:pt idx="129">
                  <c:v>17681.9203004833</c:v>
                </c:pt>
                <c:pt idx="130">
                  <c:v>17736.094167899999</c:v>
                </c:pt>
                <c:pt idx="131">
                  <c:v>17802.625804342599</c:v>
                </c:pt>
                <c:pt idx="132">
                  <c:v>17865.634637851901</c:v>
                </c:pt>
                <c:pt idx="133">
                  <c:v>17929.037988618198</c:v>
                </c:pt>
                <c:pt idx="134">
                  <c:v>18005.390589796498</c:v>
                </c:pt>
                <c:pt idx="135">
                  <c:v>18072.213995892402</c:v>
                </c:pt>
                <c:pt idx="136">
                  <c:v>18133.6992823492</c:v>
                </c:pt>
                <c:pt idx="137">
                  <c:v>18205.398115941702</c:v>
                </c:pt>
                <c:pt idx="138">
                  <c:v>18274.689681710799</c:v>
                </c:pt>
                <c:pt idx="139">
                  <c:v>18345.681368717298</c:v>
                </c:pt>
                <c:pt idx="140">
                  <c:v>18416.701170431901</c:v>
                </c:pt>
                <c:pt idx="141">
                  <c:v>18488.281362870999</c:v>
                </c:pt>
                <c:pt idx="142">
                  <c:v>18555.249615623597</c:v>
                </c:pt>
                <c:pt idx="143">
                  <c:v>18636.471509766099</c:v>
                </c:pt>
                <c:pt idx="144">
                  <c:v>18713.380500392599</c:v>
                </c:pt>
                <c:pt idx="145">
                  <c:v>18794.108152533299</c:v>
                </c:pt>
                <c:pt idx="146">
                  <c:v>18882.064578687103</c:v>
                </c:pt>
                <c:pt idx="147">
                  <c:v>18968.825777219699</c:v>
                </c:pt>
                <c:pt idx="148">
                  <c:v>19064.434349784602</c:v>
                </c:pt>
                <c:pt idx="149">
                  <c:v>19140.3908691211</c:v>
                </c:pt>
                <c:pt idx="150">
                  <c:v>19232.274315488299</c:v>
                </c:pt>
                <c:pt idx="151">
                  <c:v>19329.312678774499</c:v>
                </c:pt>
                <c:pt idx="152">
                  <c:v>19427.561642189401</c:v>
                </c:pt>
                <c:pt idx="153">
                  <c:v>19536.608545687101</c:v>
                </c:pt>
                <c:pt idx="154">
                  <c:v>19635.721668161001</c:v>
                </c:pt>
                <c:pt idx="155">
                  <c:v>19734.760321110902</c:v>
                </c:pt>
                <c:pt idx="156">
                  <c:v>19841.008323727699</c:v>
                </c:pt>
                <c:pt idx="157">
                  <c:v>19915.481548470798</c:v>
                </c:pt>
                <c:pt idx="158">
                  <c:v>19998.361816482899</c:v>
                </c:pt>
                <c:pt idx="159">
                  <c:v>20077.035371869002</c:v>
                </c:pt>
                <c:pt idx="160">
                  <c:v>20141.904273155502</c:v>
                </c:pt>
                <c:pt idx="161">
                  <c:v>20198.4989957822</c:v>
                </c:pt>
                <c:pt idx="162">
                  <c:v>20259.5489589969</c:v>
                </c:pt>
                <c:pt idx="163">
                  <c:v>20322.1084202274</c:v>
                </c:pt>
                <c:pt idx="164">
                  <c:v>20378.4738201418</c:v>
                </c:pt>
                <c:pt idx="165">
                  <c:v>20424.188850462502</c:v>
                </c:pt>
                <c:pt idx="166">
                  <c:v>20459.816805493199</c:v>
                </c:pt>
                <c:pt idx="167">
                  <c:v>20489.761793369802</c:v>
                </c:pt>
                <c:pt idx="168">
                  <c:v>20518.474096570797</c:v>
                </c:pt>
                <c:pt idx="169">
                  <c:v>20545.008587272503</c:v>
                </c:pt>
                <c:pt idx="170">
                  <c:v>20572.497808762299</c:v>
                </c:pt>
                <c:pt idx="171">
                  <c:v>20604.090993647198</c:v>
                </c:pt>
                <c:pt idx="172">
                  <c:v>20633.9236569969</c:v>
                </c:pt>
                <c:pt idx="173">
                  <c:v>20660.648714917399</c:v>
                </c:pt>
                <c:pt idx="174">
                  <c:v>20692.602474219901</c:v>
                </c:pt>
                <c:pt idx="175">
                  <c:v>20721.325875714399</c:v>
                </c:pt>
                <c:pt idx="176">
                  <c:v>20751.127286588802</c:v>
                </c:pt>
                <c:pt idx="177">
                  <c:v>20779.309392556701</c:v>
                </c:pt>
                <c:pt idx="178">
                  <c:v>20803.656509372002</c:v>
                </c:pt>
                <c:pt idx="179">
                  <c:v>20827.1625608619</c:v>
                </c:pt>
                <c:pt idx="180">
                  <c:v>20847.4023974386</c:v>
                </c:pt>
                <c:pt idx="181">
                  <c:v>20865.525044342699</c:v>
                </c:pt>
                <c:pt idx="182">
                  <c:v>20886.567926349901</c:v>
                </c:pt>
                <c:pt idx="183">
                  <c:v>20907.0012557523</c:v>
                </c:pt>
                <c:pt idx="184">
                  <c:v>20925.681661374299</c:v>
                </c:pt>
                <c:pt idx="185">
                  <c:v>20946.243236174701</c:v>
                </c:pt>
                <c:pt idx="186">
                  <c:v>20960.411275099701</c:v>
                </c:pt>
                <c:pt idx="187">
                  <c:v>20974.989241141498</c:v>
                </c:pt>
                <c:pt idx="188">
                  <c:v>20992.8116894997</c:v>
                </c:pt>
                <c:pt idx="189">
                  <c:v>21007.6053238973</c:v>
                </c:pt>
                <c:pt idx="190">
                  <c:v>21022.697187562</c:v>
                </c:pt>
                <c:pt idx="191">
                  <c:v>21039.9063674797</c:v>
                </c:pt>
                <c:pt idx="192">
                  <c:v>21054.522790433202</c:v>
                </c:pt>
                <c:pt idx="193">
                  <c:v>21067.633441774797</c:v>
                </c:pt>
                <c:pt idx="194">
                  <c:v>21085.854837938597</c:v>
                </c:pt>
                <c:pt idx="195">
                  <c:v>21102.685567270299</c:v>
                </c:pt>
                <c:pt idx="196">
                  <c:v>21115.556095197699</c:v>
                </c:pt>
                <c:pt idx="197">
                  <c:v>21133.219257871398</c:v>
                </c:pt>
                <c:pt idx="198">
                  <c:v>21153.655080893699</c:v>
                </c:pt>
                <c:pt idx="199">
                  <c:v>21176.964293427402</c:v>
                </c:pt>
                <c:pt idx="200">
                  <c:v>21201.2585068648</c:v>
                </c:pt>
                <c:pt idx="201">
                  <c:v>21225.129003817699</c:v>
                </c:pt>
                <c:pt idx="202">
                  <c:v>21257.881500383399</c:v>
                </c:pt>
                <c:pt idx="203">
                  <c:v>21292.927243825001</c:v>
                </c:pt>
                <c:pt idx="204">
                  <c:v>21327.8412566267</c:v>
                </c:pt>
                <c:pt idx="205">
                  <c:v>21362.931953846197</c:v>
                </c:pt>
                <c:pt idx="206">
                  <c:v>21408.1893251904</c:v>
                </c:pt>
                <c:pt idx="207">
                  <c:v>21452.217407356602</c:v>
                </c:pt>
                <c:pt idx="208">
                  <c:v>21503.486061738498</c:v>
                </c:pt>
                <c:pt idx="209">
                  <c:v>21552.247366731997</c:v>
                </c:pt>
                <c:pt idx="210">
                  <c:v>21603.4274885538</c:v>
                </c:pt>
                <c:pt idx="211">
                  <c:v>21668.6071896295</c:v>
                </c:pt>
                <c:pt idx="212">
                  <c:v>21730.475396877398</c:v>
                </c:pt>
                <c:pt idx="213">
                  <c:v>21789.8452287092</c:v>
                </c:pt>
                <c:pt idx="214">
                  <c:v>21858.2653427273</c:v>
                </c:pt>
                <c:pt idx="215">
                  <c:v>21927.357133649199</c:v>
                </c:pt>
                <c:pt idx="216">
                  <c:v>22004.091919938401</c:v>
                </c:pt>
                <c:pt idx="217">
                  <c:v>22078.047672881297</c:v>
                </c:pt>
                <c:pt idx="218">
                  <c:v>22159.0211205263</c:v>
                </c:pt>
                <c:pt idx="219">
                  <c:v>22238.000303604098</c:v>
                </c:pt>
                <c:pt idx="220">
                  <c:v>22333.868322912898</c:v>
                </c:pt>
                <c:pt idx="221">
                  <c:v>22422.4042437186</c:v>
                </c:pt>
                <c:pt idx="222">
                  <c:v>22511.575903155499</c:v>
                </c:pt>
                <c:pt idx="223">
                  <c:v>22606.671553243199</c:v>
                </c:pt>
                <c:pt idx="224">
                  <c:v>22698.933901186301</c:v>
                </c:pt>
                <c:pt idx="225">
                  <c:v>22791.046174957301</c:v>
                </c:pt>
                <c:pt idx="226">
                  <c:v>22887.459137591199</c:v>
                </c:pt>
                <c:pt idx="227">
                  <c:v>22979.789436498202</c:v>
                </c:pt>
                <c:pt idx="228">
                  <c:v>23081.920812669701</c:v>
                </c:pt>
                <c:pt idx="229">
                  <c:v>23170.490759212102</c:v>
                </c:pt>
                <c:pt idx="230">
                  <c:v>23269.0186370675</c:v>
                </c:pt>
                <c:pt idx="231">
                  <c:v>23370.525077068</c:v>
                </c:pt>
                <c:pt idx="232">
                  <c:v>23465.393049513299</c:v>
                </c:pt>
                <c:pt idx="233">
                  <c:v>23558.7923534683</c:v>
                </c:pt>
                <c:pt idx="234">
                  <c:v>23652.019206569501</c:v>
                </c:pt>
                <c:pt idx="235">
                  <c:v>23750.882281651</c:v>
                </c:pt>
                <c:pt idx="236">
                  <c:v>23827.699760214498</c:v>
                </c:pt>
                <c:pt idx="237">
                  <c:v>23904.346322033198</c:v>
                </c:pt>
                <c:pt idx="238">
                  <c:v>23985.879266468401</c:v>
                </c:pt>
                <c:pt idx="239">
                  <c:v>24051.161634068001</c:v>
                </c:pt>
                <c:pt idx="240">
                  <c:v>24102.842770187199</c:v>
                </c:pt>
                <c:pt idx="241">
                  <c:v>24134.793498563402</c:v>
                </c:pt>
                <c:pt idx="242">
                  <c:v>24176.071235883999</c:v>
                </c:pt>
                <c:pt idx="243">
                  <c:v>24218.5582634739</c:v>
                </c:pt>
                <c:pt idx="244">
                  <c:v>24261.776280695103</c:v>
                </c:pt>
                <c:pt idx="245">
                  <c:v>24303.977214357699</c:v>
                </c:pt>
                <c:pt idx="246">
                  <c:v>24341.0772355755</c:v>
                </c:pt>
                <c:pt idx="247">
                  <c:v>24371.863830063001</c:v>
                </c:pt>
                <c:pt idx="248">
                  <c:v>24409.143032977499</c:v>
                </c:pt>
                <c:pt idx="249">
                  <c:v>24429.143884778699</c:v>
                </c:pt>
                <c:pt idx="250">
                  <c:v>24435.549206305299</c:v>
                </c:pt>
                <c:pt idx="251">
                  <c:v>24435.774013358001</c:v>
                </c:pt>
                <c:pt idx="252">
                  <c:v>24435.896192228101</c:v>
                </c:pt>
                <c:pt idx="253">
                  <c:v>24439.2096997517</c:v>
                </c:pt>
                <c:pt idx="254">
                  <c:v>24443.0857584101</c:v>
                </c:pt>
                <c:pt idx="255">
                  <c:v>24446.3953522218</c:v>
                </c:pt>
                <c:pt idx="256">
                  <c:v>24446.9160604428</c:v>
                </c:pt>
                <c:pt idx="257">
                  <c:v>24448.847366811602</c:v>
                </c:pt>
                <c:pt idx="258">
                  <c:v>24452.157740745002</c:v>
                </c:pt>
                <c:pt idx="259">
                  <c:v>24454.9403962959</c:v>
                </c:pt>
                <c:pt idx="260">
                  <c:v>24456.965265360799</c:v>
                </c:pt>
                <c:pt idx="261">
                  <c:v>24457.853053199902</c:v>
                </c:pt>
                <c:pt idx="262">
                  <c:v>24457.9655593239</c:v>
                </c:pt>
                <c:pt idx="263">
                  <c:v>24459.418362478198</c:v>
                </c:pt>
                <c:pt idx="264">
                  <c:v>24460.166820680002</c:v>
                </c:pt>
                <c:pt idx="265">
                  <c:v>24460.3649480313</c:v>
                </c:pt>
                <c:pt idx="266">
                  <c:v>24462.064943395202</c:v>
                </c:pt>
                <c:pt idx="267">
                  <c:v>24464.853618798701</c:v>
                </c:pt>
                <c:pt idx="268">
                  <c:v>24467.5251808139</c:v>
                </c:pt>
                <c:pt idx="269">
                  <c:v>24470.757340890297</c:v>
                </c:pt>
                <c:pt idx="270">
                  <c:v>24474.2517650386</c:v>
                </c:pt>
                <c:pt idx="271">
                  <c:v>24477.372232138598</c:v>
                </c:pt>
                <c:pt idx="272">
                  <c:v>24480.544499579901</c:v>
                </c:pt>
                <c:pt idx="273">
                  <c:v>24483.200638658098</c:v>
                </c:pt>
                <c:pt idx="274">
                  <c:v>24485.844824327101</c:v>
                </c:pt>
                <c:pt idx="275">
                  <c:v>24489.106338857699</c:v>
                </c:pt>
                <c:pt idx="276">
                  <c:v>24490.7960871951</c:v>
                </c:pt>
                <c:pt idx="277">
                  <c:v>24493.725186407097</c:v>
                </c:pt>
                <c:pt idx="278">
                  <c:v>24495.4642408953</c:v>
                </c:pt>
                <c:pt idx="279">
                  <c:v>24496.456307197102</c:v>
                </c:pt>
                <c:pt idx="280">
                  <c:v>24496.8041568767</c:v>
                </c:pt>
                <c:pt idx="281">
                  <c:v>24497.580705568402</c:v>
                </c:pt>
                <c:pt idx="282">
                  <c:v>24497.058907099399</c:v>
                </c:pt>
                <c:pt idx="283">
                  <c:v>24499.026020929603</c:v>
                </c:pt>
                <c:pt idx="284">
                  <c:v>24499.1485160597</c:v>
                </c:pt>
                <c:pt idx="285">
                  <c:v>24499.2538623984</c:v>
                </c:pt>
                <c:pt idx="286">
                  <c:v>24499.307760756899</c:v>
                </c:pt>
                <c:pt idx="287">
                  <c:v>24499.3273602031</c:v>
                </c:pt>
                <c:pt idx="288">
                  <c:v>24499.408207983401</c:v>
                </c:pt>
                <c:pt idx="289">
                  <c:v>24500.020693188599</c:v>
                </c:pt>
                <c:pt idx="290">
                  <c:v>24501.155044146697</c:v>
                </c:pt>
                <c:pt idx="291">
                  <c:v>24501.784723831301</c:v>
                </c:pt>
                <c:pt idx="292">
                  <c:v>24503.418992872401</c:v>
                </c:pt>
                <c:pt idx="293">
                  <c:v>24503.9580680902</c:v>
                </c:pt>
                <c:pt idx="294">
                  <c:v>24504.979883141601</c:v>
                </c:pt>
                <c:pt idx="295">
                  <c:v>24506.4354789467</c:v>
                </c:pt>
                <c:pt idx="296">
                  <c:v>24508.025946609301</c:v>
                </c:pt>
                <c:pt idx="297">
                  <c:v>24509.589558664698</c:v>
                </c:pt>
                <c:pt idx="298">
                  <c:v>24511.4694441838</c:v>
                </c:pt>
                <c:pt idx="299">
                  <c:v>24513.950004891602</c:v>
                </c:pt>
                <c:pt idx="300">
                  <c:v>24514.359387856701</c:v>
                </c:pt>
                <c:pt idx="301">
                  <c:v>24514.930572430399</c:v>
                </c:pt>
                <c:pt idx="302">
                  <c:v>24515.859688299101</c:v>
                </c:pt>
                <c:pt idx="303">
                  <c:v>24516.779033037401</c:v>
                </c:pt>
                <c:pt idx="304">
                  <c:v>24517.168849824</c:v>
                </c:pt>
                <c:pt idx="305">
                  <c:v>24517.585641694503</c:v>
                </c:pt>
                <c:pt idx="306">
                  <c:v>24517.700874347003</c:v>
                </c:pt>
                <c:pt idx="307">
                  <c:v>24518.049025699402</c:v>
                </c:pt>
                <c:pt idx="308">
                  <c:v>24518.012248625899</c:v>
                </c:pt>
                <c:pt idx="309">
                  <c:v>24518.693849366402</c:v>
                </c:pt>
                <c:pt idx="310">
                  <c:v>24519.203838198398</c:v>
                </c:pt>
                <c:pt idx="311">
                  <c:v>24519.782491408998</c:v>
                </c:pt>
                <c:pt idx="312">
                  <c:v>24520.287598928298</c:v>
                </c:pt>
                <c:pt idx="313">
                  <c:v>24521.405724042903</c:v>
                </c:pt>
                <c:pt idx="314">
                  <c:v>24522.001594202</c:v>
                </c:pt>
                <c:pt idx="315">
                  <c:v>24522.423372629397</c:v>
                </c:pt>
                <c:pt idx="316">
                  <c:v>24522.599934077702</c:v>
                </c:pt>
                <c:pt idx="317">
                  <c:v>24523.1982855161</c:v>
                </c:pt>
                <c:pt idx="318">
                  <c:v>24523.328258467001</c:v>
                </c:pt>
                <c:pt idx="319">
                  <c:v>24523.2865688089</c:v>
                </c:pt>
                <c:pt idx="320">
                  <c:v>24523.401828255799</c:v>
                </c:pt>
                <c:pt idx="321">
                  <c:v>24523.737798860901</c:v>
                </c:pt>
                <c:pt idx="322">
                  <c:v>24523.656870526098</c:v>
                </c:pt>
                <c:pt idx="323">
                  <c:v>24523.777036444797</c:v>
                </c:pt>
                <c:pt idx="324">
                  <c:v>24524.063964636098</c:v>
                </c:pt>
                <c:pt idx="325">
                  <c:v>24524.039440572102</c:v>
                </c:pt>
                <c:pt idx="326">
                  <c:v>24524.4955877057</c:v>
                </c:pt>
                <c:pt idx="327">
                  <c:v>24525.170011334398</c:v>
                </c:pt>
                <c:pt idx="328">
                  <c:v>24524.978715008299</c:v>
                </c:pt>
                <c:pt idx="329">
                  <c:v>24525.074362425297</c:v>
                </c:pt>
                <c:pt idx="330">
                  <c:v>24524.834016696499</c:v>
                </c:pt>
                <c:pt idx="331">
                  <c:v>24525.645788702503</c:v>
                </c:pt>
                <c:pt idx="332">
                  <c:v>24525.856709256303</c:v>
                </c:pt>
                <c:pt idx="333">
                  <c:v>24525.3833602218</c:v>
                </c:pt>
                <c:pt idx="334">
                  <c:v>24525.920466117401</c:v>
                </c:pt>
                <c:pt idx="335">
                  <c:v>24528.4122996367</c:v>
                </c:pt>
                <c:pt idx="336">
                  <c:v>24529.893815739601</c:v>
                </c:pt>
                <c:pt idx="337">
                  <c:v>24534.8316833647</c:v>
                </c:pt>
                <c:pt idx="338">
                  <c:v>24539.861323859801</c:v>
                </c:pt>
                <c:pt idx="339">
                  <c:v>24541.566844221801</c:v>
                </c:pt>
                <c:pt idx="340">
                  <c:v>24544.722889717999</c:v>
                </c:pt>
                <c:pt idx="341">
                  <c:v>24549.489474903199</c:v>
                </c:pt>
                <c:pt idx="342">
                  <c:v>24554.131783362896</c:v>
                </c:pt>
                <c:pt idx="343">
                  <c:v>24558.608001587003</c:v>
                </c:pt>
                <c:pt idx="344">
                  <c:v>24563.910205054501</c:v>
                </c:pt>
                <c:pt idx="345">
                  <c:v>24567.776564520802</c:v>
                </c:pt>
                <c:pt idx="346">
                  <c:v>24571.225880350499</c:v>
                </c:pt>
                <c:pt idx="347">
                  <c:v>24577.452228988597</c:v>
                </c:pt>
                <c:pt idx="348">
                  <c:v>24586.442661013898</c:v>
                </c:pt>
                <c:pt idx="349">
                  <c:v>24595.3822915655</c:v>
                </c:pt>
                <c:pt idx="350">
                  <c:v>24603.641420938999</c:v>
                </c:pt>
                <c:pt idx="351">
                  <c:v>24617.0135000513</c:v>
                </c:pt>
                <c:pt idx="352">
                  <c:v>24632.716692962902</c:v>
                </c:pt>
                <c:pt idx="353">
                  <c:v>24647.865813729099</c:v>
                </c:pt>
                <c:pt idx="354">
                  <c:v>24665.713333364798</c:v>
                </c:pt>
                <c:pt idx="355">
                  <c:v>24683.9955600875</c:v>
                </c:pt>
                <c:pt idx="356">
                  <c:v>24707.235541907401</c:v>
                </c:pt>
                <c:pt idx="357">
                  <c:v>24731.028913280003</c:v>
                </c:pt>
                <c:pt idx="358">
                  <c:v>24751.511151425999</c:v>
                </c:pt>
                <c:pt idx="359">
                  <c:v>24773.366735772703</c:v>
                </c:pt>
                <c:pt idx="360">
                  <c:v>24801.172362596899</c:v>
                </c:pt>
                <c:pt idx="361">
                  <c:v>24828.557817119701</c:v>
                </c:pt>
                <c:pt idx="362">
                  <c:v>24857.7015782854</c:v>
                </c:pt>
                <c:pt idx="363">
                  <c:v>24893.332607727698</c:v>
                </c:pt>
                <c:pt idx="364">
                  <c:v>24928.280357375701</c:v>
                </c:pt>
                <c:pt idx="365">
                  <c:v>24962.073134228202</c:v>
                </c:pt>
                <c:pt idx="366">
                  <c:v>25000</c:v>
                </c:pt>
                <c:pt idx="367">
                  <c:v>25000</c:v>
                </c:pt>
                <c:pt idx="368">
                  <c:v>25099.999999999996</c:v>
                </c:pt>
                <c:pt idx="369">
                  <c:v>25128.318758720499</c:v>
                </c:pt>
                <c:pt idx="370">
                  <c:v>25172.974293986597</c:v>
                </c:pt>
                <c:pt idx="371">
                  <c:v>25221.369337066801</c:v>
                </c:pt>
                <c:pt idx="372">
                  <c:v>25273.1387197681</c:v>
                </c:pt>
                <c:pt idx="373">
                  <c:v>25319.492183494</c:v>
                </c:pt>
                <c:pt idx="374">
                  <c:v>25368.141055775301</c:v>
                </c:pt>
                <c:pt idx="375">
                  <c:v>25421.203596421699</c:v>
                </c:pt>
                <c:pt idx="376">
                  <c:v>25473.423832849501</c:v>
                </c:pt>
                <c:pt idx="377">
                  <c:v>25519.087492412196</c:v>
                </c:pt>
              </c:numCache>
            </c:numRef>
          </c:val>
          <c:smooth val="0"/>
          <c:extLst>
            <c:ext xmlns:c16="http://schemas.microsoft.com/office/drawing/2014/chart" uri="{C3380CC4-5D6E-409C-BE32-E72D297353CC}">
              <c16:uniqueId val="{00000004-44D3-4C16-A35C-E95EB81CBF6C}"/>
            </c:ext>
          </c:extLst>
        </c:ser>
        <c:dLbls>
          <c:showLegendKey val="0"/>
          <c:showVal val="0"/>
          <c:showCatName val="0"/>
          <c:showSerName val="0"/>
          <c:showPercent val="0"/>
          <c:showBubbleSize val="0"/>
        </c:dLbls>
        <c:smooth val="0"/>
        <c:axId val="154329472"/>
        <c:axId val="154331008"/>
      </c:lineChart>
      <c:dateAx>
        <c:axId val="154329472"/>
        <c:scaling>
          <c:orientation val="minMax"/>
          <c:max val="43646"/>
          <c:min val="32478"/>
        </c:scaling>
        <c:delete val="0"/>
        <c:axPos val="b"/>
        <c:numFmt formatCode="mm/yyyy" sourceLinked="0"/>
        <c:majorTickMark val="none"/>
        <c:minorTickMark val="none"/>
        <c:tickLblPos val="nextTo"/>
        <c:spPr>
          <a:ln w="6350">
            <a:solidFill>
              <a:schemeClr val="bg1">
                <a:lumMod val="65000"/>
              </a:schemeClr>
            </a:solidFill>
          </a:ln>
        </c:spPr>
        <c:txPr>
          <a:bodyPr rot="0" vert="horz"/>
          <a:lstStyle/>
          <a:p>
            <a:pPr>
              <a:defRPr sz="800">
                <a:solidFill>
                  <a:schemeClr val="tx1"/>
                </a:solidFill>
                <a:latin typeface="Arial" pitchFamily="34" charset="0"/>
                <a:cs typeface="Arial" pitchFamily="34" charset="0"/>
              </a:defRPr>
            </a:pPr>
            <a:endParaRPr lang="en-US"/>
          </a:p>
        </c:txPr>
        <c:crossAx val="154331008"/>
        <c:crosses val="autoZero"/>
        <c:auto val="1"/>
        <c:lblOffset val="100"/>
        <c:baseTimeUnit val="months"/>
        <c:majorUnit val="5"/>
        <c:majorTimeUnit val="years"/>
      </c:dateAx>
      <c:valAx>
        <c:axId val="154331008"/>
        <c:scaling>
          <c:orientation val="minMax"/>
          <c:max val="120000"/>
          <c:min val="0"/>
        </c:scaling>
        <c:delete val="0"/>
        <c:axPos val="l"/>
        <c:numFmt formatCode="&quot;$&quot;#,##0" sourceLinked="0"/>
        <c:majorTickMark val="none"/>
        <c:minorTickMark val="none"/>
        <c:tickLblPos val="nextTo"/>
        <c:spPr>
          <a:ln w="6350">
            <a:solidFill>
              <a:schemeClr val="bg1">
                <a:lumMod val="65000"/>
              </a:schemeClr>
            </a:solidFill>
          </a:ln>
        </c:spPr>
        <c:txPr>
          <a:bodyPr/>
          <a:lstStyle/>
          <a:p>
            <a:pPr>
              <a:defRPr>
                <a:solidFill>
                  <a:schemeClr val="tx1"/>
                </a:solidFill>
              </a:defRPr>
            </a:pPr>
            <a:endParaRPr lang="en-US"/>
          </a:p>
        </c:txPr>
        <c:crossAx val="154329472"/>
        <c:crosses val="autoZero"/>
        <c:crossBetween val="between"/>
        <c:majorUnit val="20000"/>
      </c:valAx>
    </c:plotArea>
    <c:plotVisOnly val="1"/>
    <c:dispBlanksAs val="gap"/>
    <c:showDLblsOverMax val="0"/>
  </c:chart>
  <c:txPr>
    <a:bodyPr/>
    <a:lstStyle/>
    <a:p>
      <a:pPr>
        <a:defRPr sz="800">
          <a:solidFill>
            <a:schemeClr val="bg1">
              <a:lumMod val="65000"/>
            </a:schemeClr>
          </a:solidFill>
        </a:defRPr>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284257633263501"/>
          <c:y val="0.18377087080252374"/>
          <c:w val="0.6864019927864965"/>
          <c:h val="0.76283364335434178"/>
        </c:manualLayout>
      </c:layout>
      <c:barChart>
        <c:barDir val="bar"/>
        <c:grouping val="clustered"/>
        <c:varyColors val="0"/>
        <c:ser>
          <c:idx val="0"/>
          <c:order val="0"/>
          <c:tx>
            <c:strRef>
              <c:f>Sheet1!$B$1</c:f>
              <c:strCache>
                <c:ptCount val="1"/>
                <c:pt idx="0">
                  <c:v>Series 1</c:v>
                </c:pt>
              </c:strCache>
            </c:strRef>
          </c:tx>
          <c:spPr>
            <a:solidFill>
              <a:schemeClr val="bg1">
                <a:lumMod val="85000"/>
              </a:schemeClr>
            </a:solidFill>
          </c:spPr>
          <c:invertIfNegative val="0"/>
          <c:dLbls>
            <c:dLbl>
              <c:idx val="0"/>
              <c:numFmt formatCode="#,##0.00;[Red]\-#,##0.00;;" sourceLinked="0"/>
              <c:spPr/>
              <c:txPr>
                <a:bodyPr/>
                <a:lstStyle/>
                <a:p>
                  <a:pPr algn="ctr">
                    <a:defRPr lang="en-US" sz="900" b="0" i="0" u="none" strike="noStrike" kern="1200" baseline="0">
                      <a:solidFill>
                        <a:schemeClr val="accent3"/>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FAFF-462D-8170-43705557C321}"/>
                </c:ext>
              </c:extLst>
            </c:dLbl>
            <c:dLbl>
              <c:idx val="1"/>
              <c:numFmt formatCode="#,##0.00;[Red]\-#,##0.00;;" sourceLinked="0"/>
              <c:spPr/>
              <c:txPr>
                <a:bodyPr/>
                <a:lstStyle/>
                <a:p>
                  <a:pPr algn="ctr">
                    <a:defRPr lang="en-US" sz="900" b="0" i="0" u="none" strike="noStrike" kern="1200" baseline="0">
                      <a:solidFill>
                        <a:schemeClr val="accent3"/>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FAFF-462D-8170-43705557C321}"/>
                </c:ext>
              </c:extLst>
            </c:dLbl>
            <c:dLbl>
              <c:idx val="2"/>
              <c:numFmt formatCode="#,##0.00;[Red]\-#,##0.00;;" sourceLinked="0"/>
              <c:spPr/>
              <c:txPr>
                <a:bodyPr/>
                <a:lstStyle/>
                <a:p>
                  <a:pPr algn="ctr">
                    <a:defRPr lang="en-US" sz="900" b="0" i="0" u="none" strike="noStrike" kern="1200" baseline="0">
                      <a:solidFill>
                        <a:schemeClr val="accent3"/>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FAFF-462D-8170-43705557C321}"/>
                </c:ext>
              </c:extLst>
            </c:dLbl>
            <c:dLbl>
              <c:idx val="3"/>
              <c:numFmt formatCode="#,##0.00;[Red]\-#,##0.00;;" sourceLinked="0"/>
              <c:spPr/>
              <c:txPr>
                <a:bodyPr/>
                <a:lstStyle/>
                <a:p>
                  <a:pPr algn="ctr">
                    <a:defRPr lang="en-US" sz="900" b="0" i="0" u="none" strike="noStrike" kern="1200" baseline="0">
                      <a:solidFill>
                        <a:schemeClr val="accent3"/>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FAFF-462D-8170-43705557C321}"/>
                </c:ext>
              </c:extLst>
            </c:dLbl>
            <c:numFmt formatCode="#,##0.00;[Red]\-#,##0.00;;" sourceLinked="0"/>
            <c:spPr>
              <a:noFill/>
              <a:ln>
                <a:noFill/>
              </a:ln>
              <a:effectLst/>
            </c:spPr>
            <c:txPr>
              <a:bodyPr/>
              <a:lstStyle/>
              <a:p>
                <a:pPr>
                  <a:defRPr sz="900">
                    <a:solidFill>
                      <a:schemeClr val="accent3"/>
                    </a:solidFill>
                    <a:latin typeface="Arial" pitchFamily="34" charset="0"/>
                    <a:cs typeface="Arial"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100% Treasury Bills</c:v>
                </c:pt>
                <c:pt idx="1">
                  <c:v>25/75</c:v>
                </c:pt>
                <c:pt idx="2">
                  <c:v>50/50</c:v>
                </c:pt>
                <c:pt idx="3">
                  <c:v>75/25</c:v>
                </c:pt>
                <c:pt idx="4">
                  <c:v>100% Stocks</c:v>
                </c:pt>
              </c:strCache>
            </c:strRef>
          </c:cat>
          <c:val>
            <c:numRef>
              <c:f>Sheet1!$B$2:$B$6</c:f>
              <c:numCache>
                <c:formatCode>0.00</c:formatCode>
                <c:ptCount val="5"/>
                <c:pt idx="0">
                  <c:v>0</c:v>
                </c:pt>
                <c:pt idx="1">
                  <c:v>0</c:v>
                </c:pt>
                <c:pt idx="2">
                  <c:v>0</c:v>
                </c:pt>
                <c:pt idx="3">
                  <c:v>0</c:v>
                </c:pt>
                <c:pt idx="4">
                  <c:v>0</c:v>
                </c:pt>
              </c:numCache>
            </c:numRef>
          </c:val>
          <c:extLst>
            <c:ext xmlns:c16="http://schemas.microsoft.com/office/drawing/2014/chart" uri="{C3380CC4-5D6E-409C-BE32-E72D297353CC}">
              <c16:uniqueId val="{00000004-FAFF-462D-8170-43705557C321}"/>
            </c:ext>
          </c:extLst>
        </c:ser>
        <c:ser>
          <c:idx val="1"/>
          <c:order val="1"/>
          <c:tx>
            <c:strRef>
              <c:f>Sheet1!$C$1</c:f>
              <c:strCache>
                <c:ptCount val="1"/>
                <c:pt idx="0">
                  <c:v>Series 2</c:v>
                </c:pt>
              </c:strCache>
            </c:strRef>
          </c:tx>
          <c:spPr>
            <a:solidFill>
              <a:schemeClr val="bg1">
                <a:lumMod val="75000"/>
              </a:schemeClr>
            </a:solidFill>
          </c:spPr>
          <c:invertIfNegative val="0"/>
          <c:dPt>
            <c:idx val="0"/>
            <c:invertIfNegative val="0"/>
            <c:bubble3D val="0"/>
            <c:extLst>
              <c:ext xmlns:c16="http://schemas.microsoft.com/office/drawing/2014/chart" uri="{C3380CC4-5D6E-409C-BE32-E72D297353CC}">
                <c16:uniqueId val="{00000001-F98F-4536-90D1-4130E8C7651D}"/>
              </c:ext>
            </c:extLst>
          </c:dPt>
          <c:dPt>
            <c:idx val="1"/>
            <c:invertIfNegative val="0"/>
            <c:bubble3D val="0"/>
            <c:extLst>
              <c:ext xmlns:c16="http://schemas.microsoft.com/office/drawing/2014/chart" uri="{C3380CC4-5D6E-409C-BE32-E72D297353CC}">
                <c16:uniqueId val="{00000002-F98F-4536-90D1-4130E8C7651D}"/>
              </c:ext>
            </c:extLst>
          </c:dPt>
          <c:dLbls>
            <c:numFmt formatCode="#,##0.00;[Red]\-#,##0.00;" sourceLinked="0"/>
            <c:spPr>
              <a:noFill/>
              <a:ln>
                <a:noFill/>
              </a:ln>
              <a:effectLst/>
            </c:spPr>
            <c:txPr>
              <a:bodyPr wrap="square" lIns="38100" tIns="19050" rIns="38100" bIns="19050" anchor="ctr">
                <a:spAutoFit/>
              </a:bodyPr>
              <a:lstStyle/>
              <a:p>
                <a:pPr>
                  <a:defRPr sz="9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0">
                  <c:v>100% Treasury Bills</c:v>
                </c:pt>
                <c:pt idx="1">
                  <c:v>25/75</c:v>
                </c:pt>
                <c:pt idx="2">
                  <c:v>50/50</c:v>
                </c:pt>
                <c:pt idx="3">
                  <c:v>75/25</c:v>
                </c:pt>
                <c:pt idx="4">
                  <c:v>100% Stocks</c:v>
                </c:pt>
              </c:strCache>
            </c:strRef>
          </c:cat>
          <c:val>
            <c:numRef>
              <c:f>Sheet1!$C$2:$C$6</c:f>
              <c:numCache>
                <c:formatCode>0.00</c:formatCode>
                <c:ptCount val="5"/>
                <c:pt idx="0">
                  <c:v>0.6</c:v>
                </c:pt>
                <c:pt idx="1">
                  <c:v>1.47</c:v>
                </c:pt>
                <c:pt idx="2">
                  <c:v>2.2999999999999998</c:v>
                </c:pt>
                <c:pt idx="3">
                  <c:v>3.08</c:v>
                </c:pt>
                <c:pt idx="4">
                  <c:v>3.8</c:v>
                </c:pt>
              </c:numCache>
            </c:numRef>
          </c:val>
          <c:extLst>
            <c:ext xmlns:c16="http://schemas.microsoft.com/office/drawing/2014/chart" uri="{C3380CC4-5D6E-409C-BE32-E72D297353CC}">
              <c16:uniqueId val="{00000000-F98F-4536-90D1-4130E8C7651D}"/>
            </c:ext>
          </c:extLst>
        </c:ser>
        <c:dLbls>
          <c:showLegendKey val="0"/>
          <c:showVal val="0"/>
          <c:showCatName val="0"/>
          <c:showSerName val="0"/>
          <c:showPercent val="0"/>
          <c:showBubbleSize val="0"/>
        </c:dLbls>
        <c:gapWidth val="43"/>
        <c:axId val="156994944"/>
        <c:axId val="156996736"/>
      </c:barChart>
      <c:catAx>
        <c:axId val="156994944"/>
        <c:scaling>
          <c:orientation val="minMax"/>
        </c:scaling>
        <c:delete val="0"/>
        <c:axPos val="l"/>
        <c:numFmt formatCode="General" sourceLinked="0"/>
        <c:majorTickMark val="none"/>
        <c:minorTickMark val="none"/>
        <c:tickLblPos val="low"/>
        <c:spPr>
          <a:ln w="6350">
            <a:solidFill>
              <a:schemeClr val="bg1">
                <a:lumMod val="65000"/>
              </a:schemeClr>
            </a:solidFill>
          </a:ln>
        </c:spPr>
        <c:txPr>
          <a:bodyPr/>
          <a:lstStyle/>
          <a:p>
            <a:pPr>
              <a:defRPr sz="900">
                <a:solidFill>
                  <a:schemeClr val="tx1"/>
                </a:solidFill>
                <a:latin typeface="Arial" pitchFamily="34" charset="0"/>
                <a:cs typeface="Arial" pitchFamily="34" charset="0"/>
              </a:defRPr>
            </a:pPr>
            <a:endParaRPr lang="en-US"/>
          </a:p>
        </c:txPr>
        <c:crossAx val="156996736"/>
        <c:crosses val="autoZero"/>
        <c:auto val="1"/>
        <c:lblAlgn val="ctr"/>
        <c:lblOffset val="100"/>
        <c:noMultiLvlLbl val="0"/>
      </c:catAx>
      <c:valAx>
        <c:axId val="156996736"/>
        <c:scaling>
          <c:orientation val="minMax"/>
          <c:max val="5"/>
          <c:min val="0"/>
        </c:scaling>
        <c:delete val="0"/>
        <c:axPos val="b"/>
        <c:numFmt formatCode="0.00" sourceLinked="1"/>
        <c:majorTickMark val="none"/>
        <c:minorTickMark val="none"/>
        <c:tickLblPos val="none"/>
        <c:spPr>
          <a:ln>
            <a:noFill/>
          </a:ln>
        </c:spPr>
        <c:crossAx val="15699494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787653881380702E-2"/>
          <c:y val="0.14624568442710387"/>
          <c:w val="0.93980001719767303"/>
          <c:h val="0.78563196717018968"/>
        </c:manualLayout>
      </c:layout>
      <c:areaChart>
        <c:grouping val="standard"/>
        <c:varyColors val="0"/>
        <c:ser>
          <c:idx val="1"/>
          <c:order val="1"/>
          <c:tx>
            <c:strRef>
              <c:f>Sheet1!$C$1</c:f>
              <c:strCache>
                <c:ptCount val="1"/>
                <c:pt idx="0">
                  <c:v>line</c:v>
                </c:pt>
              </c:strCache>
            </c:strRef>
          </c:tx>
          <c:spPr>
            <a:solidFill>
              <a:srgbClr val="C9DAE2"/>
            </a:solidFill>
            <a:ln w="25400">
              <a:noFill/>
            </a:ln>
          </c:spPr>
          <c:cat>
            <c:numRef>
              <c:f>Sheet1!$A$2:$A$262</c:f>
              <c:numCache>
                <c:formatCode>mmm\ dd\,\ yyyy</c:formatCode>
                <c:ptCount val="261"/>
                <c:pt idx="0">
                  <c:v>43280</c:v>
                </c:pt>
                <c:pt idx="1">
                  <c:v>43283</c:v>
                </c:pt>
                <c:pt idx="2">
                  <c:v>43284</c:v>
                </c:pt>
                <c:pt idx="3">
                  <c:v>43285</c:v>
                </c:pt>
                <c:pt idx="4">
                  <c:v>43286</c:v>
                </c:pt>
                <c:pt idx="5">
                  <c:v>43287</c:v>
                </c:pt>
                <c:pt idx="6">
                  <c:v>43290</c:v>
                </c:pt>
                <c:pt idx="7">
                  <c:v>43291</c:v>
                </c:pt>
                <c:pt idx="8">
                  <c:v>43292</c:v>
                </c:pt>
                <c:pt idx="9">
                  <c:v>43293</c:v>
                </c:pt>
                <c:pt idx="10">
                  <c:v>43294</c:v>
                </c:pt>
                <c:pt idx="11">
                  <c:v>43297</c:v>
                </c:pt>
                <c:pt idx="12">
                  <c:v>43298</c:v>
                </c:pt>
                <c:pt idx="13">
                  <c:v>43299</c:v>
                </c:pt>
                <c:pt idx="14">
                  <c:v>43300</c:v>
                </c:pt>
                <c:pt idx="15">
                  <c:v>43301</c:v>
                </c:pt>
                <c:pt idx="16">
                  <c:v>43304</c:v>
                </c:pt>
                <c:pt idx="17">
                  <c:v>43305</c:v>
                </c:pt>
                <c:pt idx="18">
                  <c:v>43306</c:v>
                </c:pt>
                <c:pt idx="19">
                  <c:v>43307</c:v>
                </c:pt>
                <c:pt idx="20">
                  <c:v>43308</c:v>
                </c:pt>
                <c:pt idx="21">
                  <c:v>43311</c:v>
                </c:pt>
                <c:pt idx="22">
                  <c:v>43312</c:v>
                </c:pt>
                <c:pt idx="23">
                  <c:v>43313</c:v>
                </c:pt>
                <c:pt idx="24">
                  <c:v>43314</c:v>
                </c:pt>
                <c:pt idx="25">
                  <c:v>43315</c:v>
                </c:pt>
                <c:pt idx="26">
                  <c:v>43318</c:v>
                </c:pt>
                <c:pt idx="27">
                  <c:v>43319</c:v>
                </c:pt>
                <c:pt idx="28">
                  <c:v>43320</c:v>
                </c:pt>
                <c:pt idx="29">
                  <c:v>43321</c:v>
                </c:pt>
                <c:pt idx="30">
                  <c:v>43322</c:v>
                </c:pt>
                <c:pt idx="31">
                  <c:v>43325</c:v>
                </c:pt>
                <c:pt idx="32">
                  <c:v>43326</c:v>
                </c:pt>
                <c:pt idx="33">
                  <c:v>43327</c:v>
                </c:pt>
                <c:pt idx="34">
                  <c:v>43328</c:v>
                </c:pt>
                <c:pt idx="35">
                  <c:v>43329</c:v>
                </c:pt>
                <c:pt idx="36">
                  <c:v>43332</c:v>
                </c:pt>
                <c:pt idx="37">
                  <c:v>43333</c:v>
                </c:pt>
                <c:pt idx="38">
                  <c:v>43334</c:v>
                </c:pt>
                <c:pt idx="39">
                  <c:v>43335</c:v>
                </c:pt>
                <c:pt idx="40">
                  <c:v>43336</c:v>
                </c:pt>
                <c:pt idx="41">
                  <c:v>43339</c:v>
                </c:pt>
                <c:pt idx="42">
                  <c:v>43340</c:v>
                </c:pt>
                <c:pt idx="43">
                  <c:v>43341</c:v>
                </c:pt>
                <c:pt idx="44">
                  <c:v>43342</c:v>
                </c:pt>
                <c:pt idx="45">
                  <c:v>43343</c:v>
                </c:pt>
                <c:pt idx="46">
                  <c:v>43346</c:v>
                </c:pt>
                <c:pt idx="47">
                  <c:v>43347</c:v>
                </c:pt>
                <c:pt idx="48">
                  <c:v>43348</c:v>
                </c:pt>
                <c:pt idx="49">
                  <c:v>43349</c:v>
                </c:pt>
                <c:pt idx="50">
                  <c:v>43350</c:v>
                </c:pt>
                <c:pt idx="51">
                  <c:v>43353</c:v>
                </c:pt>
                <c:pt idx="52">
                  <c:v>43354</c:v>
                </c:pt>
                <c:pt idx="53">
                  <c:v>43355</c:v>
                </c:pt>
                <c:pt idx="54">
                  <c:v>43356</c:v>
                </c:pt>
                <c:pt idx="55">
                  <c:v>43357</c:v>
                </c:pt>
                <c:pt idx="56">
                  <c:v>43360</c:v>
                </c:pt>
                <c:pt idx="57">
                  <c:v>43361</c:v>
                </c:pt>
                <c:pt idx="58">
                  <c:v>43362</c:v>
                </c:pt>
                <c:pt idx="59">
                  <c:v>43363</c:v>
                </c:pt>
                <c:pt idx="60">
                  <c:v>43364</c:v>
                </c:pt>
                <c:pt idx="61">
                  <c:v>43367</c:v>
                </c:pt>
                <c:pt idx="62">
                  <c:v>43368</c:v>
                </c:pt>
                <c:pt idx="63">
                  <c:v>43369</c:v>
                </c:pt>
                <c:pt idx="64">
                  <c:v>43370</c:v>
                </c:pt>
                <c:pt idx="65" formatCode="m/d/yyyy">
                  <c:v>43371</c:v>
                </c:pt>
                <c:pt idx="66" formatCode="m/d/yyyy">
                  <c:v>43374</c:v>
                </c:pt>
                <c:pt idx="67" formatCode="m/d/yyyy">
                  <c:v>43375</c:v>
                </c:pt>
                <c:pt idx="68" formatCode="m/d/yyyy">
                  <c:v>43376</c:v>
                </c:pt>
                <c:pt idx="69" formatCode="m/d/yyyy">
                  <c:v>43377</c:v>
                </c:pt>
                <c:pt idx="70" formatCode="m/d/yyyy">
                  <c:v>43378</c:v>
                </c:pt>
                <c:pt idx="71" formatCode="m/d/yyyy">
                  <c:v>43381</c:v>
                </c:pt>
                <c:pt idx="72" formatCode="m/d/yyyy">
                  <c:v>43382</c:v>
                </c:pt>
                <c:pt idx="73" formatCode="m/d/yyyy">
                  <c:v>43383</c:v>
                </c:pt>
                <c:pt idx="74" formatCode="m/d/yyyy">
                  <c:v>43384</c:v>
                </c:pt>
                <c:pt idx="75" formatCode="m/d/yyyy">
                  <c:v>43385</c:v>
                </c:pt>
                <c:pt idx="76" formatCode="m/d/yyyy">
                  <c:v>43388</c:v>
                </c:pt>
                <c:pt idx="77" formatCode="m/d/yyyy">
                  <c:v>43389</c:v>
                </c:pt>
                <c:pt idx="78" formatCode="m/d/yyyy">
                  <c:v>43390</c:v>
                </c:pt>
                <c:pt idx="79" formatCode="m/d/yyyy">
                  <c:v>43391</c:v>
                </c:pt>
                <c:pt idx="80" formatCode="m/d/yyyy">
                  <c:v>43392</c:v>
                </c:pt>
                <c:pt idx="81" formatCode="m/d/yyyy">
                  <c:v>43395</c:v>
                </c:pt>
                <c:pt idx="82" formatCode="m/d/yyyy">
                  <c:v>43396</c:v>
                </c:pt>
                <c:pt idx="83" formatCode="m/d/yyyy">
                  <c:v>43397</c:v>
                </c:pt>
                <c:pt idx="84" formatCode="m/d/yyyy">
                  <c:v>43398</c:v>
                </c:pt>
                <c:pt idx="85" formatCode="m/d/yyyy">
                  <c:v>43399</c:v>
                </c:pt>
                <c:pt idx="86" formatCode="m/d/yyyy">
                  <c:v>43402</c:v>
                </c:pt>
                <c:pt idx="87" formatCode="m/d/yyyy">
                  <c:v>43403</c:v>
                </c:pt>
                <c:pt idx="88" formatCode="m/d/yyyy">
                  <c:v>43404</c:v>
                </c:pt>
                <c:pt idx="89" formatCode="m/d/yyyy">
                  <c:v>43405</c:v>
                </c:pt>
                <c:pt idx="90" formatCode="m/d/yyyy">
                  <c:v>43406</c:v>
                </c:pt>
                <c:pt idx="91" formatCode="m/d/yyyy">
                  <c:v>43409</c:v>
                </c:pt>
                <c:pt idx="92" formatCode="m/d/yyyy">
                  <c:v>43410</c:v>
                </c:pt>
                <c:pt idx="93" formatCode="m/d/yyyy">
                  <c:v>43411</c:v>
                </c:pt>
                <c:pt idx="94" formatCode="m/d/yyyy">
                  <c:v>43412</c:v>
                </c:pt>
                <c:pt idx="95" formatCode="m/d/yyyy">
                  <c:v>43413</c:v>
                </c:pt>
                <c:pt idx="96" formatCode="m/d/yyyy">
                  <c:v>43416</c:v>
                </c:pt>
                <c:pt idx="97" formatCode="m/d/yyyy">
                  <c:v>43417</c:v>
                </c:pt>
                <c:pt idx="98" formatCode="m/d/yyyy">
                  <c:v>43418</c:v>
                </c:pt>
                <c:pt idx="99" formatCode="m/d/yyyy">
                  <c:v>43419</c:v>
                </c:pt>
                <c:pt idx="100" formatCode="m/d/yyyy">
                  <c:v>43420</c:v>
                </c:pt>
                <c:pt idx="101" formatCode="m/d/yyyy">
                  <c:v>43423</c:v>
                </c:pt>
                <c:pt idx="102" formatCode="m/d/yyyy">
                  <c:v>43424</c:v>
                </c:pt>
                <c:pt idx="103" formatCode="m/d/yyyy">
                  <c:v>43425</c:v>
                </c:pt>
                <c:pt idx="104" formatCode="m/d/yyyy">
                  <c:v>43426</c:v>
                </c:pt>
                <c:pt idx="105" formatCode="m/d/yyyy">
                  <c:v>43427</c:v>
                </c:pt>
                <c:pt idx="106" formatCode="m/d/yyyy">
                  <c:v>43430</c:v>
                </c:pt>
                <c:pt idx="107" formatCode="m/d/yyyy">
                  <c:v>43431</c:v>
                </c:pt>
                <c:pt idx="108" formatCode="m/d/yyyy">
                  <c:v>43432</c:v>
                </c:pt>
                <c:pt idx="109" formatCode="m/d/yyyy">
                  <c:v>43433</c:v>
                </c:pt>
                <c:pt idx="110" formatCode="m/d/yyyy">
                  <c:v>43434</c:v>
                </c:pt>
                <c:pt idx="111" formatCode="m/d/yyyy">
                  <c:v>43437</c:v>
                </c:pt>
                <c:pt idx="112" formatCode="m/d/yyyy">
                  <c:v>43438</c:v>
                </c:pt>
                <c:pt idx="113" formatCode="m/d/yyyy">
                  <c:v>43439</c:v>
                </c:pt>
                <c:pt idx="114" formatCode="m/d/yyyy">
                  <c:v>43440</c:v>
                </c:pt>
                <c:pt idx="115" formatCode="m/d/yyyy">
                  <c:v>43441</c:v>
                </c:pt>
                <c:pt idx="116" formatCode="m/d/yyyy">
                  <c:v>43444</c:v>
                </c:pt>
                <c:pt idx="117" formatCode="m/d/yyyy">
                  <c:v>43445</c:v>
                </c:pt>
                <c:pt idx="118" formatCode="m/d/yyyy">
                  <c:v>43446</c:v>
                </c:pt>
                <c:pt idx="119" formatCode="m/d/yyyy">
                  <c:v>43447</c:v>
                </c:pt>
                <c:pt idx="120" formatCode="m/d/yyyy">
                  <c:v>43448</c:v>
                </c:pt>
                <c:pt idx="121" formatCode="m/d/yyyy">
                  <c:v>43451</c:v>
                </c:pt>
                <c:pt idx="122" formatCode="m/d/yyyy">
                  <c:v>43452</c:v>
                </c:pt>
                <c:pt idx="123" formatCode="m/d/yyyy">
                  <c:v>43453</c:v>
                </c:pt>
                <c:pt idx="124" formatCode="m/d/yyyy">
                  <c:v>43454</c:v>
                </c:pt>
                <c:pt idx="125" formatCode="m/d/yyyy">
                  <c:v>43455</c:v>
                </c:pt>
                <c:pt idx="126" formatCode="m/d/yyyy">
                  <c:v>43458</c:v>
                </c:pt>
                <c:pt idx="127" formatCode="m/d/yyyy">
                  <c:v>43459</c:v>
                </c:pt>
                <c:pt idx="128" formatCode="m/d/yyyy">
                  <c:v>43460</c:v>
                </c:pt>
                <c:pt idx="129" formatCode="m/d/yyyy">
                  <c:v>43461</c:v>
                </c:pt>
                <c:pt idx="130" formatCode="m/d/yyyy">
                  <c:v>43462</c:v>
                </c:pt>
                <c:pt idx="131" formatCode="m/d/yyyy">
                  <c:v>43465</c:v>
                </c:pt>
                <c:pt idx="132">
                  <c:v>43466</c:v>
                </c:pt>
                <c:pt idx="133">
                  <c:v>43467</c:v>
                </c:pt>
                <c:pt idx="134">
                  <c:v>43468</c:v>
                </c:pt>
                <c:pt idx="135">
                  <c:v>43469</c:v>
                </c:pt>
                <c:pt idx="136">
                  <c:v>43472</c:v>
                </c:pt>
                <c:pt idx="137">
                  <c:v>43473</c:v>
                </c:pt>
                <c:pt idx="138">
                  <c:v>43474</c:v>
                </c:pt>
                <c:pt idx="139">
                  <c:v>43475</c:v>
                </c:pt>
                <c:pt idx="140">
                  <c:v>43476</c:v>
                </c:pt>
                <c:pt idx="141">
                  <c:v>43479</c:v>
                </c:pt>
                <c:pt idx="142">
                  <c:v>43480</c:v>
                </c:pt>
                <c:pt idx="143">
                  <c:v>43481</c:v>
                </c:pt>
                <c:pt idx="144">
                  <c:v>43482</c:v>
                </c:pt>
                <c:pt idx="145">
                  <c:v>43483</c:v>
                </c:pt>
                <c:pt idx="146">
                  <c:v>43486</c:v>
                </c:pt>
                <c:pt idx="147">
                  <c:v>43487</c:v>
                </c:pt>
                <c:pt idx="148">
                  <c:v>43488</c:v>
                </c:pt>
                <c:pt idx="149">
                  <c:v>43489</c:v>
                </c:pt>
                <c:pt idx="150">
                  <c:v>43490</c:v>
                </c:pt>
                <c:pt idx="151">
                  <c:v>43493</c:v>
                </c:pt>
                <c:pt idx="152">
                  <c:v>43494</c:v>
                </c:pt>
                <c:pt idx="153">
                  <c:v>43495</c:v>
                </c:pt>
                <c:pt idx="154">
                  <c:v>43496</c:v>
                </c:pt>
                <c:pt idx="155">
                  <c:v>43497</c:v>
                </c:pt>
                <c:pt idx="156">
                  <c:v>43500</c:v>
                </c:pt>
                <c:pt idx="157">
                  <c:v>43501</c:v>
                </c:pt>
                <c:pt idx="158">
                  <c:v>43502</c:v>
                </c:pt>
                <c:pt idx="159">
                  <c:v>43503</c:v>
                </c:pt>
                <c:pt idx="160">
                  <c:v>43504</c:v>
                </c:pt>
                <c:pt idx="161">
                  <c:v>43507</c:v>
                </c:pt>
                <c:pt idx="162">
                  <c:v>43508</c:v>
                </c:pt>
                <c:pt idx="163">
                  <c:v>43509</c:v>
                </c:pt>
                <c:pt idx="164">
                  <c:v>43510</c:v>
                </c:pt>
                <c:pt idx="165">
                  <c:v>43511</c:v>
                </c:pt>
                <c:pt idx="166">
                  <c:v>43514</c:v>
                </c:pt>
                <c:pt idx="167">
                  <c:v>43515</c:v>
                </c:pt>
                <c:pt idx="168">
                  <c:v>43516</c:v>
                </c:pt>
                <c:pt idx="169">
                  <c:v>43517</c:v>
                </c:pt>
                <c:pt idx="170">
                  <c:v>43518</c:v>
                </c:pt>
                <c:pt idx="171">
                  <c:v>43521</c:v>
                </c:pt>
                <c:pt idx="172">
                  <c:v>43522</c:v>
                </c:pt>
                <c:pt idx="173">
                  <c:v>43523</c:v>
                </c:pt>
                <c:pt idx="174">
                  <c:v>43524</c:v>
                </c:pt>
                <c:pt idx="175">
                  <c:v>43525</c:v>
                </c:pt>
                <c:pt idx="176">
                  <c:v>43528</c:v>
                </c:pt>
                <c:pt idx="177">
                  <c:v>43529</c:v>
                </c:pt>
                <c:pt idx="178">
                  <c:v>43530</c:v>
                </c:pt>
                <c:pt idx="179">
                  <c:v>43531</c:v>
                </c:pt>
                <c:pt idx="180">
                  <c:v>43532</c:v>
                </c:pt>
                <c:pt idx="181">
                  <c:v>43535</c:v>
                </c:pt>
                <c:pt idx="182">
                  <c:v>43536</c:v>
                </c:pt>
                <c:pt idx="183">
                  <c:v>43537</c:v>
                </c:pt>
                <c:pt idx="184">
                  <c:v>43538</c:v>
                </c:pt>
                <c:pt idx="185">
                  <c:v>43539</c:v>
                </c:pt>
                <c:pt idx="186">
                  <c:v>43542</c:v>
                </c:pt>
                <c:pt idx="187">
                  <c:v>43543</c:v>
                </c:pt>
                <c:pt idx="188">
                  <c:v>43544</c:v>
                </c:pt>
                <c:pt idx="189">
                  <c:v>43545</c:v>
                </c:pt>
                <c:pt idx="190">
                  <c:v>43546</c:v>
                </c:pt>
                <c:pt idx="191">
                  <c:v>43549</c:v>
                </c:pt>
                <c:pt idx="192">
                  <c:v>43550</c:v>
                </c:pt>
                <c:pt idx="193">
                  <c:v>43551</c:v>
                </c:pt>
                <c:pt idx="194">
                  <c:v>43552</c:v>
                </c:pt>
                <c:pt idx="195">
                  <c:v>43553</c:v>
                </c:pt>
                <c:pt idx="196">
                  <c:v>43556</c:v>
                </c:pt>
                <c:pt idx="197">
                  <c:v>43557</c:v>
                </c:pt>
                <c:pt idx="198">
                  <c:v>43558</c:v>
                </c:pt>
                <c:pt idx="199">
                  <c:v>43559</c:v>
                </c:pt>
                <c:pt idx="200">
                  <c:v>43560</c:v>
                </c:pt>
                <c:pt idx="201">
                  <c:v>43563</c:v>
                </c:pt>
                <c:pt idx="202">
                  <c:v>43564</c:v>
                </c:pt>
                <c:pt idx="203">
                  <c:v>43565</c:v>
                </c:pt>
                <c:pt idx="204">
                  <c:v>43566</c:v>
                </c:pt>
                <c:pt idx="205">
                  <c:v>43567</c:v>
                </c:pt>
                <c:pt idx="206">
                  <c:v>43570</c:v>
                </c:pt>
                <c:pt idx="207">
                  <c:v>43571</c:v>
                </c:pt>
                <c:pt idx="208">
                  <c:v>43572</c:v>
                </c:pt>
                <c:pt idx="209">
                  <c:v>43573</c:v>
                </c:pt>
                <c:pt idx="210">
                  <c:v>43574</c:v>
                </c:pt>
                <c:pt idx="211">
                  <c:v>43577</c:v>
                </c:pt>
                <c:pt idx="212">
                  <c:v>43578</c:v>
                </c:pt>
                <c:pt idx="213">
                  <c:v>43579</c:v>
                </c:pt>
                <c:pt idx="214">
                  <c:v>43580</c:v>
                </c:pt>
                <c:pt idx="215">
                  <c:v>43581</c:v>
                </c:pt>
                <c:pt idx="216">
                  <c:v>43584</c:v>
                </c:pt>
                <c:pt idx="217">
                  <c:v>43585</c:v>
                </c:pt>
                <c:pt idx="218">
                  <c:v>43586</c:v>
                </c:pt>
                <c:pt idx="219">
                  <c:v>43587</c:v>
                </c:pt>
                <c:pt idx="220">
                  <c:v>43588</c:v>
                </c:pt>
                <c:pt idx="221">
                  <c:v>43591</c:v>
                </c:pt>
                <c:pt idx="222">
                  <c:v>43592</c:v>
                </c:pt>
                <c:pt idx="223">
                  <c:v>43593</c:v>
                </c:pt>
                <c:pt idx="224">
                  <c:v>43594</c:v>
                </c:pt>
                <c:pt idx="225">
                  <c:v>43595</c:v>
                </c:pt>
                <c:pt idx="226">
                  <c:v>43598</c:v>
                </c:pt>
                <c:pt idx="227">
                  <c:v>43599</c:v>
                </c:pt>
                <c:pt idx="228">
                  <c:v>43600</c:v>
                </c:pt>
                <c:pt idx="229">
                  <c:v>43601</c:v>
                </c:pt>
                <c:pt idx="230">
                  <c:v>43602</c:v>
                </c:pt>
                <c:pt idx="231">
                  <c:v>43605</c:v>
                </c:pt>
                <c:pt idx="232">
                  <c:v>43606</c:v>
                </c:pt>
                <c:pt idx="233">
                  <c:v>43607</c:v>
                </c:pt>
                <c:pt idx="234">
                  <c:v>43608</c:v>
                </c:pt>
                <c:pt idx="235">
                  <c:v>43609</c:v>
                </c:pt>
                <c:pt idx="236">
                  <c:v>43612</c:v>
                </c:pt>
                <c:pt idx="237">
                  <c:v>43613</c:v>
                </c:pt>
                <c:pt idx="238">
                  <c:v>43614</c:v>
                </c:pt>
                <c:pt idx="239">
                  <c:v>43615</c:v>
                </c:pt>
                <c:pt idx="240">
                  <c:v>43616</c:v>
                </c:pt>
                <c:pt idx="241">
                  <c:v>43619</c:v>
                </c:pt>
                <c:pt idx="242">
                  <c:v>43620</c:v>
                </c:pt>
                <c:pt idx="243">
                  <c:v>43621</c:v>
                </c:pt>
                <c:pt idx="244">
                  <c:v>43622</c:v>
                </c:pt>
                <c:pt idx="245">
                  <c:v>43623</c:v>
                </c:pt>
                <c:pt idx="246">
                  <c:v>43626</c:v>
                </c:pt>
                <c:pt idx="247">
                  <c:v>43627</c:v>
                </c:pt>
                <c:pt idx="248">
                  <c:v>43628</c:v>
                </c:pt>
                <c:pt idx="249">
                  <c:v>43629</c:v>
                </c:pt>
                <c:pt idx="250">
                  <c:v>43630</c:v>
                </c:pt>
                <c:pt idx="251">
                  <c:v>43633</c:v>
                </c:pt>
                <c:pt idx="252">
                  <c:v>43634</c:v>
                </c:pt>
                <c:pt idx="253">
                  <c:v>43635</c:v>
                </c:pt>
                <c:pt idx="254">
                  <c:v>43636</c:v>
                </c:pt>
                <c:pt idx="255">
                  <c:v>43637</c:v>
                </c:pt>
                <c:pt idx="256">
                  <c:v>43640</c:v>
                </c:pt>
                <c:pt idx="257">
                  <c:v>43641</c:v>
                </c:pt>
                <c:pt idx="258">
                  <c:v>43642</c:v>
                </c:pt>
                <c:pt idx="259">
                  <c:v>43643</c:v>
                </c:pt>
                <c:pt idx="260">
                  <c:v>43644</c:v>
                </c:pt>
              </c:numCache>
            </c:numRef>
          </c:cat>
          <c:val>
            <c:numRef>
              <c:f>Sheet1!$C$2:$C$262</c:f>
              <c:numCache>
                <c:formatCode>#,##0.00</c:formatCode>
                <c:ptCount val="261"/>
                <c:pt idx="0">
                  <c:v>246.74586219956299</c:v>
                </c:pt>
                <c:pt idx="1">
                  <c:v>245.726122916789</c:v>
                </c:pt>
                <c:pt idx="2">
                  <c:v>245.68519386456899</c:v>
                </c:pt>
                <c:pt idx="3">
                  <c:v>245.66543802330801</c:v>
                </c:pt>
                <c:pt idx="4">
                  <c:v>247.13974471014399</c:v>
                </c:pt>
                <c:pt idx="5">
                  <c:v>249.13292363727001</c:v>
                </c:pt>
                <c:pt idx="6">
                  <c:v>251.430173293645</c:v>
                </c:pt>
                <c:pt idx="7">
                  <c:v>251.94995054115299</c:v>
                </c:pt>
                <c:pt idx="8">
                  <c:v>249.708660469877</c:v>
                </c:pt>
                <c:pt idx="9">
                  <c:v>251.291828085096</c:v>
                </c:pt>
                <c:pt idx="10">
                  <c:v>251.829075036549</c:v>
                </c:pt>
                <c:pt idx="11">
                  <c:v>251.503688149303</c:v>
                </c:pt>
                <c:pt idx="12">
                  <c:v>252.08449255784799</c:v>
                </c:pt>
                <c:pt idx="13">
                  <c:v>252.463166345242</c:v>
                </c:pt>
                <c:pt idx="14">
                  <c:v>251.48661003701801</c:v>
                </c:pt>
                <c:pt idx="15">
                  <c:v>252.19543427696601</c:v>
                </c:pt>
                <c:pt idx="16">
                  <c:v>252.21721954906701</c:v>
                </c:pt>
                <c:pt idx="17">
                  <c:v>253.73053757062601</c:v>
                </c:pt>
                <c:pt idx="18">
                  <c:v>255.08412176042299</c:v>
                </c:pt>
                <c:pt idx="19">
                  <c:v>255.12605144251299</c:v>
                </c:pt>
                <c:pt idx="20">
                  <c:v>254.60509236257701</c:v>
                </c:pt>
                <c:pt idx="21">
                  <c:v>253.74266186256401</c:v>
                </c:pt>
                <c:pt idx="22">
                  <c:v>254.18691294174801</c:v>
                </c:pt>
                <c:pt idx="23">
                  <c:v>253.78460462952</c:v>
                </c:pt>
                <c:pt idx="24">
                  <c:v>253.10148464040199</c:v>
                </c:pt>
                <c:pt idx="25">
                  <c:v>254.095947531343</c:v>
                </c:pt>
                <c:pt idx="26">
                  <c:v>254.25169094160799</c:v>
                </c:pt>
                <c:pt idx="27">
                  <c:v>255.484558687667</c:v>
                </c:pt>
                <c:pt idx="28">
                  <c:v>255.417857954314</c:v>
                </c:pt>
                <c:pt idx="29">
                  <c:v>255.23419867079701</c:v>
                </c:pt>
                <c:pt idx="30">
                  <c:v>252.33719914203999</c:v>
                </c:pt>
                <c:pt idx="31">
                  <c:v>250.53365607950701</c:v>
                </c:pt>
                <c:pt idx="32">
                  <c:v>251.56742829434199</c:v>
                </c:pt>
                <c:pt idx="33">
                  <c:v>248.83071728418</c:v>
                </c:pt>
                <c:pt idx="34">
                  <c:v>250.44819612446099</c:v>
                </c:pt>
                <c:pt idx="35">
                  <c:v>251.235823218142</c:v>
                </c:pt>
                <c:pt idx="36">
                  <c:v>252.28739429701801</c:v>
                </c:pt>
                <c:pt idx="37">
                  <c:v>253.272940117883</c:v>
                </c:pt>
                <c:pt idx="38">
                  <c:v>253.89038517675201</c:v>
                </c:pt>
                <c:pt idx="39">
                  <c:v>253.13746996432499</c:v>
                </c:pt>
                <c:pt idx="40">
                  <c:v>254.49195814111999</c:v>
                </c:pt>
                <c:pt idx="41">
                  <c:v>256.93499731321702</c:v>
                </c:pt>
                <c:pt idx="42">
                  <c:v>257.249516222419</c:v>
                </c:pt>
                <c:pt idx="43">
                  <c:v>258.12824566107599</c:v>
                </c:pt>
                <c:pt idx="44">
                  <c:v>256.85439954707402</c:v>
                </c:pt>
                <c:pt idx="45">
                  <c:v>256.18390314947902</c:v>
                </c:pt>
                <c:pt idx="46">
                  <c:v>255.734042934629</c:v>
                </c:pt>
                <c:pt idx="47">
                  <c:v>254.45092138763101</c:v>
                </c:pt>
                <c:pt idx="48">
                  <c:v>252.90730370247999</c:v>
                </c:pt>
                <c:pt idx="49">
                  <c:v>251.966258589386</c:v>
                </c:pt>
                <c:pt idx="50">
                  <c:v>251.43323561018099</c:v>
                </c:pt>
                <c:pt idx="51">
                  <c:v>251.647546890879</c:v>
                </c:pt>
                <c:pt idx="52">
                  <c:v>251.971719738914</c:v>
                </c:pt>
                <c:pt idx="53">
                  <c:v>252.54005858291899</c:v>
                </c:pt>
                <c:pt idx="54">
                  <c:v>253.97864671313499</c:v>
                </c:pt>
                <c:pt idx="55">
                  <c:v>254.698515077911</c:v>
                </c:pt>
                <c:pt idx="56">
                  <c:v>253.741240463944</c:v>
                </c:pt>
                <c:pt idx="57">
                  <c:v>255.07098678594099</c:v>
                </c:pt>
                <c:pt idx="58">
                  <c:v>255.961440876165</c:v>
                </c:pt>
                <c:pt idx="59">
                  <c:v>258.00705205096801</c:v>
                </c:pt>
                <c:pt idx="60">
                  <c:v>258.85841324623902</c:v>
                </c:pt>
                <c:pt idx="61">
                  <c:v>257.88787177343698</c:v>
                </c:pt>
                <c:pt idx="62">
                  <c:v>258.01129515523002</c:v>
                </c:pt>
                <c:pt idx="63">
                  <c:v>257.753399216925</c:v>
                </c:pt>
                <c:pt idx="64">
                  <c:v>257.87107251038498</c:v>
                </c:pt>
                <c:pt idx="65">
                  <c:v>255.027821378998</c:v>
                </c:pt>
                <c:pt idx="66">
                  <c:v>255.424985258719</c:v>
                </c:pt>
                <c:pt idx="67">
                  <c:v>254.60132471223699</c:v>
                </c:pt>
                <c:pt idx="68">
                  <c:v>254.65176156564399</c:v>
                </c:pt>
                <c:pt idx="69">
                  <c:v>252.133320478098</c:v>
                </c:pt>
                <c:pt idx="70">
                  <c:v>250.42184905454599</c:v>
                </c:pt>
                <c:pt idx="71">
                  <c:v>249.46995964571201</c:v>
                </c:pt>
                <c:pt idx="72">
                  <c:v>248.93152089824</c:v>
                </c:pt>
                <c:pt idx="73">
                  <c:v>243.58307251058699</c:v>
                </c:pt>
                <c:pt idx="74">
                  <c:v>238.18407153867099</c:v>
                </c:pt>
                <c:pt idx="75">
                  <c:v>240.801321909894</c:v>
                </c:pt>
                <c:pt idx="76">
                  <c:v>239.71234731990799</c:v>
                </c:pt>
                <c:pt idx="77">
                  <c:v>243.815753133508</c:v>
                </c:pt>
                <c:pt idx="78">
                  <c:v>243.61798488676101</c:v>
                </c:pt>
                <c:pt idx="79">
                  <c:v>240.68531984334399</c:v>
                </c:pt>
                <c:pt idx="80">
                  <c:v>240.482912900152</c:v>
                </c:pt>
                <c:pt idx="81">
                  <c:v>239.86785452356699</c:v>
                </c:pt>
                <c:pt idx="82">
                  <c:v>237.23946890213799</c:v>
                </c:pt>
                <c:pt idx="83">
                  <c:v>232.340246641346</c:v>
                </c:pt>
                <c:pt idx="84">
                  <c:v>234.06972003543899</c:v>
                </c:pt>
                <c:pt idx="85">
                  <c:v>231.284262676569</c:v>
                </c:pt>
                <c:pt idx="86">
                  <c:v>230.515108936508</c:v>
                </c:pt>
                <c:pt idx="87">
                  <c:v>232.80180233532801</c:v>
                </c:pt>
                <c:pt idx="88">
                  <c:v>235.91630802705399</c:v>
                </c:pt>
                <c:pt idx="89">
                  <c:v>238.316824334351</c:v>
                </c:pt>
                <c:pt idx="90">
                  <c:v>238.56749095100699</c:v>
                </c:pt>
                <c:pt idx="91">
                  <c:v>238.86786903632901</c:v>
                </c:pt>
                <c:pt idx="92">
                  <c:v>239.91084390403299</c:v>
                </c:pt>
                <c:pt idx="93">
                  <c:v>243.57882990453001</c:v>
                </c:pt>
                <c:pt idx="94">
                  <c:v>243.328096433654</c:v>
                </c:pt>
                <c:pt idx="95">
                  <c:v>240.86949328763399</c:v>
                </c:pt>
                <c:pt idx="96">
                  <c:v>237.03312570266201</c:v>
                </c:pt>
                <c:pt idx="97">
                  <c:v>236.82092155984401</c:v>
                </c:pt>
                <c:pt idx="98">
                  <c:v>235.723521709436</c:v>
                </c:pt>
                <c:pt idx="99">
                  <c:v>237.284647452359</c:v>
                </c:pt>
                <c:pt idx="100">
                  <c:v>238.007485182404</c:v>
                </c:pt>
                <c:pt idx="101">
                  <c:v>235.764624335272</c:v>
                </c:pt>
                <c:pt idx="102">
                  <c:v>231.94632856329901</c:v>
                </c:pt>
                <c:pt idx="103">
                  <c:v>232.83789112094999</c:v>
                </c:pt>
                <c:pt idx="104">
                  <c:v>232.81194380606601</c:v>
                </c:pt>
                <c:pt idx="105">
                  <c:v>231.70359130566899</c:v>
                </c:pt>
                <c:pt idx="106">
                  <c:v>234.42436947537601</c:v>
                </c:pt>
                <c:pt idx="107">
                  <c:v>234.62107008777599</c:v>
                </c:pt>
                <c:pt idx="108">
                  <c:v>238.03312815495599</c:v>
                </c:pt>
                <c:pt idx="109">
                  <c:v>238.76413472307101</c:v>
                </c:pt>
                <c:pt idx="110">
                  <c:v>239.36668292576201</c:v>
                </c:pt>
                <c:pt idx="111">
                  <c:v>242.599109426213</c:v>
                </c:pt>
                <c:pt idx="112">
                  <c:v>237.36874945812201</c:v>
                </c:pt>
                <c:pt idx="113">
                  <c:v>236.17544683594801</c:v>
                </c:pt>
                <c:pt idx="114">
                  <c:v>233.733776052032</c:v>
                </c:pt>
                <c:pt idx="115">
                  <c:v>231.15356931130299</c:v>
                </c:pt>
                <c:pt idx="116">
                  <c:v>229.35841296255299</c:v>
                </c:pt>
                <c:pt idx="117">
                  <c:v>229.607645786587</c:v>
                </c:pt>
                <c:pt idx="118">
                  <c:v>232.203083659795</c:v>
                </c:pt>
                <c:pt idx="119">
                  <c:v>232.252015862055</c:v>
                </c:pt>
                <c:pt idx="120">
                  <c:v>228.577579201097</c:v>
                </c:pt>
                <c:pt idx="121">
                  <c:v>225.538899904033</c:v>
                </c:pt>
                <c:pt idx="122">
                  <c:v>224.78493937491501</c:v>
                </c:pt>
                <c:pt idx="123">
                  <c:v>223.314909080928</c:v>
                </c:pt>
                <c:pt idx="124">
                  <c:v>219.99767316369901</c:v>
                </c:pt>
                <c:pt idx="125">
                  <c:v>217.034128794042</c:v>
                </c:pt>
                <c:pt idx="126">
                  <c:v>213.58778096643101</c:v>
                </c:pt>
                <c:pt idx="127">
                  <c:v>212.71911051191199</c:v>
                </c:pt>
                <c:pt idx="128">
                  <c:v>218.51666129708099</c:v>
                </c:pt>
                <c:pt idx="129">
                  <c:v>219.85694110574599</c:v>
                </c:pt>
                <c:pt idx="130">
                  <c:v>221.04512509732501</c:v>
                </c:pt>
                <c:pt idx="131">
                  <c:v>223.001848680536</c:v>
                </c:pt>
                <c:pt idx="132">
                  <c:v>223.01174168924899</c:v>
                </c:pt>
                <c:pt idx="133">
                  <c:v>222.441881502901</c:v>
                </c:pt>
                <c:pt idx="134">
                  <c:v>219.37688451366299</c:v>
                </c:pt>
                <c:pt idx="135">
                  <c:v>225.120995395622</c:v>
                </c:pt>
                <c:pt idx="136">
                  <c:v>227.10276404091999</c:v>
                </c:pt>
                <c:pt idx="137">
                  <c:v>228.71450256918899</c:v>
                </c:pt>
                <c:pt idx="138">
                  <c:v>230.84888025875</c:v>
                </c:pt>
                <c:pt idx="139">
                  <c:v>231.694299529586</c:v>
                </c:pt>
                <c:pt idx="140">
                  <c:v>231.70646452293599</c:v>
                </c:pt>
                <c:pt idx="141">
                  <c:v>230.54893115640201</c:v>
                </c:pt>
                <c:pt idx="142">
                  <c:v>232.506237794854</c:v>
                </c:pt>
                <c:pt idx="143">
                  <c:v>232.927231933748</c:v>
                </c:pt>
                <c:pt idx="144">
                  <c:v>233.88168923373499</c:v>
                </c:pt>
                <c:pt idx="145">
                  <c:v>236.75649517888201</c:v>
                </c:pt>
                <c:pt idx="146">
                  <c:v>236.77668617527701</c:v>
                </c:pt>
                <c:pt idx="147">
                  <c:v>234.27565234967599</c:v>
                </c:pt>
                <c:pt idx="148">
                  <c:v>234.44344640535201</c:v>
                </c:pt>
                <c:pt idx="149">
                  <c:v>234.98550359011699</c:v>
                </c:pt>
                <c:pt idx="150">
                  <c:v>237.28796533974199</c:v>
                </c:pt>
                <c:pt idx="151">
                  <c:v>235.847118858291</c:v>
                </c:pt>
                <c:pt idx="152">
                  <c:v>235.93916989444199</c:v>
                </c:pt>
                <c:pt idx="153">
                  <c:v>238.376503697065</c:v>
                </c:pt>
                <c:pt idx="154">
                  <c:v>240.60998042941799</c:v>
                </c:pt>
                <c:pt idx="155">
                  <c:v>240.74076446550001</c:v>
                </c:pt>
                <c:pt idx="156">
                  <c:v>241.54186472407699</c:v>
                </c:pt>
                <c:pt idx="157">
                  <c:v>243.068716212227</c:v>
                </c:pt>
                <c:pt idx="158">
                  <c:v>242.541950038343</c:v>
                </c:pt>
                <c:pt idx="159">
                  <c:v>240.27121431030301</c:v>
                </c:pt>
                <c:pt idx="160">
                  <c:v>239.470060052169</c:v>
                </c:pt>
                <c:pt idx="161">
                  <c:v>239.56981908846001</c:v>
                </c:pt>
                <c:pt idx="162">
                  <c:v>242.22187895432199</c:v>
                </c:pt>
                <c:pt idx="163">
                  <c:v>243.037205210872</c:v>
                </c:pt>
                <c:pt idx="164">
                  <c:v>242.496430027814</c:v>
                </c:pt>
                <c:pt idx="165">
                  <c:v>244.25808860511401</c:v>
                </c:pt>
                <c:pt idx="166">
                  <c:v>245.05787087629901</c:v>
                </c:pt>
                <c:pt idx="167">
                  <c:v>245.41623899760401</c:v>
                </c:pt>
                <c:pt idx="168">
                  <c:v>246.58263938321099</c:v>
                </c:pt>
                <c:pt idx="169">
                  <c:v>246.02653519263001</c:v>
                </c:pt>
                <c:pt idx="170">
                  <c:v>247.26081260382301</c:v>
                </c:pt>
                <c:pt idx="171">
                  <c:v>248.030689853658</c:v>
                </c:pt>
                <c:pt idx="172">
                  <c:v>247.959844822912</c:v>
                </c:pt>
                <c:pt idx="173">
                  <c:v>247.92393780737501</c:v>
                </c:pt>
                <c:pt idx="174">
                  <c:v>247.045611524392</c:v>
                </c:pt>
                <c:pt idx="175">
                  <c:v>248.17229389174599</c:v>
                </c:pt>
                <c:pt idx="176">
                  <c:v>247.636288715955</c:v>
                </c:pt>
                <c:pt idx="177">
                  <c:v>247.38129364251901</c:v>
                </c:pt>
                <c:pt idx="178">
                  <c:v>246.49097234953899</c:v>
                </c:pt>
                <c:pt idx="179">
                  <c:v>244.45736168385801</c:v>
                </c:pt>
                <c:pt idx="180">
                  <c:v>243.02156520460099</c:v>
                </c:pt>
                <c:pt idx="181">
                  <c:v>245.790653116333</c:v>
                </c:pt>
                <c:pt idx="182">
                  <c:v>247.00001349952899</c:v>
                </c:pt>
                <c:pt idx="183">
                  <c:v>248.26634890264</c:v>
                </c:pt>
                <c:pt idx="184">
                  <c:v>248.32306793201701</c:v>
                </c:pt>
                <c:pt idx="185">
                  <c:v>249.88414143746201</c:v>
                </c:pt>
                <c:pt idx="186">
                  <c:v>251.18301286686599</c:v>
                </c:pt>
                <c:pt idx="187">
                  <c:v>251.50154095920499</c:v>
                </c:pt>
                <c:pt idx="188">
                  <c:v>250.560949641967</c:v>
                </c:pt>
                <c:pt idx="189">
                  <c:v>252.28169720895801</c:v>
                </c:pt>
                <c:pt idx="190">
                  <c:v>248.55240798250401</c:v>
                </c:pt>
                <c:pt idx="191">
                  <c:v>247.42066560390299</c:v>
                </c:pt>
                <c:pt idx="192">
                  <c:v>249.12772414825801</c:v>
                </c:pt>
                <c:pt idx="193">
                  <c:v>248.23712786074</c:v>
                </c:pt>
                <c:pt idx="194">
                  <c:v>248.44093193284101</c:v>
                </c:pt>
                <c:pt idx="195">
                  <c:v>251.87577387512701</c:v>
                </c:pt>
                <c:pt idx="196">
                  <c:v>254.75443942592599</c:v>
                </c:pt>
                <c:pt idx="197">
                  <c:v>254.78310859889899</c:v>
                </c:pt>
                <c:pt idx="198">
                  <c:v>256.22478995245302</c:v>
                </c:pt>
                <c:pt idx="199">
                  <c:v>256.27582111647899</c:v>
                </c:pt>
                <c:pt idx="200">
                  <c:v>257.16538775617602</c:v>
                </c:pt>
                <c:pt idx="201">
                  <c:v>257.58824907220901</c:v>
                </c:pt>
                <c:pt idx="202">
                  <c:v>256.74025889670401</c:v>
                </c:pt>
                <c:pt idx="203">
                  <c:v>257.34278453579401</c:v>
                </c:pt>
                <c:pt idx="204">
                  <c:v>257.08618480281501</c:v>
                </c:pt>
                <c:pt idx="205">
                  <c:v>258.39582972335597</c:v>
                </c:pt>
                <c:pt idx="206">
                  <c:v>258.53962157628501</c:v>
                </c:pt>
                <c:pt idx="207">
                  <c:v>258.95443684238302</c:v>
                </c:pt>
                <c:pt idx="208">
                  <c:v>258.82203693471098</c:v>
                </c:pt>
                <c:pt idx="209">
                  <c:v>258.64776452552098</c:v>
                </c:pt>
                <c:pt idx="210">
                  <c:v>258.664316792671</c:v>
                </c:pt>
                <c:pt idx="211">
                  <c:v>258.69874335778502</c:v>
                </c:pt>
                <c:pt idx="212">
                  <c:v>260.10268446735</c:v>
                </c:pt>
                <c:pt idx="213">
                  <c:v>259.37578686155598</c:v>
                </c:pt>
                <c:pt idx="214">
                  <c:v>258.82573729350997</c:v>
                </c:pt>
                <c:pt idx="215">
                  <c:v>259.77715916950001</c:v>
                </c:pt>
                <c:pt idx="216">
                  <c:v>260.13724597951301</c:v>
                </c:pt>
                <c:pt idx="217">
                  <c:v>260.38051751329999</c:v>
                </c:pt>
                <c:pt idx="218">
                  <c:v>259.50421060504999</c:v>
                </c:pt>
                <c:pt idx="219">
                  <c:v>258.57287316691497</c:v>
                </c:pt>
                <c:pt idx="220">
                  <c:v>260.463258665696</c:v>
                </c:pt>
                <c:pt idx="221">
                  <c:v>258.77660013115502</c:v>
                </c:pt>
                <c:pt idx="222">
                  <c:v>255.34891704456899</c:v>
                </c:pt>
                <c:pt idx="223">
                  <c:v>254.81061987385101</c:v>
                </c:pt>
                <c:pt idx="224">
                  <c:v>252.94018086239799</c:v>
                </c:pt>
                <c:pt idx="225">
                  <c:v>253.86543065636701</c:v>
                </c:pt>
                <c:pt idx="226">
                  <c:v>249.204216445535</c:v>
                </c:pt>
                <c:pt idx="227">
                  <c:v>250.47972581285401</c:v>
                </c:pt>
                <c:pt idx="228">
                  <c:v>251.78189962274399</c:v>
                </c:pt>
                <c:pt idx="229">
                  <c:v>253.402037011765</c:v>
                </c:pt>
                <c:pt idx="230">
                  <c:v>252.00582075168299</c:v>
                </c:pt>
                <c:pt idx="231">
                  <c:v>250.741715428573</c:v>
                </c:pt>
                <c:pt idx="232">
                  <c:v>252.29642413984399</c:v>
                </c:pt>
                <c:pt idx="233">
                  <c:v>251.65760114199099</c:v>
                </c:pt>
                <c:pt idx="234">
                  <c:v>248.76317271804299</c:v>
                </c:pt>
                <c:pt idx="235">
                  <c:v>249.641466224684</c:v>
                </c:pt>
                <c:pt idx="236">
                  <c:v>249.88292434378999</c:v>
                </c:pt>
                <c:pt idx="237">
                  <c:v>248.604589646763</c:v>
                </c:pt>
                <c:pt idx="238">
                  <c:v>246.46278085739499</c:v>
                </c:pt>
                <c:pt idx="239">
                  <c:v>246.94928263783501</c:v>
                </c:pt>
                <c:pt idx="240">
                  <c:v>244.934998388113</c:v>
                </c:pt>
                <c:pt idx="241">
                  <c:v>245.12394220111599</c:v>
                </c:pt>
                <c:pt idx="242">
                  <c:v>248.49244132233099</c:v>
                </c:pt>
                <c:pt idx="243">
                  <c:v>250.412722374655</c:v>
                </c:pt>
                <c:pt idx="244">
                  <c:v>251.27851737575</c:v>
                </c:pt>
                <c:pt idx="245">
                  <c:v>253.82086174815501</c:v>
                </c:pt>
                <c:pt idx="246">
                  <c:v>255.164447910501</c:v>
                </c:pt>
                <c:pt idx="247">
                  <c:v>255.92896593916399</c:v>
                </c:pt>
                <c:pt idx="248">
                  <c:v>255.20913165831399</c:v>
                </c:pt>
                <c:pt idx="249">
                  <c:v>255.40620106175001</c:v>
                </c:pt>
                <c:pt idx="250">
                  <c:v>254.58492970300699</c:v>
                </c:pt>
                <c:pt idx="251">
                  <c:v>254.46109238844599</c:v>
                </c:pt>
                <c:pt idx="252">
                  <c:v>256.97147608159298</c:v>
                </c:pt>
                <c:pt idx="253">
                  <c:v>258.52760149476001</c:v>
                </c:pt>
                <c:pt idx="254">
                  <c:v>261.30087694596898</c:v>
                </c:pt>
                <c:pt idx="255">
                  <c:v>260.74290918971599</c:v>
                </c:pt>
                <c:pt idx="256">
                  <c:v>260.77498969354798</c:v>
                </c:pt>
                <c:pt idx="257">
                  <c:v>259.04364641022698</c:v>
                </c:pt>
                <c:pt idx="258">
                  <c:v>258.58903988711802</c:v>
                </c:pt>
                <c:pt idx="259">
                  <c:v>259.70728520154398</c:v>
                </c:pt>
                <c:pt idx="260">
                  <c:v>260.97324724397799</c:v>
                </c:pt>
              </c:numCache>
            </c:numRef>
          </c:val>
          <c:extLst>
            <c:ext xmlns:c16="http://schemas.microsoft.com/office/drawing/2014/chart" uri="{C3380CC4-5D6E-409C-BE32-E72D297353CC}">
              <c16:uniqueId val="{00000000-B556-494A-A969-20A3CFB906E9}"/>
            </c:ext>
          </c:extLst>
        </c:ser>
        <c:dLbls>
          <c:showLegendKey val="0"/>
          <c:showVal val="0"/>
          <c:showCatName val="0"/>
          <c:showSerName val="0"/>
          <c:showPercent val="0"/>
          <c:showBubbleSize val="0"/>
        </c:dLbls>
        <c:axId val="2079027976"/>
        <c:axId val="2079031016"/>
      </c:areaChart>
      <c:lineChart>
        <c:grouping val="standard"/>
        <c:varyColors val="0"/>
        <c:ser>
          <c:idx val="0"/>
          <c:order val="0"/>
          <c:tx>
            <c:strRef>
              <c:f>Sheet1!$B$1</c:f>
              <c:strCache>
                <c:ptCount val="1"/>
                <c:pt idx="0">
                  <c:v>ACWI Standard (Large+Mid Cap) </c:v>
                </c:pt>
              </c:strCache>
            </c:strRef>
          </c:tx>
          <c:spPr>
            <a:ln w="44450">
              <a:solidFill>
                <a:schemeClr val="tx2"/>
              </a:solidFill>
            </a:ln>
          </c:spPr>
          <c:marker>
            <c:symbol val="none"/>
          </c:marker>
          <c:cat>
            <c:numRef>
              <c:f>Sheet1!$A$2:$A$262</c:f>
              <c:numCache>
                <c:formatCode>mmm\ dd\,\ yyyy</c:formatCode>
                <c:ptCount val="261"/>
                <c:pt idx="0">
                  <c:v>43280</c:v>
                </c:pt>
                <c:pt idx="1">
                  <c:v>43283</c:v>
                </c:pt>
                <c:pt idx="2">
                  <c:v>43284</c:v>
                </c:pt>
                <c:pt idx="3">
                  <c:v>43285</c:v>
                </c:pt>
                <c:pt idx="4">
                  <c:v>43286</c:v>
                </c:pt>
                <c:pt idx="5">
                  <c:v>43287</c:v>
                </c:pt>
                <c:pt idx="6">
                  <c:v>43290</c:v>
                </c:pt>
                <c:pt idx="7">
                  <c:v>43291</c:v>
                </c:pt>
                <c:pt idx="8">
                  <c:v>43292</c:v>
                </c:pt>
                <c:pt idx="9">
                  <c:v>43293</c:v>
                </c:pt>
                <c:pt idx="10">
                  <c:v>43294</c:v>
                </c:pt>
                <c:pt idx="11">
                  <c:v>43297</c:v>
                </c:pt>
                <c:pt idx="12">
                  <c:v>43298</c:v>
                </c:pt>
                <c:pt idx="13">
                  <c:v>43299</c:v>
                </c:pt>
                <c:pt idx="14">
                  <c:v>43300</c:v>
                </c:pt>
                <c:pt idx="15">
                  <c:v>43301</c:v>
                </c:pt>
                <c:pt idx="16">
                  <c:v>43304</c:v>
                </c:pt>
                <c:pt idx="17">
                  <c:v>43305</c:v>
                </c:pt>
                <c:pt idx="18">
                  <c:v>43306</c:v>
                </c:pt>
                <c:pt idx="19">
                  <c:v>43307</c:v>
                </c:pt>
                <c:pt idx="20">
                  <c:v>43308</c:v>
                </c:pt>
                <c:pt idx="21">
                  <c:v>43311</c:v>
                </c:pt>
                <c:pt idx="22">
                  <c:v>43312</c:v>
                </c:pt>
                <c:pt idx="23">
                  <c:v>43313</c:v>
                </c:pt>
                <c:pt idx="24">
                  <c:v>43314</c:v>
                </c:pt>
                <c:pt idx="25">
                  <c:v>43315</c:v>
                </c:pt>
                <c:pt idx="26">
                  <c:v>43318</c:v>
                </c:pt>
                <c:pt idx="27">
                  <c:v>43319</c:v>
                </c:pt>
                <c:pt idx="28">
                  <c:v>43320</c:v>
                </c:pt>
                <c:pt idx="29">
                  <c:v>43321</c:v>
                </c:pt>
                <c:pt idx="30">
                  <c:v>43322</c:v>
                </c:pt>
                <c:pt idx="31">
                  <c:v>43325</c:v>
                </c:pt>
                <c:pt idx="32">
                  <c:v>43326</c:v>
                </c:pt>
                <c:pt idx="33">
                  <c:v>43327</c:v>
                </c:pt>
                <c:pt idx="34">
                  <c:v>43328</c:v>
                </c:pt>
                <c:pt idx="35">
                  <c:v>43329</c:v>
                </c:pt>
                <c:pt idx="36">
                  <c:v>43332</c:v>
                </c:pt>
                <c:pt idx="37">
                  <c:v>43333</c:v>
                </c:pt>
                <c:pt idx="38">
                  <c:v>43334</c:v>
                </c:pt>
                <c:pt idx="39">
                  <c:v>43335</c:v>
                </c:pt>
                <c:pt idx="40">
                  <c:v>43336</c:v>
                </c:pt>
                <c:pt idx="41">
                  <c:v>43339</c:v>
                </c:pt>
                <c:pt idx="42">
                  <c:v>43340</c:v>
                </c:pt>
                <c:pt idx="43">
                  <c:v>43341</c:v>
                </c:pt>
                <c:pt idx="44">
                  <c:v>43342</c:v>
                </c:pt>
                <c:pt idx="45">
                  <c:v>43343</c:v>
                </c:pt>
                <c:pt idx="46">
                  <c:v>43346</c:v>
                </c:pt>
                <c:pt idx="47">
                  <c:v>43347</c:v>
                </c:pt>
                <c:pt idx="48">
                  <c:v>43348</c:v>
                </c:pt>
                <c:pt idx="49">
                  <c:v>43349</c:v>
                </c:pt>
                <c:pt idx="50">
                  <c:v>43350</c:v>
                </c:pt>
                <c:pt idx="51">
                  <c:v>43353</c:v>
                </c:pt>
                <c:pt idx="52">
                  <c:v>43354</c:v>
                </c:pt>
                <c:pt idx="53">
                  <c:v>43355</c:v>
                </c:pt>
                <c:pt idx="54">
                  <c:v>43356</c:v>
                </c:pt>
                <c:pt idx="55">
                  <c:v>43357</c:v>
                </c:pt>
                <c:pt idx="56">
                  <c:v>43360</c:v>
                </c:pt>
                <c:pt idx="57">
                  <c:v>43361</c:v>
                </c:pt>
                <c:pt idx="58">
                  <c:v>43362</c:v>
                </c:pt>
                <c:pt idx="59">
                  <c:v>43363</c:v>
                </c:pt>
                <c:pt idx="60">
                  <c:v>43364</c:v>
                </c:pt>
                <c:pt idx="61">
                  <c:v>43367</c:v>
                </c:pt>
                <c:pt idx="62">
                  <c:v>43368</c:v>
                </c:pt>
                <c:pt idx="63">
                  <c:v>43369</c:v>
                </c:pt>
                <c:pt idx="64">
                  <c:v>43370</c:v>
                </c:pt>
                <c:pt idx="65" formatCode="m/d/yyyy">
                  <c:v>43371</c:v>
                </c:pt>
                <c:pt idx="66" formatCode="m/d/yyyy">
                  <c:v>43374</c:v>
                </c:pt>
                <c:pt idx="67" formatCode="m/d/yyyy">
                  <c:v>43375</c:v>
                </c:pt>
                <c:pt idx="68" formatCode="m/d/yyyy">
                  <c:v>43376</c:v>
                </c:pt>
                <c:pt idx="69" formatCode="m/d/yyyy">
                  <c:v>43377</c:v>
                </c:pt>
                <c:pt idx="70" formatCode="m/d/yyyy">
                  <c:v>43378</c:v>
                </c:pt>
                <c:pt idx="71" formatCode="m/d/yyyy">
                  <c:v>43381</c:v>
                </c:pt>
                <c:pt idx="72" formatCode="m/d/yyyy">
                  <c:v>43382</c:v>
                </c:pt>
                <c:pt idx="73" formatCode="m/d/yyyy">
                  <c:v>43383</c:v>
                </c:pt>
                <c:pt idx="74" formatCode="m/d/yyyy">
                  <c:v>43384</c:v>
                </c:pt>
                <c:pt idx="75" formatCode="m/d/yyyy">
                  <c:v>43385</c:v>
                </c:pt>
                <c:pt idx="76" formatCode="m/d/yyyy">
                  <c:v>43388</c:v>
                </c:pt>
                <c:pt idx="77" formatCode="m/d/yyyy">
                  <c:v>43389</c:v>
                </c:pt>
                <c:pt idx="78" formatCode="m/d/yyyy">
                  <c:v>43390</c:v>
                </c:pt>
                <c:pt idx="79" formatCode="m/d/yyyy">
                  <c:v>43391</c:v>
                </c:pt>
                <c:pt idx="80" formatCode="m/d/yyyy">
                  <c:v>43392</c:v>
                </c:pt>
                <c:pt idx="81" formatCode="m/d/yyyy">
                  <c:v>43395</c:v>
                </c:pt>
                <c:pt idx="82" formatCode="m/d/yyyy">
                  <c:v>43396</c:v>
                </c:pt>
                <c:pt idx="83" formatCode="m/d/yyyy">
                  <c:v>43397</c:v>
                </c:pt>
                <c:pt idx="84" formatCode="m/d/yyyy">
                  <c:v>43398</c:v>
                </c:pt>
                <c:pt idx="85" formatCode="m/d/yyyy">
                  <c:v>43399</c:v>
                </c:pt>
                <c:pt idx="86" formatCode="m/d/yyyy">
                  <c:v>43402</c:v>
                </c:pt>
                <c:pt idx="87" formatCode="m/d/yyyy">
                  <c:v>43403</c:v>
                </c:pt>
                <c:pt idx="88" formatCode="m/d/yyyy">
                  <c:v>43404</c:v>
                </c:pt>
                <c:pt idx="89" formatCode="m/d/yyyy">
                  <c:v>43405</c:v>
                </c:pt>
                <c:pt idx="90" formatCode="m/d/yyyy">
                  <c:v>43406</c:v>
                </c:pt>
                <c:pt idx="91" formatCode="m/d/yyyy">
                  <c:v>43409</c:v>
                </c:pt>
                <c:pt idx="92" formatCode="m/d/yyyy">
                  <c:v>43410</c:v>
                </c:pt>
                <c:pt idx="93" formatCode="m/d/yyyy">
                  <c:v>43411</c:v>
                </c:pt>
                <c:pt idx="94" formatCode="m/d/yyyy">
                  <c:v>43412</c:v>
                </c:pt>
                <c:pt idx="95" formatCode="m/d/yyyy">
                  <c:v>43413</c:v>
                </c:pt>
                <c:pt idx="96" formatCode="m/d/yyyy">
                  <c:v>43416</c:v>
                </c:pt>
                <c:pt idx="97" formatCode="m/d/yyyy">
                  <c:v>43417</c:v>
                </c:pt>
                <c:pt idx="98" formatCode="m/d/yyyy">
                  <c:v>43418</c:v>
                </c:pt>
                <c:pt idx="99" formatCode="m/d/yyyy">
                  <c:v>43419</c:v>
                </c:pt>
                <c:pt idx="100" formatCode="m/d/yyyy">
                  <c:v>43420</c:v>
                </c:pt>
                <c:pt idx="101" formatCode="m/d/yyyy">
                  <c:v>43423</c:v>
                </c:pt>
                <c:pt idx="102" formatCode="m/d/yyyy">
                  <c:v>43424</c:v>
                </c:pt>
                <c:pt idx="103" formatCode="m/d/yyyy">
                  <c:v>43425</c:v>
                </c:pt>
                <c:pt idx="104" formatCode="m/d/yyyy">
                  <c:v>43426</c:v>
                </c:pt>
                <c:pt idx="105" formatCode="m/d/yyyy">
                  <c:v>43427</c:v>
                </c:pt>
                <c:pt idx="106" formatCode="m/d/yyyy">
                  <c:v>43430</c:v>
                </c:pt>
                <c:pt idx="107" formatCode="m/d/yyyy">
                  <c:v>43431</c:v>
                </c:pt>
                <c:pt idx="108" formatCode="m/d/yyyy">
                  <c:v>43432</c:v>
                </c:pt>
                <c:pt idx="109" formatCode="m/d/yyyy">
                  <c:v>43433</c:v>
                </c:pt>
                <c:pt idx="110" formatCode="m/d/yyyy">
                  <c:v>43434</c:v>
                </c:pt>
                <c:pt idx="111" formatCode="m/d/yyyy">
                  <c:v>43437</c:v>
                </c:pt>
                <c:pt idx="112" formatCode="m/d/yyyy">
                  <c:v>43438</c:v>
                </c:pt>
                <c:pt idx="113" formatCode="m/d/yyyy">
                  <c:v>43439</c:v>
                </c:pt>
                <c:pt idx="114" formatCode="m/d/yyyy">
                  <c:v>43440</c:v>
                </c:pt>
                <c:pt idx="115" formatCode="m/d/yyyy">
                  <c:v>43441</c:v>
                </c:pt>
                <c:pt idx="116" formatCode="m/d/yyyy">
                  <c:v>43444</c:v>
                </c:pt>
                <c:pt idx="117" formatCode="m/d/yyyy">
                  <c:v>43445</c:v>
                </c:pt>
                <c:pt idx="118" formatCode="m/d/yyyy">
                  <c:v>43446</c:v>
                </c:pt>
                <c:pt idx="119" formatCode="m/d/yyyy">
                  <c:v>43447</c:v>
                </c:pt>
                <c:pt idx="120" formatCode="m/d/yyyy">
                  <c:v>43448</c:v>
                </c:pt>
                <c:pt idx="121" formatCode="m/d/yyyy">
                  <c:v>43451</c:v>
                </c:pt>
                <c:pt idx="122" formatCode="m/d/yyyy">
                  <c:v>43452</c:v>
                </c:pt>
                <c:pt idx="123" formatCode="m/d/yyyy">
                  <c:v>43453</c:v>
                </c:pt>
                <c:pt idx="124" formatCode="m/d/yyyy">
                  <c:v>43454</c:v>
                </c:pt>
                <c:pt idx="125" formatCode="m/d/yyyy">
                  <c:v>43455</c:v>
                </c:pt>
                <c:pt idx="126" formatCode="m/d/yyyy">
                  <c:v>43458</c:v>
                </c:pt>
                <c:pt idx="127" formatCode="m/d/yyyy">
                  <c:v>43459</c:v>
                </c:pt>
                <c:pt idx="128" formatCode="m/d/yyyy">
                  <c:v>43460</c:v>
                </c:pt>
                <c:pt idx="129" formatCode="m/d/yyyy">
                  <c:v>43461</c:v>
                </c:pt>
                <c:pt idx="130" formatCode="m/d/yyyy">
                  <c:v>43462</c:v>
                </c:pt>
                <c:pt idx="131" formatCode="m/d/yyyy">
                  <c:v>43465</c:v>
                </c:pt>
                <c:pt idx="132">
                  <c:v>43466</c:v>
                </c:pt>
                <c:pt idx="133">
                  <c:v>43467</c:v>
                </c:pt>
                <c:pt idx="134">
                  <c:v>43468</c:v>
                </c:pt>
                <c:pt idx="135">
                  <c:v>43469</c:v>
                </c:pt>
                <c:pt idx="136">
                  <c:v>43472</c:v>
                </c:pt>
                <c:pt idx="137">
                  <c:v>43473</c:v>
                </c:pt>
                <c:pt idx="138">
                  <c:v>43474</c:v>
                </c:pt>
                <c:pt idx="139">
                  <c:v>43475</c:v>
                </c:pt>
                <c:pt idx="140">
                  <c:v>43476</c:v>
                </c:pt>
                <c:pt idx="141">
                  <c:v>43479</c:v>
                </c:pt>
                <c:pt idx="142">
                  <c:v>43480</c:v>
                </c:pt>
                <c:pt idx="143">
                  <c:v>43481</c:v>
                </c:pt>
                <c:pt idx="144">
                  <c:v>43482</c:v>
                </c:pt>
                <c:pt idx="145">
                  <c:v>43483</c:v>
                </c:pt>
                <c:pt idx="146">
                  <c:v>43486</c:v>
                </c:pt>
                <c:pt idx="147">
                  <c:v>43487</c:v>
                </c:pt>
                <c:pt idx="148">
                  <c:v>43488</c:v>
                </c:pt>
                <c:pt idx="149">
                  <c:v>43489</c:v>
                </c:pt>
                <c:pt idx="150">
                  <c:v>43490</c:v>
                </c:pt>
                <c:pt idx="151">
                  <c:v>43493</c:v>
                </c:pt>
                <c:pt idx="152">
                  <c:v>43494</c:v>
                </c:pt>
                <c:pt idx="153">
                  <c:v>43495</c:v>
                </c:pt>
                <c:pt idx="154">
                  <c:v>43496</c:v>
                </c:pt>
                <c:pt idx="155">
                  <c:v>43497</c:v>
                </c:pt>
                <c:pt idx="156">
                  <c:v>43500</c:v>
                </c:pt>
                <c:pt idx="157">
                  <c:v>43501</c:v>
                </c:pt>
                <c:pt idx="158">
                  <c:v>43502</c:v>
                </c:pt>
                <c:pt idx="159">
                  <c:v>43503</c:v>
                </c:pt>
                <c:pt idx="160">
                  <c:v>43504</c:v>
                </c:pt>
                <c:pt idx="161">
                  <c:v>43507</c:v>
                </c:pt>
                <c:pt idx="162">
                  <c:v>43508</c:v>
                </c:pt>
                <c:pt idx="163">
                  <c:v>43509</c:v>
                </c:pt>
                <c:pt idx="164">
                  <c:v>43510</c:v>
                </c:pt>
                <c:pt idx="165">
                  <c:v>43511</c:v>
                </c:pt>
                <c:pt idx="166">
                  <c:v>43514</c:v>
                </c:pt>
                <c:pt idx="167">
                  <c:v>43515</c:v>
                </c:pt>
                <c:pt idx="168">
                  <c:v>43516</c:v>
                </c:pt>
                <c:pt idx="169">
                  <c:v>43517</c:v>
                </c:pt>
                <c:pt idx="170">
                  <c:v>43518</c:v>
                </c:pt>
                <c:pt idx="171">
                  <c:v>43521</c:v>
                </c:pt>
                <c:pt idx="172">
                  <c:v>43522</c:v>
                </c:pt>
                <c:pt idx="173">
                  <c:v>43523</c:v>
                </c:pt>
                <c:pt idx="174">
                  <c:v>43524</c:v>
                </c:pt>
                <c:pt idx="175">
                  <c:v>43525</c:v>
                </c:pt>
                <c:pt idx="176">
                  <c:v>43528</c:v>
                </c:pt>
                <c:pt idx="177">
                  <c:v>43529</c:v>
                </c:pt>
                <c:pt idx="178">
                  <c:v>43530</c:v>
                </c:pt>
                <c:pt idx="179">
                  <c:v>43531</c:v>
                </c:pt>
                <c:pt idx="180">
                  <c:v>43532</c:v>
                </c:pt>
                <c:pt idx="181">
                  <c:v>43535</c:v>
                </c:pt>
                <c:pt idx="182">
                  <c:v>43536</c:v>
                </c:pt>
                <c:pt idx="183">
                  <c:v>43537</c:v>
                </c:pt>
                <c:pt idx="184">
                  <c:v>43538</c:v>
                </c:pt>
                <c:pt idx="185">
                  <c:v>43539</c:v>
                </c:pt>
                <c:pt idx="186">
                  <c:v>43542</c:v>
                </c:pt>
                <c:pt idx="187">
                  <c:v>43543</c:v>
                </c:pt>
                <c:pt idx="188">
                  <c:v>43544</c:v>
                </c:pt>
                <c:pt idx="189">
                  <c:v>43545</c:v>
                </c:pt>
                <c:pt idx="190">
                  <c:v>43546</c:v>
                </c:pt>
                <c:pt idx="191">
                  <c:v>43549</c:v>
                </c:pt>
                <c:pt idx="192">
                  <c:v>43550</c:v>
                </c:pt>
                <c:pt idx="193">
                  <c:v>43551</c:v>
                </c:pt>
                <c:pt idx="194">
                  <c:v>43552</c:v>
                </c:pt>
                <c:pt idx="195">
                  <c:v>43553</c:v>
                </c:pt>
                <c:pt idx="196">
                  <c:v>43556</c:v>
                </c:pt>
                <c:pt idx="197">
                  <c:v>43557</c:v>
                </c:pt>
                <c:pt idx="198">
                  <c:v>43558</c:v>
                </c:pt>
                <c:pt idx="199">
                  <c:v>43559</c:v>
                </c:pt>
                <c:pt idx="200">
                  <c:v>43560</c:v>
                </c:pt>
                <c:pt idx="201">
                  <c:v>43563</c:v>
                </c:pt>
                <c:pt idx="202">
                  <c:v>43564</c:v>
                </c:pt>
                <c:pt idx="203">
                  <c:v>43565</c:v>
                </c:pt>
                <c:pt idx="204">
                  <c:v>43566</c:v>
                </c:pt>
                <c:pt idx="205">
                  <c:v>43567</c:v>
                </c:pt>
                <c:pt idx="206">
                  <c:v>43570</c:v>
                </c:pt>
                <c:pt idx="207">
                  <c:v>43571</c:v>
                </c:pt>
                <c:pt idx="208">
                  <c:v>43572</c:v>
                </c:pt>
                <c:pt idx="209">
                  <c:v>43573</c:v>
                </c:pt>
                <c:pt idx="210">
                  <c:v>43574</c:v>
                </c:pt>
                <c:pt idx="211">
                  <c:v>43577</c:v>
                </c:pt>
                <c:pt idx="212">
                  <c:v>43578</c:v>
                </c:pt>
                <c:pt idx="213">
                  <c:v>43579</c:v>
                </c:pt>
                <c:pt idx="214">
                  <c:v>43580</c:v>
                </c:pt>
                <c:pt idx="215">
                  <c:v>43581</c:v>
                </c:pt>
                <c:pt idx="216">
                  <c:v>43584</c:v>
                </c:pt>
                <c:pt idx="217">
                  <c:v>43585</c:v>
                </c:pt>
                <c:pt idx="218">
                  <c:v>43586</c:v>
                </c:pt>
                <c:pt idx="219">
                  <c:v>43587</c:v>
                </c:pt>
                <c:pt idx="220">
                  <c:v>43588</c:v>
                </c:pt>
                <c:pt idx="221">
                  <c:v>43591</c:v>
                </c:pt>
                <c:pt idx="222">
                  <c:v>43592</c:v>
                </c:pt>
                <c:pt idx="223">
                  <c:v>43593</c:v>
                </c:pt>
                <c:pt idx="224">
                  <c:v>43594</c:v>
                </c:pt>
                <c:pt idx="225">
                  <c:v>43595</c:v>
                </c:pt>
                <c:pt idx="226">
                  <c:v>43598</c:v>
                </c:pt>
                <c:pt idx="227">
                  <c:v>43599</c:v>
                </c:pt>
                <c:pt idx="228">
                  <c:v>43600</c:v>
                </c:pt>
                <c:pt idx="229">
                  <c:v>43601</c:v>
                </c:pt>
                <c:pt idx="230">
                  <c:v>43602</c:v>
                </c:pt>
                <c:pt idx="231">
                  <c:v>43605</c:v>
                </c:pt>
                <c:pt idx="232">
                  <c:v>43606</c:v>
                </c:pt>
                <c:pt idx="233">
                  <c:v>43607</c:v>
                </c:pt>
                <c:pt idx="234">
                  <c:v>43608</c:v>
                </c:pt>
                <c:pt idx="235">
                  <c:v>43609</c:v>
                </c:pt>
                <c:pt idx="236">
                  <c:v>43612</c:v>
                </c:pt>
                <c:pt idx="237">
                  <c:v>43613</c:v>
                </c:pt>
                <c:pt idx="238">
                  <c:v>43614</c:v>
                </c:pt>
                <c:pt idx="239">
                  <c:v>43615</c:v>
                </c:pt>
                <c:pt idx="240">
                  <c:v>43616</c:v>
                </c:pt>
                <c:pt idx="241">
                  <c:v>43619</c:v>
                </c:pt>
                <c:pt idx="242">
                  <c:v>43620</c:v>
                </c:pt>
                <c:pt idx="243">
                  <c:v>43621</c:v>
                </c:pt>
                <c:pt idx="244">
                  <c:v>43622</c:v>
                </c:pt>
                <c:pt idx="245">
                  <c:v>43623</c:v>
                </c:pt>
                <c:pt idx="246">
                  <c:v>43626</c:v>
                </c:pt>
                <c:pt idx="247">
                  <c:v>43627</c:v>
                </c:pt>
                <c:pt idx="248">
                  <c:v>43628</c:v>
                </c:pt>
                <c:pt idx="249">
                  <c:v>43629</c:v>
                </c:pt>
                <c:pt idx="250">
                  <c:v>43630</c:v>
                </c:pt>
                <c:pt idx="251">
                  <c:v>43633</c:v>
                </c:pt>
                <c:pt idx="252">
                  <c:v>43634</c:v>
                </c:pt>
                <c:pt idx="253">
                  <c:v>43635</c:v>
                </c:pt>
                <c:pt idx="254">
                  <c:v>43636</c:v>
                </c:pt>
                <c:pt idx="255">
                  <c:v>43637</c:v>
                </c:pt>
                <c:pt idx="256">
                  <c:v>43640</c:v>
                </c:pt>
                <c:pt idx="257">
                  <c:v>43641</c:v>
                </c:pt>
                <c:pt idx="258">
                  <c:v>43642</c:v>
                </c:pt>
                <c:pt idx="259">
                  <c:v>43643</c:v>
                </c:pt>
                <c:pt idx="260">
                  <c:v>43644</c:v>
                </c:pt>
              </c:numCache>
            </c:numRef>
          </c:cat>
          <c:val>
            <c:numRef>
              <c:f>Sheet1!$B$2:$B$262</c:f>
              <c:numCache>
                <c:formatCode>#,##0.000</c:formatCode>
                <c:ptCount val="261"/>
                <c:pt idx="0">
                  <c:v>246.74586219956299</c:v>
                </c:pt>
                <c:pt idx="1">
                  <c:v>245.726122916789</c:v>
                </c:pt>
                <c:pt idx="2">
                  <c:v>245.68519386456899</c:v>
                </c:pt>
                <c:pt idx="3">
                  <c:v>245.66543802330801</c:v>
                </c:pt>
                <c:pt idx="4">
                  <c:v>247.13974471014399</c:v>
                </c:pt>
                <c:pt idx="5">
                  <c:v>249.13292363727001</c:v>
                </c:pt>
                <c:pt idx="6">
                  <c:v>251.430173293645</c:v>
                </c:pt>
                <c:pt idx="7">
                  <c:v>251.94995054115299</c:v>
                </c:pt>
                <c:pt idx="8">
                  <c:v>249.708660469877</c:v>
                </c:pt>
                <c:pt idx="9">
                  <c:v>251.291828085096</c:v>
                </c:pt>
                <c:pt idx="10">
                  <c:v>251.829075036549</c:v>
                </c:pt>
                <c:pt idx="11">
                  <c:v>251.503688149303</c:v>
                </c:pt>
                <c:pt idx="12">
                  <c:v>252.08449255784799</c:v>
                </c:pt>
                <c:pt idx="13">
                  <c:v>252.463166345242</c:v>
                </c:pt>
                <c:pt idx="14">
                  <c:v>251.48661003701801</c:v>
                </c:pt>
                <c:pt idx="15">
                  <c:v>252.19543427696601</c:v>
                </c:pt>
                <c:pt idx="16">
                  <c:v>252.21721954906701</c:v>
                </c:pt>
                <c:pt idx="17">
                  <c:v>253.73053757062601</c:v>
                </c:pt>
                <c:pt idx="18">
                  <c:v>255.08412176042299</c:v>
                </c:pt>
                <c:pt idx="19">
                  <c:v>255.12605144251299</c:v>
                </c:pt>
                <c:pt idx="20">
                  <c:v>254.60509236257701</c:v>
                </c:pt>
                <c:pt idx="21">
                  <c:v>253.74266186256401</c:v>
                </c:pt>
                <c:pt idx="22">
                  <c:v>254.18691294174801</c:v>
                </c:pt>
                <c:pt idx="23">
                  <c:v>253.78460462952</c:v>
                </c:pt>
                <c:pt idx="24">
                  <c:v>253.10148464040199</c:v>
                </c:pt>
                <c:pt idx="25">
                  <c:v>254.095947531343</c:v>
                </c:pt>
                <c:pt idx="26">
                  <c:v>254.25169094160799</c:v>
                </c:pt>
                <c:pt idx="27">
                  <c:v>255.484558687667</c:v>
                </c:pt>
                <c:pt idx="28">
                  <c:v>255.417857954314</c:v>
                </c:pt>
                <c:pt idx="29">
                  <c:v>255.23419867079701</c:v>
                </c:pt>
                <c:pt idx="30">
                  <c:v>252.33719914203999</c:v>
                </c:pt>
                <c:pt idx="31">
                  <c:v>250.53365607950701</c:v>
                </c:pt>
                <c:pt idx="32">
                  <c:v>251.56742829434199</c:v>
                </c:pt>
                <c:pt idx="33">
                  <c:v>248.83071728418</c:v>
                </c:pt>
                <c:pt idx="34">
                  <c:v>250.44819612446099</c:v>
                </c:pt>
                <c:pt idx="35">
                  <c:v>251.235823218142</c:v>
                </c:pt>
                <c:pt idx="36">
                  <c:v>252.28739429701801</c:v>
                </c:pt>
                <c:pt idx="37">
                  <c:v>253.272940117883</c:v>
                </c:pt>
                <c:pt idx="38">
                  <c:v>253.89038517675201</c:v>
                </c:pt>
                <c:pt idx="39">
                  <c:v>253.13746996432499</c:v>
                </c:pt>
                <c:pt idx="40">
                  <c:v>254.49195814111999</c:v>
                </c:pt>
                <c:pt idx="41">
                  <c:v>256.93499731321702</c:v>
                </c:pt>
                <c:pt idx="42">
                  <c:v>257.249516222419</c:v>
                </c:pt>
                <c:pt idx="43">
                  <c:v>258.12824566107599</c:v>
                </c:pt>
                <c:pt idx="44">
                  <c:v>256.85439954707402</c:v>
                </c:pt>
                <c:pt idx="45">
                  <c:v>256.18390314947902</c:v>
                </c:pt>
                <c:pt idx="46">
                  <c:v>255.734042934629</c:v>
                </c:pt>
                <c:pt idx="47">
                  <c:v>254.45092138763101</c:v>
                </c:pt>
                <c:pt idx="48">
                  <c:v>252.90730370247999</c:v>
                </c:pt>
                <c:pt idx="49">
                  <c:v>251.966258589386</c:v>
                </c:pt>
                <c:pt idx="50">
                  <c:v>251.43323561018099</c:v>
                </c:pt>
                <c:pt idx="51">
                  <c:v>251.647546890879</c:v>
                </c:pt>
                <c:pt idx="52">
                  <c:v>251.971719738914</c:v>
                </c:pt>
                <c:pt idx="53">
                  <c:v>252.54005858291899</c:v>
                </c:pt>
                <c:pt idx="54">
                  <c:v>253.97864671313499</c:v>
                </c:pt>
                <c:pt idx="55">
                  <c:v>254.698515077911</c:v>
                </c:pt>
                <c:pt idx="56">
                  <c:v>253.741240463944</c:v>
                </c:pt>
                <c:pt idx="57">
                  <c:v>255.07098678594099</c:v>
                </c:pt>
                <c:pt idx="58">
                  <c:v>255.961440876165</c:v>
                </c:pt>
                <c:pt idx="59">
                  <c:v>258.00705205096801</c:v>
                </c:pt>
                <c:pt idx="60">
                  <c:v>258.85841324623902</c:v>
                </c:pt>
                <c:pt idx="61">
                  <c:v>257.88787177343698</c:v>
                </c:pt>
                <c:pt idx="62">
                  <c:v>258.01129515523002</c:v>
                </c:pt>
                <c:pt idx="63">
                  <c:v>257.753399216925</c:v>
                </c:pt>
                <c:pt idx="64">
                  <c:v>257.87107251038498</c:v>
                </c:pt>
                <c:pt idx="65" formatCode="0.000">
                  <c:v>255.027821378998</c:v>
                </c:pt>
                <c:pt idx="66" formatCode="0.000">
                  <c:v>255.424985258719</c:v>
                </c:pt>
                <c:pt idx="67" formatCode="0.000">
                  <c:v>254.60132471223699</c:v>
                </c:pt>
                <c:pt idx="68" formatCode="0.000">
                  <c:v>254.65176156564399</c:v>
                </c:pt>
                <c:pt idx="69" formatCode="0.000">
                  <c:v>252.133320478098</c:v>
                </c:pt>
                <c:pt idx="70" formatCode="0.000">
                  <c:v>250.42184905454599</c:v>
                </c:pt>
                <c:pt idx="71" formatCode="0.000">
                  <c:v>249.46995964571201</c:v>
                </c:pt>
                <c:pt idx="72" formatCode="0.000">
                  <c:v>248.93152089824</c:v>
                </c:pt>
                <c:pt idx="73" formatCode="0.000">
                  <c:v>243.58307251058699</c:v>
                </c:pt>
                <c:pt idx="74" formatCode="0.000">
                  <c:v>238.18407153867099</c:v>
                </c:pt>
                <c:pt idx="75" formatCode="0.000">
                  <c:v>240.801321909894</c:v>
                </c:pt>
                <c:pt idx="76" formatCode="0.000">
                  <c:v>239.71234731990799</c:v>
                </c:pt>
                <c:pt idx="77" formatCode="0.000">
                  <c:v>243.815753133508</c:v>
                </c:pt>
                <c:pt idx="78" formatCode="0.000">
                  <c:v>243.61798488676101</c:v>
                </c:pt>
                <c:pt idx="79" formatCode="0.000">
                  <c:v>240.68531984334399</c:v>
                </c:pt>
                <c:pt idx="80" formatCode="0.000">
                  <c:v>240.482912900152</c:v>
                </c:pt>
                <c:pt idx="81" formatCode="0.000">
                  <c:v>239.86785452356699</c:v>
                </c:pt>
                <c:pt idx="82" formatCode="0.000">
                  <c:v>237.23946890213799</c:v>
                </c:pt>
                <c:pt idx="83" formatCode="0.000">
                  <c:v>232.340246641346</c:v>
                </c:pt>
                <c:pt idx="84" formatCode="0.000">
                  <c:v>234.06972003543899</c:v>
                </c:pt>
                <c:pt idx="85" formatCode="0.000">
                  <c:v>231.284262676569</c:v>
                </c:pt>
                <c:pt idx="86" formatCode="0.000">
                  <c:v>230.515108936508</c:v>
                </c:pt>
                <c:pt idx="87" formatCode="0.000">
                  <c:v>232.80180233532801</c:v>
                </c:pt>
                <c:pt idx="88" formatCode="0.000">
                  <c:v>235.91630802705399</c:v>
                </c:pt>
                <c:pt idx="89" formatCode="0.000">
                  <c:v>238.316824334351</c:v>
                </c:pt>
                <c:pt idx="90" formatCode="0.000">
                  <c:v>238.56749095100699</c:v>
                </c:pt>
                <c:pt idx="91" formatCode="0.000">
                  <c:v>238.86786903632901</c:v>
                </c:pt>
                <c:pt idx="92" formatCode="0.000">
                  <c:v>239.91084390403299</c:v>
                </c:pt>
                <c:pt idx="93" formatCode="0.000">
                  <c:v>243.57882990453001</c:v>
                </c:pt>
                <c:pt idx="94" formatCode="0.000">
                  <c:v>243.328096433654</c:v>
                </c:pt>
                <c:pt idx="95" formatCode="0.000">
                  <c:v>240.86949328763399</c:v>
                </c:pt>
                <c:pt idx="96" formatCode="0.000">
                  <c:v>237.03312570266201</c:v>
                </c:pt>
                <c:pt idx="97" formatCode="0.000">
                  <c:v>236.82092155984401</c:v>
                </c:pt>
                <c:pt idx="98" formatCode="0.000">
                  <c:v>235.723521709436</c:v>
                </c:pt>
                <c:pt idx="99" formatCode="0.000">
                  <c:v>237.284647452359</c:v>
                </c:pt>
                <c:pt idx="100" formatCode="0.000">
                  <c:v>238.007485182404</c:v>
                </c:pt>
                <c:pt idx="101" formatCode="0.000">
                  <c:v>235.764624335272</c:v>
                </c:pt>
                <c:pt idx="102" formatCode="0.000">
                  <c:v>231.94632856329901</c:v>
                </c:pt>
                <c:pt idx="103" formatCode="0.000">
                  <c:v>232.83789112094999</c:v>
                </c:pt>
                <c:pt idx="104" formatCode="0.000">
                  <c:v>232.81194380606601</c:v>
                </c:pt>
                <c:pt idx="105" formatCode="0.000">
                  <c:v>231.70359130566899</c:v>
                </c:pt>
                <c:pt idx="106" formatCode="0.000">
                  <c:v>234.42436947537601</c:v>
                </c:pt>
                <c:pt idx="107" formatCode="0.000">
                  <c:v>234.62107008777599</c:v>
                </c:pt>
                <c:pt idx="108" formatCode="0.000">
                  <c:v>238.03312815495599</c:v>
                </c:pt>
                <c:pt idx="109" formatCode="0.000">
                  <c:v>238.76413472307101</c:v>
                </c:pt>
                <c:pt idx="110" formatCode="0.000">
                  <c:v>239.36668292576201</c:v>
                </c:pt>
                <c:pt idx="111" formatCode="0.000">
                  <c:v>242.599109426213</c:v>
                </c:pt>
                <c:pt idx="112" formatCode="0.000">
                  <c:v>237.36874945812201</c:v>
                </c:pt>
                <c:pt idx="113" formatCode="0.000">
                  <c:v>236.17544683594801</c:v>
                </c:pt>
                <c:pt idx="114" formatCode="0.000">
                  <c:v>233.733776052032</c:v>
                </c:pt>
                <c:pt idx="115" formatCode="0.000">
                  <c:v>231.15356931130299</c:v>
                </c:pt>
                <c:pt idx="116" formatCode="0.000">
                  <c:v>229.35841296255299</c:v>
                </c:pt>
                <c:pt idx="117" formatCode="0.000">
                  <c:v>229.607645786587</c:v>
                </c:pt>
                <c:pt idx="118" formatCode="0.000">
                  <c:v>232.203083659795</c:v>
                </c:pt>
                <c:pt idx="119" formatCode="0.000">
                  <c:v>232.252015862055</c:v>
                </c:pt>
                <c:pt idx="120" formatCode="0.000">
                  <c:v>228.577579201097</c:v>
                </c:pt>
                <c:pt idx="121" formatCode="0.000">
                  <c:v>225.538899904033</c:v>
                </c:pt>
                <c:pt idx="122" formatCode="0.000">
                  <c:v>224.78493937491501</c:v>
                </c:pt>
                <c:pt idx="123" formatCode="0.000">
                  <c:v>223.314909080928</c:v>
                </c:pt>
                <c:pt idx="124" formatCode="0.000">
                  <c:v>219.99767316369901</c:v>
                </c:pt>
                <c:pt idx="125" formatCode="0.000">
                  <c:v>217.034128794042</c:v>
                </c:pt>
                <c:pt idx="126" formatCode="0.000">
                  <c:v>213.58778096643101</c:v>
                </c:pt>
                <c:pt idx="127" formatCode="0.000">
                  <c:v>212.71911051191199</c:v>
                </c:pt>
                <c:pt idx="128" formatCode="0.000">
                  <c:v>218.51666129708099</c:v>
                </c:pt>
                <c:pt idx="129" formatCode="0.000">
                  <c:v>219.85694110574599</c:v>
                </c:pt>
                <c:pt idx="130" formatCode="0.000">
                  <c:v>221.04512509732501</c:v>
                </c:pt>
                <c:pt idx="131" formatCode="0.000">
                  <c:v>223.001848680536</c:v>
                </c:pt>
                <c:pt idx="132">
                  <c:v>223.01174168924899</c:v>
                </c:pt>
                <c:pt idx="133">
                  <c:v>222.441881502901</c:v>
                </c:pt>
                <c:pt idx="134">
                  <c:v>219.37688451366299</c:v>
                </c:pt>
                <c:pt idx="135">
                  <c:v>225.120995395622</c:v>
                </c:pt>
                <c:pt idx="136">
                  <c:v>227.10276404091999</c:v>
                </c:pt>
                <c:pt idx="137">
                  <c:v>228.71450256918899</c:v>
                </c:pt>
                <c:pt idx="138">
                  <c:v>230.84888025875</c:v>
                </c:pt>
                <c:pt idx="139">
                  <c:v>231.694299529586</c:v>
                </c:pt>
                <c:pt idx="140">
                  <c:v>231.70646452293599</c:v>
                </c:pt>
                <c:pt idx="141">
                  <c:v>230.54893115640201</c:v>
                </c:pt>
                <c:pt idx="142">
                  <c:v>232.506237794854</c:v>
                </c:pt>
                <c:pt idx="143">
                  <c:v>232.927231933748</c:v>
                </c:pt>
                <c:pt idx="144">
                  <c:v>233.88168923373499</c:v>
                </c:pt>
                <c:pt idx="145">
                  <c:v>236.75649517888201</c:v>
                </c:pt>
                <c:pt idx="146">
                  <c:v>236.77668617527701</c:v>
                </c:pt>
                <c:pt idx="147">
                  <c:v>234.27565234967599</c:v>
                </c:pt>
                <c:pt idx="148">
                  <c:v>234.44344640535201</c:v>
                </c:pt>
                <c:pt idx="149">
                  <c:v>234.98550359011699</c:v>
                </c:pt>
                <c:pt idx="150">
                  <c:v>237.28796533974199</c:v>
                </c:pt>
                <c:pt idx="151">
                  <c:v>235.847118858291</c:v>
                </c:pt>
                <c:pt idx="152">
                  <c:v>235.93916989444199</c:v>
                </c:pt>
                <c:pt idx="153">
                  <c:v>238.376503697065</c:v>
                </c:pt>
                <c:pt idx="154">
                  <c:v>240.60998042941799</c:v>
                </c:pt>
                <c:pt idx="155">
                  <c:v>240.74076446550001</c:v>
                </c:pt>
                <c:pt idx="156">
                  <c:v>241.54186472407699</c:v>
                </c:pt>
                <c:pt idx="157">
                  <c:v>243.068716212227</c:v>
                </c:pt>
                <c:pt idx="158">
                  <c:v>242.541950038343</c:v>
                </c:pt>
                <c:pt idx="159">
                  <c:v>240.27121431030301</c:v>
                </c:pt>
                <c:pt idx="160">
                  <c:v>239.470060052169</c:v>
                </c:pt>
                <c:pt idx="161">
                  <c:v>239.56981908846001</c:v>
                </c:pt>
                <c:pt idx="162">
                  <c:v>242.22187895432199</c:v>
                </c:pt>
                <c:pt idx="163">
                  <c:v>243.037205210872</c:v>
                </c:pt>
                <c:pt idx="164">
                  <c:v>242.496430027814</c:v>
                </c:pt>
                <c:pt idx="165">
                  <c:v>244.25808860511401</c:v>
                </c:pt>
                <c:pt idx="166">
                  <c:v>245.05787087629901</c:v>
                </c:pt>
                <c:pt idx="167">
                  <c:v>245.41623899760401</c:v>
                </c:pt>
                <c:pt idx="168">
                  <c:v>246.58263938321099</c:v>
                </c:pt>
                <c:pt idx="169">
                  <c:v>246.02653519263001</c:v>
                </c:pt>
                <c:pt idx="170">
                  <c:v>247.26081260382301</c:v>
                </c:pt>
                <c:pt idx="171">
                  <c:v>248.030689853658</c:v>
                </c:pt>
                <c:pt idx="172">
                  <c:v>247.959844822912</c:v>
                </c:pt>
                <c:pt idx="173">
                  <c:v>247.92393780737501</c:v>
                </c:pt>
                <c:pt idx="174">
                  <c:v>247.045611524392</c:v>
                </c:pt>
                <c:pt idx="175">
                  <c:v>248.17229389174599</c:v>
                </c:pt>
                <c:pt idx="176">
                  <c:v>247.636288715955</c:v>
                </c:pt>
                <c:pt idx="177">
                  <c:v>247.38129364251901</c:v>
                </c:pt>
                <c:pt idx="178">
                  <c:v>246.49097234953899</c:v>
                </c:pt>
                <c:pt idx="179">
                  <c:v>244.45736168385801</c:v>
                </c:pt>
                <c:pt idx="180">
                  <c:v>243.02156520460099</c:v>
                </c:pt>
                <c:pt idx="181">
                  <c:v>245.790653116333</c:v>
                </c:pt>
                <c:pt idx="182">
                  <c:v>247.00001349952899</c:v>
                </c:pt>
                <c:pt idx="183">
                  <c:v>248.26634890264</c:v>
                </c:pt>
                <c:pt idx="184">
                  <c:v>248.32306793201701</c:v>
                </c:pt>
                <c:pt idx="185">
                  <c:v>249.88414143746201</c:v>
                </c:pt>
                <c:pt idx="186">
                  <c:v>251.18301286686599</c:v>
                </c:pt>
                <c:pt idx="187">
                  <c:v>251.50154095920499</c:v>
                </c:pt>
                <c:pt idx="188">
                  <c:v>250.560949641967</c:v>
                </c:pt>
                <c:pt idx="189">
                  <c:v>252.28169720895801</c:v>
                </c:pt>
                <c:pt idx="190">
                  <c:v>248.55240798250401</c:v>
                </c:pt>
                <c:pt idx="191">
                  <c:v>247.42066560390299</c:v>
                </c:pt>
                <c:pt idx="192">
                  <c:v>249.12772414825801</c:v>
                </c:pt>
                <c:pt idx="193">
                  <c:v>248.23712786074</c:v>
                </c:pt>
                <c:pt idx="194">
                  <c:v>248.44093193284101</c:v>
                </c:pt>
                <c:pt idx="195">
                  <c:v>251.87577387512701</c:v>
                </c:pt>
                <c:pt idx="196">
                  <c:v>254.75443942592599</c:v>
                </c:pt>
                <c:pt idx="197">
                  <c:v>254.78310859889899</c:v>
                </c:pt>
                <c:pt idx="198">
                  <c:v>256.22478995245302</c:v>
                </c:pt>
                <c:pt idx="199">
                  <c:v>256.27582111647899</c:v>
                </c:pt>
                <c:pt idx="200">
                  <c:v>257.16538775617602</c:v>
                </c:pt>
                <c:pt idx="201">
                  <c:v>257.58824907220901</c:v>
                </c:pt>
                <c:pt idx="202">
                  <c:v>256.74025889670401</c:v>
                </c:pt>
                <c:pt idx="203">
                  <c:v>257.34278453579401</c:v>
                </c:pt>
                <c:pt idx="204">
                  <c:v>257.08618480281501</c:v>
                </c:pt>
                <c:pt idx="205">
                  <c:v>258.39582972335597</c:v>
                </c:pt>
                <c:pt idx="206">
                  <c:v>258.53962157628501</c:v>
                </c:pt>
                <c:pt idx="207">
                  <c:v>258.95443684238302</c:v>
                </c:pt>
                <c:pt idx="208">
                  <c:v>258.82203693471098</c:v>
                </c:pt>
                <c:pt idx="209">
                  <c:v>258.64776452552098</c:v>
                </c:pt>
                <c:pt idx="210">
                  <c:v>258.664316792671</c:v>
                </c:pt>
                <c:pt idx="211">
                  <c:v>258.69874335778502</c:v>
                </c:pt>
                <c:pt idx="212">
                  <c:v>260.10268446735</c:v>
                </c:pt>
                <c:pt idx="213">
                  <c:v>259.37578686155598</c:v>
                </c:pt>
                <c:pt idx="214">
                  <c:v>258.82573729350997</c:v>
                </c:pt>
                <c:pt idx="215">
                  <c:v>259.77715916950001</c:v>
                </c:pt>
                <c:pt idx="216">
                  <c:v>260.13724597951301</c:v>
                </c:pt>
                <c:pt idx="217">
                  <c:v>260.38051751329999</c:v>
                </c:pt>
                <c:pt idx="218">
                  <c:v>259.50421060504999</c:v>
                </c:pt>
                <c:pt idx="219">
                  <c:v>258.57287316691497</c:v>
                </c:pt>
                <c:pt idx="220">
                  <c:v>260.463258665696</c:v>
                </c:pt>
                <c:pt idx="221">
                  <c:v>258.77660013115502</c:v>
                </c:pt>
                <c:pt idx="222">
                  <c:v>255.34891704456899</c:v>
                </c:pt>
                <c:pt idx="223">
                  <c:v>254.81061987385101</c:v>
                </c:pt>
                <c:pt idx="224">
                  <c:v>252.94018086239799</c:v>
                </c:pt>
                <c:pt idx="225">
                  <c:v>253.86543065636701</c:v>
                </c:pt>
                <c:pt idx="226">
                  <c:v>249.204216445535</c:v>
                </c:pt>
                <c:pt idx="227">
                  <c:v>250.47972581285401</c:v>
                </c:pt>
                <c:pt idx="228">
                  <c:v>251.78189962274399</c:v>
                </c:pt>
                <c:pt idx="229">
                  <c:v>253.402037011765</c:v>
                </c:pt>
                <c:pt idx="230">
                  <c:v>252.00582075168299</c:v>
                </c:pt>
                <c:pt idx="231">
                  <c:v>250.741715428573</c:v>
                </c:pt>
                <c:pt idx="232">
                  <c:v>252.29642413984399</c:v>
                </c:pt>
                <c:pt idx="233">
                  <c:v>251.65760114199099</c:v>
                </c:pt>
                <c:pt idx="234">
                  <c:v>248.76317271804299</c:v>
                </c:pt>
                <c:pt idx="235">
                  <c:v>249.641466224684</c:v>
                </c:pt>
                <c:pt idx="236">
                  <c:v>249.88292434378999</c:v>
                </c:pt>
                <c:pt idx="237">
                  <c:v>248.604589646763</c:v>
                </c:pt>
                <c:pt idx="238">
                  <c:v>246.46278085739499</c:v>
                </c:pt>
                <c:pt idx="239">
                  <c:v>246.94928263783501</c:v>
                </c:pt>
                <c:pt idx="240">
                  <c:v>244.934998388113</c:v>
                </c:pt>
                <c:pt idx="241">
                  <c:v>245.12394220111599</c:v>
                </c:pt>
                <c:pt idx="242">
                  <c:v>248.49244132233099</c:v>
                </c:pt>
                <c:pt idx="243">
                  <c:v>250.412722374655</c:v>
                </c:pt>
                <c:pt idx="244">
                  <c:v>251.27851737575</c:v>
                </c:pt>
                <c:pt idx="245">
                  <c:v>253.82086174815501</c:v>
                </c:pt>
                <c:pt idx="246">
                  <c:v>255.164447910501</c:v>
                </c:pt>
                <c:pt idx="247">
                  <c:v>255.92896593916399</c:v>
                </c:pt>
                <c:pt idx="248">
                  <c:v>255.20913165831399</c:v>
                </c:pt>
                <c:pt idx="249">
                  <c:v>255.40620106175001</c:v>
                </c:pt>
                <c:pt idx="250">
                  <c:v>254.58492970300699</c:v>
                </c:pt>
                <c:pt idx="251">
                  <c:v>254.46109238844599</c:v>
                </c:pt>
                <c:pt idx="252">
                  <c:v>256.97147608159298</c:v>
                </c:pt>
                <c:pt idx="253">
                  <c:v>258.52760149476001</c:v>
                </c:pt>
                <c:pt idx="254">
                  <c:v>261.30087694596898</c:v>
                </c:pt>
                <c:pt idx="255">
                  <c:v>260.74290918971599</c:v>
                </c:pt>
                <c:pt idx="256">
                  <c:v>260.77498969354798</c:v>
                </c:pt>
                <c:pt idx="257">
                  <c:v>259.04364641022698</c:v>
                </c:pt>
                <c:pt idx="258">
                  <c:v>258.58903988711802</c:v>
                </c:pt>
                <c:pt idx="259">
                  <c:v>259.70728520154398</c:v>
                </c:pt>
                <c:pt idx="260">
                  <c:v>260.97324724397799</c:v>
                </c:pt>
              </c:numCache>
            </c:numRef>
          </c:val>
          <c:smooth val="0"/>
          <c:extLst>
            <c:ext xmlns:c16="http://schemas.microsoft.com/office/drawing/2014/chart" uri="{C3380CC4-5D6E-409C-BE32-E72D297353CC}">
              <c16:uniqueId val="{00000001-B556-494A-A969-20A3CFB906E9}"/>
            </c:ext>
          </c:extLst>
        </c:ser>
        <c:ser>
          <c:idx val="2"/>
          <c:order val="2"/>
          <c:tx>
            <c:strRef>
              <c:f>Sheet1!$D$1</c:f>
              <c:strCache>
                <c:ptCount val="1"/>
                <c:pt idx="0">
                  <c:v>Annotations</c:v>
                </c:pt>
              </c:strCache>
            </c:strRef>
          </c:tx>
          <c:spPr>
            <a:ln>
              <a:noFill/>
            </a:ln>
          </c:spPr>
          <c:marker>
            <c:symbol val="none"/>
          </c:marker>
          <c:cat>
            <c:numRef>
              <c:f>Sheet1!$A$2:$A$262</c:f>
              <c:numCache>
                <c:formatCode>mmm\ dd\,\ yyyy</c:formatCode>
                <c:ptCount val="261"/>
                <c:pt idx="0">
                  <c:v>43280</c:v>
                </c:pt>
                <c:pt idx="1">
                  <c:v>43283</c:v>
                </c:pt>
                <c:pt idx="2">
                  <c:v>43284</c:v>
                </c:pt>
                <c:pt idx="3">
                  <c:v>43285</c:v>
                </c:pt>
                <c:pt idx="4">
                  <c:v>43286</c:v>
                </c:pt>
                <c:pt idx="5">
                  <c:v>43287</c:v>
                </c:pt>
                <c:pt idx="6">
                  <c:v>43290</c:v>
                </c:pt>
                <c:pt idx="7">
                  <c:v>43291</c:v>
                </c:pt>
                <c:pt idx="8">
                  <c:v>43292</c:v>
                </c:pt>
                <c:pt idx="9">
                  <c:v>43293</c:v>
                </c:pt>
                <c:pt idx="10">
                  <c:v>43294</c:v>
                </c:pt>
                <c:pt idx="11">
                  <c:v>43297</c:v>
                </c:pt>
                <c:pt idx="12">
                  <c:v>43298</c:v>
                </c:pt>
                <c:pt idx="13">
                  <c:v>43299</c:v>
                </c:pt>
                <c:pt idx="14">
                  <c:v>43300</c:v>
                </c:pt>
                <c:pt idx="15">
                  <c:v>43301</c:v>
                </c:pt>
                <c:pt idx="16">
                  <c:v>43304</c:v>
                </c:pt>
                <c:pt idx="17">
                  <c:v>43305</c:v>
                </c:pt>
                <c:pt idx="18">
                  <c:v>43306</c:v>
                </c:pt>
                <c:pt idx="19">
                  <c:v>43307</c:v>
                </c:pt>
                <c:pt idx="20">
                  <c:v>43308</c:v>
                </c:pt>
                <c:pt idx="21">
                  <c:v>43311</c:v>
                </c:pt>
                <c:pt idx="22">
                  <c:v>43312</c:v>
                </c:pt>
                <c:pt idx="23">
                  <c:v>43313</c:v>
                </c:pt>
                <c:pt idx="24">
                  <c:v>43314</c:v>
                </c:pt>
                <c:pt idx="25">
                  <c:v>43315</c:v>
                </c:pt>
                <c:pt idx="26">
                  <c:v>43318</c:v>
                </c:pt>
                <c:pt idx="27">
                  <c:v>43319</c:v>
                </c:pt>
                <c:pt idx="28">
                  <c:v>43320</c:v>
                </c:pt>
                <c:pt idx="29">
                  <c:v>43321</c:v>
                </c:pt>
                <c:pt idx="30">
                  <c:v>43322</c:v>
                </c:pt>
                <c:pt idx="31">
                  <c:v>43325</c:v>
                </c:pt>
                <c:pt idx="32">
                  <c:v>43326</c:v>
                </c:pt>
                <c:pt idx="33">
                  <c:v>43327</c:v>
                </c:pt>
                <c:pt idx="34">
                  <c:v>43328</c:v>
                </c:pt>
                <c:pt idx="35">
                  <c:v>43329</c:v>
                </c:pt>
                <c:pt idx="36">
                  <c:v>43332</c:v>
                </c:pt>
                <c:pt idx="37">
                  <c:v>43333</c:v>
                </c:pt>
                <c:pt idx="38">
                  <c:v>43334</c:v>
                </c:pt>
                <c:pt idx="39">
                  <c:v>43335</c:v>
                </c:pt>
                <c:pt idx="40">
                  <c:v>43336</c:v>
                </c:pt>
                <c:pt idx="41">
                  <c:v>43339</c:v>
                </c:pt>
                <c:pt idx="42">
                  <c:v>43340</c:v>
                </c:pt>
                <c:pt idx="43">
                  <c:v>43341</c:v>
                </c:pt>
                <c:pt idx="44">
                  <c:v>43342</c:v>
                </c:pt>
                <c:pt idx="45">
                  <c:v>43343</c:v>
                </c:pt>
                <c:pt idx="46">
                  <c:v>43346</c:v>
                </c:pt>
                <c:pt idx="47">
                  <c:v>43347</c:v>
                </c:pt>
                <c:pt idx="48">
                  <c:v>43348</c:v>
                </c:pt>
                <c:pt idx="49">
                  <c:v>43349</c:v>
                </c:pt>
                <c:pt idx="50">
                  <c:v>43350</c:v>
                </c:pt>
                <c:pt idx="51">
                  <c:v>43353</c:v>
                </c:pt>
                <c:pt idx="52">
                  <c:v>43354</c:v>
                </c:pt>
                <c:pt idx="53">
                  <c:v>43355</c:v>
                </c:pt>
                <c:pt idx="54">
                  <c:v>43356</c:v>
                </c:pt>
                <c:pt idx="55">
                  <c:v>43357</c:v>
                </c:pt>
                <c:pt idx="56">
                  <c:v>43360</c:v>
                </c:pt>
                <c:pt idx="57">
                  <c:v>43361</c:v>
                </c:pt>
                <c:pt idx="58">
                  <c:v>43362</c:v>
                </c:pt>
                <c:pt idx="59">
                  <c:v>43363</c:v>
                </c:pt>
                <c:pt idx="60">
                  <c:v>43364</c:v>
                </c:pt>
                <c:pt idx="61">
                  <c:v>43367</c:v>
                </c:pt>
                <c:pt idx="62">
                  <c:v>43368</c:v>
                </c:pt>
                <c:pt idx="63">
                  <c:v>43369</c:v>
                </c:pt>
                <c:pt idx="64">
                  <c:v>43370</c:v>
                </c:pt>
                <c:pt idx="65" formatCode="m/d/yyyy">
                  <c:v>43371</c:v>
                </c:pt>
                <c:pt idx="66" formatCode="m/d/yyyy">
                  <c:v>43374</c:v>
                </c:pt>
                <c:pt idx="67" formatCode="m/d/yyyy">
                  <c:v>43375</c:v>
                </c:pt>
                <c:pt idx="68" formatCode="m/d/yyyy">
                  <c:v>43376</c:v>
                </c:pt>
                <c:pt idx="69" formatCode="m/d/yyyy">
                  <c:v>43377</c:v>
                </c:pt>
                <c:pt idx="70" formatCode="m/d/yyyy">
                  <c:v>43378</c:v>
                </c:pt>
                <c:pt idx="71" formatCode="m/d/yyyy">
                  <c:v>43381</c:v>
                </c:pt>
                <c:pt idx="72" formatCode="m/d/yyyy">
                  <c:v>43382</c:v>
                </c:pt>
                <c:pt idx="73" formatCode="m/d/yyyy">
                  <c:v>43383</c:v>
                </c:pt>
                <c:pt idx="74" formatCode="m/d/yyyy">
                  <c:v>43384</c:v>
                </c:pt>
                <c:pt idx="75" formatCode="m/d/yyyy">
                  <c:v>43385</c:v>
                </c:pt>
                <c:pt idx="76" formatCode="m/d/yyyy">
                  <c:v>43388</c:v>
                </c:pt>
                <c:pt idx="77" formatCode="m/d/yyyy">
                  <c:v>43389</c:v>
                </c:pt>
                <c:pt idx="78" formatCode="m/d/yyyy">
                  <c:v>43390</c:v>
                </c:pt>
                <c:pt idx="79" formatCode="m/d/yyyy">
                  <c:v>43391</c:v>
                </c:pt>
                <c:pt idx="80" formatCode="m/d/yyyy">
                  <c:v>43392</c:v>
                </c:pt>
                <c:pt idx="81" formatCode="m/d/yyyy">
                  <c:v>43395</c:v>
                </c:pt>
                <c:pt idx="82" formatCode="m/d/yyyy">
                  <c:v>43396</c:v>
                </c:pt>
                <c:pt idx="83" formatCode="m/d/yyyy">
                  <c:v>43397</c:v>
                </c:pt>
                <c:pt idx="84" formatCode="m/d/yyyy">
                  <c:v>43398</c:v>
                </c:pt>
                <c:pt idx="85" formatCode="m/d/yyyy">
                  <c:v>43399</c:v>
                </c:pt>
                <c:pt idx="86" formatCode="m/d/yyyy">
                  <c:v>43402</c:v>
                </c:pt>
                <c:pt idx="87" formatCode="m/d/yyyy">
                  <c:v>43403</c:v>
                </c:pt>
                <c:pt idx="88" formatCode="m/d/yyyy">
                  <c:v>43404</c:v>
                </c:pt>
                <c:pt idx="89" formatCode="m/d/yyyy">
                  <c:v>43405</c:v>
                </c:pt>
                <c:pt idx="90" formatCode="m/d/yyyy">
                  <c:v>43406</c:v>
                </c:pt>
                <c:pt idx="91" formatCode="m/d/yyyy">
                  <c:v>43409</c:v>
                </c:pt>
                <c:pt idx="92" formatCode="m/d/yyyy">
                  <c:v>43410</c:v>
                </c:pt>
                <c:pt idx="93" formatCode="m/d/yyyy">
                  <c:v>43411</c:v>
                </c:pt>
                <c:pt idx="94" formatCode="m/d/yyyy">
                  <c:v>43412</c:v>
                </c:pt>
                <c:pt idx="95" formatCode="m/d/yyyy">
                  <c:v>43413</c:v>
                </c:pt>
                <c:pt idx="96" formatCode="m/d/yyyy">
                  <c:v>43416</c:v>
                </c:pt>
                <c:pt idx="97" formatCode="m/d/yyyy">
                  <c:v>43417</c:v>
                </c:pt>
                <c:pt idx="98" formatCode="m/d/yyyy">
                  <c:v>43418</c:v>
                </c:pt>
                <c:pt idx="99" formatCode="m/d/yyyy">
                  <c:v>43419</c:v>
                </c:pt>
                <c:pt idx="100" formatCode="m/d/yyyy">
                  <c:v>43420</c:v>
                </c:pt>
                <c:pt idx="101" formatCode="m/d/yyyy">
                  <c:v>43423</c:v>
                </c:pt>
                <c:pt idx="102" formatCode="m/d/yyyy">
                  <c:v>43424</c:v>
                </c:pt>
                <c:pt idx="103" formatCode="m/d/yyyy">
                  <c:v>43425</c:v>
                </c:pt>
                <c:pt idx="104" formatCode="m/d/yyyy">
                  <c:v>43426</c:v>
                </c:pt>
                <c:pt idx="105" formatCode="m/d/yyyy">
                  <c:v>43427</c:v>
                </c:pt>
                <c:pt idx="106" formatCode="m/d/yyyy">
                  <c:v>43430</c:v>
                </c:pt>
                <c:pt idx="107" formatCode="m/d/yyyy">
                  <c:v>43431</c:v>
                </c:pt>
                <c:pt idx="108" formatCode="m/d/yyyy">
                  <c:v>43432</c:v>
                </c:pt>
                <c:pt idx="109" formatCode="m/d/yyyy">
                  <c:v>43433</c:v>
                </c:pt>
                <c:pt idx="110" formatCode="m/d/yyyy">
                  <c:v>43434</c:v>
                </c:pt>
                <c:pt idx="111" formatCode="m/d/yyyy">
                  <c:v>43437</c:v>
                </c:pt>
                <c:pt idx="112" formatCode="m/d/yyyy">
                  <c:v>43438</c:v>
                </c:pt>
                <c:pt idx="113" formatCode="m/d/yyyy">
                  <c:v>43439</c:v>
                </c:pt>
                <c:pt idx="114" formatCode="m/d/yyyy">
                  <c:v>43440</c:v>
                </c:pt>
                <c:pt idx="115" formatCode="m/d/yyyy">
                  <c:v>43441</c:v>
                </c:pt>
                <c:pt idx="116" formatCode="m/d/yyyy">
                  <c:v>43444</c:v>
                </c:pt>
                <c:pt idx="117" formatCode="m/d/yyyy">
                  <c:v>43445</c:v>
                </c:pt>
                <c:pt idx="118" formatCode="m/d/yyyy">
                  <c:v>43446</c:v>
                </c:pt>
                <c:pt idx="119" formatCode="m/d/yyyy">
                  <c:v>43447</c:v>
                </c:pt>
                <c:pt idx="120" formatCode="m/d/yyyy">
                  <c:v>43448</c:v>
                </c:pt>
                <c:pt idx="121" formatCode="m/d/yyyy">
                  <c:v>43451</c:v>
                </c:pt>
                <c:pt idx="122" formatCode="m/d/yyyy">
                  <c:v>43452</c:v>
                </c:pt>
                <c:pt idx="123" formatCode="m/d/yyyy">
                  <c:v>43453</c:v>
                </c:pt>
                <c:pt idx="124" formatCode="m/d/yyyy">
                  <c:v>43454</c:v>
                </c:pt>
                <c:pt idx="125" formatCode="m/d/yyyy">
                  <c:v>43455</c:v>
                </c:pt>
                <c:pt idx="126" formatCode="m/d/yyyy">
                  <c:v>43458</c:v>
                </c:pt>
                <c:pt idx="127" formatCode="m/d/yyyy">
                  <c:v>43459</c:v>
                </c:pt>
                <c:pt idx="128" formatCode="m/d/yyyy">
                  <c:v>43460</c:v>
                </c:pt>
                <c:pt idx="129" formatCode="m/d/yyyy">
                  <c:v>43461</c:v>
                </c:pt>
                <c:pt idx="130" formatCode="m/d/yyyy">
                  <c:v>43462</c:v>
                </c:pt>
                <c:pt idx="131" formatCode="m/d/yyyy">
                  <c:v>43465</c:v>
                </c:pt>
                <c:pt idx="132">
                  <c:v>43466</c:v>
                </c:pt>
                <c:pt idx="133">
                  <c:v>43467</c:v>
                </c:pt>
                <c:pt idx="134">
                  <c:v>43468</c:v>
                </c:pt>
                <c:pt idx="135">
                  <c:v>43469</c:v>
                </c:pt>
                <c:pt idx="136">
                  <c:v>43472</c:v>
                </c:pt>
                <c:pt idx="137">
                  <c:v>43473</c:v>
                </c:pt>
                <c:pt idx="138">
                  <c:v>43474</c:v>
                </c:pt>
                <c:pt idx="139">
                  <c:v>43475</c:v>
                </c:pt>
                <c:pt idx="140">
                  <c:v>43476</c:v>
                </c:pt>
                <c:pt idx="141">
                  <c:v>43479</c:v>
                </c:pt>
                <c:pt idx="142">
                  <c:v>43480</c:v>
                </c:pt>
                <c:pt idx="143">
                  <c:v>43481</c:v>
                </c:pt>
                <c:pt idx="144">
                  <c:v>43482</c:v>
                </c:pt>
                <c:pt idx="145">
                  <c:v>43483</c:v>
                </c:pt>
                <c:pt idx="146">
                  <c:v>43486</c:v>
                </c:pt>
                <c:pt idx="147">
                  <c:v>43487</c:v>
                </c:pt>
                <c:pt idx="148">
                  <c:v>43488</c:v>
                </c:pt>
                <c:pt idx="149">
                  <c:v>43489</c:v>
                </c:pt>
                <c:pt idx="150">
                  <c:v>43490</c:v>
                </c:pt>
                <c:pt idx="151">
                  <c:v>43493</c:v>
                </c:pt>
                <c:pt idx="152">
                  <c:v>43494</c:v>
                </c:pt>
                <c:pt idx="153">
                  <c:v>43495</c:v>
                </c:pt>
                <c:pt idx="154">
                  <c:v>43496</c:v>
                </c:pt>
                <c:pt idx="155">
                  <c:v>43497</c:v>
                </c:pt>
                <c:pt idx="156">
                  <c:v>43500</c:v>
                </c:pt>
                <c:pt idx="157">
                  <c:v>43501</c:v>
                </c:pt>
                <c:pt idx="158">
                  <c:v>43502</c:v>
                </c:pt>
                <c:pt idx="159">
                  <c:v>43503</c:v>
                </c:pt>
                <c:pt idx="160">
                  <c:v>43504</c:v>
                </c:pt>
                <c:pt idx="161">
                  <c:v>43507</c:v>
                </c:pt>
                <c:pt idx="162">
                  <c:v>43508</c:v>
                </c:pt>
                <c:pt idx="163">
                  <c:v>43509</c:v>
                </c:pt>
                <c:pt idx="164">
                  <c:v>43510</c:v>
                </c:pt>
                <c:pt idx="165">
                  <c:v>43511</c:v>
                </c:pt>
                <c:pt idx="166">
                  <c:v>43514</c:v>
                </c:pt>
                <c:pt idx="167">
                  <c:v>43515</c:v>
                </c:pt>
                <c:pt idx="168">
                  <c:v>43516</c:v>
                </c:pt>
                <c:pt idx="169">
                  <c:v>43517</c:v>
                </c:pt>
                <c:pt idx="170">
                  <c:v>43518</c:v>
                </c:pt>
                <c:pt idx="171">
                  <c:v>43521</c:v>
                </c:pt>
                <c:pt idx="172">
                  <c:v>43522</c:v>
                </c:pt>
                <c:pt idx="173">
                  <c:v>43523</c:v>
                </c:pt>
                <c:pt idx="174">
                  <c:v>43524</c:v>
                </c:pt>
                <c:pt idx="175">
                  <c:v>43525</c:v>
                </c:pt>
                <c:pt idx="176">
                  <c:v>43528</c:v>
                </c:pt>
                <c:pt idx="177">
                  <c:v>43529</c:v>
                </c:pt>
                <c:pt idx="178">
                  <c:v>43530</c:v>
                </c:pt>
                <c:pt idx="179">
                  <c:v>43531</c:v>
                </c:pt>
                <c:pt idx="180">
                  <c:v>43532</c:v>
                </c:pt>
                <c:pt idx="181">
                  <c:v>43535</c:v>
                </c:pt>
                <c:pt idx="182">
                  <c:v>43536</c:v>
                </c:pt>
                <c:pt idx="183">
                  <c:v>43537</c:v>
                </c:pt>
                <c:pt idx="184">
                  <c:v>43538</c:v>
                </c:pt>
                <c:pt idx="185">
                  <c:v>43539</c:v>
                </c:pt>
                <c:pt idx="186">
                  <c:v>43542</c:v>
                </c:pt>
                <c:pt idx="187">
                  <c:v>43543</c:v>
                </c:pt>
                <c:pt idx="188">
                  <c:v>43544</c:v>
                </c:pt>
                <c:pt idx="189">
                  <c:v>43545</c:v>
                </c:pt>
                <c:pt idx="190">
                  <c:v>43546</c:v>
                </c:pt>
                <c:pt idx="191">
                  <c:v>43549</c:v>
                </c:pt>
                <c:pt idx="192">
                  <c:v>43550</c:v>
                </c:pt>
                <c:pt idx="193">
                  <c:v>43551</c:v>
                </c:pt>
                <c:pt idx="194">
                  <c:v>43552</c:v>
                </c:pt>
                <c:pt idx="195">
                  <c:v>43553</c:v>
                </c:pt>
                <c:pt idx="196">
                  <c:v>43556</c:v>
                </c:pt>
                <c:pt idx="197">
                  <c:v>43557</c:v>
                </c:pt>
                <c:pt idx="198">
                  <c:v>43558</c:v>
                </c:pt>
                <c:pt idx="199">
                  <c:v>43559</c:v>
                </c:pt>
                <c:pt idx="200">
                  <c:v>43560</c:v>
                </c:pt>
                <c:pt idx="201">
                  <c:v>43563</c:v>
                </c:pt>
                <c:pt idx="202">
                  <c:v>43564</c:v>
                </c:pt>
                <c:pt idx="203">
                  <c:v>43565</c:v>
                </c:pt>
                <c:pt idx="204">
                  <c:v>43566</c:v>
                </c:pt>
                <c:pt idx="205">
                  <c:v>43567</c:v>
                </c:pt>
                <c:pt idx="206">
                  <c:v>43570</c:v>
                </c:pt>
                <c:pt idx="207">
                  <c:v>43571</c:v>
                </c:pt>
                <c:pt idx="208">
                  <c:v>43572</c:v>
                </c:pt>
                <c:pt idx="209">
                  <c:v>43573</c:v>
                </c:pt>
                <c:pt idx="210">
                  <c:v>43574</c:v>
                </c:pt>
                <c:pt idx="211">
                  <c:v>43577</c:v>
                </c:pt>
                <c:pt idx="212">
                  <c:v>43578</c:v>
                </c:pt>
                <c:pt idx="213">
                  <c:v>43579</c:v>
                </c:pt>
                <c:pt idx="214">
                  <c:v>43580</c:v>
                </c:pt>
                <c:pt idx="215">
                  <c:v>43581</c:v>
                </c:pt>
                <c:pt idx="216">
                  <c:v>43584</c:v>
                </c:pt>
                <c:pt idx="217">
                  <c:v>43585</c:v>
                </c:pt>
                <c:pt idx="218">
                  <c:v>43586</c:v>
                </c:pt>
                <c:pt idx="219">
                  <c:v>43587</c:v>
                </c:pt>
                <c:pt idx="220">
                  <c:v>43588</c:v>
                </c:pt>
                <c:pt idx="221">
                  <c:v>43591</c:v>
                </c:pt>
                <c:pt idx="222">
                  <c:v>43592</c:v>
                </c:pt>
                <c:pt idx="223">
                  <c:v>43593</c:v>
                </c:pt>
                <c:pt idx="224">
                  <c:v>43594</c:v>
                </c:pt>
                <c:pt idx="225">
                  <c:v>43595</c:v>
                </c:pt>
                <c:pt idx="226">
                  <c:v>43598</c:v>
                </c:pt>
                <c:pt idx="227">
                  <c:v>43599</c:v>
                </c:pt>
                <c:pt idx="228">
                  <c:v>43600</c:v>
                </c:pt>
                <c:pt idx="229">
                  <c:v>43601</c:v>
                </c:pt>
                <c:pt idx="230">
                  <c:v>43602</c:v>
                </c:pt>
                <c:pt idx="231">
                  <c:v>43605</c:v>
                </c:pt>
                <c:pt idx="232">
                  <c:v>43606</c:v>
                </c:pt>
                <c:pt idx="233">
                  <c:v>43607</c:v>
                </c:pt>
                <c:pt idx="234">
                  <c:v>43608</c:v>
                </c:pt>
                <c:pt idx="235">
                  <c:v>43609</c:v>
                </c:pt>
                <c:pt idx="236">
                  <c:v>43612</c:v>
                </c:pt>
                <c:pt idx="237">
                  <c:v>43613</c:v>
                </c:pt>
                <c:pt idx="238">
                  <c:v>43614</c:v>
                </c:pt>
                <c:pt idx="239">
                  <c:v>43615</c:v>
                </c:pt>
                <c:pt idx="240">
                  <c:v>43616</c:v>
                </c:pt>
                <c:pt idx="241">
                  <c:v>43619</c:v>
                </c:pt>
                <c:pt idx="242">
                  <c:v>43620</c:v>
                </c:pt>
                <c:pt idx="243">
                  <c:v>43621</c:v>
                </c:pt>
                <c:pt idx="244">
                  <c:v>43622</c:v>
                </c:pt>
                <c:pt idx="245">
                  <c:v>43623</c:v>
                </c:pt>
                <c:pt idx="246">
                  <c:v>43626</c:v>
                </c:pt>
                <c:pt idx="247">
                  <c:v>43627</c:v>
                </c:pt>
                <c:pt idx="248">
                  <c:v>43628</c:v>
                </c:pt>
                <c:pt idx="249">
                  <c:v>43629</c:v>
                </c:pt>
                <c:pt idx="250">
                  <c:v>43630</c:v>
                </c:pt>
                <c:pt idx="251">
                  <c:v>43633</c:v>
                </c:pt>
                <c:pt idx="252">
                  <c:v>43634</c:v>
                </c:pt>
                <c:pt idx="253">
                  <c:v>43635</c:v>
                </c:pt>
                <c:pt idx="254">
                  <c:v>43636</c:v>
                </c:pt>
                <c:pt idx="255">
                  <c:v>43637</c:v>
                </c:pt>
                <c:pt idx="256">
                  <c:v>43640</c:v>
                </c:pt>
                <c:pt idx="257">
                  <c:v>43641</c:v>
                </c:pt>
                <c:pt idx="258">
                  <c:v>43642</c:v>
                </c:pt>
                <c:pt idx="259">
                  <c:v>43643</c:v>
                </c:pt>
                <c:pt idx="260">
                  <c:v>43644</c:v>
                </c:pt>
              </c:numCache>
            </c:numRef>
          </c:cat>
          <c:val>
            <c:numRef>
              <c:f>Sheet1!$D$2:$D$262</c:f>
              <c:numCache>
                <c:formatCode>General</c:formatCode>
                <c:ptCount val="261"/>
                <c:pt idx="14" formatCode="#,##0.000">
                  <c:v>210</c:v>
                </c:pt>
                <c:pt idx="41" formatCode="#,##0.000">
                  <c:v>210</c:v>
                </c:pt>
                <c:pt idx="50" formatCode="#,##0.000">
                  <c:v>210</c:v>
                </c:pt>
                <c:pt idx="63" formatCode="#,##0.000">
                  <c:v>210</c:v>
                </c:pt>
                <c:pt idx="70" formatCode="#,##0.000">
                  <c:v>210</c:v>
                </c:pt>
                <c:pt idx="93" formatCode="#,##0.000">
                  <c:v>210</c:v>
                </c:pt>
                <c:pt idx="103" formatCode="#,##0.000">
                  <c:v>210</c:v>
                </c:pt>
                <c:pt idx="114" formatCode="#,##0.000">
                  <c:v>210</c:v>
                </c:pt>
                <c:pt idx="131" formatCode="#,##0.00">
                  <c:v>210</c:v>
                </c:pt>
                <c:pt idx="141" formatCode="#,##0.000">
                  <c:v>210</c:v>
                </c:pt>
                <c:pt idx="173" formatCode="#,##0.000">
                  <c:v>210</c:v>
                </c:pt>
                <c:pt idx="195" formatCode="#,##0.000">
                  <c:v>210</c:v>
                </c:pt>
                <c:pt idx="217" formatCode="#,##0.000">
                  <c:v>210</c:v>
                </c:pt>
                <c:pt idx="230" formatCode="#,##0.000">
                  <c:v>210</c:v>
                </c:pt>
                <c:pt idx="246" formatCode="#,##0.000">
                  <c:v>210</c:v>
                </c:pt>
                <c:pt idx="260" formatCode="#,##0.000">
                  <c:v>210</c:v>
                </c:pt>
              </c:numCache>
            </c:numRef>
          </c:val>
          <c:smooth val="0"/>
          <c:extLst>
            <c:ext xmlns:c16="http://schemas.microsoft.com/office/drawing/2014/chart" uri="{C3380CC4-5D6E-409C-BE32-E72D297353CC}">
              <c16:uniqueId val="{00000002-B556-494A-A969-20A3CFB906E9}"/>
            </c:ext>
          </c:extLst>
        </c:ser>
        <c:dLbls>
          <c:showLegendKey val="0"/>
          <c:showVal val="0"/>
          <c:showCatName val="0"/>
          <c:showSerName val="0"/>
          <c:showPercent val="0"/>
          <c:showBubbleSize val="0"/>
        </c:dLbls>
        <c:marker val="1"/>
        <c:smooth val="0"/>
        <c:axId val="2079027976"/>
        <c:axId val="2079031016"/>
      </c:lineChart>
      <c:dateAx>
        <c:axId val="2079027976"/>
        <c:scaling>
          <c:orientation val="minMax"/>
          <c:max val="43646"/>
          <c:min val="43281"/>
        </c:scaling>
        <c:delete val="0"/>
        <c:axPos val="b"/>
        <c:numFmt formatCode="mmm\ d" sourceLinked="0"/>
        <c:majorTickMark val="none"/>
        <c:minorTickMark val="none"/>
        <c:tickLblPos val="nextTo"/>
        <c:spPr>
          <a:solidFill>
            <a:schemeClr val="bg1"/>
          </a:solidFill>
          <a:ln w="6350">
            <a:solidFill>
              <a:schemeClr val="tx1"/>
            </a:solidFill>
          </a:ln>
        </c:spPr>
        <c:txPr>
          <a:bodyPr/>
          <a:lstStyle/>
          <a:p>
            <a:pPr>
              <a:defRPr sz="800"/>
            </a:pPr>
            <a:endParaRPr lang="en-US"/>
          </a:p>
        </c:txPr>
        <c:crossAx val="2079031016"/>
        <c:crosses val="autoZero"/>
        <c:auto val="1"/>
        <c:lblOffset val="100"/>
        <c:baseTimeUnit val="days"/>
        <c:majorUnit val="3"/>
        <c:majorTimeUnit val="months"/>
      </c:dateAx>
      <c:valAx>
        <c:axId val="2079031016"/>
        <c:scaling>
          <c:orientation val="minMax"/>
          <c:max val="270"/>
          <c:min val="210"/>
        </c:scaling>
        <c:delete val="0"/>
        <c:axPos val="l"/>
        <c:numFmt formatCode="#,##0" sourceLinked="0"/>
        <c:majorTickMark val="none"/>
        <c:minorTickMark val="none"/>
        <c:tickLblPos val="nextTo"/>
        <c:spPr>
          <a:ln w="6350">
            <a:solidFill>
              <a:schemeClr val="tx1"/>
            </a:solidFill>
          </a:ln>
        </c:spPr>
        <c:txPr>
          <a:bodyPr/>
          <a:lstStyle/>
          <a:p>
            <a:pPr>
              <a:defRPr sz="800"/>
            </a:pPr>
            <a:endParaRPr lang="en-US"/>
          </a:p>
        </c:txPr>
        <c:crossAx val="2079027976"/>
        <c:crosses val="autoZero"/>
        <c:crossBetween val="midCat"/>
        <c:majorUnit val="10"/>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84079292719989"/>
          <c:y val="2.5017895490336401E-3"/>
          <c:w val="0.66810966063452593"/>
          <c:h val="0.93333333333333302"/>
        </c:manualLayout>
      </c:layout>
      <c:barChart>
        <c:barDir val="bar"/>
        <c:grouping val="clustered"/>
        <c:varyColors val="0"/>
        <c:ser>
          <c:idx val="0"/>
          <c:order val="0"/>
          <c:tx>
            <c:strRef>
              <c:f>Sheet1!$B$1</c:f>
              <c:strCache>
                <c:ptCount val="1"/>
                <c:pt idx="0">
                  <c:v>3 Months 
neg</c:v>
                </c:pt>
              </c:strCache>
            </c:strRef>
          </c:tx>
          <c:spPr>
            <a:solidFill>
              <a:schemeClr val="bg1">
                <a:lumMod val="85000"/>
              </a:schemeClr>
            </a:solidFill>
            <a:ln>
              <a:solidFill>
                <a:schemeClr val="bg1"/>
              </a:solidFill>
            </a:ln>
          </c:spPr>
          <c:invertIfNegative val="0"/>
          <c:dLbls>
            <c:dLbl>
              <c:idx val="1"/>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C20B-49B9-836F-AC8D392E2F8B}"/>
                </c:ext>
              </c:extLst>
            </c:dLbl>
            <c:dLbl>
              <c:idx val="2"/>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C20B-49B9-836F-AC8D392E2F8B}"/>
                </c:ext>
              </c:extLst>
            </c:dLbl>
            <c:dLbl>
              <c:idx val="3"/>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C20B-49B9-836F-AC8D392E2F8B}"/>
                </c:ext>
              </c:extLst>
            </c:dLbl>
            <c:dLbl>
              <c:idx val="4"/>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C20B-49B9-836F-AC8D392E2F8B}"/>
                </c:ext>
              </c:extLst>
            </c:dLbl>
            <c:dLbl>
              <c:idx val="5"/>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C20B-49B9-836F-AC8D392E2F8B}"/>
                </c:ext>
              </c:extLst>
            </c:dLbl>
            <c:dLbl>
              <c:idx val="6"/>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C20B-49B9-836F-AC8D392E2F8B}"/>
                </c:ext>
              </c:extLst>
            </c:dLbl>
            <c:dLbl>
              <c:idx val="7"/>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C20B-49B9-836F-AC8D392E2F8B}"/>
                </c:ext>
              </c:extLst>
            </c:dLbl>
            <c:dLbl>
              <c:idx val="8"/>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C20B-49B9-836F-AC8D392E2F8B}"/>
                </c:ext>
              </c:extLst>
            </c:dLbl>
            <c:dLbl>
              <c:idx val="9"/>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C20B-49B9-836F-AC8D392E2F8B}"/>
                </c:ext>
              </c:extLst>
            </c:dLbl>
            <c:dLbl>
              <c:idx val="10"/>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C20B-49B9-836F-AC8D392E2F8B}"/>
                </c:ext>
              </c:extLst>
            </c:dLbl>
            <c:dLbl>
              <c:idx val="12"/>
              <c:numFmt formatCode="#,##0.00;[Red]\-#,##0.00;;" sourceLinked="0"/>
              <c:spPr/>
              <c:txPr>
                <a:bodyPr/>
                <a:lstStyle/>
                <a:p>
                  <a:pPr algn="ctr" rtl="0">
                    <a:defRPr lang="en-US" sz="900" b="0" i="0" u="none" strike="noStrike" kern="1200" baseline="0">
                      <a:solidFill>
                        <a:srgbClr val="35627D"/>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C20B-49B9-836F-AC8D392E2F8B}"/>
                </c:ext>
              </c:extLst>
            </c:dLbl>
            <c:dLbl>
              <c:idx val="13"/>
              <c:numFmt formatCode="#,##0.00;[Red]\-#,##0.00;;" sourceLinked="0"/>
              <c:spPr/>
              <c:txPr>
                <a:bodyPr/>
                <a:lstStyle/>
                <a:p>
                  <a:pPr>
                    <a:defRPr sz="900">
                      <a:solidFill>
                        <a:srgbClr val="35627D"/>
                      </a:solidFill>
                      <a:latin typeface="Arial" pitchFamily="34" charset="0"/>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C20B-49B9-836F-AC8D392E2F8B}"/>
                </c:ext>
              </c:extLst>
            </c:dLbl>
            <c:dLbl>
              <c:idx val="15"/>
              <c:numFmt formatCode="#,##0.00;[Red]\-#,##0.00;;" sourceLinked="0"/>
              <c:spPr>
                <a:noFill/>
                <a:ln>
                  <a:noFill/>
                </a:ln>
                <a:effectLst/>
              </c:spPr>
              <c:txPr>
                <a:bodyPr/>
                <a:lstStyle/>
                <a:p>
                  <a:pPr>
                    <a:defRPr sz="900">
                      <a:solidFill>
                        <a:srgbClr val="C00000"/>
                      </a:solidFill>
                      <a:latin typeface="Arial" pitchFamily="34" charset="0"/>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C-C20B-49B9-836F-AC8D392E2F8B}"/>
                </c:ext>
              </c:extLst>
            </c:dLbl>
            <c:dLbl>
              <c:idx val="16"/>
              <c:numFmt formatCode="#,##0.00;[Red]\-#,##0.00;;" sourceLinked="0"/>
              <c:spPr>
                <a:noFill/>
                <a:ln>
                  <a:noFill/>
                </a:ln>
                <a:effectLst/>
              </c:spPr>
              <c:txPr>
                <a:bodyPr/>
                <a:lstStyle/>
                <a:p>
                  <a:pPr>
                    <a:defRPr sz="900">
                      <a:solidFill>
                        <a:srgbClr val="C00000"/>
                      </a:solidFill>
                      <a:latin typeface="Arial" pitchFamily="34" charset="0"/>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D-C20B-49B9-836F-AC8D392E2F8B}"/>
                </c:ext>
              </c:extLst>
            </c:dLbl>
            <c:numFmt formatCode="#,##0.00;[Red]\-#,##0.00;;" sourceLinked="0"/>
            <c:spPr>
              <a:noFill/>
              <a:ln>
                <a:noFill/>
              </a:ln>
              <a:effectLst/>
            </c:spPr>
            <c:txPr>
              <a:bodyPr/>
              <a:lstStyle/>
              <a:p>
                <a:pPr>
                  <a:defRPr sz="900">
                    <a:solidFill>
                      <a:srgbClr val="35627D"/>
                    </a:solidFill>
                    <a:latin typeface="Arial" pitchFamily="34" charset="0"/>
                    <a:cs typeface="Arial"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Sheet1!$A$2:$A$18</c:f>
              <c:strCache>
                <c:ptCount val="17"/>
                <c:pt idx="0">
                  <c:v>S&amp;P 500 Index</c:v>
                </c:pt>
                <c:pt idx="1">
                  <c:v>Russell 1000 Index</c:v>
                </c:pt>
                <c:pt idx="2">
                  <c:v>Russell 3000 Index</c:v>
                </c:pt>
                <c:pt idx="3">
                  <c:v>Russell 1000 Value Index</c:v>
                </c:pt>
                <c:pt idx="4">
                  <c:v>MSCI World ex USA Index (net div.)</c:v>
                </c:pt>
                <c:pt idx="5">
                  <c:v>Bloomberg Barclays US Aggregate Bond Index</c:v>
                </c:pt>
                <c:pt idx="6">
                  <c:v>MSCI All Country World ex USA Index (net div.)</c:v>
                </c:pt>
                <c:pt idx="7">
                  <c:v>S&amp;P Global ex US REIT Index (net div.)</c:v>
                </c:pt>
                <c:pt idx="8">
                  <c:v>Russell 2000 Index</c:v>
                </c:pt>
                <c:pt idx="9">
                  <c:v>MSCI World ex USA Small Cap Index (net div.)</c:v>
                </c:pt>
                <c:pt idx="10">
                  <c:v>MSCI World ex USA Value Index (net div.)</c:v>
                </c:pt>
                <c:pt idx="11">
                  <c:v>Russell 2000 Value Index</c:v>
                </c:pt>
                <c:pt idx="12">
                  <c:v>MSCI Emerging Markets Value Index (net div.)</c:v>
                </c:pt>
                <c:pt idx="13">
                  <c:v>Dow Jones U.S. Select REIT Index</c:v>
                </c:pt>
                <c:pt idx="14">
                  <c:v>MSCI Emerging Markets Index (net div.)</c:v>
                </c:pt>
                <c:pt idx="15">
                  <c:v>One-Month US Treasury Bills</c:v>
                </c:pt>
                <c:pt idx="16">
                  <c:v>MSCI Emerging Markets Small Cap Index (net div.)</c:v>
                </c:pt>
              </c:strCache>
            </c:strRef>
          </c:cat>
          <c:val>
            <c:numRef>
              <c:f>Sheet1!$B$2:$B$18</c:f>
              <c:numCache>
                <c:formatCode>#,##0.00;\-#,##0.00;</c:formatCode>
                <c:ptCount val="17"/>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-0.98</c:v>
                </c:pt>
              </c:numCache>
            </c:numRef>
          </c:val>
          <c:extLst>
            <c:ext xmlns:c16="http://schemas.microsoft.com/office/drawing/2014/chart" uri="{C3380CC4-5D6E-409C-BE32-E72D297353CC}">
              <c16:uniqueId val="{0000000E-C20B-49B9-836F-AC8D392E2F8B}"/>
            </c:ext>
          </c:extLst>
        </c:ser>
        <c:ser>
          <c:idx val="1"/>
          <c:order val="1"/>
          <c:tx>
            <c:strRef>
              <c:f>Sheet1!$C$1</c:f>
              <c:strCache>
                <c:ptCount val="1"/>
                <c:pt idx="0">
                  <c:v>3 months
positive</c:v>
                </c:pt>
              </c:strCache>
            </c:strRef>
          </c:tx>
          <c:spPr>
            <a:solidFill>
              <a:schemeClr val="bg1">
                <a:lumMod val="85000"/>
              </a:schemeClr>
            </a:solidFill>
          </c:spPr>
          <c:invertIfNegative val="0"/>
          <c:dLbls>
            <c:spPr>
              <a:noFill/>
              <a:ln>
                <a:noFill/>
              </a:ln>
              <a:effectLst/>
            </c:spPr>
            <c:txPr>
              <a:bodyPr/>
              <a:lstStyle/>
              <a:p>
                <a:pPr>
                  <a:defRPr sz="9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Sheet1!$A$2:$A$18</c:f>
              <c:strCache>
                <c:ptCount val="17"/>
                <c:pt idx="0">
                  <c:v>S&amp;P 500 Index</c:v>
                </c:pt>
                <c:pt idx="1">
                  <c:v>Russell 1000 Index</c:v>
                </c:pt>
                <c:pt idx="2">
                  <c:v>Russell 3000 Index</c:v>
                </c:pt>
                <c:pt idx="3">
                  <c:v>Russell 1000 Value Index</c:v>
                </c:pt>
                <c:pt idx="4">
                  <c:v>MSCI World ex USA Index (net div.)</c:v>
                </c:pt>
                <c:pt idx="5">
                  <c:v>Bloomberg Barclays US Aggregate Bond Index</c:v>
                </c:pt>
                <c:pt idx="6">
                  <c:v>MSCI All Country World ex USA Index (net div.)</c:v>
                </c:pt>
                <c:pt idx="7">
                  <c:v>S&amp;P Global ex US REIT Index (net div.)</c:v>
                </c:pt>
                <c:pt idx="8">
                  <c:v>Russell 2000 Index</c:v>
                </c:pt>
                <c:pt idx="9">
                  <c:v>MSCI World ex USA Small Cap Index (net div.)</c:v>
                </c:pt>
                <c:pt idx="10">
                  <c:v>MSCI World ex USA Value Index (net div.)</c:v>
                </c:pt>
                <c:pt idx="11">
                  <c:v>Russell 2000 Value Index</c:v>
                </c:pt>
                <c:pt idx="12">
                  <c:v>MSCI Emerging Markets Value Index (net div.)</c:v>
                </c:pt>
                <c:pt idx="13">
                  <c:v>Dow Jones U.S. Select REIT Index</c:v>
                </c:pt>
                <c:pt idx="14">
                  <c:v>MSCI Emerging Markets Index (net div.)</c:v>
                </c:pt>
                <c:pt idx="15">
                  <c:v>One-Month US Treasury Bills</c:v>
                </c:pt>
                <c:pt idx="16">
                  <c:v>MSCI Emerging Markets Small Cap Index (net div.)</c:v>
                </c:pt>
              </c:strCache>
            </c:strRef>
          </c:cat>
          <c:val>
            <c:numRef>
              <c:f>Sheet1!$C$2:$C$18</c:f>
              <c:numCache>
                <c:formatCode>#,##0.00;\-#,##0.00;</c:formatCode>
                <c:ptCount val="17"/>
                <c:pt idx="0">
                  <c:v>4.3</c:v>
                </c:pt>
                <c:pt idx="1">
                  <c:v>4.25</c:v>
                </c:pt>
                <c:pt idx="2">
                  <c:v>4.0999999999999996</c:v>
                </c:pt>
                <c:pt idx="3">
                  <c:v>3.84</c:v>
                </c:pt>
                <c:pt idx="4">
                  <c:v>3.79</c:v>
                </c:pt>
                <c:pt idx="5">
                  <c:v>3.08</c:v>
                </c:pt>
                <c:pt idx="6">
                  <c:v>2.98</c:v>
                </c:pt>
                <c:pt idx="7">
                  <c:v>2.64</c:v>
                </c:pt>
                <c:pt idx="8">
                  <c:v>2.1</c:v>
                </c:pt>
                <c:pt idx="9">
                  <c:v>1.76</c:v>
                </c:pt>
                <c:pt idx="10">
                  <c:v>1.74</c:v>
                </c:pt>
                <c:pt idx="11">
                  <c:v>1.38</c:v>
                </c:pt>
                <c:pt idx="12">
                  <c:v>0.97</c:v>
                </c:pt>
                <c:pt idx="13">
                  <c:v>0.82</c:v>
                </c:pt>
                <c:pt idx="14">
                  <c:v>0.61</c:v>
                </c:pt>
                <c:pt idx="15">
                  <c:v>0.6</c:v>
                </c:pt>
                <c:pt idx="16">
                  <c:v>0</c:v>
                </c:pt>
              </c:numCache>
            </c:numRef>
          </c:val>
          <c:extLst>
            <c:ext xmlns:c16="http://schemas.microsoft.com/office/drawing/2014/chart" uri="{C3380CC4-5D6E-409C-BE32-E72D297353CC}">
              <c16:uniqueId val="{0000000F-C20B-49B9-836F-AC8D392E2F8B}"/>
            </c:ext>
          </c:extLst>
        </c:ser>
        <c:dLbls>
          <c:showLegendKey val="0"/>
          <c:showVal val="1"/>
          <c:showCatName val="0"/>
          <c:showSerName val="0"/>
          <c:showPercent val="0"/>
          <c:showBubbleSize val="0"/>
        </c:dLbls>
        <c:gapWidth val="56"/>
        <c:overlap val="100"/>
        <c:axId val="43376000"/>
        <c:axId val="43402368"/>
      </c:barChart>
      <c:dateAx>
        <c:axId val="43376000"/>
        <c:scaling>
          <c:orientation val="maxMin"/>
        </c:scaling>
        <c:delete val="0"/>
        <c:axPos val="l"/>
        <c:numFmt formatCode="General" sourceLinked="0"/>
        <c:majorTickMark val="none"/>
        <c:minorTickMark val="none"/>
        <c:tickLblPos val="low"/>
        <c:spPr>
          <a:ln w="6350">
            <a:solidFill>
              <a:schemeClr val="bg1">
                <a:lumMod val="65000"/>
              </a:schemeClr>
            </a:solidFill>
          </a:ln>
        </c:spPr>
        <c:txPr>
          <a:bodyPr wrap="none"/>
          <a:lstStyle/>
          <a:p>
            <a:pPr>
              <a:defRPr sz="900">
                <a:solidFill>
                  <a:schemeClr val="tx1"/>
                </a:solidFill>
                <a:latin typeface="Arial" pitchFamily="34" charset="0"/>
                <a:cs typeface="Arial" pitchFamily="34" charset="0"/>
              </a:defRPr>
            </a:pPr>
            <a:endParaRPr lang="en-US"/>
          </a:p>
        </c:txPr>
        <c:crossAx val="43402368"/>
        <c:crosses val="autoZero"/>
        <c:auto val="0"/>
        <c:lblOffset val="50"/>
        <c:baseTimeUnit val="days"/>
        <c:majorUnit val="1"/>
      </c:dateAx>
      <c:valAx>
        <c:axId val="43402368"/>
        <c:scaling>
          <c:orientation val="minMax"/>
          <c:max val="6"/>
        </c:scaling>
        <c:delete val="0"/>
        <c:axPos val="b"/>
        <c:numFmt formatCode="#,##0.00;\-#,##0.00;" sourceLinked="1"/>
        <c:majorTickMark val="out"/>
        <c:minorTickMark val="none"/>
        <c:tickLblPos val="none"/>
        <c:spPr>
          <a:ln>
            <a:noFill/>
          </a:ln>
        </c:spPr>
        <c:crossAx val="43376000"/>
        <c:crosses val="max"/>
        <c:crossBetween val="between"/>
        <c:majorUnit val="1"/>
      </c:valAx>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5.7844910701987974E-2"/>
          <c:y val="0.16183679448444169"/>
          <c:w val="0.38386982101044814"/>
          <c:h val="0.73655567558642576"/>
        </c:manualLayout>
      </c:layout>
      <c:pieChart>
        <c:varyColors val="1"/>
        <c:ser>
          <c:idx val="0"/>
          <c:order val="0"/>
          <c:tx>
            <c:strRef>
              <c:f>Sheet2!$B$1</c:f>
              <c:strCache>
                <c:ptCount val="1"/>
                <c:pt idx="0">
                  <c:v>Percent</c:v>
                </c:pt>
              </c:strCache>
            </c:strRef>
          </c:tx>
          <c:spPr>
            <a:ln>
              <a:solidFill>
                <a:schemeClr val="bg1">
                  <a:lumMod val="65000"/>
                </a:schemeClr>
              </a:solidFill>
            </a:ln>
            <a:effectLst/>
          </c:spPr>
          <c:dPt>
            <c:idx val="0"/>
            <c:bubble3D val="0"/>
            <c:spPr>
              <a:solidFill>
                <a:schemeClr val="bg2"/>
              </a:solidFill>
              <a:ln>
                <a:solidFill>
                  <a:schemeClr val="bg2"/>
                </a:solidFill>
              </a:ln>
              <a:effectLst/>
            </c:spPr>
            <c:extLst>
              <c:ext xmlns:c16="http://schemas.microsoft.com/office/drawing/2014/chart" uri="{C3380CC4-5D6E-409C-BE32-E72D297353CC}">
                <c16:uniqueId val="{00000001-5CAA-4613-A076-10774813FEFC}"/>
              </c:ext>
            </c:extLst>
          </c:dPt>
          <c:dPt>
            <c:idx val="1"/>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3-5CAA-4613-A076-10774813FEFC}"/>
              </c:ext>
            </c:extLst>
          </c:dPt>
          <c:dPt>
            <c:idx val="2"/>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5-5CAA-4613-A076-10774813FEFC}"/>
              </c:ext>
            </c:extLst>
          </c:dPt>
          <c:dLbls>
            <c:dLbl>
              <c:idx val="0"/>
              <c:layout>
                <c:manualLayout>
                  <c:x val="6.7334177231794426E-2"/>
                  <c:y val="-5.3965493860940107E-2"/>
                </c:manualLayout>
              </c:layout>
              <c:tx>
                <c:rich>
                  <a:bodyPr anchor="t" anchorCtr="0"/>
                  <a:lstStyle/>
                  <a:p>
                    <a:pPr algn="l">
                      <a:defRPr/>
                    </a:pPr>
                    <a:r>
                      <a:rPr lang="en-US" sz="3200" dirty="0">
                        <a:solidFill>
                          <a:schemeClr val="bg2"/>
                        </a:solidFill>
                      </a:rPr>
                      <a:t>55%</a:t>
                    </a:r>
                    <a:r>
                      <a:rPr lang="en-US" sz="900" dirty="0">
                        <a:solidFill>
                          <a:schemeClr val="bg2"/>
                        </a:solidFill>
                      </a:rPr>
                      <a:t> </a:t>
                    </a:r>
                    <a:r>
                      <a:rPr lang="en-US" sz="900" b="1" dirty="0">
                        <a:solidFill>
                          <a:schemeClr val="bg1">
                            <a:lumMod val="50000"/>
                          </a:schemeClr>
                        </a:solidFill>
                      </a:rPr>
                      <a:t>US Market </a:t>
                    </a:r>
                    <a:br>
                      <a:rPr lang="en-US" sz="900" dirty="0">
                        <a:solidFill>
                          <a:schemeClr val="bg1">
                            <a:lumMod val="50000"/>
                          </a:schemeClr>
                        </a:solidFill>
                      </a:rPr>
                    </a:br>
                    <a:r>
                      <a:rPr lang="en-US" sz="900" dirty="0">
                        <a:solidFill>
                          <a:schemeClr val="bg1">
                            <a:lumMod val="50000"/>
                          </a:schemeClr>
                        </a:solidFill>
                      </a:rPr>
                      <a:t>$29.3 trillion</a:t>
                    </a:r>
                  </a:p>
                </c:rich>
              </c:tx>
              <c:spPr/>
              <c:dLblPos val="bestFit"/>
              <c:showLegendKey val="0"/>
              <c:showVal val="1"/>
              <c:showCatName val="0"/>
              <c:showSerName val="0"/>
              <c:showPercent val="0"/>
              <c:showBubbleSize val="0"/>
              <c:extLst>
                <c:ext xmlns:c15="http://schemas.microsoft.com/office/drawing/2012/chart" uri="{CE6537A1-D6FC-4f65-9D91-7224C49458BB}">
                  <c15:layout>
                    <c:manualLayout>
                      <c:w val="0.25497137085402088"/>
                      <c:h val="0.46119380318723424"/>
                    </c:manualLayout>
                  </c15:layout>
                </c:ext>
                <c:ext xmlns:c16="http://schemas.microsoft.com/office/drawing/2014/chart" uri="{C3380CC4-5D6E-409C-BE32-E72D297353CC}">
                  <c16:uniqueId val="{00000001-5CAA-4613-A076-10774813FEFC}"/>
                </c:ext>
              </c:extLst>
            </c:dLbl>
            <c:dLbl>
              <c:idx val="1"/>
              <c:delete val="1"/>
              <c:extLst>
                <c:ext xmlns:c15="http://schemas.microsoft.com/office/drawing/2012/chart" uri="{CE6537A1-D6FC-4f65-9D91-7224C49458BB}"/>
                <c:ext xmlns:c16="http://schemas.microsoft.com/office/drawing/2014/chart" uri="{C3380CC4-5D6E-409C-BE32-E72D297353CC}">
                  <c16:uniqueId val="{00000003-5CAA-4613-A076-10774813FEFC}"/>
                </c:ext>
              </c:extLst>
            </c:dLbl>
            <c:dLbl>
              <c:idx val="2"/>
              <c:delete val="1"/>
              <c:extLst>
                <c:ext xmlns:c15="http://schemas.microsoft.com/office/drawing/2012/chart" uri="{CE6537A1-D6FC-4f65-9D91-7224C49458BB}"/>
                <c:ext xmlns:c16="http://schemas.microsoft.com/office/drawing/2014/chart" uri="{C3380CC4-5D6E-409C-BE32-E72D297353CC}">
                  <c16:uniqueId val="{00000005-5CAA-4613-A076-10774813FEFC}"/>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Sheet2!$A$2:$A$4</c:f>
              <c:strCache>
                <c:ptCount val="3"/>
                <c:pt idx="0">
                  <c:v>US</c:v>
                </c:pt>
                <c:pt idx="1">
                  <c:v>International Developed</c:v>
                </c:pt>
                <c:pt idx="2">
                  <c:v>Emerging Markets</c:v>
                </c:pt>
              </c:strCache>
            </c:strRef>
          </c:cat>
          <c:val>
            <c:numRef>
              <c:f>Sheet2!$B$2:$B$4</c:f>
              <c:numCache>
                <c:formatCode>0%</c:formatCode>
                <c:ptCount val="3"/>
                <c:pt idx="0">
                  <c:v>0.54838491577647142</c:v>
                </c:pt>
                <c:pt idx="1">
                  <c:v>0.33555933802007698</c:v>
                </c:pt>
                <c:pt idx="2">
                  <c:v>0.11605574620345159</c:v>
                </c:pt>
              </c:numCache>
            </c:numRef>
          </c:val>
          <c:extLst>
            <c:ext xmlns:c16="http://schemas.microsoft.com/office/drawing/2014/chart" uri="{C3380CC4-5D6E-409C-BE32-E72D297353CC}">
              <c16:uniqueId val="{00000006-5CAA-4613-A076-10774813FEFC}"/>
            </c:ext>
          </c:extLst>
        </c:ser>
        <c:ser>
          <c:idx val="1"/>
          <c:order val="1"/>
          <c:tx>
            <c:strRef>
              <c:f>Sheet2!$C$1</c:f>
              <c:strCache>
                <c:ptCount val="1"/>
                <c:pt idx="0">
                  <c:v>$market</c:v>
                </c:pt>
              </c:strCache>
            </c:strRef>
          </c:tx>
          <c:cat>
            <c:strRef>
              <c:f>Sheet2!$A$2:$A$4</c:f>
              <c:strCache>
                <c:ptCount val="3"/>
                <c:pt idx="0">
                  <c:v>US</c:v>
                </c:pt>
                <c:pt idx="1">
                  <c:v>International Developed</c:v>
                </c:pt>
                <c:pt idx="2">
                  <c:v>Emerging Markets</c:v>
                </c:pt>
              </c:strCache>
            </c:strRef>
          </c:cat>
          <c:val>
            <c:numRef>
              <c:f>Sheet2!$C$2:$C$4</c:f>
              <c:numCache>
                <c:formatCode>0.0</c:formatCode>
                <c:ptCount val="3"/>
                <c:pt idx="0">
                  <c:v>29.327880091856603</c:v>
                </c:pt>
                <c:pt idx="1">
                  <c:v>17.945869308277999</c:v>
                </c:pt>
                <c:pt idx="2">
                  <c:v>6.2067152299519996</c:v>
                </c:pt>
              </c:numCache>
            </c:numRef>
          </c:val>
          <c:extLst>
            <c:ext xmlns:c16="http://schemas.microsoft.com/office/drawing/2014/chart" uri="{C3380CC4-5D6E-409C-BE32-E72D297353CC}">
              <c16:uniqueId val="{00000006-644F-4095-B612-F09CBF8392C8}"/>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557376901165193"/>
          <c:y val="5.3097018226660728E-2"/>
          <c:w val="0.59887924978877338"/>
          <c:h val="0.90438687622051483"/>
        </c:manualLayout>
      </c:layout>
      <c:barChart>
        <c:barDir val="bar"/>
        <c:grouping val="clustered"/>
        <c:varyColors val="0"/>
        <c:ser>
          <c:idx val="0"/>
          <c:order val="0"/>
          <c:tx>
            <c:strRef>
              <c:f>Sheet1!$B$1</c:f>
              <c:strCache>
                <c:ptCount val="1"/>
                <c:pt idx="0">
                  <c:v>negative</c:v>
                </c:pt>
              </c:strCache>
            </c:strRef>
          </c:tx>
          <c:spPr>
            <a:solidFill>
              <a:schemeClr val="bg1">
                <a:lumMod val="85000"/>
              </a:schemeClr>
            </a:solidFill>
            <a:ln>
              <a:solidFill>
                <a:schemeClr val="bg1"/>
              </a:solidFill>
            </a:ln>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7C5-4A62-954E-8C8B0856A4EF}"/>
                </c:ext>
              </c:extLst>
            </c:dLbl>
            <c:dLbl>
              <c:idx val="1"/>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67C5-4A62-954E-8C8B0856A4EF}"/>
                </c:ext>
              </c:extLst>
            </c:dLbl>
            <c:dLbl>
              <c:idx val="2"/>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67C5-4A62-954E-8C8B0856A4EF}"/>
                </c:ext>
              </c:extLst>
            </c:dLbl>
            <c:dLbl>
              <c:idx val="3"/>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67C5-4A62-954E-8C8B0856A4EF}"/>
                </c:ext>
              </c:extLst>
            </c:dLbl>
            <c:dLbl>
              <c:idx val="4"/>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4-67C5-4A62-954E-8C8B0856A4EF}"/>
                </c:ext>
              </c:extLst>
            </c:dLbl>
            <c:dLbl>
              <c:idx val="5"/>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67C5-4A62-954E-8C8B0856A4EF}"/>
                </c:ext>
              </c:extLst>
            </c:dLbl>
            <c:dLbl>
              <c:idx val="6"/>
              <c:numFmt formatCode="#,##0.00;[Red]\-#,##0.00;;" sourceLinked="0"/>
              <c:spPr>
                <a:ln>
                  <a:noFill/>
                </a:ln>
              </c:spPr>
              <c:txPr>
                <a:bodyPr/>
                <a:lstStyle/>
                <a:p>
                  <a:pPr algn="ctr" rtl="0">
                    <a:defRPr lang="en-US" sz="900" b="0" i="0" u="none" strike="noStrike" kern="1200" baseline="0">
                      <a:solidFill>
                        <a:srgbClr val="C00000"/>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6-67C5-4A62-954E-8C8B0856A4EF}"/>
                </c:ext>
              </c:extLst>
            </c:dLbl>
            <c:dLbl>
              <c:idx val="7"/>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7-67C5-4A62-954E-8C8B0856A4EF}"/>
                </c:ext>
              </c:extLst>
            </c:dLbl>
            <c:dLbl>
              <c:idx val="8"/>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8-67C5-4A62-954E-8C8B0856A4EF}"/>
                </c:ext>
              </c:extLst>
            </c:dLbl>
            <c:dLbl>
              <c:idx val="9"/>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9-67C5-4A62-954E-8C8B0856A4EF}"/>
                </c:ext>
              </c:extLst>
            </c:dLbl>
            <c:dLbl>
              <c:idx val="10"/>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A-67C5-4A62-954E-8C8B0856A4EF}"/>
                </c:ext>
              </c:extLst>
            </c:dLbl>
            <c:dLbl>
              <c:idx val="12"/>
              <c:numFmt formatCode="#,##0.00;[Red]\-#,##0.00;;" sourceLinked="0"/>
              <c:spPr/>
              <c:txPr>
                <a:bodyPr/>
                <a:lstStyle/>
                <a:p>
                  <a:pPr algn="ctr" rtl="0">
                    <a:defRPr lang="en-US" sz="900" b="0" i="0" u="none" strike="noStrike" kern="1200" baseline="0">
                      <a:solidFill>
                        <a:schemeClr val="tx2"/>
                      </a:solidFill>
                      <a:latin typeface="Arial" pitchFamily="34" charset="0"/>
                      <a:ea typeface="+mn-ea"/>
                      <a:cs typeface="Arial" pitchFamily="34" charset="0"/>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B-67C5-4A62-954E-8C8B0856A4EF}"/>
                </c:ext>
              </c:extLst>
            </c:dLbl>
            <c:numFmt formatCode="#,##0.00;[Red]\-#,##0.00;;" sourceLinked="0"/>
            <c:spPr>
              <a:noFill/>
              <a:ln>
                <a:noFill/>
              </a:ln>
              <a:effectLst/>
            </c:spPr>
            <c:txPr>
              <a:bodyPr/>
              <a:lstStyle/>
              <a:p>
                <a:pPr>
                  <a:defRPr sz="900">
                    <a:solidFill>
                      <a:schemeClr val="tx2"/>
                    </a:solidFill>
                    <a:latin typeface="Arial" pitchFamily="34" charset="0"/>
                    <a:cs typeface="Arial"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Large Growth</c:v>
                </c:pt>
                <c:pt idx="1">
                  <c:v>Large Cap</c:v>
                </c:pt>
                <c:pt idx="2">
                  <c:v>Marketwide</c:v>
                </c:pt>
                <c:pt idx="3">
                  <c:v>Large Value</c:v>
                </c:pt>
                <c:pt idx="4">
                  <c:v>Small Growth</c:v>
                </c:pt>
                <c:pt idx="5">
                  <c:v>Small Cap</c:v>
                </c:pt>
                <c:pt idx="6">
                  <c:v>Small Value</c:v>
                </c:pt>
              </c:strCache>
            </c:strRef>
          </c:cat>
          <c:val>
            <c:numRef>
              <c:f>Sheet1!$B$2:$B$8</c:f>
              <c:numCache>
                <c:formatCode>0.00</c:formatCode>
                <c:ptCount val="7"/>
                <c:pt idx="0">
                  <c:v>0</c:v>
                </c:pt>
                <c:pt idx="1">
                  <c:v>0</c:v>
                </c:pt>
                <c:pt idx="2">
                  <c:v>0</c:v>
                </c:pt>
                <c:pt idx="3">
                  <c:v>0</c:v>
                </c:pt>
                <c:pt idx="4">
                  <c:v>0</c:v>
                </c:pt>
                <c:pt idx="5">
                  <c:v>0</c:v>
                </c:pt>
                <c:pt idx="6">
                  <c:v>0</c:v>
                </c:pt>
              </c:numCache>
            </c:numRef>
          </c:val>
          <c:extLst>
            <c:ext xmlns:c16="http://schemas.microsoft.com/office/drawing/2014/chart" uri="{C3380CC4-5D6E-409C-BE32-E72D297353CC}">
              <c16:uniqueId val="{0000000C-67C5-4A62-954E-8C8B0856A4EF}"/>
            </c:ext>
          </c:extLst>
        </c:ser>
        <c:ser>
          <c:idx val="1"/>
          <c:order val="1"/>
          <c:tx>
            <c:strRef>
              <c:f>Sheet1!$C$1</c:f>
              <c:strCache>
                <c:ptCount val="1"/>
                <c:pt idx="0">
                  <c:v>positive</c:v>
                </c:pt>
              </c:strCache>
            </c:strRef>
          </c:tx>
          <c:spPr>
            <a:solidFill>
              <a:schemeClr val="bg1">
                <a:lumMod val="85000"/>
              </a:schemeClr>
            </a:solidFill>
          </c:spPr>
          <c:invertIfNegative val="0"/>
          <c:dLbls>
            <c:numFmt formatCode="#,##0.00" sourceLinked="0"/>
            <c:spPr>
              <a:noFill/>
              <a:ln>
                <a:noFill/>
              </a:ln>
              <a:effectLst/>
            </c:spPr>
            <c:txPr>
              <a:bodyPr/>
              <a:lstStyle/>
              <a:p>
                <a:pPr>
                  <a:defRPr sz="9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Large Growth</c:v>
                </c:pt>
                <c:pt idx="1">
                  <c:v>Large Cap</c:v>
                </c:pt>
                <c:pt idx="2">
                  <c:v>Marketwide</c:v>
                </c:pt>
                <c:pt idx="3">
                  <c:v>Large Value</c:v>
                </c:pt>
                <c:pt idx="4">
                  <c:v>Small Growth</c:v>
                </c:pt>
                <c:pt idx="5">
                  <c:v>Small Cap</c:v>
                </c:pt>
                <c:pt idx="6">
                  <c:v>Small Value</c:v>
                </c:pt>
              </c:strCache>
            </c:strRef>
          </c:cat>
          <c:val>
            <c:numRef>
              <c:f>Sheet1!$C$2:$C$8</c:f>
              <c:numCache>
                <c:formatCode>General</c:formatCode>
                <c:ptCount val="7"/>
                <c:pt idx="0">
                  <c:v>4.6399999999999997</c:v>
                </c:pt>
                <c:pt idx="1">
                  <c:v>4.25</c:v>
                </c:pt>
                <c:pt idx="2">
                  <c:v>4.0999999999999996</c:v>
                </c:pt>
                <c:pt idx="3">
                  <c:v>3.84</c:v>
                </c:pt>
                <c:pt idx="4">
                  <c:v>2.75</c:v>
                </c:pt>
                <c:pt idx="5">
                  <c:v>2.1</c:v>
                </c:pt>
                <c:pt idx="6">
                  <c:v>1.38</c:v>
                </c:pt>
              </c:numCache>
            </c:numRef>
          </c:val>
          <c:extLst>
            <c:ext xmlns:c16="http://schemas.microsoft.com/office/drawing/2014/chart" uri="{C3380CC4-5D6E-409C-BE32-E72D297353CC}">
              <c16:uniqueId val="{0000000D-67C5-4A62-954E-8C8B0856A4EF}"/>
            </c:ext>
          </c:extLst>
        </c:ser>
        <c:dLbls>
          <c:showLegendKey val="0"/>
          <c:showVal val="1"/>
          <c:showCatName val="0"/>
          <c:showSerName val="0"/>
          <c:showPercent val="0"/>
          <c:showBubbleSize val="0"/>
        </c:dLbls>
        <c:gapWidth val="30"/>
        <c:overlap val="100"/>
        <c:axId val="45522304"/>
        <c:axId val="45532288"/>
      </c:barChart>
      <c:dateAx>
        <c:axId val="45522304"/>
        <c:scaling>
          <c:orientation val="maxMin"/>
        </c:scaling>
        <c:delete val="0"/>
        <c:axPos val="l"/>
        <c:numFmt formatCode="General" sourceLinked="0"/>
        <c:majorTickMark val="none"/>
        <c:minorTickMark val="none"/>
        <c:tickLblPos val="low"/>
        <c:spPr>
          <a:ln w="6350">
            <a:solidFill>
              <a:schemeClr val="bg1">
                <a:lumMod val="65000"/>
              </a:schemeClr>
            </a:solidFill>
          </a:ln>
        </c:spPr>
        <c:txPr>
          <a:bodyPr wrap="none"/>
          <a:lstStyle/>
          <a:p>
            <a:pPr>
              <a:defRPr sz="900">
                <a:solidFill>
                  <a:schemeClr val="tx1"/>
                </a:solidFill>
                <a:latin typeface="Arial" pitchFamily="34" charset="0"/>
                <a:cs typeface="Arial" pitchFamily="34" charset="0"/>
              </a:defRPr>
            </a:pPr>
            <a:endParaRPr lang="en-US"/>
          </a:p>
        </c:txPr>
        <c:crossAx val="45532288"/>
        <c:crosses val="autoZero"/>
        <c:auto val="0"/>
        <c:lblOffset val="50"/>
        <c:baseTimeUnit val="days"/>
        <c:majorUnit val="1"/>
      </c:dateAx>
      <c:valAx>
        <c:axId val="45532288"/>
        <c:scaling>
          <c:orientation val="minMax"/>
          <c:max val="5"/>
          <c:min val="0"/>
        </c:scaling>
        <c:delete val="0"/>
        <c:axPos val="b"/>
        <c:numFmt formatCode="0.00" sourceLinked="1"/>
        <c:majorTickMark val="out"/>
        <c:minorTickMark val="none"/>
        <c:tickLblPos val="none"/>
        <c:spPr>
          <a:ln>
            <a:noFill/>
          </a:ln>
        </c:spPr>
        <c:crossAx val="45522304"/>
        <c:crosses val="max"/>
        <c:crossBetween val="between"/>
        <c:majorUnit val="1.0000000000000002E-2"/>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642642938878585"/>
          <c:y val="0.19458234327618812"/>
          <c:w val="0.74363335043207202"/>
          <c:h val="0.75748035025013871"/>
        </c:manualLayout>
      </c:layout>
      <c:barChart>
        <c:barDir val="bar"/>
        <c:grouping val="clustered"/>
        <c:varyColors val="0"/>
        <c:ser>
          <c:idx val="0"/>
          <c:order val="0"/>
          <c:tx>
            <c:strRef>
              <c:f>Sheet1!$B$1</c:f>
              <c:strCache>
                <c:ptCount val="1"/>
                <c:pt idx="0">
                  <c:v>Local currency</c:v>
                </c:pt>
              </c:strCache>
            </c:strRef>
          </c:tx>
          <c:spPr>
            <a:solidFill>
              <a:schemeClr val="bg1">
                <a:lumMod val="85000"/>
              </a:schemeClr>
            </a:solidFill>
          </c:spPr>
          <c:invertIfNegative val="0"/>
          <c:dLbls>
            <c:spPr>
              <a:noFill/>
              <a:ln>
                <a:noFill/>
              </a:ln>
              <a:effectLst/>
            </c:spPr>
            <c:txPr>
              <a:bodyPr/>
              <a:lstStyle/>
              <a:p>
                <a:pPr>
                  <a:defRPr sz="9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Growth</c:v>
                </c:pt>
                <c:pt idx="1">
                  <c:v>Large Cap</c:v>
                </c:pt>
                <c:pt idx="2">
                  <c:v>Small Cap</c:v>
                </c:pt>
                <c:pt idx="3">
                  <c:v>Value</c:v>
                </c:pt>
              </c:strCache>
            </c:strRef>
          </c:cat>
          <c:val>
            <c:numRef>
              <c:f>Sheet1!$B$2:$B$5</c:f>
              <c:numCache>
                <c:formatCode>#,##0.00;[Red]\-#,##0.00</c:formatCode>
                <c:ptCount val="4"/>
                <c:pt idx="0">
                  <c:v>4.5</c:v>
                </c:pt>
                <c:pt idx="1">
                  <c:v>2.78</c:v>
                </c:pt>
                <c:pt idx="2">
                  <c:v>0.85</c:v>
                </c:pt>
                <c:pt idx="3">
                  <c:v>0.99</c:v>
                </c:pt>
              </c:numCache>
            </c:numRef>
          </c:val>
          <c:extLst>
            <c:ext xmlns:c16="http://schemas.microsoft.com/office/drawing/2014/chart" uri="{C3380CC4-5D6E-409C-BE32-E72D297353CC}">
              <c16:uniqueId val="{00000000-CB91-4548-891D-3D52B7C6A67F}"/>
            </c:ext>
          </c:extLst>
        </c:ser>
        <c:ser>
          <c:idx val="1"/>
          <c:order val="1"/>
          <c:tx>
            <c:strRef>
              <c:f>Sheet1!$C$1</c:f>
              <c:strCache>
                <c:ptCount val="1"/>
                <c:pt idx="0">
                  <c:v>US currency</c:v>
                </c:pt>
              </c:strCache>
            </c:strRef>
          </c:tx>
          <c:spPr>
            <a:solidFill>
              <a:schemeClr val="bg1">
                <a:lumMod val="65000"/>
              </a:schemeClr>
            </a:solidFill>
          </c:spPr>
          <c:invertIfNegative val="0"/>
          <c:dLbls>
            <c:spPr>
              <a:noFill/>
              <a:ln>
                <a:noFill/>
              </a:ln>
              <a:effectLst/>
            </c:spPr>
            <c:txPr>
              <a:bodyPr/>
              <a:lstStyle/>
              <a:p>
                <a:pPr>
                  <a:defRPr sz="9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Growth</c:v>
                </c:pt>
                <c:pt idx="1">
                  <c:v>Large Cap</c:v>
                </c:pt>
                <c:pt idx="2">
                  <c:v>Small Cap</c:v>
                </c:pt>
                <c:pt idx="3">
                  <c:v>Value</c:v>
                </c:pt>
              </c:strCache>
            </c:strRef>
          </c:cat>
          <c:val>
            <c:numRef>
              <c:f>Sheet1!$C$2:$C$5</c:f>
              <c:numCache>
                <c:formatCode>#,##0.00;[Red]\-#,##0.00</c:formatCode>
                <c:ptCount val="4"/>
                <c:pt idx="0">
                  <c:v>5.76</c:v>
                </c:pt>
                <c:pt idx="1">
                  <c:v>3.79</c:v>
                </c:pt>
                <c:pt idx="2">
                  <c:v>1.76</c:v>
                </c:pt>
                <c:pt idx="3">
                  <c:v>1.74</c:v>
                </c:pt>
              </c:numCache>
            </c:numRef>
          </c:val>
          <c:extLst>
            <c:ext xmlns:c16="http://schemas.microsoft.com/office/drawing/2014/chart" uri="{C3380CC4-5D6E-409C-BE32-E72D297353CC}">
              <c16:uniqueId val="{00000001-CB91-4548-891D-3D52B7C6A67F}"/>
            </c:ext>
          </c:extLst>
        </c:ser>
        <c:dLbls>
          <c:showLegendKey val="0"/>
          <c:showVal val="0"/>
          <c:showCatName val="0"/>
          <c:showSerName val="0"/>
          <c:showPercent val="0"/>
          <c:showBubbleSize val="0"/>
        </c:dLbls>
        <c:gapWidth val="80"/>
        <c:axId val="45249280"/>
        <c:axId val="45250816"/>
      </c:barChart>
      <c:catAx>
        <c:axId val="45249280"/>
        <c:scaling>
          <c:orientation val="maxMin"/>
        </c:scaling>
        <c:delete val="0"/>
        <c:axPos val="l"/>
        <c:numFmt formatCode="General" sourceLinked="0"/>
        <c:majorTickMark val="none"/>
        <c:minorTickMark val="none"/>
        <c:tickLblPos val="low"/>
        <c:spPr>
          <a:ln w="6350">
            <a:solidFill>
              <a:schemeClr val="bg1">
                <a:lumMod val="65000"/>
              </a:schemeClr>
            </a:solidFill>
          </a:ln>
        </c:spPr>
        <c:txPr>
          <a:bodyPr/>
          <a:lstStyle/>
          <a:p>
            <a:pPr>
              <a:defRPr sz="900">
                <a:solidFill>
                  <a:schemeClr val="tx1"/>
                </a:solidFill>
                <a:latin typeface="Arial" pitchFamily="34" charset="0"/>
                <a:cs typeface="Arial" pitchFamily="34" charset="0"/>
              </a:defRPr>
            </a:pPr>
            <a:endParaRPr lang="en-US"/>
          </a:p>
        </c:txPr>
        <c:crossAx val="45250816"/>
        <c:crosses val="autoZero"/>
        <c:auto val="1"/>
        <c:lblAlgn val="ctr"/>
        <c:lblOffset val="100"/>
        <c:noMultiLvlLbl val="0"/>
      </c:catAx>
      <c:valAx>
        <c:axId val="45250816"/>
        <c:scaling>
          <c:orientation val="minMax"/>
          <c:max val="7"/>
          <c:min val="0"/>
        </c:scaling>
        <c:delete val="0"/>
        <c:axPos val="b"/>
        <c:numFmt formatCode="#,##0.00;[Red]\-#,##0.00" sourceLinked="1"/>
        <c:majorTickMark val="none"/>
        <c:minorTickMark val="none"/>
        <c:tickLblPos val="none"/>
        <c:spPr>
          <a:ln>
            <a:noFill/>
          </a:ln>
        </c:spPr>
        <c:crossAx val="45249280"/>
        <c:crosses val="max"/>
        <c:crossBetween val="between"/>
      </c:valAx>
    </c:plotArea>
    <c:legend>
      <c:legendPos val="t"/>
      <c:layout>
        <c:manualLayout>
          <c:xMode val="edge"/>
          <c:yMode val="edge"/>
          <c:x val="0.56995694782756501"/>
          <c:y val="4.0406766859755201E-2"/>
          <c:w val="0.35766120961498499"/>
          <c:h val="8.4244293019866703E-2"/>
        </c:manualLayout>
      </c:layout>
      <c:overlay val="0"/>
      <c:txPr>
        <a:bodyPr/>
        <a:lstStyle/>
        <a:p>
          <a:pPr>
            <a:defRPr sz="900">
              <a:solidFill>
                <a:schemeClr val="bg1">
                  <a:lumMod val="50000"/>
                </a:schemeClr>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3962905159411963"/>
          <c:y val="0.10644203101903275"/>
          <c:w val="0.41315735681651189"/>
          <c:h val="0.83779283041252095"/>
        </c:manualLayout>
      </c:layout>
      <c:pieChart>
        <c:varyColors val="1"/>
        <c:ser>
          <c:idx val="0"/>
          <c:order val="0"/>
          <c:tx>
            <c:strRef>
              <c:f>Sheet2!$B$2</c:f>
              <c:strCache>
                <c:ptCount val="1"/>
                <c:pt idx="0">
                  <c:v>Percent</c:v>
                </c:pt>
              </c:strCache>
            </c:strRef>
          </c:tx>
          <c:spPr>
            <a:solidFill>
              <a:schemeClr val="bg1">
                <a:lumMod val="75000"/>
              </a:schemeClr>
            </a:solidFill>
            <a:ln>
              <a:noFill/>
            </a:ln>
            <a:effectLst/>
          </c:spPr>
          <c:dPt>
            <c:idx val="0"/>
            <c:bubble3D val="0"/>
            <c:spPr>
              <a:solidFill>
                <a:schemeClr val="bg1">
                  <a:lumMod val="75000"/>
                </a:schemeClr>
              </a:solidFill>
              <a:ln>
                <a:solidFill>
                  <a:schemeClr val="bg1">
                    <a:lumMod val="75000"/>
                  </a:schemeClr>
                </a:solidFill>
              </a:ln>
              <a:effectLst/>
            </c:spPr>
            <c:extLst>
              <c:ext xmlns:c16="http://schemas.microsoft.com/office/drawing/2014/chart" uri="{C3380CC4-5D6E-409C-BE32-E72D297353CC}">
                <c16:uniqueId val="{00000001-7A4C-4803-A5BA-A2934028544E}"/>
              </c:ext>
            </c:extLst>
          </c:dPt>
          <c:dPt>
            <c:idx val="1"/>
            <c:bubble3D val="0"/>
            <c:spPr>
              <a:solidFill>
                <a:schemeClr val="accent4"/>
              </a:solidFill>
              <a:ln>
                <a:solidFill>
                  <a:schemeClr val="accent4"/>
                </a:solidFill>
              </a:ln>
              <a:effectLst/>
            </c:spPr>
            <c:extLst>
              <c:ext xmlns:c16="http://schemas.microsoft.com/office/drawing/2014/chart" uri="{C3380CC4-5D6E-409C-BE32-E72D297353CC}">
                <c16:uniqueId val="{00000003-7A4C-4803-A5BA-A2934028544E}"/>
              </c:ext>
            </c:extLst>
          </c:dPt>
          <c:dPt>
            <c:idx val="2"/>
            <c:bubble3D val="0"/>
            <c:extLst>
              <c:ext xmlns:c16="http://schemas.microsoft.com/office/drawing/2014/chart" uri="{C3380CC4-5D6E-409C-BE32-E72D297353CC}">
                <c16:uniqueId val="{00000004-7A4C-4803-A5BA-A2934028544E}"/>
              </c:ext>
            </c:extLst>
          </c:dPt>
          <c:dLbls>
            <c:dLbl>
              <c:idx val="0"/>
              <c:delete val="1"/>
              <c:extLst>
                <c:ext xmlns:c15="http://schemas.microsoft.com/office/drawing/2012/chart" uri="{CE6537A1-D6FC-4f65-9D91-7224C49458BB}"/>
                <c:ext xmlns:c16="http://schemas.microsoft.com/office/drawing/2014/chart" uri="{C3380CC4-5D6E-409C-BE32-E72D297353CC}">
                  <c16:uniqueId val="{00000001-7A4C-4803-A5BA-A2934028544E}"/>
                </c:ext>
              </c:extLst>
            </c:dLbl>
            <c:dLbl>
              <c:idx val="1"/>
              <c:layout>
                <c:manualLayout>
                  <c:x val="-9.2415570496494653E-2"/>
                  <c:y val="-0.20729841801700674"/>
                </c:manualLayout>
              </c:layout>
              <c:tx>
                <c:rich>
                  <a:bodyPr/>
                  <a:lstStyle/>
                  <a:p>
                    <a:pPr algn="l">
                      <a:defRPr/>
                    </a:pPr>
                    <a:r>
                      <a:rPr lang="en-US" sz="3200" dirty="0">
                        <a:solidFill>
                          <a:schemeClr val="accent4"/>
                        </a:solidFill>
                      </a:rPr>
                      <a:t>34%</a:t>
                    </a:r>
                  </a:p>
                  <a:p>
                    <a:pPr algn="l">
                      <a:defRPr/>
                    </a:pPr>
                    <a:r>
                      <a:rPr lang="en-US" sz="900" b="1" dirty="0">
                        <a:solidFill>
                          <a:schemeClr val="bg1">
                            <a:lumMod val="50000"/>
                          </a:schemeClr>
                        </a:solidFill>
                      </a:rPr>
                      <a:t>International Developed Market</a:t>
                    </a:r>
                  </a:p>
                  <a:p>
                    <a:pPr algn="l">
                      <a:defRPr/>
                    </a:pPr>
                    <a:r>
                      <a:rPr lang="en-US" sz="900" dirty="0">
                        <a:solidFill>
                          <a:schemeClr val="bg1">
                            <a:lumMod val="50000"/>
                          </a:schemeClr>
                        </a:solidFill>
                      </a:rPr>
                      <a:t>$17.9 trillion</a:t>
                    </a:r>
                  </a:p>
                </c:rich>
              </c:tx>
              <c:numFmt formatCode="0%" sourceLinked="0"/>
              <c:spPr>
                <a:noFill/>
                <a:ln>
                  <a:noFill/>
                </a:ln>
                <a:effectLst/>
              </c:spPr>
              <c:showLegendKey val="0"/>
              <c:showVal val="0"/>
              <c:showCatName val="0"/>
              <c:showSerName val="0"/>
              <c:showPercent val="0"/>
              <c:showBubbleSize val="0"/>
              <c:extLst>
                <c:ext xmlns:c15="http://schemas.microsoft.com/office/drawing/2012/chart" uri="{CE6537A1-D6FC-4f65-9D91-7224C49458BB}">
                  <c15:layout>
                    <c:manualLayout>
                      <c:w val="0.33956792203702579"/>
                      <c:h val="0.58897793132884224"/>
                    </c:manualLayout>
                  </c15:layout>
                </c:ext>
                <c:ext xmlns:c16="http://schemas.microsoft.com/office/drawing/2014/chart" uri="{C3380CC4-5D6E-409C-BE32-E72D297353CC}">
                  <c16:uniqueId val="{00000003-7A4C-4803-A5BA-A2934028544E}"/>
                </c:ext>
              </c:extLst>
            </c:dLbl>
            <c:dLbl>
              <c:idx val="2"/>
              <c:delete val="1"/>
              <c:extLst>
                <c:ext xmlns:c15="http://schemas.microsoft.com/office/drawing/2012/chart" uri="{CE6537A1-D6FC-4f65-9D91-7224C49458BB}"/>
                <c:ext xmlns:c16="http://schemas.microsoft.com/office/drawing/2014/chart" uri="{C3380CC4-5D6E-409C-BE32-E72D297353CC}">
                  <c16:uniqueId val="{00000004-7A4C-4803-A5BA-A2934028544E}"/>
                </c:ext>
              </c:extLst>
            </c:dLbl>
            <c:spPr>
              <a:noFill/>
              <a:ln>
                <a:noFill/>
              </a:ln>
              <a:effectLst/>
            </c:spPr>
            <c:txPr>
              <a:bodyPr/>
              <a:lstStyle/>
              <a:p>
                <a:pPr algn="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Sheet2!$A$2:$A$5</c:f>
              <c:strCache>
                <c:ptCount val="4"/>
                <c:pt idx="0">
                  <c:v>MARKET</c:v>
                </c:pt>
                <c:pt idx="1">
                  <c:v>US</c:v>
                </c:pt>
                <c:pt idx="2">
                  <c:v>International Developed</c:v>
                </c:pt>
                <c:pt idx="3">
                  <c:v>Emerging Markets</c:v>
                </c:pt>
              </c:strCache>
            </c:strRef>
          </c:cat>
          <c:val>
            <c:numRef>
              <c:f>Sheet2!$B$3:$B$5</c:f>
              <c:numCache>
                <c:formatCode>0%</c:formatCode>
                <c:ptCount val="3"/>
                <c:pt idx="0">
                  <c:v>0.54838491577647142</c:v>
                </c:pt>
                <c:pt idx="1">
                  <c:v>0.33555933802007698</c:v>
                </c:pt>
                <c:pt idx="2">
                  <c:v>0.11605574620345159</c:v>
                </c:pt>
              </c:numCache>
            </c:numRef>
          </c:val>
          <c:extLst>
            <c:ext xmlns:c16="http://schemas.microsoft.com/office/drawing/2014/chart" uri="{C3380CC4-5D6E-409C-BE32-E72D297353CC}">
              <c16:uniqueId val="{00000005-7A4C-4803-A5BA-A2934028544E}"/>
            </c:ext>
          </c:extLst>
        </c:ser>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691909837438427"/>
          <c:y val="0.23015637367377695"/>
          <c:w val="0.7199751279338491"/>
          <c:h val="0.72190636925933205"/>
        </c:manualLayout>
      </c:layout>
      <c:barChart>
        <c:barDir val="bar"/>
        <c:grouping val="clustered"/>
        <c:varyColors val="0"/>
        <c:ser>
          <c:idx val="0"/>
          <c:order val="0"/>
          <c:tx>
            <c:strRef>
              <c:f>Sheet1!$B$1</c:f>
              <c:strCache>
                <c:ptCount val="1"/>
                <c:pt idx="0">
                  <c:v>Local currency</c:v>
                </c:pt>
              </c:strCache>
            </c:strRef>
          </c:tx>
          <c:spPr>
            <a:solidFill>
              <a:schemeClr val="bg1">
                <a:lumMod val="85000"/>
              </a:schemeClr>
            </a:solidFill>
          </c:spPr>
          <c:invertIfNegative val="0"/>
          <c:dLbls>
            <c:numFmt formatCode="0.00;[Red]\-0.00" sourceLinked="0"/>
            <c:spPr>
              <a:noFill/>
              <a:ln>
                <a:noFill/>
              </a:ln>
              <a:effectLst/>
            </c:spPr>
            <c:txPr>
              <a:bodyPr/>
              <a:lstStyle/>
              <a:p>
                <a:pPr>
                  <a:defRPr sz="9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Value</c:v>
                </c:pt>
                <c:pt idx="1">
                  <c:v>Large Cap</c:v>
                </c:pt>
                <c:pt idx="2">
                  <c:v>Growth</c:v>
                </c:pt>
                <c:pt idx="3">
                  <c:v>Small Cap</c:v>
                </c:pt>
              </c:strCache>
            </c:strRef>
          </c:cat>
          <c:val>
            <c:numRef>
              <c:f>Sheet1!$B$2:$B$5</c:f>
              <c:numCache>
                <c:formatCode>0.00</c:formatCode>
                <c:ptCount val="4"/>
                <c:pt idx="0">
                  <c:v>0.54</c:v>
                </c:pt>
                <c:pt idx="1">
                  <c:v>0.2</c:v>
                </c:pt>
                <c:pt idx="2">
                  <c:v>-0.13</c:v>
                </c:pt>
                <c:pt idx="3">
                  <c:v>-1.08</c:v>
                </c:pt>
              </c:numCache>
            </c:numRef>
          </c:val>
          <c:extLst>
            <c:ext xmlns:c16="http://schemas.microsoft.com/office/drawing/2014/chart" uri="{C3380CC4-5D6E-409C-BE32-E72D297353CC}">
              <c16:uniqueId val="{00000000-F7FF-49E9-9797-0CEA70CF829D}"/>
            </c:ext>
          </c:extLst>
        </c:ser>
        <c:ser>
          <c:idx val="1"/>
          <c:order val="1"/>
          <c:tx>
            <c:strRef>
              <c:f>Sheet1!$C$1</c:f>
              <c:strCache>
                <c:ptCount val="1"/>
                <c:pt idx="0">
                  <c:v>US currency</c:v>
                </c:pt>
              </c:strCache>
            </c:strRef>
          </c:tx>
          <c:spPr>
            <a:solidFill>
              <a:schemeClr val="bg1">
                <a:lumMod val="65000"/>
              </a:schemeClr>
            </a:solidFill>
          </c:spPr>
          <c:invertIfNegative val="0"/>
          <c:dLbls>
            <c:numFmt formatCode="0.00;[Red]\-0.00" sourceLinked="0"/>
            <c:spPr>
              <a:noFill/>
              <a:ln>
                <a:noFill/>
              </a:ln>
              <a:effectLst/>
            </c:spPr>
            <c:txPr>
              <a:bodyPr/>
              <a:lstStyle/>
              <a:p>
                <a:pPr>
                  <a:defRPr sz="900">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Value</c:v>
                </c:pt>
                <c:pt idx="1">
                  <c:v>Large Cap</c:v>
                </c:pt>
                <c:pt idx="2">
                  <c:v>Growth</c:v>
                </c:pt>
                <c:pt idx="3">
                  <c:v>Small Cap</c:v>
                </c:pt>
              </c:strCache>
            </c:strRef>
          </c:cat>
          <c:val>
            <c:numRef>
              <c:f>Sheet1!$C$2:$C$5</c:f>
              <c:numCache>
                <c:formatCode>0.00</c:formatCode>
                <c:ptCount val="4"/>
                <c:pt idx="0">
                  <c:v>0.97</c:v>
                </c:pt>
                <c:pt idx="1">
                  <c:v>0.61</c:v>
                </c:pt>
                <c:pt idx="2">
                  <c:v>0.26</c:v>
                </c:pt>
                <c:pt idx="3">
                  <c:v>-0.98</c:v>
                </c:pt>
              </c:numCache>
            </c:numRef>
          </c:val>
          <c:extLst>
            <c:ext xmlns:c16="http://schemas.microsoft.com/office/drawing/2014/chart" uri="{C3380CC4-5D6E-409C-BE32-E72D297353CC}">
              <c16:uniqueId val="{00000001-F7FF-49E9-9797-0CEA70CF829D}"/>
            </c:ext>
          </c:extLst>
        </c:ser>
        <c:dLbls>
          <c:showLegendKey val="0"/>
          <c:showVal val="0"/>
          <c:showCatName val="0"/>
          <c:showSerName val="0"/>
          <c:showPercent val="0"/>
          <c:showBubbleSize val="0"/>
        </c:dLbls>
        <c:gapWidth val="80"/>
        <c:axId val="45320832"/>
        <c:axId val="45344256"/>
      </c:barChart>
      <c:catAx>
        <c:axId val="45320832"/>
        <c:scaling>
          <c:orientation val="maxMin"/>
        </c:scaling>
        <c:delete val="0"/>
        <c:axPos val="l"/>
        <c:numFmt formatCode="General" sourceLinked="0"/>
        <c:majorTickMark val="none"/>
        <c:minorTickMark val="none"/>
        <c:tickLblPos val="low"/>
        <c:spPr>
          <a:ln w="6350">
            <a:solidFill>
              <a:schemeClr val="bg1">
                <a:lumMod val="65000"/>
              </a:schemeClr>
            </a:solidFill>
          </a:ln>
        </c:spPr>
        <c:txPr>
          <a:bodyPr/>
          <a:lstStyle/>
          <a:p>
            <a:pPr>
              <a:defRPr sz="900">
                <a:solidFill>
                  <a:schemeClr val="tx1"/>
                </a:solidFill>
                <a:latin typeface="Arial" pitchFamily="34" charset="0"/>
                <a:cs typeface="Arial" pitchFamily="34" charset="0"/>
              </a:defRPr>
            </a:pPr>
            <a:endParaRPr lang="en-US"/>
          </a:p>
        </c:txPr>
        <c:crossAx val="45344256"/>
        <c:crosses val="autoZero"/>
        <c:auto val="1"/>
        <c:lblAlgn val="ctr"/>
        <c:lblOffset val="100"/>
        <c:noMultiLvlLbl val="0"/>
      </c:catAx>
      <c:valAx>
        <c:axId val="45344256"/>
        <c:scaling>
          <c:orientation val="minMax"/>
          <c:max val="1.5"/>
          <c:min val="-1.5"/>
        </c:scaling>
        <c:delete val="0"/>
        <c:axPos val="b"/>
        <c:numFmt formatCode="0.00" sourceLinked="1"/>
        <c:majorTickMark val="none"/>
        <c:minorTickMark val="none"/>
        <c:tickLblPos val="none"/>
        <c:spPr>
          <a:ln>
            <a:noFill/>
          </a:ln>
        </c:spPr>
        <c:crossAx val="45320832"/>
        <c:crosses val="max"/>
        <c:crossBetween val="between"/>
      </c:valAx>
    </c:plotArea>
    <c:legend>
      <c:legendPos val="t"/>
      <c:layout>
        <c:manualLayout>
          <c:xMode val="edge"/>
          <c:yMode val="edge"/>
          <c:x val="0.56995694782756501"/>
          <c:y val="4.0406766859755201E-2"/>
          <c:w val="0.35766120961498499"/>
          <c:h val="8.4244293019866703E-2"/>
        </c:manualLayout>
      </c:layout>
      <c:overlay val="0"/>
      <c:txPr>
        <a:bodyPr/>
        <a:lstStyle/>
        <a:p>
          <a:pPr>
            <a:defRPr sz="900">
              <a:solidFill>
                <a:schemeClr val="bg1">
                  <a:lumMod val="50000"/>
                </a:schemeClr>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image" Target="../media/image11.emf"/></Relationships>
</file>

<file path=ppt/drawings/drawing1.xml><?xml version="1.0" encoding="utf-8"?>
<c:userShapes xmlns:c="http://schemas.openxmlformats.org/drawingml/2006/chart">
  <cdr:relSizeAnchor xmlns:cdr="http://schemas.openxmlformats.org/drawingml/2006/chartDrawing">
    <cdr:from>
      <cdr:x>0.09552</cdr:x>
      <cdr:y>0.68133</cdr:y>
    </cdr:from>
    <cdr:to>
      <cdr:x>0.19546</cdr:x>
      <cdr:y>0.76731</cdr:y>
    </cdr:to>
    <cdr:sp macro="" textlink="">
      <cdr:nvSpPr>
        <cdr:cNvPr id="2" name="TextBox 1"/>
        <cdr:cNvSpPr txBox="1"/>
      </cdr:nvSpPr>
      <cdr:spPr>
        <a:xfrm xmlns:a="http://schemas.openxmlformats.org/drawingml/2006/main">
          <a:off x="849629" y="3723728"/>
          <a:ext cx="889000" cy="4699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0.09552</cdr:x>
      <cdr:y>0.68133</cdr:y>
    </cdr:from>
    <cdr:to>
      <cdr:x>0.19546</cdr:x>
      <cdr:y>0.76731</cdr:y>
    </cdr:to>
    <cdr:sp macro="" textlink="">
      <cdr:nvSpPr>
        <cdr:cNvPr id="2" name="TextBox 1"/>
        <cdr:cNvSpPr txBox="1"/>
      </cdr:nvSpPr>
      <cdr:spPr>
        <a:xfrm xmlns:a="http://schemas.openxmlformats.org/drawingml/2006/main">
          <a:off x="849629" y="3723728"/>
          <a:ext cx="889000" cy="4699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0.08064</cdr:x>
      <cdr:y>0.84373</cdr:y>
    </cdr:from>
    <cdr:to>
      <cdr:x>0.12237</cdr:x>
      <cdr:y>0.98971</cdr:y>
    </cdr:to>
    <cdr:sp macro="" textlink="">
      <cdr:nvSpPr>
        <cdr:cNvPr id="6" name="TextBox 16"/>
        <cdr:cNvSpPr txBox="1"/>
      </cdr:nvSpPr>
      <cdr:spPr>
        <a:xfrm xmlns:a="http://schemas.openxmlformats.org/drawingml/2006/main">
          <a:off x="223067" y="1601016"/>
          <a:ext cx="115416" cy="276999"/>
        </a:xfrm>
        <a:prstGeom xmlns:a="http://schemas.openxmlformats.org/drawingml/2006/main" prst="rect">
          <a:avLst/>
        </a:prstGeom>
        <a:noFill xmlns:a="http://schemas.openxmlformats.org/drawingml/2006/main"/>
      </cdr:spPr>
      <cdr:txBody>
        <a:bodyPr xmlns:a="http://schemas.openxmlformats.org/drawingml/2006/main" wrap="non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1</a:t>
          </a:r>
          <a:br>
            <a:rPr lang="en-US" sz="900" dirty="0"/>
          </a:br>
          <a:r>
            <a:rPr lang="en-US" sz="900" dirty="0"/>
            <a:t>Yr</a:t>
          </a:r>
        </a:p>
      </cdr:txBody>
    </cdr:sp>
  </cdr:relSizeAnchor>
  <cdr:relSizeAnchor xmlns:cdr="http://schemas.openxmlformats.org/drawingml/2006/chartDrawing">
    <cdr:from>
      <cdr:x>0.17706</cdr:x>
      <cdr:y>0.84373</cdr:y>
    </cdr:from>
    <cdr:to>
      <cdr:x>0.21879</cdr:x>
      <cdr:y>0.98971</cdr:y>
    </cdr:to>
    <cdr:sp macro="" textlink="">
      <cdr:nvSpPr>
        <cdr:cNvPr id="7" name="TextBox 22"/>
        <cdr:cNvSpPr txBox="1"/>
      </cdr:nvSpPr>
      <cdr:spPr>
        <a:xfrm xmlns:a="http://schemas.openxmlformats.org/drawingml/2006/main">
          <a:off x="489767" y="1601016"/>
          <a:ext cx="115416" cy="276999"/>
        </a:xfrm>
        <a:prstGeom xmlns:a="http://schemas.openxmlformats.org/drawingml/2006/main" prst="rect">
          <a:avLst/>
        </a:prstGeom>
        <a:noFill xmlns:a="http://schemas.openxmlformats.org/drawingml/2006/main"/>
      </cdr:spPr>
      <cdr:txBody>
        <a:bodyPr xmlns:a="http://schemas.openxmlformats.org/drawingml/2006/main" wrap="non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5</a:t>
          </a:r>
          <a:br>
            <a:rPr lang="en-US" sz="900" dirty="0"/>
          </a:br>
          <a:r>
            <a:rPr lang="en-US" sz="900" dirty="0"/>
            <a:t>Yr</a:t>
          </a:r>
        </a:p>
      </cdr:txBody>
    </cdr:sp>
  </cdr:relSizeAnchor>
  <cdr:relSizeAnchor xmlns:cdr="http://schemas.openxmlformats.org/drawingml/2006/chartDrawing">
    <cdr:from>
      <cdr:x>0.30218</cdr:x>
      <cdr:y>0.84373</cdr:y>
    </cdr:from>
    <cdr:to>
      <cdr:x>0.34854</cdr:x>
      <cdr:y>0.98971</cdr:y>
    </cdr:to>
    <cdr:sp macro="" textlink="">
      <cdr:nvSpPr>
        <cdr:cNvPr id="8" name="TextBox 24"/>
        <cdr:cNvSpPr txBox="1"/>
      </cdr:nvSpPr>
      <cdr:spPr>
        <a:xfrm xmlns:a="http://schemas.openxmlformats.org/drawingml/2006/main">
          <a:off x="994248" y="2155891"/>
          <a:ext cx="152536" cy="373007"/>
        </a:xfrm>
        <a:prstGeom xmlns:a="http://schemas.openxmlformats.org/drawingml/2006/main" prst="rect">
          <a:avLst/>
        </a:prstGeom>
        <a:noFill xmlns:a="http://schemas.openxmlformats.org/drawingml/2006/main"/>
      </cdr:spPr>
      <cdr:txBody>
        <a:bodyPr xmlns:a="http://schemas.openxmlformats.org/drawingml/2006/main" wrap="non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10</a:t>
          </a:r>
          <a:br>
            <a:rPr lang="en-US" sz="900" dirty="0"/>
          </a:br>
          <a:r>
            <a:rPr lang="en-US" sz="900" dirty="0"/>
            <a:t>Yr</a:t>
          </a:r>
        </a:p>
      </cdr:txBody>
    </cdr:sp>
  </cdr:relSizeAnchor>
  <cdr:relSizeAnchor xmlns:cdr="http://schemas.openxmlformats.org/drawingml/2006/chartDrawing">
    <cdr:from>
      <cdr:x>0.67333</cdr:x>
      <cdr:y>0.84373</cdr:y>
    </cdr:from>
    <cdr:to>
      <cdr:x>0.71969</cdr:x>
      <cdr:y>0.98971</cdr:y>
    </cdr:to>
    <cdr:sp macro="" textlink="">
      <cdr:nvSpPr>
        <cdr:cNvPr id="9" name="TextBox 25"/>
        <cdr:cNvSpPr txBox="1"/>
      </cdr:nvSpPr>
      <cdr:spPr>
        <a:xfrm xmlns:a="http://schemas.openxmlformats.org/drawingml/2006/main">
          <a:off x="2215436" y="1978222"/>
          <a:ext cx="152536" cy="342267"/>
        </a:xfrm>
        <a:prstGeom xmlns:a="http://schemas.openxmlformats.org/drawingml/2006/main" prst="rect">
          <a:avLst/>
        </a:prstGeom>
        <a:noFill xmlns:a="http://schemas.openxmlformats.org/drawingml/2006/main"/>
      </cdr:spPr>
      <cdr:txBody>
        <a:bodyPr xmlns:a="http://schemas.openxmlformats.org/drawingml/2006/main" wrap="non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900" dirty="0"/>
            <a:t>30</a:t>
          </a:r>
          <a:br>
            <a:rPr lang="en-US" sz="900" dirty="0"/>
          </a:br>
          <a:r>
            <a:rPr lang="en-US" sz="900" dirty="0"/>
            <a:t>Yr</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10"/>
            <a:ext cx="3043344" cy="465456"/>
          </a:xfrm>
          <a:prstGeom prst="rect">
            <a:avLst/>
          </a:prstGeom>
        </p:spPr>
        <p:txBody>
          <a:bodyPr vert="horz" lIns="92394" tIns="46200" rIns="92394" bIns="46200" rtlCol="0"/>
          <a:lstStyle>
            <a:lvl1pPr algn="l">
              <a:defRPr sz="1100"/>
            </a:lvl1pPr>
          </a:lstStyle>
          <a:p>
            <a:endParaRPr lang="en-US" dirty="0"/>
          </a:p>
        </p:txBody>
      </p:sp>
      <p:sp>
        <p:nvSpPr>
          <p:cNvPr id="3" name="Date Placeholder 2"/>
          <p:cNvSpPr>
            <a:spLocks noGrp="1"/>
          </p:cNvSpPr>
          <p:nvPr>
            <p:ph type="dt" idx="1"/>
          </p:nvPr>
        </p:nvSpPr>
        <p:spPr>
          <a:xfrm>
            <a:off x="3978137" y="10"/>
            <a:ext cx="3043344" cy="465456"/>
          </a:xfrm>
          <a:prstGeom prst="rect">
            <a:avLst/>
          </a:prstGeom>
        </p:spPr>
        <p:txBody>
          <a:bodyPr vert="horz" lIns="92394" tIns="46200" rIns="92394" bIns="46200" rtlCol="0"/>
          <a:lstStyle>
            <a:lvl1pPr algn="r">
              <a:defRPr sz="1100"/>
            </a:lvl1pPr>
          </a:lstStyle>
          <a:p>
            <a:fld id="{86CEC522-08D6-41D7-BD17-4A764ED892E3}" type="datetimeFigureOut">
              <a:rPr lang="en-US" smtClean="0"/>
              <a:pPr/>
              <a:t>7/8/2019</a:t>
            </a:fld>
            <a:endParaRPr lang="en-US" dirty="0"/>
          </a:p>
        </p:txBody>
      </p:sp>
      <p:sp>
        <p:nvSpPr>
          <p:cNvPr id="4" name="Slide Image Placeholder 3"/>
          <p:cNvSpPr>
            <a:spLocks noGrp="1" noRot="1" noChangeAspect="1"/>
          </p:cNvSpPr>
          <p:nvPr>
            <p:ph type="sldImg" idx="2"/>
          </p:nvPr>
        </p:nvSpPr>
        <p:spPr>
          <a:xfrm>
            <a:off x="1252538" y="696913"/>
            <a:ext cx="4518025" cy="3492500"/>
          </a:xfrm>
          <a:prstGeom prst="rect">
            <a:avLst/>
          </a:prstGeom>
          <a:noFill/>
          <a:ln w="12700">
            <a:solidFill>
              <a:prstClr val="black"/>
            </a:solidFill>
          </a:ln>
        </p:spPr>
        <p:txBody>
          <a:bodyPr vert="horz" lIns="92394" tIns="46200" rIns="92394" bIns="46200" rtlCol="0" anchor="ctr"/>
          <a:lstStyle/>
          <a:p>
            <a:endParaRPr lang="en-US" dirty="0"/>
          </a:p>
        </p:txBody>
      </p:sp>
      <p:sp>
        <p:nvSpPr>
          <p:cNvPr id="5" name="Notes Placeholder 4"/>
          <p:cNvSpPr>
            <a:spLocks noGrp="1"/>
          </p:cNvSpPr>
          <p:nvPr>
            <p:ph type="body" sz="quarter" idx="3"/>
          </p:nvPr>
        </p:nvSpPr>
        <p:spPr>
          <a:xfrm>
            <a:off x="702310" y="4421833"/>
            <a:ext cx="5618480" cy="4189096"/>
          </a:xfrm>
          <a:prstGeom prst="rect">
            <a:avLst/>
          </a:prstGeom>
        </p:spPr>
        <p:txBody>
          <a:bodyPr vert="horz" lIns="92394" tIns="46200" rIns="92394" bIns="4620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7" y="8842039"/>
            <a:ext cx="3043344" cy="465456"/>
          </a:xfrm>
          <a:prstGeom prst="rect">
            <a:avLst/>
          </a:prstGeom>
        </p:spPr>
        <p:txBody>
          <a:bodyPr vert="horz" lIns="92394" tIns="46200" rIns="92394" bIns="46200" rtlCol="0" anchor="b"/>
          <a:lstStyle>
            <a:lvl1pPr algn="l">
              <a:defRPr sz="1100"/>
            </a:lvl1pPr>
          </a:lstStyle>
          <a:p>
            <a:endParaRPr lang="en-US" dirty="0"/>
          </a:p>
        </p:txBody>
      </p:sp>
      <p:sp>
        <p:nvSpPr>
          <p:cNvPr id="7" name="Slide Number Placeholder 6"/>
          <p:cNvSpPr>
            <a:spLocks noGrp="1"/>
          </p:cNvSpPr>
          <p:nvPr>
            <p:ph type="sldNum" sz="quarter" idx="5"/>
          </p:nvPr>
        </p:nvSpPr>
        <p:spPr>
          <a:xfrm>
            <a:off x="3978137" y="8842039"/>
            <a:ext cx="3043344" cy="465456"/>
          </a:xfrm>
          <a:prstGeom prst="rect">
            <a:avLst/>
          </a:prstGeom>
        </p:spPr>
        <p:txBody>
          <a:bodyPr vert="horz" lIns="92394" tIns="46200" rIns="92394" bIns="46200" rtlCol="0" anchor="b"/>
          <a:lstStyle>
            <a:lvl1pPr algn="r">
              <a:defRPr sz="1100"/>
            </a:lvl1pPr>
          </a:lstStyle>
          <a:p>
            <a:fld id="{C026C3DD-909A-435F-A8A6-9918FB0A88D5}" type="slidenum">
              <a:rPr lang="en-US" smtClean="0"/>
              <a:pPr/>
              <a:t>‹#›</a:t>
            </a:fld>
            <a:endParaRPr lang="en-US" dirty="0"/>
          </a:p>
        </p:txBody>
      </p:sp>
    </p:spTree>
    <p:extLst>
      <p:ext uri="{BB962C8B-B14F-4D97-AF65-F5344CB8AC3E}">
        <p14:creationId xmlns:p14="http://schemas.microsoft.com/office/powerpoint/2010/main" val="2509161024"/>
      </p:ext>
    </p:extLst>
  </p:cSld>
  <p:clrMap bg1="lt1" tx1="dk1" bg2="lt2" tx2="dk2" accent1="accent1" accent2="accent2" accent3="accent3" accent4="accent4" accent5="accent5" accent6="accent6" hlink="hlink" folHlink="folHlink"/>
  <p:notesStyle>
    <a:lvl1pPr marL="0" algn="l" defTabSz="913866" rtl="0" eaLnBrk="1" latinLnBrk="0" hangingPunct="1">
      <a:defRPr sz="1200" kern="1200">
        <a:solidFill>
          <a:schemeClr val="tx1"/>
        </a:solidFill>
        <a:latin typeface="+mn-lt"/>
        <a:ea typeface="+mn-ea"/>
        <a:cs typeface="+mn-cs"/>
      </a:defRPr>
    </a:lvl1pPr>
    <a:lvl2pPr marL="456932" algn="l" defTabSz="913866" rtl="0" eaLnBrk="1" latinLnBrk="0" hangingPunct="1">
      <a:defRPr sz="1200" kern="1200">
        <a:solidFill>
          <a:schemeClr val="tx1"/>
        </a:solidFill>
        <a:latin typeface="+mn-lt"/>
        <a:ea typeface="+mn-ea"/>
        <a:cs typeface="+mn-cs"/>
      </a:defRPr>
    </a:lvl2pPr>
    <a:lvl3pPr marL="913866" algn="l" defTabSz="913866" rtl="0" eaLnBrk="1" latinLnBrk="0" hangingPunct="1">
      <a:defRPr sz="1200" kern="1200">
        <a:solidFill>
          <a:schemeClr val="tx1"/>
        </a:solidFill>
        <a:latin typeface="+mn-lt"/>
        <a:ea typeface="+mn-ea"/>
        <a:cs typeface="+mn-cs"/>
      </a:defRPr>
    </a:lvl3pPr>
    <a:lvl4pPr marL="1370798" algn="l" defTabSz="913866" rtl="0" eaLnBrk="1" latinLnBrk="0" hangingPunct="1">
      <a:defRPr sz="1200" kern="1200">
        <a:solidFill>
          <a:schemeClr val="tx1"/>
        </a:solidFill>
        <a:latin typeface="+mn-lt"/>
        <a:ea typeface="+mn-ea"/>
        <a:cs typeface="+mn-cs"/>
      </a:defRPr>
    </a:lvl4pPr>
    <a:lvl5pPr marL="1827730" algn="l" defTabSz="913866" rtl="0" eaLnBrk="1" latinLnBrk="0" hangingPunct="1">
      <a:defRPr sz="1200" kern="1200">
        <a:solidFill>
          <a:schemeClr val="tx1"/>
        </a:solidFill>
        <a:latin typeface="+mn-lt"/>
        <a:ea typeface="+mn-ea"/>
        <a:cs typeface="+mn-cs"/>
      </a:defRPr>
    </a:lvl5pPr>
    <a:lvl6pPr marL="2284663" algn="l" defTabSz="913866" rtl="0" eaLnBrk="1" latinLnBrk="0" hangingPunct="1">
      <a:defRPr sz="1200" kern="1200">
        <a:solidFill>
          <a:schemeClr val="tx1"/>
        </a:solidFill>
        <a:latin typeface="+mn-lt"/>
        <a:ea typeface="+mn-ea"/>
        <a:cs typeface="+mn-cs"/>
      </a:defRPr>
    </a:lvl6pPr>
    <a:lvl7pPr marL="2741597" algn="l" defTabSz="913866" rtl="0" eaLnBrk="1" latinLnBrk="0" hangingPunct="1">
      <a:defRPr sz="1200" kern="1200">
        <a:solidFill>
          <a:schemeClr val="tx1"/>
        </a:solidFill>
        <a:latin typeface="+mn-lt"/>
        <a:ea typeface="+mn-ea"/>
        <a:cs typeface="+mn-cs"/>
      </a:defRPr>
    </a:lvl7pPr>
    <a:lvl8pPr marL="3198529" algn="l" defTabSz="913866" rtl="0" eaLnBrk="1" latinLnBrk="0" hangingPunct="1">
      <a:defRPr sz="1200" kern="1200">
        <a:solidFill>
          <a:schemeClr val="tx1"/>
        </a:solidFill>
        <a:latin typeface="+mn-lt"/>
        <a:ea typeface="+mn-ea"/>
        <a:cs typeface="+mn-cs"/>
      </a:defRPr>
    </a:lvl8pPr>
    <a:lvl9pPr marL="3655462" algn="l" defTabSz="91386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1</a:t>
            </a:fld>
            <a:endParaRPr lang="en-US" dirty="0"/>
          </a:p>
        </p:txBody>
      </p:sp>
    </p:spTree>
    <p:extLst>
      <p:ext uri="{BB962C8B-B14F-4D97-AF65-F5344CB8AC3E}">
        <p14:creationId xmlns:p14="http://schemas.microsoft.com/office/powerpoint/2010/main" val="40828074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15672637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5325"/>
            <a:ext cx="4521200" cy="349408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41728320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5325"/>
            <a:ext cx="4521200" cy="349408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41728320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3020043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40102003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4125" y="698500"/>
            <a:ext cx="4514850"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42298270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4125" y="698500"/>
            <a:ext cx="4514850"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82997" rtl="0" eaLnBrk="1" fontAlgn="auto" latinLnBrk="0" hangingPunct="1">
              <a:lnSpc>
                <a:spcPct val="100000"/>
              </a:lnSpc>
              <a:spcBef>
                <a:spcPts val="0"/>
              </a:spcBef>
              <a:spcAft>
                <a:spcPts val="0"/>
              </a:spcAft>
              <a:buClrTx/>
              <a:buSzTx/>
              <a:buFontTx/>
              <a:buNone/>
              <a:tabLst/>
              <a:defRPr/>
            </a:pPr>
            <a:fld id="{C026C3DD-909A-435F-A8A6-9918FB0A88D5}" type="slidenum">
              <a:rPr kumimoji="0" lang="en-US" sz="1100" b="0" i="0" u="none" strike="noStrike" kern="1200" cap="none" spc="0" normalizeH="0" baseline="0" noProof="0">
                <a:ln>
                  <a:noFill/>
                </a:ln>
                <a:solidFill>
                  <a:prstClr val="black"/>
                </a:solidFill>
                <a:effectLst/>
                <a:uLnTx/>
                <a:uFillTx/>
                <a:latin typeface="Calibri"/>
                <a:ea typeface="+mn-ea"/>
                <a:cs typeface="+mn-cs"/>
              </a:rPr>
              <a:pPr marL="0" marR="0" lvl="0" indent="0" algn="r" defTabSz="982997" rtl="0" eaLnBrk="1" fontAlgn="auto" latinLnBrk="0" hangingPunct="1">
                <a:lnSpc>
                  <a:spcPct val="100000"/>
                </a:lnSpc>
                <a:spcBef>
                  <a:spcPts val="0"/>
                </a:spcBef>
                <a:spcAft>
                  <a:spcPts val="0"/>
                </a:spcAft>
                <a:buClrTx/>
                <a:buSzTx/>
                <a:buFontTx/>
                <a:buNone/>
                <a:tabLst/>
                <a:defRPr/>
              </a:pPr>
              <a:t>16</a:t>
            </a:fld>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345429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40267923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76275"/>
            <a:ext cx="4379913" cy="338613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16622811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76275"/>
            <a:ext cx="4379913" cy="338613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1368918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2</a:t>
            </a:fld>
            <a:endParaRPr lang="en-US" dirty="0"/>
          </a:p>
        </p:txBody>
      </p:sp>
    </p:spTree>
    <p:extLst>
      <p:ext uri="{BB962C8B-B14F-4D97-AF65-F5344CB8AC3E}">
        <p14:creationId xmlns:p14="http://schemas.microsoft.com/office/powerpoint/2010/main" val="1063992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3</a:t>
            </a:fld>
            <a:endParaRPr lang="en-US" dirty="0"/>
          </a:p>
        </p:txBody>
      </p:sp>
    </p:spTree>
    <p:extLst>
      <p:ext uri="{BB962C8B-B14F-4D97-AF65-F5344CB8AC3E}">
        <p14:creationId xmlns:p14="http://schemas.microsoft.com/office/powerpoint/2010/main" val="4149400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82997" rtl="0" eaLnBrk="1" fontAlgn="auto" latinLnBrk="0" hangingPunct="1">
              <a:lnSpc>
                <a:spcPct val="100000"/>
              </a:lnSpc>
              <a:spcBef>
                <a:spcPts val="0"/>
              </a:spcBef>
              <a:spcAft>
                <a:spcPts val="0"/>
              </a:spcAft>
              <a:buClrTx/>
              <a:buSzTx/>
              <a:buFontTx/>
              <a:buNone/>
              <a:tabLst/>
              <a:defRPr/>
            </a:pPr>
            <a:fld id="{C026C3DD-909A-435F-A8A6-9918FB0A88D5}" type="slidenum">
              <a:rPr kumimoji="0" lang="en-US" sz="1100" b="0" i="0" u="none" strike="noStrike" kern="1200" cap="none" spc="0" normalizeH="0" baseline="0" noProof="0">
                <a:ln>
                  <a:noFill/>
                </a:ln>
                <a:solidFill>
                  <a:prstClr val="black"/>
                </a:solidFill>
                <a:effectLst/>
                <a:uLnTx/>
                <a:uFillTx/>
                <a:latin typeface="Calibri"/>
                <a:ea typeface="+mn-ea"/>
                <a:cs typeface="+mn-cs"/>
              </a:rPr>
              <a:pPr marL="0" marR="0" lvl="0" indent="0" algn="r" defTabSz="982997" rtl="0" eaLnBrk="1" fontAlgn="auto" latinLnBrk="0" hangingPunct="1">
                <a:lnSpc>
                  <a:spcPct val="100000"/>
                </a:lnSpc>
                <a:spcBef>
                  <a:spcPts val="0"/>
                </a:spcBef>
                <a:spcAft>
                  <a:spcPts val="0"/>
                </a:spcAft>
                <a:buClrTx/>
                <a:buSzTx/>
                <a:buFontTx/>
                <a:buNone/>
                <a:tabLst/>
                <a:defRPr/>
              </a:pPr>
              <a:t>4</a:t>
            </a:fld>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72162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21200"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5</a:t>
            </a:fld>
            <a:endParaRPr lang="en-US" dirty="0"/>
          </a:p>
        </p:txBody>
      </p:sp>
    </p:spTree>
    <p:extLst>
      <p:ext uri="{BB962C8B-B14F-4D97-AF65-F5344CB8AC3E}">
        <p14:creationId xmlns:p14="http://schemas.microsoft.com/office/powerpoint/2010/main" val="30641499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21200"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6</a:t>
            </a:fld>
            <a:endParaRPr lang="en-US" dirty="0"/>
          </a:p>
        </p:txBody>
      </p:sp>
    </p:spTree>
    <p:extLst>
      <p:ext uri="{BB962C8B-B14F-4D97-AF65-F5344CB8AC3E}">
        <p14:creationId xmlns:p14="http://schemas.microsoft.com/office/powerpoint/2010/main" val="10300434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pPr/>
              <a:t>7</a:t>
            </a:fld>
            <a:endParaRPr lang="en-US" dirty="0"/>
          </a:p>
        </p:txBody>
      </p:sp>
    </p:spTree>
    <p:extLst>
      <p:ext uri="{BB962C8B-B14F-4D97-AF65-F5344CB8AC3E}">
        <p14:creationId xmlns:p14="http://schemas.microsoft.com/office/powerpoint/2010/main" val="5807828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25235674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2538" y="696913"/>
            <a:ext cx="4518025" cy="34925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26C3DD-909A-435F-A8A6-9918FB0A88D5}"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1955567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32300" y="4334726"/>
            <a:ext cx="4879340" cy="1883198"/>
          </a:xfrm>
        </p:spPr>
        <p:txBody>
          <a:bodyPr lIns="0" tIns="0" rIns="0" bIns="0" anchor="t" anchorCtr="0">
            <a:noAutofit/>
          </a:bodyPr>
          <a:lstStyle>
            <a:lvl1pPr algn="r">
              <a:defRPr sz="14000">
                <a:solidFill>
                  <a:schemeClr val="tx2"/>
                </a:solidFill>
                <a:latin typeface="Arial" pitchFamily="34" charset="0"/>
                <a:cs typeface="Arial" pitchFamily="34" charset="0"/>
              </a:defRPr>
            </a:lvl1pPr>
          </a:lstStyle>
          <a:p>
            <a:r>
              <a:rPr lang="en-US" dirty="0"/>
              <a:t>Q</a:t>
            </a:r>
          </a:p>
        </p:txBody>
      </p:sp>
      <p:sp>
        <p:nvSpPr>
          <p:cNvPr id="3" name="Subtitle 2"/>
          <p:cNvSpPr>
            <a:spLocks noGrp="1"/>
          </p:cNvSpPr>
          <p:nvPr>
            <p:ph type="subTitle" idx="1" hasCustomPrompt="1"/>
          </p:nvPr>
        </p:nvSpPr>
        <p:spPr>
          <a:xfrm>
            <a:off x="4432305" y="6416045"/>
            <a:ext cx="4818380" cy="384494"/>
          </a:xfrm>
        </p:spPr>
        <p:txBody>
          <a:bodyPr lIns="0" tIns="0" rIns="0" bIns="0" anchor="t" anchorCtr="0">
            <a:noAutofit/>
          </a:bodyPr>
          <a:lstStyle>
            <a:lvl1pPr marL="0" indent="0" algn="r">
              <a:buNone/>
              <a:defRPr sz="2600" baseline="0">
                <a:solidFill>
                  <a:schemeClr val="bg1">
                    <a:lumMod val="50000"/>
                  </a:schemeClr>
                </a:solidFill>
              </a:defRPr>
            </a:lvl1pPr>
            <a:lvl2pPr marL="509115" indent="0" algn="ctr">
              <a:buNone/>
              <a:defRPr>
                <a:solidFill>
                  <a:schemeClr val="tx1">
                    <a:tint val="75000"/>
                  </a:schemeClr>
                </a:solidFill>
              </a:defRPr>
            </a:lvl2pPr>
            <a:lvl3pPr marL="1018228" indent="0" algn="ctr">
              <a:buNone/>
              <a:defRPr>
                <a:solidFill>
                  <a:schemeClr val="tx1">
                    <a:tint val="75000"/>
                  </a:schemeClr>
                </a:solidFill>
              </a:defRPr>
            </a:lvl3pPr>
            <a:lvl4pPr marL="1527344" indent="0" algn="ctr">
              <a:buNone/>
              <a:defRPr>
                <a:solidFill>
                  <a:schemeClr val="tx1">
                    <a:tint val="75000"/>
                  </a:schemeClr>
                </a:solidFill>
              </a:defRPr>
            </a:lvl4pPr>
            <a:lvl5pPr marL="2036458" indent="0" algn="ctr">
              <a:buNone/>
              <a:defRPr>
                <a:solidFill>
                  <a:schemeClr val="tx1">
                    <a:tint val="75000"/>
                  </a:schemeClr>
                </a:solidFill>
              </a:defRPr>
            </a:lvl5pPr>
            <a:lvl6pPr marL="2545574" indent="0" algn="ctr">
              <a:buNone/>
              <a:defRPr>
                <a:solidFill>
                  <a:schemeClr val="tx1">
                    <a:tint val="75000"/>
                  </a:schemeClr>
                </a:solidFill>
              </a:defRPr>
            </a:lvl6pPr>
            <a:lvl7pPr marL="3054686" indent="0" algn="ctr">
              <a:buNone/>
              <a:defRPr>
                <a:solidFill>
                  <a:schemeClr val="tx1">
                    <a:tint val="75000"/>
                  </a:schemeClr>
                </a:solidFill>
              </a:defRPr>
            </a:lvl7pPr>
            <a:lvl8pPr marL="3563802" indent="0" algn="ctr">
              <a:buNone/>
              <a:defRPr>
                <a:solidFill>
                  <a:schemeClr val="tx1">
                    <a:tint val="75000"/>
                  </a:schemeClr>
                </a:solidFill>
              </a:defRPr>
            </a:lvl8pPr>
            <a:lvl9pPr marL="4072914" indent="0" algn="ctr">
              <a:buNone/>
              <a:defRPr>
                <a:solidFill>
                  <a:schemeClr val="tx1">
                    <a:tint val="75000"/>
                  </a:schemeClr>
                </a:solidFill>
              </a:defRPr>
            </a:lvl9pPr>
          </a:lstStyle>
          <a:p>
            <a:r>
              <a:rPr lang="en-US" dirty="0"/>
              <a:t>Click to edit title</a:t>
            </a:r>
          </a:p>
        </p:txBody>
      </p:sp>
      <p:sp>
        <p:nvSpPr>
          <p:cNvPr id="7" name="Rectangle 6"/>
          <p:cNvSpPr/>
          <p:nvPr userDrawn="1"/>
        </p:nvSpPr>
        <p:spPr>
          <a:xfrm>
            <a:off x="0" y="-1"/>
            <a:ext cx="10058400" cy="42068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91388" tIns="45693" rIns="91388" bIns="45693" rtlCol="0" anchor="ctr"/>
          <a:lstStyle/>
          <a:p>
            <a:pPr algn="ctr"/>
            <a:endParaRPr lang="en-US" dirty="0">
              <a:solidFill>
                <a:prstClr val="white"/>
              </a:solidFill>
            </a:endParaRPr>
          </a:p>
        </p:txBody>
      </p:sp>
      <p:sp>
        <p:nvSpPr>
          <p:cNvPr id="12" name="Text Placeholder 11"/>
          <p:cNvSpPr>
            <a:spLocks noGrp="1"/>
          </p:cNvSpPr>
          <p:nvPr>
            <p:ph type="body" sz="quarter" idx="11" hasCustomPrompt="1"/>
          </p:nvPr>
        </p:nvSpPr>
        <p:spPr>
          <a:xfrm>
            <a:off x="4432305" y="6847523"/>
            <a:ext cx="4818380" cy="457200"/>
          </a:xfrm>
        </p:spPr>
        <p:txBody>
          <a:bodyPr lIns="0" tIns="0" rIns="0" bIns="0">
            <a:noAutofit/>
          </a:bodyPr>
          <a:lstStyle>
            <a:lvl1pPr marL="0" indent="0" algn="r">
              <a:buNone/>
              <a:defRPr sz="1800" baseline="0">
                <a:solidFill>
                  <a:schemeClr val="bg1">
                    <a:lumMod val="50000"/>
                  </a:schemeClr>
                </a:solidFill>
              </a:defRPr>
            </a:lvl1pPr>
            <a:lvl2pPr>
              <a:defRPr sz="1800"/>
            </a:lvl2pPr>
            <a:lvl3pPr>
              <a:defRPr sz="1800"/>
            </a:lvl3pPr>
            <a:lvl4pPr>
              <a:defRPr sz="1800"/>
            </a:lvl4pPr>
            <a:lvl5pPr>
              <a:defRPr sz="1800"/>
            </a:lvl5pPr>
          </a:lstStyle>
          <a:p>
            <a:pPr lvl="0"/>
            <a:r>
              <a:rPr lang="en-US" dirty="0"/>
              <a:t>Click to edit Quarter Year</a:t>
            </a:r>
          </a:p>
        </p:txBody>
      </p:sp>
      <p:sp>
        <p:nvSpPr>
          <p:cNvPr id="19" name="Picture Placeholder 18"/>
          <p:cNvSpPr>
            <a:spLocks noGrp="1"/>
          </p:cNvSpPr>
          <p:nvPr>
            <p:ph type="pic" sz="quarter" idx="13" hasCustomPrompt="1"/>
          </p:nvPr>
        </p:nvSpPr>
        <p:spPr>
          <a:xfrm>
            <a:off x="485777" y="674099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Tree>
    <p:extLst>
      <p:ext uri="{BB962C8B-B14F-4D97-AF65-F5344CB8AC3E}">
        <p14:creationId xmlns:p14="http://schemas.microsoft.com/office/powerpoint/2010/main" val="1987180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a:xfrm>
            <a:off x="529812" y="677016"/>
            <a:ext cx="9052560" cy="521864"/>
          </a:xfrm>
        </p:spPr>
        <p:txBody>
          <a:bodyPr lIns="91388" tIns="54833" rIns="91388" bIns="54833" anchor="t">
            <a:noAutofit/>
          </a:bodyPr>
          <a:lstStyle>
            <a:lvl1pPr algn="l">
              <a:defRPr sz="26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2" name="Text Placeholder 11"/>
          <p:cNvSpPr>
            <a:spLocks noGrp="1"/>
          </p:cNvSpPr>
          <p:nvPr>
            <p:ph type="body" sz="quarter" idx="14" hasCustomPrompt="1"/>
          </p:nvPr>
        </p:nvSpPr>
        <p:spPr>
          <a:xfrm>
            <a:off x="529813"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
        <p:nvSpPr>
          <p:cNvPr id="14" name="Text Placeholder 13"/>
          <p:cNvSpPr>
            <a:spLocks noGrp="1"/>
          </p:cNvSpPr>
          <p:nvPr>
            <p:ph type="body" sz="quarter" idx="15" hasCustomPrompt="1"/>
          </p:nvPr>
        </p:nvSpPr>
        <p:spPr>
          <a:xfrm>
            <a:off x="529813" y="7134371"/>
            <a:ext cx="851916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17" name="Text Placeholder 15"/>
          <p:cNvSpPr>
            <a:spLocks noGrp="1"/>
          </p:cNvSpPr>
          <p:nvPr>
            <p:ph type="body" sz="quarter" idx="17" hasCustomPrompt="1"/>
          </p:nvPr>
        </p:nvSpPr>
        <p:spPr>
          <a:xfrm>
            <a:off x="4607560" y="1795796"/>
            <a:ext cx="4901565" cy="4808855"/>
          </a:xfrm>
        </p:spPr>
        <p:txBody>
          <a:bodyPr lIns="91388" rIns="91388" anchor="t">
            <a:noAutofit/>
          </a:bodyPr>
          <a:lstStyle>
            <a:lvl1pPr marL="182774" indent="-182774">
              <a:lnSpc>
                <a:spcPct val="110000"/>
              </a:lnSpc>
              <a:spcBef>
                <a:spcPts val="900"/>
              </a:spcBef>
              <a:buNone/>
              <a:defRPr sz="1600"/>
            </a:lvl1pPr>
            <a:lvl2pPr marL="0" indent="0">
              <a:lnSpc>
                <a:spcPct val="110000"/>
              </a:lnSpc>
              <a:spcBef>
                <a:spcPts val="900"/>
              </a:spcBef>
              <a:buClr>
                <a:schemeClr val="bg1">
                  <a:lumMod val="50000"/>
                </a:schemeClr>
              </a:buClr>
              <a:buFont typeface="Arial" pitchFamily="34" charset="0"/>
              <a:buNone/>
              <a:defRPr sz="1400">
                <a:solidFill>
                  <a:schemeClr val="bg1">
                    <a:lumMod val="50000"/>
                  </a:schemeClr>
                </a:solidFill>
              </a:defRPr>
            </a:lvl2pPr>
            <a:lvl3pPr marL="365546" indent="-182774">
              <a:lnSpc>
                <a:spcPct val="110000"/>
              </a:lnSpc>
              <a:spcBef>
                <a:spcPts val="599"/>
              </a:spcBef>
              <a:buClr>
                <a:schemeClr val="bg1">
                  <a:lumMod val="50000"/>
                </a:schemeClr>
              </a:buClr>
              <a:buFont typeface="Avenir LT Std 35 Light" pitchFamily="34" charset="0"/>
              <a:buChar char="–"/>
              <a:defRPr sz="1100"/>
            </a:lvl3pPr>
            <a:lvl4pPr>
              <a:lnSpc>
                <a:spcPct val="110000"/>
              </a:lnSpc>
              <a:spcBef>
                <a:spcPts val="599"/>
              </a:spcBef>
              <a:defRPr sz="1100"/>
            </a:lvl4pPr>
            <a:lvl5pPr>
              <a:lnSpc>
                <a:spcPct val="110000"/>
              </a:lnSpc>
              <a:spcBef>
                <a:spcPts val="599"/>
              </a:spcBef>
              <a:defRPr sz="1100"/>
            </a:lvl5pPr>
          </a:lstStyle>
          <a:p>
            <a:pPr lvl="0"/>
            <a:r>
              <a:rPr lang="en-US" dirty="0"/>
              <a:t>Overview:</a:t>
            </a:r>
          </a:p>
          <a:p>
            <a:pPr lvl="1"/>
            <a:r>
              <a:rPr lang="en-US" dirty="0"/>
              <a:t>Contents goes here</a:t>
            </a:r>
          </a:p>
          <a:p>
            <a:pPr lvl="1"/>
            <a:r>
              <a:rPr lang="en-US" dirty="0"/>
              <a:t>Contents goes here</a:t>
            </a:r>
          </a:p>
        </p:txBody>
      </p:sp>
      <p:sp>
        <p:nvSpPr>
          <p:cNvPr id="21" name="Text Placeholder 20"/>
          <p:cNvSpPr>
            <a:spLocks noGrp="1"/>
          </p:cNvSpPr>
          <p:nvPr>
            <p:ph type="body" sz="quarter" idx="18"/>
          </p:nvPr>
        </p:nvSpPr>
        <p:spPr>
          <a:xfrm>
            <a:off x="540295" y="1799825"/>
            <a:ext cx="3642042" cy="4808538"/>
          </a:xfrm>
        </p:spPr>
        <p:txBody>
          <a:bodyPr lIns="91388" rIns="0">
            <a:noAutofit/>
          </a:bodyPr>
          <a:lstStyle>
            <a:lvl1pPr marL="0" indent="0">
              <a:lnSpc>
                <a:spcPts val="1500"/>
              </a:lnSpc>
              <a:spcBef>
                <a:spcPts val="1200"/>
              </a:spcBef>
              <a:buFontTx/>
              <a:buNone/>
              <a:defRPr sz="10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a:t>Click to edit Master text styles</a:t>
            </a:r>
          </a:p>
        </p:txBody>
      </p:sp>
      <p:cxnSp>
        <p:nvCxnSpPr>
          <p:cNvPr id="11" name="Straight Connector 10"/>
          <p:cNvCxnSpPr/>
          <p:nvPr userDrawn="1"/>
        </p:nvCxnSpPr>
        <p:spPr>
          <a:xfrm>
            <a:off x="4415377" y="1881181"/>
            <a:ext cx="0" cy="5063635"/>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6324685"/>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 1/2 pg">
    <p:spTree>
      <p:nvGrpSpPr>
        <p:cNvPr id="1" name=""/>
        <p:cNvGrpSpPr/>
        <p:nvPr/>
      </p:nvGrpSpPr>
      <p:grpSpPr>
        <a:xfrm>
          <a:off x="0" y="0"/>
          <a:ext cx="0" cy="0"/>
          <a:chOff x="0" y="0"/>
          <a:chExt cx="0" cy="0"/>
        </a:xfrm>
      </p:grpSpPr>
      <p:sp>
        <p:nvSpPr>
          <p:cNvPr id="2" name="Title 1"/>
          <p:cNvSpPr>
            <a:spLocks noGrp="1"/>
          </p:cNvSpPr>
          <p:nvPr>
            <p:ph type="title"/>
          </p:nvPr>
        </p:nvSpPr>
        <p:spPr>
          <a:xfrm>
            <a:off x="529812" y="677016"/>
            <a:ext cx="9052560" cy="521864"/>
          </a:xfrm>
        </p:spPr>
        <p:txBody>
          <a:bodyPr lIns="91388" tIns="54833" rIns="91388" bIns="54833" anchor="t">
            <a:noAutofit/>
          </a:bodyPr>
          <a:lstStyle>
            <a:lvl1pPr algn="l">
              <a:defRPr sz="26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2" name="Text Placeholder 11"/>
          <p:cNvSpPr>
            <a:spLocks noGrp="1"/>
          </p:cNvSpPr>
          <p:nvPr>
            <p:ph type="body" sz="quarter" idx="14" hasCustomPrompt="1"/>
          </p:nvPr>
        </p:nvSpPr>
        <p:spPr>
          <a:xfrm>
            <a:off x="529813"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
        <p:nvSpPr>
          <p:cNvPr id="14" name="Text Placeholder 13"/>
          <p:cNvSpPr>
            <a:spLocks noGrp="1"/>
          </p:cNvSpPr>
          <p:nvPr>
            <p:ph type="body" sz="quarter" idx="15" hasCustomPrompt="1"/>
          </p:nvPr>
        </p:nvSpPr>
        <p:spPr>
          <a:xfrm>
            <a:off x="529812" y="7134371"/>
            <a:ext cx="8529320" cy="400050"/>
          </a:xfrm>
        </p:spPr>
        <p:txBody>
          <a:bodyPr lIns="91388" tIns="91388"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cxnSp>
        <p:nvCxnSpPr>
          <p:cNvPr id="19" name="Straight Connector 18"/>
          <p:cNvCxnSpPr/>
          <p:nvPr userDrawn="1"/>
        </p:nvCxnSpPr>
        <p:spPr>
          <a:xfrm>
            <a:off x="4415377" y="1881176"/>
            <a:ext cx="0" cy="4808537"/>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1" name="Text Placeholder 20"/>
          <p:cNvSpPr>
            <a:spLocks noGrp="1"/>
          </p:cNvSpPr>
          <p:nvPr>
            <p:ph type="body" sz="quarter" idx="18"/>
          </p:nvPr>
        </p:nvSpPr>
        <p:spPr>
          <a:xfrm>
            <a:off x="540295" y="1790200"/>
            <a:ext cx="3642042" cy="4808538"/>
          </a:xfrm>
        </p:spPr>
        <p:txBody>
          <a:bodyPr lIns="91388" tIns="54833" rIns="0" bIns="54833">
            <a:noAutofit/>
          </a:bodyPr>
          <a:lstStyle>
            <a:lvl1pPr marL="0" indent="0">
              <a:lnSpc>
                <a:spcPts val="1500"/>
              </a:lnSpc>
              <a:spcBef>
                <a:spcPts val="1200"/>
              </a:spcBef>
              <a:buFontTx/>
              <a:buNone/>
              <a:defRPr sz="10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a:t>Click to edit Master text styles</a:t>
            </a:r>
          </a:p>
        </p:txBody>
      </p:sp>
    </p:spTree>
    <p:extLst>
      <p:ext uri="{BB962C8B-B14F-4D97-AF65-F5344CB8AC3E}">
        <p14:creationId xmlns:p14="http://schemas.microsoft.com/office/powerpoint/2010/main" val="541319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Subhead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529812" y="677016"/>
            <a:ext cx="9052560" cy="521864"/>
          </a:xfrm>
        </p:spPr>
        <p:txBody>
          <a:bodyPr lIns="91388" tIns="54833" rIns="91388" bIns="54833" anchor="t">
            <a:noAutofit/>
          </a:bodyPr>
          <a:lstStyle>
            <a:lvl1pPr algn="l">
              <a:defRPr sz="2600">
                <a:solidFill>
                  <a:schemeClr val="tx2"/>
                </a:solidFill>
              </a:defRPr>
            </a:lvl1pPr>
          </a:lstStyle>
          <a:p>
            <a:r>
              <a:rPr lang="en-US" dirty="0"/>
              <a:t>Click to edit Master title style</a:t>
            </a:r>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529812" y="7134371"/>
            <a:ext cx="852932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p:nvPr>
        </p:nvSpPr>
        <p:spPr>
          <a:xfrm>
            <a:off x="540289" y="1790200"/>
            <a:ext cx="8904287" cy="4808538"/>
          </a:xfrm>
        </p:spPr>
        <p:txBody>
          <a:bodyPr lIns="91388" tIns="54833" rIns="91388" bIns="54833">
            <a:noAutofit/>
          </a:bodyPr>
          <a:lstStyle>
            <a:lvl1pPr marL="0" indent="0">
              <a:lnSpc>
                <a:spcPts val="1500"/>
              </a:lnSpc>
              <a:spcBef>
                <a:spcPts val="1200"/>
              </a:spcBef>
              <a:buFontTx/>
              <a:buNone/>
              <a:defRPr sz="10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dirty="0"/>
              <a:t>Click to edit Master text styles</a:t>
            </a:r>
          </a:p>
        </p:txBody>
      </p:sp>
      <p:sp>
        <p:nvSpPr>
          <p:cNvPr id="8" name="Text Placeholder 11"/>
          <p:cNvSpPr>
            <a:spLocks noGrp="1"/>
          </p:cNvSpPr>
          <p:nvPr>
            <p:ph type="body" sz="quarter" idx="14" hasCustomPrompt="1"/>
          </p:nvPr>
        </p:nvSpPr>
        <p:spPr>
          <a:xfrm>
            <a:off x="529813"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Tree>
    <p:extLst>
      <p:ext uri="{BB962C8B-B14F-4D97-AF65-F5344CB8AC3E}">
        <p14:creationId xmlns:p14="http://schemas.microsoft.com/office/powerpoint/2010/main" val="3636408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Subhead &amp; 2-col Content">
    <p:spTree>
      <p:nvGrpSpPr>
        <p:cNvPr id="1" name=""/>
        <p:cNvGrpSpPr/>
        <p:nvPr/>
      </p:nvGrpSpPr>
      <p:grpSpPr>
        <a:xfrm>
          <a:off x="0" y="0"/>
          <a:ext cx="0" cy="0"/>
          <a:chOff x="0" y="0"/>
          <a:chExt cx="0" cy="0"/>
        </a:xfrm>
      </p:grpSpPr>
      <p:sp>
        <p:nvSpPr>
          <p:cNvPr id="2" name="Title 1"/>
          <p:cNvSpPr>
            <a:spLocks noGrp="1"/>
          </p:cNvSpPr>
          <p:nvPr>
            <p:ph type="title"/>
          </p:nvPr>
        </p:nvSpPr>
        <p:spPr>
          <a:xfrm>
            <a:off x="529812" y="677016"/>
            <a:ext cx="9052560" cy="521864"/>
          </a:xfrm>
        </p:spPr>
        <p:txBody>
          <a:bodyPr lIns="91388" tIns="54833" rIns="91388" bIns="54833" anchor="t">
            <a:noAutofit/>
          </a:bodyPr>
          <a:lstStyle>
            <a:lvl1pPr algn="l">
              <a:defRPr sz="2600">
                <a:solidFill>
                  <a:schemeClr val="tx2"/>
                </a:solidFill>
              </a:defRPr>
            </a:lvl1pPr>
          </a:lstStyle>
          <a:p>
            <a:r>
              <a:rPr lang="en-US" dirty="0"/>
              <a:t>Click to edit Master title style</a:t>
            </a:r>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529812" y="7134371"/>
            <a:ext cx="852932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hasCustomPrompt="1"/>
          </p:nvPr>
        </p:nvSpPr>
        <p:spPr>
          <a:xfrm>
            <a:off x="540289" y="1790200"/>
            <a:ext cx="8961120" cy="4808538"/>
          </a:xfrm>
        </p:spPr>
        <p:txBody>
          <a:bodyPr lIns="91388" tIns="54833" rIns="91388" bIns="54833" numCol="2" spcCol="365760">
            <a:noAutofit/>
          </a:bodyPr>
          <a:lstStyle>
            <a:lvl1pPr marL="0" indent="0">
              <a:lnSpc>
                <a:spcPct val="110000"/>
              </a:lnSpc>
              <a:spcBef>
                <a:spcPts val="0"/>
              </a:spcBef>
              <a:spcAft>
                <a:spcPts val="900"/>
              </a:spcAft>
              <a:buFontTx/>
              <a:buNone/>
              <a:defRPr sz="950"/>
            </a:lvl1pPr>
            <a:lvl2pPr marL="0" indent="0">
              <a:lnSpc>
                <a:spcPct val="110000"/>
              </a:lnSpc>
              <a:spcBef>
                <a:spcPts val="600"/>
              </a:spcBef>
              <a:spcAft>
                <a:spcPts val="300"/>
              </a:spcAft>
              <a:buFontTx/>
              <a:buNone/>
              <a:defRPr sz="1000" cap="all" baseline="0">
                <a:solidFill>
                  <a:schemeClr val="tx2"/>
                </a:solidFill>
              </a:defRPr>
            </a:lvl2pPr>
            <a:lvl3pPr marL="0" indent="0">
              <a:lnSpc>
                <a:spcPct val="140000"/>
              </a:lnSpc>
              <a:spcBef>
                <a:spcPts val="0"/>
              </a:spcBef>
              <a:spcAft>
                <a:spcPts val="1200"/>
              </a:spcAft>
              <a:buFontTx/>
              <a:buNone/>
              <a:defRPr sz="1100">
                <a:solidFill>
                  <a:schemeClr val="tx2"/>
                </a:solidFill>
              </a:defRPr>
            </a:lvl3pPr>
            <a:lvl4pPr marL="0" indent="0">
              <a:lnSpc>
                <a:spcPct val="110000"/>
              </a:lnSpc>
              <a:spcBef>
                <a:spcPts val="0"/>
              </a:spcBef>
              <a:buFontTx/>
              <a:buNone/>
              <a:defRPr sz="900">
                <a:solidFill>
                  <a:schemeClr val="tx2"/>
                </a:solidFill>
              </a:defRPr>
            </a:lvl4pPr>
            <a:lvl5pPr marL="0" indent="0">
              <a:lnSpc>
                <a:spcPct val="110000"/>
              </a:lnSpc>
              <a:spcBef>
                <a:spcPts val="599"/>
              </a:spcBef>
              <a:buFontTx/>
              <a:buNone/>
              <a:defRPr sz="1100"/>
            </a:lvl5pPr>
          </a:lstStyle>
          <a:p>
            <a:pPr lvl="0"/>
            <a:r>
              <a:rPr lang="en-US" dirty="0"/>
              <a:t>Click to edit Master text styles</a:t>
            </a:r>
          </a:p>
          <a:p>
            <a:pPr lvl="1"/>
            <a:r>
              <a:rPr lang="en-US" dirty="0"/>
              <a:t>2nd level subhead</a:t>
            </a:r>
          </a:p>
          <a:p>
            <a:pPr lvl="2"/>
            <a:r>
              <a:rPr lang="en-US" dirty="0"/>
              <a:t>3rd intro</a:t>
            </a:r>
          </a:p>
          <a:p>
            <a:pPr lvl="3"/>
            <a:r>
              <a:rPr lang="en-US" dirty="0"/>
              <a:t>Small sub</a:t>
            </a:r>
          </a:p>
        </p:txBody>
      </p:sp>
      <p:sp>
        <p:nvSpPr>
          <p:cNvPr id="8" name="Text Placeholder 11"/>
          <p:cNvSpPr>
            <a:spLocks noGrp="1"/>
          </p:cNvSpPr>
          <p:nvPr>
            <p:ph type="body" sz="quarter" idx="14" hasCustomPrompt="1"/>
          </p:nvPr>
        </p:nvSpPr>
        <p:spPr>
          <a:xfrm>
            <a:off x="529813"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Tree>
    <p:extLst>
      <p:ext uri="{BB962C8B-B14F-4D97-AF65-F5344CB8AC3E}">
        <p14:creationId xmlns:p14="http://schemas.microsoft.com/office/powerpoint/2010/main" val="2540787932"/>
      </p:ext>
    </p:extLst>
  </p:cSld>
  <p:clrMapOvr>
    <a:masterClrMapping/>
  </p:clrMapOvr>
  <p:extLst>
    <p:ext uri="{DCECCB84-F9BA-43D5-87BE-67443E8EF086}">
      <p15:sldGuideLst xmlns:p15="http://schemas.microsoft.com/office/powerpoint/2012/main">
        <p15:guide id="3" orient="horz" pos="1128"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amp;A_Title/Subhead &amp; 4 column">
    <p:spTree>
      <p:nvGrpSpPr>
        <p:cNvPr id="1" name=""/>
        <p:cNvGrpSpPr/>
        <p:nvPr/>
      </p:nvGrpSpPr>
      <p:grpSpPr>
        <a:xfrm>
          <a:off x="0" y="0"/>
          <a:ext cx="0" cy="0"/>
          <a:chOff x="0" y="0"/>
          <a:chExt cx="0" cy="0"/>
        </a:xfrm>
      </p:grpSpPr>
      <p:sp>
        <p:nvSpPr>
          <p:cNvPr id="2" name="Title 1"/>
          <p:cNvSpPr>
            <a:spLocks noGrp="1"/>
          </p:cNvSpPr>
          <p:nvPr>
            <p:ph type="title"/>
          </p:nvPr>
        </p:nvSpPr>
        <p:spPr>
          <a:xfrm>
            <a:off x="529812" y="677016"/>
            <a:ext cx="9052560" cy="521864"/>
          </a:xfrm>
        </p:spPr>
        <p:txBody>
          <a:bodyPr lIns="91388" tIns="54833" rIns="91388" bIns="54833" anchor="t">
            <a:noAutofit/>
          </a:bodyPr>
          <a:lstStyle>
            <a:lvl1pPr algn="l">
              <a:defRPr sz="26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529812" y="7134371"/>
            <a:ext cx="852932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21" name="Text Placeholder 20"/>
          <p:cNvSpPr>
            <a:spLocks noGrp="1"/>
          </p:cNvSpPr>
          <p:nvPr>
            <p:ph type="body" sz="quarter" idx="18"/>
          </p:nvPr>
        </p:nvSpPr>
        <p:spPr>
          <a:xfrm>
            <a:off x="3228975" y="1809450"/>
            <a:ext cx="6280149" cy="4808538"/>
          </a:xfrm>
        </p:spPr>
        <p:txBody>
          <a:bodyPr lIns="91388" tIns="54833" rIns="91388" bIns="54833" numCol="3" spcCol="182774">
            <a:noAutofit/>
          </a:bodyPr>
          <a:lstStyle>
            <a:lvl1pPr marL="0" indent="0">
              <a:lnSpc>
                <a:spcPct val="110000"/>
              </a:lnSpc>
              <a:spcBef>
                <a:spcPts val="1200"/>
              </a:spcBef>
              <a:buFontTx/>
              <a:buNone/>
              <a:defRPr sz="1000"/>
            </a:lvl1pPr>
            <a:lvl2pPr marL="0" indent="0">
              <a:lnSpc>
                <a:spcPct val="110000"/>
              </a:lnSpc>
              <a:spcBef>
                <a:spcPts val="599"/>
              </a:spcBef>
              <a:buFontTx/>
              <a:buNone/>
              <a:defRPr sz="1100"/>
            </a:lvl2pPr>
            <a:lvl3pPr marL="0" indent="0">
              <a:lnSpc>
                <a:spcPct val="110000"/>
              </a:lnSpc>
              <a:spcBef>
                <a:spcPts val="599"/>
              </a:spcBef>
              <a:buFontTx/>
              <a:buNone/>
              <a:defRPr sz="1100"/>
            </a:lvl3pPr>
            <a:lvl4pPr marL="0" indent="0">
              <a:lnSpc>
                <a:spcPct val="110000"/>
              </a:lnSpc>
              <a:spcBef>
                <a:spcPts val="599"/>
              </a:spcBef>
              <a:buFontTx/>
              <a:buNone/>
              <a:defRPr sz="1100"/>
            </a:lvl4pPr>
            <a:lvl5pPr marL="0" indent="0">
              <a:lnSpc>
                <a:spcPct val="110000"/>
              </a:lnSpc>
              <a:spcBef>
                <a:spcPts val="599"/>
              </a:spcBef>
              <a:buFontTx/>
              <a:buNone/>
              <a:defRPr sz="1100"/>
            </a:lvl5pPr>
          </a:lstStyle>
          <a:p>
            <a:pPr lvl="0"/>
            <a:r>
              <a:rPr lang="en-US" dirty="0"/>
              <a:t>Click to edit Master text styles</a:t>
            </a:r>
          </a:p>
        </p:txBody>
      </p:sp>
      <p:sp>
        <p:nvSpPr>
          <p:cNvPr id="8" name="Text Placeholder 11"/>
          <p:cNvSpPr>
            <a:spLocks noGrp="1"/>
          </p:cNvSpPr>
          <p:nvPr>
            <p:ph type="body" sz="quarter" idx="14" hasCustomPrompt="1"/>
          </p:nvPr>
        </p:nvSpPr>
        <p:spPr>
          <a:xfrm>
            <a:off x="529813"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
        <p:nvSpPr>
          <p:cNvPr id="4" name="Text Placeholder 3"/>
          <p:cNvSpPr>
            <a:spLocks noGrp="1"/>
          </p:cNvSpPr>
          <p:nvPr>
            <p:ph type="body" sz="quarter" idx="20"/>
          </p:nvPr>
        </p:nvSpPr>
        <p:spPr>
          <a:xfrm>
            <a:off x="526007" y="1799726"/>
            <a:ext cx="2390775" cy="4876800"/>
          </a:xfrm>
        </p:spPr>
        <p:txBody>
          <a:bodyPr lIns="91388" rIns="91388">
            <a:noAutofit/>
          </a:bodyPr>
          <a:lstStyle>
            <a:lvl1pPr>
              <a:lnSpc>
                <a:spcPts val="1500"/>
              </a:lnSpc>
              <a:spcBef>
                <a:spcPts val="0"/>
              </a:spcBef>
              <a:defRPr sz="1000" b="1">
                <a:solidFill>
                  <a:schemeClr val="tx2"/>
                </a:solidFill>
              </a:defRPr>
            </a:lvl1pPr>
            <a:lvl2pPr marL="0" indent="0">
              <a:lnSpc>
                <a:spcPts val="1500"/>
              </a:lnSpc>
              <a:spcBef>
                <a:spcPts val="0"/>
              </a:spcBef>
              <a:spcAft>
                <a:spcPts val="1200"/>
              </a:spcAft>
              <a:buFontTx/>
              <a:buNone/>
              <a:defRPr sz="1000"/>
            </a:lvl2pPr>
            <a:lvl3pPr marL="182774" indent="-182774">
              <a:lnSpc>
                <a:spcPts val="1500"/>
              </a:lnSpc>
              <a:spcBef>
                <a:spcPts val="0"/>
              </a:spcBef>
              <a:spcAft>
                <a:spcPts val="1200"/>
              </a:spcAft>
              <a:buClr>
                <a:schemeClr val="tx2"/>
              </a:buClr>
              <a:buFont typeface="+mj-lt"/>
              <a:buAutoNum type="alphaUcPeriod"/>
              <a:defRPr sz="1000"/>
            </a:lvl3pPr>
            <a:lvl4pPr>
              <a:lnSpc>
                <a:spcPct val="110000"/>
              </a:lnSpc>
              <a:spcBef>
                <a:spcPts val="0"/>
              </a:spcBef>
              <a:defRPr sz="1100"/>
            </a:lvl4pPr>
            <a:lvl5pPr>
              <a:lnSpc>
                <a:spcPct val="110000"/>
              </a:lnSpc>
              <a:spcBef>
                <a:spcPts val="0"/>
              </a:spcBef>
              <a:defRPr sz="1100"/>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605905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I_Title/Subhead">
    <p:spTree>
      <p:nvGrpSpPr>
        <p:cNvPr id="1" name=""/>
        <p:cNvGrpSpPr/>
        <p:nvPr/>
      </p:nvGrpSpPr>
      <p:grpSpPr>
        <a:xfrm>
          <a:off x="0" y="0"/>
          <a:ext cx="0" cy="0"/>
          <a:chOff x="0" y="0"/>
          <a:chExt cx="0" cy="0"/>
        </a:xfrm>
      </p:grpSpPr>
      <p:sp>
        <p:nvSpPr>
          <p:cNvPr id="2" name="Title 1"/>
          <p:cNvSpPr>
            <a:spLocks noGrp="1"/>
          </p:cNvSpPr>
          <p:nvPr>
            <p:ph type="title"/>
          </p:nvPr>
        </p:nvSpPr>
        <p:spPr>
          <a:xfrm>
            <a:off x="529812" y="677016"/>
            <a:ext cx="9052560" cy="521864"/>
          </a:xfrm>
        </p:spPr>
        <p:txBody>
          <a:bodyPr lIns="91388" tIns="54833" rIns="91388" bIns="54833" anchor="t">
            <a:noAutofit/>
          </a:bodyPr>
          <a:lstStyle>
            <a:lvl1pPr algn="l">
              <a:defRPr sz="2600">
                <a:solidFill>
                  <a:schemeClr val="tx2"/>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9144000" y="7120615"/>
            <a:ext cx="492760" cy="413808"/>
          </a:xfrm>
          <a:prstGeom prst="rect">
            <a:avLst/>
          </a:prstGeom>
        </p:spPr>
        <p:txBody>
          <a:bodyPr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
        <p:nvSpPr>
          <p:cNvPr id="10" name="Picture Placeholder 18"/>
          <p:cNvSpPr>
            <a:spLocks noGrp="1"/>
          </p:cNvSpPr>
          <p:nvPr>
            <p:ph type="pic" sz="quarter" idx="13" hasCustomPrompt="1"/>
          </p:nvPr>
        </p:nvSpPr>
        <p:spPr>
          <a:xfrm>
            <a:off x="7760340" y="350356"/>
            <a:ext cx="1830388" cy="732495"/>
          </a:xfrm>
        </p:spPr>
        <p:txBody>
          <a:bodyPr anchor="ctr">
            <a:spAutoFit/>
          </a:bodyPr>
          <a:lstStyle>
            <a:lvl1pPr marL="0" indent="0" algn="ctr">
              <a:buNone/>
              <a:defRPr sz="2000">
                <a:solidFill>
                  <a:schemeClr val="bg1">
                    <a:lumMod val="50000"/>
                  </a:schemeClr>
                </a:solidFill>
              </a:defRPr>
            </a:lvl1pPr>
          </a:lstStyle>
          <a:p>
            <a:r>
              <a:rPr lang="en-US" dirty="0"/>
              <a:t>Insert Firm Logo</a:t>
            </a:r>
          </a:p>
        </p:txBody>
      </p:sp>
      <p:sp>
        <p:nvSpPr>
          <p:cNvPr id="14" name="Text Placeholder 13"/>
          <p:cNvSpPr>
            <a:spLocks noGrp="1"/>
          </p:cNvSpPr>
          <p:nvPr>
            <p:ph type="body" sz="quarter" idx="15" hasCustomPrompt="1"/>
          </p:nvPr>
        </p:nvSpPr>
        <p:spPr>
          <a:xfrm>
            <a:off x="529812" y="7134371"/>
            <a:ext cx="8529320" cy="400050"/>
          </a:xfrm>
        </p:spPr>
        <p:txBody>
          <a:bodyPr lIns="91388" tIns="0" rIns="91388" bIns="0" anchor="b">
            <a:noAutofit/>
          </a:bodyPr>
          <a:lstStyle>
            <a:lvl1pPr marL="0" indent="0">
              <a:spcBef>
                <a:spcPts val="0"/>
              </a:spcBef>
              <a:buNone/>
              <a:defRPr sz="800">
                <a:solidFill>
                  <a:schemeClr val="tx1">
                    <a:lumMod val="65000"/>
                    <a:lumOff val="35000"/>
                  </a:schemeClr>
                </a:solidFill>
                <a:latin typeface="Arial Narrow" pitchFamily="34" charset="0"/>
              </a:defRPr>
            </a:lvl1pPr>
            <a:lvl2pPr marL="509115" indent="0">
              <a:buNone/>
              <a:defRPr sz="800">
                <a:solidFill>
                  <a:schemeClr val="tx1">
                    <a:lumMod val="65000"/>
                    <a:lumOff val="35000"/>
                  </a:schemeClr>
                </a:solidFill>
              </a:defRPr>
            </a:lvl2pPr>
            <a:lvl3pPr marL="1018229" indent="0">
              <a:buNone/>
              <a:defRPr sz="800">
                <a:solidFill>
                  <a:schemeClr val="tx1">
                    <a:lumMod val="65000"/>
                    <a:lumOff val="35000"/>
                  </a:schemeClr>
                </a:solidFill>
              </a:defRPr>
            </a:lvl3pPr>
            <a:lvl4pPr marL="1527344" indent="0">
              <a:buNone/>
              <a:defRPr sz="800">
                <a:solidFill>
                  <a:schemeClr val="tx1">
                    <a:lumMod val="65000"/>
                    <a:lumOff val="35000"/>
                  </a:schemeClr>
                </a:solidFill>
              </a:defRPr>
            </a:lvl4pPr>
            <a:lvl5pPr marL="2036458" indent="0">
              <a:buNone/>
              <a:defRPr sz="800">
                <a:solidFill>
                  <a:schemeClr val="tx1">
                    <a:lumMod val="65000"/>
                    <a:lumOff val="35000"/>
                  </a:schemeClr>
                </a:solidFill>
              </a:defRPr>
            </a:lvl5pPr>
          </a:lstStyle>
          <a:p>
            <a:pPr lvl="0"/>
            <a:r>
              <a:rPr lang="en-US" dirty="0"/>
              <a:t>Click to edit footnote </a:t>
            </a:r>
          </a:p>
        </p:txBody>
      </p:sp>
      <p:sp>
        <p:nvSpPr>
          <p:cNvPr id="8" name="Text Placeholder 11"/>
          <p:cNvSpPr>
            <a:spLocks noGrp="1"/>
          </p:cNvSpPr>
          <p:nvPr>
            <p:ph type="body" sz="quarter" idx="14" hasCustomPrompt="1"/>
          </p:nvPr>
        </p:nvSpPr>
        <p:spPr>
          <a:xfrm>
            <a:off x="529813" y="1086488"/>
            <a:ext cx="8823326" cy="346075"/>
          </a:xfrm>
        </p:spPr>
        <p:txBody>
          <a:bodyPr lIns="91388" tIns="54833" rIns="91388" bIns="54833" anchor="t">
            <a:noAutofit/>
          </a:bodyPr>
          <a:lstStyle>
            <a:lvl1pPr marL="0" indent="0">
              <a:buNone/>
              <a:defRPr sz="1600">
                <a:solidFill>
                  <a:schemeClr val="bg1">
                    <a:lumMod val="50000"/>
                  </a:schemeClr>
                </a:solidFill>
              </a:defRPr>
            </a:lvl1pPr>
          </a:lstStyle>
          <a:p>
            <a:pPr lvl="0"/>
            <a:r>
              <a:rPr lang="en-US" dirty="0"/>
              <a:t>Click to edit subhead</a:t>
            </a:r>
          </a:p>
        </p:txBody>
      </p:sp>
      <p:sp>
        <p:nvSpPr>
          <p:cNvPr id="4" name="Text Placeholder 3"/>
          <p:cNvSpPr>
            <a:spLocks noGrp="1"/>
          </p:cNvSpPr>
          <p:nvPr>
            <p:ph type="body" sz="quarter" idx="20"/>
          </p:nvPr>
        </p:nvSpPr>
        <p:spPr>
          <a:xfrm>
            <a:off x="537745" y="1798621"/>
            <a:ext cx="2390775" cy="4876800"/>
          </a:xfrm>
        </p:spPr>
        <p:txBody>
          <a:bodyPr lIns="91388" rIns="91388">
            <a:noAutofit/>
          </a:bodyPr>
          <a:lstStyle>
            <a:lvl1pPr>
              <a:lnSpc>
                <a:spcPts val="1500"/>
              </a:lnSpc>
              <a:spcBef>
                <a:spcPts val="1200"/>
              </a:spcBef>
              <a:defRPr sz="1000" b="0">
                <a:solidFill>
                  <a:schemeClr val="tx1"/>
                </a:solidFill>
              </a:defRPr>
            </a:lvl1pPr>
            <a:lvl2pPr marL="0" indent="0">
              <a:lnSpc>
                <a:spcPct val="110000"/>
              </a:lnSpc>
              <a:spcBef>
                <a:spcPts val="0"/>
              </a:spcBef>
              <a:spcAft>
                <a:spcPts val="1200"/>
              </a:spcAft>
              <a:buFontTx/>
              <a:buNone/>
              <a:defRPr sz="1100"/>
            </a:lvl2pPr>
            <a:lvl3pPr marL="182774" indent="-182774">
              <a:lnSpc>
                <a:spcPct val="110000"/>
              </a:lnSpc>
              <a:spcBef>
                <a:spcPts val="0"/>
              </a:spcBef>
              <a:spcAft>
                <a:spcPts val="1200"/>
              </a:spcAft>
              <a:buClr>
                <a:schemeClr val="tx2"/>
              </a:buClr>
              <a:buFont typeface="+mj-lt"/>
              <a:buAutoNum type="alphaUcPeriod"/>
              <a:defRPr sz="1100"/>
            </a:lvl3pPr>
            <a:lvl4pPr>
              <a:lnSpc>
                <a:spcPct val="110000"/>
              </a:lnSpc>
              <a:spcBef>
                <a:spcPts val="0"/>
              </a:spcBef>
              <a:defRPr sz="1100"/>
            </a:lvl4pPr>
            <a:lvl5pPr>
              <a:lnSpc>
                <a:spcPct val="110000"/>
              </a:lnSpc>
              <a:spcBef>
                <a:spcPts val="0"/>
              </a:spcBef>
              <a:defRPr sz="1100"/>
            </a:lvl5pPr>
          </a:lstStyle>
          <a:p>
            <a:pPr lvl="0"/>
            <a:r>
              <a:rPr lang="en-US" dirty="0"/>
              <a:t>Click to edit Master text styles</a:t>
            </a:r>
          </a:p>
        </p:txBody>
      </p:sp>
    </p:spTree>
    <p:extLst>
      <p:ext uri="{BB962C8B-B14F-4D97-AF65-F5344CB8AC3E}">
        <p14:creationId xmlns:p14="http://schemas.microsoft.com/office/powerpoint/2010/main" val="795862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657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311256"/>
            <a:ext cx="9052560" cy="1295400"/>
          </a:xfrm>
          <a:prstGeom prst="rect">
            <a:avLst/>
          </a:prstGeom>
        </p:spPr>
        <p:txBody>
          <a:bodyPr vert="horz" lIns="101823" tIns="50911" rIns="101823" bIns="50911"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02920" y="1813566"/>
            <a:ext cx="9052560" cy="5129425"/>
          </a:xfrm>
          <a:prstGeom prst="rect">
            <a:avLst/>
          </a:prstGeom>
        </p:spPr>
        <p:txBody>
          <a:bodyPr vert="horz" lIns="101823" tIns="50911" rIns="101823" bIns="5091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9144000" y="7067448"/>
            <a:ext cx="492760" cy="413808"/>
          </a:xfrm>
          <a:prstGeom prst="rect">
            <a:avLst/>
          </a:prstGeom>
        </p:spPr>
        <p:txBody>
          <a:bodyPr lIns="0" tIns="0" rIns="0" bIns="0" anchor="b"/>
          <a:lstStyle>
            <a:lvl1pPr algn="r">
              <a:defRPr sz="1000">
                <a:solidFill>
                  <a:schemeClr val="bg1">
                    <a:lumMod val="50000"/>
                  </a:schemeClr>
                </a:solidFill>
              </a:defRPr>
            </a:lvl1pPr>
          </a:lstStyle>
          <a:p>
            <a:fld id="{66F6FF41-5833-4EBF-9145-362BCED2914A}" type="slidenum">
              <a:rPr lang="en-US" smtClean="0">
                <a:solidFill>
                  <a:prstClr val="white">
                    <a:lumMod val="50000"/>
                  </a:prstClr>
                </a:solidFill>
              </a:rPr>
              <a:pPr/>
              <a:t>‹#›</a:t>
            </a:fld>
            <a:endParaRPr lang="en-US" dirty="0">
              <a:solidFill>
                <a:prstClr val="white">
                  <a:lumMod val="50000"/>
                </a:prstClr>
              </a:solidFill>
            </a:endParaRPr>
          </a:p>
        </p:txBody>
      </p:sp>
    </p:spTree>
    <p:extLst>
      <p:ext uri="{BB962C8B-B14F-4D97-AF65-F5344CB8AC3E}">
        <p14:creationId xmlns:p14="http://schemas.microsoft.com/office/powerpoint/2010/main" val="1801274346"/>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3" r:id="rId5"/>
    <p:sldLayoutId id="2147483670" r:id="rId6"/>
    <p:sldLayoutId id="2147483671" r:id="rId7"/>
    <p:sldLayoutId id="2147483672" r:id="rId8"/>
  </p:sldLayoutIdLst>
  <p:hf hdr="0" ftr="0" dt="0"/>
  <p:txStyles>
    <p:titleStyle>
      <a:lvl1pPr algn="l" defTabSz="1018228" rtl="0" eaLnBrk="1" latinLnBrk="0" hangingPunct="1">
        <a:spcBef>
          <a:spcPct val="0"/>
        </a:spcBef>
        <a:buNone/>
        <a:defRPr sz="2600" kern="1200">
          <a:solidFill>
            <a:schemeClr val="tx1"/>
          </a:solidFill>
          <a:latin typeface="Arial" pitchFamily="34" charset="0"/>
          <a:ea typeface="+mj-ea"/>
          <a:cs typeface="Arial" pitchFamily="34" charset="0"/>
        </a:defRPr>
      </a:lvl1pPr>
    </p:titleStyle>
    <p:body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228" rtl="0" eaLnBrk="1" latinLnBrk="0" hangingPunct="1">
        <a:defRPr sz="2000" kern="1200">
          <a:solidFill>
            <a:schemeClr val="tx1"/>
          </a:solidFill>
          <a:latin typeface="+mn-lt"/>
          <a:ea typeface="+mn-ea"/>
          <a:cs typeface="+mn-cs"/>
        </a:defRPr>
      </a:lvl1pPr>
      <a:lvl2pPr marL="509115" algn="l" defTabSz="1018228" rtl="0" eaLnBrk="1" latinLnBrk="0" hangingPunct="1">
        <a:defRPr sz="2000" kern="1200">
          <a:solidFill>
            <a:schemeClr val="tx1"/>
          </a:solidFill>
          <a:latin typeface="+mn-lt"/>
          <a:ea typeface="+mn-ea"/>
          <a:cs typeface="+mn-cs"/>
        </a:defRPr>
      </a:lvl2pPr>
      <a:lvl3pPr marL="1018228" algn="l" defTabSz="1018228" rtl="0" eaLnBrk="1" latinLnBrk="0" hangingPunct="1">
        <a:defRPr sz="2000" kern="1200">
          <a:solidFill>
            <a:schemeClr val="tx1"/>
          </a:solidFill>
          <a:latin typeface="+mn-lt"/>
          <a:ea typeface="+mn-ea"/>
          <a:cs typeface="+mn-cs"/>
        </a:defRPr>
      </a:lvl3pPr>
      <a:lvl4pPr marL="1527344" algn="l" defTabSz="1018228" rtl="0" eaLnBrk="1" latinLnBrk="0" hangingPunct="1">
        <a:defRPr sz="2000" kern="1200">
          <a:solidFill>
            <a:schemeClr val="tx1"/>
          </a:solidFill>
          <a:latin typeface="+mn-lt"/>
          <a:ea typeface="+mn-ea"/>
          <a:cs typeface="+mn-cs"/>
        </a:defRPr>
      </a:lvl4pPr>
      <a:lvl5pPr marL="2036458" algn="l" defTabSz="1018228" rtl="0" eaLnBrk="1" latinLnBrk="0" hangingPunct="1">
        <a:defRPr sz="2000" kern="1200">
          <a:solidFill>
            <a:schemeClr val="tx1"/>
          </a:solidFill>
          <a:latin typeface="+mn-lt"/>
          <a:ea typeface="+mn-ea"/>
          <a:cs typeface="+mn-cs"/>
        </a:defRPr>
      </a:lvl5pPr>
      <a:lvl6pPr marL="2545574" algn="l" defTabSz="1018228" rtl="0" eaLnBrk="1" latinLnBrk="0" hangingPunct="1">
        <a:defRPr sz="2000" kern="1200">
          <a:solidFill>
            <a:schemeClr val="tx1"/>
          </a:solidFill>
          <a:latin typeface="+mn-lt"/>
          <a:ea typeface="+mn-ea"/>
          <a:cs typeface="+mn-cs"/>
        </a:defRPr>
      </a:lvl6pPr>
      <a:lvl7pPr marL="3054686" algn="l" defTabSz="1018228" rtl="0" eaLnBrk="1" latinLnBrk="0" hangingPunct="1">
        <a:defRPr sz="2000" kern="1200">
          <a:solidFill>
            <a:schemeClr val="tx1"/>
          </a:solidFill>
          <a:latin typeface="+mn-lt"/>
          <a:ea typeface="+mn-ea"/>
          <a:cs typeface="+mn-cs"/>
        </a:defRPr>
      </a:lvl7pPr>
      <a:lvl8pPr marL="3563802" algn="l" defTabSz="1018228" rtl="0" eaLnBrk="1" latinLnBrk="0" hangingPunct="1">
        <a:defRPr sz="2000" kern="1200">
          <a:solidFill>
            <a:schemeClr val="tx1"/>
          </a:solidFill>
          <a:latin typeface="+mn-lt"/>
          <a:ea typeface="+mn-ea"/>
          <a:cs typeface="+mn-cs"/>
        </a:defRPr>
      </a:lvl8pPr>
      <a:lvl9pPr marL="4072914" algn="l" defTabSz="1018228" rtl="0" eaLnBrk="1" latinLnBrk="0" hangingPunct="1">
        <a:defRPr sz="20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 userDrawn="1">
          <p15:clr>
            <a:srgbClr val="F26B43"/>
          </p15:clr>
        </p15:guide>
        <p15:guide id="2" pos="595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notesSlide" Target="../notesSlides/notesSlide10.xml"/><Relationship Id="rId7" Type="http://schemas.openxmlformats.org/officeDocument/2006/relationships/chart" Target="../charts/chart10.xml"/><Relationship Id="rId2" Type="http://schemas.openxmlformats.org/officeDocument/2006/relationships/slideLayout" Target="../slideLayouts/slideLayout3.xml"/><Relationship Id="rId1" Type="http://schemas.openxmlformats.org/officeDocument/2006/relationships/vmlDrawing" Target="../drawings/vmlDrawing5.vml"/><Relationship Id="rId6" Type="http://schemas.openxmlformats.org/officeDocument/2006/relationships/image" Target="../media/image7.emf"/><Relationship Id="rId5" Type="http://schemas.openxmlformats.org/officeDocument/2006/relationships/oleObject" Target="../embeddings/oleObject5.bin"/><Relationship Id="rId4" Type="http://schemas.openxmlformats.org/officeDocument/2006/relationships/chart" Target="../charts/chart9.xml"/></Relationships>
</file>

<file path=ppt/slides/_rels/slide11.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1.xml"/><Relationship Id="rId1" Type="http://schemas.openxmlformats.org/officeDocument/2006/relationships/slideLayout" Target="../slideLayouts/slideLayout4.xml"/><Relationship Id="rId5" Type="http://schemas.openxmlformats.org/officeDocument/2006/relationships/image" Target="../media/image2.jpeg"/><Relationship Id="rId4" Type="http://schemas.openxmlformats.org/officeDocument/2006/relationships/chart" Target="../charts/chart12.xml"/></Relationships>
</file>

<file path=ppt/slides/_rels/slide12.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2.xml"/><Relationship Id="rId1" Type="http://schemas.openxmlformats.org/officeDocument/2006/relationships/slideLayout" Target="../slideLayouts/slideLayout4.xml"/><Relationship Id="rId5" Type="http://schemas.openxmlformats.org/officeDocument/2006/relationships/image" Target="../media/image2.jpeg"/><Relationship Id="rId4" Type="http://schemas.openxmlformats.org/officeDocument/2006/relationships/chart" Target="../charts/chart14.xml"/></Relationships>
</file>

<file path=ppt/slides/_rels/slide13.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notesSlide" Target="../notesSlides/notesSlide13.xml"/><Relationship Id="rId7" Type="http://schemas.openxmlformats.org/officeDocument/2006/relationships/chart" Target="../charts/chart16.xml"/><Relationship Id="rId2" Type="http://schemas.openxmlformats.org/officeDocument/2006/relationships/slideLayout" Target="../slideLayouts/slideLayout3.xml"/><Relationship Id="rId1" Type="http://schemas.openxmlformats.org/officeDocument/2006/relationships/vmlDrawing" Target="../drawings/vmlDrawing6.vml"/><Relationship Id="rId6" Type="http://schemas.openxmlformats.org/officeDocument/2006/relationships/image" Target="../media/image8.emf"/><Relationship Id="rId5" Type="http://schemas.openxmlformats.org/officeDocument/2006/relationships/oleObject" Target="../embeddings/oleObject6.bin"/><Relationship Id="rId4" Type="http://schemas.openxmlformats.org/officeDocument/2006/relationships/chart" Target="../charts/chart15.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2.jpeg"/><Relationship Id="rId2" Type="http://schemas.openxmlformats.org/officeDocument/2006/relationships/slideLayout" Target="../slideLayouts/slideLayout3.xml"/><Relationship Id="rId1" Type="http://schemas.openxmlformats.org/officeDocument/2006/relationships/vmlDrawing" Target="../drawings/vmlDrawing7.vml"/><Relationship Id="rId6" Type="http://schemas.openxmlformats.org/officeDocument/2006/relationships/chart" Target="../charts/chart17.xml"/><Relationship Id="rId5" Type="http://schemas.openxmlformats.org/officeDocument/2006/relationships/image" Target="../media/image9.emf"/><Relationship Id="rId4" Type="http://schemas.openxmlformats.org/officeDocument/2006/relationships/oleObject" Target="../embeddings/oleObject7.bin"/></Relationships>
</file>

<file path=ppt/slides/_rels/slide15.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notesSlide" Target="../notesSlides/notesSlide15.xml"/><Relationship Id="rId7" Type="http://schemas.openxmlformats.org/officeDocument/2006/relationships/image" Target="../media/image10.e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8.bin"/><Relationship Id="rId5" Type="http://schemas.openxmlformats.org/officeDocument/2006/relationships/chart" Target="../charts/chart19.xml"/><Relationship Id="rId4" Type="http://schemas.openxmlformats.org/officeDocument/2006/relationships/chart" Target="../charts/chart18.xml"/></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10.bin"/><Relationship Id="rId13" Type="http://schemas.openxmlformats.org/officeDocument/2006/relationships/image" Target="../media/image2.jpeg"/><Relationship Id="rId3" Type="http://schemas.openxmlformats.org/officeDocument/2006/relationships/notesSlide" Target="../notesSlides/notesSlide16.xml"/><Relationship Id="rId7" Type="http://schemas.openxmlformats.org/officeDocument/2006/relationships/image" Target="../media/image11.emf"/><Relationship Id="rId12" Type="http://schemas.openxmlformats.org/officeDocument/2006/relationships/chart" Target="../charts/chart23.xml"/><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9.bin"/><Relationship Id="rId11" Type="http://schemas.openxmlformats.org/officeDocument/2006/relationships/chart" Target="../charts/chart22.xml"/><Relationship Id="rId5" Type="http://schemas.openxmlformats.org/officeDocument/2006/relationships/chart" Target="../charts/chart21.xml"/><Relationship Id="rId10" Type="http://schemas.openxmlformats.org/officeDocument/2006/relationships/image" Target="../media/image12.emf"/><Relationship Id="rId4" Type="http://schemas.openxmlformats.org/officeDocument/2006/relationships/chart" Target="../charts/chart20.xml"/><Relationship Id="rId9" Type="http://schemas.openxmlformats.org/officeDocument/2006/relationships/oleObject" Target="../embeddings/oleObject11.bin"/></Relationships>
</file>

<file path=ppt/slides/_rels/slide17.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notesSlide" Target="../notesSlides/notesSlide17.xml"/><Relationship Id="rId7" Type="http://schemas.openxmlformats.org/officeDocument/2006/relationships/image" Target="../media/image13.emf"/><Relationship Id="rId2" Type="http://schemas.openxmlformats.org/officeDocument/2006/relationships/slideLayout" Target="../slideLayouts/slideLayout3.xml"/><Relationship Id="rId1" Type="http://schemas.openxmlformats.org/officeDocument/2006/relationships/vmlDrawing" Target="../drawings/vmlDrawing10.vml"/><Relationship Id="rId6" Type="http://schemas.openxmlformats.org/officeDocument/2006/relationships/oleObject" Target="../embeddings/oleObject12.bin"/><Relationship Id="rId5" Type="http://schemas.openxmlformats.org/officeDocument/2006/relationships/chart" Target="../charts/chart25.xml"/><Relationship Id="rId4" Type="http://schemas.openxmlformats.org/officeDocument/2006/relationships/chart" Target="../charts/chart24.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5.xml"/><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9.xml"/><Relationship Id="rId1" Type="http://schemas.openxmlformats.org/officeDocument/2006/relationships/slideLayout" Target="../slideLayouts/slideLayout5.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2.jpeg"/><Relationship Id="rId5" Type="http://schemas.openxmlformats.org/officeDocument/2006/relationships/image" Target="../media/image3.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image" Target="../media/image2.jpeg"/><Relationship Id="rId5" Type="http://schemas.openxmlformats.org/officeDocument/2006/relationships/image" Target="../media/image4.emf"/><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2.jpeg"/><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notesSlide" Target="../notesSlides/notesSlide8.xml"/><Relationship Id="rId7" Type="http://schemas.openxmlformats.org/officeDocument/2006/relationships/chart" Target="../charts/chart6.xml"/><Relationship Id="rId2" Type="http://schemas.openxmlformats.org/officeDocument/2006/relationships/slideLayout" Target="../slideLayouts/slideLayout3.xml"/><Relationship Id="rId1" Type="http://schemas.openxmlformats.org/officeDocument/2006/relationships/vmlDrawing" Target="../drawings/vmlDrawing3.vml"/><Relationship Id="rId6" Type="http://schemas.openxmlformats.org/officeDocument/2006/relationships/image" Target="../media/image5.emf"/><Relationship Id="rId5" Type="http://schemas.openxmlformats.org/officeDocument/2006/relationships/oleObject" Target="../embeddings/oleObject3.bin"/><Relationship Id="rId4" Type="http://schemas.openxmlformats.org/officeDocument/2006/relationships/chart" Target="../charts/chart5.xml"/></Relationships>
</file>

<file path=ppt/slides/_rels/slide9.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notesSlide" Target="../notesSlides/notesSlide9.xml"/><Relationship Id="rId7" Type="http://schemas.openxmlformats.org/officeDocument/2006/relationships/chart" Target="../charts/chart8.xml"/><Relationship Id="rId2" Type="http://schemas.openxmlformats.org/officeDocument/2006/relationships/slideLayout" Target="../slideLayouts/slideLayout3.xml"/><Relationship Id="rId1" Type="http://schemas.openxmlformats.org/officeDocument/2006/relationships/vmlDrawing" Target="../drawings/vmlDrawing4.vml"/><Relationship Id="rId6" Type="http://schemas.openxmlformats.org/officeDocument/2006/relationships/image" Target="../media/image6.emf"/><Relationship Id="rId5" Type="http://schemas.openxmlformats.org/officeDocument/2006/relationships/oleObject" Target="../embeddings/oleObject4.bin"/><Relationship Id="rId4"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Q2</a:t>
            </a:r>
          </a:p>
        </p:txBody>
      </p:sp>
      <p:sp>
        <p:nvSpPr>
          <p:cNvPr id="5" name="Subtitle 4"/>
          <p:cNvSpPr>
            <a:spLocks noGrp="1"/>
          </p:cNvSpPr>
          <p:nvPr>
            <p:ph type="subTitle" idx="1"/>
          </p:nvPr>
        </p:nvSpPr>
        <p:spPr/>
        <p:txBody>
          <a:bodyPr/>
          <a:lstStyle/>
          <a:p>
            <a:r>
              <a:rPr lang="en-US" dirty="0"/>
              <a:t>Quarterly Market Review</a:t>
            </a:r>
          </a:p>
        </p:txBody>
      </p:sp>
      <p:sp>
        <p:nvSpPr>
          <p:cNvPr id="8" name="Text Placeholder 7"/>
          <p:cNvSpPr>
            <a:spLocks noGrp="1"/>
          </p:cNvSpPr>
          <p:nvPr>
            <p:ph type="body" sz="quarter" idx="11"/>
          </p:nvPr>
        </p:nvSpPr>
        <p:spPr/>
        <p:txBody>
          <a:bodyPr/>
          <a:lstStyle/>
          <a:p>
            <a:r>
              <a:rPr lang="en-US" dirty="0"/>
              <a:t>Second Quarter 2019</a:t>
            </a:r>
          </a:p>
        </p:txBody>
      </p:sp>
      <p:pic>
        <p:nvPicPr>
          <p:cNvPr id="9" name="Picture Placeholder 8">
            <a:extLst>
              <a:ext uri="{FF2B5EF4-FFF2-40B4-BE49-F238E27FC236}">
                <a16:creationId xmlns:a16="http://schemas.microsoft.com/office/drawing/2014/main" id="{9D4563D1-EE23-4EB6-94A9-4ED780F51DFC}"/>
              </a:ext>
            </a:extLst>
          </p:cNvPr>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t="14939" b="14939"/>
          <a:stretch>
            <a:fillRect/>
          </a:stretch>
        </p:blipFill>
        <p:spPr/>
      </p:pic>
    </p:spTree>
    <p:extLst>
      <p:ext uri="{BB962C8B-B14F-4D97-AF65-F5344CB8AC3E}">
        <p14:creationId xmlns:p14="http://schemas.microsoft.com/office/powerpoint/2010/main" val="1676102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Emerging Markets Stocks</a:t>
            </a:r>
          </a:p>
        </p:txBody>
      </p:sp>
      <p:sp>
        <p:nvSpPr>
          <p:cNvPr id="2" name="Slide Number Placeholder 1"/>
          <p:cNvSpPr>
            <a:spLocks noGrp="1"/>
          </p:cNvSpPr>
          <p:nvPr>
            <p:ph type="sldNum" sz="quarter" idx="12"/>
          </p:nvPr>
        </p:nvSpPr>
        <p:spPr/>
        <p:txBody>
          <a:bodyPr/>
          <a:lstStyle/>
          <a:p>
            <a:fld id="{66F6FF41-5833-4EBF-9145-362BCED2914A}" type="slidenum">
              <a:rPr lang="en-US" smtClean="0"/>
              <a:pPr/>
              <a:t>10</a:t>
            </a:fld>
            <a:endParaRPr lang="en-US" dirty="0"/>
          </a:p>
        </p:txBody>
      </p:sp>
      <p:sp>
        <p:nvSpPr>
          <p:cNvPr id="6" name="Text Placeholder 5"/>
          <p:cNvSpPr>
            <a:spLocks noGrp="1"/>
          </p:cNvSpPr>
          <p:nvPr>
            <p:ph type="body" sz="quarter" idx="14"/>
          </p:nvPr>
        </p:nvSpPr>
        <p:spPr/>
        <p:txBody>
          <a:bodyPr/>
          <a:lstStyle/>
          <a:p>
            <a:pPr lvl="0"/>
            <a:r>
              <a:rPr lang="en-US" dirty="0"/>
              <a:t>Second Quarter 2019 Index Returns</a:t>
            </a:r>
          </a:p>
        </p:txBody>
      </p:sp>
      <p:sp>
        <p:nvSpPr>
          <p:cNvPr id="13" name="Text Placeholder 12"/>
          <p:cNvSpPr>
            <a:spLocks noGrp="1"/>
          </p:cNvSpPr>
          <p:nvPr>
            <p:ph type="body" sz="quarter" idx="15"/>
          </p:nvPr>
        </p:nvSpPr>
        <p:spPr/>
        <p:txBody>
          <a:bodyPr/>
          <a:lstStyle/>
          <a:p>
            <a:r>
              <a:rPr lang="en-US" b="1" dirty="0"/>
              <a:t>Past performance is not a guarantee of future results. Indices are not available for direct investment. Index performance does not reflect the expenses associated with the management of an actual portfolio.</a:t>
            </a:r>
            <a:r>
              <a:rPr lang="en-US" dirty="0"/>
              <a:t> Market segment (index representation) as follows: Large Cap (MSCI Emerging Markets Index), Small Cap (MSCI Emerging Markets Small Cap Index), Value (MSCI Emerging Markets Value Index), and Growth (MSCI Emerging Markets Growth Index). All index returns are net of withholding tax on dividends. World Market Cap represented by Russell 3000 Index, MSCI World ex USA IMI Index, and MSCI Emerging Markets IMI Index. MSCI Emerging Markets IMI Index used as the proxy for the emerging market portion of the market. MSCI data © MSCI 2019, all rights reserved. Frank Russell Company is the source and owner of the trademarks, service marks, and copyrights related to the Russell Indexes. </a:t>
            </a:r>
          </a:p>
        </p:txBody>
      </p:sp>
      <p:sp>
        <p:nvSpPr>
          <p:cNvPr id="8" name="Text Placeholder 7"/>
          <p:cNvSpPr>
            <a:spLocks noGrp="1"/>
          </p:cNvSpPr>
          <p:nvPr>
            <p:ph type="body" sz="quarter" idx="18"/>
          </p:nvPr>
        </p:nvSpPr>
        <p:spPr/>
        <p:txBody>
          <a:bodyPr/>
          <a:lstStyle/>
          <a:p>
            <a:r>
              <a:rPr lang="en-US" dirty="0"/>
              <a:t>In US dollar terms, emerging markets underperformed developed markets, including the US.   </a:t>
            </a:r>
          </a:p>
          <a:p>
            <a:r>
              <a:rPr lang="en-US" dirty="0"/>
              <a:t>Value stocks generally outperformed growth stocks.</a:t>
            </a:r>
          </a:p>
          <a:p>
            <a:r>
              <a:rPr lang="en-US" dirty="0"/>
              <a:t>Small caps underperformed large caps. </a:t>
            </a:r>
          </a:p>
          <a:p>
            <a:r>
              <a:rPr lang="en-US" dirty="0">
                <a:solidFill>
                  <a:srgbClr val="FF0000"/>
                </a:solidFill>
              </a:rPr>
              <a:t>  </a:t>
            </a:r>
          </a:p>
          <a:p>
            <a:endParaRPr lang="en-US" dirty="0">
              <a:solidFill>
                <a:srgbClr val="FF0000"/>
              </a:solidFill>
            </a:endParaRPr>
          </a:p>
          <a:p>
            <a:endParaRPr lang="en-US" dirty="0">
              <a:solidFill>
                <a:srgbClr val="FF0000"/>
              </a:solidFill>
            </a:endParaRPr>
          </a:p>
          <a:p>
            <a:r>
              <a:rPr lang="en-US" dirty="0">
                <a:solidFill>
                  <a:srgbClr val="FF0000"/>
                </a:solidFill>
              </a:rPr>
              <a:t>  </a:t>
            </a:r>
          </a:p>
          <a:p>
            <a:endParaRPr lang="en-US" dirty="0">
              <a:solidFill>
                <a:srgbClr val="FF0000"/>
              </a:solidFill>
            </a:endParaRPr>
          </a:p>
          <a:p>
            <a:r>
              <a:rPr lang="en-US" dirty="0">
                <a:solidFill>
                  <a:srgbClr val="FF0000"/>
                </a:solidFill>
              </a:rPr>
              <a:t>  </a:t>
            </a:r>
          </a:p>
          <a:p>
            <a:endParaRPr lang="en-US" dirty="0">
              <a:solidFill>
                <a:srgbClr val="FF0000"/>
              </a:solidFill>
            </a:endParaRPr>
          </a:p>
          <a:p>
            <a:endParaRPr lang="en-US" dirty="0">
              <a:solidFill>
                <a:srgbClr val="FF0000"/>
              </a:solidFill>
            </a:endParaRPr>
          </a:p>
          <a:p>
            <a:endParaRPr lang="en-US" dirty="0"/>
          </a:p>
          <a:p>
            <a:r>
              <a:rPr lang="en-US" dirty="0"/>
              <a:t>  </a:t>
            </a:r>
          </a:p>
          <a:p>
            <a:endParaRPr lang="en-US" dirty="0"/>
          </a:p>
          <a:p>
            <a:r>
              <a:rPr lang="en-US" dirty="0"/>
              <a:t>  </a:t>
            </a:r>
          </a:p>
          <a:p>
            <a:endParaRPr lang="en-US" dirty="0"/>
          </a:p>
          <a:p>
            <a:r>
              <a:rPr lang="en-US" dirty="0"/>
              <a:t>  </a:t>
            </a:r>
          </a:p>
          <a:p>
            <a:endParaRPr lang="en-US" dirty="0"/>
          </a:p>
        </p:txBody>
      </p:sp>
      <p:graphicFrame>
        <p:nvGraphicFramePr>
          <p:cNvPr id="65" name="Chart 64"/>
          <p:cNvGraphicFramePr/>
          <p:nvPr>
            <p:extLst>
              <p:ext uri="{D42A27DB-BD31-4B8C-83A1-F6EECF244321}">
                <p14:modId xmlns:p14="http://schemas.microsoft.com/office/powerpoint/2010/main" val="3376117133"/>
              </p:ext>
            </p:extLst>
          </p:nvPr>
        </p:nvGraphicFramePr>
        <p:xfrm>
          <a:off x="4617660" y="1790192"/>
          <a:ext cx="5295901" cy="249901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1000923732"/>
              </p:ext>
            </p:extLst>
          </p:nvPr>
        </p:nvGraphicFramePr>
        <p:xfrm>
          <a:off x="4645478" y="4632552"/>
          <a:ext cx="5391150" cy="1809750"/>
        </p:xfrm>
        <a:graphic>
          <a:graphicData uri="http://schemas.openxmlformats.org/presentationml/2006/ole">
            <mc:AlternateContent xmlns:mc="http://schemas.openxmlformats.org/markup-compatibility/2006">
              <mc:Choice xmlns:v="urn:schemas-microsoft-com:vml" Requires="v">
                <p:oleObj spid="_x0000_s88725" name="Worksheet" r:id="rId5" imgW="5391318" imgH="1809821" progId="Excel.Sheet.12">
                  <p:embed/>
                </p:oleObj>
              </mc:Choice>
              <mc:Fallback>
                <p:oleObj name="Worksheet" r:id="rId5" imgW="5391318" imgH="1809821" progId="Excel.Sheet.12">
                  <p:embed/>
                  <p:pic>
                    <p:nvPicPr>
                      <p:cNvPr id="0" name=""/>
                      <p:cNvPicPr>
                        <a:picLocks noChangeAspect="1" noChangeArrowheads="1"/>
                      </p:cNvPicPr>
                      <p:nvPr/>
                    </p:nvPicPr>
                    <p:blipFill>
                      <a:blip r:embed="rId6"/>
                      <a:srcRect/>
                      <a:stretch>
                        <a:fillRect/>
                      </a:stretch>
                    </p:blipFill>
                    <p:spPr bwMode="auto">
                      <a:xfrm>
                        <a:off x="4645478" y="4632552"/>
                        <a:ext cx="5391150" cy="1809750"/>
                      </a:xfrm>
                      <a:prstGeom prst="rect">
                        <a:avLst/>
                      </a:prstGeom>
                      <a:noFill/>
                      <a:ln>
                        <a:noFill/>
                      </a:ln>
                    </p:spPr>
                  </p:pic>
                </p:oleObj>
              </mc:Fallback>
            </mc:AlternateContent>
          </a:graphicData>
        </a:graphic>
      </p:graphicFrame>
      <p:graphicFrame>
        <p:nvGraphicFramePr>
          <p:cNvPr id="12" name="Chart 11"/>
          <p:cNvGraphicFramePr/>
          <p:nvPr>
            <p:extLst>
              <p:ext uri="{D42A27DB-BD31-4B8C-83A1-F6EECF244321}">
                <p14:modId xmlns:p14="http://schemas.microsoft.com/office/powerpoint/2010/main" val="3233567968"/>
              </p:ext>
            </p:extLst>
          </p:nvPr>
        </p:nvGraphicFramePr>
        <p:xfrm>
          <a:off x="609600" y="5062950"/>
          <a:ext cx="4750676" cy="1763101"/>
        </p:xfrm>
        <a:graphic>
          <a:graphicData uri="http://schemas.openxmlformats.org/drawingml/2006/chart">
            <c:chart xmlns:c="http://schemas.openxmlformats.org/drawingml/2006/chart" xmlns:r="http://schemas.openxmlformats.org/officeDocument/2006/relationships" r:id="rId7"/>
          </a:graphicData>
        </a:graphic>
      </p:graphicFrame>
      <p:grpSp>
        <p:nvGrpSpPr>
          <p:cNvPr id="11" name="Group 10">
            <a:extLst>
              <a:ext uri="{FF2B5EF4-FFF2-40B4-BE49-F238E27FC236}">
                <a16:creationId xmlns:a16="http://schemas.microsoft.com/office/drawing/2014/main" id="{76C3E436-4E30-40AA-8861-2FA753395301}"/>
              </a:ext>
            </a:extLst>
          </p:cNvPr>
          <p:cNvGrpSpPr/>
          <p:nvPr/>
        </p:nvGrpSpPr>
        <p:grpSpPr>
          <a:xfrm>
            <a:off x="4635169" y="1826708"/>
            <a:ext cx="4813631" cy="342590"/>
            <a:chOff x="4635169" y="1826708"/>
            <a:chExt cx="4813631" cy="342590"/>
          </a:xfrm>
        </p:grpSpPr>
        <p:sp>
          <p:nvSpPr>
            <p:cNvPr id="14" name="Content Placeholder 9">
              <a:extLst>
                <a:ext uri="{FF2B5EF4-FFF2-40B4-BE49-F238E27FC236}">
                  <a16:creationId xmlns:a16="http://schemas.microsoft.com/office/drawing/2014/main" id="{DFC2D292-24E0-43C2-96BD-726B80B97F8B}"/>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for the Quarter (%)</a:t>
              </a:r>
            </a:p>
            <a:p>
              <a:pPr>
                <a:spcBef>
                  <a:spcPts val="0"/>
                </a:spcBef>
              </a:pPr>
              <a:endParaRPr lang="en-US" sz="1000" b="1" dirty="0">
                <a:solidFill>
                  <a:schemeClr val="tx2"/>
                </a:solidFill>
              </a:endParaRPr>
            </a:p>
          </p:txBody>
        </p:sp>
        <p:cxnSp>
          <p:nvCxnSpPr>
            <p:cNvPr id="15" name="Straight Connector 14">
              <a:extLst>
                <a:ext uri="{FF2B5EF4-FFF2-40B4-BE49-F238E27FC236}">
                  <a16:creationId xmlns:a16="http://schemas.microsoft.com/office/drawing/2014/main" id="{13701C3F-5CAC-41DC-9C88-823CBC5A9D47}"/>
                </a:ext>
              </a:extLst>
            </p:cNvPr>
            <p:cNvCxnSpPr>
              <a:cxnSpLocks/>
            </p:cNvCxnSpPr>
            <p:nvPr/>
          </p:nvCxnSpPr>
          <p:spPr>
            <a:xfrm flipV="1">
              <a:off x="4724400" y="2095051"/>
              <a:ext cx="472440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16" name="Group 15">
            <a:extLst>
              <a:ext uri="{FF2B5EF4-FFF2-40B4-BE49-F238E27FC236}">
                <a16:creationId xmlns:a16="http://schemas.microsoft.com/office/drawing/2014/main" id="{0FFF59CC-A2CB-48E6-8674-6B10021363C3}"/>
              </a:ext>
            </a:extLst>
          </p:cNvPr>
          <p:cNvGrpSpPr/>
          <p:nvPr/>
        </p:nvGrpSpPr>
        <p:grpSpPr>
          <a:xfrm>
            <a:off x="539264" y="4798637"/>
            <a:ext cx="3771481" cy="404896"/>
            <a:chOff x="609600" y="4798637"/>
            <a:chExt cx="3771481" cy="404896"/>
          </a:xfrm>
        </p:grpSpPr>
        <p:cxnSp>
          <p:nvCxnSpPr>
            <p:cNvPr id="17" name="Straight Connector 16">
              <a:extLst>
                <a:ext uri="{FF2B5EF4-FFF2-40B4-BE49-F238E27FC236}">
                  <a16:creationId xmlns:a16="http://schemas.microsoft.com/office/drawing/2014/main" id="{24C61435-4BA4-4EDF-B3FC-F66B2BD20CC6}"/>
                </a:ext>
              </a:extLst>
            </p:cNvPr>
            <p:cNvCxnSpPr/>
            <p:nvPr/>
          </p:nvCxnSpPr>
          <p:spPr>
            <a:xfrm flipV="1">
              <a:off x="688974" y="5057638"/>
              <a:ext cx="3605214"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8" name="Content Placeholder 10">
              <a:extLst>
                <a:ext uri="{FF2B5EF4-FFF2-40B4-BE49-F238E27FC236}">
                  <a16:creationId xmlns:a16="http://schemas.microsoft.com/office/drawing/2014/main" id="{EF988981-06E8-440F-B209-66F3F2566C1B}"/>
                </a:ext>
              </a:extLst>
            </p:cNvPr>
            <p:cNvSpPr txBox="1">
              <a:spLocks/>
            </p:cNvSpPr>
            <p:nvPr/>
          </p:nvSpPr>
          <p:spPr>
            <a:xfrm>
              <a:off x="609600" y="4798637"/>
              <a:ext cx="3771481" cy="404896"/>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World Market Capitalization—Emerging Markets</a:t>
              </a:r>
            </a:p>
            <a:p>
              <a:pPr marL="0" lvl="1" indent="0">
                <a:spcBef>
                  <a:spcPts val="0"/>
                </a:spcBef>
                <a:buNone/>
              </a:pPr>
              <a:endParaRPr lang="en-US" sz="1000" b="1" dirty="0">
                <a:solidFill>
                  <a:schemeClr val="tx2"/>
                </a:solidFill>
              </a:endParaRPr>
            </a:p>
          </p:txBody>
        </p:sp>
      </p:grpSp>
      <p:sp>
        <p:nvSpPr>
          <p:cNvPr id="19" name="Content Placeholder 23">
            <a:extLst>
              <a:ext uri="{FF2B5EF4-FFF2-40B4-BE49-F238E27FC236}">
                <a16:creationId xmlns:a16="http://schemas.microsoft.com/office/drawing/2014/main" id="{05A4F654-710D-4DE1-9AD2-50B561DD1B68}"/>
              </a:ext>
            </a:extLst>
          </p:cNvPr>
          <p:cNvSpPr txBox="1">
            <a:spLocks/>
          </p:cNvSpPr>
          <p:nvPr/>
        </p:nvSpPr>
        <p:spPr>
          <a:xfrm>
            <a:off x="4655266" y="4798637"/>
            <a:ext cx="4441437"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pic>
        <p:nvPicPr>
          <p:cNvPr id="20" name="Picture Placeholder 8">
            <a:extLst>
              <a:ext uri="{FF2B5EF4-FFF2-40B4-BE49-F238E27FC236}">
                <a16:creationId xmlns:a16="http://schemas.microsoft.com/office/drawing/2014/main" id="{99F48FEC-887F-4125-AF7D-3E7587FC0FE2}"/>
              </a:ext>
            </a:extLst>
          </p:cNvPr>
          <p:cNvPicPr>
            <a:picLocks noGrp="1" noChangeAspect="1"/>
          </p:cNvPicPr>
          <p:nvPr>
            <p:ph type="pic" sz="quarter" idx="13"/>
          </p:nvPr>
        </p:nvPicPr>
        <p:blipFill>
          <a:blip r:embed="rId8" cstate="print">
            <a:extLst>
              <a:ext uri="{28A0092B-C50C-407E-A947-70E740481C1C}">
                <a14:useLocalDpi xmlns:a14="http://schemas.microsoft.com/office/drawing/2010/main" val="0"/>
              </a:ext>
            </a:extLst>
          </a:blip>
          <a:srcRect t="15015" b="15015"/>
          <a:stretch>
            <a:fillRect/>
          </a:stretch>
        </p:blipFill>
        <p:spPr>
          <a:xfrm>
            <a:off x="7759700" y="350838"/>
            <a:ext cx="1830388" cy="731837"/>
          </a:xfrm>
        </p:spPr>
      </p:pic>
    </p:spTree>
    <p:extLst>
      <p:ext uri="{BB962C8B-B14F-4D97-AF65-F5344CB8AC3E}">
        <p14:creationId xmlns:p14="http://schemas.microsoft.com/office/powerpoint/2010/main" val="93675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p:cNvGraphicFramePr/>
          <p:nvPr>
            <p:extLst>
              <p:ext uri="{D42A27DB-BD31-4B8C-83A1-F6EECF244321}">
                <p14:modId xmlns:p14="http://schemas.microsoft.com/office/powerpoint/2010/main" val="390598732"/>
              </p:ext>
            </p:extLst>
          </p:nvPr>
        </p:nvGraphicFramePr>
        <p:xfrm>
          <a:off x="5162492" y="2765290"/>
          <a:ext cx="4261104" cy="417880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p:cNvGraphicFramePr/>
          <p:nvPr>
            <p:extLst>
              <p:ext uri="{D42A27DB-BD31-4B8C-83A1-F6EECF244321}">
                <p14:modId xmlns:p14="http://schemas.microsoft.com/office/powerpoint/2010/main" val="787896695"/>
              </p:ext>
            </p:extLst>
          </p:nvPr>
        </p:nvGraphicFramePr>
        <p:xfrm>
          <a:off x="514289" y="2765290"/>
          <a:ext cx="4261104" cy="4178809"/>
        </p:xfrm>
        <a:graphic>
          <a:graphicData uri="http://schemas.openxmlformats.org/drawingml/2006/chart">
            <c:chart xmlns:c="http://schemas.openxmlformats.org/drawingml/2006/chart" xmlns:r="http://schemas.openxmlformats.org/officeDocument/2006/relationships" r:id="rId4"/>
          </a:graphicData>
        </a:graphic>
      </p:graphicFrame>
      <p:cxnSp>
        <p:nvCxnSpPr>
          <p:cNvPr id="16" name="Straight Connector 15"/>
          <p:cNvCxnSpPr/>
          <p:nvPr/>
        </p:nvCxnSpPr>
        <p:spPr>
          <a:xfrm>
            <a:off x="5010088" y="2614258"/>
            <a:ext cx="0" cy="4224964"/>
          </a:xfrm>
          <a:prstGeom prst="line">
            <a:avLst/>
          </a:prstGeom>
          <a:ln w="635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a:t>Select Country Performance</a:t>
            </a:r>
          </a:p>
        </p:txBody>
      </p:sp>
      <p:sp>
        <p:nvSpPr>
          <p:cNvPr id="3" name="Slide Number Placeholder 2"/>
          <p:cNvSpPr>
            <a:spLocks noGrp="1"/>
          </p:cNvSpPr>
          <p:nvPr>
            <p:ph type="sldNum" sz="quarter" idx="12"/>
          </p:nvPr>
        </p:nvSpPr>
        <p:spPr/>
        <p:txBody>
          <a:bodyPr/>
          <a:lstStyle/>
          <a:p>
            <a:fld id="{66F6FF41-5833-4EBF-9145-362BCED2914A}" type="slidenum">
              <a:rPr lang="en-US" smtClean="0"/>
              <a:pPr/>
              <a:t>11</a:t>
            </a:fld>
            <a:endParaRPr lang="en-US" dirty="0"/>
          </a:p>
        </p:txBody>
      </p:sp>
      <p:sp>
        <p:nvSpPr>
          <p:cNvPr id="17" name="Text Placeholder 16"/>
          <p:cNvSpPr>
            <a:spLocks noGrp="1"/>
          </p:cNvSpPr>
          <p:nvPr>
            <p:ph type="body" sz="quarter" idx="15"/>
          </p:nvPr>
        </p:nvSpPr>
        <p:spPr/>
        <p:txBody>
          <a:bodyPr/>
          <a:lstStyle/>
          <a:p>
            <a:r>
              <a:rPr lang="en-US" b="1" dirty="0"/>
              <a:t>Past performance is not a guarantee of future results. Indices are not available for direct investment. Index performance does not reflect the expenses associated with the management of an actual portfolio. </a:t>
            </a:r>
            <a:r>
              <a:rPr lang="en-US" dirty="0"/>
              <a:t>Country performance based on respective indices in the MSCI World ex US IMI Index (for developed markets), MSCI USA IMI Index (for US), and MSCI Emerging Markets IMI Index. All returns in USD and net of withholding tax on dividends. MSCI data © MSCI 2019, all rights reserved. UAE and Qatar have been reclassified as emerging markets by MSCI, effective May 2014.</a:t>
            </a:r>
          </a:p>
        </p:txBody>
      </p:sp>
      <p:sp>
        <p:nvSpPr>
          <p:cNvPr id="19" name="Text Placeholder 18"/>
          <p:cNvSpPr>
            <a:spLocks noGrp="1"/>
          </p:cNvSpPr>
          <p:nvPr>
            <p:ph type="body" sz="quarter" idx="18"/>
          </p:nvPr>
        </p:nvSpPr>
        <p:spPr/>
        <p:txBody>
          <a:bodyPr/>
          <a:lstStyle/>
          <a:p>
            <a:r>
              <a:rPr lang="en-US" dirty="0"/>
              <a:t>In US dollar terms, Switzerland and Germany recorded the highest country performance in developed markets, while Hong Kong and Japan posted the lowest returns for the quarter. There was a wide dispersion in returns across emerging markets. Greece recorded the highest country performance with a gain of 23%, while Pakistan posted the lowest performance, declining 21%. </a:t>
            </a:r>
          </a:p>
        </p:txBody>
      </p:sp>
      <p:sp>
        <p:nvSpPr>
          <p:cNvPr id="6" name="Text Placeholder 5"/>
          <p:cNvSpPr>
            <a:spLocks noGrp="1"/>
          </p:cNvSpPr>
          <p:nvPr>
            <p:ph type="body" sz="quarter" idx="14"/>
          </p:nvPr>
        </p:nvSpPr>
        <p:spPr/>
        <p:txBody>
          <a:bodyPr/>
          <a:lstStyle/>
          <a:p>
            <a:pPr lvl="0"/>
            <a:r>
              <a:rPr lang="en-US" dirty="0"/>
              <a:t>Second Quarter 2019 Index Returns</a:t>
            </a:r>
          </a:p>
        </p:txBody>
      </p:sp>
      <p:grpSp>
        <p:nvGrpSpPr>
          <p:cNvPr id="12" name="Group 11">
            <a:extLst>
              <a:ext uri="{FF2B5EF4-FFF2-40B4-BE49-F238E27FC236}">
                <a16:creationId xmlns:a16="http://schemas.microsoft.com/office/drawing/2014/main" id="{2CAAF25F-760F-4A11-BE1C-AF8EB6276DDF}"/>
              </a:ext>
            </a:extLst>
          </p:cNvPr>
          <p:cNvGrpSpPr/>
          <p:nvPr/>
        </p:nvGrpSpPr>
        <p:grpSpPr>
          <a:xfrm>
            <a:off x="524130" y="2558502"/>
            <a:ext cx="4386472" cy="246221"/>
            <a:chOff x="383457" y="2594050"/>
            <a:chExt cx="4386472" cy="246221"/>
          </a:xfrm>
        </p:grpSpPr>
        <p:sp>
          <p:nvSpPr>
            <p:cNvPr id="13" name="TextBox 12">
              <a:extLst>
                <a:ext uri="{FF2B5EF4-FFF2-40B4-BE49-F238E27FC236}">
                  <a16:creationId xmlns:a16="http://schemas.microsoft.com/office/drawing/2014/main" id="{E3935B8E-B788-46C5-962A-FCE3BEC76A60}"/>
                </a:ext>
              </a:extLst>
            </p:cNvPr>
            <p:cNvSpPr txBox="1"/>
            <p:nvPr/>
          </p:nvSpPr>
          <p:spPr bwMode="auto">
            <a:xfrm>
              <a:off x="383457" y="2594050"/>
              <a:ext cx="42611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r>
                <a:rPr lang="en-US" sz="1000" b="1" dirty="0">
                  <a:solidFill>
                    <a:schemeClr val="accent1"/>
                  </a:solidFill>
                  <a:latin typeface="Arial" panose="020B0604020202020204" pitchFamily="34" charset="0"/>
                  <a:cs typeface="Arial" panose="020B0604020202020204" pitchFamily="34" charset="0"/>
                </a:rPr>
                <a:t>Ranked Developed Markets Returns (%)</a:t>
              </a:r>
            </a:p>
          </p:txBody>
        </p:sp>
        <p:cxnSp>
          <p:nvCxnSpPr>
            <p:cNvPr id="15" name="Straight Connector 14">
              <a:extLst>
                <a:ext uri="{FF2B5EF4-FFF2-40B4-BE49-F238E27FC236}">
                  <a16:creationId xmlns:a16="http://schemas.microsoft.com/office/drawing/2014/main" id="{59793270-7B38-4286-A8FC-A5CC69DE6659}"/>
                </a:ext>
              </a:extLst>
            </p:cNvPr>
            <p:cNvCxnSpPr/>
            <p:nvPr/>
          </p:nvCxnSpPr>
          <p:spPr>
            <a:xfrm>
              <a:off x="472249" y="2825635"/>
              <a:ext cx="4297680"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18" name="Group 17">
            <a:extLst>
              <a:ext uri="{FF2B5EF4-FFF2-40B4-BE49-F238E27FC236}">
                <a16:creationId xmlns:a16="http://schemas.microsoft.com/office/drawing/2014/main" id="{395BF37B-5D28-402C-B3A3-1ECF1183D420}"/>
              </a:ext>
            </a:extLst>
          </p:cNvPr>
          <p:cNvGrpSpPr/>
          <p:nvPr/>
        </p:nvGrpSpPr>
        <p:grpSpPr>
          <a:xfrm>
            <a:off x="5059297" y="2558502"/>
            <a:ext cx="4396522" cy="246221"/>
            <a:chOff x="5234734" y="2432382"/>
            <a:chExt cx="4396522" cy="246221"/>
          </a:xfrm>
        </p:grpSpPr>
        <p:sp>
          <p:nvSpPr>
            <p:cNvPr id="20" name="TextBox 19">
              <a:extLst>
                <a:ext uri="{FF2B5EF4-FFF2-40B4-BE49-F238E27FC236}">
                  <a16:creationId xmlns:a16="http://schemas.microsoft.com/office/drawing/2014/main" id="{1D4EA527-4B48-4321-93C2-7857B1C74DC9}"/>
                </a:ext>
              </a:extLst>
            </p:cNvPr>
            <p:cNvSpPr txBox="1"/>
            <p:nvPr/>
          </p:nvSpPr>
          <p:spPr bwMode="auto">
            <a:xfrm>
              <a:off x="5234734" y="2432382"/>
              <a:ext cx="42611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a:defRPr sz="1000" b="1" i="0" u="none" strike="noStrike" kern="1200" baseline="0">
                  <a:solidFill>
                    <a:srgbClr val="005E74"/>
                  </a:solidFill>
                  <a:latin typeface="Avenir LT 55 Roman" panose="020B0503020000020003" pitchFamily="34" charset="0"/>
                  <a:ea typeface="+mn-ea"/>
                  <a:cs typeface="+mn-cs"/>
                </a:defRPr>
              </a:pPr>
              <a:r>
                <a:rPr lang="en-US" sz="1000" b="1" dirty="0">
                  <a:solidFill>
                    <a:schemeClr val="accent1"/>
                  </a:solidFill>
                  <a:latin typeface="Arial" panose="020B0604020202020204" pitchFamily="34" charset="0"/>
                  <a:cs typeface="Arial" panose="020B0604020202020204" pitchFamily="34" charset="0"/>
                </a:rPr>
                <a:t>Ranked Emerging Markets Returns (%)</a:t>
              </a:r>
            </a:p>
          </p:txBody>
        </p:sp>
        <p:cxnSp>
          <p:nvCxnSpPr>
            <p:cNvPr id="21" name="Straight Connector 20">
              <a:extLst>
                <a:ext uri="{FF2B5EF4-FFF2-40B4-BE49-F238E27FC236}">
                  <a16:creationId xmlns:a16="http://schemas.microsoft.com/office/drawing/2014/main" id="{1472EBC8-A5FD-4547-A798-BE634318F579}"/>
                </a:ext>
              </a:extLst>
            </p:cNvPr>
            <p:cNvCxnSpPr/>
            <p:nvPr/>
          </p:nvCxnSpPr>
          <p:spPr>
            <a:xfrm>
              <a:off x="5333576" y="2663967"/>
              <a:ext cx="4297680"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pic>
        <p:nvPicPr>
          <p:cNvPr id="23" name="Picture Placeholder 8">
            <a:extLst>
              <a:ext uri="{FF2B5EF4-FFF2-40B4-BE49-F238E27FC236}">
                <a16:creationId xmlns:a16="http://schemas.microsoft.com/office/drawing/2014/main" id="{DE813384-5DCE-40B0-897E-63AC4E9CF1E7}"/>
              </a:ext>
            </a:extLst>
          </p:cNvPr>
          <p:cNvPicPr>
            <a:picLocks noGrp="1" noChangeAspect="1"/>
          </p:cNvPicPr>
          <p:nvPr>
            <p:ph type="pic" sz="quarter" idx="13"/>
          </p:nvPr>
        </p:nvPicPr>
        <p:blipFill>
          <a:blip r:embed="rId5" cstate="print">
            <a:extLst>
              <a:ext uri="{28A0092B-C50C-407E-A947-70E740481C1C}">
                <a14:useLocalDpi xmlns:a14="http://schemas.microsoft.com/office/drawing/2010/main" val="0"/>
              </a:ext>
            </a:extLst>
          </a:blip>
          <a:srcRect t="15015" b="15015"/>
          <a:stretch>
            <a:fillRect/>
          </a:stretch>
        </p:blipFill>
        <p:spPr>
          <a:xfrm>
            <a:off x="7759700" y="350838"/>
            <a:ext cx="1830388" cy="731837"/>
          </a:xfrm>
        </p:spPr>
      </p:pic>
    </p:spTree>
    <p:extLst>
      <p:ext uri="{BB962C8B-B14F-4D97-AF65-F5344CB8AC3E}">
        <p14:creationId xmlns:p14="http://schemas.microsoft.com/office/powerpoint/2010/main" val="40846159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p:cNvGraphicFramePr/>
          <p:nvPr>
            <p:extLst>
              <p:ext uri="{D42A27DB-BD31-4B8C-83A1-F6EECF244321}">
                <p14:modId xmlns:p14="http://schemas.microsoft.com/office/powerpoint/2010/main" val="1735382331"/>
              </p:ext>
            </p:extLst>
          </p:nvPr>
        </p:nvGraphicFramePr>
        <p:xfrm>
          <a:off x="5174428" y="2765290"/>
          <a:ext cx="4249163" cy="417880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p:cNvGraphicFramePr/>
          <p:nvPr>
            <p:extLst>
              <p:ext uri="{D42A27DB-BD31-4B8C-83A1-F6EECF244321}">
                <p14:modId xmlns:p14="http://schemas.microsoft.com/office/powerpoint/2010/main" val="2602042387"/>
              </p:ext>
            </p:extLst>
          </p:nvPr>
        </p:nvGraphicFramePr>
        <p:xfrm>
          <a:off x="514289" y="2765290"/>
          <a:ext cx="4261104" cy="4178809"/>
        </p:xfrm>
        <a:graphic>
          <a:graphicData uri="http://schemas.openxmlformats.org/drawingml/2006/chart">
            <c:chart xmlns:c="http://schemas.openxmlformats.org/drawingml/2006/chart" xmlns:r="http://schemas.openxmlformats.org/officeDocument/2006/relationships" r:id="rId4"/>
          </a:graphicData>
        </a:graphic>
      </p:graphicFrame>
      <p:cxnSp>
        <p:nvCxnSpPr>
          <p:cNvPr id="16" name="Straight Connector 15"/>
          <p:cNvCxnSpPr/>
          <p:nvPr/>
        </p:nvCxnSpPr>
        <p:spPr>
          <a:xfrm>
            <a:off x="5010088" y="2614258"/>
            <a:ext cx="0" cy="4224964"/>
          </a:xfrm>
          <a:prstGeom prst="line">
            <a:avLst/>
          </a:prstGeom>
          <a:ln w="635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a:t>Select Currency Performance vs. US Dollar</a:t>
            </a:r>
          </a:p>
        </p:txBody>
      </p:sp>
      <p:sp>
        <p:nvSpPr>
          <p:cNvPr id="3" name="Slide Number Placeholder 2"/>
          <p:cNvSpPr>
            <a:spLocks noGrp="1"/>
          </p:cNvSpPr>
          <p:nvPr>
            <p:ph type="sldNum" sz="quarter" idx="12"/>
          </p:nvPr>
        </p:nvSpPr>
        <p:spPr/>
        <p:txBody>
          <a:bodyPr/>
          <a:lstStyle/>
          <a:p>
            <a:fld id="{66F6FF41-5833-4EBF-9145-362BCED2914A}" type="slidenum">
              <a:rPr lang="en-US" smtClean="0"/>
              <a:pPr/>
              <a:t>12</a:t>
            </a:fld>
            <a:endParaRPr lang="en-US" dirty="0"/>
          </a:p>
        </p:txBody>
      </p:sp>
      <p:sp>
        <p:nvSpPr>
          <p:cNvPr id="17" name="Text Placeholder 16"/>
          <p:cNvSpPr>
            <a:spLocks noGrp="1"/>
          </p:cNvSpPr>
          <p:nvPr>
            <p:ph type="body" sz="quarter" idx="15"/>
          </p:nvPr>
        </p:nvSpPr>
        <p:spPr/>
        <p:txBody>
          <a:bodyPr/>
          <a:lstStyle/>
          <a:p>
            <a:r>
              <a:rPr lang="en-US" b="1" dirty="0"/>
              <a:t>Past performance is not a guarantee of future results. Indices are not available for direct investment. Index performance does not reflect the expenses associated with the management of an actual portfolio. </a:t>
            </a:r>
          </a:p>
          <a:p>
            <a:r>
              <a:rPr lang="en-US" dirty="0"/>
              <a:t>MSCI data © MSCI 2019, all rights reserved. </a:t>
            </a:r>
          </a:p>
        </p:txBody>
      </p:sp>
      <p:sp>
        <p:nvSpPr>
          <p:cNvPr id="19" name="Text Placeholder 18"/>
          <p:cNvSpPr>
            <a:spLocks noGrp="1"/>
          </p:cNvSpPr>
          <p:nvPr>
            <p:ph type="body" sz="quarter" idx="18"/>
          </p:nvPr>
        </p:nvSpPr>
        <p:spPr/>
        <p:txBody>
          <a:bodyPr/>
          <a:lstStyle/>
          <a:p>
            <a:r>
              <a:rPr lang="en-US" dirty="0"/>
              <a:t>In both developed and emerging markets, currencies were mixed against the US dollar.  </a:t>
            </a:r>
          </a:p>
        </p:txBody>
      </p:sp>
      <p:sp>
        <p:nvSpPr>
          <p:cNvPr id="6" name="Text Placeholder 5"/>
          <p:cNvSpPr>
            <a:spLocks noGrp="1"/>
          </p:cNvSpPr>
          <p:nvPr>
            <p:ph type="body" sz="quarter" idx="14"/>
          </p:nvPr>
        </p:nvSpPr>
        <p:spPr/>
        <p:txBody>
          <a:bodyPr/>
          <a:lstStyle/>
          <a:p>
            <a:pPr lvl="0"/>
            <a:r>
              <a:rPr lang="en-US" dirty="0"/>
              <a:t>Second Quarter 2019</a:t>
            </a:r>
          </a:p>
        </p:txBody>
      </p:sp>
      <p:grpSp>
        <p:nvGrpSpPr>
          <p:cNvPr id="12" name="Group 11">
            <a:extLst>
              <a:ext uri="{FF2B5EF4-FFF2-40B4-BE49-F238E27FC236}">
                <a16:creationId xmlns:a16="http://schemas.microsoft.com/office/drawing/2014/main" id="{1D0D1F38-FF33-4408-9984-9D7AA16DD784}"/>
              </a:ext>
            </a:extLst>
          </p:cNvPr>
          <p:cNvGrpSpPr/>
          <p:nvPr/>
        </p:nvGrpSpPr>
        <p:grpSpPr>
          <a:xfrm>
            <a:off x="524133" y="2558502"/>
            <a:ext cx="4386472" cy="246221"/>
            <a:chOff x="383457" y="2594050"/>
            <a:chExt cx="4386472" cy="246221"/>
          </a:xfrm>
        </p:grpSpPr>
        <p:sp>
          <p:nvSpPr>
            <p:cNvPr id="13" name="TextBox 12">
              <a:extLst>
                <a:ext uri="{FF2B5EF4-FFF2-40B4-BE49-F238E27FC236}">
                  <a16:creationId xmlns:a16="http://schemas.microsoft.com/office/drawing/2014/main" id="{1647B9BA-50BC-4A8A-AF92-D2A8C3F46819}"/>
                </a:ext>
              </a:extLst>
            </p:cNvPr>
            <p:cNvSpPr txBox="1"/>
            <p:nvPr/>
          </p:nvSpPr>
          <p:spPr bwMode="auto">
            <a:xfrm>
              <a:off x="383457" y="2594050"/>
              <a:ext cx="42611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r>
                <a:rPr lang="en-US" sz="1000" b="1" dirty="0">
                  <a:solidFill>
                    <a:schemeClr val="accent1"/>
                  </a:solidFill>
                  <a:latin typeface="Arial" panose="020B0604020202020204" pitchFamily="34" charset="0"/>
                  <a:cs typeface="Arial" panose="020B0604020202020204" pitchFamily="34" charset="0"/>
                </a:rPr>
                <a:t>Ranked Developed Markets (%)</a:t>
              </a:r>
            </a:p>
          </p:txBody>
        </p:sp>
        <p:cxnSp>
          <p:nvCxnSpPr>
            <p:cNvPr id="15" name="Straight Connector 14">
              <a:extLst>
                <a:ext uri="{FF2B5EF4-FFF2-40B4-BE49-F238E27FC236}">
                  <a16:creationId xmlns:a16="http://schemas.microsoft.com/office/drawing/2014/main" id="{A3CF5BB0-BF85-4F27-A273-FBDFA9D766A0}"/>
                </a:ext>
              </a:extLst>
            </p:cNvPr>
            <p:cNvCxnSpPr/>
            <p:nvPr/>
          </p:nvCxnSpPr>
          <p:spPr>
            <a:xfrm>
              <a:off x="472249" y="2825635"/>
              <a:ext cx="4297680"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18" name="Group 17">
            <a:extLst>
              <a:ext uri="{FF2B5EF4-FFF2-40B4-BE49-F238E27FC236}">
                <a16:creationId xmlns:a16="http://schemas.microsoft.com/office/drawing/2014/main" id="{D6949230-70BE-4C5A-BFBC-371DC789FCCF}"/>
              </a:ext>
            </a:extLst>
          </p:cNvPr>
          <p:cNvGrpSpPr/>
          <p:nvPr/>
        </p:nvGrpSpPr>
        <p:grpSpPr>
          <a:xfrm>
            <a:off x="5069349" y="2558502"/>
            <a:ext cx="4386472" cy="246221"/>
            <a:chOff x="5244784" y="2432382"/>
            <a:chExt cx="4386472" cy="246221"/>
          </a:xfrm>
        </p:grpSpPr>
        <p:sp>
          <p:nvSpPr>
            <p:cNvPr id="20" name="TextBox 19">
              <a:extLst>
                <a:ext uri="{FF2B5EF4-FFF2-40B4-BE49-F238E27FC236}">
                  <a16:creationId xmlns:a16="http://schemas.microsoft.com/office/drawing/2014/main" id="{40393FB6-8773-4B5B-8299-CC6D48A3DDE3}"/>
                </a:ext>
              </a:extLst>
            </p:cNvPr>
            <p:cNvSpPr txBox="1"/>
            <p:nvPr/>
          </p:nvSpPr>
          <p:spPr bwMode="auto">
            <a:xfrm>
              <a:off x="5244784" y="2432382"/>
              <a:ext cx="42611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a:defRPr sz="1000" b="1" i="0" u="none" strike="noStrike" kern="1200" baseline="0">
                  <a:solidFill>
                    <a:srgbClr val="005E74"/>
                  </a:solidFill>
                  <a:latin typeface="Avenir LT 55 Roman" panose="020B0503020000020003" pitchFamily="34" charset="0"/>
                  <a:ea typeface="+mn-ea"/>
                  <a:cs typeface="+mn-cs"/>
                </a:defRPr>
              </a:pPr>
              <a:r>
                <a:rPr lang="en-US" sz="1000" b="1" dirty="0">
                  <a:solidFill>
                    <a:schemeClr val="accent1"/>
                  </a:solidFill>
                  <a:latin typeface="Arial" panose="020B0604020202020204" pitchFamily="34" charset="0"/>
                  <a:cs typeface="Arial" panose="020B0604020202020204" pitchFamily="34" charset="0"/>
                </a:rPr>
                <a:t>Ranked Emerging Markets (%)</a:t>
              </a:r>
            </a:p>
          </p:txBody>
        </p:sp>
        <p:cxnSp>
          <p:nvCxnSpPr>
            <p:cNvPr id="21" name="Straight Connector 20">
              <a:extLst>
                <a:ext uri="{FF2B5EF4-FFF2-40B4-BE49-F238E27FC236}">
                  <a16:creationId xmlns:a16="http://schemas.microsoft.com/office/drawing/2014/main" id="{8655B192-8DE6-45AB-B48D-C55334C078B6}"/>
                </a:ext>
              </a:extLst>
            </p:cNvPr>
            <p:cNvCxnSpPr/>
            <p:nvPr/>
          </p:nvCxnSpPr>
          <p:spPr>
            <a:xfrm>
              <a:off x="5333576" y="2663967"/>
              <a:ext cx="4297680"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pic>
        <p:nvPicPr>
          <p:cNvPr id="23" name="Picture Placeholder 8">
            <a:extLst>
              <a:ext uri="{FF2B5EF4-FFF2-40B4-BE49-F238E27FC236}">
                <a16:creationId xmlns:a16="http://schemas.microsoft.com/office/drawing/2014/main" id="{AFE98C79-B973-48B4-BC97-6EE6284AABDB}"/>
              </a:ext>
            </a:extLst>
          </p:cNvPr>
          <p:cNvPicPr>
            <a:picLocks noGrp="1" noChangeAspect="1"/>
          </p:cNvPicPr>
          <p:nvPr>
            <p:ph type="pic" sz="quarter" idx="13"/>
          </p:nvPr>
        </p:nvPicPr>
        <p:blipFill>
          <a:blip r:embed="rId5" cstate="print">
            <a:extLst>
              <a:ext uri="{28A0092B-C50C-407E-A947-70E740481C1C}">
                <a14:useLocalDpi xmlns:a14="http://schemas.microsoft.com/office/drawing/2010/main" val="0"/>
              </a:ext>
            </a:extLst>
          </a:blip>
          <a:srcRect t="15015" b="15015"/>
          <a:stretch>
            <a:fillRect/>
          </a:stretch>
        </p:blipFill>
        <p:spPr>
          <a:xfrm>
            <a:off x="7759700" y="350838"/>
            <a:ext cx="1830388" cy="731837"/>
          </a:xfrm>
        </p:spPr>
      </p:pic>
    </p:spTree>
    <p:extLst>
      <p:ext uri="{BB962C8B-B14F-4D97-AF65-F5344CB8AC3E}">
        <p14:creationId xmlns:p14="http://schemas.microsoft.com/office/powerpoint/2010/main" val="17551418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Real Estate Investment Trusts (REITs)</a:t>
            </a:r>
          </a:p>
        </p:txBody>
      </p:sp>
      <p:sp>
        <p:nvSpPr>
          <p:cNvPr id="4" name="Slide Number Placeholder 3"/>
          <p:cNvSpPr>
            <a:spLocks noGrp="1"/>
          </p:cNvSpPr>
          <p:nvPr>
            <p:ph type="sldNum" sz="quarter" idx="12"/>
          </p:nvPr>
        </p:nvSpPr>
        <p:spPr/>
        <p:txBody>
          <a:bodyPr/>
          <a:lstStyle/>
          <a:p>
            <a:fld id="{66F6FF41-5833-4EBF-9145-362BCED2914A}" type="slidenum">
              <a:rPr lang="en-US" smtClean="0"/>
              <a:pPr/>
              <a:t>13</a:t>
            </a:fld>
            <a:endParaRPr lang="en-US" dirty="0"/>
          </a:p>
        </p:txBody>
      </p:sp>
      <p:sp>
        <p:nvSpPr>
          <p:cNvPr id="7" name="Text Placeholder 6"/>
          <p:cNvSpPr>
            <a:spLocks noGrp="1"/>
          </p:cNvSpPr>
          <p:nvPr>
            <p:ph type="body" sz="quarter" idx="14"/>
          </p:nvPr>
        </p:nvSpPr>
        <p:spPr/>
        <p:txBody>
          <a:bodyPr/>
          <a:lstStyle/>
          <a:p>
            <a:r>
              <a:rPr lang="en-US" dirty="0"/>
              <a:t>Second Quarter 2019 Index Returns</a:t>
            </a:r>
          </a:p>
        </p:txBody>
      </p:sp>
      <p:sp>
        <p:nvSpPr>
          <p:cNvPr id="10" name="Text Placeholder 9"/>
          <p:cNvSpPr>
            <a:spLocks noGrp="1"/>
          </p:cNvSpPr>
          <p:nvPr>
            <p:ph type="body" sz="quarter" idx="15"/>
          </p:nvPr>
        </p:nvSpPr>
        <p:spPr/>
        <p:txBody>
          <a:bodyPr/>
          <a:lstStyle/>
          <a:p>
            <a:r>
              <a:rPr lang="en-US" b="1" dirty="0"/>
              <a:t>Past performance is not a guarantee of future results. Indices are not available for direct investment. Index performance does not reflect the expenses associated with the management of an actual portfolio.</a:t>
            </a:r>
            <a:r>
              <a:rPr lang="en-US" dirty="0"/>
              <a:t> Number of REIT stocks and total value based on the two indices. All index returns are net of withholding tax on dividends. Total value of REIT stocks represented by Dow Jones US Select REIT Index and the S&amp;P Global ex US REIT Index. Dow Jones US Select REIT Index used as proxy for the US market, and S&amp;P Global ex US REIT Index used as proxy for the World ex US market. Dow Jones and S&amp;P data © 2019 S&amp;P Dow Jones Indices LLC, a division of S&amp;P Global. All rights reserved.</a:t>
            </a:r>
          </a:p>
        </p:txBody>
      </p:sp>
      <p:sp>
        <p:nvSpPr>
          <p:cNvPr id="12" name="Text Placeholder 11"/>
          <p:cNvSpPr>
            <a:spLocks noGrp="1"/>
          </p:cNvSpPr>
          <p:nvPr>
            <p:ph type="body" sz="quarter" idx="18"/>
          </p:nvPr>
        </p:nvSpPr>
        <p:spPr/>
        <p:txBody>
          <a:bodyPr/>
          <a:lstStyle/>
          <a:p>
            <a:r>
              <a:rPr lang="en-US" dirty="0"/>
              <a:t>Non-US real estate investment trusts outperformed US REITs                in US dollar terms.</a:t>
            </a:r>
          </a:p>
          <a:p>
            <a:r>
              <a:rPr lang="en-US" dirty="0">
                <a:solidFill>
                  <a:srgbClr val="FF0000"/>
                </a:solidFill>
              </a:rPr>
              <a:t>   </a:t>
            </a:r>
          </a:p>
        </p:txBody>
      </p:sp>
      <p:graphicFrame>
        <p:nvGraphicFramePr>
          <p:cNvPr id="14" name="Chart 13"/>
          <p:cNvGraphicFramePr/>
          <p:nvPr>
            <p:extLst>
              <p:ext uri="{D42A27DB-BD31-4B8C-83A1-F6EECF244321}">
                <p14:modId xmlns:p14="http://schemas.microsoft.com/office/powerpoint/2010/main" val="2455893133"/>
              </p:ext>
            </p:extLst>
          </p:nvPr>
        </p:nvGraphicFramePr>
        <p:xfrm>
          <a:off x="4599852" y="2140299"/>
          <a:ext cx="5295901" cy="187904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4251117380"/>
              </p:ext>
            </p:extLst>
          </p:nvPr>
        </p:nvGraphicFramePr>
        <p:xfrm>
          <a:off x="4648200" y="4738688"/>
          <a:ext cx="4781550" cy="1762125"/>
        </p:xfrm>
        <a:graphic>
          <a:graphicData uri="http://schemas.openxmlformats.org/presentationml/2006/ole">
            <mc:AlternateContent xmlns:mc="http://schemas.openxmlformats.org/markup-compatibility/2006">
              <mc:Choice xmlns:v="urn:schemas-microsoft-com:vml" Requires="v">
                <p:oleObj spid="_x0000_s89740" name="Worksheet" r:id="rId5" imgW="4781718" imgH="1762225" progId="Excel.Sheet.12">
                  <p:embed/>
                </p:oleObj>
              </mc:Choice>
              <mc:Fallback>
                <p:oleObj name="Worksheet" r:id="rId5" imgW="4781718" imgH="1762225" progId="Excel.Sheet.12">
                  <p:embed/>
                  <p:pic>
                    <p:nvPicPr>
                      <p:cNvPr id="0" name=""/>
                      <p:cNvPicPr>
                        <a:picLocks noChangeAspect="1" noChangeArrowheads="1"/>
                      </p:cNvPicPr>
                      <p:nvPr/>
                    </p:nvPicPr>
                    <p:blipFill>
                      <a:blip r:embed="rId6"/>
                      <a:srcRect/>
                      <a:stretch>
                        <a:fillRect/>
                      </a:stretch>
                    </p:blipFill>
                    <p:spPr bwMode="auto">
                      <a:xfrm>
                        <a:off x="4648200" y="4738688"/>
                        <a:ext cx="4781550" cy="176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 name="Chart 12"/>
          <p:cNvGraphicFramePr/>
          <p:nvPr>
            <p:extLst>
              <p:ext uri="{D42A27DB-BD31-4B8C-83A1-F6EECF244321}">
                <p14:modId xmlns:p14="http://schemas.microsoft.com/office/powerpoint/2010/main" val="1217497125"/>
              </p:ext>
            </p:extLst>
          </p:nvPr>
        </p:nvGraphicFramePr>
        <p:xfrm>
          <a:off x="609599" y="5024176"/>
          <a:ext cx="3841821" cy="1818751"/>
        </p:xfrm>
        <a:graphic>
          <a:graphicData uri="http://schemas.openxmlformats.org/drawingml/2006/chart">
            <c:chart xmlns:c="http://schemas.openxmlformats.org/drawingml/2006/chart" xmlns:r="http://schemas.openxmlformats.org/officeDocument/2006/relationships" r:id="rId7"/>
          </a:graphicData>
        </a:graphic>
      </p:graphicFrame>
      <p:grpSp>
        <p:nvGrpSpPr>
          <p:cNvPr id="11" name="Group 10">
            <a:extLst>
              <a:ext uri="{FF2B5EF4-FFF2-40B4-BE49-F238E27FC236}">
                <a16:creationId xmlns:a16="http://schemas.microsoft.com/office/drawing/2014/main" id="{F84F2405-280A-4654-82E1-CBCC0FAB3A4F}"/>
              </a:ext>
            </a:extLst>
          </p:cNvPr>
          <p:cNvGrpSpPr/>
          <p:nvPr/>
        </p:nvGrpSpPr>
        <p:grpSpPr>
          <a:xfrm>
            <a:off x="539264" y="4798637"/>
            <a:ext cx="3771481" cy="404896"/>
            <a:chOff x="609600" y="4798637"/>
            <a:chExt cx="3771481" cy="404896"/>
          </a:xfrm>
        </p:grpSpPr>
        <p:cxnSp>
          <p:nvCxnSpPr>
            <p:cNvPr id="15" name="Straight Connector 14">
              <a:extLst>
                <a:ext uri="{FF2B5EF4-FFF2-40B4-BE49-F238E27FC236}">
                  <a16:creationId xmlns:a16="http://schemas.microsoft.com/office/drawing/2014/main" id="{4C9BBF4E-3FD5-461D-B078-21E99714BDE1}"/>
                </a:ext>
              </a:extLst>
            </p:cNvPr>
            <p:cNvCxnSpPr/>
            <p:nvPr/>
          </p:nvCxnSpPr>
          <p:spPr>
            <a:xfrm flipV="1">
              <a:off x="688974" y="5057638"/>
              <a:ext cx="3605214"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6" name="Content Placeholder 10">
              <a:extLst>
                <a:ext uri="{FF2B5EF4-FFF2-40B4-BE49-F238E27FC236}">
                  <a16:creationId xmlns:a16="http://schemas.microsoft.com/office/drawing/2014/main" id="{09BBBB74-23A3-4E78-9FF2-C2BBC90555FB}"/>
                </a:ext>
              </a:extLst>
            </p:cNvPr>
            <p:cNvSpPr txBox="1">
              <a:spLocks/>
            </p:cNvSpPr>
            <p:nvPr/>
          </p:nvSpPr>
          <p:spPr>
            <a:xfrm>
              <a:off x="609600" y="4798637"/>
              <a:ext cx="3771481" cy="404896"/>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latin typeface="+mj-lt"/>
                </a:rPr>
                <a:t>Total Value of REIT Stocks</a:t>
              </a:r>
            </a:p>
            <a:p>
              <a:pPr marL="0" lvl="1" indent="0">
                <a:spcBef>
                  <a:spcPts val="0"/>
                </a:spcBef>
                <a:buNone/>
              </a:pPr>
              <a:endParaRPr lang="en-US" sz="1000" b="1" dirty="0">
                <a:solidFill>
                  <a:schemeClr val="tx2"/>
                </a:solidFill>
              </a:endParaRPr>
            </a:p>
          </p:txBody>
        </p:sp>
      </p:grpSp>
      <p:sp>
        <p:nvSpPr>
          <p:cNvPr id="17" name="Content Placeholder 23">
            <a:extLst>
              <a:ext uri="{FF2B5EF4-FFF2-40B4-BE49-F238E27FC236}">
                <a16:creationId xmlns:a16="http://schemas.microsoft.com/office/drawing/2014/main" id="{0512B4E1-FE62-43EF-937A-6411FF89ACD3}"/>
              </a:ext>
            </a:extLst>
          </p:cNvPr>
          <p:cNvSpPr txBox="1">
            <a:spLocks/>
          </p:cNvSpPr>
          <p:nvPr/>
        </p:nvSpPr>
        <p:spPr>
          <a:xfrm>
            <a:off x="4655266" y="4798637"/>
            <a:ext cx="4441437"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grpSp>
        <p:nvGrpSpPr>
          <p:cNvPr id="18" name="Group 17">
            <a:extLst>
              <a:ext uri="{FF2B5EF4-FFF2-40B4-BE49-F238E27FC236}">
                <a16:creationId xmlns:a16="http://schemas.microsoft.com/office/drawing/2014/main" id="{126212E1-EF59-45D7-B34A-571189FBFE67}"/>
              </a:ext>
            </a:extLst>
          </p:cNvPr>
          <p:cNvGrpSpPr/>
          <p:nvPr/>
        </p:nvGrpSpPr>
        <p:grpSpPr>
          <a:xfrm>
            <a:off x="4655265" y="1826708"/>
            <a:ext cx="4813631" cy="342590"/>
            <a:chOff x="4635169" y="1826708"/>
            <a:chExt cx="4813631" cy="342590"/>
          </a:xfrm>
        </p:grpSpPr>
        <p:sp>
          <p:nvSpPr>
            <p:cNvPr id="19" name="Content Placeholder 9">
              <a:extLst>
                <a:ext uri="{FF2B5EF4-FFF2-40B4-BE49-F238E27FC236}">
                  <a16:creationId xmlns:a16="http://schemas.microsoft.com/office/drawing/2014/main" id="{8EE6814C-483F-43F7-A2D2-75A56D9657C3}"/>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for the Quarter (%)</a:t>
              </a:r>
            </a:p>
            <a:p>
              <a:pPr>
                <a:spcBef>
                  <a:spcPts val="0"/>
                </a:spcBef>
              </a:pPr>
              <a:endParaRPr lang="en-US" sz="1000" b="1" dirty="0">
                <a:solidFill>
                  <a:schemeClr val="tx2"/>
                </a:solidFill>
              </a:endParaRPr>
            </a:p>
          </p:txBody>
        </p:sp>
        <p:cxnSp>
          <p:nvCxnSpPr>
            <p:cNvPr id="21" name="Straight Connector 20">
              <a:extLst>
                <a:ext uri="{FF2B5EF4-FFF2-40B4-BE49-F238E27FC236}">
                  <a16:creationId xmlns:a16="http://schemas.microsoft.com/office/drawing/2014/main" id="{84AD0D03-E95A-4A14-A7F4-0C773B95A0B0}"/>
                </a:ext>
              </a:extLst>
            </p:cNvPr>
            <p:cNvCxnSpPr>
              <a:cxnSpLocks/>
            </p:cNvCxnSpPr>
            <p:nvPr/>
          </p:nvCxnSpPr>
          <p:spPr>
            <a:xfrm flipV="1">
              <a:off x="4724400" y="2105099"/>
              <a:ext cx="472440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pic>
        <p:nvPicPr>
          <p:cNvPr id="20" name="Picture Placeholder 8">
            <a:extLst>
              <a:ext uri="{FF2B5EF4-FFF2-40B4-BE49-F238E27FC236}">
                <a16:creationId xmlns:a16="http://schemas.microsoft.com/office/drawing/2014/main" id="{2151C0C7-18A2-4189-B342-9A9D8CD88C92}"/>
              </a:ext>
            </a:extLst>
          </p:cNvPr>
          <p:cNvPicPr>
            <a:picLocks noGrp="1" noChangeAspect="1"/>
          </p:cNvPicPr>
          <p:nvPr>
            <p:ph type="pic" sz="quarter" idx="13"/>
          </p:nvPr>
        </p:nvPicPr>
        <p:blipFill>
          <a:blip r:embed="rId8" cstate="print">
            <a:extLst>
              <a:ext uri="{28A0092B-C50C-407E-A947-70E740481C1C}">
                <a14:useLocalDpi xmlns:a14="http://schemas.microsoft.com/office/drawing/2010/main" val="0"/>
              </a:ext>
            </a:extLst>
          </a:blip>
          <a:srcRect t="15015" b="15015"/>
          <a:stretch>
            <a:fillRect/>
          </a:stretch>
        </p:blipFill>
        <p:spPr>
          <a:xfrm>
            <a:off x="7759700" y="350838"/>
            <a:ext cx="1830388" cy="731837"/>
          </a:xfrm>
        </p:spPr>
      </p:pic>
    </p:spTree>
    <p:extLst>
      <p:ext uri="{BB962C8B-B14F-4D97-AF65-F5344CB8AC3E}">
        <p14:creationId xmlns:p14="http://schemas.microsoft.com/office/powerpoint/2010/main" val="1013000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Commodities</a:t>
            </a:r>
          </a:p>
        </p:txBody>
      </p:sp>
      <p:sp>
        <p:nvSpPr>
          <p:cNvPr id="5" name="Slide Number Placeholder 4"/>
          <p:cNvSpPr>
            <a:spLocks noGrp="1"/>
          </p:cNvSpPr>
          <p:nvPr>
            <p:ph type="sldNum" sz="quarter" idx="12"/>
          </p:nvPr>
        </p:nvSpPr>
        <p:spPr/>
        <p:txBody>
          <a:bodyPr/>
          <a:lstStyle/>
          <a:p>
            <a:fld id="{66F6FF41-5833-4EBF-9145-362BCED2914A}" type="slidenum">
              <a:rPr lang="en-US" smtClean="0"/>
              <a:pPr/>
              <a:t>14</a:t>
            </a:fld>
            <a:endParaRPr lang="en-US" dirty="0"/>
          </a:p>
        </p:txBody>
      </p:sp>
      <p:sp>
        <p:nvSpPr>
          <p:cNvPr id="4" name="Text Placeholder 3"/>
          <p:cNvSpPr>
            <a:spLocks noGrp="1"/>
          </p:cNvSpPr>
          <p:nvPr>
            <p:ph type="body" sz="quarter" idx="14"/>
          </p:nvPr>
        </p:nvSpPr>
        <p:spPr/>
        <p:txBody>
          <a:bodyPr/>
          <a:lstStyle/>
          <a:p>
            <a:r>
              <a:rPr lang="en-US" dirty="0"/>
              <a:t>Second Quarter 2019 Index Returns</a:t>
            </a:r>
          </a:p>
        </p:txBody>
      </p:sp>
      <p:sp>
        <p:nvSpPr>
          <p:cNvPr id="6" name="Text Placeholder 5"/>
          <p:cNvSpPr>
            <a:spLocks noGrp="1"/>
          </p:cNvSpPr>
          <p:nvPr>
            <p:ph type="body" sz="quarter" idx="15"/>
          </p:nvPr>
        </p:nvSpPr>
        <p:spPr/>
        <p:txBody>
          <a:bodyPr/>
          <a:lstStyle/>
          <a:p>
            <a:r>
              <a:rPr lang="en-US" b="1" dirty="0"/>
              <a:t>Past performance is not a guarantee of future results. Index is not available for direct investment. Index performance does not reflect the expenses associated with the management of an actual portfolio. </a:t>
            </a:r>
            <a:br>
              <a:rPr lang="en-US" dirty="0"/>
            </a:br>
            <a:r>
              <a:rPr lang="en-US" dirty="0"/>
              <a:t>Commodities returns represent the return of the Bloomberg Commodity Total Return Index. Individual commodities are sub-index values of the Bloomberg Commodity Total Return Index. Data provided by Bloomberg.</a:t>
            </a:r>
          </a:p>
        </p:txBody>
      </p:sp>
      <p:sp>
        <p:nvSpPr>
          <p:cNvPr id="7" name="Text Placeholder 6"/>
          <p:cNvSpPr>
            <a:spLocks noGrp="1"/>
          </p:cNvSpPr>
          <p:nvPr>
            <p:ph type="body" sz="quarter" idx="18"/>
          </p:nvPr>
        </p:nvSpPr>
        <p:spPr/>
        <p:txBody>
          <a:bodyPr/>
          <a:lstStyle/>
          <a:p>
            <a:r>
              <a:rPr lang="en-US" dirty="0"/>
              <a:t>The Bloomberg Commodity Index Total Return declined 1.19% in the second quarter of 2019. </a:t>
            </a:r>
          </a:p>
          <a:p>
            <a:r>
              <a:rPr lang="en-US" dirty="0"/>
              <a:t>Corn and wheat led performance, returning 14.24% and 13.36%, respectively. </a:t>
            </a:r>
          </a:p>
          <a:p>
            <a:r>
              <a:rPr lang="en-US" dirty="0"/>
              <a:t>Natural gas and cotton were the worst performers, declining by 16.67% and 14.72%, respectively.</a:t>
            </a:r>
          </a:p>
        </p:txBody>
      </p:sp>
      <p:graphicFrame>
        <p:nvGraphicFramePr>
          <p:cNvPr id="3" name="Object 2"/>
          <p:cNvGraphicFramePr>
            <a:graphicFrameLocks/>
          </p:cNvGraphicFramePr>
          <p:nvPr>
            <p:extLst>
              <p:ext uri="{D42A27DB-BD31-4B8C-83A1-F6EECF244321}">
                <p14:modId xmlns:p14="http://schemas.microsoft.com/office/powerpoint/2010/main" val="1123044589"/>
              </p:ext>
            </p:extLst>
          </p:nvPr>
        </p:nvGraphicFramePr>
        <p:xfrm>
          <a:off x="609600" y="4587875"/>
          <a:ext cx="3676650" cy="857250"/>
        </p:xfrm>
        <a:graphic>
          <a:graphicData uri="http://schemas.openxmlformats.org/presentationml/2006/ole">
            <mc:AlternateContent xmlns:mc="http://schemas.openxmlformats.org/markup-compatibility/2006">
              <mc:Choice xmlns:v="urn:schemas-microsoft-com:vml" Requires="v">
                <p:oleObj spid="_x0000_s90756" name="Worksheet" r:id="rId4" imgW="3676770" imgH="857122" progId="Excel.Sheet.12">
                  <p:embed/>
                </p:oleObj>
              </mc:Choice>
              <mc:Fallback>
                <p:oleObj name="Worksheet" r:id="rId4" imgW="3676770" imgH="857122" progId="Excel.Sheet.12">
                  <p:embed/>
                  <p:pic>
                    <p:nvPicPr>
                      <p:cNvPr id="0" name=""/>
                      <p:cNvPicPr>
                        <a:picLocks noChangeArrowheads="1"/>
                      </p:cNvPicPr>
                      <p:nvPr/>
                    </p:nvPicPr>
                    <p:blipFill>
                      <a:blip r:embed="rId5"/>
                      <a:srcRect/>
                      <a:stretch>
                        <a:fillRect/>
                      </a:stretch>
                    </p:blipFill>
                    <p:spPr bwMode="auto">
                      <a:xfrm>
                        <a:off x="609600" y="4587875"/>
                        <a:ext cx="367665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Chart 9"/>
          <p:cNvGraphicFramePr/>
          <p:nvPr>
            <p:extLst>
              <p:ext uri="{D42A27DB-BD31-4B8C-83A1-F6EECF244321}">
                <p14:modId xmlns:p14="http://schemas.microsoft.com/office/powerpoint/2010/main" val="1735746517"/>
              </p:ext>
            </p:extLst>
          </p:nvPr>
        </p:nvGraphicFramePr>
        <p:xfrm>
          <a:off x="4558518" y="1754365"/>
          <a:ext cx="4890281" cy="4937760"/>
        </p:xfrm>
        <a:graphic>
          <a:graphicData uri="http://schemas.openxmlformats.org/drawingml/2006/chart">
            <c:chart xmlns:c="http://schemas.openxmlformats.org/drawingml/2006/chart" xmlns:r="http://schemas.openxmlformats.org/officeDocument/2006/relationships" r:id="rId6"/>
          </a:graphicData>
        </a:graphic>
      </p:graphicFrame>
      <p:sp>
        <p:nvSpPr>
          <p:cNvPr id="14" name="TextBox 13">
            <a:extLst>
              <a:ext uri="{FF2B5EF4-FFF2-40B4-BE49-F238E27FC236}">
                <a16:creationId xmlns:a16="http://schemas.microsoft.com/office/drawing/2014/main" id="{E3727012-40E0-4AE9-B47D-EAB6060B95A9}"/>
              </a:ext>
            </a:extLst>
          </p:cNvPr>
          <p:cNvSpPr txBox="1"/>
          <p:nvPr/>
        </p:nvSpPr>
        <p:spPr bwMode="auto">
          <a:xfrm>
            <a:off x="513536" y="4760825"/>
            <a:ext cx="42611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r>
              <a:rPr lang="en-US" sz="1000" b="1" dirty="0">
                <a:solidFill>
                  <a:schemeClr val="accent1"/>
                </a:solidFill>
                <a:latin typeface="+mj-lt"/>
              </a:rPr>
              <a:t>Period Returns (%)</a:t>
            </a:r>
          </a:p>
        </p:txBody>
      </p:sp>
      <p:grpSp>
        <p:nvGrpSpPr>
          <p:cNvPr id="16" name="Group 15">
            <a:extLst>
              <a:ext uri="{FF2B5EF4-FFF2-40B4-BE49-F238E27FC236}">
                <a16:creationId xmlns:a16="http://schemas.microsoft.com/office/drawing/2014/main" id="{CAF50A0D-A3E5-4690-ACCF-D8EBFDE88619}"/>
              </a:ext>
            </a:extLst>
          </p:cNvPr>
          <p:cNvGrpSpPr/>
          <p:nvPr/>
        </p:nvGrpSpPr>
        <p:grpSpPr>
          <a:xfrm>
            <a:off x="4756227" y="1866900"/>
            <a:ext cx="4386472" cy="246221"/>
            <a:chOff x="5244784" y="2432382"/>
            <a:chExt cx="4386472" cy="246221"/>
          </a:xfrm>
        </p:grpSpPr>
        <p:sp>
          <p:nvSpPr>
            <p:cNvPr id="17" name="TextBox 16">
              <a:extLst>
                <a:ext uri="{FF2B5EF4-FFF2-40B4-BE49-F238E27FC236}">
                  <a16:creationId xmlns:a16="http://schemas.microsoft.com/office/drawing/2014/main" id="{A214FDA0-47BA-4708-91FB-16EC0A981C39}"/>
                </a:ext>
              </a:extLst>
            </p:cNvPr>
            <p:cNvSpPr txBox="1"/>
            <p:nvPr/>
          </p:nvSpPr>
          <p:spPr bwMode="auto">
            <a:xfrm>
              <a:off x="5244784" y="2432382"/>
              <a:ext cx="42611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a:defRPr sz="1000" b="1" i="0" u="none" strike="noStrike" kern="1200" baseline="0">
                  <a:solidFill>
                    <a:srgbClr val="005E74"/>
                  </a:solidFill>
                  <a:latin typeface="Avenir LT 55 Roman" panose="020B0503020000020003" pitchFamily="34" charset="0"/>
                  <a:ea typeface="+mn-ea"/>
                  <a:cs typeface="+mn-cs"/>
                </a:defRPr>
              </a:pPr>
              <a:r>
                <a:rPr lang="en-US" sz="1000" b="1" dirty="0">
                  <a:solidFill>
                    <a:schemeClr val="accent1"/>
                  </a:solidFill>
                  <a:latin typeface="+mj-lt"/>
                </a:rPr>
                <a:t>Ranked Returns for Individual Commodities (%)</a:t>
              </a:r>
            </a:p>
          </p:txBody>
        </p:sp>
        <p:cxnSp>
          <p:nvCxnSpPr>
            <p:cNvPr id="19" name="Straight Connector 18">
              <a:extLst>
                <a:ext uri="{FF2B5EF4-FFF2-40B4-BE49-F238E27FC236}">
                  <a16:creationId xmlns:a16="http://schemas.microsoft.com/office/drawing/2014/main" id="{71E5228C-5231-4E16-B366-1F569E381050}"/>
                </a:ext>
              </a:extLst>
            </p:cNvPr>
            <p:cNvCxnSpPr/>
            <p:nvPr/>
          </p:nvCxnSpPr>
          <p:spPr>
            <a:xfrm>
              <a:off x="5333576" y="2663967"/>
              <a:ext cx="4297680"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8" name="TextBox 7">
            <a:extLst>
              <a:ext uri="{FF2B5EF4-FFF2-40B4-BE49-F238E27FC236}">
                <a16:creationId xmlns:a16="http://schemas.microsoft.com/office/drawing/2014/main" id="{641C7B32-8611-461B-9F68-838CFFA200C3}"/>
              </a:ext>
            </a:extLst>
          </p:cNvPr>
          <p:cNvSpPr txBox="1"/>
          <p:nvPr/>
        </p:nvSpPr>
        <p:spPr>
          <a:xfrm>
            <a:off x="-1495314" y="4894729"/>
            <a:ext cx="1247887" cy="461665"/>
          </a:xfrm>
          <a:prstGeom prst="rect">
            <a:avLst/>
          </a:prstGeom>
          <a:noFill/>
        </p:spPr>
        <p:txBody>
          <a:bodyPr wrap="square" rtlCol="0">
            <a:spAutoFit/>
          </a:bodyPr>
          <a:lstStyle/>
          <a:p>
            <a:r>
              <a:rPr lang="en-US" sz="1200" dirty="0"/>
              <a:t>Show Qtr for commodities</a:t>
            </a:r>
          </a:p>
        </p:txBody>
      </p:sp>
      <p:pic>
        <p:nvPicPr>
          <p:cNvPr id="15" name="Picture Placeholder 8">
            <a:extLst>
              <a:ext uri="{FF2B5EF4-FFF2-40B4-BE49-F238E27FC236}">
                <a16:creationId xmlns:a16="http://schemas.microsoft.com/office/drawing/2014/main" id="{01F8CFF3-5012-48E4-8910-9B0BB73A8B8B}"/>
              </a:ext>
            </a:extLst>
          </p:cNvPr>
          <p:cNvPicPr>
            <a:picLocks noGrp="1" noChangeAspect="1"/>
          </p:cNvPicPr>
          <p:nvPr>
            <p:ph type="pic" sz="quarter" idx="13"/>
          </p:nvPr>
        </p:nvPicPr>
        <p:blipFill>
          <a:blip r:embed="rId7" cstate="print">
            <a:extLst>
              <a:ext uri="{28A0092B-C50C-407E-A947-70E740481C1C}">
                <a14:useLocalDpi xmlns:a14="http://schemas.microsoft.com/office/drawing/2010/main" val="0"/>
              </a:ext>
            </a:extLst>
          </a:blip>
          <a:srcRect t="15015" b="15015"/>
          <a:stretch>
            <a:fillRect/>
          </a:stretch>
        </p:blipFill>
        <p:spPr>
          <a:xfrm>
            <a:off x="7759700" y="350838"/>
            <a:ext cx="1830388" cy="731837"/>
          </a:xfrm>
        </p:spPr>
      </p:pic>
    </p:spTree>
    <p:extLst>
      <p:ext uri="{BB962C8B-B14F-4D97-AF65-F5344CB8AC3E}">
        <p14:creationId xmlns:p14="http://schemas.microsoft.com/office/powerpoint/2010/main" val="3450060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Chart 23"/>
          <p:cNvGraphicFramePr>
            <a:graphicFrameLocks/>
          </p:cNvGraphicFramePr>
          <p:nvPr>
            <p:extLst>
              <p:ext uri="{D42A27DB-BD31-4B8C-83A1-F6EECF244321}">
                <p14:modId xmlns:p14="http://schemas.microsoft.com/office/powerpoint/2010/main" val="1262755016"/>
              </p:ext>
            </p:extLst>
          </p:nvPr>
        </p:nvGraphicFramePr>
        <p:xfrm>
          <a:off x="6396038" y="1780830"/>
          <a:ext cx="3352800" cy="2765030"/>
        </p:xfrm>
        <a:graphic>
          <a:graphicData uri="http://schemas.openxmlformats.org/drawingml/2006/chart">
            <c:chart xmlns:c="http://schemas.openxmlformats.org/drawingml/2006/chart" xmlns:r="http://schemas.openxmlformats.org/officeDocument/2006/relationships" r:id="rId4"/>
          </a:graphicData>
        </a:graphic>
      </p:graphicFrame>
      <p:cxnSp>
        <p:nvCxnSpPr>
          <p:cNvPr id="28" name="Straight Connector 27"/>
          <p:cNvCxnSpPr/>
          <p:nvPr/>
        </p:nvCxnSpPr>
        <p:spPr>
          <a:xfrm rot="5400000">
            <a:off x="758015" y="4242610"/>
            <a:ext cx="4724400"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dirty="0"/>
              <a:t>Fixed Income</a:t>
            </a:r>
          </a:p>
        </p:txBody>
      </p:sp>
      <p:sp>
        <p:nvSpPr>
          <p:cNvPr id="4" name="Slide Number Placeholder 3"/>
          <p:cNvSpPr>
            <a:spLocks noGrp="1"/>
          </p:cNvSpPr>
          <p:nvPr>
            <p:ph type="sldNum" sz="quarter" idx="12"/>
          </p:nvPr>
        </p:nvSpPr>
        <p:spPr/>
        <p:txBody>
          <a:bodyPr/>
          <a:lstStyle/>
          <a:p>
            <a:fld id="{66F6FF41-5833-4EBF-9145-362BCED2914A}" type="slidenum">
              <a:rPr lang="en-US" smtClean="0"/>
              <a:pPr/>
              <a:t>15</a:t>
            </a:fld>
            <a:endParaRPr lang="en-US" dirty="0"/>
          </a:p>
        </p:txBody>
      </p:sp>
      <p:sp>
        <p:nvSpPr>
          <p:cNvPr id="31" name="Text Placeholder 30"/>
          <p:cNvSpPr>
            <a:spLocks noGrp="1"/>
          </p:cNvSpPr>
          <p:nvPr>
            <p:ph type="body" sz="quarter" idx="15"/>
          </p:nvPr>
        </p:nvSpPr>
        <p:spPr/>
        <p:txBody>
          <a:bodyPr/>
          <a:lstStyle/>
          <a:p>
            <a:r>
              <a:rPr lang="en-US" dirty="0"/>
              <a:t>One basis point equals 0.01%. </a:t>
            </a:r>
            <a:r>
              <a:rPr lang="en-US" b="1" dirty="0"/>
              <a:t>Past performance is not a guarantee of future results. Indices are not available for direct investment. Index performance does not reflect the expenses associated with the management of an actual portfolio. </a:t>
            </a:r>
            <a:r>
              <a:rPr lang="en-US" dirty="0"/>
              <a:t>Yield curve data from Federal Reserve. State and local bonds are from the S&amp;P National AMT-Free Municipal Bond Index. AAA-AA Corporates represent the Bank of America Merrill Lynch US Corporates, AA-AAA rated. A-BBB Corporates represent the ICE BofAML Corporates, BBB-A rated. Bloomberg Barclays data provided by Bloomberg.  US long-term bonds, bills, inflation, and fixed income factor data © Stocks, Bonds, Bills, and Inflation (SBBI) Yearbook™, Ibbotson Associates, Chicago (annually updated work by Roger G. Ibbotson and Rex A. Sinquefield). FTSE fixed income indices © 2019 FTSE Fixed Income LLC, all rights reserved. ICE BofAML index data © 2019 ICE Data Indices, LLC. S&amp;P data © 2019 S&amp;P Dow Jones Indices LLC, a division of S&amp;P Global. All rights reserved. </a:t>
            </a:r>
          </a:p>
        </p:txBody>
      </p:sp>
      <p:sp>
        <p:nvSpPr>
          <p:cNvPr id="7" name="Text Placeholder 6"/>
          <p:cNvSpPr>
            <a:spLocks noGrp="1"/>
          </p:cNvSpPr>
          <p:nvPr>
            <p:ph type="body" sz="quarter" idx="14"/>
          </p:nvPr>
        </p:nvSpPr>
        <p:spPr/>
        <p:txBody>
          <a:bodyPr/>
          <a:lstStyle/>
          <a:p>
            <a:r>
              <a:rPr lang="en-US" dirty="0"/>
              <a:t>Second Quarter 2019 Index Returns</a:t>
            </a:r>
          </a:p>
        </p:txBody>
      </p:sp>
      <p:sp>
        <p:nvSpPr>
          <p:cNvPr id="9" name="Text Placeholder 8"/>
          <p:cNvSpPr>
            <a:spLocks noGrp="1"/>
          </p:cNvSpPr>
          <p:nvPr>
            <p:ph type="body" sz="quarter" idx="20"/>
          </p:nvPr>
        </p:nvSpPr>
        <p:spPr/>
        <p:txBody>
          <a:bodyPr/>
          <a:lstStyle/>
          <a:p>
            <a:r>
              <a:rPr lang="en-US" dirty="0"/>
              <a:t>Interest rates decreased in the US Treasury fixed income market during the second quarter. The yield on the 5-year Treasury note declined by 47 basis points (bps), ending at 1.76%. The yield on the 10-year Treasury note fell by 41 bps to 2.00%. The 30-year Treasury bond yield decreased by 29 bps to finish at 2.52%.</a:t>
            </a:r>
          </a:p>
          <a:p>
            <a:r>
              <a:rPr lang="en-US" dirty="0"/>
              <a:t>On the short end of the curve, the 1-month Treasury bill yield decreased to 2.18%, while the 1-year T-bill yield decreased by 48 bps to 1.92%. The 2-year T-note yield finished at 1.75%, decreasing 52 bps.</a:t>
            </a:r>
          </a:p>
          <a:p>
            <a:r>
              <a:rPr lang="en-US" dirty="0"/>
              <a:t>In terms of total returns, short-term corporate bonds increased by 2.09%. Intermediate-term corporate bonds had a total return of 3.13%.</a:t>
            </a:r>
          </a:p>
          <a:p>
            <a:r>
              <a:rPr lang="en-US" spc="-10" dirty="0"/>
              <a:t>The total return for short-term municipal bonds was 1.12%, while intermediate munis returned 1.98%. Revenue bonds outperformed general obligation bonds.</a:t>
            </a:r>
          </a:p>
        </p:txBody>
      </p:sp>
      <p:graphicFrame>
        <p:nvGraphicFramePr>
          <p:cNvPr id="13" name="Chart 12"/>
          <p:cNvGraphicFramePr/>
          <p:nvPr>
            <p:extLst>
              <p:ext uri="{D42A27DB-BD31-4B8C-83A1-F6EECF244321}">
                <p14:modId xmlns:p14="http://schemas.microsoft.com/office/powerpoint/2010/main" val="1239851201"/>
              </p:ext>
            </p:extLst>
          </p:nvPr>
        </p:nvGraphicFramePr>
        <p:xfrm>
          <a:off x="3336925" y="1780835"/>
          <a:ext cx="3290250" cy="2555191"/>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2" name="Object 11">
            <a:extLst>
              <a:ext uri="{FF2B5EF4-FFF2-40B4-BE49-F238E27FC236}">
                <a16:creationId xmlns:a16="http://schemas.microsoft.com/office/drawing/2014/main" id="{E05B80F5-B79E-4989-AD26-F3833084CD68}"/>
              </a:ext>
            </a:extLst>
          </p:cNvPr>
          <p:cNvGraphicFramePr>
            <a:graphicFrameLocks noChangeAspect="1"/>
          </p:cNvGraphicFramePr>
          <p:nvPr>
            <p:extLst>
              <p:ext uri="{D42A27DB-BD31-4B8C-83A1-F6EECF244321}">
                <p14:modId xmlns:p14="http://schemas.microsoft.com/office/powerpoint/2010/main" val="2662972570"/>
              </p:ext>
            </p:extLst>
          </p:nvPr>
        </p:nvGraphicFramePr>
        <p:xfrm>
          <a:off x="3378200" y="4494213"/>
          <a:ext cx="6181725" cy="2085975"/>
        </p:xfrm>
        <a:graphic>
          <a:graphicData uri="http://schemas.openxmlformats.org/presentationml/2006/ole">
            <mc:AlternateContent xmlns:mc="http://schemas.openxmlformats.org/markup-compatibility/2006">
              <mc:Choice xmlns:v="urn:schemas-microsoft-com:vml" Requires="v">
                <p:oleObj spid="_x0000_s91784" name="Worksheet" r:id="rId6" imgW="6648595" imgH="2219196" progId="Excel.Sheet.12">
                  <p:embed/>
                </p:oleObj>
              </mc:Choice>
              <mc:Fallback>
                <p:oleObj name="Worksheet" r:id="rId6" imgW="6648595" imgH="2219196" progId="Excel.Sheet.12">
                  <p:embed/>
                  <p:pic>
                    <p:nvPicPr>
                      <p:cNvPr id="12" name="Object 11">
                        <a:extLst>
                          <a:ext uri="{FF2B5EF4-FFF2-40B4-BE49-F238E27FC236}">
                            <a16:creationId xmlns:a16="http://schemas.microsoft.com/office/drawing/2014/main" id="{5EF1ECF9-D60E-4453-BB33-425FBD0528EA}"/>
                          </a:ext>
                        </a:extLst>
                      </p:cNvPr>
                      <p:cNvPicPr>
                        <a:picLocks noChangeAspect="1" noChangeArrowheads="1"/>
                      </p:cNvPicPr>
                      <p:nvPr/>
                    </p:nvPicPr>
                    <p:blipFill>
                      <a:blip r:embed="rId7"/>
                      <a:srcRect/>
                      <a:stretch>
                        <a:fillRect/>
                      </a:stretch>
                    </p:blipFill>
                    <p:spPr bwMode="auto">
                      <a:xfrm>
                        <a:off x="3378200" y="4494213"/>
                        <a:ext cx="6181725" cy="2085975"/>
                      </a:xfrm>
                      <a:prstGeom prst="rect">
                        <a:avLst/>
                      </a:prstGeom>
                      <a:noFill/>
                      <a:ln>
                        <a:noFill/>
                      </a:ln>
                    </p:spPr>
                  </p:pic>
                </p:oleObj>
              </mc:Fallback>
            </mc:AlternateContent>
          </a:graphicData>
        </a:graphic>
      </p:graphicFrame>
      <p:grpSp>
        <p:nvGrpSpPr>
          <p:cNvPr id="14" name="Group 13">
            <a:extLst>
              <a:ext uri="{FF2B5EF4-FFF2-40B4-BE49-F238E27FC236}">
                <a16:creationId xmlns:a16="http://schemas.microsoft.com/office/drawing/2014/main" id="{55E1E5BB-4953-46FF-817A-033424FD0AC9}"/>
              </a:ext>
            </a:extLst>
          </p:cNvPr>
          <p:cNvGrpSpPr/>
          <p:nvPr/>
        </p:nvGrpSpPr>
        <p:grpSpPr>
          <a:xfrm>
            <a:off x="6534150" y="1852382"/>
            <a:ext cx="3124200" cy="280039"/>
            <a:chOff x="6534150" y="1852382"/>
            <a:chExt cx="3124200" cy="280039"/>
          </a:xfrm>
        </p:grpSpPr>
        <p:sp>
          <p:nvSpPr>
            <p:cNvPr id="15" name="TextBox 14">
              <a:extLst>
                <a:ext uri="{FF2B5EF4-FFF2-40B4-BE49-F238E27FC236}">
                  <a16:creationId xmlns:a16="http://schemas.microsoft.com/office/drawing/2014/main" id="{3C9D9838-ECD3-4931-9B7C-06BFBB0B01F1}"/>
                </a:ext>
              </a:extLst>
            </p:cNvPr>
            <p:cNvSpPr txBox="1"/>
            <p:nvPr/>
          </p:nvSpPr>
          <p:spPr bwMode="auto">
            <a:xfrm>
              <a:off x="6534150" y="1852382"/>
              <a:ext cx="31242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defTabSz="914400" fontAlgn="base">
                <a:spcBef>
                  <a:spcPct val="0"/>
                </a:spcBef>
                <a:spcAft>
                  <a:spcPct val="0"/>
                </a:spcAft>
              </a:pPr>
              <a:r>
                <a:rPr lang="en-US" sz="1000" b="1" dirty="0">
                  <a:solidFill>
                    <a:schemeClr val="accent1"/>
                  </a:solidFill>
                  <a:latin typeface="Arial" panose="020B0604020202020204" pitchFamily="34" charset="0"/>
                  <a:cs typeface="Arial" panose="020B0604020202020204" pitchFamily="34" charset="0"/>
                </a:rPr>
                <a:t>Bond Yield across Issuers (%)</a:t>
              </a:r>
            </a:p>
          </p:txBody>
        </p:sp>
        <p:cxnSp>
          <p:nvCxnSpPr>
            <p:cNvPr id="16" name="Straight Connector 15">
              <a:extLst>
                <a:ext uri="{FF2B5EF4-FFF2-40B4-BE49-F238E27FC236}">
                  <a16:creationId xmlns:a16="http://schemas.microsoft.com/office/drawing/2014/main" id="{96145A5E-3C3E-4203-A160-EB66BDE96A91}"/>
                </a:ext>
              </a:extLst>
            </p:cNvPr>
            <p:cNvCxnSpPr>
              <a:cxnSpLocks/>
            </p:cNvCxnSpPr>
            <p:nvPr/>
          </p:nvCxnSpPr>
          <p:spPr>
            <a:xfrm>
              <a:off x="6627174" y="2132421"/>
              <a:ext cx="2821626"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17" name="Group 16">
            <a:extLst>
              <a:ext uri="{FF2B5EF4-FFF2-40B4-BE49-F238E27FC236}">
                <a16:creationId xmlns:a16="http://schemas.microsoft.com/office/drawing/2014/main" id="{22D189D9-AF95-41E8-AE96-FF00C107A61F}"/>
              </a:ext>
            </a:extLst>
          </p:cNvPr>
          <p:cNvGrpSpPr/>
          <p:nvPr/>
        </p:nvGrpSpPr>
        <p:grpSpPr>
          <a:xfrm>
            <a:off x="3312527" y="1852382"/>
            <a:ext cx="3220333" cy="280039"/>
            <a:chOff x="6534150" y="1852382"/>
            <a:chExt cx="3076575" cy="280039"/>
          </a:xfrm>
        </p:grpSpPr>
        <p:sp>
          <p:nvSpPr>
            <p:cNvPr id="19" name="TextBox 18">
              <a:extLst>
                <a:ext uri="{FF2B5EF4-FFF2-40B4-BE49-F238E27FC236}">
                  <a16:creationId xmlns:a16="http://schemas.microsoft.com/office/drawing/2014/main" id="{5385B490-7D37-43D6-8F1A-FEBD41FEB51C}"/>
                </a:ext>
              </a:extLst>
            </p:cNvPr>
            <p:cNvSpPr txBox="1"/>
            <p:nvPr/>
          </p:nvSpPr>
          <p:spPr bwMode="auto">
            <a:xfrm>
              <a:off x="6534150" y="1852382"/>
              <a:ext cx="307657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r>
                <a:rPr lang="en-US" sz="1000" b="1" dirty="0">
                  <a:solidFill>
                    <a:schemeClr val="accent1"/>
                  </a:solidFill>
                  <a:latin typeface="Arial" panose="020B0604020202020204" pitchFamily="34" charset="0"/>
                  <a:cs typeface="Arial" panose="020B0604020202020204" pitchFamily="34" charset="0"/>
                </a:rPr>
                <a:t>US Treasury Yield Curve (%)</a:t>
              </a:r>
            </a:p>
          </p:txBody>
        </p:sp>
        <p:cxnSp>
          <p:nvCxnSpPr>
            <p:cNvPr id="20" name="Straight Connector 19">
              <a:extLst>
                <a:ext uri="{FF2B5EF4-FFF2-40B4-BE49-F238E27FC236}">
                  <a16:creationId xmlns:a16="http://schemas.microsoft.com/office/drawing/2014/main" id="{91D5B4BC-D963-4288-9C94-0CC1D026CE6A}"/>
                </a:ext>
              </a:extLst>
            </p:cNvPr>
            <p:cNvCxnSpPr/>
            <p:nvPr/>
          </p:nvCxnSpPr>
          <p:spPr>
            <a:xfrm>
              <a:off x="6627175" y="2132421"/>
              <a:ext cx="2854325"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21" name="TextBox 20">
            <a:extLst>
              <a:ext uri="{FF2B5EF4-FFF2-40B4-BE49-F238E27FC236}">
                <a16:creationId xmlns:a16="http://schemas.microsoft.com/office/drawing/2014/main" id="{2ABDCD61-3242-44D5-A263-F169E09AF887}"/>
              </a:ext>
            </a:extLst>
          </p:cNvPr>
          <p:cNvSpPr txBox="1"/>
          <p:nvPr/>
        </p:nvSpPr>
        <p:spPr bwMode="auto">
          <a:xfrm>
            <a:off x="3298869" y="4488893"/>
            <a:ext cx="322033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r>
              <a:rPr lang="en-US" sz="1000" b="1" dirty="0">
                <a:solidFill>
                  <a:schemeClr val="accent1"/>
                </a:solidFill>
                <a:latin typeface="Arial" panose="020B0604020202020204" pitchFamily="34" charset="0"/>
                <a:cs typeface="Arial" panose="020B0604020202020204" pitchFamily="34" charset="0"/>
              </a:rPr>
              <a:t>Period Returns (%)</a:t>
            </a:r>
          </a:p>
        </p:txBody>
      </p:sp>
      <p:pic>
        <p:nvPicPr>
          <p:cNvPr id="22" name="Picture Placeholder 8">
            <a:extLst>
              <a:ext uri="{FF2B5EF4-FFF2-40B4-BE49-F238E27FC236}">
                <a16:creationId xmlns:a16="http://schemas.microsoft.com/office/drawing/2014/main" id="{1384F2F8-CB41-4B8D-B124-F6D47BED082B}"/>
              </a:ext>
            </a:extLst>
          </p:cNvPr>
          <p:cNvPicPr>
            <a:picLocks noGrp="1" noChangeAspect="1"/>
          </p:cNvPicPr>
          <p:nvPr>
            <p:ph type="pic" sz="quarter" idx="13"/>
          </p:nvPr>
        </p:nvPicPr>
        <p:blipFill>
          <a:blip r:embed="rId8" cstate="print">
            <a:extLst>
              <a:ext uri="{28A0092B-C50C-407E-A947-70E740481C1C}">
                <a14:useLocalDpi xmlns:a14="http://schemas.microsoft.com/office/drawing/2010/main" val="0"/>
              </a:ext>
            </a:extLst>
          </a:blip>
          <a:srcRect t="15015" b="15015"/>
          <a:stretch>
            <a:fillRect/>
          </a:stretch>
        </p:blipFill>
        <p:spPr>
          <a:xfrm>
            <a:off x="7759700" y="350838"/>
            <a:ext cx="1830388" cy="731837"/>
          </a:xfrm>
        </p:spPr>
      </p:pic>
    </p:spTree>
    <p:extLst>
      <p:ext uri="{BB962C8B-B14F-4D97-AF65-F5344CB8AC3E}">
        <p14:creationId xmlns:p14="http://schemas.microsoft.com/office/powerpoint/2010/main" val="23595179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 name="Straight Connector 27"/>
          <p:cNvCxnSpPr/>
          <p:nvPr/>
        </p:nvCxnSpPr>
        <p:spPr>
          <a:xfrm rot="5400000">
            <a:off x="758015" y="4242610"/>
            <a:ext cx="4724400"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dirty="0"/>
              <a:t>Global Fixed Income</a:t>
            </a:r>
          </a:p>
        </p:txBody>
      </p:sp>
      <p:sp>
        <p:nvSpPr>
          <p:cNvPr id="4" name="Slide Number Placeholder 3"/>
          <p:cNvSpPr>
            <a:spLocks noGrp="1"/>
          </p:cNvSpPr>
          <p:nvPr>
            <p:ph type="sldNum" sz="quarter" idx="12"/>
          </p:nvPr>
        </p:nvSpPr>
        <p:spPr/>
        <p:txBody>
          <a:bodyPr/>
          <a:lstStyle/>
          <a:p>
            <a:pPr lvl="0"/>
            <a:fld id="{66F6FF41-5833-4EBF-9145-362BCED2914A}" type="slidenum">
              <a:rPr lang="en-US" noProof="0" smtClean="0"/>
              <a:pPr lvl="0"/>
              <a:t>16</a:t>
            </a:fld>
            <a:endParaRPr lang="en-US" noProof="0" dirty="0"/>
          </a:p>
        </p:txBody>
      </p:sp>
      <p:sp>
        <p:nvSpPr>
          <p:cNvPr id="31" name="Text Placeholder 30"/>
          <p:cNvSpPr>
            <a:spLocks noGrp="1"/>
          </p:cNvSpPr>
          <p:nvPr>
            <p:ph type="body" sz="quarter" idx="15"/>
          </p:nvPr>
        </p:nvSpPr>
        <p:spPr/>
        <p:txBody>
          <a:bodyPr/>
          <a:lstStyle/>
          <a:p>
            <a:r>
              <a:rPr lang="en-US" dirty="0"/>
              <a:t>One basis point equals 0.01%. Source: ICE BofAML government yield. ICE BofAML index data © 2019 ICE Data Indices, LLC.</a:t>
            </a:r>
          </a:p>
        </p:txBody>
      </p:sp>
      <p:sp>
        <p:nvSpPr>
          <p:cNvPr id="7" name="Text Placeholder 6"/>
          <p:cNvSpPr>
            <a:spLocks noGrp="1"/>
          </p:cNvSpPr>
          <p:nvPr>
            <p:ph type="body" sz="quarter" idx="14"/>
          </p:nvPr>
        </p:nvSpPr>
        <p:spPr/>
        <p:txBody>
          <a:bodyPr/>
          <a:lstStyle/>
          <a:p>
            <a:r>
              <a:rPr lang="en-US" dirty="0"/>
              <a:t>Second Quarter 2019 Yield Curves</a:t>
            </a:r>
          </a:p>
        </p:txBody>
      </p:sp>
      <p:sp>
        <p:nvSpPr>
          <p:cNvPr id="9" name="Text Placeholder 8"/>
          <p:cNvSpPr>
            <a:spLocks noGrp="1"/>
          </p:cNvSpPr>
          <p:nvPr>
            <p:ph type="body" sz="quarter" idx="20"/>
          </p:nvPr>
        </p:nvSpPr>
        <p:spPr/>
        <p:txBody>
          <a:bodyPr/>
          <a:lstStyle/>
          <a:p>
            <a:r>
              <a:rPr lang="en-US" dirty="0"/>
              <a:t>Interest rates in the global developed markets generally decreased during the quarter.</a:t>
            </a:r>
          </a:p>
          <a:p>
            <a:r>
              <a:rPr lang="en-US" dirty="0"/>
              <a:t>Longer-term bonds generally outperformed shorter-term bonds in global developed markets.</a:t>
            </a:r>
          </a:p>
          <a:p>
            <a:r>
              <a:rPr lang="en-US" dirty="0"/>
              <a:t>Short- and intermediate-term nominal interest rates were negative in Germany and Japan.</a:t>
            </a:r>
          </a:p>
        </p:txBody>
      </p:sp>
      <p:graphicFrame>
        <p:nvGraphicFramePr>
          <p:cNvPr id="23" name="Chart 22">
            <a:extLst>
              <a:ext uri="{FF2B5EF4-FFF2-40B4-BE49-F238E27FC236}">
                <a16:creationId xmlns:a16="http://schemas.microsoft.com/office/drawing/2014/main" id="{999257CB-79D0-4805-AEBB-C908DE512065}"/>
              </a:ext>
            </a:extLst>
          </p:cNvPr>
          <p:cNvGraphicFramePr/>
          <p:nvPr>
            <p:extLst>
              <p:ext uri="{D42A27DB-BD31-4B8C-83A1-F6EECF244321}">
                <p14:modId xmlns:p14="http://schemas.microsoft.com/office/powerpoint/2010/main" val="515121814"/>
              </p:ext>
            </p:extLst>
          </p:nvPr>
        </p:nvGraphicFramePr>
        <p:xfrm>
          <a:off x="3390900" y="2170996"/>
          <a:ext cx="2901043" cy="185671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4" name="Chart 63">
            <a:extLst>
              <a:ext uri="{FF2B5EF4-FFF2-40B4-BE49-F238E27FC236}">
                <a16:creationId xmlns:a16="http://schemas.microsoft.com/office/drawing/2014/main" id="{89C0335B-81BF-4AA8-AF30-7E28C70D3525}"/>
              </a:ext>
            </a:extLst>
          </p:cNvPr>
          <p:cNvGraphicFramePr/>
          <p:nvPr>
            <p:extLst>
              <p:ext uri="{D42A27DB-BD31-4B8C-83A1-F6EECF244321}">
                <p14:modId xmlns:p14="http://schemas.microsoft.com/office/powerpoint/2010/main" val="489136520"/>
              </p:ext>
            </p:extLst>
          </p:nvPr>
        </p:nvGraphicFramePr>
        <p:xfrm>
          <a:off x="6547757" y="2170996"/>
          <a:ext cx="2901043" cy="185671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7" name="Object 16">
            <a:extLst>
              <a:ext uri="{FF2B5EF4-FFF2-40B4-BE49-F238E27FC236}">
                <a16:creationId xmlns:a16="http://schemas.microsoft.com/office/drawing/2014/main" id="{9069ACB1-B7FE-447E-92AA-28C5E6F1D3B7}"/>
              </a:ext>
            </a:extLst>
          </p:cNvPr>
          <p:cNvGraphicFramePr>
            <a:graphicFrameLocks noChangeAspect="1"/>
          </p:cNvGraphicFramePr>
          <p:nvPr/>
        </p:nvGraphicFramePr>
        <p:xfrm>
          <a:off x="4414838" y="3690938"/>
          <a:ext cx="1228725" cy="390525"/>
        </p:xfrm>
        <a:graphic>
          <a:graphicData uri="http://schemas.openxmlformats.org/presentationml/2006/ole">
            <mc:AlternateContent xmlns:mc="http://schemas.openxmlformats.org/markup-compatibility/2006">
              <mc:Choice xmlns:v="urn:schemas-microsoft-com:vml" Requires="v">
                <p:oleObj spid="_x0000_s96585" name="Worksheet" r:id="rId6" imgW="1228835" imgH="390420" progId="Excel.Sheet.12">
                  <p:embed/>
                </p:oleObj>
              </mc:Choice>
              <mc:Fallback>
                <p:oleObj name="Worksheet" r:id="rId6" imgW="1228835" imgH="390420" progId="Excel.Sheet.12">
                  <p:embed/>
                  <p:pic>
                    <p:nvPicPr>
                      <p:cNvPr id="17" name="Object 16">
                        <a:extLst>
                          <a:ext uri="{FF2B5EF4-FFF2-40B4-BE49-F238E27FC236}">
                            <a16:creationId xmlns:a16="http://schemas.microsoft.com/office/drawing/2014/main" id="{9069ACB1-B7FE-447E-92AA-28C5E6F1D3B7}"/>
                          </a:ext>
                        </a:extLst>
                      </p:cNvPr>
                      <p:cNvPicPr/>
                      <p:nvPr/>
                    </p:nvPicPr>
                    <p:blipFill>
                      <a:blip r:embed="rId7"/>
                      <a:stretch>
                        <a:fillRect/>
                      </a:stretch>
                    </p:blipFill>
                    <p:spPr>
                      <a:xfrm>
                        <a:off x="4414838" y="3690938"/>
                        <a:ext cx="1228725" cy="390525"/>
                      </a:xfrm>
                      <a:prstGeom prst="rect">
                        <a:avLst/>
                      </a:prstGeom>
                    </p:spPr>
                  </p:pic>
                </p:oleObj>
              </mc:Fallback>
            </mc:AlternateContent>
          </a:graphicData>
        </a:graphic>
      </p:graphicFrame>
      <p:graphicFrame>
        <p:nvGraphicFramePr>
          <p:cNvPr id="66" name="Object 65">
            <a:extLst>
              <a:ext uri="{FF2B5EF4-FFF2-40B4-BE49-F238E27FC236}">
                <a16:creationId xmlns:a16="http://schemas.microsoft.com/office/drawing/2014/main" id="{96DC9685-CC76-4242-B0AD-160AA94E121E}"/>
              </a:ext>
            </a:extLst>
          </p:cNvPr>
          <p:cNvGraphicFramePr>
            <a:graphicFrameLocks noChangeAspect="1"/>
          </p:cNvGraphicFramePr>
          <p:nvPr/>
        </p:nvGraphicFramePr>
        <p:xfrm>
          <a:off x="4414838" y="3690938"/>
          <a:ext cx="1228725" cy="390525"/>
        </p:xfrm>
        <a:graphic>
          <a:graphicData uri="http://schemas.openxmlformats.org/presentationml/2006/ole">
            <mc:AlternateContent xmlns:mc="http://schemas.openxmlformats.org/markup-compatibility/2006">
              <mc:Choice xmlns:v="urn:schemas-microsoft-com:vml" Requires="v">
                <p:oleObj spid="_x0000_s96586" name="Worksheet" r:id="rId8" imgW="1228835" imgH="390420" progId="Excel.Sheet.12">
                  <p:embed/>
                </p:oleObj>
              </mc:Choice>
              <mc:Fallback>
                <p:oleObj name="Worksheet" r:id="rId8" imgW="1228835" imgH="390420" progId="Excel.Sheet.12">
                  <p:embed/>
                  <p:pic>
                    <p:nvPicPr>
                      <p:cNvPr id="66" name="Object 65">
                        <a:extLst>
                          <a:ext uri="{FF2B5EF4-FFF2-40B4-BE49-F238E27FC236}">
                            <a16:creationId xmlns:a16="http://schemas.microsoft.com/office/drawing/2014/main" id="{96DC9685-CC76-4242-B0AD-160AA94E121E}"/>
                          </a:ext>
                        </a:extLst>
                      </p:cNvPr>
                      <p:cNvPicPr/>
                      <p:nvPr/>
                    </p:nvPicPr>
                    <p:blipFill>
                      <a:blip r:embed="rId7"/>
                      <a:stretch>
                        <a:fillRect/>
                      </a:stretch>
                    </p:blipFill>
                    <p:spPr>
                      <a:xfrm>
                        <a:off x="4414838" y="3690938"/>
                        <a:ext cx="1228725" cy="390525"/>
                      </a:xfrm>
                      <a:prstGeom prst="rect">
                        <a:avLst/>
                      </a:prstGeom>
                    </p:spPr>
                  </p:pic>
                </p:oleObj>
              </mc:Fallback>
            </mc:AlternateContent>
          </a:graphicData>
        </a:graphic>
      </p:graphicFrame>
      <p:graphicFrame>
        <p:nvGraphicFramePr>
          <p:cNvPr id="68" name="Table 67">
            <a:extLst>
              <a:ext uri="{FF2B5EF4-FFF2-40B4-BE49-F238E27FC236}">
                <a16:creationId xmlns:a16="http://schemas.microsoft.com/office/drawing/2014/main" id="{8C3EA26D-0661-4638-87F5-921DFFC11DC4}"/>
              </a:ext>
            </a:extLst>
          </p:cNvPr>
          <p:cNvGraphicFramePr>
            <a:graphicFrameLocks noGrp="1"/>
          </p:cNvGraphicFramePr>
          <p:nvPr>
            <p:extLst>
              <p:ext uri="{D42A27DB-BD31-4B8C-83A1-F6EECF244321}">
                <p14:modId xmlns:p14="http://schemas.microsoft.com/office/powerpoint/2010/main" val="3223032188"/>
              </p:ext>
            </p:extLst>
          </p:nvPr>
        </p:nvGraphicFramePr>
        <p:xfrm>
          <a:off x="3400424" y="1800542"/>
          <a:ext cx="2838451" cy="227965"/>
        </p:xfrm>
        <a:graphic>
          <a:graphicData uri="http://schemas.openxmlformats.org/drawingml/2006/table">
            <a:tbl>
              <a:tblPr firstRow="1" bandRow="1">
                <a:tableStyleId>{5C22544A-7EE6-4342-B048-85BDC9FD1C3A}</a:tableStyleId>
              </a:tblPr>
              <a:tblGrid>
                <a:gridCol w="2838451">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US</a:t>
                      </a:r>
                    </a:p>
                  </a:txBody>
                  <a:tcPr marL="0" marB="0">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077859364"/>
                  </a:ext>
                </a:extLst>
              </a:tr>
            </a:tbl>
          </a:graphicData>
        </a:graphic>
      </p:graphicFrame>
      <p:graphicFrame>
        <p:nvGraphicFramePr>
          <p:cNvPr id="69" name="Table 68">
            <a:extLst>
              <a:ext uri="{FF2B5EF4-FFF2-40B4-BE49-F238E27FC236}">
                <a16:creationId xmlns:a16="http://schemas.microsoft.com/office/drawing/2014/main" id="{2CCC4185-B960-4CD2-92B1-4B2E0072C5AC}"/>
              </a:ext>
            </a:extLst>
          </p:cNvPr>
          <p:cNvGraphicFramePr>
            <a:graphicFrameLocks noGrp="1"/>
          </p:cNvGraphicFramePr>
          <p:nvPr>
            <p:extLst>
              <p:ext uri="{D42A27DB-BD31-4B8C-83A1-F6EECF244321}">
                <p14:modId xmlns:p14="http://schemas.microsoft.com/office/powerpoint/2010/main" val="3447512468"/>
              </p:ext>
            </p:extLst>
          </p:nvPr>
        </p:nvGraphicFramePr>
        <p:xfrm>
          <a:off x="6610349" y="1800542"/>
          <a:ext cx="2838451" cy="227965"/>
        </p:xfrm>
        <a:graphic>
          <a:graphicData uri="http://schemas.openxmlformats.org/drawingml/2006/table">
            <a:tbl>
              <a:tblPr firstRow="1" bandRow="1">
                <a:tableStyleId>{5C22544A-7EE6-4342-B048-85BDC9FD1C3A}</a:tableStyleId>
              </a:tblPr>
              <a:tblGrid>
                <a:gridCol w="2838451">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UK</a:t>
                      </a:r>
                    </a:p>
                  </a:txBody>
                  <a:tcPr marL="0" marB="0">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077859364"/>
                  </a:ext>
                </a:extLst>
              </a:tr>
            </a:tbl>
          </a:graphicData>
        </a:graphic>
      </p:graphicFrame>
      <p:graphicFrame>
        <p:nvGraphicFramePr>
          <p:cNvPr id="70" name="Object 69">
            <a:extLst>
              <a:ext uri="{FF2B5EF4-FFF2-40B4-BE49-F238E27FC236}">
                <a16:creationId xmlns:a16="http://schemas.microsoft.com/office/drawing/2014/main" id="{3F8C3C35-AC71-4DB3-BC8B-A5DA6A522C05}"/>
              </a:ext>
            </a:extLst>
          </p:cNvPr>
          <p:cNvGraphicFramePr>
            <a:graphicFrameLocks noChangeAspect="1"/>
          </p:cNvGraphicFramePr>
          <p:nvPr>
            <p:extLst>
              <p:ext uri="{D42A27DB-BD31-4B8C-83A1-F6EECF244321}">
                <p14:modId xmlns:p14="http://schemas.microsoft.com/office/powerpoint/2010/main" val="863463262"/>
              </p:ext>
            </p:extLst>
          </p:nvPr>
        </p:nvGraphicFramePr>
        <p:xfrm>
          <a:off x="609600" y="5503863"/>
          <a:ext cx="2371725" cy="1009650"/>
        </p:xfrm>
        <a:graphic>
          <a:graphicData uri="http://schemas.openxmlformats.org/presentationml/2006/ole">
            <mc:AlternateContent xmlns:mc="http://schemas.openxmlformats.org/markup-compatibility/2006">
              <mc:Choice xmlns:v="urn:schemas-microsoft-com:vml" Requires="v">
                <p:oleObj spid="_x0000_s96587" name="Worksheet" r:id="rId9" imgW="2371689" imgH="1009508" progId="Excel.Sheet.12">
                  <p:embed/>
                </p:oleObj>
              </mc:Choice>
              <mc:Fallback>
                <p:oleObj name="Worksheet" r:id="rId9" imgW="2371689" imgH="1009508" progId="Excel.Sheet.12">
                  <p:embed/>
                  <p:pic>
                    <p:nvPicPr>
                      <p:cNvPr id="70" name="Object 69">
                        <a:extLst>
                          <a:ext uri="{FF2B5EF4-FFF2-40B4-BE49-F238E27FC236}">
                            <a16:creationId xmlns:a16="http://schemas.microsoft.com/office/drawing/2014/main" id="{3F8C3C35-AC71-4DB3-BC8B-A5DA6A522C05}"/>
                          </a:ext>
                        </a:extLst>
                      </p:cNvPr>
                      <p:cNvPicPr/>
                      <p:nvPr/>
                    </p:nvPicPr>
                    <p:blipFill>
                      <a:blip r:embed="rId10"/>
                      <a:stretch>
                        <a:fillRect/>
                      </a:stretch>
                    </p:blipFill>
                    <p:spPr>
                      <a:xfrm>
                        <a:off x="609600" y="5503863"/>
                        <a:ext cx="2371725" cy="1009650"/>
                      </a:xfrm>
                      <a:prstGeom prst="rect">
                        <a:avLst/>
                      </a:prstGeom>
                    </p:spPr>
                  </p:pic>
                </p:oleObj>
              </mc:Fallback>
            </mc:AlternateContent>
          </a:graphicData>
        </a:graphic>
      </p:graphicFrame>
      <p:graphicFrame>
        <p:nvGraphicFramePr>
          <p:cNvPr id="71" name="Chart 70">
            <a:extLst>
              <a:ext uri="{FF2B5EF4-FFF2-40B4-BE49-F238E27FC236}">
                <a16:creationId xmlns:a16="http://schemas.microsoft.com/office/drawing/2014/main" id="{DB60CDF1-0A74-4C53-97D2-BB224EF9210B}"/>
              </a:ext>
            </a:extLst>
          </p:cNvPr>
          <p:cNvGraphicFramePr/>
          <p:nvPr>
            <p:extLst>
              <p:ext uri="{D42A27DB-BD31-4B8C-83A1-F6EECF244321}">
                <p14:modId xmlns:p14="http://schemas.microsoft.com/office/powerpoint/2010/main" val="2882880818"/>
              </p:ext>
            </p:extLst>
          </p:nvPr>
        </p:nvGraphicFramePr>
        <p:xfrm>
          <a:off x="3390900" y="4683134"/>
          <a:ext cx="2901043" cy="1856718"/>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72" name="Chart 71">
            <a:extLst>
              <a:ext uri="{FF2B5EF4-FFF2-40B4-BE49-F238E27FC236}">
                <a16:creationId xmlns:a16="http://schemas.microsoft.com/office/drawing/2014/main" id="{9A10A462-F30C-429A-9EEE-54592F9B91E4}"/>
              </a:ext>
            </a:extLst>
          </p:cNvPr>
          <p:cNvGraphicFramePr/>
          <p:nvPr>
            <p:extLst>
              <p:ext uri="{D42A27DB-BD31-4B8C-83A1-F6EECF244321}">
                <p14:modId xmlns:p14="http://schemas.microsoft.com/office/powerpoint/2010/main" val="369522356"/>
              </p:ext>
            </p:extLst>
          </p:nvPr>
        </p:nvGraphicFramePr>
        <p:xfrm>
          <a:off x="6547757" y="4683134"/>
          <a:ext cx="2901043" cy="1856718"/>
        </p:xfrm>
        <a:graphic>
          <a:graphicData uri="http://schemas.openxmlformats.org/drawingml/2006/chart">
            <c:chart xmlns:c="http://schemas.openxmlformats.org/drawingml/2006/chart" xmlns:r="http://schemas.openxmlformats.org/officeDocument/2006/relationships" r:id="rId12"/>
          </a:graphicData>
        </a:graphic>
      </p:graphicFrame>
      <p:graphicFrame>
        <p:nvGraphicFramePr>
          <p:cNvPr id="73" name="Table 72">
            <a:extLst>
              <a:ext uri="{FF2B5EF4-FFF2-40B4-BE49-F238E27FC236}">
                <a16:creationId xmlns:a16="http://schemas.microsoft.com/office/drawing/2014/main" id="{687052EE-66AE-454A-9588-5D5FA5849E66}"/>
              </a:ext>
            </a:extLst>
          </p:cNvPr>
          <p:cNvGraphicFramePr>
            <a:graphicFrameLocks noGrp="1"/>
          </p:cNvGraphicFramePr>
          <p:nvPr>
            <p:extLst>
              <p:ext uri="{D42A27DB-BD31-4B8C-83A1-F6EECF244321}">
                <p14:modId xmlns:p14="http://schemas.microsoft.com/office/powerpoint/2010/main" val="2515922027"/>
              </p:ext>
            </p:extLst>
          </p:nvPr>
        </p:nvGraphicFramePr>
        <p:xfrm>
          <a:off x="3400424" y="4312680"/>
          <a:ext cx="2838451" cy="227965"/>
        </p:xfrm>
        <a:graphic>
          <a:graphicData uri="http://schemas.openxmlformats.org/drawingml/2006/table">
            <a:tbl>
              <a:tblPr firstRow="1" bandRow="1">
                <a:tableStyleId>{5C22544A-7EE6-4342-B048-85BDC9FD1C3A}</a:tableStyleId>
              </a:tblPr>
              <a:tblGrid>
                <a:gridCol w="2838451">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Germany</a:t>
                      </a:r>
                    </a:p>
                  </a:txBody>
                  <a:tcPr marL="0" marB="0">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077859364"/>
                  </a:ext>
                </a:extLst>
              </a:tr>
            </a:tbl>
          </a:graphicData>
        </a:graphic>
      </p:graphicFrame>
      <p:graphicFrame>
        <p:nvGraphicFramePr>
          <p:cNvPr id="74" name="Table 73">
            <a:extLst>
              <a:ext uri="{FF2B5EF4-FFF2-40B4-BE49-F238E27FC236}">
                <a16:creationId xmlns:a16="http://schemas.microsoft.com/office/drawing/2014/main" id="{F1CBBFF7-E3B7-4B40-96D2-7B16BF830673}"/>
              </a:ext>
            </a:extLst>
          </p:cNvPr>
          <p:cNvGraphicFramePr>
            <a:graphicFrameLocks noGrp="1"/>
          </p:cNvGraphicFramePr>
          <p:nvPr>
            <p:extLst>
              <p:ext uri="{D42A27DB-BD31-4B8C-83A1-F6EECF244321}">
                <p14:modId xmlns:p14="http://schemas.microsoft.com/office/powerpoint/2010/main" val="507543454"/>
              </p:ext>
            </p:extLst>
          </p:nvPr>
        </p:nvGraphicFramePr>
        <p:xfrm>
          <a:off x="6610349" y="4312680"/>
          <a:ext cx="2838451" cy="227965"/>
        </p:xfrm>
        <a:graphic>
          <a:graphicData uri="http://schemas.openxmlformats.org/drawingml/2006/table">
            <a:tbl>
              <a:tblPr firstRow="1" bandRow="1">
                <a:tableStyleId>{5C22544A-7EE6-4342-B048-85BDC9FD1C3A}</a:tableStyleId>
              </a:tblPr>
              <a:tblGrid>
                <a:gridCol w="2838451">
                  <a:extLst>
                    <a:ext uri="{9D8B030D-6E8A-4147-A177-3AD203B41FA5}">
                      <a16:colId xmlns:a16="http://schemas.microsoft.com/office/drawing/2014/main" val="973159359"/>
                    </a:ext>
                  </a:extLst>
                </a:gridCol>
              </a:tblGrid>
              <a:tr h="227965">
                <a:tc>
                  <a:txBody>
                    <a:bodyPr/>
                    <a:lstStyle/>
                    <a:p>
                      <a:r>
                        <a:rPr lang="en-US" sz="1000" b="1" dirty="0">
                          <a:solidFill>
                            <a:schemeClr val="accent1"/>
                          </a:solidFill>
                          <a:latin typeface="Arial" panose="020B0604020202020204" pitchFamily="34" charset="0"/>
                          <a:cs typeface="Arial" panose="020B0604020202020204" pitchFamily="34" charset="0"/>
                        </a:rPr>
                        <a:t>Japan</a:t>
                      </a:r>
                    </a:p>
                  </a:txBody>
                  <a:tcPr marL="0" marB="0">
                    <a:lnB w="635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077859364"/>
                  </a:ext>
                </a:extLst>
              </a:tr>
            </a:tbl>
          </a:graphicData>
        </a:graphic>
      </p:graphicFrame>
      <p:pic>
        <p:nvPicPr>
          <p:cNvPr id="20" name="Picture Placeholder 8">
            <a:extLst>
              <a:ext uri="{FF2B5EF4-FFF2-40B4-BE49-F238E27FC236}">
                <a16:creationId xmlns:a16="http://schemas.microsoft.com/office/drawing/2014/main" id="{C5E94BBA-E0E4-4584-AB34-576C84CB727C}"/>
              </a:ext>
            </a:extLst>
          </p:cNvPr>
          <p:cNvPicPr>
            <a:picLocks noGrp="1" noChangeAspect="1"/>
          </p:cNvPicPr>
          <p:nvPr>
            <p:ph type="pic" sz="quarter" idx="13"/>
          </p:nvPr>
        </p:nvPicPr>
        <p:blipFill>
          <a:blip r:embed="rId13" cstate="print">
            <a:extLst>
              <a:ext uri="{28A0092B-C50C-407E-A947-70E740481C1C}">
                <a14:useLocalDpi xmlns:a14="http://schemas.microsoft.com/office/drawing/2010/main" val="0"/>
              </a:ext>
            </a:extLst>
          </a:blip>
          <a:srcRect t="15015" b="15015"/>
          <a:stretch>
            <a:fillRect/>
          </a:stretch>
        </p:blipFill>
        <p:spPr>
          <a:xfrm>
            <a:off x="7759700" y="350838"/>
            <a:ext cx="1830388" cy="731837"/>
          </a:xfrm>
        </p:spPr>
      </p:pic>
    </p:spTree>
    <p:extLst>
      <p:ext uri="{BB962C8B-B14F-4D97-AF65-F5344CB8AC3E}">
        <p14:creationId xmlns:p14="http://schemas.microsoft.com/office/powerpoint/2010/main" val="7782445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Chart 30"/>
          <p:cNvGraphicFramePr/>
          <p:nvPr>
            <p:extLst>
              <p:ext uri="{D42A27DB-BD31-4B8C-83A1-F6EECF244321}">
                <p14:modId xmlns:p14="http://schemas.microsoft.com/office/powerpoint/2010/main" val="331726830"/>
              </p:ext>
            </p:extLst>
          </p:nvPr>
        </p:nvGraphicFramePr>
        <p:xfrm>
          <a:off x="4617248" y="3756839"/>
          <a:ext cx="4891882" cy="3251495"/>
        </p:xfrm>
        <a:graphic>
          <a:graphicData uri="http://schemas.openxmlformats.org/drawingml/2006/chart">
            <c:chart xmlns:c="http://schemas.openxmlformats.org/drawingml/2006/chart" xmlns:r="http://schemas.openxmlformats.org/officeDocument/2006/relationships" r:id="rId4"/>
          </a:graphicData>
        </a:graphic>
      </p:graphicFrame>
      <p:sp>
        <p:nvSpPr>
          <p:cNvPr id="20" name="TextBox 19"/>
          <p:cNvSpPr txBox="1"/>
          <p:nvPr/>
        </p:nvSpPr>
        <p:spPr>
          <a:xfrm>
            <a:off x="8509720" y="4304736"/>
            <a:ext cx="984244" cy="215444"/>
          </a:xfrm>
          <a:prstGeom prst="rect">
            <a:avLst/>
          </a:prstGeom>
          <a:noFill/>
          <a:ln>
            <a:noFill/>
          </a:ln>
        </p:spPr>
        <p:txBody>
          <a:bodyPr wrap="square" lIns="91388" tIns="45693" rIns="91388" bIns="45693" rtlCol="0">
            <a:spAutoFit/>
          </a:bodyPr>
          <a:lstStyle/>
          <a:p>
            <a:pPr>
              <a:spcAft>
                <a:spcPts val="700"/>
              </a:spcAft>
            </a:pPr>
            <a:r>
              <a:rPr lang="en-US" sz="800" b="1" u="sng" dirty="0">
                <a:solidFill>
                  <a:prstClr val="black"/>
                </a:solidFill>
                <a:cs typeface="Arial" pitchFamily="34" charset="0"/>
              </a:rPr>
              <a:t>Stock/Bond Mix</a:t>
            </a:r>
          </a:p>
        </p:txBody>
      </p:sp>
      <p:sp>
        <p:nvSpPr>
          <p:cNvPr id="3" name="Title 2"/>
          <p:cNvSpPr>
            <a:spLocks noGrp="1"/>
          </p:cNvSpPr>
          <p:nvPr>
            <p:ph type="title"/>
          </p:nvPr>
        </p:nvSpPr>
        <p:spPr/>
        <p:txBody>
          <a:bodyPr/>
          <a:lstStyle/>
          <a:p>
            <a:r>
              <a:rPr lang="en-US" dirty="0"/>
              <a:t>Impact of Diversification</a:t>
            </a:r>
          </a:p>
        </p:txBody>
      </p:sp>
      <p:sp>
        <p:nvSpPr>
          <p:cNvPr id="15" name="Slide Number Placeholder 14"/>
          <p:cNvSpPr>
            <a:spLocks noGrp="1"/>
          </p:cNvSpPr>
          <p:nvPr>
            <p:ph type="sldNum" sz="quarter" idx="12"/>
          </p:nvPr>
        </p:nvSpPr>
        <p:spPr/>
        <p:txBody>
          <a:bodyPr/>
          <a:lstStyle/>
          <a:p>
            <a:fld id="{66F6FF41-5833-4EBF-9145-362BCED2914A}" type="slidenum">
              <a:rPr lang="en-US" smtClean="0"/>
              <a:pPr/>
              <a:t>17</a:t>
            </a:fld>
            <a:endParaRPr lang="en-US" dirty="0"/>
          </a:p>
        </p:txBody>
      </p:sp>
      <p:sp>
        <p:nvSpPr>
          <p:cNvPr id="5" name="Text Placeholder 4"/>
          <p:cNvSpPr>
            <a:spLocks noGrp="1"/>
          </p:cNvSpPr>
          <p:nvPr>
            <p:ph type="body" sz="quarter" idx="14"/>
          </p:nvPr>
        </p:nvSpPr>
        <p:spPr/>
        <p:txBody>
          <a:bodyPr/>
          <a:lstStyle/>
          <a:p>
            <a:r>
              <a:rPr lang="en-US" dirty="0"/>
              <a:t>Second Quarter 2019 Index Returns</a:t>
            </a:r>
          </a:p>
        </p:txBody>
      </p:sp>
      <p:sp>
        <p:nvSpPr>
          <p:cNvPr id="6" name="Text Placeholder 5"/>
          <p:cNvSpPr>
            <a:spLocks noGrp="1"/>
          </p:cNvSpPr>
          <p:nvPr>
            <p:ph type="body" sz="quarter" idx="15"/>
          </p:nvPr>
        </p:nvSpPr>
        <p:spPr/>
        <p:txBody>
          <a:bodyPr/>
          <a:lstStyle/>
          <a:p>
            <a:r>
              <a:rPr lang="en-US" dirty="0"/>
              <a:t>1. STDEV (standard deviation) is a measure of the variation or dispersion of a set of data points. Standard deviations are often used to quantify the historical return volatility of a security or portfolio. 	</a:t>
            </a:r>
          </a:p>
          <a:p>
            <a:r>
              <a:rPr lang="en-US" dirty="0"/>
              <a:t>Diversification does not eliminate the risk of market loss. Past performance is not a guarantee of future results. Indices are not available for direct investment. Index performance does not reflect expenses associated with the management of an actual portfolio. Asset allocations and the hypothetical index portfolio returns are for illustrative purposes only and do not represent actual performance. Global Stocks represented by MSCI All Country World Index (gross div.) and Treasury Bills represented by US One-Month Treasury Bills. Globally diversified allocations rebalanced monthly, no withdrawals. Data © MSCI 2019, all rights reserved. Treasury bills © Stocks, Bonds, Bills, and Inflation Yearbook™, Ibbotson Associates, Chicago (annually updated work by Roger G. Ibbotson and Rex A. Sinquefield). </a:t>
            </a:r>
          </a:p>
        </p:txBody>
      </p:sp>
      <p:sp>
        <p:nvSpPr>
          <p:cNvPr id="7" name="Text Placeholder 6"/>
          <p:cNvSpPr>
            <a:spLocks noGrp="1"/>
          </p:cNvSpPr>
          <p:nvPr>
            <p:ph type="body" sz="quarter" idx="18"/>
          </p:nvPr>
        </p:nvSpPr>
        <p:spPr/>
        <p:txBody>
          <a:bodyPr/>
          <a:lstStyle/>
          <a:p>
            <a:r>
              <a:rPr lang="en-US" dirty="0"/>
              <a:t>These portfolios illustrate the performance of different global stock/bond mixes and highlight the benefits of diversification. Mixes with larger allocations to stocks are considered riskier but have higher expected returns over time.</a:t>
            </a:r>
          </a:p>
          <a:p>
            <a:endParaRPr lang="en-US" dirty="0"/>
          </a:p>
        </p:txBody>
      </p:sp>
      <p:graphicFrame>
        <p:nvGraphicFramePr>
          <p:cNvPr id="37" name="Chart 36"/>
          <p:cNvGraphicFramePr/>
          <p:nvPr>
            <p:extLst>
              <p:ext uri="{D42A27DB-BD31-4B8C-83A1-F6EECF244321}">
                <p14:modId xmlns:p14="http://schemas.microsoft.com/office/powerpoint/2010/main" val="3921717426"/>
              </p:ext>
            </p:extLst>
          </p:nvPr>
        </p:nvGraphicFramePr>
        <p:xfrm>
          <a:off x="4589085" y="1810357"/>
          <a:ext cx="5295901" cy="175310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 name="Object 3"/>
          <p:cNvGraphicFramePr>
            <a:graphicFrameLocks/>
          </p:cNvGraphicFramePr>
          <p:nvPr>
            <p:extLst>
              <p:ext uri="{D42A27DB-BD31-4B8C-83A1-F6EECF244321}">
                <p14:modId xmlns:p14="http://schemas.microsoft.com/office/powerpoint/2010/main" val="3982940730"/>
              </p:ext>
            </p:extLst>
          </p:nvPr>
        </p:nvGraphicFramePr>
        <p:xfrm>
          <a:off x="609600" y="4568825"/>
          <a:ext cx="3724275" cy="1989138"/>
        </p:xfrm>
        <a:graphic>
          <a:graphicData uri="http://schemas.openxmlformats.org/presentationml/2006/ole">
            <mc:AlternateContent xmlns:mc="http://schemas.openxmlformats.org/markup-compatibility/2006">
              <mc:Choice xmlns:v="urn:schemas-microsoft-com:vml" Requires="v">
                <p:oleObj spid="_x0000_s92801" name="Worksheet" r:id="rId6" imgW="4048281" imgH="2162189" progId="Excel.Sheet.12">
                  <p:embed/>
                </p:oleObj>
              </mc:Choice>
              <mc:Fallback>
                <p:oleObj name="Worksheet" r:id="rId6" imgW="4048281" imgH="2162189" progId="Excel.Sheet.12">
                  <p:embed/>
                  <p:pic>
                    <p:nvPicPr>
                      <p:cNvPr id="0" name=""/>
                      <p:cNvPicPr>
                        <a:picLocks noChangeArrowheads="1"/>
                      </p:cNvPicPr>
                      <p:nvPr/>
                    </p:nvPicPr>
                    <p:blipFill>
                      <a:blip r:embed="rId7"/>
                      <a:srcRect/>
                      <a:stretch>
                        <a:fillRect/>
                      </a:stretch>
                    </p:blipFill>
                    <p:spPr bwMode="auto">
                      <a:xfrm>
                        <a:off x="609600" y="4568825"/>
                        <a:ext cx="3724275" cy="198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 name="TextBox 9"/>
          <p:cNvSpPr txBox="1"/>
          <p:nvPr/>
        </p:nvSpPr>
        <p:spPr>
          <a:xfrm>
            <a:off x="8267705" y="6653012"/>
            <a:ext cx="435784" cy="233433"/>
          </a:xfrm>
          <a:prstGeom prst="rect">
            <a:avLst/>
          </a:prstGeom>
          <a:solidFill>
            <a:schemeClr val="bg1"/>
          </a:solidFill>
        </p:spPr>
        <p:txBody>
          <a:bodyPr wrap="square" lIns="91388" tIns="45693" rIns="91388" bIns="45693" rtlCol="0">
            <a:spAutoFit/>
          </a:bodyPr>
          <a:lstStyle/>
          <a:p>
            <a:endParaRPr lang="en-US" sz="900" dirty="0">
              <a:solidFill>
                <a:prstClr val="black"/>
              </a:solidFill>
            </a:endParaRPr>
          </a:p>
        </p:txBody>
      </p:sp>
      <p:sp>
        <p:nvSpPr>
          <p:cNvPr id="2" name="Rectangle 1"/>
          <p:cNvSpPr/>
          <p:nvPr/>
        </p:nvSpPr>
        <p:spPr>
          <a:xfrm>
            <a:off x="8509720" y="4694940"/>
            <a:ext cx="787395" cy="215444"/>
          </a:xfrm>
          <a:prstGeom prst="rect">
            <a:avLst/>
          </a:prstGeom>
        </p:spPr>
        <p:txBody>
          <a:bodyPr wrap="none" lIns="91388" tIns="45693" rIns="91388" bIns="45693">
            <a:spAutoFit/>
          </a:bodyPr>
          <a:lstStyle/>
          <a:p>
            <a:r>
              <a:rPr lang="en-US" sz="800" dirty="0">
                <a:solidFill>
                  <a:prstClr val="black"/>
                </a:solidFill>
                <a:cs typeface="Arial" pitchFamily="34" charset="0"/>
              </a:rPr>
              <a:t>100% Stocks</a:t>
            </a:r>
          </a:p>
        </p:txBody>
      </p:sp>
      <p:sp>
        <p:nvSpPr>
          <p:cNvPr id="11" name="Rectangle 10"/>
          <p:cNvSpPr/>
          <p:nvPr/>
        </p:nvSpPr>
        <p:spPr>
          <a:xfrm>
            <a:off x="8509720" y="5062161"/>
            <a:ext cx="444352" cy="215444"/>
          </a:xfrm>
          <a:prstGeom prst="rect">
            <a:avLst/>
          </a:prstGeom>
        </p:spPr>
        <p:txBody>
          <a:bodyPr wrap="none" lIns="91388" tIns="45693" rIns="91388" bIns="45693">
            <a:spAutoFit/>
          </a:bodyPr>
          <a:lstStyle/>
          <a:p>
            <a:r>
              <a:rPr lang="en-US" sz="800" dirty="0">
                <a:solidFill>
                  <a:prstClr val="black"/>
                </a:solidFill>
                <a:cs typeface="Arial" pitchFamily="34" charset="0"/>
              </a:rPr>
              <a:t>75/25</a:t>
            </a:r>
          </a:p>
        </p:txBody>
      </p:sp>
      <p:sp>
        <p:nvSpPr>
          <p:cNvPr id="12" name="Rectangle 11"/>
          <p:cNvSpPr/>
          <p:nvPr/>
        </p:nvSpPr>
        <p:spPr>
          <a:xfrm>
            <a:off x="8509720" y="5388851"/>
            <a:ext cx="530915" cy="215444"/>
          </a:xfrm>
          <a:prstGeom prst="rect">
            <a:avLst/>
          </a:prstGeom>
        </p:spPr>
        <p:txBody>
          <a:bodyPr wrap="none" lIns="91388" tIns="45693" rIns="91388" bIns="45693">
            <a:spAutoFit/>
          </a:bodyPr>
          <a:lstStyle/>
          <a:p>
            <a:r>
              <a:rPr lang="en-US" sz="800" dirty="0">
                <a:solidFill>
                  <a:prstClr val="black"/>
                </a:solidFill>
                <a:cs typeface="Arial" pitchFamily="34" charset="0"/>
              </a:rPr>
              <a:t>50/50   </a:t>
            </a:r>
          </a:p>
        </p:txBody>
      </p:sp>
      <p:sp>
        <p:nvSpPr>
          <p:cNvPr id="13" name="Rectangle 12"/>
          <p:cNvSpPr/>
          <p:nvPr/>
        </p:nvSpPr>
        <p:spPr>
          <a:xfrm>
            <a:off x="8531231" y="5654806"/>
            <a:ext cx="444352" cy="215444"/>
          </a:xfrm>
          <a:prstGeom prst="rect">
            <a:avLst/>
          </a:prstGeom>
        </p:spPr>
        <p:txBody>
          <a:bodyPr wrap="none" lIns="91388" tIns="45693" rIns="91388" bIns="45693">
            <a:spAutoFit/>
          </a:bodyPr>
          <a:lstStyle/>
          <a:p>
            <a:r>
              <a:rPr lang="en-US" sz="800" dirty="0">
                <a:solidFill>
                  <a:prstClr val="black"/>
                </a:solidFill>
                <a:cs typeface="Arial" pitchFamily="34" charset="0"/>
              </a:rPr>
              <a:t>25/75</a:t>
            </a:r>
          </a:p>
        </p:txBody>
      </p:sp>
      <p:sp>
        <p:nvSpPr>
          <p:cNvPr id="14" name="Rectangle 13"/>
          <p:cNvSpPr/>
          <p:nvPr/>
        </p:nvSpPr>
        <p:spPr>
          <a:xfrm>
            <a:off x="8509720" y="5860417"/>
            <a:ext cx="1099981" cy="215444"/>
          </a:xfrm>
          <a:prstGeom prst="rect">
            <a:avLst/>
          </a:prstGeom>
        </p:spPr>
        <p:txBody>
          <a:bodyPr wrap="none" lIns="91388" tIns="45693" rIns="91388" bIns="45693">
            <a:spAutoFit/>
          </a:bodyPr>
          <a:lstStyle/>
          <a:p>
            <a:r>
              <a:rPr lang="en-US" sz="800" dirty="0">
                <a:solidFill>
                  <a:prstClr val="black"/>
                </a:solidFill>
                <a:cs typeface="Arial" pitchFamily="34" charset="0"/>
              </a:rPr>
              <a:t>100% Treasury Bills</a:t>
            </a:r>
          </a:p>
        </p:txBody>
      </p:sp>
      <p:sp>
        <p:nvSpPr>
          <p:cNvPr id="19" name="Content Placeholder 25">
            <a:extLst>
              <a:ext uri="{FF2B5EF4-FFF2-40B4-BE49-F238E27FC236}">
                <a16:creationId xmlns:a16="http://schemas.microsoft.com/office/drawing/2014/main" id="{991E18D4-E64C-48DE-B44C-36A180AFDDE6}"/>
              </a:ext>
            </a:extLst>
          </p:cNvPr>
          <p:cNvSpPr txBox="1">
            <a:spLocks/>
          </p:cNvSpPr>
          <p:nvPr/>
        </p:nvSpPr>
        <p:spPr>
          <a:xfrm>
            <a:off x="539264" y="4682244"/>
            <a:ext cx="2702455" cy="35198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tx2"/>
                </a:solidFill>
              </a:rPr>
              <a:t>Period Returns (%)</a:t>
            </a:r>
          </a:p>
        </p:txBody>
      </p:sp>
      <p:grpSp>
        <p:nvGrpSpPr>
          <p:cNvPr id="8" name="Group 7">
            <a:extLst>
              <a:ext uri="{FF2B5EF4-FFF2-40B4-BE49-F238E27FC236}">
                <a16:creationId xmlns:a16="http://schemas.microsoft.com/office/drawing/2014/main" id="{9D61AA95-964A-443B-A82C-37CC99DD78C7}"/>
              </a:ext>
            </a:extLst>
          </p:cNvPr>
          <p:cNvGrpSpPr/>
          <p:nvPr/>
        </p:nvGrpSpPr>
        <p:grpSpPr>
          <a:xfrm>
            <a:off x="4568732" y="1790056"/>
            <a:ext cx="4833092" cy="453772"/>
            <a:chOff x="5141488" y="1820201"/>
            <a:chExt cx="4833092" cy="453772"/>
          </a:xfrm>
        </p:grpSpPr>
        <p:sp>
          <p:nvSpPr>
            <p:cNvPr id="25" name="Content Placeholder 5">
              <a:extLst>
                <a:ext uri="{FF2B5EF4-FFF2-40B4-BE49-F238E27FC236}">
                  <a16:creationId xmlns:a16="http://schemas.microsoft.com/office/drawing/2014/main" id="{EC53D7DB-99CE-45A0-8104-3089D1EC4C5D}"/>
                </a:ext>
              </a:extLst>
            </p:cNvPr>
            <p:cNvSpPr txBox="1">
              <a:spLocks/>
            </p:cNvSpPr>
            <p:nvPr/>
          </p:nvSpPr>
          <p:spPr>
            <a:xfrm>
              <a:off x="5141488" y="1820201"/>
              <a:ext cx="4441437" cy="453772"/>
            </a:xfrm>
            <a:prstGeom prst="rect">
              <a:avLst/>
            </a:prstGeom>
          </p:spPr>
          <p:txBody>
            <a:bodyPr vert="horz" lIns="91440" tIns="45720" rIns="91440" bIns="45720" numCol="1" spcCol="457200" rtlCol="0">
              <a:noAutofit/>
            </a:bodyPr>
            <a:lstStyle>
              <a:lvl1pPr marL="0" indent="0" algn="l" defTabSz="1018824" rtl="0" eaLnBrk="1" latinLnBrk="0" hangingPunct="1">
                <a:lnSpc>
                  <a:spcPct val="110000"/>
                </a:lnSpc>
                <a:spcBef>
                  <a:spcPts val="600"/>
                </a:spcBef>
                <a:spcAft>
                  <a:spcPts val="0"/>
                </a:spcAft>
                <a:buFont typeface="Arial" pitchFamily="34" charset="0"/>
                <a:buNone/>
                <a:defRPr sz="1400" b="1" kern="1200" baseline="0">
                  <a:solidFill>
                    <a:schemeClr val="accent3">
                      <a:lumMod val="75000"/>
                    </a:schemeClr>
                  </a:solidFill>
                  <a:latin typeface="Avenir LT 35 Light" panose="020B0303020000020003" pitchFamily="34" charset="0"/>
                  <a:ea typeface="+mn-ea"/>
                  <a:cs typeface="+mn-cs"/>
                </a:defRPr>
              </a:lvl1pPr>
              <a:lvl2pPr marL="0" indent="0" algn="l" defTabSz="1018824" rtl="0" eaLnBrk="1" latinLnBrk="0" hangingPunct="1">
                <a:lnSpc>
                  <a:spcPct val="110000"/>
                </a:lnSpc>
                <a:spcBef>
                  <a:spcPts val="600"/>
                </a:spcBef>
                <a:spcAft>
                  <a:spcPts val="600"/>
                </a:spcAft>
                <a:buFont typeface="Arial" pitchFamily="34" charset="0"/>
                <a:buNone/>
                <a:defRPr sz="1000" b="1" kern="1200" baseline="0">
                  <a:solidFill>
                    <a:schemeClr val="accent1"/>
                  </a:solidFill>
                  <a:latin typeface="Avenir LT 55 Roman" panose="020B0503020000020003" pitchFamily="34" charset="0"/>
                  <a:ea typeface="+mn-ea"/>
                  <a:cs typeface="+mn-cs"/>
                </a:defRPr>
              </a:lvl2pPr>
              <a:lvl3pPr marL="182880" indent="-182880" algn="l" defTabSz="1018824" rtl="0" eaLnBrk="1" latinLnBrk="0" hangingPunct="1">
                <a:lnSpc>
                  <a:spcPct val="110000"/>
                </a:lnSpc>
                <a:spcBef>
                  <a:spcPts val="600"/>
                </a:spcBef>
                <a:spcAft>
                  <a:spcPts val="600"/>
                </a:spcAft>
                <a:buFont typeface="Arial" panose="020B0604020202020204" pitchFamily="34" charset="0"/>
                <a:buChar char="•"/>
                <a:defRPr sz="1400" b="0" kern="1200" baseline="0">
                  <a:solidFill>
                    <a:schemeClr val="tx1"/>
                  </a:solidFill>
                  <a:latin typeface="Avenir LT 35 Light" panose="020B0303020000020003" pitchFamily="34" charset="0"/>
                  <a:ea typeface="+mn-ea"/>
                  <a:cs typeface="+mn-cs"/>
                </a:defRPr>
              </a:lvl3pPr>
              <a:lvl4pPr marL="0" indent="0" algn="l" defTabSz="1018824" rtl="0" eaLnBrk="1" latinLnBrk="0" hangingPunct="1">
                <a:lnSpc>
                  <a:spcPct val="110000"/>
                </a:lnSpc>
                <a:spcBef>
                  <a:spcPts val="600"/>
                </a:spcBef>
                <a:spcAft>
                  <a:spcPts val="0"/>
                </a:spcAft>
                <a:buFont typeface="Arial" pitchFamily="34" charset="0"/>
                <a:buNone/>
                <a:defRPr sz="1200" b="1" kern="1200" baseline="0">
                  <a:solidFill>
                    <a:schemeClr val="accent3">
                      <a:lumMod val="75000"/>
                    </a:schemeClr>
                  </a:solidFill>
                  <a:latin typeface="Avenir LT 35 Light" panose="020B0303020000020003" pitchFamily="34" charset="0"/>
                  <a:ea typeface="+mn-ea"/>
                  <a:cs typeface="+mn-cs"/>
                </a:defRPr>
              </a:lvl4pPr>
              <a:lvl5pPr marL="0" indent="0" algn="l" defTabSz="1018824" rtl="0" eaLnBrk="1" latinLnBrk="0" hangingPunct="1">
                <a:lnSpc>
                  <a:spcPct val="110000"/>
                </a:lnSpc>
                <a:spcBef>
                  <a:spcPts val="600"/>
                </a:spcBef>
                <a:spcAft>
                  <a:spcPts val="600"/>
                </a:spcAft>
                <a:buFont typeface="Arial" panose="020B0604020202020204" pitchFamily="34" charset="0"/>
                <a:buNone/>
                <a:defRPr sz="1200" kern="1200" baseline="0">
                  <a:solidFill>
                    <a:schemeClr val="tx1"/>
                  </a:solidFill>
                  <a:latin typeface="Avenir LT 35 Light" panose="020B0303020000020003" pitchFamily="34" charset="0"/>
                  <a:ea typeface="+mn-ea"/>
                  <a:cs typeface="+mn-cs"/>
                </a:defRPr>
              </a:lvl5pPr>
              <a:lvl6pPr marL="182880" marR="0" indent="-182880" algn="l" defTabSz="1018824" rtl="0" eaLnBrk="1" fontAlgn="auto" latinLnBrk="0" hangingPunct="1">
                <a:lnSpc>
                  <a:spcPct val="110000"/>
                </a:lnSpc>
                <a:spcBef>
                  <a:spcPts val="300"/>
                </a:spcBef>
                <a:spcAft>
                  <a:spcPts val="300"/>
                </a:spcAft>
                <a:buClrTx/>
                <a:buSzTx/>
                <a:buFont typeface="Arial" panose="020B0604020202020204" pitchFamily="34" charset="0"/>
                <a:buChar char="•"/>
                <a:tabLst/>
                <a:defRPr sz="1200" b="0" kern="1200">
                  <a:solidFill>
                    <a:schemeClr val="tx1"/>
                  </a:solidFill>
                  <a:latin typeface="Avenir LT 35 Light" panose="020B0303020000020003" pitchFamily="34" charset="0"/>
                  <a:ea typeface="+mn-ea"/>
                  <a:cs typeface="+mn-cs"/>
                </a:defRPr>
              </a:lvl6pPr>
              <a:lvl7pPr marL="0" marR="0" indent="0" algn="l" defTabSz="1018824" rtl="0" eaLnBrk="1" fontAlgn="auto" latinLnBrk="0" hangingPunct="1">
                <a:lnSpc>
                  <a:spcPct val="110000"/>
                </a:lnSpc>
                <a:spcBef>
                  <a:spcPts val="600"/>
                </a:spcBef>
                <a:spcAft>
                  <a:spcPts val="0"/>
                </a:spcAft>
                <a:buClrTx/>
                <a:buSzTx/>
                <a:buFont typeface="Arial" pitchFamily="34" charset="0"/>
                <a:buNone/>
                <a:tabLst/>
                <a:defRPr sz="1100" b="1" kern="1200">
                  <a:solidFill>
                    <a:schemeClr val="tx1"/>
                  </a:solidFill>
                  <a:latin typeface="Avenir LT 35 Light" panose="020B0303020000020003" pitchFamily="34" charset="0"/>
                  <a:ea typeface="+mn-ea"/>
                  <a:cs typeface="+mn-cs"/>
                </a:defRPr>
              </a:lvl7pPr>
              <a:lvl8pPr marL="0" indent="0" algn="l" defTabSz="457200" rtl="0" eaLnBrk="1" latinLnBrk="0" hangingPunct="1">
                <a:lnSpc>
                  <a:spcPct val="110000"/>
                </a:lnSpc>
                <a:spcBef>
                  <a:spcPts val="600"/>
                </a:spcBef>
                <a:spcAft>
                  <a:spcPts val="300"/>
                </a:spcAft>
                <a:buFont typeface="Arial" panose="020B0604020202020204" pitchFamily="34" charset="0"/>
                <a:buNone/>
                <a:defRPr sz="1100" kern="1200">
                  <a:solidFill>
                    <a:schemeClr val="tx1"/>
                  </a:solidFill>
                  <a:latin typeface="Avenir LT 55 Roman" panose="020B0503020000020003" pitchFamily="34" charset="0"/>
                  <a:ea typeface="+mn-ea"/>
                  <a:cs typeface="+mn-cs"/>
                </a:defRPr>
              </a:lvl8pPr>
              <a:lvl9pPr marL="182880" indent="-182880" algn="l" defTabSz="1018824" rtl="0" eaLnBrk="1" latinLnBrk="0" hangingPunct="1">
                <a:lnSpc>
                  <a:spcPct val="110000"/>
                </a:lnSpc>
                <a:spcBef>
                  <a:spcPts val="300"/>
                </a:spcBef>
                <a:spcAft>
                  <a:spcPts val="300"/>
                </a:spcAft>
                <a:buFont typeface="Arial" panose="020B0604020202020204" pitchFamily="34" charset="0"/>
                <a:buChar char="•"/>
                <a:defRPr sz="1100" kern="1200">
                  <a:solidFill>
                    <a:schemeClr val="tx1"/>
                  </a:solidFill>
                  <a:latin typeface="Avenir LT 55 Roman" panose="020B0503020000020003" pitchFamily="34" charset="0"/>
                  <a:ea typeface="+mn-ea"/>
                  <a:cs typeface="+mn-cs"/>
                </a:defRPr>
              </a:lvl9pPr>
            </a:lstStyle>
            <a:p>
              <a:pPr lvl="1">
                <a:spcBef>
                  <a:spcPts val="0"/>
                </a:spcBef>
              </a:pPr>
              <a:r>
                <a:rPr lang="en-US" dirty="0">
                  <a:latin typeface="+mj-lt"/>
                </a:rPr>
                <a:t>Ranked Returns for the Quarter (%)</a:t>
              </a:r>
            </a:p>
            <a:p>
              <a:pPr fontAlgn="auto"/>
              <a:endParaRPr lang="en-US" dirty="0">
                <a:latin typeface="Arial" panose="020B0604020202020204" pitchFamily="34" charset="0"/>
                <a:cs typeface="Arial" panose="020B0604020202020204" pitchFamily="34" charset="0"/>
              </a:endParaRPr>
            </a:p>
          </p:txBody>
        </p:sp>
        <p:cxnSp>
          <p:nvCxnSpPr>
            <p:cNvPr id="26" name="Straight Connector 25">
              <a:extLst>
                <a:ext uri="{FF2B5EF4-FFF2-40B4-BE49-F238E27FC236}">
                  <a16:creationId xmlns:a16="http://schemas.microsoft.com/office/drawing/2014/main" id="{EC895E95-11D5-4FD0-96EC-A016CACCA9D1}"/>
                </a:ext>
              </a:extLst>
            </p:cNvPr>
            <p:cNvCxnSpPr/>
            <p:nvPr/>
          </p:nvCxnSpPr>
          <p:spPr>
            <a:xfrm>
              <a:off x="5219700" y="2074501"/>
              <a:ext cx="4754880"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28" name="Group 27">
            <a:extLst>
              <a:ext uri="{FF2B5EF4-FFF2-40B4-BE49-F238E27FC236}">
                <a16:creationId xmlns:a16="http://schemas.microsoft.com/office/drawing/2014/main" id="{FE4D42B1-5BD2-4891-A5BE-3245DFF7402C}"/>
              </a:ext>
            </a:extLst>
          </p:cNvPr>
          <p:cNvGrpSpPr/>
          <p:nvPr/>
        </p:nvGrpSpPr>
        <p:grpSpPr>
          <a:xfrm>
            <a:off x="4575516" y="3841594"/>
            <a:ext cx="4833092" cy="453772"/>
            <a:chOff x="5141488" y="1820201"/>
            <a:chExt cx="4833092" cy="453772"/>
          </a:xfrm>
        </p:grpSpPr>
        <p:sp>
          <p:nvSpPr>
            <p:cNvPr id="29" name="Content Placeholder 5">
              <a:extLst>
                <a:ext uri="{FF2B5EF4-FFF2-40B4-BE49-F238E27FC236}">
                  <a16:creationId xmlns:a16="http://schemas.microsoft.com/office/drawing/2014/main" id="{22A00FFD-2D2B-4CC8-B051-2E3EA9A20313}"/>
                </a:ext>
              </a:extLst>
            </p:cNvPr>
            <p:cNvSpPr txBox="1">
              <a:spLocks/>
            </p:cNvSpPr>
            <p:nvPr/>
          </p:nvSpPr>
          <p:spPr>
            <a:xfrm>
              <a:off x="5141488" y="1820201"/>
              <a:ext cx="4441437" cy="453772"/>
            </a:xfrm>
            <a:prstGeom prst="rect">
              <a:avLst/>
            </a:prstGeom>
          </p:spPr>
          <p:txBody>
            <a:bodyPr vert="horz" lIns="91440" tIns="45720" rIns="91440" bIns="45720" numCol="1" spcCol="457200" rtlCol="0">
              <a:noAutofit/>
            </a:bodyPr>
            <a:lstStyle>
              <a:lvl1pPr marL="0" indent="0" algn="l" defTabSz="1018824" rtl="0" eaLnBrk="1" latinLnBrk="0" hangingPunct="1">
                <a:lnSpc>
                  <a:spcPct val="110000"/>
                </a:lnSpc>
                <a:spcBef>
                  <a:spcPts val="600"/>
                </a:spcBef>
                <a:spcAft>
                  <a:spcPts val="0"/>
                </a:spcAft>
                <a:buFont typeface="Arial" pitchFamily="34" charset="0"/>
                <a:buNone/>
                <a:defRPr sz="1400" b="1" kern="1200" baseline="0">
                  <a:solidFill>
                    <a:schemeClr val="accent3">
                      <a:lumMod val="75000"/>
                    </a:schemeClr>
                  </a:solidFill>
                  <a:latin typeface="Avenir LT 35 Light" panose="020B0303020000020003" pitchFamily="34" charset="0"/>
                  <a:ea typeface="+mn-ea"/>
                  <a:cs typeface="+mn-cs"/>
                </a:defRPr>
              </a:lvl1pPr>
              <a:lvl2pPr marL="0" indent="0" algn="l" defTabSz="1018824" rtl="0" eaLnBrk="1" latinLnBrk="0" hangingPunct="1">
                <a:lnSpc>
                  <a:spcPct val="110000"/>
                </a:lnSpc>
                <a:spcBef>
                  <a:spcPts val="600"/>
                </a:spcBef>
                <a:spcAft>
                  <a:spcPts val="600"/>
                </a:spcAft>
                <a:buFont typeface="Arial" pitchFamily="34" charset="0"/>
                <a:buNone/>
                <a:defRPr sz="1000" b="1" kern="1200" baseline="0">
                  <a:solidFill>
                    <a:schemeClr val="accent1"/>
                  </a:solidFill>
                  <a:latin typeface="Avenir LT 55 Roman" panose="020B0503020000020003" pitchFamily="34" charset="0"/>
                  <a:ea typeface="+mn-ea"/>
                  <a:cs typeface="+mn-cs"/>
                </a:defRPr>
              </a:lvl2pPr>
              <a:lvl3pPr marL="182880" indent="-182880" algn="l" defTabSz="1018824" rtl="0" eaLnBrk="1" latinLnBrk="0" hangingPunct="1">
                <a:lnSpc>
                  <a:spcPct val="110000"/>
                </a:lnSpc>
                <a:spcBef>
                  <a:spcPts val="600"/>
                </a:spcBef>
                <a:spcAft>
                  <a:spcPts val="600"/>
                </a:spcAft>
                <a:buFont typeface="Arial" panose="020B0604020202020204" pitchFamily="34" charset="0"/>
                <a:buChar char="•"/>
                <a:defRPr sz="1400" b="0" kern="1200" baseline="0">
                  <a:solidFill>
                    <a:schemeClr val="tx1"/>
                  </a:solidFill>
                  <a:latin typeface="Avenir LT 35 Light" panose="020B0303020000020003" pitchFamily="34" charset="0"/>
                  <a:ea typeface="+mn-ea"/>
                  <a:cs typeface="+mn-cs"/>
                </a:defRPr>
              </a:lvl3pPr>
              <a:lvl4pPr marL="0" indent="0" algn="l" defTabSz="1018824" rtl="0" eaLnBrk="1" latinLnBrk="0" hangingPunct="1">
                <a:lnSpc>
                  <a:spcPct val="110000"/>
                </a:lnSpc>
                <a:spcBef>
                  <a:spcPts val="600"/>
                </a:spcBef>
                <a:spcAft>
                  <a:spcPts val="0"/>
                </a:spcAft>
                <a:buFont typeface="Arial" pitchFamily="34" charset="0"/>
                <a:buNone/>
                <a:defRPr sz="1200" b="1" kern="1200" baseline="0">
                  <a:solidFill>
                    <a:schemeClr val="accent3">
                      <a:lumMod val="75000"/>
                    </a:schemeClr>
                  </a:solidFill>
                  <a:latin typeface="Avenir LT 35 Light" panose="020B0303020000020003" pitchFamily="34" charset="0"/>
                  <a:ea typeface="+mn-ea"/>
                  <a:cs typeface="+mn-cs"/>
                </a:defRPr>
              </a:lvl4pPr>
              <a:lvl5pPr marL="0" indent="0" algn="l" defTabSz="1018824" rtl="0" eaLnBrk="1" latinLnBrk="0" hangingPunct="1">
                <a:lnSpc>
                  <a:spcPct val="110000"/>
                </a:lnSpc>
                <a:spcBef>
                  <a:spcPts val="600"/>
                </a:spcBef>
                <a:spcAft>
                  <a:spcPts val="600"/>
                </a:spcAft>
                <a:buFont typeface="Arial" panose="020B0604020202020204" pitchFamily="34" charset="0"/>
                <a:buNone/>
                <a:defRPr sz="1200" kern="1200" baseline="0">
                  <a:solidFill>
                    <a:schemeClr val="tx1"/>
                  </a:solidFill>
                  <a:latin typeface="Avenir LT 35 Light" panose="020B0303020000020003" pitchFamily="34" charset="0"/>
                  <a:ea typeface="+mn-ea"/>
                  <a:cs typeface="+mn-cs"/>
                </a:defRPr>
              </a:lvl5pPr>
              <a:lvl6pPr marL="182880" marR="0" indent="-182880" algn="l" defTabSz="1018824" rtl="0" eaLnBrk="1" fontAlgn="auto" latinLnBrk="0" hangingPunct="1">
                <a:lnSpc>
                  <a:spcPct val="110000"/>
                </a:lnSpc>
                <a:spcBef>
                  <a:spcPts val="300"/>
                </a:spcBef>
                <a:spcAft>
                  <a:spcPts val="300"/>
                </a:spcAft>
                <a:buClrTx/>
                <a:buSzTx/>
                <a:buFont typeface="Arial" panose="020B0604020202020204" pitchFamily="34" charset="0"/>
                <a:buChar char="•"/>
                <a:tabLst/>
                <a:defRPr sz="1200" b="0" kern="1200">
                  <a:solidFill>
                    <a:schemeClr val="tx1"/>
                  </a:solidFill>
                  <a:latin typeface="Avenir LT 35 Light" panose="020B0303020000020003" pitchFamily="34" charset="0"/>
                  <a:ea typeface="+mn-ea"/>
                  <a:cs typeface="+mn-cs"/>
                </a:defRPr>
              </a:lvl6pPr>
              <a:lvl7pPr marL="0" marR="0" indent="0" algn="l" defTabSz="1018824" rtl="0" eaLnBrk="1" fontAlgn="auto" latinLnBrk="0" hangingPunct="1">
                <a:lnSpc>
                  <a:spcPct val="110000"/>
                </a:lnSpc>
                <a:spcBef>
                  <a:spcPts val="600"/>
                </a:spcBef>
                <a:spcAft>
                  <a:spcPts val="0"/>
                </a:spcAft>
                <a:buClrTx/>
                <a:buSzTx/>
                <a:buFont typeface="Arial" pitchFamily="34" charset="0"/>
                <a:buNone/>
                <a:tabLst/>
                <a:defRPr sz="1100" b="1" kern="1200">
                  <a:solidFill>
                    <a:schemeClr val="tx1"/>
                  </a:solidFill>
                  <a:latin typeface="Avenir LT 35 Light" panose="020B0303020000020003" pitchFamily="34" charset="0"/>
                  <a:ea typeface="+mn-ea"/>
                  <a:cs typeface="+mn-cs"/>
                </a:defRPr>
              </a:lvl7pPr>
              <a:lvl8pPr marL="0" indent="0" algn="l" defTabSz="457200" rtl="0" eaLnBrk="1" latinLnBrk="0" hangingPunct="1">
                <a:lnSpc>
                  <a:spcPct val="110000"/>
                </a:lnSpc>
                <a:spcBef>
                  <a:spcPts val="600"/>
                </a:spcBef>
                <a:spcAft>
                  <a:spcPts val="300"/>
                </a:spcAft>
                <a:buFont typeface="Arial" panose="020B0604020202020204" pitchFamily="34" charset="0"/>
                <a:buNone/>
                <a:defRPr sz="1100" kern="1200">
                  <a:solidFill>
                    <a:schemeClr val="tx1"/>
                  </a:solidFill>
                  <a:latin typeface="Avenir LT 55 Roman" panose="020B0503020000020003" pitchFamily="34" charset="0"/>
                  <a:ea typeface="+mn-ea"/>
                  <a:cs typeface="+mn-cs"/>
                </a:defRPr>
              </a:lvl8pPr>
              <a:lvl9pPr marL="182880" indent="-182880" algn="l" defTabSz="1018824" rtl="0" eaLnBrk="1" latinLnBrk="0" hangingPunct="1">
                <a:lnSpc>
                  <a:spcPct val="110000"/>
                </a:lnSpc>
                <a:spcBef>
                  <a:spcPts val="300"/>
                </a:spcBef>
                <a:spcAft>
                  <a:spcPts val="300"/>
                </a:spcAft>
                <a:buFont typeface="Arial" panose="020B0604020202020204" pitchFamily="34" charset="0"/>
                <a:buChar char="•"/>
                <a:defRPr sz="1100" kern="1200">
                  <a:solidFill>
                    <a:schemeClr val="tx1"/>
                  </a:solidFill>
                  <a:latin typeface="Avenir LT 55 Roman" panose="020B0503020000020003" pitchFamily="34" charset="0"/>
                  <a:ea typeface="+mn-ea"/>
                  <a:cs typeface="+mn-cs"/>
                </a:defRPr>
              </a:lvl9pPr>
            </a:lstStyle>
            <a:p>
              <a:pPr lvl="1" fontAlgn="auto"/>
              <a:r>
                <a:rPr lang="en-US" dirty="0">
                  <a:latin typeface="Arial" panose="020B0604020202020204" pitchFamily="34" charset="0"/>
                  <a:cs typeface="Arial" panose="020B0604020202020204" pitchFamily="34" charset="0"/>
                </a:rPr>
                <a:t>Growth of Wealth: The Relationship between Risk and Return</a:t>
              </a:r>
            </a:p>
            <a:p>
              <a:pPr fontAlgn="auto"/>
              <a:endParaRPr lang="en-US" dirty="0">
                <a:latin typeface="Arial" panose="020B0604020202020204" pitchFamily="34" charset="0"/>
                <a:cs typeface="Arial" panose="020B0604020202020204" pitchFamily="34" charset="0"/>
              </a:endParaRPr>
            </a:p>
          </p:txBody>
        </p:sp>
        <p:cxnSp>
          <p:nvCxnSpPr>
            <p:cNvPr id="30" name="Straight Connector 29">
              <a:extLst>
                <a:ext uri="{FF2B5EF4-FFF2-40B4-BE49-F238E27FC236}">
                  <a16:creationId xmlns:a16="http://schemas.microsoft.com/office/drawing/2014/main" id="{9D4FB24F-303F-43C0-AE7B-E73093ADBBF3}"/>
                </a:ext>
              </a:extLst>
            </p:cNvPr>
            <p:cNvCxnSpPr/>
            <p:nvPr/>
          </p:nvCxnSpPr>
          <p:spPr>
            <a:xfrm>
              <a:off x="5219700" y="2074501"/>
              <a:ext cx="4754880"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pic>
        <p:nvPicPr>
          <p:cNvPr id="27" name="Picture Placeholder 8">
            <a:extLst>
              <a:ext uri="{FF2B5EF4-FFF2-40B4-BE49-F238E27FC236}">
                <a16:creationId xmlns:a16="http://schemas.microsoft.com/office/drawing/2014/main" id="{A9CFF702-112A-40CD-B623-E143A9193894}"/>
              </a:ext>
            </a:extLst>
          </p:cNvPr>
          <p:cNvPicPr>
            <a:picLocks noGrp="1" noChangeAspect="1"/>
          </p:cNvPicPr>
          <p:nvPr>
            <p:ph type="pic" sz="quarter" idx="13"/>
          </p:nvPr>
        </p:nvPicPr>
        <p:blipFill>
          <a:blip r:embed="rId8" cstate="print">
            <a:extLst>
              <a:ext uri="{28A0092B-C50C-407E-A947-70E740481C1C}">
                <a14:useLocalDpi xmlns:a14="http://schemas.microsoft.com/office/drawing/2010/main" val="0"/>
              </a:ext>
            </a:extLst>
          </a:blip>
          <a:srcRect t="15015" b="15015"/>
          <a:stretch>
            <a:fillRect/>
          </a:stretch>
        </p:blipFill>
        <p:spPr>
          <a:xfrm>
            <a:off x="7759700" y="350838"/>
            <a:ext cx="1830388" cy="731837"/>
          </a:xfrm>
        </p:spPr>
      </p:pic>
    </p:spTree>
    <p:extLst>
      <p:ext uri="{BB962C8B-B14F-4D97-AF65-F5344CB8AC3E}">
        <p14:creationId xmlns:p14="http://schemas.microsoft.com/office/powerpoint/2010/main" val="21429107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Uncommon Average</a:t>
            </a:r>
          </a:p>
        </p:txBody>
      </p:sp>
      <p:sp>
        <p:nvSpPr>
          <p:cNvPr id="5" name="Slide Number Placeholder 4"/>
          <p:cNvSpPr>
            <a:spLocks noGrp="1"/>
          </p:cNvSpPr>
          <p:nvPr>
            <p:ph type="sldNum" sz="quarter" idx="12"/>
          </p:nvPr>
        </p:nvSpPr>
        <p:spPr/>
        <p:txBody>
          <a:bodyPr/>
          <a:lstStyle/>
          <a:p>
            <a:fld id="{66F6FF41-5833-4EBF-9145-362BCED2914A}" type="slidenum">
              <a:rPr lang="en-US" smtClean="0"/>
              <a:pPr/>
              <a:t>18</a:t>
            </a:fld>
            <a:endParaRPr lang="en-US" dirty="0"/>
          </a:p>
        </p:txBody>
      </p:sp>
      <p:sp>
        <p:nvSpPr>
          <p:cNvPr id="16" name="Text Placeholder 15">
            <a:extLst>
              <a:ext uri="{FF2B5EF4-FFF2-40B4-BE49-F238E27FC236}">
                <a16:creationId xmlns:a16="http://schemas.microsoft.com/office/drawing/2014/main" id="{72DB3562-8307-48D7-A196-8BFB12047B7A}"/>
              </a:ext>
            </a:extLst>
          </p:cNvPr>
          <p:cNvSpPr>
            <a:spLocks noGrp="1"/>
          </p:cNvSpPr>
          <p:nvPr>
            <p:ph type="body" sz="quarter" idx="15"/>
          </p:nvPr>
        </p:nvSpPr>
        <p:spPr/>
        <p:txBody>
          <a:bodyPr/>
          <a:lstStyle/>
          <a:p>
            <a:endParaRPr lang="en-US" dirty="0"/>
          </a:p>
        </p:txBody>
      </p:sp>
      <p:sp>
        <p:nvSpPr>
          <p:cNvPr id="3" name="Text Placeholder 2"/>
          <p:cNvSpPr>
            <a:spLocks noGrp="1"/>
          </p:cNvSpPr>
          <p:nvPr>
            <p:ph type="body" sz="quarter" idx="18"/>
          </p:nvPr>
        </p:nvSpPr>
        <p:spPr>
          <a:xfrm>
            <a:off x="540289" y="2900148"/>
            <a:ext cx="8961120" cy="3720456"/>
          </a:xfrm>
        </p:spPr>
        <p:txBody>
          <a:bodyPr tIns="0" numCol="3"/>
          <a:lstStyle/>
          <a:p>
            <a:r>
              <a:rPr lang="en-US" dirty="0"/>
              <a:t>The US stock market has delivered an average annual return of around 10% since 1926.  But short-term results may vary, and in any given period stock returns can be positive, negative, or flat. When setting expectations, it’s helpful to see the range of outcomes experienced by investors historically. For example, how often have the stock market’s annual returns actually aligned with its long-term average?</a:t>
            </a:r>
          </a:p>
          <a:p>
            <a:r>
              <a:rPr lang="en-US" b="1" dirty="0"/>
              <a:t>Exhibit 1</a:t>
            </a:r>
            <a:r>
              <a:rPr lang="en-US" dirty="0"/>
              <a:t> shows calendar year returns for the S&amp;P 500 Index since 1926. The shaded band marks the historical average of 10%, plus or minus 2 percentage points. The S&amp;P 500 Index had a return within this range in only six of the past 93 calendar years. In most years, the index’s return was outside of the range—often above or below by a wide margin—with no obvious pattern. For investors, the data highlight the importance of looking beyond average returns and being aware of the range of potential outcomes.</a:t>
            </a:r>
          </a:p>
        </p:txBody>
      </p:sp>
      <p:sp>
        <p:nvSpPr>
          <p:cNvPr id="4" name="Text Placeholder 3"/>
          <p:cNvSpPr>
            <a:spLocks noGrp="1"/>
          </p:cNvSpPr>
          <p:nvPr>
            <p:ph type="body" sz="quarter" idx="14"/>
          </p:nvPr>
        </p:nvSpPr>
        <p:spPr/>
        <p:txBody>
          <a:bodyPr/>
          <a:lstStyle/>
          <a:p>
            <a:r>
              <a:rPr lang="en-US" dirty="0"/>
              <a:t>Second Quarter 2019</a:t>
            </a:r>
          </a:p>
          <a:p>
            <a:pPr lvl="0"/>
            <a:endParaRPr lang="en-US" dirty="0"/>
          </a:p>
        </p:txBody>
      </p:sp>
      <p:cxnSp>
        <p:nvCxnSpPr>
          <p:cNvPr id="20" name="Straight Connector 19">
            <a:extLst>
              <a:ext uri="{FF2B5EF4-FFF2-40B4-BE49-F238E27FC236}">
                <a16:creationId xmlns:a16="http://schemas.microsoft.com/office/drawing/2014/main" id="{B8C6BF78-C514-4732-88CC-6F01EF275017}"/>
              </a:ext>
            </a:extLst>
          </p:cNvPr>
          <p:cNvCxnSpPr>
            <a:cxnSpLocks/>
          </p:cNvCxnSpPr>
          <p:nvPr/>
        </p:nvCxnSpPr>
        <p:spPr>
          <a:xfrm>
            <a:off x="609600" y="2696649"/>
            <a:ext cx="87630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52E7191E-71ED-4347-9790-67D33118629E}"/>
              </a:ext>
            </a:extLst>
          </p:cNvPr>
          <p:cNvSpPr/>
          <p:nvPr/>
        </p:nvSpPr>
        <p:spPr>
          <a:xfrm>
            <a:off x="541336" y="1793546"/>
            <a:ext cx="5121710" cy="736805"/>
          </a:xfrm>
          <a:prstGeom prst="rect">
            <a:avLst/>
          </a:prstGeom>
        </p:spPr>
        <p:txBody>
          <a:bodyPr wrap="square">
            <a:spAutoFit/>
          </a:bodyPr>
          <a:lstStyle/>
          <a:p>
            <a:pPr marL="0" lvl="2">
              <a:lnSpc>
                <a:spcPct val="120000"/>
              </a:lnSpc>
            </a:pPr>
            <a:r>
              <a:rPr lang="en-US" sz="1200" dirty="0">
                <a:solidFill>
                  <a:schemeClr val="tx2"/>
                </a:solidFill>
                <a:latin typeface="Arial" panose="020B0604020202020204" pitchFamily="34" charset="0"/>
                <a:cs typeface="Arial" panose="020B0604020202020204" pitchFamily="34" charset="0"/>
              </a:rPr>
              <a:t>“I have found that the importance of having an investment philosophy—one that is robust and that you can stick with— cannot be overstated.” </a:t>
            </a:r>
          </a:p>
          <a:p>
            <a:pPr marL="0" lvl="2">
              <a:lnSpc>
                <a:spcPct val="120000"/>
              </a:lnSpc>
            </a:pPr>
            <a:r>
              <a:rPr lang="en-US" sz="1200" dirty="0">
                <a:solidFill>
                  <a:schemeClr val="tx2"/>
                </a:solidFill>
                <a:latin typeface="Arial" panose="020B0604020202020204" pitchFamily="34" charset="0"/>
                <a:cs typeface="Arial" panose="020B0604020202020204" pitchFamily="34" charset="0"/>
              </a:rPr>
              <a:t>—David Booth</a:t>
            </a:r>
          </a:p>
        </p:txBody>
      </p:sp>
      <p:sp>
        <p:nvSpPr>
          <p:cNvPr id="10" name="Rectangle 9">
            <a:extLst>
              <a:ext uri="{FF2B5EF4-FFF2-40B4-BE49-F238E27FC236}">
                <a16:creationId xmlns:a16="http://schemas.microsoft.com/office/drawing/2014/main" id="{0FD158CA-B2AF-4587-AE55-E41E30AE119C}"/>
              </a:ext>
            </a:extLst>
          </p:cNvPr>
          <p:cNvSpPr/>
          <p:nvPr/>
        </p:nvSpPr>
        <p:spPr>
          <a:xfrm>
            <a:off x="3601085" y="2900148"/>
            <a:ext cx="3886200" cy="371577"/>
          </a:xfrm>
          <a:prstGeom prst="rect">
            <a:avLst/>
          </a:prstGeom>
        </p:spPr>
        <p:txBody>
          <a:bodyPr tIns="0">
            <a:spAutoFit/>
          </a:bodyPr>
          <a:lstStyle/>
          <a:p>
            <a:pPr lvl="0">
              <a:lnSpc>
                <a:spcPct val="110000"/>
              </a:lnSpc>
            </a:pPr>
            <a:r>
              <a:rPr lang="en-US" sz="1000" dirty="0">
                <a:solidFill>
                  <a:schemeClr val="tx2"/>
                </a:solidFill>
              </a:rPr>
              <a:t>Exhibit 1. </a:t>
            </a:r>
            <a:r>
              <a:rPr lang="en-US" sz="1000" dirty="0">
                <a:solidFill>
                  <a:schemeClr val="tx2"/>
                </a:solidFill>
                <a:ea typeface="Arial" panose="020B0604020202020204" pitchFamily="34" charset="0"/>
                <a:cs typeface="Times New Roman" panose="02020603050405020304" pitchFamily="18" charset="0"/>
              </a:rPr>
              <a:t>S&amp;P 500 Index Annual Returns</a:t>
            </a:r>
          </a:p>
          <a:p>
            <a:pPr marR="0">
              <a:lnSpc>
                <a:spcPct val="110000"/>
              </a:lnSpc>
              <a:spcAft>
                <a:spcPts val="600"/>
              </a:spcAft>
            </a:pPr>
            <a:r>
              <a:rPr lang="en-US" sz="1000" dirty="0">
                <a:solidFill>
                  <a:schemeClr val="tx2"/>
                </a:solidFill>
                <a:ea typeface="MS PGothic" panose="020B0600070205080204" pitchFamily="34" charset="-128"/>
                <a:cs typeface="Times New Roman" panose="02020603050405020304" pitchFamily="18" charset="0"/>
              </a:rPr>
              <a:t>1926–2018</a:t>
            </a:r>
          </a:p>
        </p:txBody>
      </p:sp>
      <p:sp>
        <p:nvSpPr>
          <p:cNvPr id="12" name="Rectangle 11">
            <a:extLst>
              <a:ext uri="{FF2B5EF4-FFF2-40B4-BE49-F238E27FC236}">
                <a16:creationId xmlns:a16="http://schemas.microsoft.com/office/drawing/2014/main" id="{BD9FBB72-2666-4C6F-AE09-9435BB3002E5}"/>
              </a:ext>
            </a:extLst>
          </p:cNvPr>
          <p:cNvSpPr/>
          <p:nvPr/>
        </p:nvSpPr>
        <p:spPr>
          <a:xfrm>
            <a:off x="3601451" y="6619009"/>
            <a:ext cx="5847349" cy="415498"/>
          </a:xfrm>
          <a:prstGeom prst="rect">
            <a:avLst/>
          </a:prstGeom>
        </p:spPr>
        <p:txBody>
          <a:bodyPr wrap="square">
            <a:spAutoFit/>
          </a:bodyPr>
          <a:lstStyle/>
          <a:p>
            <a:r>
              <a:rPr lang="en-US" sz="700" dirty="0"/>
              <a:t>In US dollars. S&amp;P data © S&amp;P Dow Jones Indices LLC, a division of S&amp;P Global. Indices are not available for direct investment. Index returns are not representative of actual portfolios and do not reflect costs and fees associated with an actual investment. Past performance is no guarantee of future results. Actual returns may be lower.</a:t>
            </a:r>
          </a:p>
        </p:txBody>
      </p:sp>
      <p:grpSp>
        <p:nvGrpSpPr>
          <p:cNvPr id="6" name="Group 5">
            <a:extLst>
              <a:ext uri="{FF2B5EF4-FFF2-40B4-BE49-F238E27FC236}">
                <a16:creationId xmlns:a16="http://schemas.microsoft.com/office/drawing/2014/main" id="{890C7359-CBDD-4F51-A591-23A35B62707E}"/>
              </a:ext>
            </a:extLst>
          </p:cNvPr>
          <p:cNvGrpSpPr/>
          <p:nvPr/>
        </p:nvGrpSpPr>
        <p:grpSpPr>
          <a:xfrm>
            <a:off x="3726516" y="3377045"/>
            <a:ext cx="5722284" cy="2836720"/>
            <a:chOff x="3726516" y="3377045"/>
            <a:chExt cx="5722284" cy="2836720"/>
          </a:xfrm>
        </p:grpSpPr>
        <p:pic>
          <p:nvPicPr>
            <p:cNvPr id="11" name="Picture 10">
              <a:extLst>
                <a:ext uri="{FF2B5EF4-FFF2-40B4-BE49-F238E27FC236}">
                  <a16:creationId xmlns:a16="http://schemas.microsoft.com/office/drawing/2014/main" id="{2AD619F8-E46A-4708-BE37-00BE3F985EF0}"/>
                </a:ext>
              </a:extLst>
            </p:cNvPr>
            <p:cNvPicPr/>
            <p:nvPr/>
          </p:nvPicPr>
          <p:blipFill>
            <a:blip r:embed="rId3"/>
            <a:stretch>
              <a:fillRect/>
            </a:stretch>
          </p:blipFill>
          <p:spPr>
            <a:xfrm>
              <a:off x="3737263" y="3377045"/>
              <a:ext cx="5711537" cy="2836720"/>
            </a:xfrm>
            <a:prstGeom prst="rect">
              <a:avLst/>
            </a:prstGeom>
          </p:spPr>
        </p:pic>
        <p:sp>
          <p:nvSpPr>
            <p:cNvPr id="14" name="Rectangle 13">
              <a:extLst>
                <a:ext uri="{FF2B5EF4-FFF2-40B4-BE49-F238E27FC236}">
                  <a16:creationId xmlns:a16="http://schemas.microsoft.com/office/drawing/2014/main" id="{381DACA1-E2FB-4B48-B506-1E88B72D4DBC}"/>
                </a:ext>
              </a:extLst>
            </p:cNvPr>
            <p:cNvSpPr/>
            <p:nvPr/>
          </p:nvSpPr>
          <p:spPr>
            <a:xfrm rot="16200000">
              <a:off x="3369022" y="4483925"/>
              <a:ext cx="901642" cy="186654"/>
            </a:xfrm>
            <a:prstGeom prst="rect">
              <a:avLst/>
            </a:prstGeom>
            <a:solidFill>
              <a:schemeClr val="bg1"/>
            </a:solidFill>
          </p:spPr>
          <p:txBody>
            <a:bodyPr wrap="square" tIns="0">
              <a:spAutoFit/>
            </a:bodyPr>
            <a:lstStyle/>
            <a:p>
              <a:pPr lvl="0">
                <a:lnSpc>
                  <a:spcPct val="110000"/>
                </a:lnSpc>
              </a:pPr>
              <a:r>
                <a:rPr lang="en-US" sz="900" dirty="0">
                  <a:solidFill>
                    <a:schemeClr val="tx1">
                      <a:lumMod val="65000"/>
                      <a:lumOff val="35000"/>
                    </a:schemeClr>
                  </a:solidFill>
                </a:rPr>
                <a:t>Return (%)</a:t>
              </a:r>
              <a:endParaRPr lang="en-US" sz="900" dirty="0">
                <a:solidFill>
                  <a:schemeClr val="tx1">
                    <a:lumMod val="65000"/>
                    <a:lumOff val="35000"/>
                  </a:schemeClr>
                </a:solidFill>
                <a:ea typeface="MS PGothic" panose="020B0600070205080204" pitchFamily="34" charset="-128"/>
                <a:cs typeface="Times New Roman" panose="02020603050405020304" pitchFamily="18" charset="0"/>
              </a:endParaRPr>
            </a:p>
          </p:txBody>
        </p:sp>
      </p:grpSp>
      <p:pic>
        <p:nvPicPr>
          <p:cNvPr id="17" name="Picture Placeholder 8">
            <a:extLst>
              <a:ext uri="{FF2B5EF4-FFF2-40B4-BE49-F238E27FC236}">
                <a16:creationId xmlns:a16="http://schemas.microsoft.com/office/drawing/2014/main" id="{43067E88-3F6C-41B4-B193-42EE31B6D7D8}"/>
              </a:ext>
            </a:extLst>
          </p:cNvPr>
          <p:cNvPicPr>
            <a:picLocks noGrp="1" noChangeAspect="1"/>
          </p:cNvPicPr>
          <p:nvPr>
            <p:ph type="pic" sz="quarter" idx="13"/>
          </p:nvPr>
        </p:nvPicPr>
        <p:blipFill>
          <a:blip r:embed="rId4" cstate="print">
            <a:extLst>
              <a:ext uri="{28A0092B-C50C-407E-A947-70E740481C1C}">
                <a14:useLocalDpi xmlns:a14="http://schemas.microsoft.com/office/drawing/2010/main" val="0"/>
              </a:ext>
            </a:extLst>
          </a:blip>
          <a:srcRect t="15015" b="15015"/>
          <a:stretch>
            <a:fillRect/>
          </a:stretch>
        </p:blipFill>
        <p:spPr>
          <a:xfrm>
            <a:off x="7759700" y="350838"/>
            <a:ext cx="1830388" cy="731837"/>
          </a:xfrm>
        </p:spPr>
      </p:pic>
    </p:spTree>
    <p:extLst>
      <p:ext uri="{BB962C8B-B14F-4D97-AF65-F5344CB8AC3E}">
        <p14:creationId xmlns:p14="http://schemas.microsoft.com/office/powerpoint/2010/main" val="26493613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Uncommon Average</a:t>
            </a:r>
          </a:p>
        </p:txBody>
      </p:sp>
      <p:sp>
        <p:nvSpPr>
          <p:cNvPr id="5" name="Slide Number Placeholder 4"/>
          <p:cNvSpPr>
            <a:spLocks noGrp="1"/>
          </p:cNvSpPr>
          <p:nvPr>
            <p:ph type="sldNum" sz="quarter" idx="12"/>
          </p:nvPr>
        </p:nvSpPr>
        <p:spPr/>
        <p:txBody>
          <a:bodyPr/>
          <a:lstStyle/>
          <a:p>
            <a:fld id="{66F6FF41-5833-4EBF-9145-362BCED2914A}" type="slidenum">
              <a:rPr lang="en-US" smtClean="0"/>
              <a:pPr/>
              <a:t>19</a:t>
            </a:fld>
            <a:endParaRPr lang="en-US" dirty="0"/>
          </a:p>
        </p:txBody>
      </p:sp>
      <p:sp>
        <p:nvSpPr>
          <p:cNvPr id="11" name="Text Placeholder 10">
            <a:extLst>
              <a:ext uri="{FF2B5EF4-FFF2-40B4-BE49-F238E27FC236}">
                <a16:creationId xmlns:a16="http://schemas.microsoft.com/office/drawing/2014/main" id="{12B08FCF-1EFB-401B-92DC-E73A7DDFB9D0}"/>
              </a:ext>
            </a:extLst>
          </p:cNvPr>
          <p:cNvSpPr>
            <a:spLocks noGrp="1"/>
          </p:cNvSpPr>
          <p:nvPr>
            <p:ph type="body" sz="quarter" idx="15"/>
          </p:nvPr>
        </p:nvSpPr>
        <p:spPr>
          <a:xfrm>
            <a:off x="529812" y="7134371"/>
            <a:ext cx="8918988" cy="400050"/>
          </a:xfrm>
        </p:spPr>
        <p:txBody>
          <a:bodyPr/>
          <a:lstStyle/>
          <a:p>
            <a:r>
              <a:rPr lang="en-US" dirty="0"/>
              <a:t>Source: Dimensional Fund Advisors LP.</a:t>
            </a:r>
          </a:p>
          <a:p>
            <a:r>
              <a:rPr lang="en-US" dirty="0"/>
              <a:t>There is no guarantee investment strategies will be successful. Investing involves risks, including possible loss of principal. Diversification does not eliminate the risk of market loss.</a:t>
            </a:r>
          </a:p>
          <a:p>
            <a:r>
              <a:rPr lang="en-US" dirty="0"/>
              <a:t>All expressions of opinion are subject to change. This article is distributed for informational purposes, and it is not to be construed as an offer, solicitation, recommendation, or endorsement of any particular security, products, or services.</a:t>
            </a:r>
          </a:p>
        </p:txBody>
      </p:sp>
      <p:sp>
        <p:nvSpPr>
          <p:cNvPr id="3" name="Text Placeholder 2"/>
          <p:cNvSpPr>
            <a:spLocks noGrp="1"/>
          </p:cNvSpPr>
          <p:nvPr>
            <p:ph type="body" sz="quarter" idx="18"/>
          </p:nvPr>
        </p:nvSpPr>
        <p:spPr>
          <a:xfrm>
            <a:off x="540289" y="1790200"/>
            <a:ext cx="8908511" cy="5026235"/>
          </a:xfrm>
        </p:spPr>
        <p:txBody>
          <a:bodyPr tIns="0" numCol="3"/>
          <a:lstStyle/>
          <a:p>
            <a:pPr lvl="1"/>
            <a:r>
              <a:rPr lang="en-US" dirty="0"/>
              <a:t>TUNING IN TO DIFFERENT FREQUENCIES</a:t>
            </a:r>
          </a:p>
          <a:p>
            <a:r>
              <a:rPr lang="en-US" dirty="0"/>
              <a:t>Despite the year-to-year volatility, investors can potentially increase their chances of having a positive outcome by maintaining a long-term focus. </a:t>
            </a:r>
            <a:r>
              <a:rPr lang="en-US" b="1" dirty="0"/>
              <a:t>Exhibit 2</a:t>
            </a:r>
            <a:r>
              <a:rPr lang="en-US" dirty="0"/>
              <a:t> documents the historical frequency of positive returns over rolling periods of one, five, and 10 years in the US market. The data show that, while positive performance is never assured, investors’ odds improve over longer time horizons.</a:t>
            </a:r>
          </a:p>
          <a:p>
            <a:pPr lvl="1"/>
            <a:r>
              <a:rPr lang="en-US" dirty="0"/>
              <a:t>Conclusion</a:t>
            </a:r>
          </a:p>
          <a:p>
            <a:r>
              <a:rPr lang="en-US" dirty="0"/>
              <a:t>While some investors might find it easy to stay the course in years with above average returns, periods of disappointing results may test an investor’s faith in equity markets. Being aware of the range of potential outcomes can help investors remain disciplined, which in the long term can increase the odds of a successful investment experience. What can help investors endure the ups and downs? While there is no silver bullet, understanding how markets work and trusting market prices are good starting points. An asset allocation that aligns with personal risk tolerances and investment goals is also valuable. By thoughtfully considering these and other issues, investors may be better prepared to stay focused on their long-term goals during different market environments.   </a:t>
            </a:r>
          </a:p>
          <a:p>
            <a:endParaRPr lang="en-US" dirty="0"/>
          </a:p>
          <a:p>
            <a:r>
              <a:rPr lang="en-US" dirty="0"/>
              <a:t> </a:t>
            </a:r>
          </a:p>
        </p:txBody>
      </p:sp>
      <p:sp>
        <p:nvSpPr>
          <p:cNvPr id="4" name="Text Placeholder 3"/>
          <p:cNvSpPr>
            <a:spLocks noGrp="1"/>
          </p:cNvSpPr>
          <p:nvPr>
            <p:ph type="body" sz="quarter" idx="14"/>
          </p:nvPr>
        </p:nvSpPr>
        <p:spPr/>
        <p:txBody>
          <a:bodyPr/>
          <a:lstStyle/>
          <a:p>
            <a:pPr lvl="0"/>
            <a:r>
              <a:rPr lang="en-US" dirty="0"/>
              <a:t>(continued from page 18)</a:t>
            </a:r>
          </a:p>
          <a:p>
            <a:pPr lvl="0"/>
            <a:endParaRPr lang="en-US" dirty="0"/>
          </a:p>
        </p:txBody>
      </p:sp>
      <p:cxnSp>
        <p:nvCxnSpPr>
          <p:cNvPr id="20" name="Straight Connector 19">
            <a:extLst>
              <a:ext uri="{FF2B5EF4-FFF2-40B4-BE49-F238E27FC236}">
                <a16:creationId xmlns:a16="http://schemas.microsoft.com/office/drawing/2014/main" id="{328A41E7-DE78-42A4-82B4-4B70199EE37C}"/>
              </a:ext>
            </a:extLst>
          </p:cNvPr>
          <p:cNvCxnSpPr>
            <a:cxnSpLocks/>
          </p:cNvCxnSpPr>
          <p:nvPr/>
        </p:nvCxnSpPr>
        <p:spPr>
          <a:xfrm>
            <a:off x="619848" y="6971202"/>
            <a:ext cx="1491981"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16BFD755-6AB0-499B-BED0-9249FAEF6550}"/>
              </a:ext>
            </a:extLst>
          </p:cNvPr>
          <p:cNvPicPr/>
          <p:nvPr/>
        </p:nvPicPr>
        <p:blipFill rotWithShape="1">
          <a:blip r:embed="rId3"/>
          <a:srcRect r="9137"/>
          <a:stretch/>
        </p:blipFill>
        <p:spPr>
          <a:xfrm>
            <a:off x="3708825" y="2459196"/>
            <a:ext cx="5830030" cy="1501959"/>
          </a:xfrm>
          <a:prstGeom prst="rect">
            <a:avLst/>
          </a:prstGeom>
        </p:spPr>
      </p:pic>
      <p:sp>
        <p:nvSpPr>
          <p:cNvPr id="12" name="Rectangle 11">
            <a:extLst>
              <a:ext uri="{FF2B5EF4-FFF2-40B4-BE49-F238E27FC236}">
                <a16:creationId xmlns:a16="http://schemas.microsoft.com/office/drawing/2014/main" id="{B9A00A0C-3463-47DF-9F19-251B6F2A9193}"/>
              </a:ext>
            </a:extLst>
          </p:cNvPr>
          <p:cNvSpPr/>
          <p:nvPr/>
        </p:nvSpPr>
        <p:spPr>
          <a:xfrm>
            <a:off x="3612572" y="1925283"/>
            <a:ext cx="4387516" cy="353943"/>
          </a:xfrm>
          <a:prstGeom prst="rect">
            <a:avLst/>
          </a:prstGeom>
        </p:spPr>
        <p:txBody>
          <a:bodyPr wrap="square" tIns="0">
            <a:spAutoFit/>
          </a:bodyPr>
          <a:lstStyle/>
          <a:p>
            <a:pPr marR="0" lvl="0">
              <a:spcBef>
                <a:spcPts val="0"/>
              </a:spcBef>
              <a:spcAft>
                <a:spcPts val="0"/>
              </a:spcAft>
              <a:buClr>
                <a:srgbClr val="808080"/>
              </a:buClr>
            </a:pPr>
            <a:r>
              <a:rPr lang="en-US" sz="1000" dirty="0">
                <a:solidFill>
                  <a:schemeClr val="tx2"/>
                </a:solidFill>
                <a:latin typeface="Arial" panose="020B0604020202020204" pitchFamily="34" charset="0"/>
                <a:ea typeface="Arial" panose="020B0604020202020204" pitchFamily="34" charset="0"/>
                <a:cs typeface="Times New Roman" panose="02020603050405020304" pitchFamily="18" charset="0"/>
              </a:rPr>
              <a:t>Exhibit 2. Frequency of Positive Returns in the S&amp;P 500 Index  </a:t>
            </a:r>
            <a:br>
              <a:rPr lang="en-US" sz="1000" dirty="0">
                <a:solidFill>
                  <a:schemeClr val="tx2"/>
                </a:solidFill>
                <a:latin typeface="Arial" panose="020B0604020202020204" pitchFamily="34" charset="0"/>
                <a:ea typeface="Arial" panose="020B0604020202020204" pitchFamily="34" charset="0"/>
                <a:cs typeface="Times New Roman" panose="02020603050405020304" pitchFamily="18" charset="0"/>
              </a:rPr>
            </a:br>
            <a:r>
              <a:rPr lang="en-US" sz="1000" dirty="0">
                <a:solidFill>
                  <a:schemeClr val="tx2"/>
                </a:solidFill>
                <a:latin typeface="Arial" panose="020B0604020202020204" pitchFamily="34" charset="0"/>
                <a:ea typeface="MS PGothic" panose="020B0600070205080204" pitchFamily="34" charset="-128"/>
                <a:cs typeface="Times New Roman" panose="02020603050405020304" pitchFamily="18" charset="0"/>
              </a:rPr>
              <a:t>Overlapping Periods: 1926–2018</a:t>
            </a:r>
          </a:p>
        </p:txBody>
      </p:sp>
      <p:sp>
        <p:nvSpPr>
          <p:cNvPr id="13" name="Rectangle 12">
            <a:extLst>
              <a:ext uri="{FF2B5EF4-FFF2-40B4-BE49-F238E27FC236}">
                <a16:creationId xmlns:a16="http://schemas.microsoft.com/office/drawing/2014/main" id="{3EBA294C-44FB-4308-B7DF-8FE99567D33A}"/>
              </a:ext>
            </a:extLst>
          </p:cNvPr>
          <p:cNvSpPr/>
          <p:nvPr/>
        </p:nvSpPr>
        <p:spPr>
          <a:xfrm>
            <a:off x="3616219" y="4207887"/>
            <a:ext cx="5832582" cy="630942"/>
          </a:xfrm>
          <a:prstGeom prst="rect">
            <a:avLst/>
          </a:prstGeom>
        </p:spPr>
        <p:txBody>
          <a:bodyPr wrap="square">
            <a:spAutoFit/>
          </a:bodyPr>
          <a:lstStyle/>
          <a:p>
            <a:pPr>
              <a:spcAft>
                <a:spcPts val="1200"/>
              </a:spcAft>
            </a:pPr>
            <a:r>
              <a:rPr lang="en-US" sz="700" dirty="0">
                <a:latin typeface="Arial" panose="020B0604020202020204" pitchFamily="34" charset="0"/>
                <a:ea typeface="MS PGothic" panose="020B0600070205080204" pitchFamily="34" charset="-128"/>
                <a:cs typeface="Arial" panose="020B0604020202020204" pitchFamily="34" charset="0"/>
              </a:rPr>
              <a:t>In US dollars. From January 1926–December 2018, there are 997 overlapping 10-year periods, 1,057 overlapping 5-year periods, and 1,105 overlapping 1-year periods. The first period starts in January 1926, the second period starts in February 1926, the third in March 1926, and so on. S&amp;P data © S&amp;P Dow Jones Indices LLC, a division of S&amp;P Global. Indices are not available for direct investment. Index returns are not representative of actual portfolios and do not reflect costs and fees associated with an actual investment. Past performance is no guarantee of future results. Actual returns may be lower.</a:t>
            </a:r>
            <a:endParaRPr lang="en-US" sz="700" dirty="0">
              <a:effectLst/>
              <a:latin typeface="Arial" panose="020B0604020202020204" pitchFamily="34" charset="0"/>
              <a:ea typeface="MS PGothic" panose="020B0600070205080204" pitchFamily="34" charset="-128"/>
              <a:cs typeface="Times New Roman" panose="02020603050405020304" pitchFamily="18" charset="0"/>
            </a:endParaRPr>
          </a:p>
        </p:txBody>
      </p:sp>
      <p:cxnSp>
        <p:nvCxnSpPr>
          <p:cNvPr id="14" name="Straight Connector 13">
            <a:extLst>
              <a:ext uri="{FF2B5EF4-FFF2-40B4-BE49-F238E27FC236}">
                <a16:creationId xmlns:a16="http://schemas.microsoft.com/office/drawing/2014/main" id="{4DB292AA-AB92-4826-A0F6-4EB5C24829CE}"/>
              </a:ext>
            </a:extLst>
          </p:cNvPr>
          <p:cNvCxnSpPr>
            <a:cxnSpLocks/>
          </p:cNvCxnSpPr>
          <p:nvPr/>
        </p:nvCxnSpPr>
        <p:spPr>
          <a:xfrm>
            <a:off x="3695700" y="1811482"/>
            <a:ext cx="57531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15" name="Picture Placeholder 8">
            <a:extLst>
              <a:ext uri="{FF2B5EF4-FFF2-40B4-BE49-F238E27FC236}">
                <a16:creationId xmlns:a16="http://schemas.microsoft.com/office/drawing/2014/main" id="{CA701FE0-4115-43C6-92A8-43C149E14443}"/>
              </a:ext>
            </a:extLst>
          </p:cNvPr>
          <p:cNvPicPr>
            <a:picLocks noGrp="1" noChangeAspect="1"/>
          </p:cNvPicPr>
          <p:nvPr>
            <p:ph type="pic" sz="quarter" idx="13"/>
          </p:nvPr>
        </p:nvPicPr>
        <p:blipFill>
          <a:blip r:embed="rId4" cstate="print">
            <a:extLst>
              <a:ext uri="{28A0092B-C50C-407E-A947-70E740481C1C}">
                <a14:useLocalDpi xmlns:a14="http://schemas.microsoft.com/office/drawing/2010/main" val="0"/>
              </a:ext>
            </a:extLst>
          </a:blip>
          <a:srcRect t="15015" b="15015"/>
          <a:stretch>
            <a:fillRect/>
          </a:stretch>
        </p:blipFill>
        <p:spPr>
          <a:xfrm>
            <a:off x="7759700" y="350838"/>
            <a:ext cx="1830388" cy="731837"/>
          </a:xfrm>
        </p:spPr>
      </p:pic>
    </p:spTree>
    <p:extLst>
      <p:ext uri="{BB962C8B-B14F-4D97-AF65-F5344CB8AC3E}">
        <p14:creationId xmlns:p14="http://schemas.microsoft.com/office/powerpoint/2010/main" val="3297317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Quarterly Market Review</a:t>
            </a:r>
          </a:p>
        </p:txBody>
      </p:sp>
      <p:sp>
        <p:nvSpPr>
          <p:cNvPr id="3" name="Slide Number Placeholder 2"/>
          <p:cNvSpPr>
            <a:spLocks noGrp="1"/>
          </p:cNvSpPr>
          <p:nvPr>
            <p:ph type="sldNum" sz="quarter" idx="12"/>
          </p:nvPr>
        </p:nvSpPr>
        <p:spPr/>
        <p:txBody>
          <a:bodyPr/>
          <a:lstStyle/>
          <a:p>
            <a:fld id="{66F6FF41-5833-4EBF-9145-362BCED2914A}" type="slidenum">
              <a:rPr lang="en-US" smtClean="0"/>
              <a:pPr/>
              <a:t>2</a:t>
            </a:fld>
            <a:endParaRPr lang="en-US" dirty="0"/>
          </a:p>
        </p:txBody>
      </p:sp>
      <p:sp>
        <p:nvSpPr>
          <p:cNvPr id="6" name="Text Placeholder 5"/>
          <p:cNvSpPr>
            <a:spLocks noGrp="1"/>
          </p:cNvSpPr>
          <p:nvPr>
            <p:ph type="body" sz="quarter" idx="14"/>
          </p:nvPr>
        </p:nvSpPr>
        <p:spPr/>
        <p:txBody>
          <a:bodyPr/>
          <a:lstStyle/>
          <a:p>
            <a:r>
              <a:rPr lang="en-US" dirty="0"/>
              <a:t>Second Quarter 2019</a:t>
            </a:r>
          </a:p>
        </p:txBody>
      </p:sp>
      <p:sp>
        <p:nvSpPr>
          <p:cNvPr id="14" name="Text Placeholder 13"/>
          <p:cNvSpPr>
            <a:spLocks noGrp="1"/>
          </p:cNvSpPr>
          <p:nvPr>
            <p:ph type="body" sz="quarter" idx="17"/>
          </p:nvPr>
        </p:nvSpPr>
        <p:spPr/>
        <p:txBody>
          <a:bodyPr/>
          <a:lstStyle/>
          <a:p>
            <a:r>
              <a:rPr lang="en-US" dirty="0"/>
              <a:t>Overview:</a:t>
            </a:r>
          </a:p>
          <a:p>
            <a:pPr lvl="1"/>
            <a:r>
              <a:rPr lang="en-US" dirty="0"/>
              <a:t>Market Summary</a:t>
            </a:r>
          </a:p>
          <a:p>
            <a:pPr lvl="1"/>
            <a:r>
              <a:rPr lang="en-US" dirty="0"/>
              <a:t>World Stock Market Performance</a:t>
            </a:r>
          </a:p>
          <a:p>
            <a:pPr lvl="1"/>
            <a:r>
              <a:rPr lang="en-US" dirty="0"/>
              <a:t>World Asset Classes	</a:t>
            </a:r>
          </a:p>
          <a:p>
            <a:pPr lvl="1"/>
            <a:r>
              <a:rPr lang="en-US" dirty="0"/>
              <a:t>US Stocks	</a:t>
            </a:r>
          </a:p>
          <a:p>
            <a:pPr lvl="1"/>
            <a:r>
              <a:rPr lang="en-US" dirty="0"/>
              <a:t>International Developed Stocks</a:t>
            </a:r>
          </a:p>
          <a:p>
            <a:pPr lvl="1"/>
            <a:r>
              <a:rPr lang="en-US" dirty="0"/>
              <a:t>Emerging Markets Stocks</a:t>
            </a:r>
          </a:p>
          <a:p>
            <a:pPr lvl="1"/>
            <a:r>
              <a:rPr lang="en-US" dirty="0"/>
              <a:t>Select Country Performance</a:t>
            </a:r>
          </a:p>
          <a:p>
            <a:pPr lvl="1"/>
            <a:r>
              <a:rPr lang="en-US" dirty="0"/>
              <a:t>Select Currency Performance vs. US Dollar</a:t>
            </a:r>
          </a:p>
          <a:p>
            <a:pPr lvl="1"/>
            <a:r>
              <a:rPr lang="en-US" dirty="0"/>
              <a:t>Real Estate Investment Trusts (REITs)</a:t>
            </a:r>
          </a:p>
          <a:p>
            <a:pPr lvl="1"/>
            <a:r>
              <a:rPr lang="en-US" dirty="0"/>
              <a:t>Commodities</a:t>
            </a:r>
          </a:p>
          <a:p>
            <a:pPr lvl="1"/>
            <a:r>
              <a:rPr lang="en-US" dirty="0"/>
              <a:t>Fixed Income 	</a:t>
            </a:r>
          </a:p>
          <a:p>
            <a:pPr lvl="1"/>
            <a:r>
              <a:rPr lang="en-US" dirty="0"/>
              <a:t>Global Fixed Income 	</a:t>
            </a:r>
          </a:p>
          <a:p>
            <a:pPr lvl="1"/>
            <a:r>
              <a:rPr lang="en-US" dirty="0"/>
              <a:t>Impact of Diversification</a:t>
            </a:r>
          </a:p>
          <a:p>
            <a:pPr lvl="1"/>
            <a:r>
              <a:rPr lang="en-US" dirty="0"/>
              <a:t>Quarterly Topic: The Uncommon Average</a:t>
            </a:r>
          </a:p>
        </p:txBody>
      </p:sp>
      <p:sp>
        <p:nvSpPr>
          <p:cNvPr id="33" name="Text Placeholder 32"/>
          <p:cNvSpPr>
            <a:spLocks noGrp="1"/>
          </p:cNvSpPr>
          <p:nvPr>
            <p:ph type="body" sz="quarter" idx="18"/>
          </p:nvPr>
        </p:nvSpPr>
        <p:spPr/>
        <p:txBody>
          <a:bodyPr/>
          <a:lstStyle/>
          <a:p>
            <a:r>
              <a:rPr lang="en-US" dirty="0"/>
              <a:t>This report features world capital market performance and a timeline of events for the past quarter. It begins with a global overview, then features the returns of stock and bond asset classes in the US and international markets. </a:t>
            </a:r>
          </a:p>
          <a:p>
            <a:r>
              <a:rPr lang="en-US" dirty="0"/>
              <a:t>The report also illustrates the impact of globally diversified portfolios and features a quarterly topic.</a:t>
            </a:r>
          </a:p>
          <a:p>
            <a:endParaRPr lang="en-US" dirty="0"/>
          </a:p>
        </p:txBody>
      </p:sp>
      <p:pic>
        <p:nvPicPr>
          <p:cNvPr id="9" name="Picture Placeholder 8">
            <a:extLst>
              <a:ext uri="{FF2B5EF4-FFF2-40B4-BE49-F238E27FC236}">
                <a16:creationId xmlns:a16="http://schemas.microsoft.com/office/drawing/2014/main" id="{F8F270B2-C14A-442A-B99E-DA29FCBFC413}"/>
              </a:ext>
            </a:extLst>
          </p:cNvPr>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t="15015" b="15015"/>
          <a:stretch>
            <a:fillRect/>
          </a:stretch>
        </p:blipFill>
        <p:spPr>
          <a:xfrm>
            <a:off x="7759700" y="350838"/>
            <a:ext cx="1830388" cy="731837"/>
          </a:xfrm>
        </p:spPr>
      </p:pic>
    </p:spTree>
    <p:extLst>
      <p:ext uri="{BB962C8B-B14F-4D97-AF65-F5344CB8AC3E}">
        <p14:creationId xmlns:p14="http://schemas.microsoft.com/office/powerpoint/2010/main" val="1486960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Quarterly Market Summary</a:t>
            </a:r>
          </a:p>
        </p:txBody>
      </p:sp>
      <p:sp>
        <p:nvSpPr>
          <p:cNvPr id="6" name="Text Placeholder 5"/>
          <p:cNvSpPr>
            <a:spLocks noGrp="1"/>
          </p:cNvSpPr>
          <p:nvPr>
            <p:ph type="body" sz="quarter" idx="15"/>
          </p:nvPr>
        </p:nvSpPr>
        <p:spPr/>
        <p:txBody>
          <a:bodyPr/>
          <a:lstStyle/>
          <a:p>
            <a:endParaRPr lang="en-US" dirty="0"/>
          </a:p>
          <a:p>
            <a:endParaRPr lang="en-US" dirty="0"/>
          </a:p>
          <a:p>
            <a:endParaRPr lang="en-US" dirty="0"/>
          </a:p>
          <a:p>
            <a:endParaRPr lang="en-US" dirty="0"/>
          </a:p>
          <a:p>
            <a:endParaRPr lang="en-US" dirty="0"/>
          </a:p>
          <a:p>
            <a:endParaRPr lang="en-US" dirty="0"/>
          </a:p>
          <a:p>
            <a:endParaRPr lang="en-US" b="1" dirty="0"/>
          </a:p>
          <a:p>
            <a:r>
              <a:rPr lang="en-US" b="1" dirty="0"/>
              <a:t>Past performance is not a guarantee of future results. Indices are not available for direct investment. Index performance does not reflect the expenses associated with the management of an actual portfolio. </a:t>
            </a:r>
            <a:r>
              <a:rPr lang="en-US" dirty="0"/>
              <a:t>Market segment (index representation) as follows: US Stock Market (Russell 3000 Index), International Developed Stocks (MSCI World ex USA Index [net div.]), Emerging Markets (MSCI Emerging Markets Index [net div.]), Global Real Estate (S&amp;P Global REIT Index [net div.]), US Bond Market (Bloomberg Barclays US Aggregate Bond Index), and Global Bond Market ex US (Bloomberg Barclays Global Aggregate ex-USD Bond Index [hedged to USD]). S&amp;P data © 2019 S&amp;P Dow Jones Indices LLC, a division of S&amp;P Global. All rights reserved. Frank Russell Company is the source and owner of the trademarks, service marks, and copyrights related to the Russell Indexes. MSCI data © MSCI 2019, all rights reserved. Bloomberg Barclays data provided by Bloomberg.</a:t>
            </a:r>
          </a:p>
        </p:txBody>
      </p:sp>
      <p:sp>
        <p:nvSpPr>
          <p:cNvPr id="5" name="Text Placeholder 4"/>
          <p:cNvSpPr>
            <a:spLocks noGrp="1"/>
          </p:cNvSpPr>
          <p:nvPr>
            <p:ph type="body" sz="quarter" idx="14"/>
          </p:nvPr>
        </p:nvSpPr>
        <p:spPr/>
        <p:txBody>
          <a:bodyPr/>
          <a:lstStyle/>
          <a:p>
            <a:pPr lvl="0"/>
            <a:r>
              <a:rPr lang="en-US" dirty="0"/>
              <a:t>Index Returns</a:t>
            </a:r>
          </a:p>
        </p:txBody>
      </p:sp>
      <p:graphicFrame>
        <p:nvGraphicFramePr>
          <p:cNvPr id="10" name="Object 9"/>
          <p:cNvGraphicFramePr>
            <a:graphicFrameLocks/>
          </p:cNvGraphicFramePr>
          <p:nvPr>
            <p:extLst>
              <p:ext uri="{D42A27DB-BD31-4B8C-83A1-F6EECF244321}">
                <p14:modId xmlns:p14="http://schemas.microsoft.com/office/powerpoint/2010/main" val="3460790417"/>
              </p:ext>
            </p:extLst>
          </p:nvPr>
        </p:nvGraphicFramePr>
        <p:xfrm>
          <a:off x="674910" y="1585624"/>
          <a:ext cx="8907462" cy="5046662"/>
        </p:xfrm>
        <a:graphic>
          <a:graphicData uri="http://schemas.openxmlformats.org/presentationml/2006/ole">
            <mc:AlternateContent xmlns:mc="http://schemas.openxmlformats.org/markup-compatibility/2006">
              <mc:Choice xmlns:v="urn:schemas-microsoft-com:vml" Requires="v">
                <p:oleObj spid="_x0000_s85631" name="Worksheet" r:id="rId4" imgW="8686992" imgH="5248289" progId="Excel.Sheet.12">
                  <p:embed/>
                </p:oleObj>
              </mc:Choice>
              <mc:Fallback>
                <p:oleObj name="Worksheet" r:id="rId4" imgW="8686992" imgH="5248289" progId="Excel.Sheet.12">
                  <p:embed/>
                  <p:pic>
                    <p:nvPicPr>
                      <p:cNvPr id="0" name=""/>
                      <p:cNvPicPr>
                        <a:picLocks noChangeArrowheads="1"/>
                      </p:cNvPicPr>
                      <p:nvPr/>
                    </p:nvPicPr>
                    <p:blipFill>
                      <a:blip r:embed="rId5"/>
                      <a:srcRect/>
                      <a:stretch>
                        <a:fillRect/>
                      </a:stretch>
                    </p:blipFill>
                    <p:spPr bwMode="auto">
                      <a:xfrm>
                        <a:off x="674910" y="1585624"/>
                        <a:ext cx="8907462" cy="5046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Slide Number Placeholder 1"/>
          <p:cNvSpPr>
            <a:spLocks noGrp="1"/>
          </p:cNvSpPr>
          <p:nvPr>
            <p:ph type="sldNum" sz="quarter" idx="12"/>
          </p:nvPr>
        </p:nvSpPr>
        <p:spPr/>
        <p:txBody>
          <a:bodyPr/>
          <a:lstStyle/>
          <a:p>
            <a:fld id="{66F6FF41-5833-4EBF-9145-362BCED2914A}" type="slidenum">
              <a:rPr lang="en-US" smtClean="0">
                <a:solidFill>
                  <a:prstClr val="white">
                    <a:lumMod val="50000"/>
                  </a:prstClr>
                </a:solidFill>
              </a:rPr>
              <a:pPr/>
              <a:t>3</a:t>
            </a:fld>
            <a:endParaRPr lang="en-US" dirty="0">
              <a:solidFill>
                <a:prstClr val="white">
                  <a:lumMod val="50000"/>
                </a:prstClr>
              </a:solidFill>
            </a:endParaRPr>
          </a:p>
        </p:txBody>
      </p:sp>
      <p:sp>
        <p:nvSpPr>
          <p:cNvPr id="20" name="Up Arrow 1">
            <a:extLst>
              <a:ext uri="{FF2B5EF4-FFF2-40B4-BE49-F238E27FC236}">
                <a16:creationId xmlns:a16="http://schemas.microsoft.com/office/drawing/2014/main" id="{5E01B201-D8B0-4856-84A7-BDF382F3E4F1}"/>
              </a:ext>
            </a:extLst>
          </p:cNvPr>
          <p:cNvSpPr/>
          <p:nvPr/>
        </p:nvSpPr>
        <p:spPr>
          <a:xfrm rot="10800000">
            <a:off x="2621696" y="3042041"/>
            <a:ext cx="698079" cy="866779"/>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1100" dirty="0">
              <a:latin typeface="Arial" pitchFamily="34" charset="0"/>
              <a:cs typeface="Arial" pitchFamily="34" charset="0"/>
            </a:endParaRPr>
          </a:p>
        </p:txBody>
      </p:sp>
      <p:sp>
        <p:nvSpPr>
          <p:cNvPr id="22" name="Up Arrow 1">
            <a:extLst>
              <a:ext uri="{FF2B5EF4-FFF2-40B4-BE49-F238E27FC236}">
                <a16:creationId xmlns:a16="http://schemas.microsoft.com/office/drawing/2014/main" id="{44870769-FC9B-4076-BE5A-E84752D4E4E4}"/>
              </a:ext>
            </a:extLst>
          </p:cNvPr>
          <p:cNvSpPr/>
          <p:nvPr/>
        </p:nvSpPr>
        <p:spPr>
          <a:xfrm flipV="1">
            <a:off x="6055766" y="3042041"/>
            <a:ext cx="698079" cy="866779"/>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1100" dirty="0">
              <a:latin typeface="Arial" pitchFamily="34" charset="0"/>
              <a:cs typeface="Arial" pitchFamily="34" charset="0"/>
            </a:endParaRPr>
          </a:p>
        </p:txBody>
      </p:sp>
      <p:sp>
        <p:nvSpPr>
          <p:cNvPr id="23" name="Up Arrow 1">
            <a:extLst>
              <a:ext uri="{FF2B5EF4-FFF2-40B4-BE49-F238E27FC236}">
                <a16:creationId xmlns:a16="http://schemas.microsoft.com/office/drawing/2014/main" id="{0C7D4398-7020-4420-B88F-0D2338580150}"/>
              </a:ext>
            </a:extLst>
          </p:cNvPr>
          <p:cNvSpPr/>
          <p:nvPr/>
        </p:nvSpPr>
        <p:spPr>
          <a:xfrm flipV="1">
            <a:off x="7450528" y="3042041"/>
            <a:ext cx="698079" cy="866779"/>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1100" dirty="0">
              <a:latin typeface="Arial" pitchFamily="34" charset="0"/>
              <a:cs typeface="Arial" pitchFamily="34" charset="0"/>
            </a:endParaRPr>
          </a:p>
        </p:txBody>
      </p:sp>
      <p:sp>
        <p:nvSpPr>
          <p:cNvPr id="14" name="Up Arrow 1">
            <a:extLst>
              <a:ext uri="{FF2B5EF4-FFF2-40B4-BE49-F238E27FC236}">
                <a16:creationId xmlns:a16="http://schemas.microsoft.com/office/drawing/2014/main" id="{860023C4-0359-4769-9753-6F88BD53DFD0}"/>
              </a:ext>
            </a:extLst>
          </p:cNvPr>
          <p:cNvSpPr/>
          <p:nvPr/>
        </p:nvSpPr>
        <p:spPr>
          <a:xfrm rot="10800000">
            <a:off x="3766387" y="3042041"/>
            <a:ext cx="698079" cy="866779"/>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1100" dirty="0">
              <a:latin typeface="Arial" pitchFamily="34" charset="0"/>
              <a:cs typeface="Arial" pitchFamily="34" charset="0"/>
            </a:endParaRPr>
          </a:p>
        </p:txBody>
      </p:sp>
      <p:sp>
        <p:nvSpPr>
          <p:cNvPr id="16" name="Up Arrow 1">
            <a:extLst>
              <a:ext uri="{FF2B5EF4-FFF2-40B4-BE49-F238E27FC236}">
                <a16:creationId xmlns:a16="http://schemas.microsoft.com/office/drawing/2014/main" id="{EB49D2C2-2703-4D99-A48E-B6DA08F842EC}"/>
              </a:ext>
            </a:extLst>
          </p:cNvPr>
          <p:cNvSpPr/>
          <p:nvPr/>
        </p:nvSpPr>
        <p:spPr>
          <a:xfrm rot="10800000">
            <a:off x="4911076" y="3042041"/>
            <a:ext cx="698079" cy="866779"/>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1100" dirty="0">
              <a:latin typeface="Arial" pitchFamily="34" charset="0"/>
              <a:cs typeface="Arial" pitchFamily="34" charset="0"/>
            </a:endParaRPr>
          </a:p>
        </p:txBody>
      </p:sp>
      <p:sp>
        <p:nvSpPr>
          <p:cNvPr id="17" name="Up Arrow 1">
            <a:extLst>
              <a:ext uri="{FF2B5EF4-FFF2-40B4-BE49-F238E27FC236}">
                <a16:creationId xmlns:a16="http://schemas.microsoft.com/office/drawing/2014/main" id="{D0B592CC-4E23-49A8-BC10-61DD3F659DE5}"/>
              </a:ext>
            </a:extLst>
          </p:cNvPr>
          <p:cNvSpPr/>
          <p:nvPr/>
        </p:nvSpPr>
        <p:spPr>
          <a:xfrm flipV="1">
            <a:off x="8667935" y="3042041"/>
            <a:ext cx="698079" cy="866779"/>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1100" dirty="0">
              <a:latin typeface="Arial" pitchFamily="34" charset="0"/>
              <a:cs typeface="Arial" pitchFamily="34" charset="0"/>
            </a:endParaRPr>
          </a:p>
        </p:txBody>
      </p:sp>
      <p:pic>
        <p:nvPicPr>
          <p:cNvPr id="15" name="Picture Placeholder 8">
            <a:extLst>
              <a:ext uri="{FF2B5EF4-FFF2-40B4-BE49-F238E27FC236}">
                <a16:creationId xmlns:a16="http://schemas.microsoft.com/office/drawing/2014/main" id="{E017BC99-14D7-481D-B6E9-604B7C752238}"/>
              </a:ext>
            </a:extLst>
          </p:cNvPr>
          <p:cNvPicPr>
            <a:picLocks noGrp="1" noChangeAspect="1"/>
          </p:cNvPicPr>
          <p:nvPr>
            <p:ph type="pic" sz="quarter" idx="13"/>
          </p:nvPr>
        </p:nvPicPr>
        <p:blipFill>
          <a:blip r:embed="rId6" cstate="print">
            <a:extLst>
              <a:ext uri="{28A0092B-C50C-407E-A947-70E740481C1C}">
                <a14:useLocalDpi xmlns:a14="http://schemas.microsoft.com/office/drawing/2010/main" val="0"/>
              </a:ext>
            </a:extLst>
          </a:blip>
          <a:srcRect t="15015" b="15015"/>
          <a:stretch>
            <a:fillRect/>
          </a:stretch>
        </p:blipFill>
        <p:spPr>
          <a:xfrm>
            <a:off x="7759700" y="350838"/>
            <a:ext cx="1830388" cy="731837"/>
          </a:xfrm>
        </p:spPr>
      </p:pic>
    </p:spTree>
    <p:extLst>
      <p:ext uri="{BB962C8B-B14F-4D97-AF65-F5344CB8AC3E}">
        <p14:creationId xmlns:p14="http://schemas.microsoft.com/office/powerpoint/2010/main" val="1058445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noFill/>
        </p:spPr>
        <p:txBody>
          <a:bodyPr/>
          <a:lstStyle/>
          <a:p>
            <a:r>
              <a:rPr lang="en-US" dirty="0"/>
              <a:t>Long-Term Market Summary</a:t>
            </a:r>
          </a:p>
        </p:txBody>
      </p:sp>
      <p:sp>
        <p:nvSpPr>
          <p:cNvPr id="6" name="Text Placeholder 5"/>
          <p:cNvSpPr>
            <a:spLocks noGrp="1"/>
          </p:cNvSpPr>
          <p:nvPr>
            <p:ph type="body" sz="quarter" idx="15"/>
          </p:nvPr>
        </p:nvSpPr>
        <p:spPr/>
        <p:txBody>
          <a:bodyPr/>
          <a:lstStyle/>
          <a:p>
            <a:endParaRPr lang="en-US" dirty="0"/>
          </a:p>
          <a:p>
            <a:endParaRPr lang="en-US" dirty="0"/>
          </a:p>
          <a:p>
            <a:endParaRPr lang="en-US" dirty="0"/>
          </a:p>
          <a:p>
            <a:endParaRPr lang="en-US" dirty="0"/>
          </a:p>
          <a:p>
            <a:endParaRPr lang="en-US" dirty="0"/>
          </a:p>
          <a:p>
            <a:endParaRPr lang="en-US" dirty="0"/>
          </a:p>
          <a:p>
            <a:endParaRPr lang="en-US" b="1" dirty="0"/>
          </a:p>
          <a:p>
            <a:r>
              <a:rPr lang="en-US" b="1" dirty="0"/>
              <a:t>Past performance is not a guarantee of future results. Indices are not available for direct investment. Index performance does not reflect the expenses associated with the management of an actual portfolio. </a:t>
            </a:r>
            <a:r>
              <a:rPr lang="en-US" dirty="0"/>
              <a:t>Market segment (index representation) as follows: US Stock Market (Russell 3000 Index), International Developed Stocks (MSCI World ex USA Index [net div.]), Emerging Markets (MSCI Emerging Markets Index [net div.]), Global Real Estate (S&amp;P Global REIT Index [net div.]), US Bond Market (Bloomberg Barclays US Aggregate Bond Index), and Global Bond Market ex US (Bloomberg Barclays Global Aggregate ex-USD Bond Index [hedged to USD]). S&amp;P data © 2019 S&amp;P Dow Jones Indices LLC, a division of S&amp;P Global. All rights reserved. Frank Russell Company is the source and owner of the trademarks, service marks, and copyrights related to the Russell Indexes. MSCI data © MSCI 2019, all rights reserved. Bloomberg Barclays data provided by Bloomberg.</a:t>
            </a:r>
          </a:p>
        </p:txBody>
      </p:sp>
      <p:sp>
        <p:nvSpPr>
          <p:cNvPr id="5" name="Text Placeholder 4"/>
          <p:cNvSpPr>
            <a:spLocks noGrp="1"/>
          </p:cNvSpPr>
          <p:nvPr>
            <p:ph type="body" sz="quarter" idx="14"/>
          </p:nvPr>
        </p:nvSpPr>
        <p:spPr/>
        <p:txBody>
          <a:bodyPr/>
          <a:lstStyle/>
          <a:p>
            <a:pPr lvl="0"/>
            <a:r>
              <a:rPr lang="en-US" dirty="0"/>
              <a:t>Index Returns</a:t>
            </a:r>
          </a:p>
        </p:txBody>
      </p:sp>
      <p:graphicFrame>
        <p:nvGraphicFramePr>
          <p:cNvPr id="10" name="Object 9"/>
          <p:cNvGraphicFramePr>
            <a:graphicFrameLocks/>
          </p:cNvGraphicFramePr>
          <p:nvPr>
            <p:extLst>
              <p:ext uri="{D42A27DB-BD31-4B8C-83A1-F6EECF244321}">
                <p14:modId xmlns:p14="http://schemas.microsoft.com/office/powerpoint/2010/main" val="805619395"/>
              </p:ext>
            </p:extLst>
          </p:nvPr>
        </p:nvGraphicFramePr>
        <p:xfrm>
          <a:off x="600075" y="1620838"/>
          <a:ext cx="8905875" cy="5761037"/>
        </p:xfrm>
        <a:graphic>
          <a:graphicData uri="http://schemas.openxmlformats.org/presentationml/2006/ole">
            <mc:AlternateContent xmlns:mc="http://schemas.openxmlformats.org/markup-compatibility/2006">
              <mc:Choice xmlns:v="urn:schemas-microsoft-com:vml" Requires="v">
                <p:oleObj spid="_x0000_s95338" name="Worksheet" r:id="rId4" imgW="8686992" imgH="5991410" progId="Excel.Sheet.12">
                  <p:embed/>
                </p:oleObj>
              </mc:Choice>
              <mc:Fallback>
                <p:oleObj name="Worksheet" r:id="rId4" imgW="8686992" imgH="5991410" progId="Excel.Sheet.12">
                  <p:embed/>
                  <p:pic>
                    <p:nvPicPr>
                      <p:cNvPr id="10" name="Object 9"/>
                      <p:cNvPicPr>
                        <a:picLocks noChangeArrowheads="1"/>
                      </p:cNvPicPr>
                      <p:nvPr/>
                    </p:nvPicPr>
                    <p:blipFill>
                      <a:blip r:embed="rId5"/>
                      <a:srcRect/>
                      <a:stretch>
                        <a:fillRect/>
                      </a:stretch>
                    </p:blipFill>
                    <p:spPr bwMode="auto">
                      <a:xfrm>
                        <a:off x="600075" y="1620838"/>
                        <a:ext cx="8905875" cy="5761037"/>
                      </a:xfrm>
                      <a:prstGeom prst="rect">
                        <a:avLst/>
                      </a:prstGeom>
                      <a:noFill/>
                      <a:ln>
                        <a:noFill/>
                      </a:ln>
                    </p:spPr>
                  </p:pic>
                </p:oleObj>
              </mc:Fallback>
            </mc:AlternateContent>
          </a:graphicData>
        </a:graphic>
      </p:graphicFrame>
      <p:sp>
        <p:nvSpPr>
          <p:cNvPr id="2" name="Slide Number Placeholder 1"/>
          <p:cNvSpPr>
            <a:spLocks noGrp="1"/>
          </p:cNvSpPr>
          <p:nvPr>
            <p:ph type="sldNum" sz="quarter" idx="12"/>
          </p:nvPr>
        </p:nvSpPr>
        <p:spPr/>
        <p:txBody>
          <a:bodyPr/>
          <a:lstStyle/>
          <a:p>
            <a:pPr marL="0" marR="0" lvl="0" indent="0" algn="r" defTabSz="1018228" rtl="0" eaLnBrk="1" fontAlgn="auto" latinLnBrk="0" hangingPunct="1">
              <a:lnSpc>
                <a:spcPct val="100000"/>
              </a:lnSpc>
              <a:spcBef>
                <a:spcPts val="0"/>
              </a:spcBef>
              <a:spcAft>
                <a:spcPts val="0"/>
              </a:spcAft>
              <a:buClrTx/>
              <a:buSzTx/>
              <a:buFontTx/>
              <a:buNone/>
              <a:tabLst/>
              <a:defRPr/>
            </a:pPr>
            <a:fld id="{66F6FF41-5833-4EBF-9145-362BCED2914A}" type="slidenum">
              <a:rPr kumimoji="0" lang="en-US" sz="1000" b="0" i="0" u="none" strike="noStrike" kern="1200" cap="none" spc="0" normalizeH="0" baseline="0" noProof="0" smtClean="0">
                <a:ln>
                  <a:noFill/>
                </a:ln>
                <a:solidFill>
                  <a:prstClr val="white">
                    <a:lumMod val="50000"/>
                  </a:prstClr>
                </a:solidFill>
                <a:effectLst/>
                <a:uLnTx/>
                <a:uFillTx/>
                <a:latin typeface="Arial"/>
                <a:ea typeface="+mn-ea"/>
                <a:cs typeface="+mn-cs"/>
              </a:rPr>
              <a:pPr marL="0" marR="0" lvl="0" indent="0" algn="r" defTabSz="1018228" rtl="0" eaLnBrk="1" fontAlgn="auto" latinLnBrk="0" hangingPunct="1">
                <a:lnSpc>
                  <a:spcPct val="100000"/>
                </a:lnSpc>
                <a:spcBef>
                  <a:spcPts val="0"/>
                </a:spcBef>
                <a:spcAft>
                  <a:spcPts val="0"/>
                </a:spcAft>
                <a:buClrTx/>
                <a:buSzTx/>
                <a:buFontTx/>
                <a:buNone/>
                <a:tabLst/>
                <a:defRPr/>
              </a:pPr>
              <a:t>4</a:t>
            </a:fld>
            <a:endParaRPr kumimoji="0" lang="en-US" sz="1000" b="0" i="0" u="none" strike="noStrike" kern="1200" cap="none" spc="0" normalizeH="0" baseline="0" noProof="0" dirty="0">
              <a:ln>
                <a:noFill/>
              </a:ln>
              <a:solidFill>
                <a:prstClr val="white">
                  <a:lumMod val="50000"/>
                </a:prstClr>
              </a:solidFill>
              <a:effectLst/>
              <a:uLnTx/>
              <a:uFillTx/>
              <a:latin typeface="Arial"/>
              <a:ea typeface="+mn-ea"/>
              <a:cs typeface="+mn-cs"/>
            </a:endParaRPr>
          </a:p>
        </p:txBody>
      </p:sp>
      <p:sp>
        <p:nvSpPr>
          <p:cNvPr id="22" name="Up Arrow 1">
            <a:extLst>
              <a:ext uri="{FF2B5EF4-FFF2-40B4-BE49-F238E27FC236}">
                <a16:creationId xmlns:a16="http://schemas.microsoft.com/office/drawing/2014/main" id="{44870769-FC9B-4076-BE5A-E84752D4E4E4}"/>
              </a:ext>
            </a:extLst>
          </p:cNvPr>
          <p:cNvSpPr/>
          <p:nvPr/>
        </p:nvSpPr>
        <p:spPr>
          <a:xfrm flipV="1">
            <a:off x="6001520" y="3094893"/>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23" name="Up Arrow 1">
            <a:extLst>
              <a:ext uri="{FF2B5EF4-FFF2-40B4-BE49-F238E27FC236}">
                <a16:creationId xmlns:a16="http://schemas.microsoft.com/office/drawing/2014/main" id="{0C7D4398-7020-4420-B88F-0D2338580150}"/>
              </a:ext>
            </a:extLst>
          </p:cNvPr>
          <p:cNvSpPr/>
          <p:nvPr/>
        </p:nvSpPr>
        <p:spPr>
          <a:xfrm flipV="1">
            <a:off x="7374768" y="3094893"/>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24" name="Up Arrow 1">
            <a:extLst>
              <a:ext uri="{FF2B5EF4-FFF2-40B4-BE49-F238E27FC236}">
                <a16:creationId xmlns:a16="http://schemas.microsoft.com/office/drawing/2014/main" id="{A1ECBBB5-FACD-46DE-81E9-3DD93A368CA3}"/>
              </a:ext>
            </a:extLst>
          </p:cNvPr>
          <p:cNvSpPr/>
          <p:nvPr/>
        </p:nvSpPr>
        <p:spPr>
          <a:xfrm rot="10800000">
            <a:off x="2579175" y="4453094"/>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25" name="Up Arrow 1">
            <a:extLst>
              <a:ext uri="{FF2B5EF4-FFF2-40B4-BE49-F238E27FC236}">
                <a16:creationId xmlns:a16="http://schemas.microsoft.com/office/drawing/2014/main" id="{31BC42FE-D1B4-4CA5-9FD0-1531F514D68E}"/>
              </a:ext>
            </a:extLst>
          </p:cNvPr>
          <p:cNvSpPr/>
          <p:nvPr/>
        </p:nvSpPr>
        <p:spPr>
          <a:xfrm flipV="1">
            <a:off x="3714709" y="3094893"/>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26" name="Up Arrow 1">
            <a:extLst>
              <a:ext uri="{FF2B5EF4-FFF2-40B4-BE49-F238E27FC236}">
                <a16:creationId xmlns:a16="http://schemas.microsoft.com/office/drawing/2014/main" id="{94F250EE-7C9F-4FB9-9C60-EF103DC5E968}"/>
              </a:ext>
            </a:extLst>
          </p:cNvPr>
          <p:cNvSpPr/>
          <p:nvPr/>
        </p:nvSpPr>
        <p:spPr>
          <a:xfrm flipV="1">
            <a:off x="5983098" y="4453094"/>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27" name="Up Arrow 1">
            <a:extLst>
              <a:ext uri="{FF2B5EF4-FFF2-40B4-BE49-F238E27FC236}">
                <a16:creationId xmlns:a16="http://schemas.microsoft.com/office/drawing/2014/main" id="{2F060152-4489-4517-9711-793140031D70}"/>
              </a:ext>
            </a:extLst>
          </p:cNvPr>
          <p:cNvSpPr/>
          <p:nvPr/>
        </p:nvSpPr>
        <p:spPr>
          <a:xfrm flipV="1">
            <a:off x="7356346" y="4453094"/>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0" name="Up Arrow 1">
            <a:extLst>
              <a:ext uri="{FF2B5EF4-FFF2-40B4-BE49-F238E27FC236}">
                <a16:creationId xmlns:a16="http://schemas.microsoft.com/office/drawing/2014/main" id="{CE567FF2-CD51-4840-86AF-10C68F5AEB4F}"/>
              </a:ext>
            </a:extLst>
          </p:cNvPr>
          <p:cNvSpPr/>
          <p:nvPr/>
        </p:nvSpPr>
        <p:spPr>
          <a:xfrm rot="10800000">
            <a:off x="2569127" y="5944056"/>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1" name="Up Arrow 1">
            <a:extLst>
              <a:ext uri="{FF2B5EF4-FFF2-40B4-BE49-F238E27FC236}">
                <a16:creationId xmlns:a16="http://schemas.microsoft.com/office/drawing/2014/main" id="{330A093D-2E6E-4A30-A6C5-B3027E64BBC9}"/>
              </a:ext>
            </a:extLst>
          </p:cNvPr>
          <p:cNvSpPr/>
          <p:nvPr/>
        </p:nvSpPr>
        <p:spPr>
          <a:xfrm flipV="1">
            <a:off x="3715547" y="5944056"/>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2" name="Up Arrow 1">
            <a:extLst>
              <a:ext uri="{FF2B5EF4-FFF2-40B4-BE49-F238E27FC236}">
                <a16:creationId xmlns:a16="http://schemas.microsoft.com/office/drawing/2014/main" id="{FA7C44C3-F1BD-49F5-BBE8-3F4980880FC9}"/>
              </a:ext>
            </a:extLst>
          </p:cNvPr>
          <p:cNvSpPr/>
          <p:nvPr/>
        </p:nvSpPr>
        <p:spPr>
          <a:xfrm flipV="1">
            <a:off x="6003195" y="5944056"/>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3" name="Up Arrow 1">
            <a:extLst>
              <a:ext uri="{FF2B5EF4-FFF2-40B4-BE49-F238E27FC236}">
                <a16:creationId xmlns:a16="http://schemas.microsoft.com/office/drawing/2014/main" id="{77AFEC42-05DE-4DFC-A1D9-CE5570C42C7F}"/>
              </a:ext>
            </a:extLst>
          </p:cNvPr>
          <p:cNvSpPr/>
          <p:nvPr/>
        </p:nvSpPr>
        <p:spPr>
          <a:xfrm flipV="1">
            <a:off x="7376443" y="5944056"/>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4" name="Up Arrow 1">
            <a:extLst>
              <a:ext uri="{FF2B5EF4-FFF2-40B4-BE49-F238E27FC236}">
                <a16:creationId xmlns:a16="http://schemas.microsoft.com/office/drawing/2014/main" id="{D209CAE6-E3F3-4BF4-B1A2-7EBDA10384B0}"/>
              </a:ext>
            </a:extLst>
          </p:cNvPr>
          <p:cNvSpPr/>
          <p:nvPr/>
        </p:nvSpPr>
        <p:spPr>
          <a:xfrm flipV="1">
            <a:off x="8554584" y="3094893"/>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5" name="Up Arrow 1">
            <a:extLst>
              <a:ext uri="{FF2B5EF4-FFF2-40B4-BE49-F238E27FC236}">
                <a16:creationId xmlns:a16="http://schemas.microsoft.com/office/drawing/2014/main" id="{2337E8A3-17B8-4C07-B3F2-E64CE616CD13}"/>
              </a:ext>
            </a:extLst>
          </p:cNvPr>
          <p:cNvSpPr/>
          <p:nvPr/>
        </p:nvSpPr>
        <p:spPr>
          <a:xfrm flipV="1">
            <a:off x="8536162" y="4453094"/>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6" name="Up Arrow 1">
            <a:extLst>
              <a:ext uri="{FF2B5EF4-FFF2-40B4-BE49-F238E27FC236}">
                <a16:creationId xmlns:a16="http://schemas.microsoft.com/office/drawing/2014/main" id="{AF044265-10B8-42F0-996B-A4B643847215}"/>
              </a:ext>
            </a:extLst>
          </p:cNvPr>
          <p:cNvSpPr/>
          <p:nvPr/>
        </p:nvSpPr>
        <p:spPr>
          <a:xfrm flipV="1">
            <a:off x="8556259" y="5944056"/>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7" name="Up Arrow 1">
            <a:extLst>
              <a:ext uri="{FF2B5EF4-FFF2-40B4-BE49-F238E27FC236}">
                <a16:creationId xmlns:a16="http://schemas.microsoft.com/office/drawing/2014/main" id="{3B66E9ED-F299-43A8-AAF1-1E78DC6B0722}"/>
              </a:ext>
            </a:extLst>
          </p:cNvPr>
          <p:cNvSpPr/>
          <p:nvPr/>
        </p:nvSpPr>
        <p:spPr>
          <a:xfrm flipV="1">
            <a:off x="4817604" y="3094893"/>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8" name="Up Arrow 1">
            <a:extLst>
              <a:ext uri="{FF2B5EF4-FFF2-40B4-BE49-F238E27FC236}">
                <a16:creationId xmlns:a16="http://schemas.microsoft.com/office/drawing/2014/main" id="{250146ED-8EDD-4FE9-952D-65A39673D8FC}"/>
              </a:ext>
            </a:extLst>
          </p:cNvPr>
          <p:cNvSpPr/>
          <p:nvPr/>
        </p:nvSpPr>
        <p:spPr>
          <a:xfrm flipV="1">
            <a:off x="4818442" y="5944056"/>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39" name="Up Arrow 1">
            <a:extLst>
              <a:ext uri="{FF2B5EF4-FFF2-40B4-BE49-F238E27FC236}">
                <a16:creationId xmlns:a16="http://schemas.microsoft.com/office/drawing/2014/main" id="{0BDE1B08-58EB-4ECC-BBB0-7A2E6F2F1537}"/>
              </a:ext>
            </a:extLst>
          </p:cNvPr>
          <p:cNvSpPr/>
          <p:nvPr/>
        </p:nvSpPr>
        <p:spPr>
          <a:xfrm flipV="1">
            <a:off x="2554830" y="3094893"/>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28" name="Up Arrow 1">
            <a:extLst>
              <a:ext uri="{FF2B5EF4-FFF2-40B4-BE49-F238E27FC236}">
                <a16:creationId xmlns:a16="http://schemas.microsoft.com/office/drawing/2014/main" id="{3F02A915-C973-4E43-84C9-AA3C347B2419}"/>
              </a:ext>
            </a:extLst>
          </p:cNvPr>
          <p:cNvSpPr/>
          <p:nvPr/>
        </p:nvSpPr>
        <p:spPr>
          <a:xfrm flipV="1">
            <a:off x="3725595" y="4453094"/>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sp>
        <p:nvSpPr>
          <p:cNvPr id="40" name="Up Arrow 1">
            <a:extLst>
              <a:ext uri="{FF2B5EF4-FFF2-40B4-BE49-F238E27FC236}">
                <a16:creationId xmlns:a16="http://schemas.microsoft.com/office/drawing/2014/main" id="{88CFB578-4D9A-4316-B55A-14F904A9CD96}"/>
              </a:ext>
            </a:extLst>
          </p:cNvPr>
          <p:cNvSpPr/>
          <p:nvPr/>
        </p:nvSpPr>
        <p:spPr>
          <a:xfrm flipV="1">
            <a:off x="4828490" y="4453094"/>
            <a:ext cx="698079" cy="548640"/>
          </a:xfrm>
          <a:prstGeom prst="upArrow">
            <a:avLst/>
          </a:prstGeom>
          <a:solidFill>
            <a:schemeClr val="accent2"/>
          </a:solidFill>
          <a:ln>
            <a:noFill/>
          </a:ln>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wrap="square" lIns="101811" tIns="50906" rIns="101811" bIns="50906"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1018228"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white"/>
              </a:solidFill>
              <a:effectLst/>
              <a:uLnTx/>
              <a:uFillTx/>
              <a:latin typeface="Arial" pitchFamily="34" charset="0"/>
              <a:ea typeface="+mn-ea"/>
              <a:cs typeface="Arial" pitchFamily="34" charset="0"/>
            </a:endParaRPr>
          </a:p>
        </p:txBody>
      </p:sp>
      <p:pic>
        <p:nvPicPr>
          <p:cNvPr id="29" name="Picture Placeholder 8">
            <a:extLst>
              <a:ext uri="{FF2B5EF4-FFF2-40B4-BE49-F238E27FC236}">
                <a16:creationId xmlns:a16="http://schemas.microsoft.com/office/drawing/2014/main" id="{10D01DD2-4335-4C1F-B5B0-B5598C51FC6D}"/>
              </a:ext>
            </a:extLst>
          </p:cNvPr>
          <p:cNvPicPr>
            <a:picLocks noGrp="1" noChangeAspect="1"/>
          </p:cNvPicPr>
          <p:nvPr>
            <p:ph type="pic" sz="quarter" idx="13"/>
          </p:nvPr>
        </p:nvPicPr>
        <p:blipFill>
          <a:blip r:embed="rId6" cstate="print">
            <a:extLst>
              <a:ext uri="{28A0092B-C50C-407E-A947-70E740481C1C}">
                <a14:useLocalDpi xmlns:a14="http://schemas.microsoft.com/office/drawing/2010/main" val="0"/>
              </a:ext>
            </a:extLst>
          </a:blip>
          <a:srcRect t="15015" b="15015"/>
          <a:stretch>
            <a:fillRect/>
          </a:stretch>
        </p:blipFill>
        <p:spPr>
          <a:xfrm>
            <a:off x="7759700" y="350838"/>
            <a:ext cx="1830388" cy="731837"/>
          </a:xfrm>
        </p:spPr>
      </p:pic>
    </p:spTree>
    <p:extLst>
      <p:ext uri="{BB962C8B-B14F-4D97-AF65-F5344CB8AC3E}">
        <p14:creationId xmlns:p14="http://schemas.microsoft.com/office/powerpoint/2010/main" val="1007994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26193-92CD-4514-B557-E5E8CDF71F56}"/>
              </a:ext>
            </a:extLst>
          </p:cNvPr>
          <p:cNvSpPr txBox="1"/>
          <p:nvPr/>
        </p:nvSpPr>
        <p:spPr>
          <a:xfrm>
            <a:off x="1059513" y="5156961"/>
            <a:ext cx="896610"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“IMF Cuts 2019 Global Growth Outlook”</a:t>
            </a:r>
          </a:p>
        </p:txBody>
      </p:sp>
      <p:sp>
        <p:nvSpPr>
          <p:cNvPr id="27" name="TextBox 26">
            <a:extLst>
              <a:ext uri="{FF2B5EF4-FFF2-40B4-BE49-F238E27FC236}">
                <a16:creationId xmlns:a16="http://schemas.microsoft.com/office/drawing/2014/main" id="{F6460A6C-2B39-4AE6-BA36-480B01645D1F}"/>
              </a:ext>
            </a:extLst>
          </p:cNvPr>
          <p:cNvSpPr txBox="1"/>
          <p:nvPr/>
        </p:nvSpPr>
        <p:spPr>
          <a:xfrm>
            <a:off x="1932008" y="4748818"/>
            <a:ext cx="1065834"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“Global Stock Rally Defies Dimming Economic Outlook”</a:t>
            </a:r>
          </a:p>
        </p:txBody>
      </p:sp>
      <p:sp>
        <p:nvSpPr>
          <p:cNvPr id="28" name="TextBox 27">
            <a:extLst>
              <a:ext uri="{FF2B5EF4-FFF2-40B4-BE49-F238E27FC236}">
                <a16:creationId xmlns:a16="http://schemas.microsoft.com/office/drawing/2014/main" id="{890783C8-C485-445C-BF3B-45F9EBAC0D25}"/>
              </a:ext>
            </a:extLst>
          </p:cNvPr>
          <p:cNvSpPr txBox="1"/>
          <p:nvPr/>
        </p:nvSpPr>
        <p:spPr>
          <a:xfrm>
            <a:off x="2457450" y="5753105"/>
            <a:ext cx="1142277"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“US Stocks Rally to Put S&amp;P 500, Nasdaq at New Records”</a:t>
            </a:r>
          </a:p>
        </p:txBody>
      </p:sp>
      <p:sp>
        <p:nvSpPr>
          <p:cNvPr id="29" name="TextBox 28">
            <a:extLst>
              <a:ext uri="{FF2B5EF4-FFF2-40B4-BE49-F238E27FC236}">
                <a16:creationId xmlns:a16="http://schemas.microsoft.com/office/drawing/2014/main" id="{81233AF4-CDC1-4639-9E6E-9F9E0C1FB7BE}"/>
              </a:ext>
            </a:extLst>
          </p:cNvPr>
          <p:cNvSpPr txBox="1"/>
          <p:nvPr/>
        </p:nvSpPr>
        <p:spPr>
          <a:xfrm>
            <a:off x="3210588" y="4748818"/>
            <a:ext cx="742694" cy="923330"/>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“Home-Price Growth Slows to Lowest Level Since 2012”</a:t>
            </a:r>
          </a:p>
        </p:txBody>
      </p:sp>
      <p:sp>
        <p:nvSpPr>
          <p:cNvPr id="32" name="TextBox 31">
            <a:extLst>
              <a:ext uri="{FF2B5EF4-FFF2-40B4-BE49-F238E27FC236}">
                <a16:creationId xmlns:a16="http://schemas.microsoft.com/office/drawing/2014/main" id="{5DAD31AA-D360-4648-B961-D58559A71DDE}"/>
              </a:ext>
            </a:extLst>
          </p:cNvPr>
          <p:cNvSpPr txBox="1"/>
          <p:nvPr/>
        </p:nvSpPr>
        <p:spPr>
          <a:xfrm>
            <a:off x="3577938" y="6011056"/>
            <a:ext cx="996956" cy="6463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“US Worker Productivity Advances at Best Rate Since 2010”</a:t>
            </a:r>
          </a:p>
        </p:txBody>
      </p:sp>
      <p:sp>
        <p:nvSpPr>
          <p:cNvPr id="33" name="TextBox 32">
            <a:extLst>
              <a:ext uri="{FF2B5EF4-FFF2-40B4-BE49-F238E27FC236}">
                <a16:creationId xmlns:a16="http://schemas.microsoft.com/office/drawing/2014/main" id="{BD54E360-8869-427F-A5EA-62DCF0AFEF05}"/>
              </a:ext>
            </a:extLst>
          </p:cNvPr>
          <p:cNvSpPr txBox="1"/>
          <p:nvPr/>
        </p:nvSpPr>
        <p:spPr>
          <a:xfrm>
            <a:off x="4267200" y="5420774"/>
            <a:ext cx="980948"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“US-China Trade Talks End Without a Deal”</a:t>
            </a:r>
          </a:p>
        </p:txBody>
      </p:sp>
      <p:sp>
        <p:nvSpPr>
          <p:cNvPr id="34" name="TextBox 33">
            <a:extLst>
              <a:ext uri="{FF2B5EF4-FFF2-40B4-BE49-F238E27FC236}">
                <a16:creationId xmlns:a16="http://schemas.microsoft.com/office/drawing/2014/main" id="{75C4487B-4AAE-4A6D-B2D1-CF8A75E61E0F}"/>
              </a:ext>
            </a:extLst>
          </p:cNvPr>
          <p:cNvSpPr txBox="1"/>
          <p:nvPr/>
        </p:nvSpPr>
        <p:spPr>
          <a:xfrm>
            <a:off x="4740416" y="4748818"/>
            <a:ext cx="873306" cy="6463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“US Consumer Sentiment Hits Highest Level in 15 Years”</a:t>
            </a:r>
          </a:p>
        </p:txBody>
      </p:sp>
      <p:sp>
        <p:nvSpPr>
          <p:cNvPr id="35" name="TextBox 34">
            <a:extLst>
              <a:ext uri="{FF2B5EF4-FFF2-40B4-BE49-F238E27FC236}">
                <a16:creationId xmlns:a16="http://schemas.microsoft.com/office/drawing/2014/main" id="{6304F7EE-CF44-4B2F-BE71-D21FE8FBD453}"/>
              </a:ext>
            </a:extLst>
          </p:cNvPr>
          <p:cNvSpPr txBox="1"/>
          <p:nvPr/>
        </p:nvSpPr>
        <p:spPr>
          <a:xfrm>
            <a:off x="5209536" y="5893230"/>
            <a:ext cx="1144965"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“Japan Surprises with 2.1% Growth, but It’s Not All Roses”</a:t>
            </a:r>
          </a:p>
        </p:txBody>
      </p:sp>
      <p:sp>
        <p:nvSpPr>
          <p:cNvPr id="36" name="TextBox 35">
            <a:extLst>
              <a:ext uri="{FF2B5EF4-FFF2-40B4-BE49-F238E27FC236}">
                <a16:creationId xmlns:a16="http://schemas.microsoft.com/office/drawing/2014/main" id="{BCA15D50-A41B-4C14-93E2-7F84AA3EBF68}"/>
              </a:ext>
            </a:extLst>
          </p:cNvPr>
          <p:cNvSpPr txBox="1"/>
          <p:nvPr/>
        </p:nvSpPr>
        <p:spPr>
          <a:xfrm>
            <a:off x="5607898" y="4748818"/>
            <a:ext cx="959155" cy="6463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“Eurozone Economy Slows as Demand for Exports Stalls”</a:t>
            </a:r>
          </a:p>
        </p:txBody>
      </p:sp>
      <p:sp>
        <p:nvSpPr>
          <p:cNvPr id="37" name="TextBox 36">
            <a:extLst>
              <a:ext uri="{FF2B5EF4-FFF2-40B4-BE49-F238E27FC236}">
                <a16:creationId xmlns:a16="http://schemas.microsoft.com/office/drawing/2014/main" id="{50683A86-5225-471A-9B30-1AD348312CF0}"/>
              </a:ext>
            </a:extLst>
          </p:cNvPr>
          <p:cNvSpPr txBox="1"/>
          <p:nvPr/>
        </p:nvSpPr>
        <p:spPr>
          <a:xfrm>
            <a:off x="7033686" y="4748818"/>
            <a:ext cx="969982" cy="6463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“US Job Openings Outnumber Unemployed by Widest Gap Ever”</a:t>
            </a:r>
          </a:p>
        </p:txBody>
      </p:sp>
      <p:sp>
        <p:nvSpPr>
          <p:cNvPr id="38" name="TextBox 37">
            <a:extLst>
              <a:ext uri="{FF2B5EF4-FFF2-40B4-BE49-F238E27FC236}">
                <a16:creationId xmlns:a16="http://schemas.microsoft.com/office/drawing/2014/main" id="{F20114D5-8C44-4AB4-B716-81DF36621300}"/>
              </a:ext>
            </a:extLst>
          </p:cNvPr>
          <p:cNvSpPr txBox="1"/>
          <p:nvPr/>
        </p:nvSpPr>
        <p:spPr>
          <a:xfrm>
            <a:off x="7700359" y="5629544"/>
            <a:ext cx="1140745"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“S&amp;P 500 Hits Record Close After Fed Hints at Interest-Rate Cut”</a:t>
            </a:r>
          </a:p>
        </p:txBody>
      </p:sp>
      <p:sp>
        <p:nvSpPr>
          <p:cNvPr id="39" name="TextBox 38">
            <a:extLst>
              <a:ext uri="{FF2B5EF4-FFF2-40B4-BE49-F238E27FC236}">
                <a16:creationId xmlns:a16="http://schemas.microsoft.com/office/drawing/2014/main" id="{6EB48871-D21B-41CC-BAD6-4DCEFE1CAAF1}"/>
              </a:ext>
            </a:extLst>
          </p:cNvPr>
          <p:cNvSpPr txBox="1"/>
          <p:nvPr/>
        </p:nvSpPr>
        <p:spPr>
          <a:xfrm>
            <a:off x="8452569" y="4748818"/>
            <a:ext cx="887406" cy="784830"/>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“US Economy Grew at Unrevised 3.1% Rate in First Quarter”</a:t>
            </a:r>
          </a:p>
        </p:txBody>
      </p:sp>
      <p:sp>
        <p:nvSpPr>
          <p:cNvPr id="40" name="TextBox 39">
            <a:extLst>
              <a:ext uri="{FF2B5EF4-FFF2-40B4-BE49-F238E27FC236}">
                <a16:creationId xmlns:a16="http://schemas.microsoft.com/office/drawing/2014/main" id="{15DDB219-F62B-4B36-8BF8-BCC07407BFCC}"/>
              </a:ext>
            </a:extLst>
          </p:cNvPr>
          <p:cNvSpPr txBox="1"/>
          <p:nvPr/>
        </p:nvSpPr>
        <p:spPr>
          <a:xfrm>
            <a:off x="8719482" y="6014064"/>
            <a:ext cx="875927"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S&amp;P 500 Posts Best First Half in 22 Years”</a:t>
            </a:r>
          </a:p>
        </p:txBody>
      </p:sp>
      <p:cxnSp>
        <p:nvCxnSpPr>
          <p:cNvPr id="42" name="Straight Connector 41">
            <a:extLst>
              <a:ext uri="{FF2B5EF4-FFF2-40B4-BE49-F238E27FC236}">
                <a16:creationId xmlns:a16="http://schemas.microsoft.com/office/drawing/2014/main" id="{5BA48B9E-2A0E-4BF2-9CA9-2A45466C8075}"/>
              </a:ext>
            </a:extLst>
          </p:cNvPr>
          <p:cNvCxnSpPr>
            <a:cxnSpLocks/>
          </p:cNvCxnSpPr>
          <p:nvPr/>
        </p:nvCxnSpPr>
        <p:spPr>
          <a:xfrm>
            <a:off x="1702750" y="4359658"/>
            <a:ext cx="0" cy="80671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805FBFB8-2D78-493F-814D-69AABDF2679F}"/>
              </a:ext>
            </a:extLst>
          </p:cNvPr>
          <p:cNvCxnSpPr>
            <a:cxnSpLocks/>
          </p:cNvCxnSpPr>
          <p:nvPr/>
        </p:nvCxnSpPr>
        <p:spPr>
          <a:xfrm>
            <a:off x="2293113" y="4382807"/>
            <a:ext cx="0" cy="36576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AF3A3952-2115-4EAD-B3E6-ECF1EC58B4EB}"/>
              </a:ext>
            </a:extLst>
          </p:cNvPr>
          <p:cNvCxnSpPr>
            <a:cxnSpLocks/>
          </p:cNvCxnSpPr>
          <p:nvPr/>
        </p:nvCxnSpPr>
        <p:spPr>
          <a:xfrm>
            <a:off x="3189677" y="4382807"/>
            <a:ext cx="0" cy="1381385"/>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A4EAA4A4-7D56-491A-9223-01E8945B2248}"/>
              </a:ext>
            </a:extLst>
          </p:cNvPr>
          <p:cNvCxnSpPr/>
          <p:nvPr/>
        </p:nvCxnSpPr>
        <p:spPr>
          <a:xfrm>
            <a:off x="3614684" y="4382807"/>
            <a:ext cx="0" cy="401556"/>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6A80D218-E50D-43F1-A579-87602FF95CA8}"/>
              </a:ext>
            </a:extLst>
          </p:cNvPr>
          <p:cNvCxnSpPr>
            <a:cxnSpLocks/>
          </p:cNvCxnSpPr>
          <p:nvPr/>
        </p:nvCxnSpPr>
        <p:spPr>
          <a:xfrm>
            <a:off x="3922298" y="4382807"/>
            <a:ext cx="0" cy="1636028"/>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56ED15CB-1C95-48A3-A1D0-FAD9E92872C9}"/>
              </a:ext>
            </a:extLst>
          </p:cNvPr>
          <p:cNvCxnSpPr>
            <a:cxnSpLocks/>
          </p:cNvCxnSpPr>
          <p:nvPr/>
        </p:nvCxnSpPr>
        <p:spPr>
          <a:xfrm>
            <a:off x="4648200" y="4382807"/>
            <a:ext cx="0" cy="987846"/>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D0154343-258B-4F1E-B155-3DBE91E7A6D4}"/>
              </a:ext>
            </a:extLst>
          </p:cNvPr>
          <p:cNvCxnSpPr>
            <a:cxnSpLocks/>
          </p:cNvCxnSpPr>
          <p:nvPr/>
        </p:nvCxnSpPr>
        <p:spPr>
          <a:xfrm>
            <a:off x="5245428" y="4382807"/>
            <a:ext cx="0" cy="36576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8A3AEA1C-8CC4-4B77-9A5B-F7C85151C0FA}"/>
              </a:ext>
            </a:extLst>
          </p:cNvPr>
          <p:cNvCxnSpPr>
            <a:cxnSpLocks/>
          </p:cNvCxnSpPr>
          <p:nvPr/>
        </p:nvCxnSpPr>
        <p:spPr>
          <a:xfrm>
            <a:off x="5539359" y="4382807"/>
            <a:ext cx="0" cy="1508707"/>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0524BB94-3A8A-4207-B2DC-0D8BF01C870E}"/>
              </a:ext>
            </a:extLst>
          </p:cNvPr>
          <p:cNvCxnSpPr>
            <a:cxnSpLocks/>
          </p:cNvCxnSpPr>
          <p:nvPr/>
        </p:nvCxnSpPr>
        <p:spPr>
          <a:xfrm>
            <a:off x="5823517" y="4382807"/>
            <a:ext cx="0" cy="36576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723A5C2D-AE5A-4873-9ECA-142AAD9EB8BD}"/>
              </a:ext>
            </a:extLst>
          </p:cNvPr>
          <p:cNvCxnSpPr/>
          <p:nvPr/>
        </p:nvCxnSpPr>
        <p:spPr>
          <a:xfrm>
            <a:off x="7485869" y="4382807"/>
            <a:ext cx="0" cy="36576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D18A6DCE-9616-441E-8BD4-B22805C734E3}"/>
              </a:ext>
            </a:extLst>
          </p:cNvPr>
          <p:cNvCxnSpPr>
            <a:cxnSpLocks/>
          </p:cNvCxnSpPr>
          <p:nvPr/>
        </p:nvCxnSpPr>
        <p:spPr>
          <a:xfrm>
            <a:off x="8418661" y="4382807"/>
            <a:ext cx="0" cy="1242489"/>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0B70B6F7-2CB0-4169-9EBB-EEB14509295F}"/>
              </a:ext>
            </a:extLst>
          </p:cNvPr>
          <p:cNvCxnSpPr>
            <a:cxnSpLocks/>
          </p:cNvCxnSpPr>
          <p:nvPr/>
        </p:nvCxnSpPr>
        <p:spPr>
          <a:xfrm>
            <a:off x="9032924" y="4382807"/>
            <a:ext cx="0" cy="36576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30F98869-1E5D-4B2C-9CB0-892C46221360}"/>
              </a:ext>
            </a:extLst>
          </p:cNvPr>
          <p:cNvCxnSpPr>
            <a:cxnSpLocks/>
          </p:cNvCxnSpPr>
          <p:nvPr/>
        </p:nvCxnSpPr>
        <p:spPr>
          <a:xfrm>
            <a:off x="9206901" y="4382807"/>
            <a:ext cx="0" cy="1647603"/>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noFill/>
        </p:spPr>
        <p:txBody>
          <a:bodyPr/>
          <a:lstStyle/>
          <a:p>
            <a:r>
              <a:rPr lang="en-US" dirty="0"/>
              <a:t>World Stock Market Performance</a:t>
            </a:r>
          </a:p>
        </p:txBody>
      </p:sp>
      <p:sp>
        <p:nvSpPr>
          <p:cNvPr id="11" name="Text Placeholder 10"/>
          <p:cNvSpPr>
            <a:spLocks noGrp="1"/>
          </p:cNvSpPr>
          <p:nvPr>
            <p:ph type="body" sz="quarter" idx="15"/>
          </p:nvPr>
        </p:nvSpPr>
        <p:spPr/>
        <p:txBody>
          <a:bodyPr/>
          <a:lstStyle/>
          <a:p>
            <a:r>
              <a:rPr lang="en-US" dirty="0"/>
              <a:t>Graph Source: MSCI ACWI Index [net div.]. MSCI data © MSCI 2019, all rights reserved.</a:t>
            </a:r>
            <a:br>
              <a:rPr lang="en-US" dirty="0"/>
            </a:br>
            <a:r>
              <a:rPr lang="en-US" dirty="0"/>
              <a:t>It is not possible to invest directly in an index. Performance does not reflect the expenses associated with management of an actual portfolio. Past performance is not a guarantee of future results. </a:t>
            </a:r>
          </a:p>
        </p:txBody>
      </p:sp>
      <p:sp>
        <p:nvSpPr>
          <p:cNvPr id="5" name="Text Placeholder 4"/>
          <p:cNvSpPr>
            <a:spLocks noGrp="1"/>
          </p:cNvSpPr>
          <p:nvPr>
            <p:ph type="body" sz="quarter" idx="14"/>
          </p:nvPr>
        </p:nvSpPr>
        <p:spPr>
          <a:noFill/>
        </p:spPr>
        <p:txBody>
          <a:bodyPr/>
          <a:lstStyle/>
          <a:p>
            <a:r>
              <a:rPr lang="en-US" dirty="0"/>
              <a:t>MSCI All Country World Index with selected headlines from Q2 2019</a:t>
            </a:r>
          </a:p>
        </p:txBody>
      </p:sp>
      <p:sp>
        <p:nvSpPr>
          <p:cNvPr id="3" name="Slide Number Placeholder 2"/>
          <p:cNvSpPr>
            <a:spLocks noGrp="1"/>
          </p:cNvSpPr>
          <p:nvPr>
            <p:ph type="sldNum" sz="quarter" idx="12"/>
          </p:nvPr>
        </p:nvSpPr>
        <p:spPr/>
        <p:txBody>
          <a:bodyPr/>
          <a:lstStyle/>
          <a:p>
            <a:fld id="{66F6FF41-5833-4EBF-9145-362BCED2914A}" type="slidenum">
              <a:rPr lang="en-US" smtClean="0">
                <a:solidFill>
                  <a:prstClr val="white">
                    <a:lumMod val="50000"/>
                  </a:prstClr>
                </a:solidFill>
              </a:rPr>
              <a:pPr/>
              <a:t>5</a:t>
            </a:fld>
            <a:endParaRPr lang="en-US" dirty="0">
              <a:solidFill>
                <a:prstClr val="white">
                  <a:lumMod val="50000"/>
                </a:prstClr>
              </a:solidFill>
            </a:endParaRPr>
          </a:p>
        </p:txBody>
      </p:sp>
      <p:grpSp>
        <p:nvGrpSpPr>
          <p:cNvPr id="6" name="Group 5">
            <a:extLst>
              <a:ext uri="{FF2B5EF4-FFF2-40B4-BE49-F238E27FC236}">
                <a16:creationId xmlns:a16="http://schemas.microsoft.com/office/drawing/2014/main" id="{41F72098-AB44-4F77-8DF1-A66E811524A9}"/>
              </a:ext>
            </a:extLst>
          </p:cNvPr>
          <p:cNvGrpSpPr/>
          <p:nvPr/>
        </p:nvGrpSpPr>
        <p:grpSpPr>
          <a:xfrm>
            <a:off x="524124" y="6748330"/>
            <a:ext cx="8894109" cy="396933"/>
            <a:chOff x="524124" y="6748330"/>
            <a:chExt cx="8894109" cy="396933"/>
          </a:xfrm>
        </p:grpSpPr>
        <p:sp>
          <p:nvSpPr>
            <p:cNvPr id="59" name="TextBox 58">
              <a:extLst>
                <a:ext uri="{FF2B5EF4-FFF2-40B4-BE49-F238E27FC236}">
                  <a16:creationId xmlns:a16="http://schemas.microsoft.com/office/drawing/2014/main" id="{E1D965E7-6EE5-4026-A3C2-D120857AFD82}"/>
                </a:ext>
              </a:extLst>
            </p:cNvPr>
            <p:cNvSpPr txBox="1"/>
            <p:nvPr/>
          </p:nvSpPr>
          <p:spPr>
            <a:xfrm>
              <a:off x="524124" y="6775986"/>
              <a:ext cx="8791688" cy="369277"/>
            </a:xfrm>
            <a:prstGeom prst="rect">
              <a:avLst/>
            </a:prstGeom>
            <a:noFill/>
          </p:spPr>
          <p:txBody>
            <a:bodyPr wrap="square" lIns="91388" tIns="45693" rIns="91388" bIns="45693" rtlCol="0">
              <a:spAutoFit/>
            </a:bodyPr>
            <a:lstStyle/>
            <a:p>
              <a:r>
                <a:rPr lang="en-US" sz="900" b="1" i="1" dirty="0">
                  <a:solidFill>
                    <a:schemeClr val="tx2"/>
                  </a:solidFill>
                  <a:latin typeface="Times New Roman" panose="02020603050405020304" pitchFamily="18" charset="0"/>
                  <a:cs typeface="Times New Roman" panose="02020603050405020304" pitchFamily="18" charset="0"/>
                </a:rPr>
                <a:t>These headlines are not offered to explain market returns. Instead, they serve as a reminder that investors should view daily events from a long-term perspective and avoid making investment decisions based solely on the news.</a:t>
              </a:r>
            </a:p>
          </p:txBody>
        </p:sp>
        <p:cxnSp>
          <p:nvCxnSpPr>
            <p:cNvPr id="60" name="Straight Connector 59">
              <a:extLst>
                <a:ext uri="{FF2B5EF4-FFF2-40B4-BE49-F238E27FC236}">
                  <a16:creationId xmlns:a16="http://schemas.microsoft.com/office/drawing/2014/main" id="{D5D1A679-5CAA-4B85-BDE8-B9F9F16E8763}"/>
                </a:ext>
              </a:extLst>
            </p:cNvPr>
            <p:cNvCxnSpPr>
              <a:cxnSpLocks/>
            </p:cNvCxnSpPr>
            <p:nvPr/>
          </p:nvCxnSpPr>
          <p:spPr>
            <a:xfrm>
              <a:off x="616154" y="6748330"/>
              <a:ext cx="8802079" cy="0"/>
            </a:xfrm>
            <a:prstGeom prst="line">
              <a:avLst/>
            </a:prstGeom>
            <a:ln w="63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aphicFrame>
        <p:nvGraphicFramePr>
          <p:cNvPr id="24" name="Chart 23">
            <a:extLst>
              <a:ext uri="{FF2B5EF4-FFF2-40B4-BE49-F238E27FC236}">
                <a16:creationId xmlns:a16="http://schemas.microsoft.com/office/drawing/2014/main" id="{6A86E947-FE58-48F9-8182-11E475D012DE}"/>
              </a:ext>
            </a:extLst>
          </p:cNvPr>
          <p:cNvGraphicFramePr/>
          <p:nvPr>
            <p:extLst>
              <p:ext uri="{D42A27DB-BD31-4B8C-83A1-F6EECF244321}">
                <p14:modId xmlns:p14="http://schemas.microsoft.com/office/powerpoint/2010/main" val="839264825"/>
              </p:ext>
            </p:extLst>
          </p:nvPr>
        </p:nvGraphicFramePr>
        <p:xfrm>
          <a:off x="616153" y="1717533"/>
          <a:ext cx="8969635" cy="2857360"/>
        </p:xfrm>
        <a:graphic>
          <a:graphicData uri="http://schemas.openxmlformats.org/drawingml/2006/chart">
            <c:chart xmlns:c="http://schemas.openxmlformats.org/drawingml/2006/chart" xmlns:r="http://schemas.openxmlformats.org/officeDocument/2006/relationships" r:id="rId3"/>
          </a:graphicData>
        </a:graphic>
      </p:graphicFrame>
      <p:cxnSp>
        <p:nvCxnSpPr>
          <p:cNvPr id="56" name="Straight Connector 55">
            <a:extLst>
              <a:ext uri="{FF2B5EF4-FFF2-40B4-BE49-F238E27FC236}">
                <a16:creationId xmlns:a16="http://schemas.microsoft.com/office/drawing/2014/main" id="{42CCC369-D7A9-4BA9-B648-188585C31C96}"/>
              </a:ext>
            </a:extLst>
          </p:cNvPr>
          <p:cNvCxnSpPr>
            <a:cxnSpLocks/>
          </p:cNvCxnSpPr>
          <p:nvPr/>
        </p:nvCxnSpPr>
        <p:spPr>
          <a:xfrm>
            <a:off x="1864796" y="4405957"/>
            <a:ext cx="0" cy="1335086"/>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684C65E9-C9F0-4BE4-B191-C29CDA82A970}"/>
              </a:ext>
            </a:extLst>
          </p:cNvPr>
          <p:cNvSpPr txBox="1"/>
          <p:nvPr/>
        </p:nvSpPr>
        <p:spPr>
          <a:xfrm>
            <a:off x="1408405" y="5765728"/>
            <a:ext cx="918106" cy="6463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“US Budget Deficit Grew 15% in First Half of Fiscal 2019”</a:t>
            </a:r>
          </a:p>
        </p:txBody>
      </p:sp>
      <p:pic>
        <p:nvPicPr>
          <p:cNvPr id="41" name="Picture Placeholder 8">
            <a:extLst>
              <a:ext uri="{FF2B5EF4-FFF2-40B4-BE49-F238E27FC236}">
                <a16:creationId xmlns:a16="http://schemas.microsoft.com/office/drawing/2014/main" id="{44662C88-7B8A-43ED-8233-6E129ED09B38}"/>
              </a:ext>
            </a:extLst>
          </p:cNvPr>
          <p:cNvPicPr>
            <a:picLocks noGrp="1" noChangeAspect="1"/>
          </p:cNvPicPr>
          <p:nvPr>
            <p:ph type="pic" sz="quarter" idx="13"/>
          </p:nvPr>
        </p:nvPicPr>
        <p:blipFill>
          <a:blip r:embed="rId4" cstate="print">
            <a:extLst>
              <a:ext uri="{28A0092B-C50C-407E-A947-70E740481C1C}">
                <a14:useLocalDpi xmlns:a14="http://schemas.microsoft.com/office/drawing/2010/main" val="0"/>
              </a:ext>
            </a:extLst>
          </a:blip>
          <a:srcRect t="15015" b="15015"/>
          <a:stretch>
            <a:fillRect/>
          </a:stretch>
        </p:blipFill>
        <p:spPr>
          <a:xfrm>
            <a:off x="7759700" y="350838"/>
            <a:ext cx="1830388" cy="731837"/>
          </a:xfrm>
        </p:spPr>
      </p:pic>
    </p:spTree>
    <p:extLst>
      <p:ext uri="{BB962C8B-B14F-4D97-AF65-F5344CB8AC3E}">
        <p14:creationId xmlns:p14="http://schemas.microsoft.com/office/powerpoint/2010/main" val="4107525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26193-92CD-4514-B557-E5E8CDF71F56}"/>
              </a:ext>
            </a:extLst>
          </p:cNvPr>
          <p:cNvSpPr txBox="1"/>
          <p:nvPr/>
        </p:nvSpPr>
        <p:spPr>
          <a:xfrm>
            <a:off x="8392885" y="4942518"/>
            <a:ext cx="968829" cy="6463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“US Job Openings Outnumber Unemployed by Widest Gap Ever”</a:t>
            </a:r>
          </a:p>
        </p:txBody>
      </p:sp>
      <p:sp>
        <p:nvSpPr>
          <p:cNvPr id="28" name="TextBox 27">
            <a:extLst>
              <a:ext uri="{FF2B5EF4-FFF2-40B4-BE49-F238E27FC236}">
                <a16:creationId xmlns:a16="http://schemas.microsoft.com/office/drawing/2014/main" id="{890783C8-C485-445C-BF3B-45F9EBAC0D25}"/>
              </a:ext>
            </a:extLst>
          </p:cNvPr>
          <p:cNvSpPr txBox="1"/>
          <p:nvPr/>
        </p:nvSpPr>
        <p:spPr>
          <a:xfrm>
            <a:off x="782778" y="5825518"/>
            <a:ext cx="1049461"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“US Jobless Claims Hit Lowest Level since 1969”</a:t>
            </a:r>
          </a:p>
        </p:txBody>
      </p:sp>
      <p:sp>
        <p:nvSpPr>
          <p:cNvPr id="29" name="TextBox 28">
            <a:extLst>
              <a:ext uri="{FF2B5EF4-FFF2-40B4-BE49-F238E27FC236}">
                <a16:creationId xmlns:a16="http://schemas.microsoft.com/office/drawing/2014/main" id="{81233AF4-CDC1-4639-9E6E-9F9E0C1FB7BE}"/>
              </a:ext>
            </a:extLst>
          </p:cNvPr>
          <p:cNvSpPr txBox="1"/>
          <p:nvPr/>
        </p:nvSpPr>
        <p:spPr>
          <a:xfrm>
            <a:off x="1600199" y="4942518"/>
            <a:ext cx="959082"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“Nasdaq Crosses 8000 Threshold for First Time”</a:t>
            </a:r>
          </a:p>
        </p:txBody>
      </p:sp>
      <p:sp>
        <p:nvSpPr>
          <p:cNvPr id="32" name="TextBox 31">
            <a:extLst>
              <a:ext uri="{FF2B5EF4-FFF2-40B4-BE49-F238E27FC236}">
                <a16:creationId xmlns:a16="http://schemas.microsoft.com/office/drawing/2014/main" id="{5DAD31AA-D360-4648-B961-D58559A71DDE}"/>
              </a:ext>
            </a:extLst>
          </p:cNvPr>
          <p:cNvSpPr txBox="1"/>
          <p:nvPr/>
        </p:nvSpPr>
        <p:spPr>
          <a:xfrm>
            <a:off x="2011108" y="6097661"/>
            <a:ext cx="1057563"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“China’s Trade Surplus with US Hits New Record”</a:t>
            </a:r>
          </a:p>
        </p:txBody>
      </p:sp>
      <p:sp>
        <p:nvSpPr>
          <p:cNvPr id="33" name="TextBox 32">
            <a:extLst>
              <a:ext uri="{FF2B5EF4-FFF2-40B4-BE49-F238E27FC236}">
                <a16:creationId xmlns:a16="http://schemas.microsoft.com/office/drawing/2014/main" id="{BD54E360-8869-427F-A5EA-62DCF0AFEF05}"/>
              </a:ext>
            </a:extLst>
          </p:cNvPr>
          <p:cNvSpPr txBox="1"/>
          <p:nvPr/>
        </p:nvSpPr>
        <p:spPr>
          <a:xfrm>
            <a:off x="2484456" y="5500583"/>
            <a:ext cx="1499713"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“Fed Raises Interest Rates, Signals One More Increase This Year”</a:t>
            </a:r>
          </a:p>
        </p:txBody>
      </p:sp>
      <p:sp>
        <p:nvSpPr>
          <p:cNvPr id="34" name="TextBox 33">
            <a:extLst>
              <a:ext uri="{FF2B5EF4-FFF2-40B4-BE49-F238E27FC236}">
                <a16:creationId xmlns:a16="http://schemas.microsoft.com/office/drawing/2014/main" id="{75C4487B-4AAE-4A6D-B2D1-CF8A75E61E0F}"/>
              </a:ext>
            </a:extLst>
          </p:cNvPr>
          <p:cNvSpPr txBox="1"/>
          <p:nvPr/>
        </p:nvSpPr>
        <p:spPr>
          <a:xfrm>
            <a:off x="2912364" y="4942518"/>
            <a:ext cx="1060922"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“US Jobless Claims Hit Lowest Level since 1969”</a:t>
            </a:r>
          </a:p>
        </p:txBody>
      </p:sp>
      <p:sp>
        <p:nvSpPr>
          <p:cNvPr id="36" name="TextBox 35">
            <a:extLst>
              <a:ext uri="{FF2B5EF4-FFF2-40B4-BE49-F238E27FC236}">
                <a16:creationId xmlns:a16="http://schemas.microsoft.com/office/drawing/2014/main" id="{BCA15D50-A41B-4C14-93E2-7F84AA3EBF68}"/>
              </a:ext>
            </a:extLst>
          </p:cNvPr>
          <p:cNvSpPr txBox="1"/>
          <p:nvPr/>
        </p:nvSpPr>
        <p:spPr>
          <a:xfrm>
            <a:off x="3373791" y="5952841"/>
            <a:ext cx="1230865"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“Midterm Elections Produce a Divided Congress”</a:t>
            </a:r>
          </a:p>
        </p:txBody>
      </p:sp>
      <p:sp>
        <p:nvSpPr>
          <p:cNvPr id="37" name="TextBox 36">
            <a:extLst>
              <a:ext uri="{FF2B5EF4-FFF2-40B4-BE49-F238E27FC236}">
                <a16:creationId xmlns:a16="http://schemas.microsoft.com/office/drawing/2014/main" id="{50683A86-5225-471A-9B30-1AD348312CF0}"/>
              </a:ext>
            </a:extLst>
          </p:cNvPr>
          <p:cNvSpPr txBox="1"/>
          <p:nvPr/>
        </p:nvSpPr>
        <p:spPr>
          <a:xfrm>
            <a:off x="3851632" y="4942518"/>
            <a:ext cx="831135" cy="784830"/>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“Existing-Home Sales Suffer Largest Annual Drop in Four Years”</a:t>
            </a:r>
          </a:p>
        </p:txBody>
      </p:sp>
      <p:sp>
        <p:nvSpPr>
          <p:cNvPr id="38" name="TextBox 37">
            <a:extLst>
              <a:ext uri="{FF2B5EF4-FFF2-40B4-BE49-F238E27FC236}">
                <a16:creationId xmlns:a16="http://schemas.microsoft.com/office/drawing/2014/main" id="{F20114D5-8C44-4AB4-B716-81DF36621300}"/>
              </a:ext>
            </a:extLst>
          </p:cNvPr>
          <p:cNvSpPr txBox="1"/>
          <p:nvPr/>
        </p:nvSpPr>
        <p:spPr>
          <a:xfrm>
            <a:off x="4093027" y="6257640"/>
            <a:ext cx="1719943" cy="369332"/>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“Oil Prices Drop Sharply as OPEC Struggles to Agree on Cuts”</a:t>
            </a:r>
          </a:p>
        </p:txBody>
      </p:sp>
      <p:sp>
        <p:nvSpPr>
          <p:cNvPr id="39" name="TextBox 38">
            <a:extLst>
              <a:ext uri="{FF2B5EF4-FFF2-40B4-BE49-F238E27FC236}">
                <a16:creationId xmlns:a16="http://schemas.microsoft.com/office/drawing/2014/main" id="{6EB48871-D21B-41CC-BAD6-4DCEFE1CAAF1}"/>
              </a:ext>
            </a:extLst>
          </p:cNvPr>
          <p:cNvSpPr txBox="1"/>
          <p:nvPr/>
        </p:nvSpPr>
        <p:spPr>
          <a:xfrm>
            <a:off x="4604659" y="4942518"/>
            <a:ext cx="968828" cy="6463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“US Indexes Close with Worst Yearly Losses Since 2008”</a:t>
            </a:r>
          </a:p>
        </p:txBody>
      </p:sp>
      <p:sp>
        <p:nvSpPr>
          <p:cNvPr id="40" name="TextBox 39">
            <a:extLst>
              <a:ext uri="{FF2B5EF4-FFF2-40B4-BE49-F238E27FC236}">
                <a16:creationId xmlns:a16="http://schemas.microsoft.com/office/drawing/2014/main" id="{15DDB219-F62B-4B36-8BF8-BCC07407BFCC}"/>
              </a:ext>
            </a:extLst>
          </p:cNvPr>
          <p:cNvSpPr txBox="1"/>
          <p:nvPr/>
        </p:nvSpPr>
        <p:spPr>
          <a:xfrm>
            <a:off x="5176641" y="5618690"/>
            <a:ext cx="1093531"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“OECD Sees Further Slowdown in Global Economy”</a:t>
            </a:r>
          </a:p>
        </p:txBody>
      </p:sp>
      <p:sp>
        <p:nvSpPr>
          <p:cNvPr id="41" name="TextBox 40">
            <a:extLst>
              <a:ext uri="{FF2B5EF4-FFF2-40B4-BE49-F238E27FC236}">
                <a16:creationId xmlns:a16="http://schemas.microsoft.com/office/drawing/2014/main" id="{2B84D859-B32A-4AE9-8831-DD621C5A1795}"/>
              </a:ext>
            </a:extLst>
          </p:cNvPr>
          <p:cNvSpPr txBox="1"/>
          <p:nvPr/>
        </p:nvSpPr>
        <p:spPr>
          <a:xfrm>
            <a:off x="5932712" y="4942518"/>
            <a:ext cx="1273628"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“Oil Rises Sharply on OPEC Production Cuts, Falling US Stockpiles”</a:t>
            </a:r>
          </a:p>
        </p:txBody>
      </p:sp>
      <p:cxnSp>
        <p:nvCxnSpPr>
          <p:cNvPr id="13" name="Straight Connector 12">
            <a:extLst>
              <a:ext uri="{FF2B5EF4-FFF2-40B4-BE49-F238E27FC236}">
                <a16:creationId xmlns:a16="http://schemas.microsoft.com/office/drawing/2014/main" id="{1583A3AB-E696-4F66-9953-29408FBFACC5}"/>
              </a:ext>
            </a:extLst>
          </p:cNvPr>
          <p:cNvCxnSpPr/>
          <p:nvPr/>
        </p:nvCxnSpPr>
        <p:spPr>
          <a:xfrm>
            <a:off x="8870291" y="4664204"/>
            <a:ext cx="0" cy="27432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AF3A3952-2115-4EAD-B3E6-ECF1EC58B4EB}"/>
              </a:ext>
            </a:extLst>
          </p:cNvPr>
          <p:cNvCxnSpPr>
            <a:cxnSpLocks/>
          </p:cNvCxnSpPr>
          <p:nvPr/>
        </p:nvCxnSpPr>
        <p:spPr>
          <a:xfrm>
            <a:off x="1328608" y="4663126"/>
            <a:ext cx="0" cy="114300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A4EAA4A4-7D56-491A-9223-01E8945B2248}"/>
              </a:ext>
            </a:extLst>
          </p:cNvPr>
          <p:cNvCxnSpPr/>
          <p:nvPr/>
        </p:nvCxnSpPr>
        <p:spPr>
          <a:xfrm>
            <a:off x="2217448" y="4662589"/>
            <a:ext cx="0" cy="27432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6A80D218-E50D-43F1-A579-87602FF95CA8}"/>
              </a:ext>
            </a:extLst>
          </p:cNvPr>
          <p:cNvCxnSpPr>
            <a:cxnSpLocks/>
          </p:cNvCxnSpPr>
          <p:nvPr/>
        </p:nvCxnSpPr>
        <p:spPr>
          <a:xfrm>
            <a:off x="2505540" y="4669625"/>
            <a:ext cx="0" cy="1448146"/>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A1E58C0D-B8D2-4DCA-88EF-AD00BE9F1B5C}"/>
              </a:ext>
            </a:extLst>
          </p:cNvPr>
          <p:cNvCxnSpPr>
            <a:cxnSpLocks/>
          </p:cNvCxnSpPr>
          <p:nvPr/>
        </p:nvCxnSpPr>
        <p:spPr>
          <a:xfrm>
            <a:off x="2938331" y="4663468"/>
            <a:ext cx="0" cy="888246"/>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56ED15CB-1C95-48A3-A1D0-FAD9E92872C9}"/>
              </a:ext>
            </a:extLst>
          </p:cNvPr>
          <p:cNvCxnSpPr>
            <a:cxnSpLocks/>
          </p:cNvCxnSpPr>
          <p:nvPr/>
        </p:nvCxnSpPr>
        <p:spPr>
          <a:xfrm>
            <a:off x="3206509" y="4662589"/>
            <a:ext cx="0" cy="27432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D0154343-258B-4F1E-B155-3DBE91E7A6D4}"/>
              </a:ext>
            </a:extLst>
          </p:cNvPr>
          <p:cNvCxnSpPr>
            <a:cxnSpLocks/>
          </p:cNvCxnSpPr>
          <p:nvPr/>
        </p:nvCxnSpPr>
        <p:spPr>
          <a:xfrm>
            <a:off x="9331405" y="4660436"/>
            <a:ext cx="0" cy="1479107"/>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8A3AEA1C-8CC4-4B77-9A5B-F7C85151C0FA}"/>
              </a:ext>
            </a:extLst>
          </p:cNvPr>
          <p:cNvCxnSpPr>
            <a:cxnSpLocks/>
          </p:cNvCxnSpPr>
          <p:nvPr/>
        </p:nvCxnSpPr>
        <p:spPr>
          <a:xfrm>
            <a:off x="3895707" y="4662589"/>
            <a:ext cx="0" cy="1291897"/>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0524BB94-3A8A-4207-B2DC-0D8BF01C870E}"/>
              </a:ext>
            </a:extLst>
          </p:cNvPr>
          <p:cNvCxnSpPr/>
          <p:nvPr/>
        </p:nvCxnSpPr>
        <p:spPr>
          <a:xfrm>
            <a:off x="4267200" y="4662589"/>
            <a:ext cx="0" cy="27432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CABF05A1-2DC7-4043-B9AC-6875F8537B8B}"/>
              </a:ext>
            </a:extLst>
          </p:cNvPr>
          <p:cNvCxnSpPr>
            <a:cxnSpLocks/>
          </p:cNvCxnSpPr>
          <p:nvPr/>
        </p:nvCxnSpPr>
        <p:spPr>
          <a:xfrm>
            <a:off x="4615735" y="4684360"/>
            <a:ext cx="0" cy="1607583"/>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723A5C2D-AE5A-4873-9ECA-142AAD9EB8BD}"/>
              </a:ext>
            </a:extLst>
          </p:cNvPr>
          <p:cNvCxnSpPr>
            <a:cxnSpLocks/>
          </p:cNvCxnSpPr>
          <p:nvPr/>
        </p:nvCxnSpPr>
        <p:spPr>
          <a:xfrm>
            <a:off x="5214426" y="4662589"/>
            <a:ext cx="0" cy="27432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D18A6DCE-9616-441E-8BD4-B22805C734E3}"/>
              </a:ext>
            </a:extLst>
          </p:cNvPr>
          <p:cNvCxnSpPr>
            <a:cxnSpLocks/>
          </p:cNvCxnSpPr>
          <p:nvPr/>
        </p:nvCxnSpPr>
        <p:spPr>
          <a:xfrm>
            <a:off x="5578507" y="4658300"/>
            <a:ext cx="0" cy="926071"/>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0B70B6F7-2CB0-4169-9EBB-EEB14509295F}"/>
              </a:ext>
            </a:extLst>
          </p:cNvPr>
          <p:cNvCxnSpPr/>
          <p:nvPr/>
        </p:nvCxnSpPr>
        <p:spPr>
          <a:xfrm>
            <a:off x="6535915" y="4662589"/>
            <a:ext cx="0" cy="27432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66" name="TextBox 65">
            <a:extLst>
              <a:ext uri="{FF2B5EF4-FFF2-40B4-BE49-F238E27FC236}">
                <a16:creationId xmlns:a16="http://schemas.microsoft.com/office/drawing/2014/main" id="{6BBF0643-983E-499E-88E3-E852058256D1}"/>
              </a:ext>
            </a:extLst>
          </p:cNvPr>
          <p:cNvSpPr txBox="1"/>
          <p:nvPr/>
        </p:nvSpPr>
        <p:spPr>
          <a:xfrm>
            <a:off x="6847114" y="5662233"/>
            <a:ext cx="944028" cy="6463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“May’s Brexit Deal Is Rejected for a Third Time by Lawmakers”</a:t>
            </a:r>
          </a:p>
        </p:txBody>
      </p:sp>
      <p:sp>
        <p:nvSpPr>
          <p:cNvPr id="67" name="TextBox 66">
            <a:extLst>
              <a:ext uri="{FF2B5EF4-FFF2-40B4-BE49-F238E27FC236}">
                <a16:creationId xmlns:a16="http://schemas.microsoft.com/office/drawing/2014/main" id="{CF7F42A6-DB0C-48C9-8E4A-E046922FEE5A}"/>
              </a:ext>
            </a:extLst>
          </p:cNvPr>
          <p:cNvSpPr txBox="1"/>
          <p:nvPr/>
        </p:nvSpPr>
        <p:spPr>
          <a:xfrm>
            <a:off x="7336972" y="4942518"/>
            <a:ext cx="1055224"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“Home-Price Growth Slows to Lowest Level Since 2012”</a:t>
            </a:r>
          </a:p>
        </p:txBody>
      </p:sp>
      <p:sp>
        <p:nvSpPr>
          <p:cNvPr id="68" name="TextBox 67">
            <a:extLst>
              <a:ext uri="{FF2B5EF4-FFF2-40B4-BE49-F238E27FC236}">
                <a16:creationId xmlns:a16="http://schemas.microsoft.com/office/drawing/2014/main" id="{2D8477B4-C0F3-4D9B-B49D-28CD27957767}"/>
              </a:ext>
            </a:extLst>
          </p:cNvPr>
          <p:cNvSpPr txBox="1"/>
          <p:nvPr/>
        </p:nvSpPr>
        <p:spPr>
          <a:xfrm>
            <a:off x="7935685" y="5607803"/>
            <a:ext cx="860670" cy="6463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 “US Consumer Sentiment Hits Highest Level in 15 Years”</a:t>
            </a:r>
          </a:p>
        </p:txBody>
      </p:sp>
      <p:cxnSp>
        <p:nvCxnSpPr>
          <p:cNvPr id="57" name="Straight Connector 56">
            <a:extLst>
              <a:ext uri="{FF2B5EF4-FFF2-40B4-BE49-F238E27FC236}">
                <a16:creationId xmlns:a16="http://schemas.microsoft.com/office/drawing/2014/main" id="{7E4827E2-3174-4E87-9515-1001BE4D1FB9}"/>
              </a:ext>
            </a:extLst>
          </p:cNvPr>
          <p:cNvCxnSpPr>
            <a:cxnSpLocks/>
          </p:cNvCxnSpPr>
          <p:nvPr/>
        </p:nvCxnSpPr>
        <p:spPr>
          <a:xfrm>
            <a:off x="7261614" y="4662589"/>
            <a:ext cx="0" cy="987097"/>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7485F96-DDD2-45D3-9CBF-312FAD2E84F7}"/>
              </a:ext>
            </a:extLst>
          </p:cNvPr>
          <p:cNvCxnSpPr>
            <a:cxnSpLocks/>
          </p:cNvCxnSpPr>
          <p:nvPr/>
        </p:nvCxnSpPr>
        <p:spPr>
          <a:xfrm>
            <a:off x="8364958" y="4662589"/>
            <a:ext cx="0" cy="932668"/>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BDA43329-4FB5-4505-9554-C3DFCFF730D6}"/>
              </a:ext>
            </a:extLst>
          </p:cNvPr>
          <p:cNvCxnSpPr/>
          <p:nvPr/>
        </p:nvCxnSpPr>
        <p:spPr>
          <a:xfrm>
            <a:off x="7927170" y="4662589"/>
            <a:ext cx="0" cy="274320"/>
          </a:xfrm>
          <a:prstGeom prst="line">
            <a:avLst/>
          </a:prstGeom>
          <a:ln w="6350"/>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noFill/>
        </p:spPr>
        <p:txBody>
          <a:bodyPr/>
          <a:lstStyle/>
          <a:p>
            <a:r>
              <a:rPr lang="en-US" dirty="0"/>
              <a:t>World Stock Market Performance</a:t>
            </a:r>
          </a:p>
        </p:txBody>
      </p:sp>
      <p:sp>
        <p:nvSpPr>
          <p:cNvPr id="11" name="Text Placeholder 10"/>
          <p:cNvSpPr>
            <a:spLocks noGrp="1"/>
          </p:cNvSpPr>
          <p:nvPr>
            <p:ph type="body" sz="quarter" idx="15"/>
          </p:nvPr>
        </p:nvSpPr>
        <p:spPr/>
        <p:txBody>
          <a:bodyPr/>
          <a:lstStyle/>
          <a:p>
            <a:r>
              <a:rPr lang="en-US" dirty="0"/>
              <a:t>Graph Source: MSCI ACWI Index [net div.]. MSCI data © MSCI 2019, all rights reserved.</a:t>
            </a:r>
            <a:br>
              <a:rPr lang="en-US" dirty="0"/>
            </a:br>
            <a:r>
              <a:rPr lang="en-US" dirty="0"/>
              <a:t>It is not possible to invest directly in an index. Performance does not reflect the expenses associated with management of an actual portfolio. Past performance is not a guarantee of future results. </a:t>
            </a:r>
          </a:p>
        </p:txBody>
      </p:sp>
      <p:sp>
        <p:nvSpPr>
          <p:cNvPr id="5" name="Text Placeholder 4"/>
          <p:cNvSpPr>
            <a:spLocks noGrp="1"/>
          </p:cNvSpPr>
          <p:nvPr>
            <p:ph type="body" sz="quarter" idx="14"/>
          </p:nvPr>
        </p:nvSpPr>
        <p:spPr>
          <a:noFill/>
        </p:spPr>
        <p:txBody>
          <a:bodyPr/>
          <a:lstStyle/>
          <a:p>
            <a:r>
              <a:rPr lang="en-US" dirty="0"/>
              <a:t>MSCI All Country World Index with selected headlines from past 12 months</a:t>
            </a:r>
          </a:p>
        </p:txBody>
      </p:sp>
      <p:sp>
        <p:nvSpPr>
          <p:cNvPr id="17" name="TextBox 16"/>
          <p:cNvSpPr txBox="1"/>
          <p:nvPr/>
        </p:nvSpPr>
        <p:spPr>
          <a:xfrm>
            <a:off x="524124" y="6775986"/>
            <a:ext cx="8791688" cy="369277"/>
          </a:xfrm>
          <a:prstGeom prst="rect">
            <a:avLst/>
          </a:prstGeom>
          <a:noFill/>
        </p:spPr>
        <p:txBody>
          <a:bodyPr wrap="square" lIns="91388" tIns="45693" rIns="91388" bIns="45693" rtlCol="0">
            <a:spAutoFit/>
          </a:bodyPr>
          <a:lstStyle/>
          <a:p>
            <a:r>
              <a:rPr lang="en-US" sz="900" b="1" i="1" dirty="0">
                <a:solidFill>
                  <a:schemeClr val="tx2"/>
                </a:solidFill>
                <a:latin typeface="Times New Roman" panose="02020603050405020304" pitchFamily="18" charset="0"/>
                <a:cs typeface="Times New Roman" panose="02020603050405020304" pitchFamily="18" charset="0"/>
              </a:rPr>
              <a:t>These headlines are not offered to explain market returns. Instead, they serve as a reminder that investors should view daily events from a long-term perspective and avoid making investment decisions based solely on the news.</a:t>
            </a:r>
          </a:p>
        </p:txBody>
      </p:sp>
      <p:sp>
        <p:nvSpPr>
          <p:cNvPr id="3" name="Slide Number Placeholder 2"/>
          <p:cNvSpPr>
            <a:spLocks noGrp="1"/>
          </p:cNvSpPr>
          <p:nvPr>
            <p:ph type="sldNum" sz="quarter" idx="12"/>
          </p:nvPr>
        </p:nvSpPr>
        <p:spPr/>
        <p:txBody>
          <a:bodyPr/>
          <a:lstStyle/>
          <a:p>
            <a:fld id="{66F6FF41-5833-4EBF-9145-362BCED2914A}" type="slidenum">
              <a:rPr lang="en-US" smtClean="0">
                <a:solidFill>
                  <a:prstClr val="white">
                    <a:lumMod val="50000"/>
                  </a:prstClr>
                </a:solidFill>
              </a:rPr>
              <a:pPr/>
              <a:t>6</a:t>
            </a:fld>
            <a:endParaRPr lang="en-US" dirty="0">
              <a:solidFill>
                <a:prstClr val="white">
                  <a:lumMod val="50000"/>
                </a:prstClr>
              </a:solidFill>
            </a:endParaRPr>
          </a:p>
        </p:txBody>
      </p:sp>
      <p:cxnSp>
        <p:nvCxnSpPr>
          <p:cNvPr id="31" name="Straight Connector 30">
            <a:extLst>
              <a:ext uri="{FF2B5EF4-FFF2-40B4-BE49-F238E27FC236}">
                <a16:creationId xmlns:a16="http://schemas.microsoft.com/office/drawing/2014/main" id="{DF1DA62C-D65B-49D4-ADD4-A36C75C482F4}"/>
              </a:ext>
            </a:extLst>
          </p:cNvPr>
          <p:cNvCxnSpPr>
            <a:cxnSpLocks/>
          </p:cNvCxnSpPr>
          <p:nvPr/>
        </p:nvCxnSpPr>
        <p:spPr>
          <a:xfrm>
            <a:off x="616154" y="6806205"/>
            <a:ext cx="8802079" cy="0"/>
          </a:xfrm>
          <a:prstGeom prst="line">
            <a:avLst/>
          </a:prstGeom>
          <a:ln w="63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aphicFrame>
        <p:nvGraphicFramePr>
          <p:cNvPr id="61" name="Picture Placeholder 2">
            <a:extLst>
              <a:ext uri="{FF2B5EF4-FFF2-40B4-BE49-F238E27FC236}">
                <a16:creationId xmlns:a16="http://schemas.microsoft.com/office/drawing/2014/main" id="{4A706DF6-7952-4DB9-9AC7-A2B16507D8F2}"/>
              </a:ext>
            </a:extLst>
          </p:cNvPr>
          <p:cNvGraphicFramePr>
            <a:graphicFrameLocks/>
          </p:cNvGraphicFramePr>
          <p:nvPr>
            <p:extLst>
              <p:ext uri="{D42A27DB-BD31-4B8C-83A1-F6EECF244321}">
                <p14:modId xmlns:p14="http://schemas.microsoft.com/office/powerpoint/2010/main" val="1431916687"/>
              </p:ext>
            </p:extLst>
          </p:nvPr>
        </p:nvGraphicFramePr>
        <p:xfrm>
          <a:off x="5296156" y="1705286"/>
          <a:ext cx="4310743" cy="1155561"/>
        </p:xfrm>
        <a:graphic>
          <a:graphicData uri="http://schemas.openxmlformats.org/drawingml/2006/chart">
            <c:chart xmlns:c="http://schemas.openxmlformats.org/drawingml/2006/chart" xmlns:r="http://schemas.openxmlformats.org/officeDocument/2006/relationships" r:id="rId3"/>
          </a:graphicData>
        </a:graphic>
      </p:graphicFrame>
      <p:sp>
        <p:nvSpPr>
          <p:cNvPr id="56" name="TextBox 1">
            <a:extLst>
              <a:ext uri="{FF2B5EF4-FFF2-40B4-BE49-F238E27FC236}">
                <a16:creationId xmlns:a16="http://schemas.microsoft.com/office/drawing/2014/main" id="{B55E4F5D-623F-4349-A698-23213526F379}"/>
              </a:ext>
            </a:extLst>
          </p:cNvPr>
          <p:cNvSpPr txBox="1"/>
          <p:nvPr/>
        </p:nvSpPr>
        <p:spPr>
          <a:xfrm>
            <a:off x="5500950" y="1733338"/>
            <a:ext cx="4088111" cy="221214"/>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41252" indent="-41252" defTabSz="913866" fontAlgn="base">
              <a:lnSpc>
                <a:spcPct val="115000"/>
              </a:lnSpc>
              <a:spcBef>
                <a:spcPct val="0"/>
              </a:spcBef>
              <a:spcAft>
                <a:spcPts val="500"/>
              </a:spcAft>
            </a:pPr>
            <a:r>
              <a:rPr lang="en-US" sz="800" b="1" cap="all" spc="50" dirty="0">
                <a:solidFill>
                  <a:schemeClr val="bg1">
                    <a:lumMod val="50000"/>
                  </a:schemeClr>
                </a:solidFill>
                <a:latin typeface="Arial Narrow" panose="020B0606020202030204" pitchFamily="34" charset="0"/>
              </a:rPr>
              <a:t>Long Term (2000–Q2 2019)</a:t>
            </a:r>
          </a:p>
        </p:txBody>
      </p:sp>
      <p:sp>
        <p:nvSpPr>
          <p:cNvPr id="64" name="TextBox 1">
            <a:extLst>
              <a:ext uri="{FF2B5EF4-FFF2-40B4-BE49-F238E27FC236}">
                <a16:creationId xmlns:a16="http://schemas.microsoft.com/office/drawing/2014/main" id="{65C937AD-3845-4BBF-8FD0-5BE7CD2CD26D}"/>
              </a:ext>
            </a:extLst>
          </p:cNvPr>
          <p:cNvSpPr txBox="1"/>
          <p:nvPr/>
        </p:nvSpPr>
        <p:spPr>
          <a:xfrm>
            <a:off x="9013525" y="2246271"/>
            <a:ext cx="462519" cy="307777"/>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700" b="1" dirty="0">
                <a:solidFill>
                  <a:schemeClr val="tx2"/>
                </a:solidFill>
                <a:latin typeface="Arial" pitchFamily="34" charset="0"/>
                <a:cs typeface="Arial" pitchFamily="34" charset="0"/>
              </a:rPr>
              <a:t>Last 12 months</a:t>
            </a:r>
          </a:p>
        </p:txBody>
      </p:sp>
      <p:sp>
        <p:nvSpPr>
          <p:cNvPr id="60" name="TextBox 59">
            <a:extLst>
              <a:ext uri="{FF2B5EF4-FFF2-40B4-BE49-F238E27FC236}">
                <a16:creationId xmlns:a16="http://schemas.microsoft.com/office/drawing/2014/main" id="{B6E3ACA4-5D7B-4250-9610-A2B49DFFC30D}"/>
              </a:ext>
            </a:extLst>
          </p:cNvPr>
          <p:cNvSpPr txBox="1"/>
          <p:nvPr/>
        </p:nvSpPr>
        <p:spPr>
          <a:xfrm>
            <a:off x="8697972" y="6108547"/>
            <a:ext cx="892344" cy="507831"/>
          </a:xfrm>
          <a:prstGeom prst="rect">
            <a:avLst/>
          </a:prstGeom>
          <a:noFill/>
        </p:spPr>
        <p:txBody>
          <a:bodyPr wrap="square" rtlCol="0">
            <a:spAutoFit/>
          </a:bodyPr>
          <a:lstStyle/>
          <a:p>
            <a:pPr marL="41252" indent="-41252" defTabSz="913866" fontAlgn="base">
              <a:spcBef>
                <a:spcPct val="0"/>
              </a:spcBef>
              <a:spcAft>
                <a:spcPts val="600"/>
              </a:spcAft>
            </a:pPr>
            <a:r>
              <a:rPr lang="en-US" sz="900" dirty="0">
                <a:solidFill>
                  <a:schemeClr val="bg1">
                    <a:lumMod val="50000"/>
                  </a:schemeClr>
                </a:solidFill>
                <a:latin typeface="Arial Narrow" panose="020B0606020202030204" pitchFamily="34" charset="0"/>
              </a:rPr>
              <a:t>“S&amp;P 500 Posts Best First Half in 22 Years”</a:t>
            </a:r>
          </a:p>
        </p:txBody>
      </p:sp>
      <p:grpSp>
        <p:nvGrpSpPr>
          <p:cNvPr id="9" name="Graph">
            <a:extLst>
              <a:ext uri="{FF2B5EF4-FFF2-40B4-BE49-F238E27FC236}">
                <a16:creationId xmlns:a16="http://schemas.microsoft.com/office/drawing/2014/main" id="{4B04FABA-CA0D-4CFC-A638-C722D9A0AEFA}"/>
              </a:ext>
            </a:extLst>
          </p:cNvPr>
          <p:cNvGrpSpPr/>
          <p:nvPr/>
        </p:nvGrpSpPr>
        <p:grpSpPr>
          <a:xfrm>
            <a:off x="602899" y="1965844"/>
            <a:ext cx="9013374" cy="2889044"/>
            <a:chOff x="696538" y="1959276"/>
            <a:chExt cx="5704261" cy="2712353"/>
          </a:xfrm>
        </p:grpSpPr>
        <p:graphicFrame>
          <p:nvGraphicFramePr>
            <p:cNvPr id="24" name="Chart 23">
              <a:extLst>
                <a:ext uri="{FF2B5EF4-FFF2-40B4-BE49-F238E27FC236}">
                  <a16:creationId xmlns:a16="http://schemas.microsoft.com/office/drawing/2014/main" id="{6A86E947-FE58-48F9-8182-11E475D012DE}"/>
                </a:ext>
              </a:extLst>
            </p:cNvPr>
            <p:cNvGraphicFramePr/>
            <p:nvPr>
              <p:extLst>
                <p:ext uri="{D42A27DB-BD31-4B8C-83A1-F6EECF244321}">
                  <p14:modId xmlns:p14="http://schemas.microsoft.com/office/powerpoint/2010/main" val="3119844424"/>
                </p:ext>
              </p:extLst>
            </p:nvPr>
          </p:nvGraphicFramePr>
          <p:xfrm>
            <a:off x="696538" y="2000421"/>
            <a:ext cx="5704261" cy="2671208"/>
          </p:xfrm>
          <a:graphic>
            <a:graphicData uri="http://schemas.openxmlformats.org/drawingml/2006/chart">
              <c:chart xmlns:c="http://schemas.openxmlformats.org/drawingml/2006/chart" xmlns:r="http://schemas.openxmlformats.org/officeDocument/2006/relationships" r:id="rId4"/>
            </a:graphicData>
          </a:graphic>
        </p:graphicFrame>
        <p:sp>
          <p:nvSpPr>
            <p:cNvPr id="25" name="TextBox 1">
              <a:extLst>
                <a:ext uri="{FF2B5EF4-FFF2-40B4-BE49-F238E27FC236}">
                  <a16:creationId xmlns:a16="http://schemas.microsoft.com/office/drawing/2014/main" id="{CD4973DD-6C92-494F-96E0-08DA2AC9E53C}"/>
                </a:ext>
              </a:extLst>
            </p:cNvPr>
            <p:cNvSpPr txBox="1"/>
            <p:nvPr/>
          </p:nvSpPr>
          <p:spPr>
            <a:xfrm>
              <a:off x="700807" y="1959276"/>
              <a:ext cx="2707698" cy="222795"/>
            </a:xfrm>
            <a:prstGeom prst="rect">
              <a:avLst/>
            </a:prstGeom>
            <a:noFill/>
          </p:spPr>
          <p:txBody>
            <a:bodyPr wrap="square" lIns="0" r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41252" indent="-41252" defTabSz="913866" fontAlgn="base">
                <a:lnSpc>
                  <a:spcPct val="115000"/>
                </a:lnSpc>
                <a:spcBef>
                  <a:spcPct val="0"/>
                </a:spcBef>
                <a:spcAft>
                  <a:spcPts val="500"/>
                </a:spcAft>
              </a:pPr>
              <a:r>
                <a:rPr lang="en-US" sz="900" b="1" cap="all" spc="50" dirty="0">
                  <a:solidFill>
                    <a:srgbClr val="35627D"/>
                  </a:solidFill>
                  <a:latin typeface="Arial Narrow" panose="020B0606020202030204" pitchFamily="34" charset="0"/>
                </a:rPr>
                <a:t>Short Term (Q3 2018–Q2 2019)</a:t>
              </a:r>
            </a:p>
          </p:txBody>
        </p:sp>
      </p:grpSp>
      <p:pic>
        <p:nvPicPr>
          <p:cNvPr id="62" name="Picture Placeholder 8">
            <a:extLst>
              <a:ext uri="{FF2B5EF4-FFF2-40B4-BE49-F238E27FC236}">
                <a16:creationId xmlns:a16="http://schemas.microsoft.com/office/drawing/2014/main" id="{E91F64F4-81C5-4F4E-98E1-5DBF539186D6}"/>
              </a:ext>
            </a:extLst>
          </p:cNvPr>
          <p:cNvPicPr>
            <a:picLocks noGrp="1" noChangeAspect="1"/>
          </p:cNvPicPr>
          <p:nvPr>
            <p:ph type="pic" sz="quarter" idx="13"/>
          </p:nvPr>
        </p:nvPicPr>
        <p:blipFill>
          <a:blip r:embed="rId5" cstate="print">
            <a:extLst>
              <a:ext uri="{28A0092B-C50C-407E-A947-70E740481C1C}">
                <a14:useLocalDpi xmlns:a14="http://schemas.microsoft.com/office/drawing/2010/main" val="0"/>
              </a:ext>
            </a:extLst>
          </a:blip>
          <a:srcRect t="15015" b="15015"/>
          <a:stretch>
            <a:fillRect/>
          </a:stretch>
        </p:blipFill>
        <p:spPr>
          <a:xfrm>
            <a:off x="7759700" y="350838"/>
            <a:ext cx="1830388" cy="731837"/>
          </a:xfrm>
        </p:spPr>
      </p:pic>
    </p:spTree>
    <p:extLst>
      <p:ext uri="{BB962C8B-B14F-4D97-AF65-F5344CB8AC3E}">
        <p14:creationId xmlns:p14="http://schemas.microsoft.com/office/powerpoint/2010/main" val="45032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a:t>World Asset Classes</a:t>
            </a:r>
            <a:br>
              <a:rPr lang="en-US" dirty="0"/>
            </a:br>
            <a:endParaRPr lang="en-US" dirty="0"/>
          </a:p>
        </p:txBody>
      </p:sp>
      <p:sp>
        <p:nvSpPr>
          <p:cNvPr id="15" name="Text Placeholder 14"/>
          <p:cNvSpPr>
            <a:spLocks noGrp="1"/>
          </p:cNvSpPr>
          <p:nvPr>
            <p:ph type="body" sz="quarter" idx="15"/>
          </p:nvPr>
        </p:nvSpPr>
        <p:spPr/>
        <p:txBody>
          <a:bodyPr/>
          <a:lstStyle/>
          <a:p>
            <a:r>
              <a:rPr lang="en-US" b="1" dirty="0"/>
              <a:t>Past performance is not a guarantee of future results. Indices are not available for direct investment. Index performance does not reflect the expenses associated with the management of an actual portfolio. </a:t>
            </a:r>
            <a:r>
              <a:rPr lang="en-US" dirty="0"/>
              <a:t>The S&amp;P data is provided by Standard &amp; Poor's Index Services Group. Frank Russell Company is the source and owner of the trademarks, service marks, and copyrights related to the Russell Indexes. MSCI data © MSCI 2019, all rights reserved. Dow Jones data © 2019 S&amp;P Dow Jones Indices LLC, a division of S&amp;P Global. All rights reserved. S&amp;P data © 2019 S&amp;P Dow Jones Indices LLC, a division of S&amp;P Global. All rights reserved. Bloomberg Barclays data provided by Bloomberg. Treasury bills © Stocks, Bonds, Bills, and Inflation Yearbook™, Ibbotson Associates, Chicago (annually updated work by Roger G. Ibbotson and Rex A. Sinquefield). </a:t>
            </a:r>
          </a:p>
        </p:txBody>
      </p:sp>
      <p:sp>
        <p:nvSpPr>
          <p:cNvPr id="14" name="Text Placeholder 13"/>
          <p:cNvSpPr>
            <a:spLocks noGrp="1"/>
          </p:cNvSpPr>
          <p:nvPr>
            <p:ph type="body" sz="quarter" idx="18"/>
          </p:nvPr>
        </p:nvSpPr>
        <p:spPr/>
        <p:txBody>
          <a:bodyPr/>
          <a:lstStyle/>
          <a:p>
            <a:r>
              <a:rPr lang="en-US" dirty="0"/>
              <a:t>Equity markets around the globe posted positive returns for the quarter. Looking at broad market indices, US equities outperformed non-US developed and emerging markets during the quarter.  </a:t>
            </a:r>
          </a:p>
          <a:p>
            <a:r>
              <a:rPr lang="en-US" dirty="0"/>
              <a:t>Value stocks outperformed growth stocks in emerging markets but underperformed in developed markets, including the US. Small caps underperformed large caps in all regions. </a:t>
            </a:r>
          </a:p>
          <a:p>
            <a:r>
              <a:rPr lang="en-US" dirty="0"/>
              <a:t>REIT indices underperformed equity market indices in both the US and non-US developed markets. </a:t>
            </a:r>
          </a:p>
        </p:txBody>
      </p:sp>
      <p:sp>
        <p:nvSpPr>
          <p:cNvPr id="12" name="Text Placeholder 11"/>
          <p:cNvSpPr>
            <a:spLocks noGrp="1"/>
          </p:cNvSpPr>
          <p:nvPr>
            <p:ph type="body" sz="quarter" idx="14"/>
          </p:nvPr>
        </p:nvSpPr>
        <p:spPr/>
        <p:txBody>
          <a:bodyPr/>
          <a:lstStyle/>
          <a:p>
            <a:pPr lvl="0"/>
            <a:r>
              <a:rPr lang="en-US" dirty="0"/>
              <a:t>Second Quarter 2019 Index Returns (%)</a:t>
            </a:r>
          </a:p>
          <a:p>
            <a:endParaRPr lang="en-US" dirty="0"/>
          </a:p>
        </p:txBody>
      </p:sp>
      <p:cxnSp>
        <p:nvCxnSpPr>
          <p:cNvPr id="7" name="Straight Connector 6"/>
          <p:cNvCxnSpPr/>
          <p:nvPr/>
        </p:nvCxnSpPr>
        <p:spPr>
          <a:xfrm>
            <a:off x="609599" y="3173855"/>
            <a:ext cx="8686800" cy="0"/>
          </a:xfrm>
          <a:prstGeom prst="line">
            <a:avLst/>
          </a:prstGeom>
          <a:ln w="6350">
            <a:solidFill>
              <a:schemeClr val="bg1">
                <a:lumMod val="65000"/>
              </a:schemeClr>
            </a:solidFill>
            <a:prstDash val="solid"/>
          </a:ln>
        </p:spPr>
        <p:style>
          <a:lnRef idx="1">
            <a:schemeClr val="accent1"/>
          </a:lnRef>
          <a:fillRef idx="0">
            <a:schemeClr val="accent1"/>
          </a:fillRef>
          <a:effectRef idx="0">
            <a:schemeClr val="accent1"/>
          </a:effectRef>
          <a:fontRef idx="minor">
            <a:schemeClr val="tx1"/>
          </a:fontRef>
        </p:style>
      </p:cxnSp>
      <p:graphicFrame>
        <p:nvGraphicFramePr>
          <p:cNvPr id="13" name="Chart 12"/>
          <p:cNvGraphicFramePr/>
          <p:nvPr>
            <p:extLst>
              <p:ext uri="{D42A27DB-BD31-4B8C-83A1-F6EECF244321}">
                <p14:modId xmlns:p14="http://schemas.microsoft.com/office/powerpoint/2010/main" val="3098294285"/>
              </p:ext>
            </p:extLst>
          </p:nvPr>
        </p:nvGraphicFramePr>
        <p:xfrm>
          <a:off x="685800" y="3309719"/>
          <a:ext cx="8823323" cy="3352800"/>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66F6FF41-5833-4EBF-9145-362BCED2914A}" type="slidenum">
              <a:rPr lang="en-US" smtClean="0">
                <a:solidFill>
                  <a:prstClr val="white">
                    <a:lumMod val="50000"/>
                  </a:prstClr>
                </a:solidFill>
              </a:rPr>
              <a:pPr/>
              <a:t>7</a:t>
            </a:fld>
            <a:endParaRPr lang="en-US" dirty="0">
              <a:solidFill>
                <a:prstClr val="white">
                  <a:lumMod val="50000"/>
                </a:prstClr>
              </a:solidFill>
            </a:endParaRPr>
          </a:p>
        </p:txBody>
      </p:sp>
      <p:pic>
        <p:nvPicPr>
          <p:cNvPr id="11" name="Picture Placeholder 8">
            <a:extLst>
              <a:ext uri="{FF2B5EF4-FFF2-40B4-BE49-F238E27FC236}">
                <a16:creationId xmlns:a16="http://schemas.microsoft.com/office/drawing/2014/main" id="{F61811A6-20CC-4572-9A96-7222547F4C9F}"/>
              </a:ext>
            </a:extLst>
          </p:cNvPr>
          <p:cNvPicPr>
            <a:picLocks noGrp="1" noChangeAspect="1"/>
          </p:cNvPicPr>
          <p:nvPr>
            <p:ph type="pic" sz="quarter" idx="13"/>
          </p:nvPr>
        </p:nvPicPr>
        <p:blipFill>
          <a:blip r:embed="rId4" cstate="print">
            <a:extLst>
              <a:ext uri="{28A0092B-C50C-407E-A947-70E740481C1C}">
                <a14:useLocalDpi xmlns:a14="http://schemas.microsoft.com/office/drawing/2010/main" val="0"/>
              </a:ext>
            </a:extLst>
          </a:blip>
          <a:srcRect t="15015" b="15015"/>
          <a:stretch>
            <a:fillRect/>
          </a:stretch>
        </p:blipFill>
        <p:spPr>
          <a:xfrm>
            <a:off x="7759700" y="350838"/>
            <a:ext cx="1830388" cy="731837"/>
          </a:xfrm>
        </p:spPr>
      </p:pic>
    </p:spTree>
    <p:extLst>
      <p:ext uri="{BB962C8B-B14F-4D97-AF65-F5344CB8AC3E}">
        <p14:creationId xmlns:p14="http://schemas.microsoft.com/office/powerpoint/2010/main" val="3223391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 Stocks</a:t>
            </a:r>
          </a:p>
        </p:txBody>
      </p:sp>
      <p:sp>
        <p:nvSpPr>
          <p:cNvPr id="4" name="Slide Number Placeholder 3"/>
          <p:cNvSpPr>
            <a:spLocks noGrp="1"/>
          </p:cNvSpPr>
          <p:nvPr>
            <p:ph type="sldNum" sz="quarter" idx="12"/>
          </p:nvPr>
        </p:nvSpPr>
        <p:spPr/>
        <p:txBody>
          <a:bodyPr/>
          <a:lstStyle/>
          <a:p>
            <a:fld id="{66F6FF41-5833-4EBF-9145-362BCED2914A}" type="slidenum">
              <a:rPr lang="en-US" smtClean="0"/>
              <a:pPr/>
              <a:t>8</a:t>
            </a:fld>
            <a:endParaRPr lang="en-US" dirty="0"/>
          </a:p>
        </p:txBody>
      </p:sp>
      <p:sp>
        <p:nvSpPr>
          <p:cNvPr id="8" name="Text Placeholder 7"/>
          <p:cNvSpPr>
            <a:spLocks noGrp="1"/>
          </p:cNvSpPr>
          <p:nvPr>
            <p:ph type="body" sz="quarter" idx="14"/>
          </p:nvPr>
        </p:nvSpPr>
        <p:spPr/>
        <p:txBody>
          <a:bodyPr/>
          <a:lstStyle/>
          <a:p>
            <a:r>
              <a:rPr lang="en-US" dirty="0"/>
              <a:t>Second Quarter 2019 Index Returns</a:t>
            </a:r>
          </a:p>
        </p:txBody>
      </p:sp>
      <p:sp>
        <p:nvSpPr>
          <p:cNvPr id="9" name="Text Placeholder 8"/>
          <p:cNvSpPr>
            <a:spLocks noGrp="1"/>
          </p:cNvSpPr>
          <p:nvPr>
            <p:ph type="body" sz="quarter" idx="15"/>
          </p:nvPr>
        </p:nvSpPr>
        <p:spPr/>
        <p:txBody>
          <a:bodyPr/>
          <a:lstStyle/>
          <a:p>
            <a:r>
              <a:rPr lang="en-US" b="1" dirty="0"/>
              <a:t>Past performance is not a guarantee of future results. Indices are not available for direct investment. Index performance does not reflect the expenses associated with the management of an actual portfolio.</a:t>
            </a:r>
            <a:r>
              <a:rPr lang="en-US" dirty="0"/>
              <a:t> Market segment (index representation) as follows: Marketwide (Russell 3000 Index), Large Cap (Russell 1000 Index), Large Cap Value (Russell 1000 Value Index), Large Cap Growth (Russell 1000 Growth Index), Small Cap (Russell 2000 Index), Small Cap Value (Russell 2000 Value Index), and Small Cap Growth (Russell 2000 Growth Index). World Market Cap represented by Russell 3000 Index, MSCI World ex USA IMI Index, and MSCI Emerging Markets IMI Index. Russell 3000 Index is used as the proxy for the US market. Frank Russell Company is the source and owner of the trademarks, service marks, and copyrights related to the Russell Indexes. MSCI data © MSCI 2019, all rights reserved.</a:t>
            </a:r>
          </a:p>
        </p:txBody>
      </p:sp>
      <p:sp>
        <p:nvSpPr>
          <p:cNvPr id="14" name="Text Placeholder 13"/>
          <p:cNvSpPr>
            <a:spLocks noGrp="1"/>
          </p:cNvSpPr>
          <p:nvPr>
            <p:ph type="body" sz="quarter" idx="18"/>
          </p:nvPr>
        </p:nvSpPr>
        <p:spPr/>
        <p:txBody>
          <a:bodyPr/>
          <a:lstStyle/>
          <a:p>
            <a:r>
              <a:rPr lang="en-US" dirty="0"/>
              <a:t>US equities outperformed both non-US developed and emerging markets equities. </a:t>
            </a:r>
          </a:p>
          <a:p>
            <a:r>
              <a:rPr lang="en-US" dirty="0"/>
              <a:t>Small caps underperformed large caps in the US.  </a:t>
            </a:r>
          </a:p>
          <a:p>
            <a:r>
              <a:rPr lang="en-US" dirty="0"/>
              <a:t>Value underperformed growth in the US across large            and small cap stocks.</a:t>
            </a:r>
          </a:p>
        </p:txBody>
      </p:sp>
      <p:graphicFrame>
        <p:nvGraphicFramePr>
          <p:cNvPr id="13" name="Chart 12"/>
          <p:cNvGraphicFramePr/>
          <p:nvPr>
            <p:extLst>
              <p:ext uri="{D42A27DB-BD31-4B8C-83A1-F6EECF244321}">
                <p14:modId xmlns:p14="http://schemas.microsoft.com/office/powerpoint/2010/main" val="2903708765"/>
              </p:ext>
            </p:extLst>
          </p:nvPr>
        </p:nvGraphicFramePr>
        <p:xfrm>
          <a:off x="609600" y="4903597"/>
          <a:ext cx="3811675" cy="198652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250726026"/>
              </p:ext>
            </p:extLst>
          </p:nvPr>
        </p:nvGraphicFramePr>
        <p:xfrm>
          <a:off x="4648200" y="4651375"/>
          <a:ext cx="4914900" cy="2133600"/>
        </p:xfrm>
        <a:graphic>
          <a:graphicData uri="http://schemas.openxmlformats.org/presentationml/2006/ole">
            <mc:AlternateContent xmlns:mc="http://schemas.openxmlformats.org/markup-compatibility/2006">
              <mc:Choice xmlns:v="urn:schemas-microsoft-com:vml" Requires="v">
                <p:oleObj spid="_x0000_s86669" name="Worksheet" r:id="rId5" imgW="4914756" imgH="2133785" progId="Excel.Sheet.12">
                  <p:embed/>
                </p:oleObj>
              </mc:Choice>
              <mc:Fallback>
                <p:oleObj name="Worksheet" r:id="rId5" imgW="4914756" imgH="2133785" progId="Excel.Sheet.12">
                  <p:embed/>
                  <p:pic>
                    <p:nvPicPr>
                      <p:cNvPr id="0" name=""/>
                      <p:cNvPicPr>
                        <a:picLocks noChangeAspect="1" noChangeArrowheads="1"/>
                      </p:cNvPicPr>
                      <p:nvPr/>
                    </p:nvPicPr>
                    <p:blipFill>
                      <a:blip r:embed="rId6"/>
                      <a:srcRect/>
                      <a:stretch>
                        <a:fillRect/>
                      </a:stretch>
                    </p:blipFill>
                    <p:spPr bwMode="auto">
                      <a:xfrm>
                        <a:off x="4648200" y="4651375"/>
                        <a:ext cx="49149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 name="Chart 14"/>
          <p:cNvGraphicFramePr/>
          <p:nvPr>
            <p:extLst>
              <p:ext uri="{D42A27DB-BD31-4B8C-83A1-F6EECF244321}">
                <p14:modId xmlns:p14="http://schemas.microsoft.com/office/powerpoint/2010/main" val="518011445"/>
              </p:ext>
            </p:extLst>
          </p:nvPr>
        </p:nvGraphicFramePr>
        <p:xfrm>
          <a:off x="4592096" y="2120202"/>
          <a:ext cx="4983983" cy="2192722"/>
        </p:xfrm>
        <a:graphic>
          <a:graphicData uri="http://schemas.openxmlformats.org/drawingml/2006/chart">
            <c:chart xmlns:c="http://schemas.openxmlformats.org/drawingml/2006/chart" xmlns:r="http://schemas.openxmlformats.org/officeDocument/2006/relationships" r:id="rId7"/>
          </a:graphicData>
        </a:graphic>
      </p:graphicFrame>
      <p:grpSp>
        <p:nvGrpSpPr>
          <p:cNvPr id="6" name="Group 5">
            <a:extLst>
              <a:ext uri="{FF2B5EF4-FFF2-40B4-BE49-F238E27FC236}">
                <a16:creationId xmlns:a16="http://schemas.microsoft.com/office/drawing/2014/main" id="{63D51C6D-B6E5-4BDA-9193-3EEB3B7C3EA2}"/>
              </a:ext>
            </a:extLst>
          </p:cNvPr>
          <p:cNvGrpSpPr/>
          <p:nvPr/>
        </p:nvGrpSpPr>
        <p:grpSpPr>
          <a:xfrm>
            <a:off x="539264" y="4798637"/>
            <a:ext cx="3771481" cy="404896"/>
            <a:chOff x="609600" y="4798637"/>
            <a:chExt cx="3771481" cy="404896"/>
          </a:xfrm>
        </p:grpSpPr>
        <p:cxnSp>
          <p:nvCxnSpPr>
            <p:cNvPr id="5" name="Straight Connector 4"/>
            <p:cNvCxnSpPr/>
            <p:nvPr/>
          </p:nvCxnSpPr>
          <p:spPr>
            <a:xfrm flipV="1">
              <a:off x="688974" y="5057638"/>
              <a:ext cx="3605214"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8" name="Content Placeholder 10">
              <a:extLst>
                <a:ext uri="{FF2B5EF4-FFF2-40B4-BE49-F238E27FC236}">
                  <a16:creationId xmlns:a16="http://schemas.microsoft.com/office/drawing/2014/main" id="{86AA1426-A268-4A6B-AE0C-0527D2988DB0}"/>
                </a:ext>
              </a:extLst>
            </p:cNvPr>
            <p:cNvSpPr txBox="1">
              <a:spLocks/>
            </p:cNvSpPr>
            <p:nvPr/>
          </p:nvSpPr>
          <p:spPr>
            <a:xfrm>
              <a:off x="609600" y="4798637"/>
              <a:ext cx="3771481" cy="404896"/>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World Market Capitalization—US</a:t>
              </a:r>
            </a:p>
            <a:p>
              <a:pPr marL="0" lvl="1" indent="0">
                <a:spcBef>
                  <a:spcPts val="0"/>
                </a:spcBef>
                <a:buNone/>
              </a:pPr>
              <a:endParaRPr lang="en-US" sz="1000" b="1" dirty="0">
                <a:solidFill>
                  <a:schemeClr val="tx2"/>
                </a:solidFill>
              </a:endParaRPr>
            </a:p>
          </p:txBody>
        </p:sp>
      </p:grpSp>
      <p:sp>
        <p:nvSpPr>
          <p:cNvPr id="19" name="Content Placeholder 23">
            <a:extLst>
              <a:ext uri="{FF2B5EF4-FFF2-40B4-BE49-F238E27FC236}">
                <a16:creationId xmlns:a16="http://schemas.microsoft.com/office/drawing/2014/main" id="{DD421C88-5337-4332-A62C-162B850941A1}"/>
              </a:ext>
            </a:extLst>
          </p:cNvPr>
          <p:cNvSpPr txBox="1">
            <a:spLocks/>
          </p:cNvSpPr>
          <p:nvPr/>
        </p:nvSpPr>
        <p:spPr>
          <a:xfrm>
            <a:off x="4655266" y="4798637"/>
            <a:ext cx="4441437"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grpSp>
        <p:nvGrpSpPr>
          <p:cNvPr id="11" name="Group 10">
            <a:extLst>
              <a:ext uri="{FF2B5EF4-FFF2-40B4-BE49-F238E27FC236}">
                <a16:creationId xmlns:a16="http://schemas.microsoft.com/office/drawing/2014/main" id="{40805EBB-D870-4E3B-8868-3513B10251C1}"/>
              </a:ext>
            </a:extLst>
          </p:cNvPr>
          <p:cNvGrpSpPr/>
          <p:nvPr/>
        </p:nvGrpSpPr>
        <p:grpSpPr>
          <a:xfrm>
            <a:off x="4635169" y="1826708"/>
            <a:ext cx="4813631" cy="342590"/>
            <a:chOff x="4635169" y="1826708"/>
            <a:chExt cx="4813631" cy="342590"/>
          </a:xfrm>
        </p:grpSpPr>
        <p:sp>
          <p:nvSpPr>
            <p:cNvPr id="17" name="Content Placeholder 9">
              <a:extLst>
                <a:ext uri="{FF2B5EF4-FFF2-40B4-BE49-F238E27FC236}">
                  <a16:creationId xmlns:a16="http://schemas.microsoft.com/office/drawing/2014/main" id="{9CB907B7-BAB7-460B-9A7D-A38A9015832A}"/>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for the Quarter (%)</a:t>
              </a:r>
            </a:p>
            <a:p>
              <a:pPr>
                <a:spcBef>
                  <a:spcPts val="0"/>
                </a:spcBef>
              </a:pPr>
              <a:endParaRPr lang="en-US" sz="1000" b="1" dirty="0">
                <a:solidFill>
                  <a:schemeClr val="tx2"/>
                </a:solidFill>
              </a:endParaRPr>
            </a:p>
          </p:txBody>
        </p:sp>
        <p:cxnSp>
          <p:nvCxnSpPr>
            <p:cNvPr id="20" name="Straight Connector 19">
              <a:extLst>
                <a:ext uri="{FF2B5EF4-FFF2-40B4-BE49-F238E27FC236}">
                  <a16:creationId xmlns:a16="http://schemas.microsoft.com/office/drawing/2014/main" id="{656CC887-C9DD-42C0-BF3E-D298B09A3DCB}"/>
                </a:ext>
              </a:extLst>
            </p:cNvPr>
            <p:cNvCxnSpPr>
              <a:cxnSpLocks/>
            </p:cNvCxnSpPr>
            <p:nvPr/>
          </p:nvCxnSpPr>
          <p:spPr>
            <a:xfrm flipV="1">
              <a:off x="4724400" y="2105099"/>
              <a:ext cx="472440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pic>
        <p:nvPicPr>
          <p:cNvPr id="21" name="Picture Placeholder 8">
            <a:extLst>
              <a:ext uri="{FF2B5EF4-FFF2-40B4-BE49-F238E27FC236}">
                <a16:creationId xmlns:a16="http://schemas.microsoft.com/office/drawing/2014/main" id="{1F17D37F-3E7A-446C-BDC2-45FB90FB5E67}"/>
              </a:ext>
            </a:extLst>
          </p:cNvPr>
          <p:cNvPicPr>
            <a:picLocks noGrp="1" noChangeAspect="1"/>
          </p:cNvPicPr>
          <p:nvPr>
            <p:ph type="pic" sz="quarter" idx="13"/>
          </p:nvPr>
        </p:nvPicPr>
        <p:blipFill>
          <a:blip r:embed="rId8" cstate="print">
            <a:extLst>
              <a:ext uri="{28A0092B-C50C-407E-A947-70E740481C1C}">
                <a14:useLocalDpi xmlns:a14="http://schemas.microsoft.com/office/drawing/2010/main" val="0"/>
              </a:ext>
            </a:extLst>
          </a:blip>
          <a:srcRect t="15015" b="15015"/>
          <a:stretch>
            <a:fillRect/>
          </a:stretch>
        </p:blipFill>
        <p:spPr>
          <a:xfrm>
            <a:off x="7759700" y="350838"/>
            <a:ext cx="1830388" cy="731837"/>
          </a:xfrm>
        </p:spPr>
      </p:pic>
    </p:spTree>
    <p:extLst>
      <p:ext uri="{BB962C8B-B14F-4D97-AF65-F5344CB8AC3E}">
        <p14:creationId xmlns:p14="http://schemas.microsoft.com/office/powerpoint/2010/main" val="486070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Chart 21"/>
          <p:cNvGraphicFramePr/>
          <p:nvPr>
            <p:extLst>
              <p:ext uri="{D42A27DB-BD31-4B8C-83A1-F6EECF244321}">
                <p14:modId xmlns:p14="http://schemas.microsoft.com/office/powerpoint/2010/main" val="3449903506"/>
              </p:ext>
            </p:extLst>
          </p:nvPr>
        </p:nvGraphicFramePr>
        <p:xfrm>
          <a:off x="4617661" y="1790192"/>
          <a:ext cx="5068600" cy="2499014"/>
        </p:xfrm>
        <a:graphic>
          <a:graphicData uri="http://schemas.openxmlformats.org/drawingml/2006/chart">
            <c:chart xmlns:c="http://schemas.openxmlformats.org/drawingml/2006/chart" xmlns:r="http://schemas.openxmlformats.org/officeDocument/2006/relationships" r:id="rId4"/>
          </a:graphicData>
        </a:graphic>
      </p:graphicFrame>
      <p:grpSp>
        <p:nvGrpSpPr>
          <p:cNvPr id="30" name="Group 29">
            <a:extLst>
              <a:ext uri="{FF2B5EF4-FFF2-40B4-BE49-F238E27FC236}">
                <a16:creationId xmlns:a16="http://schemas.microsoft.com/office/drawing/2014/main" id="{65957FC4-0D71-48FC-AA01-ABDD2AFA2732}"/>
              </a:ext>
            </a:extLst>
          </p:cNvPr>
          <p:cNvGrpSpPr/>
          <p:nvPr/>
        </p:nvGrpSpPr>
        <p:grpSpPr>
          <a:xfrm>
            <a:off x="4635169" y="1826708"/>
            <a:ext cx="4813631" cy="342590"/>
            <a:chOff x="4635169" y="1826708"/>
            <a:chExt cx="4813631" cy="342590"/>
          </a:xfrm>
        </p:grpSpPr>
        <p:sp>
          <p:nvSpPr>
            <p:cNvPr id="31" name="Content Placeholder 9">
              <a:extLst>
                <a:ext uri="{FF2B5EF4-FFF2-40B4-BE49-F238E27FC236}">
                  <a16:creationId xmlns:a16="http://schemas.microsoft.com/office/drawing/2014/main" id="{C6BC6CA7-5C0E-4FA8-9BF7-B49DA79CBC39}"/>
                </a:ext>
              </a:extLst>
            </p:cNvPr>
            <p:cNvSpPr txBox="1">
              <a:spLocks/>
            </p:cNvSpPr>
            <p:nvPr/>
          </p:nvSpPr>
          <p:spPr>
            <a:xfrm>
              <a:off x="4635169" y="1826708"/>
              <a:ext cx="4441437" cy="342590"/>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Ranked Returns for the Quarter (%)</a:t>
              </a:r>
            </a:p>
            <a:p>
              <a:pPr>
                <a:spcBef>
                  <a:spcPts val="0"/>
                </a:spcBef>
              </a:pPr>
              <a:endParaRPr lang="en-US" sz="1000" b="1" dirty="0">
                <a:solidFill>
                  <a:schemeClr val="tx2"/>
                </a:solidFill>
              </a:endParaRPr>
            </a:p>
          </p:txBody>
        </p:sp>
        <p:cxnSp>
          <p:nvCxnSpPr>
            <p:cNvPr id="34" name="Straight Connector 33">
              <a:extLst>
                <a:ext uri="{FF2B5EF4-FFF2-40B4-BE49-F238E27FC236}">
                  <a16:creationId xmlns:a16="http://schemas.microsoft.com/office/drawing/2014/main" id="{03F34CFD-F3E0-44D8-8594-5E34912C2E98}"/>
                </a:ext>
              </a:extLst>
            </p:cNvPr>
            <p:cNvCxnSpPr>
              <a:cxnSpLocks/>
            </p:cNvCxnSpPr>
            <p:nvPr/>
          </p:nvCxnSpPr>
          <p:spPr>
            <a:xfrm flipV="1">
              <a:off x="4724400" y="2105099"/>
              <a:ext cx="4724400"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25" name="TextBox 24" hidden="1"/>
          <p:cNvSpPr txBox="1"/>
          <p:nvPr/>
        </p:nvSpPr>
        <p:spPr>
          <a:xfrm>
            <a:off x="4267211" y="2645193"/>
            <a:ext cx="1219197" cy="233433"/>
          </a:xfrm>
          <a:prstGeom prst="rect">
            <a:avLst/>
          </a:prstGeom>
          <a:noFill/>
        </p:spPr>
        <p:txBody>
          <a:bodyPr wrap="square" lIns="91368" tIns="45682" rIns="91368" bIns="45682" rtlCol="0">
            <a:spAutoFit/>
          </a:bodyPr>
          <a:lstStyle/>
          <a:p>
            <a:pPr algn="r">
              <a:spcAft>
                <a:spcPts val="2400"/>
              </a:spcAft>
            </a:pPr>
            <a:r>
              <a:rPr lang="en-US" sz="900" dirty="0">
                <a:solidFill>
                  <a:prstClr val="white">
                    <a:lumMod val="50000"/>
                  </a:prstClr>
                </a:solidFill>
                <a:ea typeface="Verdana"/>
                <a:cs typeface="Arial"/>
              </a:rPr>
              <a:t>Value</a:t>
            </a:r>
          </a:p>
        </p:txBody>
      </p:sp>
      <p:grpSp>
        <p:nvGrpSpPr>
          <p:cNvPr id="33" name="Group 19" hidden="1"/>
          <p:cNvGrpSpPr/>
          <p:nvPr/>
        </p:nvGrpSpPr>
        <p:grpSpPr>
          <a:xfrm>
            <a:off x="7924800" y="381000"/>
            <a:ext cx="1676400" cy="533400"/>
            <a:chOff x="7924800" y="381000"/>
            <a:chExt cx="1676400" cy="533400"/>
          </a:xfrm>
        </p:grpSpPr>
        <p:sp>
          <p:nvSpPr>
            <p:cNvPr id="36" name="Rectangle 35"/>
            <p:cNvSpPr/>
            <p:nvPr/>
          </p:nvSpPr>
          <p:spPr>
            <a:xfrm>
              <a:off x="7924800" y="381000"/>
              <a:ext cx="1676400" cy="533400"/>
            </a:xfrm>
            <a:prstGeom prst="rect">
              <a:avLst/>
            </a:prstGeom>
            <a:noFill/>
            <a:ln>
              <a:solidFill>
                <a:schemeClr val="bg1">
                  <a:lumMod val="8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7" name="TextBox 36"/>
            <p:cNvSpPr txBox="1"/>
            <p:nvPr/>
          </p:nvSpPr>
          <p:spPr>
            <a:xfrm>
              <a:off x="7924800" y="457200"/>
              <a:ext cx="1676400" cy="400110"/>
            </a:xfrm>
            <a:prstGeom prst="rect">
              <a:avLst/>
            </a:prstGeom>
            <a:noFill/>
          </p:spPr>
          <p:txBody>
            <a:bodyPr wrap="square" rtlCol="0">
              <a:spAutoFit/>
            </a:bodyPr>
            <a:lstStyle/>
            <a:p>
              <a:pPr algn="ctr"/>
              <a:r>
                <a:rPr lang="en-US" dirty="0">
                  <a:solidFill>
                    <a:prstClr val="white">
                      <a:lumMod val="85000"/>
                    </a:prstClr>
                  </a:solidFill>
                </a:rPr>
                <a:t>Firm Logo</a:t>
              </a:r>
            </a:p>
          </p:txBody>
        </p:sp>
      </p:grpSp>
      <p:sp>
        <p:nvSpPr>
          <p:cNvPr id="48" name="TextBox 47" hidden="1"/>
          <p:cNvSpPr txBox="1"/>
          <p:nvPr/>
        </p:nvSpPr>
        <p:spPr>
          <a:xfrm>
            <a:off x="4265620" y="3200404"/>
            <a:ext cx="1219197" cy="233433"/>
          </a:xfrm>
          <a:prstGeom prst="rect">
            <a:avLst/>
          </a:prstGeom>
          <a:noFill/>
        </p:spPr>
        <p:txBody>
          <a:bodyPr wrap="square" lIns="91368" tIns="45682" rIns="91368" bIns="45682" rtlCol="0">
            <a:spAutoFit/>
          </a:bodyPr>
          <a:lstStyle/>
          <a:p>
            <a:pPr algn="r">
              <a:spcAft>
                <a:spcPts val="2400"/>
              </a:spcAft>
            </a:pPr>
            <a:r>
              <a:rPr lang="en-US" sz="900" dirty="0">
                <a:solidFill>
                  <a:prstClr val="white">
                    <a:lumMod val="50000"/>
                  </a:prstClr>
                </a:solidFill>
                <a:ea typeface="Verdana"/>
                <a:cs typeface="Arial"/>
              </a:rPr>
              <a:t>Large Cap</a:t>
            </a:r>
          </a:p>
        </p:txBody>
      </p:sp>
      <p:sp>
        <p:nvSpPr>
          <p:cNvPr id="51" name="TextBox 50" hidden="1"/>
          <p:cNvSpPr txBox="1"/>
          <p:nvPr/>
        </p:nvSpPr>
        <p:spPr>
          <a:xfrm>
            <a:off x="4267208" y="3731042"/>
            <a:ext cx="1219197" cy="233433"/>
          </a:xfrm>
          <a:prstGeom prst="rect">
            <a:avLst/>
          </a:prstGeom>
          <a:noFill/>
        </p:spPr>
        <p:txBody>
          <a:bodyPr wrap="square" lIns="91368" tIns="45682" rIns="91368" bIns="45682" rtlCol="0">
            <a:spAutoFit/>
          </a:bodyPr>
          <a:lstStyle/>
          <a:p>
            <a:pPr algn="r">
              <a:spcAft>
                <a:spcPts val="2400"/>
              </a:spcAft>
            </a:pPr>
            <a:r>
              <a:rPr lang="en-US" sz="900" dirty="0">
                <a:solidFill>
                  <a:prstClr val="white">
                    <a:lumMod val="50000"/>
                  </a:prstClr>
                </a:solidFill>
                <a:ea typeface="Verdana"/>
                <a:cs typeface="Arial"/>
              </a:rPr>
              <a:t>Growth</a:t>
            </a:r>
          </a:p>
        </p:txBody>
      </p:sp>
      <p:sp>
        <p:nvSpPr>
          <p:cNvPr id="52" name="TextBox 51" hidden="1"/>
          <p:cNvSpPr txBox="1"/>
          <p:nvPr/>
        </p:nvSpPr>
        <p:spPr>
          <a:xfrm>
            <a:off x="4267208" y="4267200"/>
            <a:ext cx="1219197" cy="233433"/>
          </a:xfrm>
          <a:prstGeom prst="rect">
            <a:avLst/>
          </a:prstGeom>
          <a:noFill/>
        </p:spPr>
        <p:txBody>
          <a:bodyPr wrap="square" lIns="91368" tIns="45682" rIns="91368" bIns="45682" rtlCol="0">
            <a:spAutoFit/>
          </a:bodyPr>
          <a:lstStyle/>
          <a:p>
            <a:pPr algn="r">
              <a:spcAft>
                <a:spcPts val="2400"/>
              </a:spcAft>
            </a:pPr>
            <a:r>
              <a:rPr lang="en-US" sz="900" dirty="0">
                <a:solidFill>
                  <a:prstClr val="white">
                    <a:lumMod val="50000"/>
                  </a:prstClr>
                </a:solidFill>
                <a:ea typeface="Verdana"/>
                <a:cs typeface="Arial"/>
              </a:rPr>
              <a:t>Small Cap</a:t>
            </a:r>
          </a:p>
        </p:txBody>
      </p:sp>
      <p:cxnSp>
        <p:nvCxnSpPr>
          <p:cNvPr id="32" name="Straight Connector 31" hidden="1"/>
          <p:cNvCxnSpPr/>
          <p:nvPr/>
        </p:nvCxnSpPr>
        <p:spPr>
          <a:xfrm flipH="1">
            <a:off x="5472626" y="2575560"/>
            <a:ext cx="1" cy="2133600"/>
          </a:xfrm>
          <a:prstGeom prst="line">
            <a:avLst/>
          </a:prstGeom>
          <a:ln w="6350">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US" dirty="0"/>
              <a:t>International Developed Stocks</a:t>
            </a:r>
          </a:p>
        </p:txBody>
      </p:sp>
      <p:sp>
        <p:nvSpPr>
          <p:cNvPr id="8" name="Slide Number Placeholder 7"/>
          <p:cNvSpPr>
            <a:spLocks noGrp="1"/>
          </p:cNvSpPr>
          <p:nvPr>
            <p:ph type="sldNum" sz="quarter" idx="12"/>
          </p:nvPr>
        </p:nvSpPr>
        <p:spPr/>
        <p:txBody>
          <a:bodyPr/>
          <a:lstStyle/>
          <a:p>
            <a:fld id="{66F6FF41-5833-4EBF-9145-362BCED2914A}" type="slidenum">
              <a:rPr lang="en-US" smtClean="0"/>
              <a:pPr/>
              <a:t>9</a:t>
            </a:fld>
            <a:endParaRPr lang="en-US" dirty="0"/>
          </a:p>
        </p:txBody>
      </p:sp>
      <p:sp>
        <p:nvSpPr>
          <p:cNvPr id="5" name="Text Placeholder 4"/>
          <p:cNvSpPr>
            <a:spLocks noGrp="1"/>
          </p:cNvSpPr>
          <p:nvPr>
            <p:ph type="body" sz="quarter" idx="14"/>
          </p:nvPr>
        </p:nvSpPr>
        <p:spPr/>
        <p:txBody>
          <a:bodyPr/>
          <a:lstStyle/>
          <a:p>
            <a:pPr lvl="0"/>
            <a:r>
              <a:rPr lang="en-US" dirty="0"/>
              <a:t>Second Quarter 2019 Index Returns</a:t>
            </a:r>
          </a:p>
        </p:txBody>
      </p:sp>
      <p:sp>
        <p:nvSpPr>
          <p:cNvPr id="12" name="Text Placeholder 11"/>
          <p:cNvSpPr>
            <a:spLocks noGrp="1"/>
          </p:cNvSpPr>
          <p:nvPr>
            <p:ph type="body" sz="quarter" idx="15"/>
          </p:nvPr>
        </p:nvSpPr>
        <p:spPr/>
        <p:txBody>
          <a:bodyPr/>
          <a:lstStyle/>
          <a:p>
            <a:r>
              <a:rPr lang="en-US" b="1" dirty="0"/>
              <a:t>Past performance is not a guarantee of future results. Indices are not available for direct investment. Index performance does not reflect the expenses associated with the management of an actual portfolio.</a:t>
            </a:r>
            <a:r>
              <a:rPr lang="en-US" dirty="0"/>
              <a:t> Market segment (index representation) as follows: Large Cap (MSCI World ex USA Index), Small Cap (MSCI World ex USA Small Cap Index), Value (MSCI World ex USA Value Index), and Growth (MSCI World ex USA Growth Index). All index returns are net of withholding tax on dividends. World Market Cap represented by Russell 3000 Index, MSCI World ex USA IMI Index, and MSCI Emerging Markets IMI Index. MSCI World ex USA IMI Index is used as the proxy for the International Developed market. MSCI data © MSCI 2019, all rights reserved. Frank Russell Company is the source and owner of the trademarks, service marks, and copyrights related to the Russell Indexes. </a:t>
            </a:r>
          </a:p>
        </p:txBody>
      </p:sp>
      <p:sp>
        <p:nvSpPr>
          <p:cNvPr id="7" name="Text Placeholder 6"/>
          <p:cNvSpPr>
            <a:spLocks noGrp="1"/>
          </p:cNvSpPr>
          <p:nvPr>
            <p:ph type="body" sz="quarter" idx="18"/>
          </p:nvPr>
        </p:nvSpPr>
        <p:spPr/>
        <p:txBody>
          <a:bodyPr/>
          <a:lstStyle/>
          <a:p>
            <a:r>
              <a:rPr lang="en-US" dirty="0"/>
              <a:t>In US dollar terms, developed markets stocks outside the US outperformed emerging markets equities but underperformed the US equity market during the quarter. </a:t>
            </a:r>
          </a:p>
          <a:p>
            <a:r>
              <a:rPr lang="en-US" dirty="0"/>
              <a:t>Small caps underperformed large caps in non-US      developed markets.  </a:t>
            </a:r>
          </a:p>
          <a:p>
            <a:r>
              <a:rPr lang="en-US" dirty="0"/>
              <a:t>Value underperformed growth across large and small           cap stocks.</a:t>
            </a:r>
          </a:p>
        </p:txBody>
      </p:sp>
      <p:graphicFrame>
        <p:nvGraphicFramePr>
          <p:cNvPr id="2" name="Object 1"/>
          <p:cNvGraphicFramePr>
            <a:graphicFrameLocks noChangeAspect="1"/>
          </p:cNvGraphicFramePr>
          <p:nvPr>
            <p:extLst>
              <p:ext uri="{D42A27DB-BD31-4B8C-83A1-F6EECF244321}">
                <p14:modId xmlns:p14="http://schemas.microsoft.com/office/powerpoint/2010/main" val="3824264944"/>
              </p:ext>
            </p:extLst>
          </p:nvPr>
        </p:nvGraphicFramePr>
        <p:xfrm>
          <a:off x="4648200" y="4625749"/>
          <a:ext cx="4676775" cy="1809750"/>
        </p:xfrm>
        <a:graphic>
          <a:graphicData uri="http://schemas.openxmlformats.org/presentationml/2006/ole">
            <mc:AlternateContent xmlns:mc="http://schemas.openxmlformats.org/markup-compatibility/2006">
              <mc:Choice xmlns:v="urn:schemas-microsoft-com:vml" Requires="v">
                <p:oleObj spid="_x0000_s87695" name="Worksheet" r:id="rId5" imgW="4676667" imgH="1809821" progId="Excel.Sheet.12">
                  <p:embed/>
                </p:oleObj>
              </mc:Choice>
              <mc:Fallback>
                <p:oleObj name="Worksheet" r:id="rId5" imgW="4676667" imgH="1809821" progId="Excel.Sheet.12">
                  <p:embed/>
                  <p:pic>
                    <p:nvPicPr>
                      <p:cNvPr id="0" name=""/>
                      <p:cNvPicPr>
                        <a:picLocks noChangeAspect="1" noChangeArrowheads="1"/>
                      </p:cNvPicPr>
                      <p:nvPr/>
                    </p:nvPicPr>
                    <p:blipFill>
                      <a:blip r:embed="rId6"/>
                      <a:srcRect/>
                      <a:stretch>
                        <a:fillRect/>
                      </a:stretch>
                    </p:blipFill>
                    <p:spPr bwMode="auto">
                      <a:xfrm>
                        <a:off x="4648200" y="4625749"/>
                        <a:ext cx="4676775"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 name="Chart 18"/>
          <p:cNvGraphicFramePr/>
          <p:nvPr>
            <p:extLst>
              <p:ext uri="{D42A27DB-BD31-4B8C-83A1-F6EECF244321}">
                <p14:modId xmlns:p14="http://schemas.microsoft.com/office/powerpoint/2010/main" val="3993668108"/>
              </p:ext>
            </p:extLst>
          </p:nvPr>
        </p:nvGraphicFramePr>
        <p:xfrm>
          <a:off x="690564" y="5024176"/>
          <a:ext cx="3620180" cy="1785291"/>
        </p:xfrm>
        <a:graphic>
          <a:graphicData uri="http://schemas.openxmlformats.org/drawingml/2006/chart">
            <c:chart xmlns:c="http://schemas.openxmlformats.org/drawingml/2006/chart" xmlns:r="http://schemas.openxmlformats.org/officeDocument/2006/relationships" r:id="rId7"/>
          </a:graphicData>
        </a:graphic>
      </p:graphicFrame>
      <p:grpSp>
        <p:nvGrpSpPr>
          <p:cNvPr id="24" name="Group 23">
            <a:extLst>
              <a:ext uri="{FF2B5EF4-FFF2-40B4-BE49-F238E27FC236}">
                <a16:creationId xmlns:a16="http://schemas.microsoft.com/office/drawing/2014/main" id="{1DF96017-0C5F-45DC-B04A-FA79EA32E9F2}"/>
              </a:ext>
            </a:extLst>
          </p:cNvPr>
          <p:cNvGrpSpPr/>
          <p:nvPr/>
        </p:nvGrpSpPr>
        <p:grpSpPr>
          <a:xfrm>
            <a:off x="539264" y="4798637"/>
            <a:ext cx="3771481" cy="404896"/>
            <a:chOff x="609600" y="4798637"/>
            <a:chExt cx="3771481" cy="404896"/>
          </a:xfrm>
        </p:grpSpPr>
        <p:cxnSp>
          <p:nvCxnSpPr>
            <p:cNvPr id="26" name="Straight Connector 25">
              <a:extLst>
                <a:ext uri="{FF2B5EF4-FFF2-40B4-BE49-F238E27FC236}">
                  <a16:creationId xmlns:a16="http://schemas.microsoft.com/office/drawing/2014/main" id="{68A6FC2A-3FE5-46FD-BCC9-9E6CC7F9DF63}"/>
                </a:ext>
              </a:extLst>
            </p:cNvPr>
            <p:cNvCxnSpPr/>
            <p:nvPr/>
          </p:nvCxnSpPr>
          <p:spPr>
            <a:xfrm flipV="1">
              <a:off x="688974" y="5057638"/>
              <a:ext cx="3605214" cy="1"/>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8" name="Content Placeholder 10">
              <a:extLst>
                <a:ext uri="{FF2B5EF4-FFF2-40B4-BE49-F238E27FC236}">
                  <a16:creationId xmlns:a16="http://schemas.microsoft.com/office/drawing/2014/main" id="{66A6BF92-0B95-4A7A-883E-AE67C4E08333}"/>
                </a:ext>
              </a:extLst>
            </p:cNvPr>
            <p:cNvSpPr txBox="1">
              <a:spLocks/>
            </p:cNvSpPr>
            <p:nvPr/>
          </p:nvSpPr>
          <p:spPr>
            <a:xfrm>
              <a:off x="609600" y="4798637"/>
              <a:ext cx="3771481" cy="404896"/>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World Market Capitalization—International Developed</a:t>
              </a:r>
            </a:p>
            <a:p>
              <a:pPr marL="0" lvl="1" indent="0">
                <a:spcBef>
                  <a:spcPts val="0"/>
                </a:spcBef>
                <a:buNone/>
              </a:pPr>
              <a:endParaRPr lang="en-US" sz="1000" b="1" dirty="0">
                <a:solidFill>
                  <a:schemeClr val="tx2"/>
                </a:solidFill>
              </a:endParaRPr>
            </a:p>
          </p:txBody>
        </p:sp>
      </p:grpSp>
      <p:sp>
        <p:nvSpPr>
          <p:cNvPr id="29" name="Content Placeholder 23">
            <a:extLst>
              <a:ext uri="{FF2B5EF4-FFF2-40B4-BE49-F238E27FC236}">
                <a16:creationId xmlns:a16="http://schemas.microsoft.com/office/drawing/2014/main" id="{46F5CBEA-FD46-4DBB-BE99-F0F6567553FD}"/>
              </a:ext>
            </a:extLst>
          </p:cNvPr>
          <p:cNvSpPr txBox="1">
            <a:spLocks/>
          </p:cNvSpPr>
          <p:nvPr/>
        </p:nvSpPr>
        <p:spPr>
          <a:xfrm>
            <a:off x="4655266" y="4798637"/>
            <a:ext cx="4441437" cy="355735"/>
          </a:xfrm>
          <a:prstGeom prst="rect">
            <a:avLst/>
          </a:prstGeom>
        </p:spPr>
        <p:txBody>
          <a:bodyPr/>
          <a:lstStyle>
            <a:lvl1pPr marL="0" indent="0" algn="l" defTabSz="1018228" rtl="0" eaLnBrk="1" latinLnBrk="0" hangingPunct="1">
              <a:spcBef>
                <a:spcPct val="20000"/>
              </a:spcBef>
              <a:buFont typeface="Arial" pitchFamily="34" charset="0"/>
              <a:buNone/>
              <a:defRPr sz="1600" kern="1200">
                <a:solidFill>
                  <a:schemeClr val="tx1"/>
                </a:solidFill>
                <a:latin typeface="Arial" pitchFamily="34" charset="0"/>
                <a:ea typeface="+mn-ea"/>
                <a:cs typeface="Arial" pitchFamily="34" charset="0"/>
              </a:defRPr>
            </a:lvl1pPr>
            <a:lvl2pPr marL="827310" indent="-318195"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2pPr>
            <a:lvl3pPr marL="1272787"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781900"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4pPr>
            <a:lvl5pPr marL="2291015" indent="-254556" algn="l" defTabSz="1018228"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80012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09245"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18359"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7471" indent="-254556" algn="l" defTabSz="1018228"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1" indent="0">
              <a:spcBef>
                <a:spcPts val="0"/>
              </a:spcBef>
              <a:buNone/>
            </a:pPr>
            <a:r>
              <a:rPr lang="en-US" sz="1000" b="1" dirty="0">
                <a:solidFill>
                  <a:schemeClr val="accent1"/>
                </a:solidFill>
              </a:rPr>
              <a:t>Period Returns (%) </a:t>
            </a:r>
          </a:p>
        </p:txBody>
      </p:sp>
      <p:pic>
        <p:nvPicPr>
          <p:cNvPr id="27" name="Picture Placeholder 8">
            <a:extLst>
              <a:ext uri="{FF2B5EF4-FFF2-40B4-BE49-F238E27FC236}">
                <a16:creationId xmlns:a16="http://schemas.microsoft.com/office/drawing/2014/main" id="{0FD82C4A-9B99-4BE1-A4DA-2797A728E0C2}"/>
              </a:ext>
            </a:extLst>
          </p:cNvPr>
          <p:cNvPicPr>
            <a:picLocks noGrp="1" noChangeAspect="1"/>
          </p:cNvPicPr>
          <p:nvPr>
            <p:ph type="pic" sz="quarter" idx="13"/>
          </p:nvPr>
        </p:nvPicPr>
        <p:blipFill>
          <a:blip r:embed="rId8" cstate="print">
            <a:extLst>
              <a:ext uri="{28A0092B-C50C-407E-A947-70E740481C1C}">
                <a14:useLocalDpi xmlns:a14="http://schemas.microsoft.com/office/drawing/2010/main" val="0"/>
              </a:ext>
            </a:extLst>
          </a:blip>
          <a:srcRect t="15015" b="15015"/>
          <a:stretch>
            <a:fillRect/>
          </a:stretch>
        </p:blipFill>
        <p:spPr>
          <a:xfrm>
            <a:off x="7759700" y="350838"/>
            <a:ext cx="1830388" cy="731837"/>
          </a:xfrm>
        </p:spPr>
      </p:pic>
    </p:spTree>
    <p:extLst>
      <p:ext uri="{BB962C8B-B14F-4D97-AF65-F5344CB8AC3E}">
        <p14:creationId xmlns:p14="http://schemas.microsoft.com/office/powerpoint/2010/main" val="951565805"/>
      </p:ext>
    </p:extLst>
  </p:cSld>
  <p:clrMapOvr>
    <a:masterClrMapping/>
  </p:clrMapOvr>
</p:sld>
</file>

<file path=ppt/theme/theme1.xml><?xml version="1.0" encoding="utf-8"?>
<a:theme xmlns:a="http://schemas.openxmlformats.org/drawingml/2006/main" name="1_QMR_Q2_2016_Landscape v1arr">
  <a:themeElements>
    <a:clrScheme name="QMR 2013">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6350">
          <a:solidFill>
            <a:schemeClr val="bg1">
              <a:lumMod val="65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QMR 2013">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QMR 2013">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QMR 2013">
    <a:dk1>
      <a:sysClr val="windowText" lastClr="000000"/>
    </a:dk1>
    <a:lt1>
      <a:sysClr val="window" lastClr="FFFFFF"/>
    </a:lt1>
    <a:dk2>
      <a:srgbClr val="35627D"/>
    </a:dk2>
    <a:lt2>
      <a:srgbClr val="A5C3CF"/>
    </a:lt2>
    <a:accent1>
      <a:srgbClr val="4D859E"/>
    </a:accent1>
    <a:accent2>
      <a:srgbClr val="93A37C"/>
    </a:accent2>
    <a:accent3>
      <a:srgbClr val="C00000"/>
    </a:accent3>
    <a:accent4>
      <a:srgbClr val="C5A43B"/>
    </a:accent4>
    <a:accent5>
      <a:srgbClr val="976563"/>
    </a:accent5>
    <a:accent6>
      <a:srgbClr val="8B814F"/>
    </a:accent6>
    <a:hlink>
      <a:srgbClr val="0000FF"/>
    </a:hlink>
    <a:folHlink>
      <a:srgbClr val="800080"/>
    </a:folHlink>
  </a:clrScheme>
  <a:fontScheme name="QMR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8550</TotalTime>
  <Words>3932</Words>
  <Application>Microsoft Office PowerPoint</Application>
  <PresentationFormat>Custom</PresentationFormat>
  <Paragraphs>411</Paragraphs>
  <Slides>19</Slides>
  <Notes>19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Arial Narrow</vt:lpstr>
      <vt:lpstr>Avenir LT Std 35 Light</vt:lpstr>
      <vt:lpstr>Calibri</vt:lpstr>
      <vt:lpstr>Times New Roman</vt:lpstr>
      <vt:lpstr>1_QMR_Q2_2016_Landscape v1arr</vt:lpstr>
      <vt:lpstr>Worksheet</vt:lpstr>
      <vt:lpstr>Q2</vt:lpstr>
      <vt:lpstr>Quarterly Market Review</vt:lpstr>
      <vt:lpstr>Quarterly Market Summary</vt:lpstr>
      <vt:lpstr>Long-Term Market Summary</vt:lpstr>
      <vt:lpstr>World Stock Market Performance</vt:lpstr>
      <vt:lpstr>World Stock Market Performance</vt:lpstr>
      <vt:lpstr>World Asset Classes </vt:lpstr>
      <vt:lpstr>US Stocks</vt:lpstr>
      <vt:lpstr>International Developed Stocks</vt:lpstr>
      <vt:lpstr>Emerging Markets Stocks</vt:lpstr>
      <vt:lpstr>Select Country Performance</vt:lpstr>
      <vt:lpstr>Select Currency Performance vs. US Dollar</vt:lpstr>
      <vt:lpstr>Real Estate Investment Trusts (REITs)</vt:lpstr>
      <vt:lpstr>Commodities</vt:lpstr>
      <vt:lpstr>Fixed Income</vt:lpstr>
      <vt:lpstr>Global Fixed Income</vt:lpstr>
      <vt:lpstr>Impact of Diversification</vt:lpstr>
      <vt:lpstr>The Uncommon Average</vt:lpstr>
      <vt:lpstr>The Uncommon Average</vt:lpstr>
    </vt:vector>
  </TitlesOfParts>
  <Company>Dimensional Fund Advisors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Q2</dc:title>
  <dc:creator>Alicia.Rosner@dimensional.com</dc:creator>
  <cp:lastModifiedBy>Tyler Hill</cp:lastModifiedBy>
  <cp:revision>978</cp:revision>
  <cp:lastPrinted>2019-04-01T13:57:38Z</cp:lastPrinted>
  <dcterms:created xsi:type="dcterms:W3CDTF">2016-07-05T22:39:06Z</dcterms:created>
  <dcterms:modified xsi:type="dcterms:W3CDTF">2019-07-08T17:39:26Z</dcterms:modified>
</cp:coreProperties>
</file>