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8.xml" ContentType="application/vnd.openxmlformats-officedocument.presentationml.notesSlide+xml"/>
  <Override PartName="/ppt/charts/chart17.xml" ContentType="application/vnd.openxmlformats-officedocument.drawingml.chart+xml"/>
  <Override PartName="/ppt/notesSlides/notesSlide9.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notesSlides/notesSlide11.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1" r:id="rId4"/>
    <p:sldId id="313" r:id="rId5"/>
    <p:sldId id="314" r:id="rId6"/>
    <p:sldId id="284" r:id="rId7"/>
    <p:sldId id="260" r:id="rId8"/>
    <p:sldId id="261" r:id="rId9"/>
    <p:sldId id="262" r:id="rId10"/>
    <p:sldId id="263" r:id="rId11"/>
    <p:sldId id="264" r:id="rId12"/>
    <p:sldId id="279" r:id="rId13"/>
    <p:sldId id="270" r:id="rId14"/>
    <p:sldId id="266" r:id="rId15"/>
    <p:sldId id="267" r:id="rId16"/>
    <p:sldId id="315" r:id="rId17"/>
    <p:sldId id="268" r:id="rId18"/>
    <p:sldId id="316" r:id="rId19"/>
    <p:sldId id="317" r:id="rId20"/>
  </p:sldIdLst>
  <p:sldSz cx="7772400" cy="10058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7" orient="horz" pos="6095">
          <p15:clr>
            <a:srgbClr val="A4A3A4"/>
          </p15:clr>
        </p15:guide>
        <p15:guide id="21" pos="4680" userDrawn="1">
          <p15:clr>
            <a:srgbClr val="A4A3A4"/>
          </p15:clr>
        </p15:guide>
        <p15:guide id="22" pos="336" userDrawn="1">
          <p15:clr>
            <a:srgbClr val="A4A3A4"/>
          </p15:clr>
        </p15:guide>
        <p15:guide id="23" pos="2568" userDrawn="1">
          <p15:clr>
            <a:srgbClr val="A4A3A4"/>
          </p15:clr>
        </p15:guide>
        <p15:guide id="26" pos="2448" userDrawn="1">
          <p15:clr>
            <a:srgbClr val="A4A3A4"/>
          </p15:clr>
        </p15:guide>
        <p15:guide id="27" orient="horz" pos="1296" userDrawn="1">
          <p15:clr>
            <a:srgbClr val="A4A3A4"/>
          </p15:clr>
        </p15:guide>
        <p15:guide id="28" orient="horz" pos="4080" userDrawn="1">
          <p15:clr>
            <a:srgbClr val="A4A3A4"/>
          </p15:clr>
        </p15:guide>
        <p15:guide id="29" orient="horz" pos="4344" userDrawn="1">
          <p15:clr>
            <a:srgbClr val="A4A3A4"/>
          </p15:clr>
        </p15:guide>
        <p15:guide id="30" orient="horz" pos="5208" userDrawn="1">
          <p15:clr>
            <a:srgbClr val="A4A3A4"/>
          </p15:clr>
        </p15:guide>
        <p15:guide id="31" orient="horz" pos="331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Martin@dimensional.com" initials="A" lastIdx="2" clrIdx="0">
    <p:extLst>
      <p:ext uri="{19B8F6BF-5375-455C-9EA6-DF929625EA0E}">
        <p15:presenceInfo xmlns:p15="http://schemas.microsoft.com/office/powerpoint/2012/main" userId="S-1-5-21-1017909788-408882013-1392588124-23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627D"/>
    <a:srgbClr val="C20000"/>
    <a:srgbClr val="C00000"/>
    <a:srgbClr val="FFFFFF"/>
    <a:srgbClr val="4D859E"/>
    <a:srgbClr val="595959"/>
    <a:srgbClr val="B7312C"/>
    <a:srgbClr val="BFBFBF"/>
    <a:srgbClr val="A6A6A6"/>
    <a:srgbClr val="B1B1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97" autoAdjust="0"/>
    <p:restoredTop sz="92797" autoAdjust="0"/>
  </p:normalViewPr>
  <p:slideViewPr>
    <p:cSldViewPr snapToGrid="0">
      <p:cViewPr varScale="1">
        <p:scale>
          <a:sx n="76" d="100"/>
          <a:sy n="76" d="100"/>
        </p:scale>
        <p:origin x="3210" y="96"/>
      </p:cViewPr>
      <p:guideLst>
        <p:guide orient="horz" pos="6095"/>
        <p:guide pos="4680"/>
        <p:guide pos="336"/>
        <p:guide pos="2568"/>
        <p:guide pos="2448"/>
        <p:guide orient="horz" pos="1296"/>
        <p:guide orient="horz" pos="4080"/>
        <p:guide orient="horz" pos="4344"/>
        <p:guide orient="horz" pos="5208"/>
        <p:guide orient="horz" pos="3312"/>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2.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8.xlsx"/><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8.7738955558683565E-2"/>
          <c:w val="0.92864756357878964"/>
          <c:h val="0.86396529210754069"/>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Sheet1!$A$2:$A$68</c:f>
              <c:numCache>
                <c:formatCode>mmm\ dd\,\ yyyy</c:formatCode>
                <c:ptCount val="67"/>
                <c:pt idx="0">
                  <c:v>43553</c:v>
                </c:pt>
                <c:pt idx="1">
                  <c:v>43556</c:v>
                </c:pt>
                <c:pt idx="2">
                  <c:v>43557</c:v>
                </c:pt>
                <c:pt idx="3">
                  <c:v>43558</c:v>
                </c:pt>
                <c:pt idx="4">
                  <c:v>43559</c:v>
                </c:pt>
                <c:pt idx="5">
                  <c:v>43560</c:v>
                </c:pt>
                <c:pt idx="6">
                  <c:v>43563</c:v>
                </c:pt>
                <c:pt idx="7">
                  <c:v>43564</c:v>
                </c:pt>
                <c:pt idx="8">
                  <c:v>43565</c:v>
                </c:pt>
                <c:pt idx="9">
                  <c:v>43566</c:v>
                </c:pt>
                <c:pt idx="10">
                  <c:v>43567</c:v>
                </c:pt>
                <c:pt idx="11">
                  <c:v>43570</c:v>
                </c:pt>
                <c:pt idx="12">
                  <c:v>43571</c:v>
                </c:pt>
                <c:pt idx="13">
                  <c:v>43572</c:v>
                </c:pt>
                <c:pt idx="14">
                  <c:v>43573</c:v>
                </c:pt>
                <c:pt idx="15">
                  <c:v>43574</c:v>
                </c:pt>
                <c:pt idx="16">
                  <c:v>43577</c:v>
                </c:pt>
                <c:pt idx="17">
                  <c:v>43578</c:v>
                </c:pt>
                <c:pt idx="18">
                  <c:v>43579</c:v>
                </c:pt>
                <c:pt idx="19">
                  <c:v>43580</c:v>
                </c:pt>
                <c:pt idx="20">
                  <c:v>43581</c:v>
                </c:pt>
                <c:pt idx="21">
                  <c:v>43584</c:v>
                </c:pt>
                <c:pt idx="22">
                  <c:v>43585</c:v>
                </c:pt>
                <c:pt idx="23">
                  <c:v>43586</c:v>
                </c:pt>
                <c:pt idx="24">
                  <c:v>43587</c:v>
                </c:pt>
                <c:pt idx="25">
                  <c:v>43588</c:v>
                </c:pt>
                <c:pt idx="26">
                  <c:v>43591</c:v>
                </c:pt>
                <c:pt idx="27">
                  <c:v>43592</c:v>
                </c:pt>
                <c:pt idx="28">
                  <c:v>43593</c:v>
                </c:pt>
                <c:pt idx="29">
                  <c:v>43594</c:v>
                </c:pt>
                <c:pt idx="30">
                  <c:v>43595</c:v>
                </c:pt>
                <c:pt idx="31">
                  <c:v>43598</c:v>
                </c:pt>
                <c:pt idx="32">
                  <c:v>43599</c:v>
                </c:pt>
                <c:pt idx="33">
                  <c:v>43600</c:v>
                </c:pt>
                <c:pt idx="34">
                  <c:v>43601</c:v>
                </c:pt>
                <c:pt idx="35">
                  <c:v>43602</c:v>
                </c:pt>
                <c:pt idx="36">
                  <c:v>43605</c:v>
                </c:pt>
                <c:pt idx="37">
                  <c:v>43606</c:v>
                </c:pt>
                <c:pt idx="38">
                  <c:v>43607</c:v>
                </c:pt>
                <c:pt idx="39">
                  <c:v>43608</c:v>
                </c:pt>
                <c:pt idx="40">
                  <c:v>43609</c:v>
                </c:pt>
                <c:pt idx="41">
                  <c:v>43612</c:v>
                </c:pt>
                <c:pt idx="42">
                  <c:v>43613</c:v>
                </c:pt>
                <c:pt idx="43">
                  <c:v>43614</c:v>
                </c:pt>
                <c:pt idx="44">
                  <c:v>43615</c:v>
                </c:pt>
                <c:pt idx="45">
                  <c:v>43616</c:v>
                </c:pt>
                <c:pt idx="46">
                  <c:v>43619</c:v>
                </c:pt>
                <c:pt idx="47">
                  <c:v>43620</c:v>
                </c:pt>
                <c:pt idx="48">
                  <c:v>43621</c:v>
                </c:pt>
                <c:pt idx="49">
                  <c:v>43622</c:v>
                </c:pt>
                <c:pt idx="50">
                  <c:v>43623</c:v>
                </c:pt>
                <c:pt idx="51">
                  <c:v>43626</c:v>
                </c:pt>
                <c:pt idx="52">
                  <c:v>43627</c:v>
                </c:pt>
                <c:pt idx="53">
                  <c:v>43628</c:v>
                </c:pt>
                <c:pt idx="54">
                  <c:v>43629</c:v>
                </c:pt>
                <c:pt idx="55">
                  <c:v>43630</c:v>
                </c:pt>
                <c:pt idx="56">
                  <c:v>43633</c:v>
                </c:pt>
                <c:pt idx="57">
                  <c:v>43634</c:v>
                </c:pt>
                <c:pt idx="58">
                  <c:v>43635</c:v>
                </c:pt>
                <c:pt idx="59">
                  <c:v>43636</c:v>
                </c:pt>
                <c:pt idx="60">
                  <c:v>43637</c:v>
                </c:pt>
                <c:pt idx="61">
                  <c:v>43640</c:v>
                </c:pt>
                <c:pt idx="62">
                  <c:v>43641</c:v>
                </c:pt>
                <c:pt idx="63">
                  <c:v>43642</c:v>
                </c:pt>
                <c:pt idx="64">
                  <c:v>43643</c:v>
                </c:pt>
                <c:pt idx="65">
                  <c:v>43644</c:v>
                </c:pt>
                <c:pt idx="66">
                  <c:v>43646</c:v>
                </c:pt>
              </c:numCache>
            </c:numRef>
          </c:cat>
          <c:val>
            <c:numRef>
              <c:f>Sheet1!$C$2:$C$68</c:f>
              <c:numCache>
                <c:formatCode>#,##0.00</c:formatCode>
                <c:ptCount val="67"/>
                <c:pt idx="0">
                  <c:v>251.87577387512701</c:v>
                </c:pt>
                <c:pt idx="1">
                  <c:v>254.75443942592599</c:v>
                </c:pt>
                <c:pt idx="2">
                  <c:v>254.78310859889899</c:v>
                </c:pt>
                <c:pt idx="3">
                  <c:v>256.22478995245302</c:v>
                </c:pt>
                <c:pt idx="4">
                  <c:v>256.27582111647899</c:v>
                </c:pt>
                <c:pt idx="5">
                  <c:v>257.16538775617602</c:v>
                </c:pt>
                <c:pt idx="6">
                  <c:v>257.58824907220901</c:v>
                </c:pt>
                <c:pt idx="7">
                  <c:v>256.74025889670401</c:v>
                </c:pt>
                <c:pt idx="8">
                  <c:v>257.34278453579401</c:v>
                </c:pt>
                <c:pt idx="9">
                  <c:v>257.08618480281501</c:v>
                </c:pt>
                <c:pt idx="10">
                  <c:v>258.39582972335597</c:v>
                </c:pt>
                <c:pt idx="11">
                  <c:v>258.53962157628501</c:v>
                </c:pt>
                <c:pt idx="12">
                  <c:v>258.95443684238302</c:v>
                </c:pt>
                <c:pt idx="13">
                  <c:v>258.82203693471098</c:v>
                </c:pt>
                <c:pt idx="14">
                  <c:v>258.64776452552098</c:v>
                </c:pt>
                <c:pt idx="15">
                  <c:v>258.664316792671</c:v>
                </c:pt>
                <c:pt idx="16">
                  <c:v>258.69874335778502</c:v>
                </c:pt>
                <c:pt idx="17">
                  <c:v>260.10268446735</c:v>
                </c:pt>
                <c:pt idx="18">
                  <c:v>259.37578686155598</c:v>
                </c:pt>
                <c:pt idx="19">
                  <c:v>258.82573729350997</c:v>
                </c:pt>
                <c:pt idx="20">
                  <c:v>259.77715916950001</c:v>
                </c:pt>
                <c:pt idx="21">
                  <c:v>260.13724597951301</c:v>
                </c:pt>
                <c:pt idx="22">
                  <c:v>260.38051751329999</c:v>
                </c:pt>
                <c:pt idx="23">
                  <c:v>259.50421060504999</c:v>
                </c:pt>
                <c:pt idx="24">
                  <c:v>258.57287316691497</c:v>
                </c:pt>
                <c:pt idx="25">
                  <c:v>260.463258665696</c:v>
                </c:pt>
                <c:pt idx="26">
                  <c:v>258.77660013115502</c:v>
                </c:pt>
                <c:pt idx="27">
                  <c:v>255.34891704456899</c:v>
                </c:pt>
                <c:pt idx="28">
                  <c:v>254.81061987385101</c:v>
                </c:pt>
                <c:pt idx="29">
                  <c:v>252.94018086239799</c:v>
                </c:pt>
                <c:pt idx="30">
                  <c:v>253.86543065636701</c:v>
                </c:pt>
                <c:pt idx="31">
                  <c:v>249.204216445535</c:v>
                </c:pt>
                <c:pt idx="32">
                  <c:v>250.47972581285401</c:v>
                </c:pt>
                <c:pt idx="33">
                  <c:v>251.78189962274399</c:v>
                </c:pt>
                <c:pt idx="34">
                  <c:v>253.402037011765</c:v>
                </c:pt>
                <c:pt idx="35">
                  <c:v>252.00582075168299</c:v>
                </c:pt>
                <c:pt idx="36">
                  <c:v>250.741715428573</c:v>
                </c:pt>
                <c:pt idx="37">
                  <c:v>252.29642413984399</c:v>
                </c:pt>
                <c:pt idx="38">
                  <c:v>251.65760114199099</c:v>
                </c:pt>
                <c:pt idx="39">
                  <c:v>248.76317271804299</c:v>
                </c:pt>
                <c:pt idx="40">
                  <c:v>249.641466224684</c:v>
                </c:pt>
                <c:pt idx="41">
                  <c:v>249.88292434378999</c:v>
                </c:pt>
                <c:pt idx="42">
                  <c:v>248.604589646763</c:v>
                </c:pt>
                <c:pt idx="43">
                  <c:v>246.46278085739499</c:v>
                </c:pt>
                <c:pt idx="44">
                  <c:v>246.94928263783501</c:v>
                </c:pt>
                <c:pt idx="45">
                  <c:v>244.934998388113</c:v>
                </c:pt>
                <c:pt idx="46">
                  <c:v>245.12394220111599</c:v>
                </c:pt>
                <c:pt idx="47">
                  <c:v>248.49244132233099</c:v>
                </c:pt>
                <c:pt idx="48">
                  <c:v>250.412722374655</c:v>
                </c:pt>
                <c:pt idx="49">
                  <c:v>251.27851737575</c:v>
                </c:pt>
                <c:pt idx="50">
                  <c:v>253.82086174815501</c:v>
                </c:pt>
                <c:pt idx="51">
                  <c:v>255.164447910501</c:v>
                </c:pt>
                <c:pt idx="52">
                  <c:v>255.92896593916399</c:v>
                </c:pt>
                <c:pt idx="53">
                  <c:v>255.20913165831399</c:v>
                </c:pt>
                <c:pt idx="54">
                  <c:v>255.40620106175001</c:v>
                </c:pt>
                <c:pt idx="55">
                  <c:v>254.58492970300699</c:v>
                </c:pt>
                <c:pt idx="56">
                  <c:v>254.46109238844599</c:v>
                </c:pt>
                <c:pt idx="57">
                  <c:v>256.97147608159298</c:v>
                </c:pt>
                <c:pt idx="58">
                  <c:v>258.52760149476001</c:v>
                </c:pt>
                <c:pt idx="59">
                  <c:v>261.30087694596898</c:v>
                </c:pt>
                <c:pt idx="60">
                  <c:v>260.74290918971599</c:v>
                </c:pt>
                <c:pt idx="61">
                  <c:v>260.77498969354798</c:v>
                </c:pt>
                <c:pt idx="62">
                  <c:v>259.04364641022698</c:v>
                </c:pt>
                <c:pt idx="63">
                  <c:v>258.58903988711802</c:v>
                </c:pt>
                <c:pt idx="64">
                  <c:v>259.70728520154398</c:v>
                </c:pt>
                <c:pt idx="65">
                  <c:v>260.97324724397799</c:v>
                </c:pt>
                <c:pt idx="66">
                  <c:v>260.97324724397799</c:v>
                </c:pt>
              </c:numCache>
            </c:numRef>
          </c:val>
          <c:extLst>
            <c:ext xmlns:c16="http://schemas.microsoft.com/office/drawing/2014/chart" uri="{C3380CC4-5D6E-409C-BE32-E72D297353CC}">
              <c16:uniqueId val="{00000000-341C-4310-9FDF-45F1F7AF8B04}"/>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Sheet1!$A$2:$A$68</c:f>
              <c:numCache>
                <c:formatCode>mmm\ dd\,\ yyyy</c:formatCode>
                <c:ptCount val="67"/>
                <c:pt idx="0">
                  <c:v>43553</c:v>
                </c:pt>
                <c:pt idx="1">
                  <c:v>43556</c:v>
                </c:pt>
                <c:pt idx="2">
                  <c:v>43557</c:v>
                </c:pt>
                <c:pt idx="3">
                  <c:v>43558</c:v>
                </c:pt>
                <c:pt idx="4">
                  <c:v>43559</c:v>
                </c:pt>
                <c:pt idx="5">
                  <c:v>43560</c:v>
                </c:pt>
                <c:pt idx="6">
                  <c:v>43563</c:v>
                </c:pt>
                <c:pt idx="7">
                  <c:v>43564</c:v>
                </c:pt>
                <c:pt idx="8">
                  <c:v>43565</c:v>
                </c:pt>
                <c:pt idx="9">
                  <c:v>43566</c:v>
                </c:pt>
                <c:pt idx="10">
                  <c:v>43567</c:v>
                </c:pt>
                <c:pt idx="11">
                  <c:v>43570</c:v>
                </c:pt>
                <c:pt idx="12">
                  <c:v>43571</c:v>
                </c:pt>
                <c:pt idx="13">
                  <c:v>43572</c:v>
                </c:pt>
                <c:pt idx="14">
                  <c:v>43573</c:v>
                </c:pt>
                <c:pt idx="15">
                  <c:v>43574</c:v>
                </c:pt>
                <c:pt idx="16">
                  <c:v>43577</c:v>
                </c:pt>
                <c:pt idx="17">
                  <c:v>43578</c:v>
                </c:pt>
                <c:pt idx="18">
                  <c:v>43579</c:v>
                </c:pt>
                <c:pt idx="19">
                  <c:v>43580</c:v>
                </c:pt>
                <c:pt idx="20">
                  <c:v>43581</c:v>
                </c:pt>
                <c:pt idx="21">
                  <c:v>43584</c:v>
                </c:pt>
                <c:pt idx="22">
                  <c:v>43585</c:v>
                </c:pt>
                <c:pt idx="23">
                  <c:v>43586</c:v>
                </c:pt>
                <c:pt idx="24">
                  <c:v>43587</c:v>
                </c:pt>
                <c:pt idx="25">
                  <c:v>43588</c:v>
                </c:pt>
                <c:pt idx="26">
                  <c:v>43591</c:v>
                </c:pt>
                <c:pt idx="27">
                  <c:v>43592</c:v>
                </c:pt>
                <c:pt idx="28">
                  <c:v>43593</c:v>
                </c:pt>
                <c:pt idx="29">
                  <c:v>43594</c:v>
                </c:pt>
                <c:pt idx="30">
                  <c:v>43595</c:v>
                </c:pt>
                <c:pt idx="31">
                  <c:v>43598</c:v>
                </c:pt>
                <c:pt idx="32">
                  <c:v>43599</c:v>
                </c:pt>
                <c:pt idx="33">
                  <c:v>43600</c:v>
                </c:pt>
                <c:pt idx="34">
                  <c:v>43601</c:v>
                </c:pt>
                <c:pt idx="35">
                  <c:v>43602</c:v>
                </c:pt>
                <c:pt idx="36">
                  <c:v>43605</c:v>
                </c:pt>
                <c:pt idx="37">
                  <c:v>43606</c:v>
                </c:pt>
                <c:pt idx="38">
                  <c:v>43607</c:v>
                </c:pt>
                <c:pt idx="39">
                  <c:v>43608</c:v>
                </c:pt>
                <c:pt idx="40">
                  <c:v>43609</c:v>
                </c:pt>
                <c:pt idx="41">
                  <c:v>43612</c:v>
                </c:pt>
                <c:pt idx="42">
                  <c:v>43613</c:v>
                </c:pt>
                <c:pt idx="43">
                  <c:v>43614</c:v>
                </c:pt>
                <c:pt idx="44">
                  <c:v>43615</c:v>
                </c:pt>
                <c:pt idx="45">
                  <c:v>43616</c:v>
                </c:pt>
                <c:pt idx="46">
                  <c:v>43619</c:v>
                </c:pt>
                <c:pt idx="47">
                  <c:v>43620</c:v>
                </c:pt>
                <c:pt idx="48">
                  <c:v>43621</c:v>
                </c:pt>
                <c:pt idx="49">
                  <c:v>43622</c:v>
                </c:pt>
                <c:pt idx="50">
                  <c:v>43623</c:v>
                </c:pt>
                <c:pt idx="51">
                  <c:v>43626</c:v>
                </c:pt>
                <c:pt idx="52">
                  <c:v>43627</c:v>
                </c:pt>
                <c:pt idx="53">
                  <c:v>43628</c:v>
                </c:pt>
                <c:pt idx="54">
                  <c:v>43629</c:v>
                </c:pt>
                <c:pt idx="55">
                  <c:v>43630</c:v>
                </c:pt>
                <c:pt idx="56">
                  <c:v>43633</c:v>
                </c:pt>
                <c:pt idx="57">
                  <c:v>43634</c:v>
                </c:pt>
                <c:pt idx="58">
                  <c:v>43635</c:v>
                </c:pt>
                <c:pt idx="59">
                  <c:v>43636</c:v>
                </c:pt>
                <c:pt idx="60">
                  <c:v>43637</c:v>
                </c:pt>
                <c:pt idx="61">
                  <c:v>43640</c:v>
                </c:pt>
                <c:pt idx="62">
                  <c:v>43641</c:v>
                </c:pt>
                <c:pt idx="63">
                  <c:v>43642</c:v>
                </c:pt>
                <c:pt idx="64">
                  <c:v>43643</c:v>
                </c:pt>
                <c:pt idx="65">
                  <c:v>43644</c:v>
                </c:pt>
                <c:pt idx="66">
                  <c:v>43646</c:v>
                </c:pt>
              </c:numCache>
            </c:numRef>
          </c:cat>
          <c:val>
            <c:numRef>
              <c:f>Sheet1!$B$2:$B$68</c:f>
              <c:numCache>
                <c:formatCode>#,##0.000</c:formatCode>
                <c:ptCount val="67"/>
                <c:pt idx="0">
                  <c:v>251.87577387512701</c:v>
                </c:pt>
                <c:pt idx="1">
                  <c:v>254.75443942592599</c:v>
                </c:pt>
                <c:pt idx="2">
                  <c:v>254.78310859889899</c:v>
                </c:pt>
                <c:pt idx="3">
                  <c:v>256.22478995245302</c:v>
                </c:pt>
                <c:pt idx="4">
                  <c:v>256.27582111647899</c:v>
                </c:pt>
                <c:pt idx="5">
                  <c:v>257.16538775617602</c:v>
                </c:pt>
                <c:pt idx="6">
                  <c:v>257.58824907220901</c:v>
                </c:pt>
                <c:pt idx="7">
                  <c:v>256.74025889670401</c:v>
                </c:pt>
                <c:pt idx="8">
                  <c:v>257.34278453579401</c:v>
                </c:pt>
                <c:pt idx="9">
                  <c:v>257.08618480281501</c:v>
                </c:pt>
                <c:pt idx="10">
                  <c:v>258.39582972335597</c:v>
                </c:pt>
                <c:pt idx="11">
                  <c:v>258.53962157628501</c:v>
                </c:pt>
                <c:pt idx="12">
                  <c:v>258.95443684238302</c:v>
                </c:pt>
                <c:pt idx="13">
                  <c:v>258.82203693471098</c:v>
                </c:pt>
                <c:pt idx="14">
                  <c:v>258.64776452552098</c:v>
                </c:pt>
                <c:pt idx="15">
                  <c:v>258.664316792671</c:v>
                </c:pt>
                <c:pt idx="16">
                  <c:v>258.69874335778502</c:v>
                </c:pt>
                <c:pt idx="17">
                  <c:v>260.10268446735</c:v>
                </c:pt>
                <c:pt idx="18">
                  <c:v>259.37578686155598</c:v>
                </c:pt>
                <c:pt idx="19">
                  <c:v>258.82573729350997</c:v>
                </c:pt>
                <c:pt idx="20">
                  <c:v>259.77715916950001</c:v>
                </c:pt>
                <c:pt idx="21">
                  <c:v>260.13724597951301</c:v>
                </c:pt>
                <c:pt idx="22">
                  <c:v>260.38051751329999</c:v>
                </c:pt>
                <c:pt idx="23">
                  <c:v>259.50421060504999</c:v>
                </c:pt>
                <c:pt idx="24">
                  <c:v>258.57287316691497</c:v>
                </c:pt>
                <c:pt idx="25">
                  <c:v>260.463258665696</c:v>
                </c:pt>
                <c:pt idx="26">
                  <c:v>258.77660013115502</c:v>
                </c:pt>
                <c:pt idx="27">
                  <c:v>255.34891704456899</c:v>
                </c:pt>
                <c:pt idx="28">
                  <c:v>254.81061987385101</c:v>
                </c:pt>
                <c:pt idx="29">
                  <c:v>252.94018086239799</c:v>
                </c:pt>
                <c:pt idx="30">
                  <c:v>253.86543065636701</c:v>
                </c:pt>
                <c:pt idx="31">
                  <c:v>249.204216445535</c:v>
                </c:pt>
                <c:pt idx="32">
                  <c:v>250.47972581285401</c:v>
                </c:pt>
                <c:pt idx="33">
                  <c:v>251.78189962274399</c:v>
                </c:pt>
                <c:pt idx="34">
                  <c:v>253.402037011765</c:v>
                </c:pt>
                <c:pt idx="35">
                  <c:v>252.00582075168299</c:v>
                </c:pt>
                <c:pt idx="36">
                  <c:v>250.741715428573</c:v>
                </c:pt>
                <c:pt idx="37">
                  <c:v>252.29642413984399</c:v>
                </c:pt>
                <c:pt idx="38">
                  <c:v>251.65760114199099</c:v>
                </c:pt>
                <c:pt idx="39">
                  <c:v>248.76317271804299</c:v>
                </c:pt>
                <c:pt idx="40">
                  <c:v>249.641466224684</c:v>
                </c:pt>
                <c:pt idx="41">
                  <c:v>249.88292434378999</c:v>
                </c:pt>
                <c:pt idx="42">
                  <c:v>248.604589646763</c:v>
                </c:pt>
                <c:pt idx="43">
                  <c:v>246.46278085739499</c:v>
                </c:pt>
                <c:pt idx="44">
                  <c:v>246.94928263783501</c:v>
                </c:pt>
                <c:pt idx="45">
                  <c:v>244.934998388113</c:v>
                </c:pt>
                <c:pt idx="46">
                  <c:v>245.12394220111599</c:v>
                </c:pt>
                <c:pt idx="47">
                  <c:v>248.49244132233099</c:v>
                </c:pt>
                <c:pt idx="48">
                  <c:v>250.412722374655</c:v>
                </c:pt>
                <c:pt idx="49">
                  <c:v>251.27851737575</c:v>
                </c:pt>
                <c:pt idx="50">
                  <c:v>253.82086174815501</c:v>
                </c:pt>
                <c:pt idx="51">
                  <c:v>255.164447910501</c:v>
                </c:pt>
                <c:pt idx="52">
                  <c:v>255.92896593916399</c:v>
                </c:pt>
                <c:pt idx="53">
                  <c:v>255.20913165831399</c:v>
                </c:pt>
                <c:pt idx="54">
                  <c:v>255.40620106175001</c:v>
                </c:pt>
                <c:pt idx="55">
                  <c:v>254.58492970300699</c:v>
                </c:pt>
                <c:pt idx="56">
                  <c:v>254.46109238844599</c:v>
                </c:pt>
                <c:pt idx="57">
                  <c:v>256.97147608159298</c:v>
                </c:pt>
                <c:pt idx="58">
                  <c:v>258.52760149476001</c:v>
                </c:pt>
                <c:pt idx="59">
                  <c:v>261.30087694596898</c:v>
                </c:pt>
                <c:pt idx="60">
                  <c:v>260.74290918971599</c:v>
                </c:pt>
                <c:pt idx="61">
                  <c:v>260.77498969354798</c:v>
                </c:pt>
                <c:pt idx="62">
                  <c:v>259.04364641022698</c:v>
                </c:pt>
                <c:pt idx="63">
                  <c:v>258.58903988711802</c:v>
                </c:pt>
                <c:pt idx="64">
                  <c:v>259.70728520154398</c:v>
                </c:pt>
                <c:pt idx="65">
                  <c:v>260.97324724397799</c:v>
                </c:pt>
                <c:pt idx="66">
                  <c:v>260.97324724397799</c:v>
                </c:pt>
              </c:numCache>
            </c:numRef>
          </c:val>
          <c:smooth val="0"/>
          <c:extLst>
            <c:ext xmlns:c16="http://schemas.microsoft.com/office/drawing/2014/chart" uri="{C3380CC4-5D6E-409C-BE32-E72D297353CC}">
              <c16:uniqueId val="{00000001-341C-4310-9FDF-45F1F7AF8B04}"/>
            </c:ext>
          </c:extLst>
        </c:ser>
        <c:ser>
          <c:idx val="2"/>
          <c:order val="2"/>
          <c:tx>
            <c:strRef>
              <c:f>Sheet1!$D$1</c:f>
              <c:strCache>
                <c:ptCount val="1"/>
                <c:pt idx="0">
                  <c:v>Annotations</c:v>
                </c:pt>
              </c:strCache>
            </c:strRef>
          </c:tx>
          <c:spPr>
            <a:ln>
              <a:noFill/>
            </a:ln>
          </c:spPr>
          <c:marker>
            <c:symbol val="none"/>
          </c:marker>
          <c:cat>
            <c:numRef>
              <c:f>Sheet1!$A$2:$A$68</c:f>
              <c:numCache>
                <c:formatCode>mmm\ dd\,\ yyyy</c:formatCode>
                <c:ptCount val="67"/>
                <c:pt idx="0">
                  <c:v>43553</c:v>
                </c:pt>
                <c:pt idx="1">
                  <c:v>43556</c:v>
                </c:pt>
                <c:pt idx="2">
                  <c:v>43557</c:v>
                </c:pt>
                <c:pt idx="3">
                  <c:v>43558</c:v>
                </c:pt>
                <c:pt idx="4">
                  <c:v>43559</c:v>
                </c:pt>
                <c:pt idx="5">
                  <c:v>43560</c:v>
                </c:pt>
                <c:pt idx="6">
                  <c:v>43563</c:v>
                </c:pt>
                <c:pt idx="7">
                  <c:v>43564</c:v>
                </c:pt>
                <c:pt idx="8">
                  <c:v>43565</c:v>
                </c:pt>
                <c:pt idx="9">
                  <c:v>43566</c:v>
                </c:pt>
                <c:pt idx="10">
                  <c:v>43567</c:v>
                </c:pt>
                <c:pt idx="11">
                  <c:v>43570</c:v>
                </c:pt>
                <c:pt idx="12">
                  <c:v>43571</c:v>
                </c:pt>
                <c:pt idx="13">
                  <c:v>43572</c:v>
                </c:pt>
                <c:pt idx="14">
                  <c:v>43573</c:v>
                </c:pt>
                <c:pt idx="15">
                  <c:v>43574</c:v>
                </c:pt>
                <c:pt idx="16">
                  <c:v>43577</c:v>
                </c:pt>
                <c:pt idx="17">
                  <c:v>43578</c:v>
                </c:pt>
                <c:pt idx="18">
                  <c:v>43579</c:v>
                </c:pt>
                <c:pt idx="19">
                  <c:v>43580</c:v>
                </c:pt>
                <c:pt idx="20">
                  <c:v>43581</c:v>
                </c:pt>
                <c:pt idx="21">
                  <c:v>43584</c:v>
                </c:pt>
                <c:pt idx="22">
                  <c:v>43585</c:v>
                </c:pt>
                <c:pt idx="23">
                  <c:v>43586</c:v>
                </c:pt>
                <c:pt idx="24">
                  <c:v>43587</c:v>
                </c:pt>
                <c:pt idx="25">
                  <c:v>43588</c:v>
                </c:pt>
                <c:pt idx="26">
                  <c:v>43591</c:v>
                </c:pt>
                <c:pt idx="27">
                  <c:v>43592</c:v>
                </c:pt>
                <c:pt idx="28">
                  <c:v>43593</c:v>
                </c:pt>
                <c:pt idx="29">
                  <c:v>43594</c:v>
                </c:pt>
                <c:pt idx="30">
                  <c:v>43595</c:v>
                </c:pt>
                <c:pt idx="31">
                  <c:v>43598</c:v>
                </c:pt>
                <c:pt idx="32">
                  <c:v>43599</c:v>
                </c:pt>
                <c:pt idx="33">
                  <c:v>43600</c:v>
                </c:pt>
                <c:pt idx="34">
                  <c:v>43601</c:v>
                </c:pt>
                <c:pt idx="35">
                  <c:v>43602</c:v>
                </c:pt>
                <c:pt idx="36">
                  <c:v>43605</c:v>
                </c:pt>
                <c:pt idx="37">
                  <c:v>43606</c:v>
                </c:pt>
                <c:pt idx="38">
                  <c:v>43607</c:v>
                </c:pt>
                <c:pt idx="39">
                  <c:v>43608</c:v>
                </c:pt>
                <c:pt idx="40">
                  <c:v>43609</c:v>
                </c:pt>
                <c:pt idx="41">
                  <c:v>43612</c:v>
                </c:pt>
                <c:pt idx="42">
                  <c:v>43613</c:v>
                </c:pt>
                <c:pt idx="43">
                  <c:v>43614</c:v>
                </c:pt>
                <c:pt idx="44">
                  <c:v>43615</c:v>
                </c:pt>
                <c:pt idx="45">
                  <c:v>43616</c:v>
                </c:pt>
                <c:pt idx="46">
                  <c:v>43619</c:v>
                </c:pt>
                <c:pt idx="47">
                  <c:v>43620</c:v>
                </c:pt>
                <c:pt idx="48">
                  <c:v>43621</c:v>
                </c:pt>
                <c:pt idx="49">
                  <c:v>43622</c:v>
                </c:pt>
                <c:pt idx="50">
                  <c:v>43623</c:v>
                </c:pt>
                <c:pt idx="51">
                  <c:v>43626</c:v>
                </c:pt>
                <c:pt idx="52">
                  <c:v>43627</c:v>
                </c:pt>
                <c:pt idx="53">
                  <c:v>43628</c:v>
                </c:pt>
                <c:pt idx="54">
                  <c:v>43629</c:v>
                </c:pt>
                <c:pt idx="55">
                  <c:v>43630</c:v>
                </c:pt>
                <c:pt idx="56">
                  <c:v>43633</c:v>
                </c:pt>
                <c:pt idx="57">
                  <c:v>43634</c:v>
                </c:pt>
                <c:pt idx="58">
                  <c:v>43635</c:v>
                </c:pt>
                <c:pt idx="59">
                  <c:v>43636</c:v>
                </c:pt>
                <c:pt idx="60">
                  <c:v>43637</c:v>
                </c:pt>
                <c:pt idx="61">
                  <c:v>43640</c:v>
                </c:pt>
                <c:pt idx="62">
                  <c:v>43641</c:v>
                </c:pt>
                <c:pt idx="63">
                  <c:v>43642</c:v>
                </c:pt>
                <c:pt idx="64">
                  <c:v>43643</c:v>
                </c:pt>
                <c:pt idx="65">
                  <c:v>43644</c:v>
                </c:pt>
                <c:pt idx="66">
                  <c:v>43646</c:v>
                </c:pt>
              </c:numCache>
            </c:numRef>
          </c:cat>
          <c:val>
            <c:numRef>
              <c:f>Sheet1!$D$2:$D$68</c:f>
              <c:numCache>
                <c:formatCode>General</c:formatCode>
                <c:ptCount val="67"/>
                <c:pt idx="7" formatCode="#,##0.000">
                  <c:v>210</c:v>
                </c:pt>
                <c:pt idx="8" formatCode="#,##0.000">
                  <c:v>210</c:v>
                </c:pt>
                <c:pt idx="11" formatCode="#,##0.000">
                  <c:v>210</c:v>
                </c:pt>
                <c:pt idx="20" formatCode="#,##0.000">
                  <c:v>210</c:v>
                </c:pt>
                <c:pt idx="22" formatCode="#,##0.000">
                  <c:v>210</c:v>
                </c:pt>
                <c:pt idx="24" formatCode="#,##0.000">
                  <c:v>210</c:v>
                </c:pt>
                <c:pt idx="30" formatCode="#,##0.000">
                  <c:v>210</c:v>
                </c:pt>
                <c:pt idx="35" formatCode="#,##0.000">
                  <c:v>210</c:v>
                </c:pt>
                <c:pt idx="36" formatCode="#,##0.000">
                  <c:v>210</c:v>
                </c:pt>
                <c:pt idx="39" formatCode="#,##0.000">
                  <c:v>210</c:v>
                </c:pt>
                <c:pt idx="51" formatCode="#,##0.000">
                  <c:v>210</c:v>
                </c:pt>
                <c:pt idx="59" formatCode="#,##0.000">
                  <c:v>210</c:v>
                </c:pt>
                <c:pt idx="64" formatCode="#,##0.000">
                  <c:v>210</c:v>
                </c:pt>
                <c:pt idx="65" formatCode="#,##0.000">
                  <c:v>210</c:v>
                </c:pt>
              </c:numCache>
            </c:numRef>
          </c:val>
          <c:smooth val="0"/>
          <c:extLst>
            <c:ext xmlns:c16="http://schemas.microsoft.com/office/drawing/2014/chart" uri="{C3380CC4-5D6E-409C-BE32-E72D297353CC}">
              <c16:uniqueId val="{00000002-341C-4310-9FDF-45F1F7AF8B04}"/>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3555"/>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dateAx>
      <c:valAx>
        <c:axId val="2079031016"/>
        <c:scaling>
          <c:orientation val="minMax"/>
          <c:max val="270"/>
          <c:min val="21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1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95311567472552"/>
          <c:y val="0.22507436933126426"/>
          <c:w val="0.74205282478802093"/>
          <c:h val="0.71682431551003711"/>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Value</c:v>
                </c:pt>
                <c:pt idx="1">
                  <c:v>Large Cap</c:v>
                </c:pt>
                <c:pt idx="2">
                  <c:v>Growth</c:v>
                </c:pt>
                <c:pt idx="3">
                  <c:v>Small Cap</c:v>
                </c:pt>
              </c:strCache>
            </c:strRef>
          </c:cat>
          <c:val>
            <c:numRef>
              <c:f>Sheet1!$B$2:$B$5</c:f>
              <c:numCache>
                <c:formatCode>0.00</c:formatCode>
                <c:ptCount val="4"/>
                <c:pt idx="0">
                  <c:v>0.54</c:v>
                </c:pt>
                <c:pt idx="1">
                  <c:v>0.2</c:v>
                </c:pt>
                <c:pt idx="2">
                  <c:v>-0.13</c:v>
                </c:pt>
                <c:pt idx="3">
                  <c:v>-1.08</c:v>
                </c:pt>
              </c:numCache>
            </c:numRef>
          </c:val>
          <c:extLst>
            <c:ext xmlns:c16="http://schemas.microsoft.com/office/drawing/2014/chart" uri="{C3380CC4-5D6E-409C-BE32-E72D297353CC}">
              <c16:uniqueId val="{00000000-C1B5-4BA9-A544-75D21F2FF2D2}"/>
            </c:ext>
          </c:extLst>
        </c:ser>
        <c:ser>
          <c:idx val="1"/>
          <c:order val="1"/>
          <c:tx>
            <c:strRef>
              <c:f>Sheet1!$C$1</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Value</c:v>
                </c:pt>
                <c:pt idx="1">
                  <c:v>Large Cap</c:v>
                </c:pt>
                <c:pt idx="2">
                  <c:v>Growth</c:v>
                </c:pt>
                <c:pt idx="3">
                  <c:v>Small Cap</c:v>
                </c:pt>
              </c:strCache>
            </c:strRef>
          </c:cat>
          <c:val>
            <c:numRef>
              <c:f>Sheet1!$C$2:$C$5</c:f>
              <c:numCache>
                <c:formatCode>0.00</c:formatCode>
                <c:ptCount val="4"/>
                <c:pt idx="0">
                  <c:v>0.97</c:v>
                </c:pt>
                <c:pt idx="1">
                  <c:v>0.61</c:v>
                </c:pt>
                <c:pt idx="2">
                  <c:v>0.26</c:v>
                </c:pt>
                <c:pt idx="3">
                  <c:v>-0.98</c:v>
                </c:pt>
              </c:numCache>
            </c:numRef>
          </c:val>
          <c:extLst>
            <c:ext xmlns:c16="http://schemas.microsoft.com/office/drawing/2014/chart" uri="{C3380CC4-5D6E-409C-BE32-E72D297353CC}">
              <c16:uniqueId val="{00000001-C1B5-4BA9-A544-75D21F2FF2D2}"/>
            </c:ext>
          </c:extLst>
        </c:ser>
        <c:dLbls>
          <c:showLegendKey val="0"/>
          <c:showVal val="0"/>
          <c:showCatName val="0"/>
          <c:showSerName val="0"/>
          <c:showPercent val="0"/>
          <c:showBubbleSize val="0"/>
        </c:dLbls>
        <c:gapWidth val="80"/>
        <c:axId val="40337792"/>
        <c:axId val="40339328"/>
      </c:barChart>
      <c:catAx>
        <c:axId val="40337792"/>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0339328"/>
        <c:crosses val="autoZero"/>
        <c:auto val="1"/>
        <c:lblAlgn val="ctr"/>
        <c:lblOffset val="100"/>
        <c:noMultiLvlLbl val="0"/>
      </c:catAx>
      <c:valAx>
        <c:axId val="40339328"/>
        <c:scaling>
          <c:orientation val="minMax"/>
          <c:max val="1.5"/>
          <c:min val="-1.5"/>
        </c:scaling>
        <c:delete val="0"/>
        <c:axPos val="b"/>
        <c:numFmt formatCode="0.00" sourceLinked="1"/>
        <c:majorTickMark val="none"/>
        <c:minorTickMark val="none"/>
        <c:tickLblPos val="none"/>
        <c:spPr>
          <a:ln>
            <a:noFill/>
          </a:ln>
        </c:spPr>
        <c:crossAx val="40337792"/>
        <c:crosses val="max"/>
        <c:crossBetween val="between"/>
      </c:valAx>
    </c:plotArea>
    <c:legend>
      <c:legendPos val="t"/>
      <c:layout>
        <c:manualLayout>
          <c:xMode val="edge"/>
          <c:yMode val="edge"/>
          <c:x val="0.35312819502770798"/>
          <c:y val="6.528170195744766E-2"/>
          <c:w val="0.60601998893462616"/>
          <c:h val="0.10342218598888481"/>
        </c:manualLayout>
      </c:layout>
      <c:overlay val="0"/>
      <c:txPr>
        <a:bodyPr/>
        <a:lstStyle/>
        <a:p>
          <a:pPr>
            <a:defRPr sz="900">
              <a:solidFill>
                <a:schemeClr val="bg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69140221108727"/>
          <c:y val="8.8972938734400153E-2"/>
          <c:w val="0.47736792133937811"/>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CF3-46A0-958C-25FDDE203272}"/>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7CF3-46A0-958C-25FDDE203272}"/>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7CF3-46A0-958C-25FDDE203272}"/>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7CF3-46A0-958C-25FDDE203272}"/>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7CF3-46A0-958C-25FDDE203272}"/>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7CF3-46A0-958C-25FDDE203272}"/>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7CF3-46A0-958C-25FDDE203272}"/>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7CF3-46A0-958C-25FDDE203272}"/>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7CF3-46A0-958C-25FDDE203272}"/>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7CF3-46A0-958C-25FDDE203272}"/>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7CF3-46A0-958C-25FDDE203272}"/>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7CF3-46A0-958C-25FDDE203272}"/>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7CF3-46A0-958C-25FDDE203272}"/>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7CF3-46A0-958C-25FDDE203272}"/>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7CF3-46A0-958C-25FDDE203272}"/>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7CF3-46A0-958C-25FDDE203272}"/>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7CF3-46A0-958C-25FDDE203272}"/>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7CF3-46A0-958C-25FDDE203272}"/>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7CF3-46A0-958C-25FDDE203272}"/>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Greece </c:v>
                </c:pt>
                <c:pt idx="1">
                  <c:v>Russia </c:v>
                </c:pt>
                <c:pt idx="2">
                  <c:v>Thailand </c:v>
                </c:pt>
                <c:pt idx="3">
                  <c:v>Brazil </c:v>
                </c:pt>
                <c:pt idx="4">
                  <c:v>South Africa </c:v>
                </c:pt>
                <c:pt idx="5">
                  <c:v>Philippines </c:v>
                </c:pt>
                <c:pt idx="6">
                  <c:v>Poland </c:v>
                </c:pt>
                <c:pt idx="7">
                  <c:v>Egypt </c:v>
                </c:pt>
                <c:pt idx="8">
                  <c:v>Turkey </c:v>
                </c:pt>
                <c:pt idx="9">
                  <c:v>Czech Republic </c:v>
                </c:pt>
                <c:pt idx="10">
                  <c:v>Indonesia </c:v>
                </c:pt>
                <c:pt idx="11">
                  <c:v>Malaysia </c:v>
                </c:pt>
                <c:pt idx="12">
                  <c:v>Mexico </c:v>
                </c:pt>
                <c:pt idx="13">
                  <c:v>Qatar </c:v>
                </c:pt>
                <c:pt idx="14">
                  <c:v>Taiwan </c:v>
                </c:pt>
                <c:pt idx="15">
                  <c:v>India </c:v>
                </c:pt>
                <c:pt idx="16">
                  <c:v>Colombia </c:v>
                </c:pt>
                <c:pt idx="17">
                  <c:v>Korea </c:v>
                </c:pt>
                <c:pt idx="18">
                  <c:v>Peru </c:v>
                </c:pt>
                <c:pt idx="19">
                  <c:v>UAE </c:v>
                </c:pt>
                <c:pt idx="20">
                  <c:v>Hungary </c:v>
                </c:pt>
                <c:pt idx="21">
                  <c:v>China </c:v>
                </c:pt>
                <c:pt idx="22">
                  <c:v>Chile </c:v>
                </c:pt>
                <c:pt idx="23">
                  <c:v>Pakistan </c:v>
                </c:pt>
              </c:strCache>
            </c:strRef>
          </c:cat>
          <c:val>
            <c:numRef>
              <c:f>Sheet1!$B$2:$B$25</c:f>
              <c:numCache>
                <c:formatCode>#,##0.00;\-#,##0.00;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-0.21</c:v>
                </c:pt>
                <c:pt idx="16">
                  <c:v>-1.92</c:v>
                </c:pt>
                <c:pt idx="17">
                  <c:v>-2.17</c:v>
                </c:pt>
                <c:pt idx="18">
                  <c:v>-2.27</c:v>
                </c:pt>
                <c:pt idx="19">
                  <c:v>-3.09</c:v>
                </c:pt>
                <c:pt idx="20">
                  <c:v>-3.93</c:v>
                </c:pt>
                <c:pt idx="21">
                  <c:v>-4.1100000000000003</c:v>
                </c:pt>
                <c:pt idx="22">
                  <c:v>-4.6399999999999997</c:v>
                </c:pt>
                <c:pt idx="23">
                  <c:v>-21.22</c:v>
                </c:pt>
              </c:numCache>
            </c:numRef>
          </c:val>
          <c:extLst>
            <c:ext xmlns:c16="http://schemas.microsoft.com/office/drawing/2014/chart" uri="{C3380CC4-5D6E-409C-BE32-E72D297353CC}">
              <c16:uniqueId val="{00000013-2362-49C4-86F8-7BB8B2C29664}"/>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Greece </c:v>
                </c:pt>
                <c:pt idx="1">
                  <c:v>Russia </c:v>
                </c:pt>
                <c:pt idx="2">
                  <c:v>Thailand </c:v>
                </c:pt>
                <c:pt idx="3">
                  <c:v>Brazil </c:v>
                </c:pt>
                <c:pt idx="4">
                  <c:v>South Africa </c:v>
                </c:pt>
                <c:pt idx="5">
                  <c:v>Philippines </c:v>
                </c:pt>
                <c:pt idx="6">
                  <c:v>Poland </c:v>
                </c:pt>
                <c:pt idx="7">
                  <c:v>Egypt </c:v>
                </c:pt>
                <c:pt idx="8">
                  <c:v>Turkey </c:v>
                </c:pt>
                <c:pt idx="9">
                  <c:v>Czech Republic </c:v>
                </c:pt>
                <c:pt idx="10">
                  <c:v>Indonesia </c:v>
                </c:pt>
                <c:pt idx="11">
                  <c:v>Malaysia </c:v>
                </c:pt>
                <c:pt idx="12">
                  <c:v>Mexico </c:v>
                </c:pt>
                <c:pt idx="13">
                  <c:v>Qatar </c:v>
                </c:pt>
                <c:pt idx="14">
                  <c:v>Taiwan </c:v>
                </c:pt>
                <c:pt idx="15">
                  <c:v>India </c:v>
                </c:pt>
                <c:pt idx="16">
                  <c:v>Colombia </c:v>
                </c:pt>
                <c:pt idx="17">
                  <c:v>Korea </c:v>
                </c:pt>
                <c:pt idx="18">
                  <c:v>Peru </c:v>
                </c:pt>
                <c:pt idx="19">
                  <c:v>UAE </c:v>
                </c:pt>
                <c:pt idx="20">
                  <c:v>Hungary </c:v>
                </c:pt>
                <c:pt idx="21">
                  <c:v>China </c:v>
                </c:pt>
                <c:pt idx="22">
                  <c:v>Chile </c:v>
                </c:pt>
                <c:pt idx="23">
                  <c:v>Pakistan </c:v>
                </c:pt>
              </c:strCache>
            </c:strRef>
          </c:cat>
          <c:val>
            <c:numRef>
              <c:f>Sheet1!$C$2:$C$25</c:f>
              <c:numCache>
                <c:formatCode>#,##0.00;\-#,##0.00;</c:formatCode>
                <c:ptCount val="24"/>
                <c:pt idx="0">
                  <c:v>23.44</c:v>
                </c:pt>
                <c:pt idx="1">
                  <c:v>16.66</c:v>
                </c:pt>
                <c:pt idx="2">
                  <c:v>9.65</c:v>
                </c:pt>
                <c:pt idx="3">
                  <c:v>7.73</c:v>
                </c:pt>
                <c:pt idx="4">
                  <c:v>6.06</c:v>
                </c:pt>
                <c:pt idx="5">
                  <c:v>4.24</c:v>
                </c:pt>
                <c:pt idx="6">
                  <c:v>3.89</c:v>
                </c:pt>
                <c:pt idx="7">
                  <c:v>3.57</c:v>
                </c:pt>
                <c:pt idx="8">
                  <c:v>2.73</c:v>
                </c:pt>
                <c:pt idx="9">
                  <c:v>2.64</c:v>
                </c:pt>
                <c:pt idx="10">
                  <c:v>2.63</c:v>
                </c:pt>
                <c:pt idx="11">
                  <c:v>1.38</c:v>
                </c:pt>
                <c:pt idx="12">
                  <c:v>1.27</c:v>
                </c:pt>
                <c:pt idx="13">
                  <c:v>1.18</c:v>
                </c:pt>
                <c:pt idx="14">
                  <c:v>0.7</c:v>
                </c:pt>
                <c:pt idx="15">
                  <c:v>0</c:v>
                </c:pt>
                <c:pt idx="16">
                  <c:v>0</c:v>
                </c:pt>
                <c:pt idx="17">
                  <c:v>0</c:v>
                </c:pt>
                <c:pt idx="18">
                  <c:v>0</c:v>
                </c:pt>
                <c:pt idx="19">
                  <c:v>0</c:v>
                </c:pt>
                <c:pt idx="20">
                  <c:v>0</c:v>
                </c:pt>
                <c:pt idx="21">
                  <c:v>0</c:v>
                </c:pt>
                <c:pt idx="22">
                  <c:v>0</c:v>
                </c:pt>
                <c:pt idx="23">
                  <c:v>0</c:v>
                </c:pt>
              </c:numCache>
            </c:numRef>
          </c:val>
          <c:extLst>
            <c:ext xmlns:c16="http://schemas.microsoft.com/office/drawing/2014/chart" uri="{C3380CC4-5D6E-409C-BE32-E72D297353CC}">
              <c16:uniqueId val="{00000014-2362-49C4-86F8-7BB8B2C29664}"/>
            </c:ext>
          </c:extLst>
        </c:ser>
        <c:dLbls>
          <c:showLegendKey val="0"/>
          <c:showVal val="0"/>
          <c:showCatName val="0"/>
          <c:showSerName val="0"/>
          <c:showPercent val="0"/>
          <c:showBubbleSize val="0"/>
        </c:dLbls>
        <c:gapWidth val="106"/>
        <c:overlap val="100"/>
        <c:axId val="42812928"/>
        <c:axId val="42814464"/>
      </c:barChart>
      <c:catAx>
        <c:axId val="42812928"/>
        <c:scaling>
          <c:orientation val="maxMin"/>
        </c:scaling>
        <c:delete val="0"/>
        <c:axPos val="l"/>
        <c:numFmt formatCode="General" sourceLinked="1"/>
        <c:majorTickMark val="none"/>
        <c:minorTickMark val="none"/>
        <c:tickLblPos val="low"/>
        <c:txPr>
          <a:bodyPr/>
          <a:lstStyle/>
          <a:p>
            <a:pPr>
              <a:defRPr sz="900"/>
            </a:pPr>
            <a:endParaRPr lang="en-US"/>
          </a:p>
        </c:txPr>
        <c:crossAx val="42814464"/>
        <c:crosses val="autoZero"/>
        <c:auto val="1"/>
        <c:lblAlgn val="ctr"/>
        <c:lblOffset val="100"/>
        <c:noMultiLvlLbl val="0"/>
      </c:catAx>
      <c:valAx>
        <c:axId val="42814464"/>
        <c:scaling>
          <c:orientation val="minMax"/>
          <c:max val="28"/>
          <c:min val="-30"/>
        </c:scaling>
        <c:delete val="0"/>
        <c:axPos val="b"/>
        <c:numFmt formatCode="#,##0.00;\-#,##0.00;" sourceLinked="1"/>
        <c:majorTickMark val="none"/>
        <c:minorTickMark val="none"/>
        <c:tickLblPos val="none"/>
        <c:spPr>
          <a:ln>
            <a:noFill/>
          </a:ln>
        </c:spPr>
        <c:crossAx val="42812928"/>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969140221108727"/>
          <c:y val="8.8972938734400153E-2"/>
          <c:w val="0.54049923447069115"/>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0E4E-4841-BBF8-8578A892C32B}"/>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0E4E-4841-BBF8-8578A892C32B}"/>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0E4E-4841-BBF8-8578A892C32B}"/>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0E4E-4841-BBF8-8578A892C32B}"/>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0E4E-4841-BBF8-8578A892C32B}"/>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0E4E-4841-BBF8-8578A892C32B}"/>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0E4E-4841-BBF8-8578A892C32B}"/>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0E4E-4841-BBF8-8578A892C32B}"/>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0E4E-4841-BBF8-8578A892C32B}"/>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0E4E-4841-BBF8-8578A892C32B}"/>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0E4E-4841-BBF8-8578A892C32B}"/>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0E4E-4841-BBF8-8578A892C32B}"/>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0E4E-4841-BBF8-8578A892C32B}"/>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0E4E-4841-BBF8-8578A892C32B}"/>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0E4E-4841-BBF8-8578A892C32B}"/>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0E4E-4841-BBF8-8578A892C32B}"/>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0E4E-4841-BBF8-8578A892C32B}"/>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0E4E-4841-BBF8-8578A892C32B}"/>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0E4E-4841-BBF8-8578A892C32B}"/>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Switzerland </c:v>
                </c:pt>
                <c:pt idx="1">
                  <c:v>Germany </c:v>
                </c:pt>
                <c:pt idx="2">
                  <c:v>Australia </c:v>
                </c:pt>
                <c:pt idx="3">
                  <c:v>Singapore </c:v>
                </c:pt>
                <c:pt idx="4">
                  <c:v>France </c:v>
                </c:pt>
                <c:pt idx="5">
                  <c:v>Netherlands </c:v>
                </c:pt>
                <c:pt idx="6">
                  <c:v>Sweden </c:v>
                </c:pt>
                <c:pt idx="7">
                  <c:v>Canada </c:v>
                </c:pt>
                <c:pt idx="8">
                  <c:v>New Zealand </c:v>
                </c:pt>
                <c:pt idx="9">
                  <c:v>US</c:v>
                </c:pt>
                <c:pt idx="10">
                  <c:v>Ireland </c:v>
                </c:pt>
                <c:pt idx="11">
                  <c:v>Italy </c:v>
                </c:pt>
                <c:pt idx="12">
                  <c:v>Austria </c:v>
                </c:pt>
                <c:pt idx="13">
                  <c:v>Spain </c:v>
                </c:pt>
                <c:pt idx="14">
                  <c:v>Portugal </c:v>
                </c:pt>
                <c:pt idx="15">
                  <c:v>Belgium </c:v>
                </c:pt>
                <c:pt idx="16">
                  <c:v>Israel </c:v>
                </c:pt>
                <c:pt idx="17">
                  <c:v>Denmark </c:v>
                </c:pt>
                <c:pt idx="18">
                  <c:v>Norway </c:v>
                </c:pt>
                <c:pt idx="19">
                  <c:v>Finland </c:v>
                </c:pt>
                <c:pt idx="20">
                  <c:v>UK</c:v>
                </c:pt>
                <c:pt idx="21">
                  <c:v>Japan </c:v>
                </c:pt>
                <c:pt idx="22">
                  <c:v>Hong Kong </c:v>
                </c:pt>
              </c:strCache>
            </c:strRef>
          </c:cat>
          <c:val>
            <c:numRef>
              <c:f>Sheet1!$B$2:$B$24</c:f>
              <c:numCache>
                <c:formatCode>#,##0.00;\-#,##0.00;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3-76D5-4F1B-8106-BE4290A1BEF1}"/>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Switzerland </c:v>
                </c:pt>
                <c:pt idx="1">
                  <c:v>Germany </c:v>
                </c:pt>
                <c:pt idx="2">
                  <c:v>Australia </c:v>
                </c:pt>
                <c:pt idx="3">
                  <c:v>Singapore </c:v>
                </c:pt>
                <c:pt idx="4">
                  <c:v>France </c:v>
                </c:pt>
                <c:pt idx="5">
                  <c:v>Netherlands </c:v>
                </c:pt>
                <c:pt idx="6">
                  <c:v>Sweden </c:v>
                </c:pt>
                <c:pt idx="7">
                  <c:v>Canada </c:v>
                </c:pt>
                <c:pt idx="8">
                  <c:v>New Zealand </c:v>
                </c:pt>
                <c:pt idx="9">
                  <c:v>US</c:v>
                </c:pt>
                <c:pt idx="10">
                  <c:v>Ireland </c:v>
                </c:pt>
                <c:pt idx="11">
                  <c:v>Italy </c:v>
                </c:pt>
                <c:pt idx="12">
                  <c:v>Austria </c:v>
                </c:pt>
                <c:pt idx="13">
                  <c:v>Spain </c:v>
                </c:pt>
                <c:pt idx="14">
                  <c:v>Portugal </c:v>
                </c:pt>
                <c:pt idx="15">
                  <c:v>Belgium </c:v>
                </c:pt>
                <c:pt idx="16">
                  <c:v>Israel </c:v>
                </c:pt>
                <c:pt idx="17">
                  <c:v>Denmark </c:v>
                </c:pt>
                <c:pt idx="18">
                  <c:v>Norway </c:v>
                </c:pt>
                <c:pt idx="19">
                  <c:v>Finland </c:v>
                </c:pt>
                <c:pt idx="20">
                  <c:v>UK</c:v>
                </c:pt>
                <c:pt idx="21">
                  <c:v>Japan </c:v>
                </c:pt>
                <c:pt idx="22">
                  <c:v>Hong Kong </c:v>
                </c:pt>
              </c:strCache>
            </c:strRef>
          </c:cat>
          <c:val>
            <c:numRef>
              <c:f>Sheet1!$C$2:$C$24</c:f>
              <c:numCache>
                <c:formatCode>#,##0.00;\-#,##0.00;</c:formatCode>
                <c:ptCount val="23"/>
                <c:pt idx="0">
                  <c:v>8.41</c:v>
                </c:pt>
                <c:pt idx="1">
                  <c:v>6.8</c:v>
                </c:pt>
                <c:pt idx="2">
                  <c:v>6.66</c:v>
                </c:pt>
                <c:pt idx="3">
                  <c:v>6.58</c:v>
                </c:pt>
                <c:pt idx="4">
                  <c:v>6.5</c:v>
                </c:pt>
                <c:pt idx="5">
                  <c:v>6.12</c:v>
                </c:pt>
                <c:pt idx="6">
                  <c:v>5.16</c:v>
                </c:pt>
                <c:pt idx="7">
                  <c:v>4.54</c:v>
                </c:pt>
                <c:pt idx="8">
                  <c:v>4.3099999999999996</c:v>
                </c:pt>
                <c:pt idx="9">
                  <c:v>3.89</c:v>
                </c:pt>
                <c:pt idx="10">
                  <c:v>3.45</c:v>
                </c:pt>
                <c:pt idx="11">
                  <c:v>2.61</c:v>
                </c:pt>
                <c:pt idx="12">
                  <c:v>2.5499999999999998</c:v>
                </c:pt>
                <c:pt idx="13">
                  <c:v>2.5299999999999998</c:v>
                </c:pt>
                <c:pt idx="14">
                  <c:v>2.27</c:v>
                </c:pt>
                <c:pt idx="15">
                  <c:v>2.1800000000000002</c:v>
                </c:pt>
                <c:pt idx="16">
                  <c:v>1.3</c:v>
                </c:pt>
                <c:pt idx="17">
                  <c:v>1.03</c:v>
                </c:pt>
                <c:pt idx="18">
                  <c:v>0.97</c:v>
                </c:pt>
                <c:pt idx="19">
                  <c:v>0.87</c:v>
                </c:pt>
                <c:pt idx="20">
                  <c:v>0.74</c:v>
                </c:pt>
                <c:pt idx="21">
                  <c:v>0.68</c:v>
                </c:pt>
                <c:pt idx="22">
                  <c:v>0.46</c:v>
                </c:pt>
              </c:numCache>
            </c:numRef>
          </c:val>
          <c:extLst>
            <c:ext xmlns:c16="http://schemas.microsoft.com/office/drawing/2014/chart" uri="{C3380CC4-5D6E-409C-BE32-E72D297353CC}">
              <c16:uniqueId val="{00000014-76D5-4F1B-8106-BE4290A1BEF1}"/>
            </c:ext>
          </c:extLst>
        </c:ser>
        <c:dLbls>
          <c:showLegendKey val="0"/>
          <c:showVal val="0"/>
          <c:showCatName val="0"/>
          <c:showSerName val="0"/>
          <c:showPercent val="0"/>
          <c:showBubbleSize val="0"/>
        </c:dLbls>
        <c:gapWidth val="106"/>
        <c:overlap val="100"/>
        <c:axId val="43180800"/>
        <c:axId val="43182336"/>
      </c:barChart>
      <c:catAx>
        <c:axId val="43180800"/>
        <c:scaling>
          <c:orientation val="maxMin"/>
        </c:scaling>
        <c:delete val="0"/>
        <c:axPos val="l"/>
        <c:numFmt formatCode="General" sourceLinked="1"/>
        <c:majorTickMark val="none"/>
        <c:minorTickMark val="none"/>
        <c:tickLblPos val="low"/>
        <c:txPr>
          <a:bodyPr/>
          <a:lstStyle/>
          <a:p>
            <a:pPr>
              <a:defRPr sz="900"/>
            </a:pPr>
            <a:endParaRPr lang="en-US"/>
          </a:p>
        </c:txPr>
        <c:crossAx val="43182336"/>
        <c:crosses val="autoZero"/>
        <c:auto val="1"/>
        <c:lblAlgn val="ctr"/>
        <c:lblOffset val="100"/>
        <c:noMultiLvlLbl val="0"/>
      </c:catAx>
      <c:valAx>
        <c:axId val="43182336"/>
        <c:scaling>
          <c:orientation val="minMax"/>
          <c:max val="10"/>
          <c:min val="0"/>
        </c:scaling>
        <c:delete val="0"/>
        <c:axPos val="b"/>
        <c:numFmt formatCode="#,##0.00;\-#,##0.00;" sourceLinked="1"/>
        <c:majorTickMark val="none"/>
        <c:minorTickMark val="none"/>
        <c:tickLblPos val="none"/>
        <c:spPr>
          <a:ln>
            <a:noFill/>
          </a:ln>
        </c:spPr>
        <c:crossAx val="43180800"/>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69140221108727"/>
          <c:y val="8.8972938734400153E-2"/>
          <c:w val="0.43633245935425635"/>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A1C3-4456-BB38-06DBDE9F8751}"/>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1C3-4456-BB38-06DBDE9F8751}"/>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A1C3-4456-BB38-06DBDE9F8751}"/>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1C3-4456-BB38-06DBDE9F8751}"/>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A1C3-4456-BB38-06DBDE9F8751}"/>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1C3-4456-BB38-06DBDE9F8751}"/>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A1C3-4456-BB38-06DBDE9F8751}"/>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A1C3-4456-BB38-06DBDE9F8751}"/>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A1C3-4456-BB38-06DBDE9F8751}"/>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A1C3-4456-BB38-06DBDE9F8751}"/>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A1C3-4456-BB38-06DBDE9F8751}"/>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A1C3-4456-BB38-06DBDE9F8751}"/>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A1C3-4456-BB38-06DBDE9F8751}"/>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A1C3-4456-BB38-06DBDE9F8751}"/>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A1C3-4456-BB38-06DBDE9F8751}"/>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A1C3-4456-BB38-06DBDE9F8751}"/>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A1C3-4456-BB38-06DBDE9F8751}"/>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A1C3-4456-BB38-06DBDE9F8751}"/>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A1C3-4456-BB38-06DBDE9F8751}"/>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Russian ruble (RUB)</c:v>
                </c:pt>
                <c:pt idx="1">
                  <c:v>Egyptian pound (EGP)</c:v>
                </c:pt>
                <c:pt idx="2">
                  <c:v>Thai baht (THB)</c:v>
                </c:pt>
                <c:pt idx="3">
                  <c:v>Czech koruna (CZK)</c:v>
                </c:pt>
                <c:pt idx="4">
                  <c:v>Polish zloty (PLN)</c:v>
                </c:pt>
                <c:pt idx="5">
                  <c:v>Philippine peso (PHP)</c:v>
                </c:pt>
                <c:pt idx="6">
                  <c:v>South African rand (ZAR)</c:v>
                </c:pt>
                <c:pt idx="7">
                  <c:v>Brazilian real (BRL)</c:v>
                </c:pt>
                <c:pt idx="8">
                  <c:v>Hungarian forint (HUF)</c:v>
                </c:pt>
                <c:pt idx="9">
                  <c:v>Peruvian sol (PEN)</c:v>
                </c:pt>
                <c:pt idx="10">
                  <c:v>Mexican peso (MXN)</c:v>
                </c:pt>
                <c:pt idx="11">
                  <c:v>Indonesian rupiah (IDR)</c:v>
                </c:pt>
                <c:pt idx="12">
                  <c:v>Indian rupee (INR)</c:v>
                </c:pt>
                <c:pt idx="13">
                  <c:v>Chilean peso (CLP)</c:v>
                </c:pt>
                <c:pt idx="14">
                  <c:v>Colombian peso (COP)</c:v>
                </c:pt>
                <c:pt idx="15">
                  <c:v>New Taiwan dollar (TWD)</c:v>
                </c:pt>
                <c:pt idx="16">
                  <c:v>Malaysian ringgit (MYR)</c:v>
                </c:pt>
                <c:pt idx="17">
                  <c:v>Korean won (KRW)</c:v>
                </c:pt>
                <c:pt idx="18">
                  <c:v>Chinese yuan (CNY)</c:v>
                </c:pt>
                <c:pt idx="19">
                  <c:v>Turkish lira (TRY)</c:v>
                </c:pt>
                <c:pt idx="20">
                  <c:v>Pakistani rupee (PKR)</c:v>
                </c:pt>
              </c:strCache>
            </c:strRef>
          </c:cat>
          <c:val>
            <c:numRef>
              <c:f>Sheet1!$B$2:$B$22</c:f>
              <c:numCache>
                <c:formatCode>#,##0.00;\-#,##0.00;</c:formatCode>
                <c:ptCount val="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-0.6710321172</c:v>
                </c:pt>
                <c:pt idx="15">
                  <c:v>-0.76949081600000002</c:v>
                </c:pt>
                <c:pt idx="16">
                  <c:v>-1.2099213551000001</c:v>
                </c:pt>
                <c:pt idx="17">
                  <c:v>-1.6931537695000001</c:v>
                </c:pt>
                <c:pt idx="18">
                  <c:v>-2.1562832142000001</c:v>
                </c:pt>
                <c:pt idx="19">
                  <c:v>-2.3236514523</c:v>
                </c:pt>
                <c:pt idx="20">
                  <c:v>-11.893583724599999</c:v>
                </c:pt>
              </c:numCache>
            </c:numRef>
          </c:val>
          <c:extLst>
            <c:ext xmlns:c16="http://schemas.microsoft.com/office/drawing/2014/chart" uri="{C3380CC4-5D6E-409C-BE32-E72D297353CC}">
              <c16:uniqueId val="{00000013-F345-48C3-ADD1-C478AD47D3F5}"/>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Russian ruble (RUB)</c:v>
                </c:pt>
                <c:pt idx="1">
                  <c:v>Egyptian pound (EGP)</c:v>
                </c:pt>
                <c:pt idx="2">
                  <c:v>Thai baht (THB)</c:v>
                </c:pt>
                <c:pt idx="3">
                  <c:v>Czech koruna (CZK)</c:v>
                </c:pt>
                <c:pt idx="4">
                  <c:v>Polish zloty (PLN)</c:v>
                </c:pt>
                <c:pt idx="5">
                  <c:v>Philippine peso (PHP)</c:v>
                </c:pt>
                <c:pt idx="6">
                  <c:v>South African rand (ZAR)</c:v>
                </c:pt>
                <c:pt idx="7">
                  <c:v>Brazilian real (BRL)</c:v>
                </c:pt>
                <c:pt idx="8">
                  <c:v>Hungarian forint (HUF)</c:v>
                </c:pt>
                <c:pt idx="9">
                  <c:v>Peruvian sol (PEN)</c:v>
                </c:pt>
                <c:pt idx="10">
                  <c:v>Mexican peso (MXN)</c:v>
                </c:pt>
                <c:pt idx="11">
                  <c:v>Indonesian rupiah (IDR)</c:v>
                </c:pt>
                <c:pt idx="12">
                  <c:v>Indian rupee (INR)</c:v>
                </c:pt>
                <c:pt idx="13">
                  <c:v>Chilean peso (CLP)</c:v>
                </c:pt>
                <c:pt idx="14">
                  <c:v>Colombian peso (COP)</c:v>
                </c:pt>
                <c:pt idx="15">
                  <c:v>New Taiwan dollar (TWD)</c:v>
                </c:pt>
                <c:pt idx="16">
                  <c:v>Malaysian ringgit (MYR)</c:v>
                </c:pt>
                <c:pt idx="17">
                  <c:v>Korean won (KRW)</c:v>
                </c:pt>
                <c:pt idx="18">
                  <c:v>Chinese yuan (CNY)</c:v>
                </c:pt>
                <c:pt idx="19">
                  <c:v>Turkish lira (TRY)</c:v>
                </c:pt>
                <c:pt idx="20">
                  <c:v>Pakistani rupee (PKR)</c:v>
                </c:pt>
              </c:strCache>
            </c:strRef>
          </c:cat>
          <c:val>
            <c:numRef>
              <c:f>Sheet1!$C$2:$C$22</c:f>
              <c:numCache>
                <c:formatCode>#,##0.00;\-#,##0.00;</c:formatCode>
                <c:ptCount val="21"/>
                <c:pt idx="0">
                  <c:v>4.1577487119000001</c:v>
                </c:pt>
                <c:pt idx="1">
                  <c:v>3.8035339922000002</c:v>
                </c:pt>
                <c:pt idx="2">
                  <c:v>3.4808836716</c:v>
                </c:pt>
                <c:pt idx="3">
                  <c:v>2.9629165481999999</c:v>
                </c:pt>
                <c:pt idx="4">
                  <c:v>2.8062318996000002</c:v>
                </c:pt>
                <c:pt idx="5">
                  <c:v>2.4885332292000002</c:v>
                </c:pt>
                <c:pt idx="6">
                  <c:v>2.2693023667999999</c:v>
                </c:pt>
                <c:pt idx="7">
                  <c:v>1.5407094308</c:v>
                </c:pt>
                <c:pt idx="8">
                  <c:v>1.0607218215000001</c:v>
                </c:pt>
                <c:pt idx="9">
                  <c:v>0.97477151419999997</c:v>
                </c:pt>
                <c:pt idx="10">
                  <c:v>0.967381771</c:v>
                </c:pt>
                <c:pt idx="11">
                  <c:v>0.79631923549999994</c:v>
                </c:pt>
                <c:pt idx="12">
                  <c:v>0.35855275069999998</c:v>
                </c:pt>
                <c:pt idx="13">
                  <c:v>0.22461153249999999</c:v>
                </c:pt>
                <c:pt idx="14">
                  <c:v>0</c:v>
                </c:pt>
                <c:pt idx="15">
                  <c:v>0</c:v>
                </c:pt>
                <c:pt idx="16">
                  <c:v>0</c:v>
                </c:pt>
                <c:pt idx="17">
                  <c:v>0</c:v>
                </c:pt>
                <c:pt idx="18">
                  <c:v>0</c:v>
                </c:pt>
                <c:pt idx="19">
                  <c:v>0</c:v>
                </c:pt>
                <c:pt idx="20">
                  <c:v>0</c:v>
                </c:pt>
              </c:numCache>
            </c:numRef>
          </c:val>
          <c:extLst>
            <c:ext xmlns:c16="http://schemas.microsoft.com/office/drawing/2014/chart" uri="{C3380CC4-5D6E-409C-BE32-E72D297353CC}">
              <c16:uniqueId val="{00000014-F345-48C3-ADD1-C478AD47D3F5}"/>
            </c:ext>
          </c:extLst>
        </c:ser>
        <c:dLbls>
          <c:showLegendKey val="0"/>
          <c:showVal val="0"/>
          <c:showCatName val="0"/>
          <c:showSerName val="0"/>
          <c:showPercent val="0"/>
          <c:showBubbleSize val="0"/>
        </c:dLbls>
        <c:gapWidth val="106"/>
        <c:overlap val="100"/>
        <c:axId val="42941440"/>
        <c:axId val="42955520"/>
      </c:barChart>
      <c:catAx>
        <c:axId val="42941440"/>
        <c:scaling>
          <c:orientation val="maxMin"/>
        </c:scaling>
        <c:delete val="0"/>
        <c:axPos val="l"/>
        <c:numFmt formatCode="General" sourceLinked="1"/>
        <c:majorTickMark val="none"/>
        <c:minorTickMark val="none"/>
        <c:tickLblPos val="low"/>
        <c:txPr>
          <a:bodyPr/>
          <a:lstStyle/>
          <a:p>
            <a:pPr>
              <a:defRPr sz="900"/>
            </a:pPr>
            <a:endParaRPr lang="en-US"/>
          </a:p>
        </c:txPr>
        <c:crossAx val="42955520"/>
        <c:crosses val="autoZero"/>
        <c:auto val="1"/>
        <c:lblAlgn val="ctr"/>
        <c:lblOffset val="100"/>
        <c:noMultiLvlLbl val="0"/>
      </c:catAx>
      <c:valAx>
        <c:axId val="42955520"/>
        <c:scaling>
          <c:orientation val="minMax"/>
          <c:max val="7"/>
          <c:min val="-17"/>
        </c:scaling>
        <c:delete val="0"/>
        <c:axPos val="b"/>
        <c:numFmt formatCode="#,##0.00;\-#,##0.00;" sourceLinked="1"/>
        <c:majorTickMark val="none"/>
        <c:minorTickMark val="none"/>
        <c:tickLblPos val="none"/>
        <c:spPr>
          <a:ln>
            <a:noFill/>
          </a:ln>
        </c:spPr>
        <c:crossAx val="42941440"/>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593886701662294"/>
          <c:y val="8.8972938734400153E-2"/>
          <c:w val="0.42686276473823753"/>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3624-4245-BF99-B50A7B10DC20}"/>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3624-4245-BF99-B50A7B10DC20}"/>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3624-4245-BF99-B50A7B10DC20}"/>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3624-4245-BF99-B50A7B10DC20}"/>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3624-4245-BF99-B50A7B10DC20}"/>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3624-4245-BF99-B50A7B10DC20}"/>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3624-4245-BF99-B50A7B10DC20}"/>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3624-4245-BF99-B50A7B10DC20}"/>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3624-4245-BF99-B50A7B10DC20}"/>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3624-4245-BF99-B50A7B10DC20}"/>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3624-4245-BF99-B50A7B10DC20}"/>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3624-4245-BF99-B50A7B10DC20}"/>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3624-4245-BF99-B50A7B10DC20}"/>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3624-4245-BF99-B50A7B10DC20}"/>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3624-4245-BF99-B50A7B10DC20}"/>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3624-4245-BF99-B50A7B10DC20}"/>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3624-4245-BF99-B50A7B10DC20}"/>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3624-4245-BF99-B50A7B10DC20}"/>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3624-4245-BF99-B50A7B10DC20}"/>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Japanese yen (JPY)</c:v>
                </c:pt>
                <c:pt idx="1">
                  <c:v>Canadian dollar (CAD)</c:v>
                </c:pt>
                <c:pt idx="2">
                  <c:v>Swiss franc (CHF)</c:v>
                </c:pt>
                <c:pt idx="3">
                  <c:v>Israeli new shekel (ILS)</c:v>
                </c:pt>
                <c:pt idx="4">
                  <c:v>Danish krone (DKK)</c:v>
                </c:pt>
                <c:pt idx="5">
                  <c:v>Euro (EUR)</c:v>
                </c:pt>
                <c:pt idx="6">
                  <c:v>Norwegian krone (NOK)</c:v>
                </c:pt>
                <c:pt idx="7">
                  <c:v>Hong Kong dollar (HKD)</c:v>
                </c:pt>
                <c:pt idx="8">
                  <c:v>Singapore dollar (SGD)</c:v>
                </c:pt>
                <c:pt idx="9">
                  <c:v>Swedish krona (SEK)</c:v>
                </c:pt>
                <c:pt idx="10">
                  <c:v>Australian dollar (AUD)</c:v>
                </c:pt>
                <c:pt idx="11">
                  <c:v>New Zealand dollar (NZD)</c:v>
                </c:pt>
                <c:pt idx="12">
                  <c:v>British pound (GBP)</c:v>
                </c:pt>
              </c:strCache>
            </c:strRef>
          </c:cat>
          <c:val>
            <c:numRef>
              <c:f>Sheet1!$B$2:$B$14</c:f>
              <c:numCache>
                <c:formatCode>#,##0.00;\-#,##0.00;</c:formatCode>
                <c:ptCount val="13"/>
                <c:pt idx="0">
                  <c:v>0</c:v>
                </c:pt>
                <c:pt idx="1">
                  <c:v>0</c:v>
                </c:pt>
                <c:pt idx="2">
                  <c:v>0</c:v>
                </c:pt>
                <c:pt idx="3">
                  <c:v>0</c:v>
                </c:pt>
                <c:pt idx="4">
                  <c:v>0</c:v>
                </c:pt>
                <c:pt idx="5">
                  <c:v>0</c:v>
                </c:pt>
                <c:pt idx="6">
                  <c:v>0</c:v>
                </c:pt>
                <c:pt idx="7">
                  <c:v>0</c:v>
                </c:pt>
                <c:pt idx="8">
                  <c:v>0</c:v>
                </c:pt>
                <c:pt idx="9">
                  <c:v>-3.1256062600000002E-2</c:v>
                </c:pt>
                <c:pt idx="10">
                  <c:v>-1.2106707982</c:v>
                </c:pt>
                <c:pt idx="11">
                  <c:v>-1.5175953108</c:v>
                </c:pt>
                <c:pt idx="12">
                  <c:v>-2.329150834</c:v>
                </c:pt>
              </c:numCache>
            </c:numRef>
          </c:val>
          <c:extLst>
            <c:ext xmlns:c16="http://schemas.microsoft.com/office/drawing/2014/chart" uri="{C3380CC4-5D6E-409C-BE32-E72D297353CC}">
              <c16:uniqueId val="{00000013-1B39-402A-9823-983B12C6C5AB}"/>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Japanese yen (JPY)</c:v>
                </c:pt>
                <c:pt idx="1">
                  <c:v>Canadian dollar (CAD)</c:v>
                </c:pt>
                <c:pt idx="2">
                  <c:v>Swiss franc (CHF)</c:v>
                </c:pt>
                <c:pt idx="3">
                  <c:v>Israeli new shekel (ILS)</c:v>
                </c:pt>
                <c:pt idx="4">
                  <c:v>Danish krone (DKK)</c:v>
                </c:pt>
                <c:pt idx="5">
                  <c:v>Euro (EUR)</c:v>
                </c:pt>
                <c:pt idx="6">
                  <c:v>Norwegian krone (NOK)</c:v>
                </c:pt>
                <c:pt idx="7">
                  <c:v>Hong Kong dollar (HKD)</c:v>
                </c:pt>
                <c:pt idx="8">
                  <c:v>Singapore dollar (SGD)</c:v>
                </c:pt>
                <c:pt idx="9">
                  <c:v>Swedish krona (SEK)</c:v>
                </c:pt>
                <c:pt idx="10">
                  <c:v>Australian dollar (AUD)</c:v>
                </c:pt>
                <c:pt idx="11">
                  <c:v>New Zealand dollar (NZD)</c:v>
                </c:pt>
                <c:pt idx="12">
                  <c:v>British pound (GBP)</c:v>
                </c:pt>
              </c:strCache>
            </c:strRef>
          </c:cat>
          <c:val>
            <c:numRef>
              <c:f>Sheet1!$C$2:$C$14</c:f>
              <c:numCache>
                <c:formatCode>#,##0.00;\-#,##0.00;</c:formatCode>
                <c:ptCount val="13"/>
                <c:pt idx="0">
                  <c:v>2.7334323371</c:v>
                </c:pt>
                <c:pt idx="1">
                  <c:v>2.2345513679</c:v>
                </c:pt>
                <c:pt idx="2">
                  <c:v>2.1435897436000002</c:v>
                </c:pt>
                <c:pt idx="3">
                  <c:v>1.7608052599999999</c:v>
                </c:pt>
                <c:pt idx="4">
                  <c:v>1.4441562404999999</c:v>
                </c:pt>
                <c:pt idx="5">
                  <c:v>1.4204924975</c:v>
                </c:pt>
                <c:pt idx="6">
                  <c:v>1.0033954761999999</c:v>
                </c:pt>
                <c:pt idx="7">
                  <c:v>0.47936000000000001</c:v>
                </c:pt>
                <c:pt idx="8">
                  <c:v>0.1145644702</c:v>
                </c:pt>
                <c:pt idx="9">
                  <c:v>0</c:v>
                </c:pt>
                <c:pt idx="10">
                  <c:v>0</c:v>
                </c:pt>
                <c:pt idx="11">
                  <c:v>0</c:v>
                </c:pt>
                <c:pt idx="12">
                  <c:v>0</c:v>
                </c:pt>
              </c:numCache>
            </c:numRef>
          </c:val>
          <c:extLst>
            <c:ext xmlns:c16="http://schemas.microsoft.com/office/drawing/2014/chart" uri="{C3380CC4-5D6E-409C-BE32-E72D297353CC}">
              <c16:uniqueId val="{00000014-1B39-402A-9823-983B12C6C5AB}"/>
            </c:ext>
          </c:extLst>
        </c:ser>
        <c:dLbls>
          <c:showLegendKey val="0"/>
          <c:showVal val="0"/>
          <c:showCatName val="0"/>
          <c:showSerName val="0"/>
          <c:showPercent val="0"/>
          <c:showBubbleSize val="0"/>
        </c:dLbls>
        <c:gapWidth val="106"/>
        <c:overlap val="100"/>
        <c:axId val="43100416"/>
        <c:axId val="43196416"/>
      </c:barChart>
      <c:catAx>
        <c:axId val="43100416"/>
        <c:scaling>
          <c:orientation val="maxMin"/>
        </c:scaling>
        <c:delete val="0"/>
        <c:axPos val="l"/>
        <c:numFmt formatCode="General" sourceLinked="1"/>
        <c:majorTickMark val="none"/>
        <c:minorTickMark val="none"/>
        <c:tickLblPos val="low"/>
        <c:txPr>
          <a:bodyPr/>
          <a:lstStyle/>
          <a:p>
            <a:pPr>
              <a:defRPr sz="900"/>
            </a:pPr>
            <a:endParaRPr lang="en-US"/>
          </a:p>
        </c:txPr>
        <c:crossAx val="43196416"/>
        <c:crosses val="autoZero"/>
        <c:auto val="1"/>
        <c:lblAlgn val="ctr"/>
        <c:lblOffset val="100"/>
        <c:noMultiLvlLbl val="0"/>
      </c:catAx>
      <c:valAx>
        <c:axId val="43196416"/>
        <c:scaling>
          <c:orientation val="minMax"/>
          <c:max val="5"/>
          <c:min val="-6"/>
        </c:scaling>
        <c:delete val="0"/>
        <c:axPos val="b"/>
        <c:numFmt formatCode="#,##0.00;\-#,##0.00;" sourceLinked="1"/>
        <c:majorTickMark val="none"/>
        <c:minorTickMark val="none"/>
        <c:tickLblPos val="none"/>
        <c:spPr>
          <a:ln>
            <a:noFill/>
          </a:ln>
        </c:spPr>
        <c:crossAx val="43100416"/>
        <c:crosses val="max"/>
        <c:crossBetween val="between"/>
        <c:majorUnit val="2"/>
      </c:valAx>
    </c:plotArea>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61230552375721"/>
          <c:y val="0.21999239734755602"/>
          <c:w val="0.7144292470664364"/>
          <c:h val="0.72190636925933194"/>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US REITS</c:v>
                </c:pt>
                <c:pt idx="1">
                  <c:v>Global ex US REITS</c:v>
                </c:pt>
              </c:strCache>
            </c:strRef>
          </c:cat>
          <c:val>
            <c:numRef>
              <c:f>Sheet1!$B$2:$B$3</c:f>
              <c:numCache>
                <c:formatCode>General</c:formatCode>
                <c:ptCount val="2"/>
                <c:pt idx="0">
                  <c:v>0.82</c:v>
                </c:pt>
                <c:pt idx="1">
                  <c:v>2.64</c:v>
                </c:pt>
              </c:numCache>
            </c:numRef>
          </c:val>
          <c:extLst>
            <c:ext xmlns:c16="http://schemas.microsoft.com/office/drawing/2014/chart" uri="{C3380CC4-5D6E-409C-BE32-E72D297353CC}">
              <c16:uniqueId val="{00000000-11D1-4297-B952-CB158A6A4786}"/>
            </c:ext>
          </c:extLst>
        </c:ser>
        <c:dLbls>
          <c:showLegendKey val="0"/>
          <c:showVal val="0"/>
          <c:showCatName val="0"/>
          <c:showSerName val="0"/>
          <c:showPercent val="0"/>
          <c:showBubbleSize val="0"/>
        </c:dLbls>
        <c:gapWidth val="43"/>
        <c:axId val="40076416"/>
        <c:axId val="40077952"/>
      </c:barChart>
      <c:catAx>
        <c:axId val="40076416"/>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0077952"/>
        <c:crosses val="autoZero"/>
        <c:auto val="1"/>
        <c:lblAlgn val="ctr"/>
        <c:lblOffset val="100"/>
        <c:noMultiLvlLbl val="0"/>
      </c:catAx>
      <c:valAx>
        <c:axId val="40077952"/>
        <c:scaling>
          <c:orientation val="minMax"/>
          <c:max val="4"/>
          <c:min val="0"/>
        </c:scaling>
        <c:delete val="0"/>
        <c:axPos val="t"/>
        <c:numFmt formatCode="General" sourceLinked="1"/>
        <c:majorTickMark val="none"/>
        <c:minorTickMark val="none"/>
        <c:tickLblPos val="none"/>
        <c:spPr>
          <a:ln>
            <a:noFill/>
          </a:ln>
        </c:spPr>
        <c:crossAx val="40076416"/>
        <c:crosses val="autoZero"/>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162820455593745"/>
          <c:y val="0.10908727049350221"/>
          <c:w val="0.40678347599723069"/>
          <c:h val="0.48336328279729635"/>
        </c:manualLayout>
      </c:layout>
      <c:pieChart>
        <c:varyColors val="1"/>
        <c:ser>
          <c:idx val="0"/>
          <c:order val="0"/>
          <c:tx>
            <c:strRef>
              <c:f>Sheet1!$C$1</c:f>
              <c:strCache>
                <c:ptCount val="1"/>
                <c:pt idx="0">
                  <c:v>Percent</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99F4-4058-AC6C-0164F8471A6C}"/>
              </c:ext>
            </c:extLst>
          </c:dPt>
          <c:dPt>
            <c:idx val="1"/>
            <c:bubble3D val="0"/>
            <c:extLst>
              <c:ext xmlns:c16="http://schemas.microsoft.com/office/drawing/2014/chart" uri="{C3380CC4-5D6E-409C-BE32-E72D297353CC}">
                <c16:uniqueId val="{00000002-99F4-4058-AC6C-0164F8471A6C}"/>
              </c:ext>
            </c:extLst>
          </c:dPt>
          <c:dLbls>
            <c:dLbl>
              <c:idx val="0"/>
              <c:layout>
                <c:manualLayout>
                  <c:x val="-5.497528761799411E-8"/>
                  <c:y val="0.17107269237091793"/>
                </c:manualLayout>
              </c:layout>
              <c:tx>
                <c:rich>
                  <a:bodyPr anchor="t" anchorCtr="1"/>
                  <a:lstStyle/>
                  <a:p>
                    <a:pPr algn="l">
                      <a:defRPr sz="2800"/>
                    </a:pPr>
                    <a:r>
                      <a:rPr lang="en-US" dirty="0">
                        <a:solidFill>
                          <a:schemeClr val="bg2"/>
                        </a:solidFill>
                      </a:rPr>
                      <a:t>58%</a:t>
                    </a:r>
                  </a:p>
                  <a:p>
                    <a:pPr algn="l">
                      <a:defRPr sz="2800"/>
                    </a:pPr>
                    <a:r>
                      <a:rPr lang="en-US" sz="900" b="1" dirty="0">
                        <a:solidFill>
                          <a:schemeClr val="bg1">
                            <a:lumMod val="50000"/>
                          </a:schemeClr>
                        </a:solidFill>
                      </a:rPr>
                      <a:t>US               </a:t>
                    </a:r>
                    <a:br>
                      <a:rPr lang="en-US" sz="900" b="1" dirty="0">
                        <a:solidFill>
                          <a:schemeClr val="bg1">
                            <a:lumMod val="50000"/>
                          </a:schemeClr>
                        </a:solidFill>
                      </a:rPr>
                    </a:br>
                    <a:r>
                      <a:rPr lang="en-US" sz="900" b="0" dirty="0">
                        <a:solidFill>
                          <a:schemeClr val="bg1">
                            <a:lumMod val="50000"/>
                          </a:schemeClr>
                        </a:solidFill>
                      </a:rPr>
                      <a:t>$684 billion    </a:t>
                    </a:r>
                  </a:p>
                  <a:p>
                    <a:pPr algn="l">
                      <a:defRPr sz="2800"/>
                    </a:pPr>
                    <a:r>
                      <a:rPr lang="en-US" sz="900" b="0" dirty="0">
                        <a:solidFill>
                          <a:schemeClr val="bg1">
                            <a:lumMod val="50000"/>
                          </a:schemeClr>
                        </a:solidFill>
                      </a:rPr>
                      <a:t>95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4283877254281103"/>
                      <c:h val="0.50370208477610501"/>
                    </c:manualLayout>
                  </c15:layout>
                </c:ext>
                <c:ext xmlns:c16="http://schemas.microsoft.com/office/drawing/2014/chart" uri="{C3380CC4-5D6E-409C-BE32-E72D297353CC}">
                  <c16:uniqueId val="{00000001-99F4-4058-AC6C-0164F8471A6C}"/>
                </c:ext>
              </c:extLst>
            </c:dLbl>
            <c:dLbl>
              <c:idx val="1"/>
              <c:layout>
                <c:manualLayout>
                  <c:x val="2.3608318668060856E-2"/>
                  <c:y val="1.6146002414264091E-2"/>
                </c:manualLayout>
              </c:layout>
              <c:tx>
                <c:rich>
                  <a:bodyPr/>
                  <a:lstStyle/>
                  <a:p>
                    <a:pPr algn="l">
                      <a:defRPr sz="2800"/>
                    </a:pPr>
                    <a:r>
                      <a:rPr lang="en-US" dirty="0">
                        <a:solidFill>
                          <a:schemeClr val="accent1"/>
                        </a:solidFill>
                      </a:rPr>
                      <a:t>42%</a:t>
                    </a:r>
                  </a:p>
                  <a:p>
                    <a:pPr algn="l">
                      <a:defRPr sz="2800"/>
                    </a:pPr>
                    <a:r>
                      <a:rPr lang="en-US" sz="900" b="1" dirty="0">
                        <a:solidFill>
                          <a:schemeClr val="bg1">
                            <a:lumMod val="50000"/>
                          </a:schemeClr>
                        </a:solidFill>
                      </a:rPr>
                      <a:t>World ex US</a:t>
                    </a:r>
                  </a:p>
                  <a:p>
                    <a:pPr algn="l">
                      <a:defRPr sz="2800"/>
                    </a:pPr>
                    <a:r>
                      <a:rPr lang="en-US" sz="900" dirty="0">
                        <a:solidFill>
                          <a:schemeClr val="bg1">
                            <a:lumMod val="50000"/>
                          </a:schemeClr>
                        </a:solidFill>
                      </a:rPr>
                      <a:t>$503 billion    249 REITs</a:t>
                    </a:r>
                    <a:r>
                      <a:rPr lang="en-US" sz="900" baseline="0" dirty="0">
                        <a:solidFill>
                          <a:schemeClr val="bg1">
                            <a:lumMod val="50000"/>
                          </a:schemeClr>
                        </a:solidFill>
                      </a:rPr>
                      <a:t>      (22 other</a:t>
                    </a:r>
                    <a:r>
                      <a:rPr lang="en-US" sz="900" dirty="0">
                        <a:solidFill>
                          <a:srgbClr val="00B0F0"/>
                        </a:solidFill>
                      </a:rPr>
                      <a:t> </a:t>
                    </a:r>
                    <a:r>
                      <a:rPr lang="en-US" sz="900" dirty="0">
                        <a:solidFill>
                          <a:schemeClr val="bg1">
                            <a:lumMod val="50000"/>
                          </a:schemeClr>
                        </a:solidFill>
                      </a:rPr>
                      <a:t>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26456337804640151"/>
                      <c:h val="0.49414734684864808"/>
                    </c:manualLayout>
                  </c15:layout>
                </c:ext>
                <c:ext xmlns:c16="http://schemas.microsoft.com/office/drawing/2014/chart" uri="{C3380CC4-5D6E-409C-BE32-E72D297353CC}">
                  <c16:uniqueId val="{00000002-99F4-4058-AC6C-0164F8471A6C}"/>
                </c:ext>
              </c:extLst>
            </c:dLbl>
            <c:dLbl>
              <c:idx val="2"/>
              <c:delete val="1"/>
              <c:extLst>
                <c:ext xmlns:c15="http://schemas.microsoft.com/office/drawing/2012/chart" uri="{CE6537A1-D6FC-4f65-9D91-7224C49458BB}"/>
                <c:ext xmlns:c16="http://schemas.microsoft.com/office/drawing/2014/chart" uri="{C3380CC4-5D6E-409C-BE32-E72D297353CC}">
                  <c16:uniqueId val="{00000003-99F4-4058-AC6C-0164F8471A6C}"/>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 (USD)</c:v>
                </c:pt>
                <c:pt idx="1">
                  <c:v>S&amp;P Global Ex-U.S. REIT Index,                         </c:v>
                </c:pt>
              </c:strCache>
            </c:strRef>
          </c:cat>
          <c:val>
            <c:numRef>
              <c:f>Sheet1!$C$2:$C$3</c:f>
              <c:numCache>
                <c:formatCode>#,##0.00</c:formatCode>
                <c:ptCount val="2"/>
                <c:pt idx="0">
                  <c:v>690569231879.59998</c:v>
                </c:pt>
                <c:pt idx="1">
                  <c:v>489752555333.41998</c:v>
                </c:pt>
              </c:numCache>
            </c:numRef>
          </c:val>
          <c:extLst>
            <c:ext xmlns:c16="http://schemas.microsoft.com/office/drawing/2014/chart" uri="{C3380CC4-5D6E-409C-BE32-E72D297353CC}">
              <c16:uniqueId val="{00000004-99F4-4058-AC6C-0164F8471A6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65266841644796"/>
          <c:y val="8.8972938734400153E-2"/>
          <c:w val="0.66415420898474642"/>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4612-4E85-AE8C-F7D05D792B7A}"/>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4612-4E85-AE8C-F7D05D792B7A}"/>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4612-4E85-AE8C-F7D05D792B7A}"/>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4612-4E85-AE8C-F7D05D792B7A}"/>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4612-4E85-AE8C-F7D05D792B7A}"/>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4612-4E85-AE8C-F7D05D792B7A}"/>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4612-4E85-AE8C-F7D05D792B7A}"/>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4612-4E85-AE8C-F7D05D792B7A}"/>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4612-4E85-AE8C-F7D05D792B7A}"/>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4612-4E85-AE8C-F7D05D792B7A}"/>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4612-4E85-AE8C-F7D05D792B7A}"/>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4612-4E85-AE8C-F7D05D792B7A}"/>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4612-4E85-AE8C-F7D05D792B7A}"/>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4612-4E85-AE8C-F7D05D792B7A}"/>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4612-4E85-AE8C-F7D05D792B7A}"/>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4612-4E85-AE8C-F7D05D792B7A}"/>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4612-4E85-AE8C-F7D05D792B7A}"/>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4612-4E85-AE8C-F7D05D792B7A}"/>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4612-4E85-AE8C-F7D05D792B7A}"/>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Corn</c:v>
                </c:pt>
                <c:pt idx="1">
                  <c:v>Wheat</c:v>
                </c:pt>
                <c:pt idx="2">
                  <c:v>Coffee</c:v>
                </c:pt>
                <c:pt idx="3">
                  <c:v>Gold</c:v>
                </c:pt>
                <c:pt idx="4">
                  <c:v>Unleaded gas</c:v>
                </c:pt>
                <c:pt idx="5">
                  <c:v>Kansas wheat</c:v>
                </c:pt>
                <c:pt idx="6">
                  <c:v>Soybean meal</c:v>
                </c:pt>
                <c:pt idx="7">
                  <c:v>Silver</c:v>
                </c:pt>
                <c:pt idx="8">
                  <c:v>Soybeans</c:v>
                </c:pt>
                <c:pt idx="9">
                  <c:v>Brent crude oil</c:v>
                </c:pt>
                <c:pt idx="10">
                  <c:v>Soybean oil</c:v>
                </c:pt>
                <c:pt idx="11">
                  <c:v>Sugar</c:v>
                </c:pt>
                <c:pt idx="12">
                  <c:v>Heating oil</c:v>
                </c:pt>
                <c:pt idx="13">
                  <c:v>Nickel</c:v>
                </c:pt>
                <c:pt idx="14">
                  <c:v>WTI crude oil</c:v>
                </c:pt>
                <c:pt idx="15">
                  <c:v>Aluminum</c:v>
                </c:pt>
                <c:pt idx="16">
                  <c:v>Copper</c:v>
                </c:pt>
                <c:pt idx="17">
                  <c:v>Live cattle</c:v>
                </c:pt>
                <c:pt idx="18">
                  <c:v>Zinc</c:v>
                </c:pt>
                <c:pt idx="19">
                  <c:v>Lean hogs</c:v>
                </c:pt>
                <c:pt idx="20">
                  <c:v>Cotton</c:v>
                </c:pt>
                <c:pt idx="21">
                  <c:v>Natural gas</c:v>
                </c:pt>
              </c:strCache>
            </c:strRef>
          </c:cat>
          <c:val>
            <c:numRef>
              <c:f>Sheet1!$B$2:$B$23</c:f>
              <c:numCache>
                <c:formatCode>#,##0.00;\-#,##0.00;</c:formatCode>
                <c:ptCount val="22"/>
                <c:pt idx="0">
                  <c:v>0</c:v>
                </c:pt>
                <c:pt idx="1">
                  <c:v>0</c:v>
                </c:pt>
                <c:pt idx="2">
                  <c:v>0</c:v>
                </c:pt>
                <c:pt idx="3">
                  <c:v>0</c:v>
                </c:pt>
                <c:pt idx="4">
                  <c:v>0</c:v>
                </c:pt>
                <c:pt idx="5">
                  <c:v>0</c:v>
                </c:pt>
                <c:pt idx="6">
                  <c:v>0</c:v>
                </c:pt>
                <c:pt idx="7">
                  <c:v>0</c:v>
                </c:pt>
                <c:pt idx="8">
                  <c:v>-0.26</c:v>
                </c:pt>
                <c:pt idx="9">
                  <c:v>-1.49</c:v>
                </c:pt>
                <c:pt idx="10">
                  <c:v>-1.77</c:v>
                </c:pt>
                <c:pt idx="11">
                  <c:v>-2.31</c:v>
                </c:pt>
                <c:pt idx="12">
                  <c:v>-2.37</c:v>
                </c:pt>
                <c:pt idx="13">
                  <c:v>-2.75</c:v>
                </c:pt>
                <c:pt idx="14">
                  <c:v>-3.41</c:v>
                </c:pt>
                <c:pt idx="15">
                  <c:v>-7.35</c:v>
                </c:pt>
                <c:pt idx="16">
                  <c:v>-7.85</c:v>
                </c:pt>
                <c:pt idx="17">
                  <c:v>-9.4499999999999993</c:v>
                </c:pt>
                <c:pt idx="18">
                  <c:v>-12.45</c:v>
                </c:pt>
                <c:pt idx="19">
                  <c:v>-14.39</c:v>
                </c:pt>
                <c:pt idx="20">
                  <c:v>-14.72</c:v>
                </c:pt>
                <c:pt idx="21">
                  <c:v>-16.670000000000002</c:v>
                </c:pt>
              </c:numCache>
            </c:numRef>
          </c:val>
          <c:extLst>
            <c:ext xmlns:c16="http://schemas.microsoft.com/office/drawing/2014/chart" uri="{C3380CC4-5D6E-409C-BE32-E72D297353CC}">
              <c16:uniqueId val="{00000013-3A10-488F-9CF0-4FCA6A8CA7CB}"/>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Corn</c:v>
                </c:pt>
                <c:pt idx="1">
                  <c:v>Wheat</c:v>
                </c:pt>
                <c:pt idx="2">
                  <c:v>Coffee</c:v>
                </c:pt>
                <c:pt idx="3">
                  <c:v>Gold</c:v>
                </c:pt>
                <c:pt idx="4">
                  <c:v>Unleaded gas</c:v>
                </c:pt>
                <c:pt idx="5">
                  <c:v>Kansas wheat</c:v>
                </c:pt>
                <c:pt idx="6">
                  <c:v>Soybean meal</c:v>
                </c:pt>
                <c:pt idx="7">
                  <c:v>Silver</c:v>
                </c:pt>
                <c:pt idx="8">
                  <c:v>Soybeans</c:v>
                </c:pt>
                <c:pt idx="9">
                  <c:v>Brent crude oil</c:v>
                </c:pt>
                <c:pt idx="10">
                  <c:v>Soybean oil</c:v>
                </c:pt>
                <c:pt idx="11">
                  <c:v>Sugar</c:v>
                </c:pt>
                <c:pt idx="12">
                  <c:v>Heating oil</c:v>
                </c:pt>
                <c:pt idx="13">
                  <c:v>Nickel</c:v>
                </c:pt>
                <c:pt idx="14">
                  <c:v>WTI crude oil</c:v>
                </c:pt>
                <c:pt idx="15">
                  <c:v>Aluminum</c:v>
                </c:pt>
                <c:pt idx="16">
                  <c:v>Copper</c:v>
                </c:pt>
                <c:pt idx="17">
                  <c:v>Live cattle</c:v>
                </c:pt>
                <c:pt idx="18">
                  <c:v>Zinc</c:v>
                </c:pt>
                <c:pt idx="19">
                  <c:v>Lean hogs</c:v>
                </c:pt>
                <c:pt idx="20">
                  <c:v>Cotton</c:v>
                </c:pt>
                <c:pt idx="21">
                  <c:v>Natural gas</c:v>
                </c:pt>
              </c:strCache>
            </c:strRef>
          </c:cat>
          <c:val>
            <c:numRef>
              <c:f>Sheet1!$C$2:$C$23</c:f>
              <c:numCache>
                <c:formatCode>#,##0.00;\-#,##0.00;</c:formatCode>
                <c:ptCount val="22"/>
                <c:pt idx="0">
                  <c:v>14.24</c:v>
                </c:pt>
                <c:pt idx="1">
                  <c:v>13.36</c:v>
                </c:pt>
                <c:pt idx="2">
                  <c:v>9.98</c:v>
                </c:pt>
                <c:pt idx="3">
                  <c:v>8.3699999999999992</c:v>
                </c:pt>
                <c:pt idx="4">
                  <c:v>4.57</c:v>
                </c:pt>
                <c:pt idx="5">
                  <c:v>2.7</c:v>
                </c:pt>
                <c:pt idx="6">
                  <c:v>1.41</c:v>
                </c:pt>
                <c:pt idx="7">
                  <c:v>0.41</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numCache>
            </c:numRef>
          </c:val>
          <c:extLst>
            <c:ext xmlns:c16="http://schemas.microsoft.com/office/drawing/2014/chart" uri="{C3380CC4-5D6E-409C-BE32-E72D297353CC}">
              <c16:uniqueId val="{00000014-3A10-488F-9CF0-4FCA6A8CA7CB}"/>
            </c:ext>
          </c:extLst>
        </c:ser>
        <c:dLbls>
          <c:showLegendKey val="0"/>
          <c:showVal val="0"/>
          <c:showCatName val="0"/>
          <c:showSerName val="0"/>
          <c:showPercent val="0"/>
          <c:showBubbleSize val="0"/>
        </c:dLbls>
        <c:gapWidth val="106"/>
        <c:overlap val="100"/>
        <c:axId val="43896832"/>
        <c:axId val="43898368"/>
      </c:barChart>
      <c:catAx>
        <c:axId val="43896832"/>
        <c:scaling>
          <c:orientation val="maxMin"/>
        </c:scaling>
        <c:delete val="0"/>
        <c:axPos val="l"/>
        <c:numFmt formatCode="General" sourceLinked="1"/>
        <c:majorTickMark val="none"/>
        <c:minorTickMark val="none"/>
        <c:tickLblPos val="low"/>
        <c:txPr>
          <a:bodyPr/>
          <a:lstStyle/>
          <a:p>
            <a:pPr>
              <a:defRPr sz="900"/>
            </a:pPr>
            <a:endParaRPr lang="en-US"/>
          </a:p>
        </c:txPr>
        <c:crossAx val="43898368"/>
        <c:crosses val="autoZero"/>
        <c:auto val="1"/>
        <c:lblAlgn val="ctr"/>
        <c:lblOffset val="100"/>
        <c:noMultiLvlLbl val="0"/>
      </c:catAx>
      <c:valAx>
        <c:axId val="43898368"/>
        <c:scaling>
          <c:orientation val="minMax"/>
          <c:max val="18"/>
          <c:min val="-23"/>
        </c:scaling>
        <c:delete val="0"/>
        <c:axPos val="b"/>
        <c:majorGridlines>
          <c:spPr>
            <a:ln>
              <a:noFill/>
            </a:ln>
          </c:spPr>
        </c:majorGridlines>
        <c:numFmt formatCode="#,##0.00;\-#,##0.00;" sourceLinked="1"/>
        <c:majorTickMark val="none"/>
        <c:minorTickMark val="none"/>
        <c:tickLblPos val="none"/>
        <c:spPr>
          <a:ln>
            <a:noFill/>
          </a:ln>
        </c:spPr>
        <c:crossAx val="4389683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3.5520593150688354E-2"/>
          <c:y val="0.236886257257931"/>
          <c:w val="0.92331683749559712"/>
          <c:h val="0.44648110490225279"/>
        </c:manualLayout>
      </c:layout>
      <c:barChart>
        <c:barDir val="col"/>
        <c:grouping val="clustered"/>
        <c:varyColors val="0"/>
        <c:ser>
          <c:idx val="0"/>
          <c:order val="0"/>
          <c:tx>
            <c:strRef>
              <c:f>Sheet1!$B$1</c:f>
              <c:strCache>
                <c:ptCount val="1"/>
                <c:pt idx="0">
                  <c:v>Series 1</c:v>
                </c:pt>
              </c:strCache>
            </c:strRef>
          </c:tx>
          <c:spPr>
            <a:solidFill>
              <a:srgbClr val="B1B1B1"/>
            </a:solidFill>
            <a:ln w="0" cap="flat" cmpd="sng" algn="ctr">
              <a:noFill/>
              <a:prstDash val="solid"/>
              <a:round/>
              <a:headEnd type="none" w="med" len="med"/>
              <a:tailEnd type="none" w="med" len="med"/>
            </a:ln>
            <a:effectLst/>
          </c:spPr>
          <c:invertIfNegative val="0"/>
          <c:dLbls>
            <c:numFmt formatCode="0.00" sourceLinked="0"/>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General</c:formatCode>
                <c:ptCount val="4"/>
                <c:pt idx="0">
                  <c:v>2</c:v>
                </c:pt>
                <c:pt idx="1">
                  <c:v>2.9</c:v>
                </c:pt>
                <c:pt idx="2">
                  <c:v>2.68</c:v>
                </c:pt>
                <c:pt idx="3">
                  <c:v>3.32</c:v>
                </c:pt>
              </c:numCache>
            </c:numRef>
          </c:val>
          <c:extLst>
            <c:ext xmlns:c16="http://schemas.microsoft.com/office/drawing/2014/chart" uri="{C3380CC4-5D6E-409C-BE32-E72D297353CC}">
              <c16:uniqueId val="{00000000-A71A-4BBE-8E21-B23F30D15D99}"/>
            </c:ext>
          </c:extLst>
        </c:ser>
        <c:dLbls>
          <c:showLegendKey val="0"/>
          <c:showVal val="1"/>
          <c:showCatName val="0"/>
          <c:showSerName val="0"/>
          <c:showPercent val="0"/>
          <c:showBubbleSize val="0"/>
        </c:dLbls>
        <c:gapWidth val="24"/>
        <c:overlap val="74"/>
        <c:axId val="43627264"/>
        <c:axId val="43629952"/>
      </c:barChart>
      <c:catAx>
        <c:axId val="43627264"/>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43629952"/>
        <c:crosses val="autoZero"/>
        <c:auto val="1"/>
        <c:lblAlgn val="ctr"/>
        <c:lblOffset val="100"/>
        <c:tickLblSkip val="1"/>
        <c:noMultiLvlLbl val="0"/>
      </c:catAx>
      <c:valAx>
        <c:axId val="43629952"/>
        <c:scaling>
          <c:orientation val="minMax"/>
        </c:scaling>
        <c:delete val="1"/>
        <c:axPos val="l"/>
        <c:numFmt formatCode="General" sourceLinked="1"/>
        <c:majorTickMark val="out"/>
        <c:minorTickMark val="none"/>
        <c:tickLblPos val="none"/>
        <c:crossAx val="436272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8551359423210301E-2"/>
          <c:y val="0.20869617159924"/>
          <c:w val="0.75611084611476009"/>
          <c:h val="0.60695483754185897"/>
        </c:manualLayout>
      </c:layout>
      <c:scatterChart>
        <c:scatterStyle val="lineMarker"/>
        <c:varyColors val="0"/>
        <c:ser>
          <c:idx val="0"/>
          <c:order val="0"/>
          <c:tx>
            <c:strRef>
              <c:f>Sheet1!$B$1</c:f>
              <c:strCache>
                <c:ptCount val="1"/>
                <c:pt idx="0">
                  <c:v>6/30/2018</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6695-4958-AD83-124D347F8B46}"/>
                </c:ext>
              </c:extLst>
            </c:dLbl>
            <c:dLbl>
              <c:idx val="1"/>
              <c:delete val="1"/>
              <c:extLst>
                <c:ext xmlns:c15="http://schemas.microsoft.com/office/drawing/2012/chart" uri="{CE6537A1-D6FC-4f65-9D91-7224C49458BB}"/>
                <c:ext xmlns:c16="http://schemas.microsoft.com/office/drawing/2014/chart" uri="{C3380CC4-5D6E-409C-BE32-E72D297353CC}">
                  <c16:uniqueId val="{00000006-6695-4958-AD83-124D347F8B46}"/>
                </c:ext>
              </c:extLst>
            </c:dLbl>
            <c:dLbl>
              <c:idx val="2"/>
              <c:delete val="1"/>
              <c:extLst>
                <c:ext xmlns:c15="http://schemas.microsoft.com/office/drawing/2012/chart" uri="{CE6537A1-D6FC-4f65-9D91-7224C49458BB}"/>
                <c:ext xmlns:c16="http://schemas.microsoft.com/office/drawing/2014/chart" uri="{C3380CC4-5D6E-409C-BE32-E72D297353CC}">
                  <c16:uniqueId val="{00000005-6695-4958-AD83-124D347F8B46}"/>
                </c:ext>
              </c:extLst>
            </c:dLbl>
            <c:dLbl>
              <c:idx val="3"/>
              <c:delete val="1"/>
              <c:extLst>
                <c:ext xmlns:c15="http://schemas.microsoft.com/office/drawing/2012/chart" uri="{CE6537A1-D6FC-4f65-9D91-7224C49458BB}"/>
                <c:ext xmlns:c16="http://schemas.microsoft.com/office/drawing/2014/chart" uri="{C3380CC4-5D6E-409C-BE32-E72D297353CC}">
                  <c16:uniqueId val="{00000004-6695-4958-AD83-124D347F8B46}"/>
                </c:ext>
              </c:extLst>
            </c:dLbl>
            <c:dLbl>
              <c:idx val="4"/>
              <c:delete val="1"/>
              <c:extLst>
                <c:ext xmlns:c15="http://schemas.microsoft.com/office/drawing/2012/chart" uri="{CE6537A1-D6FC-4f65-9D91-7224C49458BB}"/>
                <c:ext xmlns:c16="http://schemas.microsoft.com/office/drawing/2014/chart" uri="{C3380CC4-5D6E-409C-BE32-E72D297353CC}">
                  <c16:uniqueId val="{00000003-6695-4958-AD83-124D347F8B46}"/>
                </c:ext>
              </c:extLst>
            </c:dLbl>
            <c:dLbl>
              <c:idx val="5"/>
              <c:delete val="1"/>
              <c:extLst>
                <c:ext xmlns:c15="http://schemas.microsoft.com/office/drawing/2012/chart" uri="{CE6537A1-D6FC-4f65-9D91-7224C49458BB}"/>
                <c:ext xmlns:c16="http://schemas.microsoft.com/office/drawing/2014/chart" uri="{C3380CC4-5D6E-409C-BE32-E72D297353CC}">
                  <c16:uniqueId val="{00000002-6695-4958-AD83-124D347F8B46}"/>
                </c:ext>
              </c:extLst>
            </c:dLbl>
            <c:dLbl>
              <c:idx val="6"/>
              <c:delete val="1"/>
              <c:extLst>
                <c:ext xmlns:c15="http://schemas.microsoft.com/office/drawing/2012/chart" uri="{CE6537A1-D6FC-4f65-9D91-7224C49458BB}"/>
                <c:ext xmlns:c16="http://schemas.microsoft.com/office/drawing/2014/chart" uri="{C3380CC4-5D6E-409C-BE32-E72D297353CC}">
                  <c16:uniqueId val="{00000001-6695-4958-AD83-124D347F8B46}"/>
                </c:ext>
              </c:extLst>
            </c:dLbl>
            <c:dLbl>
              <c:idx val="7"/>
              <c:layout>
                <c:manualLayout>
                  <c:x val="-6.5881637672262888E-3"/>
                  <c:y val="-3.7916672886593318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687F-4011-8C95-A6C356116AB3}"/>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1.93</c:v>
                </c:pt>
                <c:pt idx="1">
                  <c:v>2.11</c:v>
                </c:pt>
                <c:pt idx="2">
                  <c:v>2.33</c:v>
                </c:pt>
                <c:pt idx="3">
                  <c:v>2.52</c:v>
                </c:pt>
                <c:pt idx="4">
                  <c:v>2.63</c:v>
                </c:pt>
                <c:pt idx="5">
                  <c:v>2.73</c:v>
                </c:pt>
                <c:pt idx="6">
                  <c:v>2.85</c:v>
                </c:pt>
                <c:pt idx="7">
                  <c:v>2.98</c:v>
                </c:pt>
              </c:numCache>
            </c:numRef>
          </c:yVal>
          <c:smooth val="0"/>
          <c:extLst>
            <c:ext xmlns:c16="http://schemas.microsoft.com/office/drawing/2014/chart" uri="{C3380CC4-5D6E-409C-BE32-E72D297353CC}">
              <c16:uniqueId val="{00000001-3F26-4CDF-BE22-A55E06F2AFE5}"/>
            </c:ext>
          </c:extLst>
        </c:ser>
        <c:ser>
          <c:idx val="1"/>
          <c:order val="1"/>
          <c:tx>
            <c:strRef>
              <c:f>Sheet1!$C$1</c:f>
              <c:strCache>
                <c:ptCount val="1"/>
                <c:pt idx="0">
                  <c:v>3/31/2019</c:v>
                </c:pt>
              </c:strCache>
            </c:strRef>
          </c:tx>
          <c:spPr>
            <a:ln>
              <a:solidFill>
                <a:srgbClr val="437189"/>
              </a:solidFill>
            </a:ln>
          </c:spPr>
          <c:marker>
            <c:symbol val="none"/>
          </c:marker>
          <c:dLbls>
            <c:dLbl>
              <c:idx val="7"/>
              <c:layout>
                <c:manualLayout>
                  <c:x val="-3.2940818836132047E-3"/>
                  <c:y val="-4.9652212336325924E-17"/>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3F26-4CDF-BE22-A55E06F2AFE5}"/>
                </c:ext>
              </c:extLst>
            </c:dLbl>
            <c:spPr>
              <a:noFill/>
              <a:ln>
                <a:noFill/>
              </a:ln>
              <a:effectLst/>
            </c:spPr>
            <c:txPr>
              <a:bodyPr wrap="square" lIns="38100" tIns="19050" rIns="38100" bIns="19050" anchor="ctr">
                <a:spAutoFit/>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2.4</c:v>
                </c:pt>
                <c:pt idx="1">
                  <c:v>2.44</c:v>
                </c:pt>
                <c:pt idx="2">
                  <c:v>2.4</c:v>
                </c:pt>
                <c:pt idx="3">
                  <c:v>2.27</c:v>
                </c:pt>
                <c:pt idx="4">
                  <c:v>2.21</c:v>
                </c:pt>
                <c:pt idx="5">
                  <c:v>2.23</c:v>
                </c:pt>
                <c:pt idx="6">
                  <c:v>2.41</c:v>
                </c:pt>
                <c:pt idx="7">
                  <c:v>2.81</c:v>
                </c:pt>
              </c:numCache>
            </c:numRef>
          </c:yVal>
          <c:smooth val="0"/>
          <c:extLst>
            <c:ext xmlns:c16="http://schemas.microsoft.com/office/drawing/2014/chart" uri="{C3380CC4-5D6E-409C-BE32-E72D297353CC}">
              <c16:uniqueId val="{0000000A-3F26-4CDF-BE22-A55E06F2AFE5}"/>
            </c:ext>
          </c:extLst>
        </c:ser>
        <c:ser>
          <c:idx val="2"/>
          <c:order val="2"/>
          <c:tx>
            <c:strRef>
              <c:f>Sheet1!$D$1</c:f>
              <c:strCache>
                <c:ptCount val="1"/>
                <c:pt idx="0">
                  <c:v>6/30/2019</c:v>
                </c:pt>
              </c:strCache>
            </c:strRef>
          </c:tx>
          <c:spPr>
            <a:ln>
              <a:solidFill>
                <a:srgbClr val="93A37C"/>
              </a:solidFill>
            </a:ln>
          </c:spPr>
          <c:marker>
            <c:symbol val="none"/>
          </c:marker>
          <c:dLbls>
            <c:dLbl>
              <c:idx val="7"/>
              <c:layout>
                <c:manualLayout>
                  <c:x val="0"/>
                  <c:y val="2.1666670220910421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F764-4657-A996-EBC670048D23}"/>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2.12</c:v>
                </c:pt>
                <c:pt idx="1">
                  <c:v>2.09</c:v>
                </c:pt>
                <c:pt idx="2">
                  <c:v>1.92</c:v>
                </c:pt>
                <c:pt idx="3">
                  <c:v>1.75</c:v>
                </c:pt>
                <c:pt idx="4">
                  <c:v>1.71</c:v>
                </c:pt>
                <c:pt idx="5">
                  <c:v>1.76</c:v>
                </c:pt>
                <c:pt idx="6">
                  <c:v>2</c:v>
                </c:pt>
                <c:pt idx="7">
                  <c:v>2.52</c:v>
                </c:pt>
              </c:numCache>
            </c:numRef>
          </c:yVal>
          <c:smooth val="0"/>
          <c:extLst>
            <c:ext xmlns:c16="http://schemas.microsoft.com/office/drawing/2014/chart" uri="{C3380CC4-5D6E-409C-BE32-E72D297353CC}">
              <c16:uniqueId val="{00000012-3F26-4CDF-BE22-A55E06F2AFE5}"/>
            </c:ext>
          </c:extLst>
        </c:ser>
        <c:dLbls>
          <c:showLegendKey val="0"/>
          <c:showVal val="0"/>
          <c:showCatName val="0"/>
          <c:showSerName val="0"/>
          <c:showPercent val="0"/>
          <c:showBubbleSize val="0"/>
        </c:dLbls>
        <c:axId val="43510400"/>
        <c:axId val="43528576"/>
      </c:scatterChart>
      <c:valAx>
        <c:axId val="43510400"/>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43528576"/>
        <c:crosses val="autoZero"/>
        <c:crossBetween val="midCat"/>
      </c:valAx>
      <c:valAx>
        <c:axId val="43528576"/>
        <c:scaling>
          <c:orientation val="minMax"/>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43510400"/>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48825573688806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Sheet1!$A$2:$A$224</c:f>
              <c:numCache>
                <c:formatCode>m/d/yyyy</c:formatCode>
                <c:ptCount val="223"/>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numCache>
            </c:numRef>
          </c:cat>
          <c:val>
            <c:numRef>
              <c:f>Sheet1!$D$2:$D$224</c:f>
              <c:numCache>
                <c:formatCode>General</c:formatCode>
                <c:ptCount val="223"/>
                <c:pt idx="203">
                  <c:v>0</c:v>
                </c:pt>
                <c:pt idx="210">
                  <c:v>300</c:v>
                </c:pt>
                <c:pt idx="211">
                  <c:v>300</c:v>
                </c:pt>
                <c:pt idx="212">
                  <c:v>300</c:v>
                </c:pt>
                <c:pt idx="213">
                  <c:v>300</c:v>
                </c:pt>
                <c:pt idx="214">
                  <c:v>300</c:v>
                </c:pt>
                <c:pt idx="215">
                  <c:v>300</c:v>
                </c:pt>
                <c:pt idx="216">
                  <c:v>300</c:v>
                </c:pt>
                <c:pt idx="217">
                  <c:v>300</c:v>
                </c:pt>
                <c:pt idx="218">
                  <c:v>300</c:v>
                </c:pt>
                <c:pt idx="219">
                  <c:v>300</c:v>
                </c:pt>
                <c:pt idx="220">
                  <c:v>300</c:v>
                </c:pt>
                <c:pt idx="221">
                  <c:v>300</c:v>
                </c:pt>
                <c:pt idx="222">
                  <c:v>300</c:v>
                </c:pt>
              </c:numCache>
            </c:numRef>
          </c:val>
          <c:extLst>
            <c:ext xmlns:c16="http://schemas.microsoft.com/office/drawing/2014/chart" uri="{C3380CC4-5D6E-409C-BE32-E72D297353CC}">
              <c16:uniqueId val="{00000000-5C67-494A-9C55-0E020C516059}"/>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Sheet1!$A$2:$A$224</c:f>
              <c:numCache>
                <c:formatCode>m/d/yyyy</c:formatCode>
                <c:ptCount val="223"/>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numCache>
            </c:numRef>
          </c:cat>
          <c:val>
            <c:numRef>
              <c:f>Sheet1!$B$2:$B$224</c:f>
              <c:numCache>
                <c:formatCode>_(* #,##0.000_);_(* \(#,##0.000\);_(* "-"??_);_(@_)</c:formatCode>
                <c:ptCount val="223"/>
                <c:pt idx="0">
                  <c:v>100</c:v>
                </c:pt>
                <c:pt idx="1">
                  <c:v>102.514</c:v>
                </c:pt>
                <c:pt idx="2">
                  <c:v>93.868999997767204</c:v>
                </c:pt>
                <c:pt idx="3">
                  <c:v>87.515999996271901</c:v>
                </c:pt>
                <c:pt idx="4">
                  <c:v>93.852999993615995</c:v>
                </c:pt>
                <c:pt idx="5">
                  <c:v>92.749999997422094</c:v>
                </c:pt>
                <c:pt idx="6">
                  <c:v>89.881999996026806</c:v>
                </c:pt>
                <c:pt idx="7">
                  <c:v>88.446999998552698</c:v>
                </c:pt>
                <c:pt idx="8">
                  <c:v>84.351999996285201</c:v>
                </c:pt>
                <c:pt idx="9">
                  <c:v>76.624999996100698</c:v>
                </c:pt>
                <c:pt idx="10">
                  <c:v>78.241999992468394</c:v>
                </c:pt>
                <c:pt idx="11">
                  <c:v>83.030999992422593</c:v>
                </c:pt>
                <c:pt idx="12">
                  <c:v>83.790999989195001</c:v>
                </c:pt>
                <c:pt idx="13">
                  <c:v>81.477999985603603</c:v>
                </c:pt>
                <c:pt idx="14">
                  <c:v>80.854999985201303</c:v>
                </c:pt>
                <c:pt idx="15">
                  <c:v>84.476999985909302</c:v>
                </c:pt>
                <c:pt idx="16">
                  <c:v>81.769999982588104</c:v>
                </c:pt>
                <c:pt idx="17">
                  <c:v>81.832999981623701</c:v>
                </c:pt>
                <c:pt idx="18">
                  <c:v>76.808999985293696</c:v>
                </c:pt>
                <c:pt idx="19">
                  <c:v>70.3509999861719</c:v>
                </c:pt>
                <c:pt idx="20">
                  <c:v>70.506999986968694</c:v>
                </c:pt>
                <c:pt idx="21">
                  <c:v>62.749999986736697</c:v>
                </c:pt>
                <c:pt idx="22">
                  <c:v>67.352999987438807</c:v>
                </c:pt>
                <c:pt idx="23">
                  <c:v>71.012999987112906</c:v>
                </c:pt>
                <c:pt idx="24">
                  <c:v>67.604999986063703</c:v>
                </c:pt>
                <c:pt idx="25">
                  <c:v>65.614999988250901</c:v>
                </c:pt>
                <c:pt idx="26">
                  <c:v>64.437999988489196</c:v>
                </c:pt>
                <c:pt idx="27">
                  <c:v>64.159999990207794</c:v>
                </c:pt>
                <c:pt idx="28">
                  <c:v>69.846999986219899</c:v>
                </c:pt>
                <c:pt idx="29">
                  <c:v>73.862999985005104</c:v>
                </c:pt>
                <c:pt idx="30">
                  <c:v>75.245999983181207</c:v>
                </c:pt>
                <c:pt idx="31">
                  <c:v>76.891999979870704</c:v>
                </c:pt>
                <c:pt idx="32">
                  <c:v>78.689999978434798</c:v>
                </c:pt>
                <c:pt idx="33">
                  <c:v>79.167999975389804</c:v>
                </c:pt>
                <c:pt idx="34">
                  <c:v>83.947999975727896</c:v>
                </c:pt>
                <c:pt idx="35">
                  <c:v>85.204999978899195</c:v>
                </c:pt>
                <c:pt idx="36">
                  <c:v>90.581999977733702</c:v>
                </c:pt>
                <c:pt idx="37">
                  <c:v>92.111999977243599</c:v>
                </c:pt>
                <c:pt idx="38">
                  <c:v>93.778999973372507</c:v>
                </c:pt>
                <c:pt idx="39">
                  <c:v>93.242999975255998</c:v>
                </c:pt>
                <c:pt idx="40">
                  <c:v>91.052999975111803</c:v>
                </c:pt>
                <c:pt idx="41">
                  <c:v>91.759999977969102</c:v>
                </c:pt>
                <c:pt idx="42">
                  <c:v>93.575999977492998</c:v>
                </c:pt>
                <c:pt idx="43">
                  <c:v>90.580999981250997</c:v>
                </c:pt>
                <c:pt idx="44">
                  <c:v>91.132999979185897</c:v>
                </c:pt>
                <c:pt idx="45">
                  <c:v>93.024999979931806</c:v>
                </c:pt>
                <c:pt idx="46">
                  <c:v>95.298999983583698</c:v>
                </c:pt>
                <c:pt idx="47">
                  <c:v>100.49340867457499</c:v>
                </c:pt>
                <c:pt idx="48">
                  <c:v>104.380856935434</c:v>
                </c:pt>
                <c:pt idx="49">
                  <c:v>102.167285212012</c:v>
                </c:pt>
                <c:pt idx="50">
                  <c:v>105.707291359378</c:v>
                </c:pt>
                <c:pt idx="51">
                  <c:v>103.378033604401</c:v>
                </c:pt>
                <c:pt idx="52">
                  <c:v>101.097343867777</c:v>
                </c:pt>
                <c:pt idx="53">
                  <c:v>102.98536548626301</c:v>
                </c:pt>
                <c:pt idx="54">
                  <c:v>104.02582182435501</c:v>
                </c:pt>
                <c:pt idx="55">
                  <c:v>107.873173070463</c:v>
                </c:pt>
                <c:pt idx="56">
                  <c:v>108.69227734183001</c:v>
                </c:pt>
                <c:pt idx="57">
                  <c:v>111.962558410198</c:v>
                </c:pt>
                <c:pt idx="58">
                  <c:v>108.946780427248</c:v>
                </c:pt>
                <c:pt idx="59">
                  <c:v>112.913881713615</c:v>
                </c:pt>
                <c:pt idx="60">
                  <c:v>115.69079861871199</c:v>
                </c:pt>
                <c:pt idx="61">
                  <c:v>121.38584846600401</c:v>
                </c:pt>
                <c:pt idx="62">
                  <c:v>121.207572408473</c:v>
                </c:pt>
                <c:pt idx="63">
                  <c:v>123.757306234566</c:v>
                </c:pt>
                <c:pt idx="64">
                  <c:v>127.876489574318</c:v>
                </c:pt>
                <c:pt idx="65">
                  <c:v>122.835317934945</c:v>
                </c:pt>
                <c:pt idx="66">
                  <c:v>122.782373922982</c:v>
                </c:pt>
                <c:pt idx="67">
                  <c:v>123.62036220073099</c:v>
                </c:pt>
                <c:pt idx="68">
                  <c:v>126.82461824505199</c:v>
                </c:pt>
                <c:pt idx="69">
                  <c:v>128.30254672678001</c:v>
                </c:pt>
                <c:pt idx="70">
                  <c:v>133.11527329047701</c:v>
                </c:pt>
                <c:pt idx="71">
                  <c:v>136.87859051655201</c:v>
                </c:pt>
                <c:pt idx="72">
                  <c:v>139.932873515285</c:v>
                </c:pt>
                <c:pt idx="73">
                  <c:v>141.32507896751099</c:v>
                </c:pt>
                <c:pt idx="74">
                  <c:v>140.580956722217</c:v>
                </c:pt>
                <c:pt idx="75">
                  <c:v>143.402127643824</c:v>
                </c:pt>
                <c:pt idx="76">
                  <c:v>149.752506709518</c:v>
                </c:pt>
                <c:pt idx="77">
                  <c:v>154.21851316549399</c:v>
                </c:pt>
                <c:pt idx="78">
                  <c:v>153.765261022728</c:v>
                </c:pt>
                <c:pt idx="79">
                  <c:v>151.41707226548399</c:v>
                </c:pt>
                <c:pt idx="80">
                  <c:v>150.99815213294599</c:v>
                </c:pt>
                <c:pt idx="81">
                  <c:v>159.10398676733601</c:v>
                </c:pt>
                <c:pt idx="82">
                  <c:v>165.31097078250599</c:v>
                </c:pt>
                <c:pt idx="83">
                  <c:v>158.00225040781899</c:v>
                </c:pt>
                <c:pt idx="84">
                  <c:v>156.25288384099301</c:v>
                </c:pt>
                <c:pt idx="85">
                  <c:v>143.454868684606</c:v>
                </c:pt>
                <c:pt idx="86">
                  <c:v>143.860378816549</c:v>
                </c:pt>
                <c:pt idx="87">
                  <c:v>141.749869130143</c:v>
                </c:pt>
                <c:pt idx="88">
                  <c:v>149.65749770371499</c:v>
                </c:pt>
                <c:pt idx="89">
                  <c:v>151.99660346149801</c:v>
                </c:pt>
                <c:pt idx="90">
                  <c:v>139.51619639851401</c:v>
                </c:pt>
                <c:pt idx="91">
                  <c:v>135.89292422480099</c:v>
                </c:pt>
                <c:pt idx="92">
                  <c:v>132.96388827195301</c:v>
                </c:pt>
                <c:pt idx="93">
                  <c:v>116.34640885728901</c:v>
                </c:pt>
                <c:pt idx="94">
                  <c:v>93.291944359846696</c:v>
                </c:pt>
                <c:pt idx="95">
                  <c:v>87.163122369212005</c:v>
                </c:pt>
                <c:pt idx="96">
                  <c:v>90.322140399813094</c:v>
                </c:pt>
                <c:pt idx="97">
                  <c:v>82.605502892006001</c:v>
                </c:pt>
                <c:pt idx="98">
                  <c:v>74.516691260638893</c:v>
                </c:pt>
                <c:pt idx="99">
                  <c:v>80.654919260919499</c:v>
                </c:pt>
                <c:pt idx="100">
                  <c:v>90.175571359363403</c:v>
                </c:pt>
                <c:pt idx="101">
                  <c:v>99.160726284366802</c:v>
                </c:pt>
                <c:pt idx="102">
                  <c:v>98.6054231035275</c:v>
                </c:pt>
                <c:pt idx="103">
                  <c:v>107.28537193225</c:v>
                </c:pt>
                <c:pt idx="104">
                  <c:v>111.122120179235</c:v>
                </c:pt>
                <c:pt idx="105">
                  <c:v>116.219736842611</c:v>
                </c:pt>
                <c:pt idx="106">
                  <c:v>114.424199262833</c:v>
                </c:pt>
                <c:pt idx="107">
                  <c:v>119.12989379385699</c:v>
                </c:pt>
                <c:pt idx="108">
                  <c:v>121.596636592313</c:v>
                </c:pt>
                <c:pt idx="109">
                  <c:v>116.34249288578</c:v>
                </c:pt>
                <c:pt idx="110">
                  <c:v>117.824168364352</c:v>
                </c:pt>
                <c:pt idx="111">
                  <c:v>125.403572836927</c:v>
                </c:pt>
                <c:pt idx="112">
                  <c:v>125.61535490488799</c:v>
                </c:pt>
                <c:pt idx="113">
                  <c:v>113.705672022662</c:v>
                </c:pt>
                <c:pt idx="114">
                  <c:v>110.20308088705499</c:v>
                </c:pt>
                <c:pt idx="115">
                  <c:v>119.169672803765</c:v>
                </c:pt>
                <c:pt idx="116">
                  <c:v>115.00375045275401</c:v>
                </c:pt>
                <c:pt idx="117">
                  <c:v>126.005864032441</c:v>
                </c:pt>
                <c:pt idx="118">
                  <c:v>130.559705512687</c:v>
                </c:pt>
                <c:pt idx="119">
                  <c:v>127.65491856782199</c:v>
                </c:pt>
                <c:pt idx="120">
                  <c:v>137.002548606141</c:v>
                </c:pt>
                <c:pt idx="121">
                  <c:v>139.15257130499299</c:v>
                </c:pt>
                <c:pt idx="122">
                  <c:v>143.20543662993899</c:v>
                </c:pt>
                <c:pt idx="123">
                  <c:v>143.06171258914</c:v>
                </c:pt>
                <c:pt idx="124">
                  <c:v>148.91467649335999</c:v>
                </c:pt>
                <c:pt idx="125">
                  <c:v>145.71444645645099</c:v>
                </c:pt>
                <c:pt idx="126">
                  <c:v>143.41826570689099</c:v>
                </c:pt>
                <c:pt idx="127">
                  <c:v>141.083461948191</c:v>
                </c:pt>
                <c:pt idx="128">
                  <c:v>130.77720658791</c:v>
                </c:pt>
                <c:pt idx="129">
                  <c:v>118.429994562798</c:v>
                </c:pt>
                <c:pt idx="130">
                  <c:v>131.11951170028701</c:v>
                </c:pt>
                <c:pt idx="131">
                  <c:v>127.193749424489</c:v>
                </c:pt>
                <c:pt idx="132">
                  <c:v>126.93713934206301</c:v>
                </c:pt>
                <c:pt idx="133">
                  <c:v>134.317681751544</c:v>
                </c:pt>
                <c:pt idx="134">
                  <c:v>141.07571194727799</c:v>
                </c:pt>
                <c:pt idx="135">
                  <c:v>142.013046247391</c:v>
                </c:pt>
                <c:pt idx="136">
                  <c:v>140.38906172335001</c:v>
                </c:pt>
                <c:pt idx="137">
                  <c:v>127.80172562083</c:v>
                </c:pt>
                <c:pt idx="138">
                  <c:v>134.114041676293</c:v>
                </c:pt>
                <c:pt idx="139">
                  <c:v>135.94972227058699</c:v>
                </c:pt>
                <c:pt idx="140">
                  <c:v>138.906224238763</c:v>
                </c:pt>
                <c:pt idx="141">
                  <c:v>143.281432662925</c:v>
                </c:pt>
                <c:pt idx="142">
                  <c:v>142.32576235696001</c:v>
                </c:pt>
                <c:pt idx="143">
                  <c:v>144.14608794985099</c:v>
                </c:pt>
                <c:pt idx="144">
                  <c:v>147.411158011656</c:v>
                </c:pt>
                <c:pt idx="145">
                  <c:v>154.20197422911701</c:v>
                </c:pt>
                <c:pt idx="146">
                  <c:v>154.177622221581</c:v>
                </c:pt>
                <c:pt idx="147">
                  <c:v>156.996592144472</c:v>
                </c:pt>
                <c:pt idx="148">
                  <c:v>161.48161759841</c:v>
                </c:pt>
                <c:pt idx="149">
                  <c:v>161.03932745729699</c:v>
                </c:pt>
                <c:pt idx="150">
                  <c:v>156.332133921402</c:v>
                </c:pt>
                <c:pt idx="151">
                  <c:v>163.81622535779701</c:v>
                </c:pt>
                <c:pt idx="152">
                  <c:v>160.40285324493101</c:v>
                </c:pt>
                <c:pt idx="153">
                  <c:v>168.68830994182201</c:v>
                </c:pt>
                <c:pt idx="154">
                  <c:v>175.46773814443301</c:v>
                </c:pt>
                <c:pt idx="155">
                  <c:v>177.95302795358899</c:v>
                </c:pt>
                <c:pt idx="156">
                  <c:v>181.02347096095599</c:v>
                </c:pt>
                <c:pt idx="157">
                  <c:v>173.78219159926601</c:v>
                </c:pt>
                <c:pt idx="158">
                  <c:v>182.177505336298</c:v>
                </c:pt>
                <c:pt idx="159">
                  <c:v>182.98725760386</c:v>
                </c:pt>
                <c:pt idx="160">
                  <c:v>184.728753171769</c:v>
                </c:pt>
                <c:pt idx="161">
                  <c:v>188.65786645504801</c:v>
                </c:pt>
                <c:pt idx="162">
                  <c:v>192.21016160484299</c:v>
                </c:pt>
                <c:pt idx="163">
                  <c:v>189.87906184832599</c:v>
                </c:pt>
                <c:pt idx="164">
                  <c:v>194.07306321059301</c:v>
                </c:pt>
                <c:pt idx="165">
                  <c:v>187.779675152583</c:v>
                </c:pt>
                <c:pt idx="166">
                  <c:v>189.102129588785</c:v>
                </c:pt>
                <c:pt idx="167">
                  <c:v>192.265544627347</c:v>
                </c:pt>
                <c:pt idx="168">
                  <c:v>188.55471742690199</c:v>
                </c:pt>
                <c:pt idx="169">
                  <c:v>185.60747746787399</c:v>
                </c:pt>
                <c:pt idx="170">
                  <c:v>195.94051683679299</c:v>
                </c:pt>
                <c:pt idx="171">
                  <c:v>192.90384585305799</c:v>
                </c:pt>
                <c:pt idx="172">
                  <c:v>198.501444677878</c:v>
                </c:pt>
                <c:pt idx="173">
                  <c:v>198.242469589428</c:v>
                </c:pt>
                <c:pt idx="174">
                  <c:v>193.57520206736999</c:v>
                </c:pt>
                <c:pt idx="175">
                  <c:v>195.256338623934</c:v>
                </c:pt>
                <c:pt idx="176">
                  <c:v>181.871425270348</c:v>
                </c:pt>
                <c:pt idx="177">
                  <c:v>175.282447125533</c:v>
                </c:pt>
                <c:pt idx="178">
                  <c:v>189.03891360691</c:v>
                </c:pt>
                <c:pt idx="179">
                  <c:v>187.47820009407499</c:v>
                </c:pt>
                <c:pt idx="180">
                  <c:v>184.09739699404199</c:v>
                </c:pt>
                <c:pt idx="181">
                  <c:v>172.994352382638</c:v>
                </c:pt>
                <c:pt idx="182">
                  <c:v>171.80358599649799</c:v>
                </c:pt>
                <c:pt idx="183">
                  <c:v>184.53589214895601</c:v>
                </c:pt>
                <c:pt idx="184">
                  <c:v>187.25984804366601</c:v>
                </c:pt>
                <c:pt idx="185">
                  <c:v>187.49644612399501</c:v>
                </c:pt>
                <c:pt idx="186">
                  <c:v>186.36064875231301</c:v>
                </c:pt>
                <c:pt idx="187">
                  <c:v>194.39213036915601</c:v>
                </c:pt>
                <c:pt idx="188">
                  <c:v>195.04583657954501</c:v>
                </c:pt>
                <c:pt idx="189">
                  <c:v>196.24120196386201</c:v>
                </c:pt>
                <c:pt idx="190" formatCode="_(* #,##0.00_);_(* \(#,##0.00\);_(* &quot;-&quot;??_);_(@_)">
                  <c:v>192.91045086940099</c:v>
                </c:pt>
                <c:pt idx="191" formatCode="_(* #,##0.00_);_(* \(#,##0.00\);_(* &quot;-&quot;??_);_(@_)">
                  <c:v>194.37649834041</c:v>
                </c:pt>
                <c:pt idx="192" formatCode="_(* #,##0.00_);_(* \(#,##0.00\);_(* &quot;-&quot;??_);_(@_)">
                  <c:v>198.575360716982</c:v>
                </c:pt>
                <c:pt idx="193" formatCode="_(* #,##0.00_);_(* \(#,##0.00\);_(* &quot;-&quot;??_);_(@_)">
                  <c:v>204.00502549100699</c:v>
                </c:pt>
                <c:pt idx="194" formatCode="_(* #,##0.00_);_(* \(#,##0.00\);_(* &quot;-&quot;??_);_(@_)">
                  <c:v>209.727631356556</c:v>
                </c:pt>
                <c:pt idx="195" formatCode="_(* #,##0.00_);_(* \(#,##0.00\);_(* &quot;-&quot;??_);_(@_)">
                  <c:v>212.29334318526199</c:v>
                </c:pt>
                <c:pt idx="196" formatCode="_(* #,##0.00_);_(* \(#,##0.00\);_(* &quot;-&quot;??_);_(@_)">
                  <c:v>215.60186426635099</c:v>
                </c:pt>
                <c:pt idx="197" formatCode="_(* #,##0.00_);_(* \(#,##0.00\);_(* &quot;-&quot;??_);_(@_)">
                  <c:v>220.36296882175299</c:v>
                </c:pt>
                <c:pt idx="198" formatCode="_(* #,##0.00_);_(* \(#,##0.00\);_(* &quot;-&quot;??_);_(@_)">
                  <c:v>221.36505714825199</c:v>
                </c:pt>
                <c:pt idx="199" formatCode="_(* #,##0.00_);_(* \(#,##0.00\);_(* &quot;-&quot;??_);_(@_)">
                  <c:v>227.55147416895699</c:v>
                </c:pt>
                <c:pt idx="200" formatCode="_(* #,##0.00_);_(* \(#,##0.00\);_(* &quot;-&quot;??_);_(@_)">
                  <c:v>228.423249443283</c:v>
                </c:pt>
                <c:pt idx="201" formatCode="_(* #,##0.00_);_(* \(#,##0.00\);_(* &quot;-&quot;??_);_(@_)">
                  <c:v>232.83638988897999</c:v>
                </c:pt>
                <c:pt idx="202" formatCode="_(* #,##0.00_);_(* \(#,##0.00\);_(* &quot;-&quot;??_);_(@_)">
                  <c:v>237.671315455365</c:v>
                </c:pt>
                <c:pt idx="203" formatCode="_(* #,##0.00_);_(* \(#,##0.00\);_(* &quot;-&quot;??_);_(@_)">
                  <c:v>242.27220894880301</c:v>
                </c:pt>
                <c:pt idx="204" formatCode="_(* #,##0.00_);_(* \(#,##0.00\);_(* &quot;-&quot;??_);_(@_)">
                  <c:v>246.17805221162399</c:v>
                </c:pt>
                <c:pt idx="205" formatCode="_(* #,##0.00_);_(* \(#,##0.00\);_(* &quot;-&quot;??_);_(@_)">
                  <c:v>260.06658273374399</c:v>
                </c:pt>
                <c:pt idx="206" formatCode="_(* #,##0.00_);_(* \(#,##0.00\);_(* &quot;-&quot;??_);_(@_)">
                  <c:v>249.14423617411501</c:v>
                </c:pt>
                <c:pt idx="207" formatCode="_(* #,##0.00_);_(* \(#,##0.00\);_(* &quot;-&quot;??_);_(@_)">
                  <c:v>243.81086944074701</c:v>
                </c:pt>
                <c:pt idx="208" formatCode="_(* #,##0.00_);_(* \(#,##0.00\);_(* &quot;-&quot;??_);_(@_)">
                  <c:v>246.13915721055901</c:v>
                </c:pt>
                <c:pt idx="209" formatCode="_(* #,##0.00_);_(* \(#,##0.00\);_(* &quot;-&quot;??_);_(@_)">
                  <c:v>246.446458305476</c:v>
                </c:pt>
                <c:pt idx="210" formatCode="_(* #,##0.00_);_(* \(#,##0.00\);_(* &quot;-&quot;??_);_(@_)">
                  <c:v>245.11185388029401</c:v>
                </c:pt>
                <c:pt idx="211" formatCode="_(* #,##0.00_);_(* \(#,##0.00\);_(* &quot;-&quot;??_);_(@_)">
                  <c:v>252.50362827965799</c:v>
                </c:pt>
                <c:pt idx="212" formatCode="_(* #,##0.00_);_(* \(#,##0.00\);_(* &quot;-&quot;??_);_(@_)">
                  <c:v>254.48739392156901</c:v>
                </c:pt>
                <c:pt idx="213" formatCode="_(* #,##0.00_);_(* \(#,##0.00\);_(* &quot;-&quot;??_);_(@_)">
                  <c:v>255.59497528072899</c:v>
                </c:pt>
                <c:pt idx="214" formatCode="_(* #,##0.00_);_(* \(#,##0.00\);_(* &quot;-&quot;??_);_(@_)">
                  <c:v>236.44096004183899</c:v>
                </c:pt>
                <c:pt idx="215" formatCode="_(* #,##0.00_);_(* \(#,##0.00\);_(* &quot;-&quot;??_);_(@_)">
                  <c:v>239.89900817485801</c:v>
                </c:pt>
                <c:pt idx="216" formatCode="_(* #,##0.00_);_(* \(#,##0.00\);_(* &quot;-&quot;??_);_(@_)">
                  <c:v>222.99884567273099</c:v>
                </c:pt>
                <c:pt idx="217" formatCode="_(* #,##0.00_);_(* \(#,##0.00\);_(* &quot;-&quot;??_);_(@_)">
                  <c:v>240.60998041177001</c:v>
                </c:pt>
                <c:pt idx="218" formatCode="_(* #,##0.00_);_(* \(#,##0.00\);_(* &quot;-&quot;??_);_(@_)">
                  <c:v>247.045611504974</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numCache>
            </c:numRef>
          </c:val>
          <c:smooth val="0"/>
          <c:extLst>
            <c:ext xmlns:c16="http://schemas.microsoft.com/office/drawing/2014/chart" uri="{C3380CC4-5D6E-409C-BE32-E72D297353CC}">
              <c16:uniqueId val="{00000001-5C67-494A-9C55-0E020C516059}"/>
            </c:ext>
          </c:extLst>
        </c:ser>
        <c:ser>
          <c:idx val="1"/>
          <c:order val="1"/>
          <c:tx>
            <c:strRef>
              <c:f>Sheet1!$C$1</c:f>
              <c:strCache>
                <c:ptCount val="1"/>
                <c:pt idx="0">
                  <c:v>blue line</c:v>
                </c:pt>
              </c:strCache>
            </c:strRef>
          </c:tx>
          <c:spPr>
            <a:ln w="28575">
              <a:solidFill>
                <a:schemeClr val="accent1"/>
              </a:solidFill>
            </a:ln>
          </c:spPr>
          <c:marker>
            <c:symbol val="none"/>
          </c:marker>
          <c:cat>
            <c:numRef>
              <c:f>Sheet1!$A$2:$A$224</c:f>
              <c:numCache>
                <c:formatCode>m/d/yyyy</c:formatCode>
                <c:ptCount val="223"/>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numCache>
            </c:numRef>
          </c:cat>
          <c:val>
            <c:numRef>
              <c:f>Sheet1!$C$2:$C$224</c:f>
              <c:numCache>
                <c:formatCode>General</c:formatCode>
                <c:ptCount val="223"/>
                <c:pt idx="210" formatCode="#,##0.00">
                  <c:v>245.11185388029401</c:v>
                </c:pt>
                <c:pt idx="211" formatCode="#,##0">
                  <c:v>252.50362827965799</c:v>
                </c:pt>
                <c:pt idx="212" formatCode="#,##0">
                  <c:v>254.48739392156901</c:v>
                </c:pt>
                <c:pt idx="213" formatCode="#,##0">
                  <c:v>255.59497528072899</c:v>
                </c:pt>
                <c:pt idx="214" formatCode="_(* #,##0.00_);_(* \(#,##0.00\);_(* &quot;-&quot;??_);_(@_)">
                  <c:v>236.44096004183899</c:v>
                </c:pt>
                <c:pt idx="215" formatCode="_(* #,##0.00_);_(* \(#,##0.00\);_(* &quot;-&quot;??_);_(@_)">
                  <c:v>239.89900817485801</c:v>
                </c:pt>
                <c:pt idx="216" formatCode="_(* #,##0.00_);_(* \(#,##0.00\);_(* &quot;-&quot;??_);_(@_)">
                  <c:v>222.99884567273099</c:v>
                </c:pt>
                <c:pt idx="217" formatCode="_(* #,##0.00_);_(* \(#,##0.00\);_(* &quot;-&quot;??_);_(@_)">
                  <c:v>240.60998041177001</c:v>
                </c:pt>
                <c:pt idx="218" formatCode="_(* #,##0.00_);_(* \(#,##0.00\);_(* &quot;-&quot;??_);_(@_)">
                  <c:v>247.045611504974</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numCache>
            </c:numRef>
          </c:val>
          <c:smooth val="0"/>
          <c:extLst>
            <c:ext xmlns:c16="http://schemas.microsoft.com/office/drawing/2014/chart" uri="{C3380CC4-5D6E-409C-BE32-E72D297353CC}">
              <c16:uniqueId val="{00000002-5C67-494A-9C55-0E020C516059}"/>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3646"/>
          <c:min val="36861"/>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5"/>
        <c:majorTimeUnit val="years"/>
      </c:dateAx>
      <c:valAx>
        <c:axId val="43203584"/>
        <c:scaling>
          <c:orientation val="minMax"/>
          <c:max val="30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txPr>
    <a:bodyPr/>
    <a:lstStyle/>
    <a:p>
      <a:pPr>
        <a:defRPr sz="7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6/30/2019</c:v>
                </c:pt>
              </c:strCache>
            </c:strRef>
          </c:tx>
          <c:spPr>
            <a:ln>
              <a:solidFill>
                <a:schemeClr val="accent1"/>
              </a:solidFill>
            </a:ln>
          </c:spPr>
          <c:marker>
            <c:symbol val="none"/>
          </c:marker>
          <c:dLbls>
            <c:dLbl>
              <c:idx val="29"/>
              <c:layout>
                <c:manualLayout>
                  <c:x val="0"/>
                  <c:y val="6.8400263260225838E-3"/>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4394-4D57-BAF9-F6F8C9D1699F}"/>
                </c:ext>
              </c:extLst>
            </c:dLbl>
            <c:spPr>
              <a:noFill/>
              <a:ln>
                <a:noFill/>
              </a:ln>
              <a:effectLst/>
            </c:spPr>
            <c:txPr>
              <a:bodyPr wrap="square" lIns="38100" tIns="19050" rIns="38100" bIns="19050" anchor="ctr">
                <a:spAutoFit/>
              </a:bodyPr>
              <a:lstStyle/>
              <a:p>
                <a:pPr>
                  <a:defRPr sz="7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Sheet1!$B$2:$B$31</c:f>
              <c:numCache>
                <c:formatCode>General</c:formatCode>
                <c:ptCount val="30"/>
                <c:pt idx="0">
                  <c:v>1.9610000000000001</c:v>
                </c:pt>
                <c:pt idx="1">
                  <c:v>1.752</c:v>
                </c:pt>
                <c:pt idx="2">
                  <c:v>1.704</c:v>
                </c:pt>
                <c:pt idx="3">
                  <c:v>1.73</c:v>
                </c:pt>
                <c:pt idx="4">
                  <c:v>1.782</c:v>
                </c:pt>
                <c:pt idx="5">
                  <c:v>1.837</c:v>
                </c:pt>
                <c:pt idx="6">
                  <c:v>1.885</c:v>
                </c:pt>
                <c:pt idx="7">
                  <c:v>1.9239999999999999</c:v>
                </c:pt>
                <c:pt idx="8">
                  <c:v>1.9570000000000001</c:v>
                </c:pt>
                <c:pt idx="9">
                  <c:v>1.9850000000000001</c:v>
                </c:pt>
                <c:pt idx="10">
                  <c:v>2.0110000000000001</c:v>
                </c:pt>
                <c:pt idx="11">
                  <c:v>2.04</c:v>
                </c:pt>
                <c:pt idx="12">
                  <c:v>2.0710000000000002</c:v>
                </c:pt>
                <c:pt idx="13">
                  <c:v>2.105</c:v>
                </c:pt>
                <c:pt idx="14">
                  <c:v>2.1440000000000001</c:v>
                </c:pt>
                <c:pt idx="15">
                  <c:v>2.1850000000000001</c:v>
                </c:pt>
                <c:pt idx="16">
                  <c:v>2.2280000000000002</c:v>
                </c:pt>
                <c:pt idx="17">
                  <c:v>2.2730000000000001</c:v>
                </c:pt>
                <c:pt idx="18">
                  <c:v>2.3170000000000002</c:v>
                </c:pt>
                <c:pt idx="19">
                  <c:v>2.359</c:v>
                </c:pt>
                <c:pt idx="20">
                  <c:v>2.399</c:v>
                </c:pt>
                <c:pt idx="21">
                  <c:v>2.4350000000000001</c:v>
                </c:pt>
                <c:pt idx="22">
                  <c:v>2.4660000000000002</c:v>
                </c:pt>
                <c:pt idx="23">
                  <c:v>2.4929999999999999</c:v>
                </c:pt>
                <c:pt idx="24">
                  <c:v>2.5129999999999999</c:v>
                </c:pt>
                <c:pt idx="25">
                  <c:v>2.528</c:v>
                </c:pt>
                <c:pt idx="26">
                  <c:v>2.536</c:v>
                </c:pt>
                <c:pt idx="27">
                  <c:v>2.5390000000000001</c:v>
                </c:pt>
                <c:pt idx="28">
                  <c:v>2.536</c:v>
                </c:pt>
                <c:pt idx="29">
                  <c:v>2.528</c:v>
                </c:pt>
              </c:numCache>
            </c:numRef>
          </c:val>
          <c:smooth val="0"/>
          <c:extLst>
            <c:ext xmlns:c16="http://schemas.microsoft.com/office/drawing/2014/chart" uri="{C3380CC4-5D6E-409C-BE32-E72D297353CC}">
              <c16:uniqueId val="{00000001-4394-4D57-BAF9-F6F8C9D1699F}"/>
            </c:ext>
          </c:extLst>
        </c:ser>
        <c:ser>
          <c:idx val="1"/>
          <c:order val="1"/>
          <c:tx>
            <c:strRef>
              <c:f>Sheet1!$C$1</c:f>
              <c:strCache>
                <c:ptCount val="1"/>
                <c:pt idx="0">
                  <c:v>3/31/2019</c:v>
                </c:pt>
              </c:strCache>
            </c:strRef>
          </c:tx>
          <c:spPr>
            <a:ln>
              <a:solidFill>
                <a:schemeClr val="bg1">
                  <a:lumMod val="65000"/>
                </a:schemeClr>
              </a:solidFill>
            </a:ln>
          </c:spPr>
          <c:marker>
            <c:symbol val="none"/>
          </c:marker>
          <c:dLbls>
            <c:dLbl>
              <c:idx val="29"/>
              <c:layout>
                <c:manualLayout>
                  <c:x val="-1.3133207608436E-2"/>
                  <c:y val="-3.4200131630112922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4394-4D57-BAF9-F6F8C9D1699F}"/>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Sheet1!$C$2:$C$31</c:f>
              <c:numCache>
                <c:formatCode>General</c:formatCode>
                <c:ptCount val="30"/>
                <c:pt idx="0">
                  <c:v>2.4140000000000001</c:v>
                </c:pt>
                <c:pt idx="1">
                  <c:v>2.27</c:v>
                </c:pt>
                <c:pt idx="2">
                  <c:v>2.226</c:v>
                </c:pt>
                <c:pt idx="3">
                  <c:v>2.238</c:v>
                </c:pt>
                <c:pt idx="4">
                  <c:v>2.27</c:v>
                </c:pt>
                <c:pt idx="5">
                  <c:v>2.306</c:v>
                </c:pt>
                <c:pt idx="6">
                  <c:v>2.3370000000000002</c:v>
                </c:pt>
                <c:pt idx="7">
                  <c:v>2.3610000000000002</c:v>
                </c:pt>
                <c:pt idx="8">
                  <c:v>2.3809999999999998</c:v>
                </c:pt>
                <c:pt idx="9">
                  <c:v>2.399</c:v>
                </c:pt>
                <c:pt idx="10">
                  <c:v>2.415</c:v>
                </c:pt>
                <c:pt idx="11">
                  <c:v>2.4340000000000002</c:v>
                </c:pt>
                <c:pt idx="12">
                  <c:v>2.4550000000000001</c:v>
                </c:pt>
                <c:pt idx="13">
                  <c:v>2.4790000000000001</c:v>
                </c:pt>
                <c:pt idx="14">
                  <c:v>2.5059999999999998</c:v>
                </c:pt>
                <c:pt idx="15">
                  <c:v>2.536</c:v>
                </c:pt>
                <c:pt idx="16">
                  <c:v>2.5680000000000001</c:v>
                </c:pt>
                <c:pt idx="17">
                  <c:v>2.6019999999999999</c:v>
                </c:pt>
                <c:pt idx="18">
                  <c:v>2.6360000000000001</c:v>
                </c:pt>
                <c:pt idx="19">
                  <c:v>2.6680000000000001</c:v>
                </c:pt>
                <c:pt idx="20">
                  <c:v>2.7</c:v>
                </c:pt>
                <c:pt idx="21">
                  <c:v>2.7290000000000001</c:v>
                </c:pt>
                <c:pt idx="22">
                  <c:v>2.754</c:v>
                </c:pt>
                <c:pt idx="23">
                  <c:v>2.7759999999999998</c:v>
                </c:pt>
                <c:pt idx="24">
                  <c:v>2.794</c:v>
                </c:pt>
                <c:pt idx="25">
                  <c:v>2.8079999999999998</c:v>
                </c:pt>
                <c:pt idx="26">
                  <c:v>2.8159999999999998</c:v>
                </c:pt>
                <c:pt idx="27">
                  <c:v>2.8210000000000002</c:v>
                </c:pt>
                <c:pt idx="28">
                  <c:v>2.8210000000000002</c:v>
                </c:pt>
                <c:pt idx="29">
                  <c:v>2.8180000000000001</c:v>
                </c:pt>
              </c:numCache>
            </c:numRef>
          </c:val>
          <c:smooth val="0"/>
          <c:extLst>
            <c:ext xmlns:c16="http://schemas.microsoft.com/office/drawing/2014/chart" uri="{C3380CC4-5D6E-409C-BE32-E72D297353CC}">
              <c16:uniqueId val="{00000003-4394-4D57-BAF9-F6F8C9D1699F}"/>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6/30/2019</c:v>
                </c:pt>
              </c:strCache>
            </c:strRef>
          </c:tx>
          <c:spPr>
            <a:ln>
              <a:solidFill>
                <a:schemeClr val="accent1"/>
              </a:solidFill>
            </a:ln>
          </c:spPr>
          <c:marker>
            <c:symbol val="none"/>
          </c:marker>
          <c:dLbls>
            <c:dLbl>
              <c:idx val="29"/>
              <c:layout>
                <c:manualLayout>
                  <c:x val="0"/>
                  <c:y val="1.3680052652045168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46C-4785-9267-A2DA3B4BAC9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0.69599999999999995</c:v>
                </c:pt>
                <c:pt idx="1">
                  <c:v>0.59899999999999998</c:v>
                </c:pt>
                <c:pt idx="2">
                  <c:v>0.60299999999999998</c:v>
                </c:pt>
                <c:pt idx="3">
                  <c:v>0.56599999999999995</c:v>
                </c:pt>
                <c:pt idx="4">
                  <c:v>0.57199999999999995</c:v>
                </c:pt>
                <c:pt idx="5">
                  <c:v>0.61</c:v>
                </c:pt>
                <c:pt idx="6">
                  <c:v>0.66900000000000004</c:v>
                </c:pt>
                <c:pt idx="7">
                  <c:v>0.74099999999999999</c:v>
                </c:pt>
                <c:pt idx="8">
                  <c:v>0.81899999999999995</c:v>
                </c:pt>
                <c:pt idx="9">
                  <c:v>0.89900000000000002</c:v>
                </c:pt>
                <c:pt idx="10">
                  <c:v>0.97799999999999998</c:v>
                </c:pt>
                <c:pt idx="11">
                  <c:v>1.054</c:v>
                </c:pt>
                <c:pt idx="12">
                  <c:v>1.125</c:v>
                </c:pt>
                <c:pt idx="13">
                  <c:v>1.1890000000000001</c:v>
                </c:pt>
                <c:pt idx="14">
                  <c:v>1.248</c:v>
                </c:pt>
                <c:pt idx="15">
                  <c:v>1.2989999999999999</c:v>
                </c:pt>
                <c:pt idx="16">
                  <c:v>1.3440000000000001</c:v>
                </c:pt>
                <c:pt idx="17">
                  <c:v>1.3819999999999999</c:v>
                </c:pt>
                <c:pt idx="18">
                  <c:v>1.415</c:v>
                </c:pt>
                <c:pt idx="19">
                  <c:v>1.4410000000000001</c:v>
                </c:pt>
                <c:pt idx="20">
                  <c:v>1.462</c:v>
                </c:pt>
                <c:pt idx="21">
                  <c:v>1.4790000000000001</c:v>
                </c:pt>
                <c:pt idx="22">
                  <c:v>1.4910000000000001</c:v>
                </c:pt>
                <c:pt idx="23">
                  <c:v>1.4990000000000001</c:v>
                </c:pt>
                <c:pt idx="24">
                  <c:v>1.5029999999999999</c:v>
                </c:pt>
                <c:pt idx="25">
                  <c:v>1.5049999999999999</c:v>
                </c:pt>
                <c:pt idx="26">
                  <c:v>1.5049999999999999</c:v>
                </c:pt>
                <c:pt idx="27">
                  <c:v>1.502</c:v>
                </c:pt>
                <c:pt idx="28">
                  <c:v>1.498</c:v>
                </c:pt>
                <c:pt idx="29">
                  <c:v>1.492</c:v>
                </c:pt>
              </c:numCache>
            </c:numRef>
          </c:val>
          <c:smooth val="0"/>
          <c:extLst>
            <c:ext xmlns:c16="http://schemas.microsoft.com/office/drawing/2014/chart" uri="{C3380CC4-5D6E-409C-BE32-E72D297353CC}">
              <c16:uniqueId val="{00000001-746C-4785-9267-A2DA3B4BAC98}"/>
            </c:ext>
          </c:extLst>
        </c:ser>
        <c:ser>
          <c:idx val="1"/>
          <c:order val="1"/>
          <c:tx>
            <c:strRef>
              <c:f>Sheet1!$C$1</c:f>
              <c:strCache>
                <c:ptCount val="1"/>
                <c:pt idx="0">
                  <c:v>3/31/2019</c:v>
                </c:pt>
              </c:strCache>
            </c:strRef>
          </c:tx>
          <c:spPr>
            <a:ln>
              <a:solidFill>
                <a:schemeClr val="bg1">
                  <a:lumMod val="65000"/>
                </a:schemeClr>
              </a:solidFill>
            </a:ln>
          </c:spPr>
          <c:marker>
            <c:symbol val="none"/>
          </c:marker>
          <c:dLbls>
            <c:dLbl>
              <c:idx val="29"/>
              <c:layout>
                <c:manualLayout>
                  <c:x val="0"/>
                  <c:y val="-4.1040157956135505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46C-4785-9267-A2DA3B4BAC9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0.66800000000000004</c:v>
                </c:pt>
                <c:pt idx="1">
                  <c:v>0.65400000000000003</c:v>
                </c:pt>
                <c:pt idx="2">
                  <c:v>0.68300000000000005</c:v>
                </c:pt>
                <c:pt idx="3">
                  <c:v>0.66</c:v>
                </c:pt>
                <c:pt idx="4">
                  <c:v>0.67700000000000005</c:v>
                </c:pt>
                <c:pt idx="5">
                  <c:v>0.72399999999999998</c:v>
                </c:pt>
                <c:pt idx="6">
                  <c:v>0.79</c:v>
                </c:pt>
                <c:pt idx="7">
                  <c:v>0.86799999999999999</c:v>
                </c:pt>
                <c:pt idx="8">
                  <c:v>0.95099999999999996</c:v>
                </c:pt>
                <c:pt idx="9">
                  <c:v>1.0349999999999999</c:v>
                </c:pt>
                <c:pt idx="10">
                  <c:v>1.1160000000000001</c:v>
                </c:pt>
                <c:pt idx="11">
                  <c:v>1.1930000000000001</c:v>
                </c:pt>
                <c:pt idx="12">
                  <c:v>1.2629999999999999</c:v>
                </c:pt>
                <c:pt idx="13">
                  <c:v>1.3260000000000001</c:v>
                </c:pt>
                <c:pt idx="14">
                  <c:v>1.381</c:v>
                </c:pt>
                <c:pt idx="15">
                  <c:v>1.429</c:v>
                </c:pt>
                <c:pt idx="16">
                  <c:v>1.47</c:v>
                </c:pt>
                <c:pt idx="17">
                  <c:v>1.5029999999999999</c:v>
                </c:pt>
                <c:pt idx="18">
                  <c:v>1.53</c:v>
                </c:pt>
                <c:pt idx="19">
                  <c:v>1.5509999999999999</c:v>
                </c:pt>
                <c:pt idx="20">
                  <c:v>1.5660000000000001</c:v>
                </c:pt>
                <c:pt idx="21">
                  <c:v>1.577</c:v>
                </c:pt>
                <c:pt idx="22">
                  <c:v>1.583</c:v>
                </c:pt>
                <c:pt idx="23">
                  <c:v>1.5860000000000001</c:v>
                </c:pt>
                <c:pt idx="24">
                  <c:v>1.585</c:v>
                </c:pt>
                <c:pt idx="25">
                  <c:v>1.5820000000000001</c:v>
                </c:pt>
                <c:pt idx="26">
                  <c:v>1.577</c:v>
                </c:pt>
                <c:pt idx="27">
                  <c:v>1.57</c:v>
                </c:pt>
                <c:pt idx="28">
                  <c:v>1.5609999999999999</c:v>
                </c:pt>
                <c:pt idx="29">
                  <c:v>1.552</c:v>
                </c:pt>
              </c:numCache>
            </c:numRef>
          </c:val>
          <c:smooth val="0"/>
          <c:extLst>
            <c:ext xmlns:c16="http://schemas.microsoft.com/office/drawing/2014/chart" uri="{C3380CC4-5D6E-409C-BE32-E72D297353CC}">
              <c16:uniqueId val="{00000003-746C-4785-9267-A2DA3B4BAC98}"/>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6/30/2019</c:v>
                </c:pt>
              </c:strCache>
            </c:strRef>
          </c:tx>
          <c:spPr>
            <a:ln>
              <a:solidFill>
                <a:schemeClr val="accent1"/>
              </a:solidFill>
            </a:ln>
          </c:spPr>
          <c:marker>
            <c:symbol val="none"/>
          </c:marker>
          <c:dLbls>
            <c:dLbl>
              <c:idx val="29"/>
              <c:layout>
                <c:manualLayout>
                  <c:x val="-1.6051512759643318E-16"/>
                  <c:y val="-1.36800526520452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3EA0-44EE-942C-074F117F6C91}"/>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Sheet1!$B$2:$B$31</c:f>
              <c:numCache>
                <c:formatCode>General</c:formatCode>
                <c:ptCount val="30"/>
                <c:pt idx="0">
                  <c:v>-0.66</c:v>
                </c:pt>
                <c:pt idx="1">
                  <c:v>-0.74</c:v>
                </c:pt>
                <c:pt idx="2">
                  <c:v>-0.75900000000000001</c:v>
                </c:pt>
                <c:pt idx="3">
                  <c:v>-0.72199999999999998</c:v>
                </c:pt>
                <c:pt idx="4">
                  <c:v>-0.66300000000000003</c:v>
                </c:pt>
                <c:pt idx="5">
                  <c:v>-0.59399999999999997</c:v>
                </c:pt>
                <c:pt idx="6">
                  <c:v>-0.52200000000000002</c:v>
                </c:pt>
                <c:pt idx="7">
                  <c:v>-0.45</c:v>
                </c:pt>
                <c:pt idx="8">
                  <c:v>-0.38100000000000001</c:v>
                </c:pt>
                <c:pt idx="9">
                  <c:v>-0.316</c:v>
                </c:pt>
                <c:pt idx="10">
                  <c:v>-0.255</c:v>
                </c:pt>
                <c:pt idx="11">
                  <c:v>-0.19900000000000001</c:v>
                </c:pt>
                <c:pt idx="12">
                  <c:v>-0.14599999999999999</c:v>
                </c:pt>
                <c:pt idx="13">
                  <c:v>-9.7000000000000003E-2</c:v>
                </c:pt>
                <c:pt idx="14">
                  <c:v>-5.0999999999999997E-2</c:v>
                </c:pt>
                <c:pt idx="15">
                  <c:v>-8.0000000000000002E-3</c:v>
                </c:pt>
                <c:pt idx="16">
                  <c:v>3.1E-2</c:v>
                </c:pt>
                <c:pt idx="17">
                  <c:v>6.8000000000000005E-2</c:v>
                </c:pt>
                <c:pt idx="18">
                  <c:v>0.10299999999999999</c:v>
                </c:pt>
                <c:pt idx="19">
                  <c:v>0.13400000000000001</c:v>
                </c:pt>
                <c:pt idx="20">
                  <c:v>0.16300000000000001</c:v>
                </c:pt>
                <c:pt idx="21">
                  <c:v>0.189</c:v>
                </c:pt>
                <c:pt idx="22">
                  <c:v>0.21299999999999999</c:v>
                </c:pt>
                <c:pt idx="23">
                  <c:v>0.23400000000000001</c:v>
                </c:pt>
                <c:pt idx="24">
                  <c:v>0.252</c:v>
                </c:pt>
                <c:pt idx="25">
                  <c:v>0.26800000000000002</c:v>
                </c:pt>
                <c:pt idx="26">
                  <c:v>0.28100000000000003</c:v>
                </c:pt>
                <c:pt idx="27">
                  <c:v>0.29099999999999998</c:v>
                </c:pt>
                <c:pt idx="28">
                  <c:v>0.29899999999999999</c:v>
                </c:pt>
                <c:pt idx="29">
                  <c:v>0.30599999999999999</c:v>
                </c:pt>
              </c:numCache>
            </c:numRef>
          </c:val>
          <c:smooth val="0"/>
          <c:extLst>
            <c:ext xmlns:c16="http://schemas.microsoft.com/office/drawing/2014/chart" uri="{C3380CC4-5D6E-409C-BE32-E72D297353CC}">
              <c16:uniqueId val="{00000001-3EA0-44EE-942C-074F117F6C91}"/>
            </c:ext>
          </c:extLst>
        </c:ser>
        <c:ser>
          <c:idx val="1"/>
          <c:order val="1"/>
          <c:tx>
            <c:strRef>
              <c:f>Sheet1!$C$1</c:f>
              <c:strCache>
                <c:ptCount val="1"/>
                <c:pt idx="0">
                  <c:v>3/31/2019</c:v>
                </c:pt>
              </c:strCache>
            </c:strRef>
          </c:tx>
          <c:spPr>
            <a:ln>
              <a:solidFill>
                <a:schemeClr val="bg1">
                  <a:lumMod val="65000"/>
                </a:schemeClr>
              </a:solidFill>
            </a:ln>
          </c:spPr>
          <c:marker>
            <c:symbol val="none"/>
          </c:marker>
          <c:dLbls>
            <c:dLbl>
              <c:idx val="29"/>
              <c:layout>
                <c:manualLayout>
                  <c:x val="-2.1888679347393494E-2"/>
                  <c:y val="-3.4200131630112922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EA0-44EE-942C-074F117F6C91}"/>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Sheet1!$C$2:$C$31</c:f>
              <c:numCache>
                <c:formatCode>General</c:formatCode>
                <c:ptCount val="30"/>
                <c:pt idx="0">
                  <c:v>-0.57499999999999996</c:v>
                </c:pt>
                <c:pt idx="1">
                  <c:v>-0.61799999999999999</c:v>
                </c:pt>
                <c:pt idx="2">
                  <c:v>-0.59899999999999998</c:v>
                </c:pt>
                <c:pt idx="3">
                  <c:v>-0.54</c:v>
                </c:pt>
                <c:pt idx="4">
                  <c:v>-0.47</c:v>
                </c:pt>
                <c:pt idx="5">
                  <c:v>-0.39200000000000002</c:v>
                </c:pt>
                <c:pt idx="6">
                  <c:v>-0.31</c:v>
                </c:pt>
                <c:pt idx="7">
                  <c:v>-0.22900000000000001</c:v>
                </c:pt>
                <c:pt idx="8">
                  <c:v>-0.151</c:v>
                </c:pt>
                <c:pt idx="9">
                  <c:v>-7.5999999999999998E-2</c:v>
                </c:pt>
                <c:pt idx="10">
                  <c:v>-5.0000000000000001E-3</c:v>
                </c:pt>
                <c:pt idx="11">
                  <c:v>6.0999999999999999E-2</c:v>
                </c:pt>
                <c:pt idx="12">
                  <c:v>0.122</c:v>
                </c:pt>
                <c:pt idx="13">
                  <c:v>0.17899999999999999</c:v>
                </c:pt>
                <c:pt idx="14">
                  <c:v>0.23200000000000001</c:v>
                </c:pt>
                <c:pt idx="15">
                  <c:v>0.28000000000000003</c:v>
                </c:pt>
                <c:pt idx="16">
                  <c:v>0.32400000000000001</c:v>
                </c:pt>
                <c:pt idx="17">
                  <c:v>0.36499999999999999</c:v>
                </c:pt>
                <c:pt idx="18">
                  <c:v>0.40200000000000002</c:v>
                </c:pt>
                <c:pt idx="19">
                  <c:v>0.435</c:v>
                </c:pt>
                <c:pt idx="20">
                  <c:v>0.46500000000000002</c:v>
                </c:pt>
                <c:pt idx="21">
                  <c:v>0.49099999999999999</c:v>
                </c:pt>
                <c:pt idx="22">
                  <c:v>0.51500000000000001</c:v>
                </c:pt>
                <c:pt idx="23">
                  <c:v>0.53500000000000003</c:v>
                </c:pt>
                <c:pt idx="24">
                  <c:v>0.55300000000000005</c:v>
                </c:pt>
                <c:pt idx="25">
                  <c:v>0.56799999999999995</c:v>
                </c:pt>
                <c:pt idx="26">
                  <c:v>0.58099999999999996</c:v>
                </c:pt>
                <c:pt idx="27">
                  <c:v>0.59099999999999997</c:v>
                </c:pt>
                <c:pt idx="28">
                  <c:v>0.59899999999999998</c:v>
                </c:pt>
                <c:pt idx="29">
                  <c:v>0.60499999999999998</c:v>
                </c:pt>
              </c:numCache>
            </c:numRef>
          </c:val>
          <c:smooth val="0"/>
          <c:extLst>
            <c:ext xmlns:c16="http://schemas.microsoft.com/office/drawing/2014/chart" uri="{C3380CC4-5D6E-409C-BE32-E72D297353CC}">
              <c16:uniqueId val="{00000003-3EA0-44EE-942C-074F117F6C91}"/>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6/30/2019</c:v>
                </c:pt>
              </c:strCache>
            </c:strRef>
          </c:tx>
          <c:spPr>
            <a:ln>
              <a:solidFill>
                <a:schemeClr val="accent1"/>
              </a:solidFill>
            </a:ln>
          </c:spPr>
          <c:marker>
            <c:symbol val="none"/>
          </c:marker>
          <c:dLbls>
            <c:dLbl>
              <c:idx val="29"/>
              <c:layout>
                <c:manualLayout>
                  <c:x val="-1.6051512759643318E-16"/>
                  <c:y val="-1.36800526520452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E0A3-4995-8D46-D41FF63D012B}"/>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-0.2</c:v>
                </c:pt>
                <c:pt idx="1">
                  <c:v>-0.22900000000000001</c:v>
                </c:pt>
                <c:pt idx="2">
                  <c:v>-0.23799999999999999</c:v>
                </c:pt>
                <c:pt idx="3">
                  <c:v>-0.25800000000000001</c:v>
                </c:pt>
                <c:pt idx="4">
                  <c:v>-0.26600000000000001</c:v>
                </c:pt>
                <c:pt idx="5">
                  <c:v>-0.26500000000000001</c:v>
                </c:pt>
                <c:pt idx="6">
                  <c:v>-0.26600000000000001</c:v>
                </c:pt>
                <c:pt idx="7">
                  <c:v>-0.253</c:v>
                </c:pt>
                <c:pt idx="8">
                  <c:v>-0.19800000000000001</c:v>
                </c:pt>
                <c:pt idx="9">
                  <c:v>-0.156</c:v>
                </c:pt>
                <c:pt idx="10">
                  <c:v>-0.109</c:v>
                </c:pt>
                <c:pt idx="11">
                  <c:v>-5.8999999999999997E-2</c:v>
                </c:pt>
                <c:pt idx="12">
                  <c:v>-8.9999999999999993E-3</c:v>
                </c:pt>
                <c:pt idx="13">
                  <c:v>0.04</c:v>
                </c:pt>
                <c:pt idx="14">
                  <c:v>8.5999999999999993E-2</c:v>
                </c:pt>
                <c:pt idx="15">
                  <c:v>0.129</c:v>
                </c:pt>
                <c:pt idx="16">
                  <c:v>0.16600000000000001</c:v>
                </c:pt>
                <c:pt idx="17">
                  <c:v>0.2</c:v>
                </c:pt>
                <c:pt idx="18">
                  <c:v>0.22900000000000001</c:v>
                </c:pt>
                <c:pt idx="19">
                  <c:v>0.253</c:v>
                </c:pt>
                <c:pt idx="20">
                  <c:v>0.27400000000000002</c:v>
                </c:pt>
                <c:pt idx="21">
                  <c:v>0.29199999999999998</c:v>
                </c:pt>
                <c:pt idx="22">
                  <c:v>0.308</c:v>
                </c:pt>
                <c:pt idx="23">
                  <c:v>0.32100000000000001</c:v>
                </c:pt>
                <c:pt idx="24">
                  <c:v>0.33300000000000002</c:v>
                </c:pt>
                <c:pt idx="25">
                  <c:v>0.34399999999999997</c:v>
                </c:pt>
                <c:pt idx="26">
                  <c:v>0.35399999999999998</c:v>
                </c:pt>
                <c:pt idx="27">
                  <c:v>0.36399999999999999</c:v>
                </c:pt>
                <c:pt idx="28">
                  <c:v>0.373</c:v>
                </c:pt>
                <c:pt idx="29">
                  <c:v>0.38200000000000001</c:v>
                </c:pt>
              </c:numCache>
            </c:numRef>
          </c:val>
          <c:smooth val="0"/>
          <c:extLst>
            <c:ext xmlns:c16="http://schemas.microsoft.com/office/drawing/2014/chart" uri="{C3380CC4-5D6E-409C-BE32-E72D297353CC}">
              <c16:uniqueId val="{00000001-E0A3-4995-8D46-D41FF63D012B}"/>
            </c:ext>
          </c:extLst>
        </c:ser>
        <c:ser>
          <c:idx val="1"/>
          <c:order val="1"/>
          <c:tx>
            <c:strRef>
              <c:f>Sheet1!$C$1</c:f>
              <c:strCache>
                <c:ptCount val="1"/>
                <c:pt idx="0">
                  <c:v>3/31/2019</c:v>
                </c:pt>
              </c:strCache>
            </c:strRef>
          </c:tx>
          <c:spPr>
            <a:ln>
              <a:solidFill>
                <a:schemeClr val="bg1">
                  <a:lumMod val="65000"/>
                </a:schemeClr>
              </a:solidFill>
            </a:ln>
          </c:spPr>
          <c:marker>
            <c:symbol val="none"/>
          </c:marker>
          <c:dLbls>
            <c:dLbl>
              <c:idx val="29"/>
              <c:layout>
                <c:manualLayout>
                  <c:x val="0"/>
                  <c:y val="-4.788018428215815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E0A3-4995-8D46-D41FF63D012B}"/>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-0.191</c:v>
                </c:pt>
                <c:pt idx="1">
                  <c:v>-0.19500000000000001</c:v>
                </c:pt>
                <c:pt idx="2">
                  <c:v>-0.19900000000000001</c:v>
                </c:pt>
                <c:pt idx="3">
                  <c:v>-0.21</c:v>
                </c:pt>
                <c:pt idx="4">
                  <c:v>-0.20799999999999999</c:v>
                </c:pt>
                <c:pt idx="5">
                  <c:v>-0.214</c:v>
                </c:pt>
                <c:pt idx="6">
                  <c:v>-0.217</c:v>
                </c:pt>
                <c:pt idx="7">
                  <c:v>-0.19500000000000001</c:v>
                </c:pt>
                <c:pt idx="8">
                  <c:v>-0.13500000000000001</c:v>
                </c:pt>
                <c:pt idx="9">
                  <c:v>-8.8999999999999996E-2</c:v>
                </c:pt>
                <c:pt idx="10">
                  <c:v>-3.9E-2</c:v>
                </c:pt>
                <c:pt idx="11">
                  <c:v>1.4E-2</c:v>
                </c:pt>
                <c:pt idx="12">
                  <c:v>6.7000000000000004E-2</c:v>
                </c:pt>
                <c:pt idx="13">
                  <c:v>0.12</c:v>
                </c:pt>
                <c:pt idx="14">
                  <c:v>0.17</c:v>
                </c:pt>
                <c:pt idx="15">
                  <c:v>0.217</c:v>
                </c:pt>
                <c:pt idx="16">
                  <c:v>0.26</c:v>
                </c:pt>
                <c:pt idx="17">
                  <c:v>0.29899999999999999</c:v>
                </c:pt>
                <c:pt idx="18">
                  <c:v>0.33300000000000002</c:v>
                </c:pt>
                <c:pt idx="19">
                  <c:v>0.36299999999999999</c:v>
                </c:pt>
                <c:pt idx="20">
                  <c:v>0.38900000000000001</c:v>
                </c:pt>
                <c:pt idx="21">
                  <c:v>0.41199999999999998</c:v>
                </c:pt>
                <c:pt idx="22">
                  <c:v>0.432</c:v>
                </c:pt>
                <c:pt idx="23">
                  <c:v>0.45</c:v>
                </c:pt>
                <c:pt idx="24">
                  <c:v>0.46600000000000003</c:v>
                </c:pt>
                <c:pt idx="25">
                  <c:v>0.48099999999999998</c:v>
                </c:pt>
                <c:pt idx="26">
                  <c:v>0.495</c:v>
                </c:pt>
                <c:pt idx="27">
                  <c:v>0.50800000000000001</c:v>
                </c:pt>
                <c:pt idx="28">
                  <c:v>0.52</c:v>
                </c:pt>
                <c:pt idx="29">
                  <c:v>0.53200000000000003</c:v>
                </c:pt>
              </c:numCache>
            </c:numRef>
          </c:val>
          <c:smooth val="0"/>
          <c:extLst>
            <c:ext xmlns:c16="http://schemas.microsoft.com/office/drawing/2014/chart" uri="{C3380CC4-5D6E-409C-BE32-E72D297353CC}">
              <c16:uniqueId val="{00000003-E0A3-4995-8D46-D41FF63D012B}"/>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30601303058547"/>
          <c:y val="0.16519881352981527"/>
          <c:w val="0.72174653962579216"/>
          <c:h val="0.72159042514073646"/>
        </c:manualLayout>
      </c:layout>
      <c:lineChart>
        <c:grouping val="standard"/>
        <c:varyColors val="0"/>
        <c:ser>
          <c:idx val="0"/>
          <c:order val="0"/>
          <c:tx>
            <c:strRef>
              <c:f>Sheet1!$B$1</c:f>
              <c:strCache>
                <c:ptCount val="1"/>
                <c:pt idx="0">
                  <c:v>MSCI All Country World Index (gross div.)</c:v>
                </c:pt>
              </c:strCache>
            </c:strRef>
          </c:tx>
          <c:spPr>
            <a:ln>
              <a:solidFill>
                <a:srgbClr val="35627D"/>
              </a:solidFill>
            </a:ln>
          </c:spPr>
          <c:marker>
            <c:symbol val="none"/>
          </c:marker>
          <c:cat>
            <c:numRef>
              <c:f>Sheet1!$A$2:$A$379</c:f>
              <c:numCache>
                <c:formatCode>mm/yyyy</c:formatCode>
                <c:ptCount val="378"/>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formatCode="mmm\-yy">
                  <c:v>43131</c:v>
                </c:pt>
                <c:pt idx="361" formatCode="mmm\-yy">
                  <c:v>43159</c:v>
                </c:pt>
                <c:pt idx="362" formatCode="mmm\-yy">
                  <c:v>43190</c:v>
                </c:pt>
                <c:pt idx="363" formatCode="mmm\-yy">
                  <c:v>43220</c:v>
                </c:pt>
                <c:pt idx="364" formatCode="mmm\-yy">
                  <c:v>43251</c:v>
                </c:pt>
                <c:pt idx="365" formatCode="mmm\-yy">
                  <c:v>43281</c:v>
                </c:pt>
                <c:pt idx="366" formatCode="mmm\-yy">
                  <c:v>43312</c:v>
                </c:pt>
                <c:pt idx="367" formatCode="mmm\-yy">
                  <c:v>43343</c:v>
                </c:pt>
                <c:pt idx="368" formatCode="mmm\-yy">
                  <c:v>43373</c:v>
                </c:pt>
                <c:pt idx="369">
                  <c:v>43404</c:v>
                </c:pt>
                <c:pt idx="370">
                  <c:v>43434</c:v>
                </c:pt>
                <c:pt idx="371">
                  <c:v>43465</c:v>
                </c:pt>
                <c:pt idx="372">
                  <c:v>43496</c:v>
                </c:pt>
                <c:pt idx="373">
                  <c:v>43524</c:v>
                </c:pt>
                <c:pt idx="374">
                  <c:v>43555</c:v>
                </c:pt>
                <c:pt idx="375">
                  <c:v>43585</c:v>
                </c:pt>
                <c:pt idx="376">
                  <c:v>43616</c:v>
                </c:pt>
                <c:pt idx="377">
                  <c:v>43646</c:v>
                </c:pt>
              </c:numCache>
            </c:numRef>
          </c:cat>
          <c:val>
            <c:numRef>
              <c:f>Sheet1!$B$2:$B$379</c:f>
              <c:numCache>
                <c:formatCode>_(* #,##0_);_(* \(#,##0\);_(* "-"??_);_(@_)</c:formatCode>
                <c:ptCount val="378"/>
                <c:pt idx="0">
                  <c:v>10253.300000000001</c:v>
                </c:pt>
                <c:pt idx="1">
                  <c:v>10848.7999998459</c:v>
                </c:pt>
                <c:pt idx="2">
                  <c:v>11186.199999314602</c:v>
                </c:pt>
                <c:pt idx="3">
                  <c:v>11331.3999996113</c:v>
                </c:pt>
                <c:pt idx="4">
                  <c:v>11110.199999707998</c:v>
                </c:pt>
                <c:pt idx="5">
                  <c:v>11101.400000256201</c:v>
                </c:pt>
                <c:pt idx="6">
                  <c:v>11309.5000006479</c:v>
                </c:pt>
                <c:pt idx="7">
                  <c:v>10690.7000001378</c:v>
                </c:pt>
                <c:pt idx="8">
                  <c:v>11152.600000317601</c:v>
                </c:pt>
                <c:pt idx="9">
                  <c:v>11884.900000687399</c:v>
                </c:pt>
                <c:pt idx="10">
                  <c:v>12285.800001118199</c:v>
                </c:pt>
                <c:pt idx="11">
                  <c:v>12399.100001331</c:v>
                </c:pt>
                <c:pt idx="12">
                  <c:v>12848.2000009655</c:v>
                </c:pt>
                <c:pt idx="13">
                  <c:v>12772.3000008009</c:v>
                </c:pt>
                <c:pt idx="14">
                  <c:v>12702.0000009705</c:v>
                </c:pt>
                <c:pt idx="15">
                  <c:v>13021.7000012143</c:v>
                </c:pt>
                <c:pt idx="16">
                  <c:v>12714.6000007722</c:v>
                </c:pt>
                <c:pt idx="17">
                  <c:v>12538.1000011337</c:v>
                </c:pt>
                <c:pt idx="18">
                  <c:v>13955.100001655301</c:v>
                </c:pt>
                <c:pt idx="19">
                  <c:v>13627.100001061201</c:v>
                </c:pt>
                <c:pt idx="20">
                  <c:v>14039.7000008002</c:v>
                </c:pt>
                <c:pt idx="21">
                  <c:v>13588.100000373301</c:v>
                </c:pt>
                <c:pt idx="22">
                  <c:v>14122.800001029202</c:v>
                </c:pt>
                <c:pt idx="23">
                  <c:v>14587.000000948401</c:v>
                </c:pt>
                <c:pt idx="24">
                  <c:v>13917.2000003376</c:v>
                </c:pt>
                <c:pt idx="25">
                  <c:v>13333.000000611701</c:v>
                </c:pt>
                <c:pt idx="26">
                  <c:v>12510.000000088399</c:v>
                </c:pt>
                <c:pt idx="27">
                  <c:v>12353.0000004873</c:v>
                </c:pt>
                <c:pt idx="28">
                  <c:v>13643.699999934699</c:v>
                </c:pt>
                <c:pt idx="29">
                  <c:v>13552.0999992699</c:v>
                </c:pt>
                <c:pt idx="30">
                  <c:v>13689.699999819301</c:v>
                </c:pt>
                <c:pt idx="31">
                  <c:v>12402.8000004888</c:v>
                </c:pt>
                <c:pt idx="32">
                  <c:v>11106.900001038401</c:v>
                </c:pt>
                <c:pt idx="33">
                  <c:v>12129.0000005853</c:v>
                </c:pt>
                <c:pt idx="34">
                  <c:v>11925.7000011652</c:v>
                </c:pt>
                <c:pt idx="35">
                  <c:v>12183.0000006627</c:v>
                </c:pt>
                <c:pt idx="36">
                  <c:v>12633.600000099201</c:v>
                </c:pt>
                <c:pt idx="37">
                  <c:v>13821.7000000138</c:v>
                </c:pt>
                <c:pt idx="38">
                  <c:v>13436.000000559699</c:v>
                </c:pt>
                <c:pt idx="39">
                  <c:v>13549.2000002185</c:v>
                </c:pt>
                <c:pt idx="40">
                  <c:v>13873.300000863499</c:v>
                </c:pt>
                <c:pt idx="41">
                  <c:v>13027.400000262702</c:v>
                </c:pt>
                <c:pt idx="42">
                  <c:v>13648.000000587699</c:v>
                </c:pt>
                <c:pt idx="43">
                  <c:v>13620.500001200899</c:v>
                </c:pt>
                <c:pt idx="44">
                  <c:v>13967.4000008766</c:v>
                </c:pt>
                <c:pt idx="45">
                  <c:v>14210.5000013522</c:v>
                </c:pt>
                <c:pt idx="46">
                  <c:v>13599.000000861401</c:v>
                </c:pt>
                <c:pt idx="47">
                  <c:v>14608.900000352001</c:v>
                </c:pt>
                <c:pt idx="48">
                  <c:v>14390.500000067701</c:v>
                </c:pt>
                <c:pt idx="49">
                  <c:v>14173.099999640299</c:v>
                </c:pt>
                <c:pt idx="50">
                  <c:v>13542.1999996297</c:v>
                </c:pt>
                <c:pt idx="51">
                  <c:v>13723.7999997142</c:v>
                </c:pt>
                <c:pt idx="52">
                  <c:v>14249.7999995635</c:v>
                </c:pt>
                <c:pt idx="53">
                  <c:v>13741.6999995072</c:v>
                </c:pt>
                <c:pt idx="54">
                  <c:v>13785.599999738301</c:v>
                </c:pt>
                <c:pt idx="55">
                  <c:v>14094.6999991885</c:v>
                </c:pt>
                <c:pt idx="56">
                  <c:v>13974.599999202399</c:v>
                </c:pt>
                <c:pt idx="57">
                  <c:v>13632.7999994037</c:v>
                </c:pt>
                <c:pt idx="58">
                  <c:v>13859.6999996329</c:v>
                </c:pt>
                <c:pt idx="59">
                  <c:v>13990.7999996176</c:v>
                </c:pt>
                <c:pt idx="60">
                  <c:v>14040.2999998547</c:v>
                </c:pt>
                <c:pt idx="61">
                  <c:v>14370.499999896101</c:v>
                </c:pt>
                <c:pt idx="62">
                  <c:v>15196.2999991979</c:v>
                </c:pt>
                <c:pt idx="63">
                  <c:v>15886.499999683901</c:v>
                </c:pt>
                <c:pt idx="64">
                  <c:v>16259.6999989051</c:v>
                </c:pt>
                <c:pt idx="65">
                  <c:v>16154.1999988466</c:v>
                </c:pt>
                <c:pt idx="66">
                  <c:v>16489.199999064902</c:v>
                </c:pt>
                <c:pt idx="67">
                  <c:v>17271.099998621299</c:v>
                </c:pt>
                <c:pt idx="68">
                  <c:v>16981.499998674401</c:v>
                </c:pt>
                <c:pt idx="69">
                  <c:v>17484.399999093999</c:v>
                </c:pt>
                <c:pt idx="70">
                  <c:v>16575.499999466501</c:v>
                </c:pt>
                <c:pt idx="71">
                  <c:v>17471.999999482498</c:v>
                </c:pt>
                <c:pt idx="72">
                  <c:v>18630.699998923399</c:v>
                </c:pt>
                <c:pt idx="73">
                  <c:v>18361.3999989722</c:v>
                </c:pt>
                <c:pt idx="74">
                  <c:v>17536.399998934299</c:v>
                </c:pt>
                <c:pt idx="75">
                  <c:v>18013.299999679399</c:v>
                </c:pt>
                <c:pt idx="76">
                  <c:v>18119.50000014</c:v>
                </c:pt>
                <c:pt idx="77">
                  <c:v>18031.499999318501</c:v>
                </c:pt>
                <c:pt idx="78">
                  <c:v>18430.599998994297</c:v>
                </c:pt>
                <c:pt idx="79">
                  <c:v>19087.0999983244</c:v>
                </c:pt>
                <c:pt idx="80">
                  <c:v>18638.899999145</c:v>
                </c:pt>
                <c:pt idx="81">
                  <c:v>19116.599999944698</c:v>
                </c:pt>
                <c:pt idx="82">
                  <c:v>18286.399999647099</c:v>
                </c:pt>
                <c:pt idx="83">
                  <c:v>18350.200000284702</c:v>
                </c:pt>
                <c:pt idx="84">
                  <c:v>17976.799999533498</c:v>
                </c:pt>
                <c:pt idx="85">
                  <c:v>18168.800000292202</c:v>
                </c:pt>
                <c:pt idx="86">
                  <c:v>19000.999999985997</c:v>
                </c:pt>
                <c:pt idx="87">
                  <c:v>19692.0999998554</c:v>
                </c:pt>
                <c:pt idx="88">
                  <c:v>19909.500000108201</c:v>
                </c:pt>
                <c:pt idx="89">
                  <c:v>19913.899999608198</c:v>
                </c:pt>
                <c:pt idx="90">
                  <c:v>20877.4000003117</c:v>
                </c:pt>
                <c:pt idx="91">
                  <c:v>20420.299999831699</c:v>
                </c:pt>
                <c:pt idx="92">
                  <c:v>20982.099999632701</c:v>
                </c:pt>
                <c:pt idx="93">
                  <c:v>20631.3999997584</c:v>
                </c:pt>
                <c:pt idx="94">
                  <c:v>21280.399999883401</c:v>
                </c:pt>
                <c:pt idx="95">
                  <c:v>21921.1999991183</c:v>
                </c:pt>
                <c:pt idx="96">
                  <c:v>22408.499999845702</c:v>
                </c:pt>
                <c:pt idx="97">
                  <c:v>22501.799999073202</c:v>
                </c:pt>
                <c:pt idx="98">
                  <c:v>22848.199998842098</c:v>
                </c:pt>
                <c:pt idx="99">
                  <c:v>23406.099998432703</c:v>
                </c:pt>
                <c:pt idx="100">
                  <c:v>23430.299998233899</c:v>
                </c:pt>
                <c:pt idx="101">
                  <c:v>23558.799999174698</c:v>
                </c:pt>
                <c:pt idx="102">
                  <c:v>22678.899998566703</c:v>
                </c:pt>
                <c:pt idx="103">
                  <c:v>22958.599999390401</c:v>
                </c:pt>
                <c:pt idx="104">
                  <c:v>23806.399999941503</c:v>
                </c:pt>
                <c:pt idx="105">
                  <c:v>23901.600000919399</c:v>
                </c:pt>
                <c:pt idx="106">
                  <c:v>25179.400001518501</c:v>
                </c:pt>
                <c:pt idx="107">
                  <c:v>24814.700000701898</c:v>
                </c:pt>
                <c:pt idx="108">
                  <c:v>25231.000001244302</c:v>
                </c:pt>
                <c:pt idx="109">
                  <c:v>25575.000000250802</c:v>
                </c:pt>
                <c:pt idx="110">
                  <c:v>25063.399999438301</c:v>
                </c:pt>
                <c:pt idx="111">
                  <c:v>25868.400000325499</c:v>
                </c:pt>
                <c:pt idx="112">
                  <c:v>27411.899999773399</c:v>
                </c:pt>
                <c:pt idx="113">
                  <c:v>28814.600000701601</c:v>
                </c:pt>
                <c:pt idx="114">
                  <c:v>30117.500000783897</c:v>
                </c:pt>
                <c:pt idx="115">
                  <c:v>28004.400001473903</c:v>
                </c:pt>
                <c:pt idx="116">
                  <c:v>29497.900000334899</c:v>
                </c:pt>
                <c:pt idx="117">
                  <c:v>27741.500000930599</c:v>
                </c:pt>
                <c:pt idx="118">
                  <c:v>28165.900001392398</c:v>
                </c:pt>
                <c:pt idx="119">
                  <c:v>28535.700000007899</c:v>
                </c:pt>
                <c:pt idx="120">
                  <c:v>29163.900000900499</c:v>
                </c:pt>
                <c:pt idx="121">
                  <c:v>31158.999999773099</c:v>
                </c:pt>
                <c:pt idx="122">
                  <c:v>32488.499998397601</c:v>
                </c:pt>
                <c:pt idx="123">
                  <c:v>32792.999998089697</c:v>
                </c:pt>
                <c:pt idx="124">
                  <c:v>32170.799999135801</c:v>
                </c:pt>
                <c:pt idx="125">
                  <c:v>32750.399999216501</c:v>
                </c:pt>
                <c:pt idx="126">
                  <c:v>32761.100000301598</c:v>
                </c:pt>
                <c:pt idx="127">
                  <c:v>28171.2000010048</c:v>
                </c:pt>
                <c:pt idx="128">
                  <c:v>28731.600000183302</c:v>
                </c:pt>
                <c:pt idx="129">
                  <c:v>31355.599998847199</c:v>
                </c:pt>
                <c:pt idx="130">
                  <c:v>33259.199998659402</c:v>
                </c:pt>
                <c:pt idx="131">
                  <c:v>34803.799997972805</c:v>
                </c:pt>
                <c:pt idx="132">
                  <c:v>35515.099997940699</c:v>
                </c:pt>
                <c:pt idx="133">
                  <c:v>34622.499998321298</c:v>
                </c:pt>
                <c:pt idx="134">
                  <c:v>36179.799998356</c:v>
                </c:pt>
                <c:pt idx="135">
                  <c:v>37742.899997049703</c:v>
                </c:pt>
                <c:pt idx="136">
                  <c:v>36409.199996580501</c:v>
                </c:pt>
                <c:pt idx="137">
                  <c:v>38221.899998027598</c:v>
                </c:pt>
                <c:pt idx="138">
                  <c:v>38065.699996449097</c:v>
                </c:pt>
                <c:pt idx="139">
                  <c:v>38019.999995730701</c:v>
                </c:pt>
                <c:pt idx="140">
                  <c:v>37610.099996020799</c:v>
                </c:pt>
                <c:pt idx="141">
                  <c:v>39514.899995877204</c:v>
                </c:pt>
                <c:pt idx="142">
                  <c:v>40742.699994169299</c:v>
                </c:pt>
                <c:pt idx="143">
                  <c:v>44136.899995627398</c:v>
                </c:pt>
                <c:pt idx="144">
                  <c:v>41755.999996394901</c:v>
                </c:pt>
                <c:pt idx="145">
                  <c:v>41897.799994322297</c:v>
                </c:pt>
                <c:pt idx="146">
                  <c:v>44652.099994051605</c:v>
                </c:pt>
                <c:pt idx="147">
                  <c:v>42649.199993489899</c:v>
                </c:pt>
                <c:pt idx="148">
                  <c:v>41542.399993337902</c:v>
                </c:pt>
                <c:pt idx="149">
                  <c:v>42950.499992733799</c:v>
                </c:pt>
                <c:pt idx="150">
                  <c:v>41688.999994142207</c:v>
                </c:pt>
                <c:pt idx="151">
                  <c:v>42984.9999944909</c:v>
                </c:pt>
                <c:pt idx="152">
                  <c:v>40624.099996152501</c:v>
                </c:pt>
                <c:pt idx="153">
                  <c:v>39829.2999973072</c:v>
                </c:pt>
                <c:pt idx="154">
                  <c:v>37361.799999321804</c:v>
                </c:pt>
                <c:pt idx="155">
                  <c:v>37985.899998847599</c:v>
                </c:pt>
                <c:pt idx="156">
                  <c:v>38946.300000393501</c:v>
                </c:pt>
                <c:pt idx="157">
                  <c:v>35669.399998690598</c:v>
                </c:pt>
                <c:pt idx="158">
                  <c:v>33268.299998679999</c:v>
                </c:pt>
                <c:pt idx="159">
                  <c:v>35691.4999970188</c:v>
                </c:pt>
                <c:pt idx="160">
                  <c:v>35293.599997889098</c:v>
                </c:pt>
                <c:pt idx="161">
                  <c:v>34212.299997253001</c:v>
                </c:pt>
                <c:pt idx="162">
                  <c:v>33673.099995667799</c:v>
                </c:pt>
                <c:pt idx="163">
                  <c:v>32125.5999970673</c:v>
                </c:pt>
                <c:pt idx="164">
                  <c:v>29191.099995889199</c:v>
                </c:pt>
                <c:pt idx="165">
                  <c:v>29811.3999971171</c:v>
                </c:pt>
                <c:pt idx="166">
                  <c:v>31644.799996899201</c:v>
                </c:pt>
                <c:pt idx="167">
                  <c:v>31941.399995408003</c:v>
                </c:pt>
                <c:pt idx="168">
                  <c:v>31066.1999946826</c:v>
                </c:pt>
                <c:pt idx="169">
                  <c:v>30837.9999948435</c:v>
                </c:pt>
                <c:pt idx="170">
                  <c:v>32230.599994773402</c:v>
                </c:pt>
                <c:pt idx="171">
                  <c:v>31209.799996260797</c:v>
                </c:pt>
                <c:pt idx="172">
                  <c:v>31253.8999960689</c:v>
                </c:pt>
                <c:pt idx="173">
                  <c:v>29346.599994971202</c:v>
                </c:pt>
                <c:pt idx="174">
                  <c:v>26885.499996042799</c:v>
                </c:pt>
                <c:pt idx="175">
                  <c:v>26954.9999948533</c:v>
                </c:pt>
                <c:pt idx="176">
                  <c:v>23998.4999947293</c:v>
                </c:pt>
                <c:pt idx="177">
                  <c:v>25765.699994237599</c:v>
                </c:pt>
                <c:pt idx="178">
                  <c:v>27175.099993124299</c:v>
                </c:pt>
                <c:pt idx="179">
                  <c:v>25879.499993789897</c:v>
                </c:pt>
                <c:pt idx="180">
                  <c:v>25124.1999931024</c:v>
                </c:pt>
                <c:pt idx="181">
                  <c:v>24683.899993659601</c:v>
                </c:pt>
                <c:pt idx="182">
                  <c:v>24590.599993339998</c:v>
                </c:pt>
                <c:pt idx="183">
                  <c:v>26786.599993470998</c:v>
                </c:pt>
                <c:pt idx="184">
                  <c:v>28345.3999919567</c:v>
                </c:pt>
                <c:pt idx="185">
                  <c:v>28889.799992456501</c:v>
                </c:pt>
                <c:pt idx="186">
                  <c:v>29530.8999922925</c:v>
                </c:pt>
                <c:pt idx="187">
                  <c:v>30231.899992847299</c:v>
                </c:pt>
                <c:pt idx="188">
                  <c:v>30424.9999930251</c:v>
                </c:pt>
                <c:pt idx="189">
                  <c:v>32270.699992874499</c:v>
                </c:pt>
                <c:pt idx="190">
                  <c:v>32765.099992774598</c:v>
                </c:pt>
                <c:pt idx="191">
                  <c:v>34842.699993466202</c:v>
                </c:pt>
                <c:pt idx="192">
                  <c:v>35439.799994812696</c:v>
                </c:pt>
                <c:pt idx="193">
                  <c:v>36093.799993079199</c:v>
                </c:pt>
                <c:pt idx="194">
                  <c:v>35901.599991974697</c:v>
                </c:pt>
                <c:pt idx="195">
                  <c:v>35077.499992774996</c:v>
                </c:pt>
                <c:pt idx="196">
                  <c:v>35373.399993748797</c:v>
                </c:pt>
                <c:pt idx="197">
                  <c:v>36088.2999944853</c:v>
                </c:pt>
                <c:pt idx="198">
                  <c:v>34943.499995062404</c:v>
                </c:pt>
                <c:pt idx="199">
                  <c:v>35170.399993365601</c:v>
                </c:pt>
                <c:pt idx="200">
                  <c:v>35911.399994845204</c:v>
                </c:pt>
                <c:pt idx="201">
                  <c:v>36797.599995033597</c:v>
                </c:pt>
                <c:pt idx="202">
                  <c:v>38818.854353226896</c:v>
                </c:pt>
                <c:pt idx="203">
                  <c:v>40331.953122809493</c:v>
                </c:pt>
                <c:pt idx="204">
                  <c:v>39485.125874510595</c:v>
                </c:pt>
                <c:pt idx="205">
                  <c:v>40871.384599090496</c:v>
                </c:pt>
                <c:pt idx="206">
                  <c:v>39987.183368349804</c:v>
                </c:pt>
                <c:pt idx="207">
                  <c:v>39131.882224181398</c:v>
                </c:pt>
                <c:pt idx="208">
                  <c:v>39891.920506219896</c:v>
                </c:pt>
                <c:pt idx="209">
                  <c:v>40312.789530464499</c:v>
                </c:pt>
                <c:pt idx="210">
                  <c:v>41814.2040060851</c:v>
                </c:pt>
                <c:pt idx="211">
                  <c:v>42151.1636645326</c:v>
                </c:pt>
                <c:pt idx="212">
                  <c:v>43431.179533510403</c:v>
                </c:pt>
                <c:pt idx="213">
                  <c:v>42269.445717834395</c:v>
                </c:pt>
                <c:pt idx="214">
                  <c:v>43830.397669749502</c:v>
                </c:pt>
                <c:pt idx="215">
                  <c:v>44919.155915851399</c:v>
                </c:pt>
                <c:pt idx="216">
                  <c:v>47140.374791973605</c:v>
                </c:pt>
                <c:pt idx="217">
                  <c:v>47090.283014884299</c:v>
                </c:pt>
                <c:pt idx="218">
                  <c:v>48101.126095659194</c:v>
                </c:pt>
                <c:pt idx="219">
                  <c:v>49726.4979187356</c:v>
                </c:pt>
                <c:pt idx="220">
                  <c:v>47808.077615103801</c:v>
                </c:pt>
                <c:pt idx="221">
                  <c:v>47806.896416149393</c:v>
                </c:pt>
                <c:pt idx="222">
                  <c:v>48145.000575113299</c:v>
                </c:pt>
                <c:pt idx="223">
                  <c:v>49417.523747732703</c:v>
                </c:pt>
                <c:pt idx="224">
                  <c:v>50006.874704606002</c:v>
                </c:pt>
                <c:pt idx="225">
                  <c:v>51892.322921958104</c:v>
                </c:pt>
                <c:pt idx="226">
                  <c:v>53384.878703700204</c:v>
                </c:pt>
                <c:pt idx="227">
                  <c:v>54589.669500443299</c:v>
                </c:pt>
                <c:pt idx="228">
                  <c:v>55144.6225670282</c:v>
                </c:pt>
                <c:pt idx="229">
                  <c:v>54875.795879292506</c:v>
                </c:pt>
                <c:pt idx="230">
                  <c:v>56000.174514163496</c:v>
                </c:pt>
                <c:pt idx="231">
                  <c:v>58511.044768425301</c:v>
                </c:pt>
                <c:pt idx="232">
                  <c:v>60310.300621936498</c:v>
                </c:pt>
                <c:pt idx="233">
                  <c:v>60154.577586266503</c:v>
                </c:pt>
                <c:pt idx="234">
                  <c:v>59249.913465415098</c:v>
                </c:pt>
                <c:pt idx="235">
                  <c:v>59111.1238255676</c:v>
                </c:pt>
                <c:pt idx="236">
                  <c:v>62302.981398206299</c:v>
                </c:pt>
                <c:pt idx="237">
                  <c:v>64746.226482268103</c:v>
                </c:pt>
                <c:pt idx="238">
                  <c:v>61910.150560263399</c:v>
                </c:pt>
                <c:pt idx="239">
                  <c:v>61241.0600379057</c:v>
                </c:pt>
                <c:pt idx="240">
                  <c:v>56239.217220029102</c:v>
                </c:pt>
                <c:pt idx="241">
                  <c:v>56424.683641687101</c:v>
                </c:pt>
                <c:pt idx="242">
                  <c:v>55621.949077607998</c:v>
                </c:pt>
                <c:pt idx="243">
                  <c:v>58765.612772286397</c:v>
                </c:pt>
                <c:pt idx="244">
                  <c:v>59750.818664143299</c:v>
                </c:pt>
                <c:pt idx="245">
                  <c:v>54864.6261927839</c:v>
                </c:pt>
                <c:pt idx="246">
                  <c:v>53457.109376033404</c:v>
                </c:pt>
                <c:pt idx="247">
                  <c:v>52328.384845938701</c:v>
                </c:pt>
                <c:pt idx="248">
                  <c:v>45809.1088542941</c:v>
                </c:pt>
                <c:pt idx="249">
                  <c:v>36743.230523907303</c:v>
                </c:pt>
                <c:pt idx="250">
                  <c:v>34352.611819380902</c:v>
                </c:pt>
                <c:pt idx="251">
                  <c:v>35614.561895393999</c:v>
                </c:pt>
                <c:pt idx="252">
                  <c:v>32582.6465569022</c:v>
                </c:pt>
                <c:pt idx="253">
                  <c:v>29412.544075139602</c:v>
                </c:pt>
                <c:pt idx="254">
                  <c:v>31851.4939608977</c:v>
                </c:pt>
                <c:pt idx="255">
                  <c:v>35640.555486102101</c:v>
                </c:pt>
                <c:pt idx="256">
                  <c:v>39234.0855923325</c:v>
                </c:pt>
                <c:pt idx="257">
                  <c:v>39029.863878815297</c:v>
                </c:pt>
                <c:pt idx="258">
                  <c:v>42479.248545265502</c:v>
                </c:pt>
                <c:pt idx="259">
                  <c:v>44016.311905945498</c:v>
                </c:pt>
                <c:pt idx="260">
                  <c:v>46049.782959005504</c:v>
                </c:pt>
                <c:pt idx="261">
                  <c:v>45347.5046490108</c:v>
                </c:pt>
                <c:pt idx="262">
                  <c:v>47232.765763341697</c:v>
                </c:pt>
                <c:pt idx="263">
                  <c:v>48224.811852143102</c:v>
                </c:pt>
                <c:pt idx="264">
                  <c:v>46150.062816302896</c:v>
                </c:pt>
                <c:pt idx="265">
                  <c:v>46755.082765044601</c:v>
                </c:pt>
                <c:pt idx="266">
                  <c:v>49785.957604369694</c:v>
                </c:pt>
                <c:pt idx="267">
                  <c:v>49895.691859116196</c:v>
                </c:pt>
                <c:pt idx="268">
                  <c:v>45209.1680096583</c:v>
                </c:pt>
                <c:pt idx="269">
                  <c:v>43832.288981466503</c:v>
                </c:pt>
                <c:pt idx="270">
                  <c:v>47412.747995377096</c:v>
                </c:pt>
                <c:pt idx="271">
                  <c:v>45774.219276873999</c:v>
                </c:pt>
                <c:pt idx="272">
                  <c:v>50169.404452498697</c:v>
                </c:pt>
                <c:pt idx="273">
                  <c:v>51992.743196833006</c:v>
                </c:pt>
                <c:pt idx="274">
                  <c:v>50857.337868398099</c:v>
                </c:pt>
                <c:pt idx="275">
                  <c:v>54596.684313061894</c:v>
                </c:pt>
                <c:pt idx="276">
                  <c:v>55465.911654303098</c:v>
                </c:pt>
                <c:pt idx="277">
                  <c:v>57103.741973823795</c:v>
                </c:pt>
                <c:pt idx="278">
                  <c:v>57070.500989092106</c:v>
                </c:pt>
                <c:pt idx="279">
                  <c:v>59438.246807948293</c:v>
                </c:pt>
                <c:pt idx="280">
                  <c:v>58216.163215709297</c:v>
                </c:pt>
                <c:pt idx="281">
                  <c:v>57321.477786855001</c:v>
                </c:pt>
                <c:pt idx="282">
                  <c:v>56406.720068528099</c:v>
                </c:pt>
                <c:pt idx="283">
                  <c:v>52309.401269935399</c:v>
                </c:pt>
                <c:pt idx="284">
                  <c:v>47389.802111766003</c:v>
                </c:pt>
                <c:pt idx="285">
                  <c:v>52479.865894920404</c:v>
                </c:pt>
                <c:pt idx="286">
                  <c:v>50935.031238756899</c:v>
                </c:pt>
                <c:pt idx="287">
                  <c:v>50849.643675985695</c:v>
                </c:pt>
                <c:pt idx="288">
                  <c:v>53820.571939890106</c:v>
                </c:pt>
                <c:pt idx="289">
                  <c:v>56555.567503962302</c:v>
                </c:pt>
                <c:pt idx="290">
                  <c:v>56958.8763350687</c:v>
                </c:pt>
                <c:pt idx="291">
                  <c:v>56344.3290876354</c:v>
                </c:pt>
                <c:pt idx="292">
                  <c:v>51343.070766306897</c:v>
                </c:pt>
                <c:pt idx="293">
                  <c:v>53904.374403496797</c:v>
                </c:pt>
                <c:pt idx="294">
                  <c:v>54660.119592039293</c:v>
                </c:pt>
                <c:pt idx="295">
                  <c:v>55876.018286774</c:v>
                </c:pt>
                <c:pt idx="296">
                  <c:v>57659.266644337804</c:v>
                </c:pt>
                <c:pt idx="297">
                  <c:v>57289.793299918798</c:v>
                </c:pt>
                <c:pt idx="298">
                  <c:v>58050.063683474102</c:v>
                </c:pt>
                <c:pt idx="299">
                  <c:v>59393.121926778098</c:v>
                </c:pt>
                <c:pt idx="300">
                  <c:v>62146.307383031701</c:v>
                </c:pt>
                <c:pt idx="301">
                  <c:v>62164.729475075503</c:v>
                </c:pt>
                <c:pt idx="302">
                  <c:v>63331.049091838795</c:v>
                </c:pt>
                <c:pt idx="303">
                  <c:v>65182.883824693599</c:v>
                </c:pt>
                <c:pt idx="304">
                  <c:v>65058.895778537699</c:v>
                </c:pt>
                <c:pt idx="305">
                  <c:v>63183.7637563096</c:v>
                </c:pt>
                <c:pt idx="306">
                  <c:v>66228.790192911096</c:v>
                </c:pt>
                <c:pt idx="307">
                  <c:v>64876.809756776704</c:v>
                </c:pt>
                <c:pt idx="308">
                  <c:v>68252.828952790092</c:v>
                </c:pt>
                <c:pt idx="309">
                  <c:v>71011.405908948203</c:v>
                </c:pt>
                <c:pt idx="310">
                  <c:v>72047.091776542598</c:v>
                </c:pt>
                <c:pt idx="311">
                  <c:v>73314.843851725498</c:v>
                </c:pt>
                <c:pt idx="312">
                  <c:v>70398.571961398702</c:v>
                </c:pt>
                <c:pt idx="313">
                  <c:v>73834.53853400251</c:v>
                </c:pt>
                <c:pt idx="314">
                  <c:v>74202.168882230209</c:v>
                </c:pt>
                <c:pt idx="315">
                  <c:v>74947.740469593802</c:v>
                </c:pt>
                <c:pt idx="316">
                  <c:v>76606.836183499996</c:v>
                </c:pt>
                <c:pt idx="317">
                  <c:v>78082.435568233297</c:v>
                </c:pt>
                <c:pt idx="318">
                  <c:v>77159.0679550395</c:v>
                </c:pt>
                <c:pt idx="319">
                  <c:v>78895.167230567298</c:v>
                </c:pt>
                <c:pt idx="320">
                  <c:v>76367.196479448408</c:v>
                </c:pt>
                <c:pt idx="321">
                  <c:v>76922.266452644704</c:v>
                </c:pt>
                <c:pt idx="322">
                  <c:v>78241.847303087896</c:v>
                </c:pt>
                <c:pt idx="323">
                  <c:v>76764.673015668202</c:v>
                </c:pt>
                <c:pt idx="324">
                  <c:v>75581.637010536302</c:v>
                </c:pt>
                <c:pt idx="325">
                  <c:v>79823.950249157308</c:v>
                </c:pt>
                <c:pt idx="326">
                  <c:v>78634.8136445704</c:v>
                </c:pt>
                <c:pt idx="327">
                  <c:v>80955.007478383297</c:v>
                </c:pt>
                <c:pt idx="328">
                  <c:v>80912.243295216409</c:v>
                </c:pt>
                <c:pt idx="329">
                  <c:v>79043.233570464203</c:v>
                </c:pt>
                <c:pt idx="330">
                  <c:v>79758.456972911299</c:v>
                </c:pt>
                <c:pt idx="331">
                  <c:v>74323.284931375209</c:v>
                </c:pt>
                <c:pt idx="332">
                  <c:v>71663.520536988697</c:v>
                </c:pt>
                <c:pt idx="333">
                  <c:v>77307.049595766002</c:v>
                </c:pt>
                <c:pt idx="334">
                  <c:v>76703.107643945696</c:v>
                </c:pt>
                <c:pt idx="335">
                  <c:v>75352.087202253606</c:v>
                </c:pt>
                <c:pt idx="336">
                  <c:v>70825.265879790502</c:v>
                </c:pt>
                <c:pt idx="337">
                  <c:v>70377.511665210099</c:v>
                </c:pt>
                <c:pt idx="338">
                  <c:v>75641.559975940196</c:v>
                </c:pt>
                <c:pt idx="339">
                  <c:v>76802.773494310299</c:v>
                </c:pt>
                <c:pt idx="340">
                  <c:v>76964.636230361793</c:v>
                </c:pt>
                <c:pt idx="341">
                  <c:v>76539.228203465798</c:v>
                </c:pt>
                <c:pt idx="342">
                  <c:v>79860.860821025301</c:v>
                </c:pt>
                <c:pt idx="343">
                  <c:v>80168.336595219807</c:v>
                </c:pt>
                <c:pt idx="344">
                  <c:v>80694.469779919105</c:v>
                </c:pt>
                <c:pt idx="345">
                  <c:v>79344.153739643705</c:v>
                </c:pt>
                <c:pt idx="346">
                  <c:v>79986.032074566698</c:v>
                </c:pt>
                <c:pt idx="347">
                  <c:v>81745.706143461692</c:v>
                </c:pt>
                <c:pt idx="348">
                  <c:v>83998.404407609589</c:v>
                </c:pt>
                <c:pt idx="349">
                  <c:v>86392.192011597203</c:v>
                </c:pt>
                <c:pt idx="350">
                  <c:v>87506.632852453098</c:v>
                </c:pt>
                <c:pt idx="351">
                  <c:v>88910.833868478003</c:v>
                </c:pt>
                <c:pt idx="352">
                  <c:v>90952.861419669905</c:v>
                </c:pt>
                <c:pt idx="353">
                  <c:v>91404.138930586996</c:v>
                </c:pt>
                <c:pt idx="354">
                  <c:v>93991.815559764713</c:v>
                </c:pt>
                <c:pt idx="355">
                  <c:v>94397.918590698711</c:v>
                </c:pt>
                <c:pt idx="356">
                  <c:v>96256.975217856307</c:v>
                </c:pt>
                <c:pt idx="357">
                  <c:v>98277.920974144799</c:v>
                </c:pt>
                <c:pt idx="358">
                  <c:v>100225.38146534099</c:v>
                </c:pt>
                <c:pt idx="359">
                  <c:v>101874.91248227</c:v>
                </c:pt>
                <c:pt idx="360">
                  <c:v>107643.52468456399</c:v>
                </c:pt>
                <c:pt idx="361">
                  <c:v>103164.412347405</c:v>
                </c:pt>
                <c:pt idx="362">
                  <c:v>101017.8510351</c:v>
                </c:pt>
                <c:pt idx="363">
                  <c:v>102039.568309485</c:v>
                </c:pt>
                <c:pt idx="364">
                  <c:v>102254.978521803</c:v>
                </c:pt>
                <c:pt idx="365">
                  <c:v>101742.00603294301</c:v>
                </c:pt>
                <c:pt idx="366">
                  <c:v>104843.27494144299</c:v>
                </c:pt>
                <c:pt idx="367">
                  <c:v>105714.005081254</c:v>
                </c:pt>
                <c:pt idx="368">
                  <c:v>106217.332674242</c:v>
                </c:pt>
                <c:pt idx="369">
                  <c:v>98280.904670254298</c:v>
                </c:pt>
                <c:pt idx="370">
                  <c:v>99764.86565198061</c:v>
                </c:pt>
                <c:pt idx="371">
                  <c:v>92777.067251499699</c:v>
                </c:pt>
                <c:pt idx="372">
                  <c:v>100132.638403527</c:v>
                </c:pt>
                <c:pt idx="373">
                  <c:v>102856.34827335499</c:v>
                </c:pt>
                <c:pt idx="374">
                  <c:v>104213.868811407</c:v>
                </c:pt>
                <c:pt idx="375">
                  <c:v>107787.857430513</c:v>
                </c:pt>
                <c:pt idx="376">
                  <c:v>101483.74064878401</c:v>
                </c:pt>
                <c:pt idx="377">
                  <c:v>108176.29507371</c:v>
                </c:pt>
              </c:numCache>
            </c:numRef>
          </c:val>
          <c:smooth val="0"/>
          <c:extLst>
            <c:ext xmlns:c16="http://schemas.microsoft.com/office/drawing/2014/chart" uri="{C3380CC4-5D6E-409C-BE32-E72D297353CC}">
              <c16:uniqueId val="{00000000-D4D9-41DB-A6BE-EDF9B9FE3586}"/>
            </c:ext>
          </c:extLst>
        </c:ser>
        <c:ser>
          <c:idx val="1"/>
          <c:order val="1"/>
          <c:tx>
            <c:strRef>
              <c:f>Sheet1!$C$1</c:f>
              <c:strCache>
                <c:ptCount val="1"/>
                <c:pt idx="0">
                  <c:v>75/25</c:v>
                </c:pt>
              </c:strCache>
            </c:strRef>
          </c:tx>
          <c:spPr>
            <a:ln>
              <a:solidFill>
                <a:srgbClr val="6EA1B7"/>
              </a:solidFill>
            </a:ln>
          </c:spPr>
          <c:marker>
            <c:symbol val="none"/>
          </c:marker>
          <c:cat>
            <c:numRef>
              <c:f>Sheet1!$A$2:$A$379</c:f>
              <c:numCache>
                <c:formatCode>mm/yyyy</c:formatCode>
                <c:ptCount val="378"/>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formatCode="mmm\-yy">
                  <c:v>43131</c:v>
                </c:pt>
                <c:pt idx="361" formatCode="mmm\-yy">
                  <c:v>43159</c:v>
                </c:pt>
                <c:pt idx="362" formatCode="mmm\-yy">
                  <c:v>43190</c:v>
                </c:pt>
                <c:pt idx="363" formatCode="mmm\-yy">
                  <c:v>43220</c:v>
                </c:pt>
                <c:pt idx="364" formatCode="mmm\-yy">
                  <c:v>43251</c:v>
                </c:pt>
                <c:pt idx="365" formatCode="mmm\-yy">
                  <c:v>43281</c:v>
                </c:pt>
                <c:pt idx="366" formatCode="mmm\-yy">
                  <c:v>43312</c:v>
                </c:pt>
                <c:pt idx="367" formatCode="mmm\-yy">
                  <c:v>43343</c:v>
                </c:pt>
                <c:pt idx="368" formatCode="mmm\-yy">
                  <c:v>43373</c:v>
                </c:pt>
                <c:pt idx="369">
                  <c:v>43404</c:v>
                </c:pt>
                <c:pt idx="370">
                  <c:v>43434</c:v>
                </c:pt>
                <c:pt idx="371">
                  <c:v>43465</c:v>
                </c:pt>
                <c:pt idx="372">
                  <c:v>43496</c:v>
                </c:pt>
                <c:pt idx="373">
                  <c:v>43524</c:v>
                </c:pt>
                <c:pt idx="374">
                  <c:v>43555</c:v>
                </c:pt>
                <c:pt idx="375">
                  <c:v>43585</c:v>
                </c:pt>
                <c:pt idx="376">
                  <c:v>43616</c:v>
                </c:pt>
                <c:pt idx="377">
                  <c:v>43646</c:v>
                </c:pt>
              </c:numCache>
            </c:numRef>
          </c:cat>
          <c:val>
            <c:numRef>
              <c:f>Sheet1!$C$2:$C$379</c:f>
              <c:numCache>
                <c:formatCode>_(* #,##0_);_(* \(#,##0\);_(* "-"??_);_(@_)</c:formatCode>
                <c:ptCount val="378"/>
                <c:pt idx="0">
                  <c:v>10197.33</c:v>
                </c:pt>
                <c:pt idx="1">
                  <c:v>10653.131753308</c:v>
                </c:pt>
                <c:pt idx="2">
                  <c:v>10913.3548481255</c:v>
                </c:pt>
                <c:pt idx="3">
                  <c:v>11032.192655414601</c:v>
                </c:pt>
                <c:pt idx="4">
                  <c:v>10884.6096879205</c:v>
                </c:pt>
                <c:pt idx="5">
                  <c:v>10891.3494523892</c:v>
                </c:pt>
                <c:pt idx="6">
                  <c:v>11058.2815749607</c:v>
                </c:pt>
                <c:pt idx="7">
                  <c:v>10620.906666939101</c:v>
                </c:pt>
                <c:pt idx="8">
                  <c:v>10981.444844066</c:v>
                </c:pt>
                <c:pt idx="9">
                  <c:v>11538.9905239494</c:v>
                </c:pt>
                <c:pt idx="10">
                  <c:v>11847.247832791601</c:v>
                </c:pt>
                <c:pt idx="11">
                  <c:v>11947.9704267699</c:v>
                </c:pt>
                <c:pt idx="12">
                  <c:v>12289.010643377002</c:v>
                </c:pt>
                <c:pt idx="13">
                  <c:v>12253.3991587729</c:v>
                </c:pt>
                <c:pt idx="14">
                  <c:v>12223.359043983699</c:v>
                </c:pt>
                <c:pt idx="15">
                  <c:v>12474.719569861199</c:v>
                </c:pt>
                <c:pt idx="16">
                  <c:v>12278.6228076594</c:v>
                </c:pt>
                <c:pt idx="17">
                  <c:v>12172.559947199899</c:v>
                </c:pt>
                <c:pt idx="18">
                  <c:v>13225.4912090527</c:v>
                </c:pt>
                <c:pt idx="19">
                  <c:v>13016.7934338916</c:v>
                </c:pt>
                <c:pt idx="20">
                  <c:v>13333.683060408601</c:v>
                </c:pt>
                <c:pt idx="21">
                  <c:v>13034.565920245599</c:v>
                </c:pt>
                <c:pt idx="22">
                  <c:v>13441.6283257379</c:v>
                </c:pt>
                <c:pt idx="23">
                  <c:v>13793.380646762202</c:v>
                </c:pt>
                <c:pt idx="24">
                  <c:v>13337.913584509</c:v>
                </c:pt>
                <c:pt idx="25">
                  <c:v>12936.9375449868</c:v>
                </c:pt>
                <c:pt idx="26">
                  <c:v>12358.854922983899</c:v>
                </c:pt>
                <c:pt idx="27">
                  <c:v>12263.7631742584</c:v>
                </c:pt>
                <c:pt idx="28">
                  <c:v>13245.554744290101</c:v>
                </c:pt>
                <c:pt idx="29">
                  <c:v>13199.559011048201</c:v>
                </c:pt>
                <c:pt idx="30">
                  <c:v>13322.4179456086</c:v>
                </c:pt>
                <c:pt idx="31">
                  <c:v>12405.026435245401</c:v>
                </c:pt>
                <c:pt idx="32">
                  <c:v>11451.484884311101</c:v>
                </c:pt>
                <c:pt idx="33">
                  <c:v>12261.3614682148</c:v>
                </c:pt>
                <c:pt idx="34">
                  <c:v>12124.5447767317</c:v>
                </c:pt>
                <c:pt idx="35">
                  <c:v>12338.890846443101</c:v>
                </c:pt>
                <c:pt idx="36">
                  <c:v>12697.134785405999</c:v>
                </c:pt>
                <c:pt idx="37">
                  <c:v>13607.822841514098</c:v>
                </c:pt>
                <c:pt idx="38">
                  <c:v>13337.962074746099</c:v>
                </c:pt>
                <c:pt idx="39">
                  <c:v>13440.032095295699</c:v>
                </c:pt>
                <c:pt idx="40">
                  <c:v>13697.0112021553</c:v>
                </c:pt>
                <c:pt idx="41">
                  <c:v>13084.930434084501</c:v>
                </c:pt>
                <c:pt idx="42">
                  <c:v>13568.413921367899</c:v>
                </c:pt>
                <c:pt idx="43">
                  <c:v>13563.547129393201</c:v>
                </c:pt>
                <c:pt idx="44">
                  <c:v>13838.090911143599</c:v>
                </c:pt>
                <c:pt idx="45">
                  <c:v>14033.4170948473</c:v>
                </c:pt>
                <c:pt idx="46">
                  <c:v>13594.243820248999</c:v>
                </c:pt>
                <c:pt idx="47">
                  <c:v>14364.2915980294</c:v>
                </c:pt>
                <c:pt idx="48">
                  <c:v>14215.411559009601</c:v>
                </c:pt>
                <c:pt idx="49">
                  <c:v>14064.394253721999</c:v>
                </c:pt>
                <c:pt idx="50">
                  <c:v>13606.7187905959</c:v>
                </c:pt>
                <c:pt idx="51">
                  <c:v>13754.619062858799</c:v>
                </c:pt>
                <c:pt idx="52">
                  <c:v>14159.4901634049</c:v>
                </c:pt>
                <c:pt idx="53">
                  <c:v>13792.1628203564</c:v>
                </c:pt>
                <c:pt idx="54">
                  <c:v>13835.8183506278</c:v>
                </c:pt>
                <c:pt idx="55">
                  <c:v>14077.4980755953</c:v>
                </c:pt>
                <c:pt idx="56">
                  <c:v>13996.5873020606</c:v>
                </c:pt>
                <c:pt idx="57">
                  <c:v>13747.833367133999</c:v>
                </c:pt>
                <c:pt idx="58">
                  <c:v>13927.507406090999</c:v>
                </c:pt>
                <c:pt idx="59">
                  <c:v>14036.1420947771</c:v>
                </c:pt>
                <c:pt idx="60">
                  <c:v>14081.5806589361</c:v>
                </c:pt>
                <c:pt idx="61">
                  <c:v>14337.736045365602</c:v>
                </c:pt>
                <c:pt idx="62">
                  <c:v>14964.769461641201</c:v>
                </c:pt>
                <c:pt idx="63">
                  <c:v>15483.405542011498</c:v>
                </c:pt>
                <c:pt idx="64">
                  <c:v>15764.5955344423</c:v>
                </c:pt>
                <c:pt idx="65">
                  <c:v>15697.8829032951</c:v>
                </c:pt>
                <c:pt idx="66">
                  <c:v>15951.461492950701</c:v>
                </c:pt>
                <c:pt idx="67">
                  <c:v>16528.749869212301</c:v>
                </c:pt>
                <c:pt idx="68">
                  <c:v>16331.472271002302</c:v>
                </c:pt>
                <c:pt idx="69">
                  <c:v>16703.231870089701</c:v>
                </c:pt>
                <c:pt idx="70">
                  <c:v>16062.4146877803</c:v>
                </c:pt>
                <c:pt idx="71">
                  <c:v>16723.065613893501</c:v>
                </c:pt>
                <c:pt idx="72">
                  <c:v>17565.305296126</c:v>
                </c:pt>
                <c:pt idx="73">
                  <c:v>17384.188511039101</c:v>
                </c:pt>
                <c:pt idx="74">
                  <c:v>16810.081147574099</c:v>
                </c:pt>
                <c:pt idx="75">
                  <c:v>17164.335074644699</c:v>
                </c:pt>
                <c:pt idx="76">
                  <c:v>17253.748093622202</c:v>
                </c:pt>
                <c:pt idx="77">
                  <c:v>17204.350876812499</c:v>
                </c:pt>
                <c:pt idx="78">
                  <c:v>17501.778258207501</c:v>
                </c:pt>
                <c:pt idx="79">
                  <c:v>17985.4737225596</c:v>
                </c:pt>
                <c:pt idx="80">
                  <c:v>17685.1775339454</c:v>
                </c:pt>
                <c:pt idx="81">
                  <c:v>18042.100161861203</c:v>
                </c:pt>
                <c:pt idx="82">
                  <c:v>17471.093970057202</c:v>
                </c:pt>
                <c:pt idx="83">
                  <c:v>17536.159360477803</c:v>
                </c:pt>
                <c:pt idx="84">
                  <c:v>17286.7506483096</c:v>
                </c:pt>
                <c:pt idx="85">
                  <c:v>17442.436412511201</c:v>
                </c:pt>
                <c:pt idx="86">
                  <c:v>18061.775408367801</c:v>
                </c:pt>
                <c:pt idx="87">
                  <c:v>18574.573187412101</c:v>
                </c:pt>
                <c:pt idx="88">
                  <c:v>18753.237738464901</c:v>
                </c:pt>
                <c:pt idx="89">
                  <c:v>18778.4491224495</c:v>
                </c:pt>
                <c:pt idx="90">
                  <c:v>19481.100992752799</c:v>
                </c:pt>
                <c:pt idx="91">
                  <c:v>19183.920369942301</c:v>
                </c:pt>
                <c:pt idx="92">
                  <c:v>19600.4239806238</c:v>
                </c:pt>
                <c:pt idx="93">
                  <c:v>19377.818335477299</c:v>
                </c:pt>
                <c:pt idx="94">
                  <c:v>19855.344538831199</c:v>
                </c:pt>
                <c:pt idx="95">
                  <c:v>20327.995295253302</c:v>
                </c:pt>
                <c:pt idx="96">
                  <c:v>20688.647308326603</c:v>
                </c:pt>
                <c:pt idx="97">
                  <c:v>20773.466603872599</c:v>
                </c:pt>
                <c:pt idx="98">
                  <c:v>21033.787597194798</c:v>
                </c:pt>
                <c:pt idx="99">
                  <c:v>21443.064798892403</c:v>
                </c:pt>
                <c:pt idx="100">
                  <c:v>21482.381492336401</c:v>
                </c:pt>
                <c:pt idx="101">
                  <c:v>21592.223886364802</c:v>
                </c:pt>
                <c:pt idx="102">
                  <c:v>21011.660250318397</c:v>
                </c:pt>
                <c:pt idx="103">
                  <c:v>21227.666679633101</c:v>
                </c:pt>
                <c:pt idx="104">
                  <c:v>21838.793777548199</c:v>
                </c:pt>
                <c:pt idx="105">
                  <c:v>21927.474425488497</c:v>
                </c:pt>
                <c:pt idx="106">
                  <c:v>22828.970287706397</c:v>
                </c:pt>
                <c:pt idx="107">
                  <c:v>22607.349570827399</c:v>
                </c:pt>
                <c:pt idx="108">
                  <c:v>22917.254729138</c:v>
                </c:pt>
                <c:pt idx="109">
                  <c:v>23173.7054830616</c:v>
                </c:pt>
                <c:pt idx="110">
                  <c:v>22850.8926928492</c:v>
                </c:pt>
                <c:pt idx="111">
                  <c:v>23425.955072943001</c:v>
                </c:pt>
                <c:pt idx="112">
                  <c:v>24503.176418825602</c:v>
                </c:pt>
                <c:pt idx="113">
                  <c:v>25466.188741945301</c:v>
                </c:pt>
                <c:pt idx="114">
                  <c:v>26357.119428195998</c:v>
                </c:pt>
                <c:pt idx="115">
                  <c:v>24997.2409966044</c:v>
                </c:pt>
                <c:pt idx="116">
                  <c:v>26024.8345487236</c:v>
                </c:pt>
                <c:pt idx="117">
                  <c:v>24890.076516795099</c:v>
                </c:pt>
                <c:pt idx="118">
                  <c:v>25200.051551138899</c:v>
                </c:pt>
                <c:pt idx="119">
                  <c:v>25478.227072915903</c:v>
                </c:pt>
                <c:pt idx="120">
                  <c:v>25926.1998323099</c:v>
                </c:pt>
                <c:pt idx="121">
                  <c:v>27281.732090710801</c:v>
                </c:pt>
                <c:pt idx="122">
                  <c:v>28181.6912945199</c:v>
                </c:pt>
                <c:pt idx="123">
                  <c:v>28410.107013720699</c:v>
                </c:pt>
                <c:pt idx="124">
                  <c:v>28034.495679186301</c:v>
                </c:pt>
                <c:pt idx="125">
                  <c:v>28441.965254539897</c:v>
                </c:pt>
                <c:pt idx="126">
                  <c:v>28477.392856569</c:v>
                </c:pt>
                <c:pt idx="127">
                  <c:v>25515.7439994858</c:v>
                </c:pt>
                <c:pt idx="128">
                  <c:v>25925.624884709203</c:v>
                </c:pt>
                <c:pt idx="129">
                  <c:v>27722.442739443901</c:v>
                </c:pt>
                <c:pt idx="130">
                  <c:v>29005.9498803631</c:v>
                </c:pt>
                <c:pt idx="131">
                  <c:v>30043.456859130201</c:v>
                </c:pt>
                <c:pt idx="132">
                  <c:v>30530.548198519999</c:v>
                </c:pt>
                <c:pt idx="133">
                  <c:v>29982.1431135411</c:v>
                </c:pt>
                <c:pt idx="134">
                  <c:v>31025.498178897498</c:v>
                </c:pt>
                <c:pt idx="135">
                  <c:v>32059.595860451398</c:v>
                </c:pt>
                <c:pt idx="136">
                  <c:v>31237.209981016498</c:v>
                </c:pt>
                <c:pt idx="137">
                  <c:v>32434.489297796299</c:v>
                </c:pt>
                <c:pt idx="138">
                  <c:v>32365.939919318</c:v>
                </c:pt>
                <c:pt idx="139">
                  <c:v>32368.230071731399</c:v>
                </c:pt>
                <c:pt idx="140">
                  <c:v>32137.8305533321</c:v>
                </c:pt>
                <c:pt idx="141">
                  <c:v>33389.796784600701</c:v>
                </c:pt>
                <c:pt idx="142">
                  <c:v>34198.144318538201</c:v>
                </c:pt>
                <c:pt idx="143">
                  <c:v>36372.306958462003</c:v>
                </c:pt>
                <c:pt idx="144">
                  <c:v>34938.294410255105</c:v>
                </c:pt>
                <c:pt idx="145">
                  <c:v>35064.960202427697</c:v>
                </c:pt>
                <c:pt idx="146">
                  <c:v>36834.825546279899</c:v>
                </c:pt>
                <c:pt idx="147">
                  <c:v>35637.950462126901</c:v>
                </c:pt>
                <c:pt idx="148">
                  <c:v>34989.219963181902</c:v>
                </c:pt>
                <c:pt idx="149">
                  <c:v>35913.553538754699</c:v>
                </c:pt>
                <c:pt idx="150">
                  <c:v>35165.541014160604</c:v>
                </c:pt>
                <c:pt idx="151">
                  <c:v>36029.801101091602</c:v>
                </c:pt>
                <c:pt idx="152">
                  <c:v>34591.414589570297</c:v>
                </c:pt>
                <c:pt idx="153">
                  <c:v>34132.375939912097</c:v>
                </c:pt>
                <c:pt idx="154">
                  <c:v>32589.742398798197</c:v>
                </c:pt>
                <c:pt idx="155">
                  <c:v>33039.126283799204</c:v>
                </c:pt>
                <c:pt idx="156">
                  <c:v>33710.093093720796</c:v>
                </c:pt>
                <c:pt idx="157">
                  <c:v>31614.477433369102</c:v>
                </c:pt>
                <c:pt idx="158">
                  <c:v>30051.263192605398</c:v>
                </c:pt>
                <c:pt idx="159">
                  <c:v>31722.476454389001</c:v>
                </c:pt>
                <c:pt idx="160">
                  <c:v>31482.861220189199</c:v>
                </c:pt>
                <c:pt idx="161">
                  <c:v>30781.564367284504</c:v>
                </c:pt>
                <c:pt idx="162">
                  <c:v>30440.9760445188</c:v>
                </c:pt>
                <c:pt idx="163">
                  <c:v>29415.253703921</c:v>
                </c:pt>
                <c:pt idx="164">
                  <c:v>27420.456859115897</c:v>
                </c:pt>
                <c:pt idx="165">
                  <c:v>27872.840806750402</c:v>
                </c:pt>
                <c:pt idx="166">
                  <c:v>29170.630162759902</c:v>
                </c:pt>
                <c:pt idx="167">
                  <c:v>29386.361292675901</c:v>
                </c:pt>
                <c:pt idx="168">
                  <c:v>28792.762451438397</c:v>
                </c:pt>
                <c:pt idx="169">
                  <c:v>28643.4459811425</c:v>
                </c:pt>
                <c:pt idx="170">
                  <c:v>29623.150023430397</c:v>
                </c:pt>
                <c:pt idx="171">
                  <c:v>28930.859999320903</c:v>
                </c:pt>
                <c:pt idx="172">
                  <c:v>28971.992111033898</c:v>
                </c:pt>
                <c:pt idx="173">
                  <c:v>27655.339996817402</c:v>
                </c:pt>
                <c:pt idx="174">
                  <c:v>25926.583800007</c:v>
                </c:pt>
                <c:pt idx="175">
                  <c:v>25985.8468474808</c:v>
                </c:pt>
                <c:pt idx="176">
                  <c:v>23857.539635812198</c:v>
                </c:pt>
                <c:pt idx="177">
                  <c:v>25183.2548448001</c:v>
                </c:pt>
                <c:pt idx="178">
                  <c:v>26223.786561193097</c:v>
                </c:pt>
                <c:pt idx="179">
                  <c:v>25293.5102390586</c:v>
                </c:pt>
                <c:pt idx="180">
                  <c:v>24746.006994833799</c:v>
                </c:pt>
                <c:pt idx="181">
                  <c:v>24426.130776699301</c:v>
                </c:pt>
                <c:pt idx="182">
                  <c:v>24363.044949531097</c:v>
                </c:pt>
                <c:pt idx="183">
                  <c:v>26000.7626298908</c:v>
                </c:pt>
                <c:pt idx="184">
                  <c:v>27141.372711991899</c:v>
                </c:pt>
                <c:pt idx="185">
                  <c:v>27538.996636782998</c:v>
                </c:pt>
                <c:pt idx="186">
                  <c:v>28001.9964969174</c:v>
                </c:pt>
                <c:pt idx="187">
                  <c:v>28505.395685262803</c:v>
                </c:pt>
                <c:pt idx="188">
                  <c:v>28648.005178257998</c:v>
                </c:pt>
                <c:pt idx="189">
                  <c:v>29956.477627448799</c:v>
                </c:pt>
                <c:pt idx="190">
                  <c:v>30306.0667047438</c:v>
                </c:pt>
                <c:pt idx="191">
                  <c:v>31753.525336477</c:v>
                </c:pt>
                <c:pt idx="192">
                  <c:v>32167.1606973075</c:v>
                </c:pt>
                <c:pt idx="193">
                  <c:v>32617.373774199998</c:v>
                </c:pt>
                <c:pt idx="194">
                  <c:v>32494.160480327697</c:v>
                </c:pt>
                <c:pt idx="195">
                  <c:v>31941.231510842299</c:v>
                </c:pt>
                <c:pt idx="196">
                  <c:v>32148.184505611003</c:v>
                </c:pt>
                <c:pt idx="197">
                  <c:v>32642.196047816298</c:v>
                </c:pt>
                <c:pt idx="198">
                  <c:v>31873.475777906202</c:v>
                </c:pt>
                <c:pt idx="199">
                  <c:v>32037.480090927798</c:v>
                </c:pt>
                <c:pt idx="200">
                  <c:v>32552.913170325599</c:v>
                </c:pt>
                <c:pt idx="201">
                  <c:v>33164.566959183503</c:v>
                </c:pt>
                <c:pt idx="202">
                  <c:v>34543.632710687802</c:v>
                </c:pt>
                <c:pt idx="203">
                  <c:v>35567.7128107791</c:v>
                </c:pt>
                <c:pt idx="204">
                  <c:v>35022.1965154067</c:v>
                </c:pt>
                <c:pt idx="205">
                  <c:v>35958.781405628302</c:v>
                </c:pt>
                <c:pt idx="206">
                  <c:v>35394.3836673388</c:v>
                </c:pt>
                <c:pt idx="207">
                  <c:v>34844.783691475503</c:v>
                </c:pt>
                <c:pt idx="208">
                  <c:v>35373.181720127199</c:v>
                </c:pt>
                <c:pt idx="209">
                  <c:v>35673.1312392131</c:v>
                </c:pt>
                <c:pt idx="210">
                  <c:v>36690.7703422345</c:v>
                </c:pt>
                <c:pt idx="211">
                  <c:v>36940.199632924101</c:v>
                </c:pt>
                <c:pt idx="212">
                  <c:v>37807.897375994697</c:v>
                </c:pt>
                <c:pt idx="213">
                  <c:v>37075.232972344995</c:v>
                </c:pt>
                <c:pt idx="214">
                  <c:v>38131.1896964548</c:v>
                </c:pt>
                <c:pt idx="215">
                  <c:v>38871.713266747902</c:v>
                </c:pt>
                <c:pt idx="216">
                  <c:v>40347.354155579698</c:v>
                </c:pt>
                <c:pt idx="217">
                  <c:v>40349.100929722103</c:v>
                </c:pt>
                <c:pt idx="218">
                  <c:v>41035.699339818799</c:v>
                </c:pt>
                <c:pt idx="219">
                  <c:v>42112.233659791098</c:v>
                </c:pt>
                <c:pt idx="220">
                  <c:v>40939.120414245699</c:v>
                </c:pt>
                <c:pt idx="221">
                  <c:v>40978.934515349196</c:v>
                </c:pt>
                <c:pt idx="222">
                  <c:v>41237.037928930702</c:v>
                </c:pt>
                <c:pt idx="223">
                  <c:v>42098.041157223197</c:v>
                </c:pt>
                <c:pt idx="224">
                  <c:v>42517.538164329002</c:v>
                </c:pt>
                <c:pt idx="225">
                  <c:v>43762.976144117296</c:v>
                </c:pt>
                <c:pt idx="226">
                  <c:v>44753.310023280101</c:v>
                </c:pt>
                <c:pt idx="227">
                  <c:v>45555.939917765099</c:v>
                </c:pt>
                <c:pt idx="228">
                  <c:v>45953.894937926103</c:v>
                </c:pt>
                <c:pt idx="229">
                  <c:v>45829.961671875499</c:v>
                </c:pt>
                <c:pt idx="230">
                  <c:v>46582.957745173204</c:v>
                </c:pt>
                <c:pt idx="231">
                  <c:v>48200.234039696203</c:v>
                </c:pt>
                <c:pt idx="232">
                  <c:v>49360.792213569701</c:v>
                </c:pt>
                <c:pt idx="233">
                  <c:v>49314.321599397903</c:v>
                </c:pt>
                <c:pt idx="234">
                  <c:v>48806.880045987898</c:v>
                </c:pt>
                <c:pt idx="235">
                  <c:v>48772.136453568703</c:v>
                </c:pt>
                <c:pt idx="236">
                  <c:v>50786.755349725798</c:v>
                </c:pt>
                <c:pt idx="237">
                  <c:v>52321.319330860693</c:v>
                </c:pt>
                <c:pt idx="238">
                  <c:v>50647.062498577303</c:v>
                </c:pt>
                <c:pt idx="239">
                  <c:v>50271.000031966003</c:v>
                </c:pt>
                <c:pt idx="240">
                  <c:v>47218.605446363203</c:v>
                </c:pt>
                <c:pt idx="241">
                  <c:v>47351.042292731203</c:v>
                </c:pt>
                <c:pt idx="242">
                  <c:v>46866.053172184496</c:v>
                </c:pt>
                <c:pt idx="243">
                  <c:v>48873.239607023002</c:v>
                </c:pt>
                <c:pt idx="244">
                  <c:v>49509.563321917696</c:v>
                </c:pt>
                <c:pt idx="245">
                  <c:v>46494.566096524599</c:v>
                </c:pt>
                <c:pt idx="246">
                  <c:v>45617.718365344401</c:v>
                </c:pt>
                <c:pt idx="247">
                  <c:v>44909.743387459501</c:v>
                </c:pt>
                <c:pt idx="248">
                  <c:v>40730.642525162504</c:v>
                </c:pt>
                <c:pt idx="249">
                  <c:v>34693.370073870799</c:v>
                </c:pt>
                <c:pt idx="250">
                  <c:v>33002.707494235903</c:v>
                </c:pt>
                <c:pt idx="251">
                  <c:v>33912.054202320403</c:v>
                </c:pt>
                <c:pt idx="252">
                  <c:v>31746.862657220598</c:v>
                </c:pt>
                <c:pt idx="253">
                  <c:v>29431.349707228099</c:v>
                </c:pt>
                <c:pt idx="254">
                  <c:v>31262.898626424099</c:v>
                </c:pt>
                <c:pt idx="255">
                  <c:v>34053.238437113003</c:v>
                </c:pt>
                <c:pt idx="256">
                  <c:v>36628.534045129403</c:v>
                </c:pt>
                <c:pt idx="257">
                  <c:v>36486.263009612601</c:v>
                </c:pt>
                <c:pt idx="258">
                  <c:v>38905.9376371771</c:v>
                </c:pt>
                <c:pt idx="259">
                  <c:v>39962.869886076202</c:v>
                </c:pt>
                <c:pt idx="260">
                  <c:v>41348.354343266299</c:v>
                </c:pt>
                <c:pt idx="261">
                  <c:v>40875.794900903296</c:v>
                </c:pt>
                <c:pt idx="262">
                  <c:v>42150.358786626697</c:v>
                </c:pt>
                <c:pt idx="263">
                  <c:v>42814.958625594198</c:v>
                </c:pt>
                <c:pt idx="264">
                  <c:v>41433.7831942876</c:v>
                </c:pt>
                <c:pt idx="265">
                  <c:v>41841.259807189199</c:v>
                </c:pt>
                <c:pt idx="266">
                  <c:v>43876.240842120205</c:v>
                </c:pt>
                <c:pt idx="267">
                  <c:v>43950.022711896003</c:v>
                </c:pt>
                <c:pt idx="268">
                  <c:v>40855.171236035705</c:v>
                </c:pt>
                <c:pt idx="269">
                  <c:v>39923.314378319599</c:v>
                </c:pt>
                <c:pt idx="270">
                  <c:v>42370.604223624301</c:v>
                </c:pt>
                <c:pt idx="271">
                  <c:v>41273.746159586401</c:v>
                </c:pt>
                <c:pt idx="272">
                  <c:v>44247.374823356899</c:v>
                </c:pt>
                <c:pt idx="273">
                  <c:v>45454.658011843901</c:v>
                </c:pt>
                <c:pt idx="274">
                  <c:v>44711.414166837501</c:v>
                </c:pt>
                <c:pt idx="275">
                  <c:v>47178.498109665197</c:v>
                </c:pt>
                <c:pt idx="276">
                  <c:v>47742.654395892103</c:v>
                </c:pt>
                <c:pt idx="277">
                  <c:v>48801.411951894093</c:v>
                </c:pt>
                <c:pt idx="278">
                  <c:v>48780.972124676693</c:v>
                </c:pt>
                <c:pt idx="279">
                  <c:v>50299.337887511298</c:v>
                </c:pt>
                <c:pt idx="280">
                  <c:v>49523.879564392999</c:v>
                </c:pt>
                <c:pt idx="281">
                  <c:v>48953.447404499995</c:v>
                </c:pt>
                <c:pt idx="282">
                  <c:v>48367.273572573606</c:v>
                </c:pt>
                <c:pt idx="283">
                  <c:v>45733.2375076807</c:v>
                </c:pt>
                <c:pt idx="284">
                  <c:v>42507.452024138795</c:v>
                </c:pt>
                <c:pt idx="285">
                  <c:v>45931.741423255196</c:v>
                </c:pt>
                <c:pt idx="286">
                  <c:v>44917.707130320901</c:v>
                </c:pt>
                <c:pt idx="287">
                  <c:v>44861.241031277903</c:v>
                </c:pt>
                <c:pt idx="288">
                  <c:v>46827.066579813501</c:v>
                </c:pt>
                <c:pt idx="289">
                  <c:v>48612.064632173999</c:v>
                </c:pt>
                <c:pt idx="290">
                  <c:v>48872.623932603397</c:v>
                </c:pt>
                <c:pt idx="291">
                  <c:v>48477.461345678996</c:v>
                </c:pt>
                <c:pt idx="292">
                  <c:v>45251.0375601177</c:v>
                </c:pt>
                <c:pt idx="293">
                  <c:v>46944.3335078909</c:v>
                </c:pt>
                <c:pt idx="294">
                  <c:v>47438.446395366402</c:v>
                </c:pt>
                <c:pt idx="295">
                  <c:v>48230.591841822003</c:v>
                </c:pt>
                <c:pt idx="296">
                  <c:v>49385.811382754197</c:v>
                </c:pt>
                <c:pt idx="297">
                  <c:v>49149.255524145097</c:v>
                </c:pt>
                <c:pt idx="298">
                  <c:v>49639.378333869499</c:v>
                </c:pt>
                <c:pt idx="299">
                  <c:v>50501.984382202398</c:v>
                </c:pt>
                <c:pt idx="300">
                  <c:v>52257.9708670982</c:v>
                </c:pt>
                <c:pt idx="301">
                  <c:v>52269.8934343129</c:v>
                </c:pt>
                <c:pt idx="302">
                  <c:v>53005.895015255504</c:v>
                </c:pt>
                <c:pt idx="303">
                  <c:v>54168.833104039295</c:v>
                </c:pt>
                <c:pt idx="304">
                  <c:v>54091.770225306995</c:v>
                </c:pt>
                <c:pt idx="305">
                  <c:v>52922.722540664698</c:v>
                </c:pt>
                <c:pt idx="306">
                  <c:v>54835.670407936996</c:v>
                </c:pt>
                <c:pt idx="307">
                  <c:v>53996.312289075599</c:v>
                </c:pt>
                <c:pt idx="308">
                  <c:v>56103.662000947894</c:v>
                </c:pt>
                <c:pt idx="309">
                  <c:v>57804.709660413202</c:v>
                </c:pt>
                <c:pt idx="310">
                  <c:v>58437.312055850794</c:v>
                </c:pt>
                <c:pt idx="311">
                  <c:v>59208.861008920605</c:v>
                </c:pt>
                <c:pt idx="312">
                  <c:v>57442.7862196516</c:v>
                </c:pt>
                <c:pt idx="313">
                  <c:v>59546.162984122202</c:v>
                </c:pt>
                <c:pt idx="314">
                  <c:v>59768.889934471998</c:v>
                </c:pt>
                <c:pt idx="315">
                  <c:v>60219.558164816299</c:v>
                </c:pt>
                <c:pt idx="316">
                  <c:v>61219.463322095005</c:v>
                </c:pt>
                <c:pt idx="317">
                  <c:v>62104.242843899701</c:v>
                </c:pt>
                <c:pt idx="318">
                  <c:v>61553.512591035003</c:v>
                </c:pt>
                <c:pt idx="319">
                  <c:v>62592.214069497095</c:v>
                </c:pt>
                <c:pt idx="320">
                  <c:v>61088.095800091098</c:v>
                </c:pt>
                <c:pt idx="321">
                  <c:v>61421.316151744802</c:v>
                </c:pt>
                <c:pt idx="322">
                  <c:v>62211.5151362697</c:v>
                </c:pt>
                <c:pt idx="323">
                  <c:v>61330.6952468948</c:v>
                </c:pt>
                <c:pt idx="324">
                  <c:v>60621.989765643797</c:v>
                </c:pt>
                <c:pt idx="325">
                  <c:v>63173.9582655661</c:v>
                </c:pt>
                <c:pt idx="326">
                  <c:v>62468.425643430302</c:v>
                </c:pt>
                <c:pt idx="327">
                  <c:v>63851.2471718827</c:v>
                </c:pt>
                <c:pt idx="328">
                  <c:v>63825.825774745295</c:v>
                </c:pt>
                <c:pt idx="329">
                  <c:v>62720.1428987209</c:v>
                </c:pt>
                <c:pt idx="330">
                  <c:v>63145.632064360005</c:v>
                </c:pt>
                <c:pt idx="331">
                  <c:v>59918.841277489897</c:v>
                </c:pt>
                <c:pt idx="332">
                  <c:v>58310.7594221857</c:v>
                </c:pt>
                <c:pt idx="333">
                  <c:v>61754.473668974504</c:v>
                </c:pt>
                <c:pt idx="334">
                  <c:v>61392.9807592293</c:v>
                </c:pt>
                <c:pt idx="335">
                  <c:v>60583.525033272599</c:v>
                </c:pt>
                <c:pt idx="336">
                  <c:v>57854.746447168298</c:v>
                </c:pt>
                <c:pt idx="337">
                  <c:v>57583.3416162106</c:v>
                </c:pt>
                <c:pt idx="338">
                  <c:v>60816.601903029397</c:v>
                </c:pt>
                <c:pt idx="339">
                  <c:v>61517.879410640198</c:v>
                </c:pt>
                <c:pt idx="340">
                  <c:v>61617.094443812297</c:v>
                </c:pt>
                <c:pt idx="341">
                  <c:v>61364.652991165603</c:v>
                </c:pt>
                <c:pt idx="342">
                  <c:v>63364.8713062604</c:v>
                </c:pt>
                <c:pt idx="343">
                  <c:v>63550.732044227101</c:v>
                </c:pt>
                <c:pt idx="344">
                  <c:v>63866.967884184392</c:v>
                </c:pt>
                <c:pt idx="345">
                  <c:v>63067.933639357499</c:v>
                </c:pt>
                <c:pt idx="346">
                  <c:v>63452.802550995002</c:v>
                </c:pt>
                <c:pt idx="347">
                  <c:v>64503.782442923395</c:v>
                </c:pt>
                <c:pt idx="348">
                  <c:v>65842.848204967304</c:v>
                </c:pt>
                <c:pt idx="349">
                  <c:v>67256.126068069396</c:v>
                </c:pt>
                <c:pt idx="350">
                  <c:v>67912.464478581198</c:v>
                </c:pt>
                <c:pt idx="351">
                  <c:v>68739.025141453501</c:v>
                </c:pt>
                <c:pt idx="352">
                  <c:v>69934.041401029492</c:v>
                </c:pt>
                <c:pt idx="353">
                  <c:v>70205.035657603599</c:v>
                </c:pt>
                <c:pt idx="354">
                  <c:v>71708.387609615602</c:v>
                </c:pt>
                <c:pt idx="355">
                  <c:v>71954.043758632601</c:v>
                </c:pt>
                <c:pt idx="356">
                  <c:v>73033.768006855593</c:v>
                </c:pt>
                <c:pt idx="357">
                  <c:v>74201.401082633907</c:v>
                </c:pt>
                <c:pt idx="358">
                  <c:v>75319.537328279999</c:v>
                </c:pt>
                <c:pt idx="359">
                  <c:v>76265.88304951771</c:v>
                </c:pt>
                <c:pt idx="360">
                  <c:v>79526.169257162896</c:v>
                </c:pt>
                <c:pt idx="361">
                  <c:v>77066.273360591702</c:v>
                </c:pt>
                <c:pt idx="362">
                  <c:v>75886.239137511002</c:v>
                </c:pt>
                <c:pt idx="363">
                  <c:v>76489.080847880701</c:v>
                </c:pt>
                <c:pt idx="364">
                  <c:v>76637.030571508105</c:v>
                </c:pt>
                <c:pt idx="365">
                  <c:v>76374.659773530599</c:v>
                </c:pt>
                <c:pt idx="366">
                  <c:v>78151.592386335004</c:v>
                </c:pt>
                <c:pt idx="367">
                  <c:v>78670.157367992608</c:v>
                </c:pt>
                <c:pt idx="368">
                  <c:v>78980.705037146196</c:v>
                </c:pt>
                <c:pt idx="369">
                  <c:v>74592.057304887698</c:v>
                </c:pt>
                <c:pt idx="370">
                  <c:v>75469.905813795005</c:v>
                </c:pt>
                <c:pt idx="371">
                  <c:v>71541.5927809313</c:v>
                </c:pt>
                <c:pt idx="372">
                  <c:v>75832.257684900498</c:v>
                </c:pt>
                <c:pt idx="373">
                  <c:v>77414.064724138094</c:v>
                </c:pt>
                <c:pt idx="374">
                  <c:v>78217.546362482593</c:v>
                </c:pt>
                <c:pt idx="375">
                  <c:v>80270.2866949655</c:v>
                </c:pt>
                <c:pt idx="376">
                  <c:v>76790.473313962299</c:v>
                </c:pt>
                <c:pt idx="377">
                  <c:v>80622.966481629512</c:v>
                </c:pt>
              </c:numCache>
            </c:numRef>
          </c:val>
          <c:smooth val="0"/>
          <c:extLst>
            <c:ext xmlns:c16="http://schemas.microsoft.com/office/drawing/2014/chart" uri="{C3380CC4-5D6E-409C-BE32-E72D297353CC}">
              <c16:uniqueId val="{00000001-D4D9-41DB-A6BE-EDF9B9FE3586}"/>
            </c:ext>
          </c:extLst>
        </c:ser>
        <c:ser>
          <c:idx val="2"/>
          <c:order val="2"/>
          <c:tx>
            <c:strRef>
              <c:f>Sheet1!$D$1</c:f>
              <c:strCache>
                <c:ptCount val="1"/>
                <c:pt idx="0">
                  <c:v>50/50</c:v>
                </c:pt>
              </c:strCache>
            </c:strRef>
          </c:tx>
          <c:spPr>
            <a:ln>
              <a:solidFill>
                <a:schemeClr val="accent6">
                  <a:lumMod val="75000"/>
                </a:schemeClr>
              </a:solidFill>
            </a:ln>
          </c:spPr>
          <c:marker>
            <c:symbol val="none"/>
          </c:marker>
          <c:cat>
            <c:numRef>
              <c:f>Sheet1!$A$2:$A$379</c:f>
              <c:numCache>
                <c:formatCode>mm/yyyy</c:formatCode>
                <c:ptCount val="378"/>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formatCode="mmm\-yy">
                  <c:v>43131</c:v>
                </c:pt>
                <c:pt idx="361" formatCode="mmm\-yy">
                  <c:v>43159</c:v>
                </c:pt>
                <c:pt idx="362" formatCode="mmm\-yy">
                  <c:v>43190</c:v>
                </c:pt>
                <c:pt idx="363" formatCode="mmm\-yy">
                  <c:v>43220</c:v>
                </c:pt>
                <c:pt idx="364" formatCode="mmm\-yy">
                  <c:v>43251</c:v>
                </c:pt>
                <c:pt idx="365" formatCode="mmm\-yy">
                  <c:v>43281</c:v>
                </c:pt>
                <c:pt idx="366" formatCode="mmm\-yy">
                  <c:v>43312</c:v>
                </c:pt>
                <c:pt idx="367" formatCode="mmm\-yy">
                  <c:v>43343</c:v>
                </c:pt>
                <c:pt idx="368" formatCode="mmm\-yy">
                  <c:v>43373</c:v>
                </c:pt>
                <c:pt idx="369">
                  <c:v>43404</c:v>
                </c:pt>
                <c:pt idx="370">
                  <c:v>43434</c:v>
                </c:pt>
                <c:pt idx="371">
                  <c:v>43465</c:v>
                </c:pt>
                <c:pt idx="372">
                  <c:v>43496</c:v>
                </c:pt>
                <c:pt idx="373">
                  <c:v>43524</c:v>
                </c:pt>
                <c:pt idx="374">
                  <c:v>43555</c:v>
                </c:pt>
                <c:pt idx="375">
                  <c:v>43585</c:v>
                </c:pt>
                <c:pt idx="376">
                  <c:v>43616</c:v>
                </c:pt>
                <c:pt idx="377">
                  <c:v>43646</c:v>
                </c:pt>
              </c:numCache>
            </c:numRef>
          </c:cat>
          <c:val>
            <c:numRef>
              <c:f>Sheet1!$D$2:$D$379</c:f>
              <c:numCache>
                <c:formatCode>_(* #,##0_);_(* \(#,##0\);_(* "-"??_);_(@_)</c:formatCode>
                <c:ptCount val="378"/>
                <c:pt idx="0">
                  <c:v>10141.359999999999</c:v>
                </c:pt>
                <c:pt idx="1">
                  <c:v>10458.9613440744</c:v>
                </c:pt>
                <c:pt idx="2">
                  <c:v>10644.645632359399</c:v>
                </c:pt>
                <c:pt idx="3">
                  <c:v>10738.2987116899</c:v>
                </c:pt>
                <c:pt idx="4">
                  <c:v>10660.6179812262</c:v>
                </c:pt>
                <c:pt idx="5">
                  <c:v>10682.264020633002</c:v>
                </c:pt>
                <c:pt idx="6">
                  <c:v>10809.475810581</c:v>
                </c:pt>
                <c:pt idx="7">
                  <c:v>10545.848571437999</c:v>
                </c:pt>
                <c:pt idx="8">
                  <c:v>10806.1874863347</c:v>
                </c:pt>
                <c:pt idx="9">
                  <c:v>11193.928723585001</c:v>
                </c:pt>
                <c:pt idx="10">
                  <c:v>11414.4148570626</c:v>
                </c:pt>
                <c:pt idx="11">
                  <c:v>11503.2362906404</c:v>
                </c:pt>
                <c:pt idx="12">
                  <c:v>11743.2764550172</c:v>
                </c:pt>
                <c:pt idx="13">
                  <c:v>11744.589105541801</c:v>
                </c:pt>
                <c:pt idx="14">
                  <c:v>11751.647024586</c:v>
                </c:pt>
                <c:pt idx="15">
                  <c:v>11939.187239545901</c:v>
                </c:pt>
                <c:pt idx="16">
                  <c:v>11845.4006829799</c:v>
                </c:pt>
                <c:pt idx="17">
                  <c:v>11805.1933691793</c:v>
                </c:pt>
                <c:pt idx="18">
                  <c:v>12513.3310147226</c:v>
                </c:pt>
                <c:pt idx="19">
                  <c:v>12412.523920387999</c:v>
                </c:pt>
                <c:pt idx="20">
                  <c:v>12641.056497575801</c:v>
                </c:pt>
                <c:pt idx="21">
                  <c:v>12480.509204493499</c:v>
                </c:pt>
                <c:pt idx="22">
                  <c:v>12768.9126077618</c:v>
                </c:pt>
                <c:pt idx="23">
                  <c:v>13017.5095215484</c:v>
                </c:pt>
                <c:pt idx="24">
                  <c:v>12755.5477764562</c:v>
                </c:pt>
                <c:pt idx="25">
                  <c:v>12524.0483960206</c:v>
                </c:pt>
                <c:pt idx="26">
                  <c:v>12177.8489867021</c:v>
                </c:pt>
                <c:pt idx="27">
                  <c:v>12143.2824059103</c:v>
                </c:pt>
                <c:pt idx="28">
                  <c:v>12818.787344602601</c:v>
                </c:pt>
                <c:pt idx="29">
                  <c:v>12815.821580989399</c:v>
                </c:pt>
                <c:pt idx="30">
                  <c:v>12924.271677635299</c:v>
                </c:pt>
                <c:pt idx="31">
                  <c:v>12359.2678724508</c:v>
                </c:pt>
                <c:pt idx="32">
                  <c:v>11750.5710178891</c:v>
                </c:pt>
                <c:pt idx="33">
                  <c:v>12331.295265504101</c:v>
                </c:pt>
                <c:pt idx="34">
                  <c:v>12262.791955860901</c:v>
                </c:pt>
                <c:pt idx="35">
                  <c:v>12431.7993082923</c:v>
                </c:pt>
                <c:pt idx="36">
                  <c:v>12693.880061637599</c:v>
                </c:pt>
                <c:pt idx="37">
                  <c:v>13321.020379711299</c:v>
                </c:pt>
                <c:pt idx="38">
                  <c:v>13164.4025108734</c:v>
                </c:pt>
                <c:pt idx="39">
                  <c:v>13254.9744334549</c:v>
                </c:pt>
                <c:pt idx="40">
                  <c:v>13444.793829755199</c:v>
                </c:pt>
                <c:pt idx="41">
                  <c:v>13062.946651021701</c:v>
                </c:pt>
                <c:pt idx="42">
                  <c:v>13405.9956661508</c:v>
                </c:pt>
                <c:pt idx="43">
                  <c:v>13423.3909697457</c:v>
                </c:pt>
                <c:pt idx="44">
                  <c:v>13624.9248098765</c:v>
                </c:pt>
                <c:pt idx="45">
                  <c:v>13772.420167650302</c:v>
                </c:pt>
                <c:pt idx="46">
                  <c:v>13503.0580639544</c:v>
                </c:pt>
                <c:pt idx="47">
                  <c:v>14030.048077862901</c:v>
                </c:pt>
                <c:pt idx="48">
                  <c:v>13948.962881136998</c:v>
                </c:pt>
                <c:pt idx="49">
                  <c:v>13863.3191169535</c:v>
                </c:pt>
                <c:pt idx="50">
                  <c:v>13578.165177021599</c:v>
                </c:pt>
                <c:pt idx="51">
                  <c:v>13691.262693894199</c:v>
                </c:pt>
                <c:pt idx="52">
                  <c:v>13972.5221459653</c:v>
                </c:pt>
                <c:pt idx="53">
                  <c:v>13745.78136055</c:v>
                </c:pt>
                <c:pt idx="54">
                  <c:v>13788.8857652477</c:v>
                </c:pt>
                <c:pt idx="55">
                  <c:v>13961.431936558</c:v>
                </c:pt>
                <c:pt idx="56">
                  <c:v>13919.9090086796</c:v>
                </c:pt>
                <c:pt idx="57">
                  <c:v>13765.5889942669</c:v>
                </c:pt>
                <c:pt idx="58">
                  <c:v>13896.291079921601</c:v>
                </c:pt>
                <c:pt idx="59">
                  <c:v>13981.6273641074</c:v>
                </c:pt>
                <c:pt idx="60">
                  <c:v>14022.6839892188</c:v>
                </c:pt>
                <c:pt idx="61">
                  <c:v>14203.066299164</c:v>
                </c:pt>
                <c:pt idx="62">
                  <c:v>14629.175655648402</c:v>
                </c:pt>
                <c:pt idx="63">
                  <c:v>14978.7445682739</c:v>
                </c:pt>
                <c:pt idx="64">
                  <c:v>15170.919193370401</c:v>
                </c:pt>
                <c:pt idx="65">
                  <c:v>15140.954089868699</c:v>
                </c:pt>
                <c:pt idx="66">
                  <c:v>15316.130696791801</c:v>
                </c:pt>
                <c:pt idx="67">
                  <c:v>15698.447483529801</c:v>
                </c:pt>
                <c:pt idx="68">
                  <c:v>15586.942230513301</c:v>
                </c:pt>
                <c:pt idx="69">
                  <c:v>15834.964621480302</c:v>
                </c:pt>
                <c:pt idx="70">
                  <c:v>15443.108767563701</c:v>
                </c:pt>
                <c:pt idx="71">
                  <c:v>15878.212562835401</c:v>
                </c:pt>
                <c:pt idx="72">
                  <c:v>16424.587705068199</c:v>
                </c:pt>
                <c:pt idx="73">
                  <c:v>16323.2895794142</c:v>
                </c:pt>
                <c:pt idx="74">
                  <c:v>15978.571784055001</c:v>
                </c:pt>
                <c:pt idx="75">
                  <c:v>16217.4982766055</c:v>
                </c:pt>
                <c:pt idx="76">
                  <c:v>16290.847132974201</c:v>
                </c:pt>
                <c:pt idx="77">
                  <c:v>16276.6851232429</c:v>
                </c:pt>
                <c:pt idx="78">
                  <c:v>16479.205243609002</c:v>
                </c:pt>
                <c:pt idx="79">
                  <c:v>16803.083506061601</c:v>
                </c:pt>
                <c:pt idx="80">
                  <c:v>16636.542029110598</c:v>
                </c:pt>
                <c:pt idx="81">
                  <c:v>16881.6789388369</c:v>
                </c:pt>
                <c:pt idx="82">
                  <c:v>16546.259182920199</c:v>
                </c:pt>
                <c:pt idx="83">
                  <c:v>16611.772704614599</c:v>
                </c:pt>
                <c:pt idx="84">
                  <c:v>16477.275053344401</c:v>
                </c:pt>
                <c:pt idx="85">
                  <c:v>16598.0817594326</c:v>
                </c:pt>
                <c:pt idx="86">
                  <c:v>17016.5426013865</c:v>
                </c:pt>
                <c:pt idx="87">
                  <c:v>17363.865295520998</c:v>
                </c:pt>
                <c:pt idx="88">
                  <c:v>17506.2069721267</c:v>
                </c:pt>
                <c:pt idx="89">
                  <c:v>17549.407914382202</c:v>
                </c:pt>
                <c:pt idx="90">
                  <c:v>18013.6370511268</c:v>
                </c:pt>
                <c:pt idx="91">
                  <c:v>17858.4469667622</c:v>
                </c:pt>
                <c:pt idx="92">
                  <c:v>18142.580561991301</c:v>
                </c:pt>
                <c:pt idx="93">
                  <c:v>18033.722838010701</c:v>
                </c:pt>
                <c:pt idx="94">
                  <c:v>18355.2452312979</c:v>
                </c:pt>
                <c:pt idx="95">
                  <c:v>18676.410775000899</c:v>
                </c:pt>
                <c:pt idx="96">
                  <c:v>18923.941597712401</c:v>
                </c:pt>
                <c:pt idx="97">
                  <c:v>19000.318612753999</c:v>
                </c:pt>
                <c:pt idx="98">
                  <c:v>19184.023421265298</c:v>
                </c:pt>
                <c:pt idx="99">
                  <c:v>19462.162777650999</c:v>
                </c:pt>
                <c:pt idx="100">
                  <c:v>19513.409752567099</c:v>
                </c:pt>
                <c:pt idx="101">
                  <c:v>19605.940893718802</c:v>
                </c:pt>
                <c:pt idx="102">
                  <c:v>19283.890757904501</c:v>
                </c:pt>
                <c:pt idx="103">
                  <c:v>19442.550413478501</c:v>
                </c:pt>
                <c:pt idx="104">
                  <c:v>19844.058899252803</c:v>
                </c:pt>
                <c:pt idx="105">
                  <c:v>19925.865285928299</c:v>
                </c:pt>
                <c:pt idx="106">
                  <c:v>20499.020408982396</c:v>
                </c:pt>
                <c:pt idx="107">
                  <c:v>20397.925775413001</c:v>
                </c:pt>
                <c:pt idx="108">
                  <c:v>20614.959158998998</c:v>
                </c:pt>
                <c:pt idx="109">
                  <c:v>20795.269152672699</c:v>
                </c:pt>
                <c:pt idx="110">
                  <c:v>20631.894133809201</c:v>
                </c:pt>
                <c:pt idx="111">
                  <c:v>21007.666405428299</c:v>
                </c:pt>
                <c:pt idx="112">
                  <c:v>21686.230767131499</c:v>
                </c:pt>
                <c:pt idx="113">
                  <c:v>22281.124270333999</c:v>
                </c:pt>
                <c:pt idx="114">
                  <c:v>22832.6496189719</c:v>
                </c:pt>
                <c:pt idx="115">
                  <c:v>22078.559513058601</c:v>
                </c:pt>
                <c:pt idx="116">
                  <c:v>22716.313113061202</c:v>
                </c:pt>
                <c:pt idx="117">
                  <c:v>22087.9217181477</c:v>
                </c:pt>
                <c:pt idx="118">
                  <c:v>22300.167648037597</c:v>
                </c:pt>
                <c:pt idx="119">
                  <c:v>22499.710121266602</c:v>
                </c:pt>
                <c:pt idx="120">
                  <c:v>22795.595137682998</c:v>
                </c:pt>
                <c:pt idx="121">
                  <c:v>23619.852146909303</c:v>
                </c:pt>
                <c:pt idx="122">
                  <c:v>24170.359450401003</c:v>
                </c:pt>
                <c:pt idx="123">
                  <c:v>24335.628479117499</c:v>
                </c:pt>
                <c:pt idx="124">
                  <c:v>24153.8770907174</c:v>
                </c:pt>
                <c:pt idx="125">
                  <c:v>24420.845519933999</c:v>
                </c:pt>
                <c:pt idx="126">
                  <c:v>24473.7046061236</c:v>
                </c:pt>
                <c:pt idx="127">
                  <c:v>22811.992273121898</c:v>
                </c:pt>
                <c:pt idx="128">
                  <c:v>23091.097641881701</c:v>
                </c:pt>
                <c:pt idx="129">
                  <c:v>24182.9661421448</c:v>
                </c:pt>
                <c:pt idx="130">
                  <c:v>24954.086552868899</c:v>
                </c:pt>
                <c:pt idx="131">
                  <c:v>25580.340365356504</c:v>
                </c:pt>
                <c:pt idx="132">
                  <c:v>25887.006740623503</c:v>
                </c:pt>
                <c:pt idx="133">
                  <c:v>25607.6332371239</c:v>
                </c:pt>
                <c:pt idx="134">
                  <c:v>26238.067828668798</c:v>
                </c:pt>
                <c:pt idx="135">
                  <c:v>26853.546861336399</c:v>
                </c:pt>
                <c:pt idx="136">
                  <c:v>26424.772956817702</c:v>
                </c:pt>
                <c:pt idx="137">
                  <c:v>27134.8167427103</c:v>
                </c:pt>
                <c:pt idx="138">
                  <c:v>27131.0102380559</c:v>
                </c:pt>
                <c:pt idx="139">
                  <c:v>27167.422009941201</c:v>
                </c:pt>
                <c:pt idx="140">
                  <c:v>27073.5590042923</c:v>
                </c:pt>
                <c:pt idx="141">
                  <c:v>27811.755736453</c:v>
                </c:pt>
                <c:pt idx="142">
                  <c:v>28294.206591391903</c:v>
                </c:pt>
                <c:pt idx="143">
                  <c:v>29534.702072237404</c:v>
                </c:pt>
                <c:pt idx="144">
                  <c:v>28799.040994878702</c:v>
                </c:pt>
                <c:pt idx="145">
                  <c:v>28910.058694480602</c:v>
                </c:pt>
                <c:pt idx="146">
                  <c:v>29927.960687386301</c:v>
                </c:pt>
                <c:pt idx="147">
                  <c:v>29325.4992685996</c:v>
                </c:pt>
                <c:pt idx="148">
                  <c:v>29018.8872617296</c:v>
                </c:pt>
                <c:pt idx="149">
                  <c:v>29568.500488539201</c:v>
                </c:pt>
                <c:pt idx="150">
                  <c:v>29205.243769270499</c:v>
                </c:pt>
                <c:pt idx="151">
                  <c:v>29732.8793887834</c:v>
                </c:pt>
                <c:pt idx="152">
                  <c:v>28991.922497034902</c:v>
                </c:pt>
                <c:pt idx="153">
                  <c:v>28789.6785972504</c:v>
                </c:pt>
                <c:pt idx="154">
                  <c:v>27970.919144890402</c:v>
                </c:pt>
                <c:pt idx="155">
                  <c:v>28275.075302873498</c:v>
                </c:pt>
                <c:pt idx="156">
                  <c:v>28708.629269945097</c:v>
                </c:pt>
                <c:pt idx="157">
                  <c:v>27554.751518528403</c:v>
                </c:pt>
                <c:pt idx="158">
                  <c:v>26684.657857748203</c:v>
                </c:pt>
                <c:pt idx="159">
                  <c:v>27708.976564573401</c:v>
                </c:pt>
                <c:pt idx="160">
                  <c:v>27599.286249929501</c:v>
                </c:pt>
                <c:pt idx="161">
                  <c:v>27215.276918223401</c:v>
                </c:pt>
                <c:pt idx="162">
                  <c:v>27041.943992509699</c:v>
                </c:pt>
                <c:pt idx="163">
                  <c:v>26462.317976232003</c:v>
                </c:pt>
                <c:pt idx="164">
                  <c:v>25290.421025250402</c:v>
                </c:pt>
                <c:pt idx="165">
                  <c:v>25587.494040310201</c:v>
                </c:pt>
                <c:pt idx="166">
                  <c:v>26396.626423541897</c:v>
                </c:pt>
                <c:pt idx="167">
                  <c:v>26539.6484664501</c:v>
                </c:pt>
                <c:pt idx="168">
                  <c:v>26194.647943706801</c:v>
                </c:pt>
                <c:pt idx="169">
                  <c:v>26115.377647710298</c:v>
                </c:pt>
                <c:pt idx="170">
                  <c:v>26722.5153979815</c:v>
                </c:pt>
                <c:pt idx="171">
                  <c:v>26319.8596621385</c:v>
                </c:pt>
                <c:pt idx="172">
                  <c:v>26357.509139638903</c:v>
                </c:pt>
                <c:pt idx="173">
                  <c:v>25570.331797039998</c:v>
                </c:pt>
                <c:pt idx="174">
                  <c:v>24517.9003152277</c:v>
                </c:pt>
                <c:pt idx="175">
                  <c:v>24566.606798776502</c:v>
                </c:pt>
                <c:pt idx="176">
                  <c:v>23237.005476671202</c:v>
                </c:pt>
                <c:pt idx="177">
                  <c:v>24108.347123977797</c:v>
                </c:pt>
                <c:pt idx="178">
                  <c:v>24781.841877467203</c:v>
                </c:pt>
                <c:pt idx="179">
                  <c:v>24205.092862098998</c:v>
                </c:pt>
                <c:pt idx="180">
                  <c:v>23863.638121001797</c:v>
                </c:pt>
                <c:pt idx="181">
                  <c:v>23664.906083525897</c:v>
                </c:pt>
                <c:pt idx="182">
                  <c:v>23632.114903437399</c:v>
                </c:pt>
                <c:pt idx="183">
                  <c:v>24698.877035202102</c:v>
                </c:pt>
                <c:pt idx="184">
                  <c:v>25428.565540147501</c:v>
                </c:pt>
                <c:pt idx="185">
                  <c:v>25685.2483235367</c:v>
                </c:pt>
                <c:pt idx="186">
                  <c:v>25978.928613767199</c:v>
                </c:pt>
                <c:pt idx="187">
                  <c:v>26296.3047103151</c:v>
                </c:pt>
                <c:pt idx="188">
                  <c:v>26391.457796872299</c:v>
                </c:pt>
                <c:pt idx="189">
                  <c:v>27201.2615721902</c:v>
                </c:pt>
                <c:pt idx="190">
                  <c:v>27419.399355641501</c:v>
                </c:pt>
                <c:pt idx="191">
                  <c:v>28299.9395331511</c:v>
                </c:pt>
                <c:pt idx="192">
                  <c:v>28552.257815057201</c:v>
                </c:pt>
                <c:pt idx="193">
                  <c:v>28824.5967993142</c:v>
                </c:pt>
                <c:pt idx="194">
                  <c:v>28760.316299684797</c:v>
                </c:pt>
                <c:pt idx="195">
                  <c:v>28441.706513139801</c:v>
                </c:pt>
                <c:pt idx="196">
                  <c:v>28570.3413408181</c:v>
                </c:pt>
                <c:pt idx="197">
                  <c:v>28870.995633849201</c:v>
                </c:pt>
                <c:pt idx="198">
                  <c:v>28427.029118212798</c:v>
                </c:pt>
                <c:pt idx="199">
                  <c:v>28534.984161161901</c:v>
                </c:pt>
                <c:pt idx="200">
                  <c:v>28851.9515271081</c:v>
                </c:pt>
                <c:pt idx="201">
                  <c:v>29224.189316183401</c:v>
                </c:pt>
                <c:pt idx="202">
                  <c:v>30049.3645865533</c:v>
                </c:pt>
                <c:pt idx="203">
                  <c:v>30659.773105316301</c:v>
                </c:pt>
                <c:pt idx="204">
                  <c:v>30363.036547604501</c:v>
                </c:pt>
                <c:pt idx="205">
                  <c:v>30921.013181791001</c:v>
                </c:pt>
                <c:pt idx="206">
                  <c:v>30619.297561463998</c:v>
                </c:pt>
                <c:pt idx="207">
                  <c:v>30323.319456027602</c:v>
                </c:pt>
                <c:pt idx="208">
                  <c:v>30654.031372801401</c:v>
                </c:pt>
                <c:pt idx="209">
                  <c:v>30850.490487996401</c:v>
                </c:pt>
                <c:pt idx="210">
                  <c:v>31461.6205428799</c:v>
                </c:pt>
                <c:pt idx="211">
                  <c:v>31635.8486673683</c:v>
                </c:pt>
                <c:pt idx="212">
                  <c:v>32161.3592219694</c:v>
                </c:pt>
                <c:pt idx="213">
                  <c:v>31775.153666054797</c:v>
                </c:pt>
                <c:pt idx="214">
                  <c:v>32411.746814620099</c:v>
                </c:pt>
                <c:pt idx="215">
                  <c:v>32865.529984567402</c:v>
                </c:pt>
                <c:pt idx="216">
                  <c:v>33735.624461695297</c:v>
                </c:pt>
                <c:pt idx="217">
                  <c:v>33774.393292889996</c:v>
                </c:pt>
                <c:pt idx="218">
                  <c:v>34198.830439568301</c:v>
                </c:pt>
                <c:pt idx="219">
                  <c:v>34837.5777784483</c:v>
                </c:pt>
                <c:pt idx="220">
                  <c:v>34240.663105297899</c:v>
                </c:pt>
                <c:pt idx="221">
                  <c:v>34308.108531607199</c:v>
                </c:pt>
                <c:pt idx="222">
                  <c:v>34497.6469090139</c:v>
                </c:pt>
                <c:pt idx="223">
                  <c:v>35026.415722243699</c:v>
                </c:pt>
                <c:pt idx="224">
                  <c:v>35306.752281468398</c:v>
                </c:pt>
                <c:pt idx="225">
                  <c:v>36043.9886991764</c:v>
                </c:pt>
                <c:pt idx="226">
                  <c:v>36638.585741958697</c:v>
                </c:pt>
                <c:pt idx="227">
                  <c:v>37125.917695950498</c:v>
                </c:pt>
                <c:pt idx="228">
                  <c:v>37397.1280750441</c:v>
                </c:pt>
                <c:pt idx="229">
                  <c:v>37377.723838418999</c:v>
                </c:pt>
                <c:pt idx="230">
                  <c:v>37840.120269864499</c:v>
                </c:pt>
                <c:pt idx="231">
                  <c:v>38770.9707529148</c:v>
                </c:pt>
                <c:pt idx="232">
                  <c:v>39445.779588042496</c:v>
                </c:pt>
                <c:pt idx="233">
                  <c:v>39473.357505265602</c:v>
                </c:pt>
                <c:pt idx="234">
                  <c:v>39254.639764189502</c:v>
                </c:pt>
                <c:pt idx="235">
                  <c:v>39290.704089094397</c:v>
                </c:pt>
                <c:pt idx="236">
                  <c:v>40415.044500220298</c:v>
                </c:pt>
                <c:pt idx="237">
                  <c:v>41272.494942225305</c:v>
                </c:pt>
                <c:pt idx="238">
                  <c:v>40438.952472899</c:v>
                </c:pt>
                <c:pt idx="239">
                  <c:v>40275.462952105299</c:v>
                </c:pt>
                <c:pt idx="240">
                  <c:v>38673.992517885403</c:v>
                </c:pt>
                <c:pt idx="241">
                  <c:v>38763.395437769999</c:v>
                </c:pt>
                <c:pt idx="242">
                  <c:v>38520.807209236002</c:v>
                </c:pt>
                <c:pt idx="243">
                  <c:v>39643.222683843</c:v>
                </c:pt>
                <c:pt idx="244">
                  <c:v>40010.903798216903</c:v>
                </c:pt>
                <c:pt idx="245">
                  <c:v>38409.732257879703</c:v>
                </c:pt>
                <c:pt idx="246">
                  <c:v>37946.359955806802</c:v>
                </c:pt>
                <c:pt idx="247">
                  <c:v>37569.746465603996</c:v>
                </c:pt>
                <c:pt idx="248">
                  <c:v>35258.186419451995</c:v>
                </c:pt>
                <c:pt idx="249">
                  <c:v>31783.735753676599</c:v>
                </c:pt>
                <c:pt idx="250">
                  <c:v>30753.9326398132</c:v>
                </c:pt>
                <c:pt idx="251">
                  <c:v>31318.9500472092</c:v>
                </c:pt>
                <c:pt idx="252">
                  <c:v>29985.916267787801</c:v>
                </c:pt>
                <c:pt idx="253">
                  <c:v>28529.221466630199</c:v>
                </c:pt>
                <c:pt idx="254">
                  <c:v>29714.335294463999</c:v>
                </c:pt>
                <c:pt idx="255">
                  <c:v>31483.759258284197</c:v>
                </c:pt>
                <c:pt idx="256">
                  <c:v>33071.300978978499</c:v>
                </c:pt>
                <c:pt idx="257">
                  <c:v>32986.535735625701</c:v>
                </c:pt>
                <c:pt idx="258">
                  <c:v>34446.412370137601</c:v>
                </c:pt>
                <c:pt idx="259">
                  <c:v>35071.574524690601</c:v>
                </c:pt>
                <c:pt idx="260">
                  <c:v>35883.146969273701</c:v>
                </c:pt>
                <c:pt idx="261">
                  <c:v>35610.181803409097</c:v>
                </c:pt>
                <c:pt idx="262">
                  <c:v>36350.486256533601</c:v>
                </c:pt>
                <c:pt idx="263">
                  <c:v>36733.306775127399</c:v>
                </c:pt>
                <c:pt idx="264">
                  <c:v>35943.690566047102</c:v>
                </c:pt>
                <c:pt idx="265">
                  <c:v>36179.444157753402</c:v>
                </c:pt>
                <c:pt idx="266">
                  <c:v>37353.358575104197</c:v>
                </c:pt>
                <c:pt idx="267">
                  <c:v>37396.653370100299</c:v>
                </c:pt>
                <c:pt idx="268">
                  <c:v>35642.428289501702</c:v>
                </c:pt>
                <c:pt idx="269">
                  <c:v>35102.024064843703</c:v>
                </c:pt>
                <c:pt idx="270">
                  <c:v>36538.192170247195</c:v>
                </c:pt>
                <c:pt idx="271">
                  <c:v>35909.1630402913</c:v>
                </c:pt>
                <c:pt idx="272">
                  <c:v>37635.467157349798</c:v>
                </c:pt>
                <c:pt idx="273">
                  <c:v>38321.413804951699</c:v>
                </c:pt>
                <c:pt idx="274">
                  <c:v>37905.056139062799</c:v>
                </c:pt>
                <c:pt idx="275">
                  <c:v>39301.087856270402</c:v>
                </c:pt>
                <c:pt idx="276">
                  <c:v>39615.297727056903</c:v>
                </c:pt>
                <c:pt idx="277">
                  <c:v>40202.5587194775</c:v>
                </c:pt>
                <c:pt idx="278">
                  <c:v>40192.284637996505</c:v>
                </c:pt>
                <c:pt idx="279">
                  <c:v>41026.849000501599</c:v>
                </c:pt>
                <c:pt idx="280">
                  <c:v>40605.372812297399</c:v>
                </c:pt>
                <c:pt idx="281">
                  <c:v>40293.99794573</c:v>
                </c:pt>
                <c:pt idx="282">
                  <c:v>39972.055421712495</c:v>
                </c:pt>
                <c:pt idx="283">
                  <c:v>38521.898398635603</c:v>
                </c:pt>
                <c:pt idx="284">
                  <c:v>36710.539261972801</c:v>
                </c:pt>
                <c:pt idx="285">
                  <c:v>38682.128706712603</c:v>
                </c:pt>
                <c:pt idx="286">
                  <c:v>38112.833931383801</c:v>
                </c:pt>
                <c:pt idx="287">
                  <c:v>38080.9029686258</c:v>
                </c:pt>
                <c:pt idx="288">
                  <c:v>39193.418346182603</c:v>
                </c:pt>
                <c:pt idx="289">
                  <c:v>40189.752619192099</c:v>
                </c:pt>
                <c:pt idx="290">
                  <c:v>40333.983513524698</c:v>
                </c:pt>
                <c:pt idx="291">
                  <c:v>40116.913782580094</c:v>
                </c:pt>
                <c:pt idx="292">
                  <c:v>38337.814747219702</c:v>
                </c:pt>
                <c:pt idx="293">
                  <c:v>39294.497776395401</c:v>
                </c:pt>
                <c:pt idx="294">
                  <c:v>39570.773633707198</c:v>
                </c:pt>
                <c:pt idx="295">
                  <c:v>40012.069144933201</c:v>
                </c:pt>
                <c:pt idx="296">
                  <c:v>40651.847682202504</c:v>
                </c:pt>
                <c:pt idx="297">
                  <c:v>40522.898505040699</c:v>
                </c:pt>
                <c:pt idx="298">
                  <c:v>40793.334308740399</c:v>
                </c:pt>
                <c:pt idx="299">
                  <c:v>41267.299948532702</c:v>
                </c:pt>
                <c:pt idx="300">
                  <c:v>42224.123383563296</c:v>
                </c:pt>
                <c:pt idx="301">
                  <c:v>42230.87356416</c:v>
                </c:pt>
                <c:pt idx="302">
                  <c:v>42627.836558406801</c:v>
                </c:pt>
                <c:pt idx="303">
                  <c:v>43251.866532006905</c:v>
                </c:pt>
                <c:pt idx="304">
                  <c:v>43211.074472652697</c:v>
                </c:pt>
                <c:pt idx="305">
                  <c:v>42588.725468814897</c:v>
                </c:pt>
                <c:pt idx="306">
                  <c:v>43615.068587269998</c:v>
                </c:pt>
                <c:pt idx="307">
                  <c:v>43170.203885468502</c:v>
                </c:pt>
                <c:pt idx="308">
                  <c:v>44293.403659948395</c:v>
                </c:pt>
                <c:pt idx="309">
                  <c:v>45189.123356826596</c:v>
                </c:pt>
                <c:pt idx="310">
                  <c:v>45519.130080174698</c:v>
                </c:pt>
                <c:pt idx="311">
                  <c:v>45920.148131125796</c:v>
                </c:pt>
                <c:pt idx="312">
                  <c:v>45007.329678438095</c:v>
                </c:pt>
                <c:pt idx="313">
                  <c:v>46106.699718084397</c:v>
                </c:pt>
                <c:pt idx="314">
                  <c:v>46222.0450977453</c:v>
                </c:pt>
                <c:pt idx="315">
                  <c:v>46454.658487251603</c:v>
                </c:pt>
                <c:pt idx="316">
                  <c:v>46969.002166516897</c:v>
                </c:pt>
                <c:pt idx="317">
                  <c:v>47421.9331926097</c:v>
                </c:pt>
                <c:pt idx="318">
                  <c:v>47141.663677637305</c:v>
                </c:pt>
                <c:pt idx="319">
                  <c:v>47671.9735085828</c:v>
                </c:pt>
                <c:pt idx="320">
                  <c:v>46908.329284275998</c:v>
                </c:pt>
                <c:pt idx="321">
                  <c:v>47079.125668130597</c:v>
                </c:pt>
                <c:pt idx="322">
                  <c:v>47482.862874680897</c:v>
                </c:pt>
                <c:pt idx="323">
                  <c:v>47034.750625927401</c:v>
                </c:pt>
                <c:pt idx="324">
                  <c:v>46672.594720132794</c:v>
                </c:pt>
                <c:pt idx="325">
                  <c:v>47982.4118046933</c:v>
                </c:pt>
                <c:pt idx="326">
                  <c:v>47625.461281909702</c:v>
                </c:pt>
                <c:pt idx="327">
                  <c:v>48328.7330573297</c:v>
                </c:pt>
                <c:pt idx="328">
                  <c:v>48315.779835643807</c:v>
                </c:pt>
                <c:pt idx="329">
                  <c:v>47757.845632635297</c:v>
                </c:pt>
                <c:pt idx="330">
                  <c:v>47973.680267205498</c:v>
                </c:pt>
                <c:pt idx="331">
                  <c:v>46339.8813871893</c:v>
                </c:pt>
                <c:pt idx="332">
                  <c:v>45510.911387205197</c:v>
                </c:pt>
                <c:pt idx="333">
                  <c:v>47302.472857873094</c:v>
                </c:pt>
                <c:pt idx="334">
                  <c:v>47118.221462349698</c:v>
                </c:pt>
                <c:pt idx="335">
                  <c:v>46705.6535189274</c:v>
                </c:pt>
                <c:pt idx="336">
                  <c:v>45304.129113862597</c:v>
                </c:pt>
                <c:pt idx="337">
                  <c:v>45165.483619019797</c:v>
                </c:pt>
                <c:pt idx="338">
                  <c:v>46859.241344085298</c:v>
                </c:pt>
                <c:pt idx="339">
                  <c:v>47220.5501804983</c:v>
                </c:pt>
                <c:pt idx="340">
                  <c:v>47273.345390506795</c:v>
                </c:pt>
                <c:pt idx="341">
                  <c:v>47147.288221168295</c:v>
                </c:pt>
                <c:pt idx="342">
                  <c:v>48174.789827608496</c:v>
                </c:pt>
                <c:pt idx="343">
                  <c:v>48271.920889069297</c:v>
                </c:pt>
                <c:pt idx="344">
                  <c:v>48435.532656439696</c:v>
                </c:pt>
                <c:pt idx="345">
                  <c:v>48034.091996753501</c:v>
                </c:pt>
                <c:pt idx="346">
                  <c:v>48231.757088729399</c:v>
                </c:pt>
                <c:pt idx="347">
                  <c:v>48768.411761328796</c:v>
                </c:pt>
                <c:pt idx="348">
                  <c:v>49449.2965653801</c:v>
                </c:pt>
                <c:pt idx="349">
                  <c:v>50162.889790731198</c:v>
                </c:pt>
                <c:pt idx="350">
                  <c:v>50494.857426696995</c:v>
                </c:pt>
                <c:pt idx="351">
                  <c:v>50913.719722092399</c:v>
                </c:pt>
                <c:pt idx="352">
                  <c:v>51514.629912295401</c:v>
                </c:pt>
                <c:pt idx="353">
                  <c:v>51658.269798196598</c:v>
                </c:pt>
                <c:pt idx="354">
                  <c:v>52408.202679767506</c:v>
                </c:pt>
                <c:pt idx="355">
                  <c:v>52540.843155456598</c:v>
                </c:pt>
                <c:pt idx="356">
                  <c:v>53082.941994968503</c:v>
                </c:pt>
                <c:pt idx="357">
                  <c:v>53665.772244605199</c:v>
                </c:pt>
                <c:pt idx="358">
                  <c:v>54219.711676625207</c:v>
                </c:pt>
                <c:pt idx="359">
                  <c:v>54689.829553290103</c:v>
                </c:pt>
                <c:pt idx="360">
                  <c:v>56268.912600643802</c:v>
                </c:pt>
                <c:pt idx="361">
                  <c:v>55129.286879899897</c:v>
                </c:pt>
                <c:pt idx="362">
                  <c:v>54588.099540161696</c:v>
                </c:pt>
                <c:pt idx="363">
                  <c:v>54903.280991637897</c:v>
                </c:pt>
                <c:pt idx="364">
                  <c:v>54999.772025592094</c:v>
                </c:pt>
                <c:pt idx="365">
                  <c:v>54899.094898899501</c:v>
                </c:pt>
                <c:pt idx="366">
                  <c:v>55780.241737446995</c:v>
                </c:pt>
                <c:pt idx="367">
                  <c:v>56057.228690954304</c:v>
                </c:pt>
                <c:pt idx="368">
                  <c:v>56232.895777863996</c:v>
                </c:pt>
                <c:pt idx="369">
                  <c:v>54185.265812328798</c:v>
                </c:pt>
                <c:pt idx="370">
                  <c:v>54642.488649516396</c:v>
                </c:pt>
                <c:pt idx="371">
                  <c:v>52781.360612003897</c:v>
                </c:pt>
                <c:pt idx="372">
                  <c:v>54927.814149784797</c:v>
                </c:pt>
                <c:pt idx="373">
                  <c:v>55725.231981880395</c:v>
                </c:pt>
                <c:pt idx="374">
                  <c:v>56146.504103289095</c:v>
                </c:pt>
                <c:pt idx="375">
                  <c:v>57167.990096633002</c:v>
                </c:pt>
                <c:pt idx="376">
                  <c:v>55554.934217793503</c:v>
                </c:pt>
                <c:pt idx="377">
                  <c:v>57436.570423188794</c:v>
                </c:pt>
              </c:numCache>
            </c:numRef>
          </c:val>
          <c:smooth val="0"/>
          <c:extLst>
            <c:ext xmlns:c16="http://schemas.microsoft.com/office/drawing/2014/chart" uri="{C3380CC4-5D6E-409C-BE32-E72D297353CC}">
              <c16:uniqueId val="{00000002-D4D9-41DB-A6BE-EDF9B9FE3586}"/>
            </c:ext>
          </c:extLst>
        </c:ser>
        <c:ser>
          <c:idx val="3"/>
          <c:order val="3"/>
          <c:tx>
            <c:strRef>
              <c:f>Sheet1!$E$1</c:f>
              <c:strCache>
                <c:ptCount val="1"/>
                <c:pt idx="0">
                  <c:v>25/75</c:v>
                </c:pt>
              </c:strCache>
            </c:strRef>
          </c:tx>
          <c:spPr>
            <a:ln>
              <a:solidFill>
                <a:schemeClr val="accent6">
                  <a:lumMod val="60000"/>
                  <a:lumOff val="40000"/>
                </a:schemeClr>
              </a:solidFill>
            </a:ln>
          </c:spPr>
          <c:marker>
            <c:symbol val="none"/>
          </c:marker>
          <c:cat>
            <c:numRef>
              <c:f>Sheet1!$A$2:$A$379</c:f>
              <c:numCache>
                <c:formatCode>mm/yyyy</c:formatCode>
                <c:ptCount val="378"/>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formatCode="mmm\-yy">
                  <c:v>43131</c:v>
                </c:pt>
                <c:pt idx="361" formatCode="mmm\-yy">
                  <c:v>43159</c:v>
                </c:pt>
                <c:pt idx="362" formatCode="mmm\-yy">
                  <c:v>43190</c:v>
                </c:pt>
                <c:pt idx="363" formatCode="mmm\-yy">
                  <c:v>43220</c:v>
                </c:pt>
                <c:pt idx="364" formatCode="mmm\-yy">
                  <c:v>43251</c:v>
                </c:pt>
                <c:pt idx="365" formatCode="mmm\-yy">
                  <c:v>43281</c:v>
                </c:pt>
                <c:pt idx="366" formatCode="mmm\-yy">
                  <c:v>43312</c:v>
                </c:pt>
                <c:pt idx="367" formatCode="mmm\-yy">
                  <c:v>43343</c:v>
                </c:pt>
                <c:pt idx="368" formatCode="mmm\-yy">
                  <c:v>43373</c:v>
                </c:pt>
                <c:pt idx="369">
                  <c:v>43404</c:v>
                </c:pt>
                <c:pt idx="370">
                  <c:v>43434</c:v>
                </c:pt>
                <c:pt idx="371">
                  <c:v>43465</c:v>
                </c:pt>
                <c:pt idx="372">
                  <c:v>43496</c:v>
                </c:pt>
                <c:pt idx="373">
                  <c:v>43524</c:v>
                </c:pt>
                <c:pt idx="374">
                  <c:v>43555</c:v>
                </c:pt>
                <c:pt idx="375">
                  <c:v>43585</c:v>
                </c:pt>
                <c:pt idx="376">
                  <c:v>43616</c:v>
                </c:pt>
                <c:pt idx="377">
                  <c:v>43646</c:v>
                </c:pt>
              </c:numCache>
            </c:numRef>
          </c:cat>
          <c:val>
            <c:numRef>
              <c:f>Sheet1!$E$2:$E$379</c:f>
              <c:numCache>
                <c:formatCode>_(* #,##0_);_(* \(#,##0\);_(* "-"??_);_(@_)</c:formatCode>
                <c:ptCount val="378"/>
                <c:pt idx="0">
                  <c:v>10085.390000000001</c:v>
                </c:pt>
                <c:pt idx="1">
                  <c:v>10266.288772145101</c:v>
                </c:pt>
                <c:pt idx="2">
                  <c:v>10380.042367559099</c:v>
                </c:pt>
                <c:pt idx="3">
                  <c:v>10449.6620362453</c:v>
                </c:pt>
                <c:pt idx="4">
                  <c:v>10438.266739357799</c:v>
                </c:pt>
                <c:pt idx="5">
                  <c:v>10474.1924748081</c:v>
                </c:pt>
                <c:pt idx="6">
                  <c:v>10563.121991942398</c:v>
                </c:pt>
                <c:pt idx="7">
                  <c:v>10465.674384945201</c:v>
                </c:pt>
                <c:pt idx="8">
                  <c:v>10627.1251443251</c:v>
                </c:pt>
                <c:pt idx="9">
                  <c:v>10850.2013036021</c:v>
                </c:pt>
                <c:pt idx="10">
                  <c:v>10987.776101185</c:v>
                </c:pt>
                <c:pt idx="11">
                  <c:v>11065.363614291498</c:v>
                </c:pt>
                <c:pt idx="12">
                  <c:v>11211.322318805</c:v>
                </c:pt>
                <c:pt idx="13">
                  <c:v>11246.317221450901</c:v>
                </c:pt>
                <c:pt idx="14">
                  <c:v>11287.4053636355</c:v>
                </c:pt>
                <c:pt idx="15">
                  <c:v>11415.554845806399</c:v>
                </c:pt>
                <c:pt idx="16">
                  <c:v>11415.655558397499</c:v>
                </c:pt>
                <c:pt idx="17">
                  <c:v>11436.766874974401</c:v>
                </c:pt>
                <c:pt idx="18">
                  <c:v>11819.556974220401</c:v>
                </c:pt>
                <c:pt idx="19">
                  <c:v>11815.6330231396</c:v>
                </c:pt>
                <c:pt idx="20">
                  <c:v>11963.071156427601</c:v>
                </c:pt>
                <c:pt idx="21">
                  <c:v>11927.567962553201</c:v>
                </c:pt>
                <c:pt idx="22">
                  <c:v>12106.3282377911</c:v>
                </c:pt>
                <c:pt idx="23">
                  <c:v>12260.9134479106</c:v>
                </c:pt>
                <c:pt idx="24">
                  <c:v>12172.305058644299</c:v>
                </c:pt>
                <c:pt idx="25">
                  <c:v>12096.4112405371</c:v>
                </c:pt>
                <c:pt idx="26">
                  <c:v>11968.178566386301</c:v>
                </c:pt>
                <c:pt idx="27">
                  <c:v>11992.321494281199</c:v>
                </c:pt>
                <c:pt idx="28">
                  <c:v>12366.475150440299</c:v>
                </c:pt>
                <c:pt idx="29">
                  <c:v>12403.6960109677</c:v>
                </c:pt>
                <c:pt idx="30">
                  <c:v>12498.1700268122</c:v>
                </c:pt>
                <c:pt idx="31">
                  <c:v>12266.0509447735</c:v>
                </c:pt>
                <c:pt idx="32">
                  <c:v>12000.698019744401</c:v>
                </c:pt>
                <c:pt idx="33">
                  <c:v>12338.151279289201</c:v>
                </c:pt>
                <c:pt idx="34">
                  <c:v>12338.742027504801</c:v>
                </c:pt>
                <c:pt idx="35">
                  <c:v>12460.717444094</c:v>
                </c:pt>
                <c:pt idx="36">
                  <c:v>12624.3172064504</c:v>
                </c:pt>
                <c:pt idx="37">
                  <c:v>12966.259052014</c:v>
                </c:pt>
                <c:pt idx="38">
                  <c:v>12918.503038859</c:v>
                </c:pt>
                <c:pt idx="39">
                  <c:v>12997.4032043936</c:v>
                </c:pt>
                <c:pt idx="40">
                  <c:v>13121.1489835014</c:v>
                </c:pt>
                <c:pt idx="41">
                  <c:v>12962.185488106399</c:v>
                </c:pt>
                <c:pt idx="42">
                  <c:v>13164.043189153801</c:v>
                </c:pt>
                <c:pt idx="43">
                  <c:v>13202.9276427923</c:v>
                </c:pt>
                <c:pt idx="44">
                  <c:v>13332.131038523999</c:v>
                </c:pt>
                <c:pt idx="45">
                  <c:v>13432.598025053399</c:v>
                </c:pt>
                <c:pt idx="46">
                  <c:v>13327.537104786399</c:v>
                </c:pt>
                <c:pt idx="47">
                  <c:v>13612.8767208176</c:v>
                </c:pt>
                <c:pt idx="48">
                  <c:v>13596.6202547473</c:v>
                </c:pt>
                <c:pt idx="49">
                  <c:v>13574.1029300139</c:v>
                </c:pt>
                <c:pt idx="50">
                  <c:v>13457.413482669301</c:v>
                </c:pt>
                <c:pt idx="51">
                  <c:v>13535.319571668801</c:v>
                </c:pt>
                <c:pt idx="52">
                  <c:v>13693.0154408976</c:v>
                </c:pt>
                <c:pt idx="53">
                  <c:v>13603.8313223607</c:v>
                </c:pt>
                <c:pt idx="54">
                  <c:v>13646.090453073801</c:v>
                </c:pt>
                <c:pt idx="55">
                  <c:v>13749.243460110602</c:v>
                </c:pt>
                <c:pt idx="56">
                  <c:v>13746.4838714545</c:v>
                </c:pt>
                <c:pt idx="57">
                  <c:v>13685.9981024873</c:v>
                </c:pt>
                <c:pt idx="58">
                  <c:v>13767.024968953401</c:v>
                </c:pt>
                <c:pt idx="59">
                  <c:v>13828.726982397598</c:v>
                </c:pt>
                <c:pt idx="60">
                  <c:v>13865.1751479084</c:v>
                </c:pt>
                <c:pt idx="61">
                  <c:v>13969.6687093538</c:v>
                </c:pt>
                <c:pt idx="62">
                  <c:v>14196.9462982246</c:v>
                </c:pt>
                <c:pt idx="63">
                  <c:v>14383.402072733499</c:v>
                </c:pt>
                <c:pt idx="64">
                  <c:v>14491.261924754199</c:v>
                </c:pt>
                <c:pt idx="65">
                  <c:v>14495.3407280796</c:v>
                </c:pt>
                <c:pt idx="66">
                  <c:v>14596.6017038728</c:v>
                </c:pt>
                <c:pt idx="67">
                  <c:v>14797.058356038</c:v>
                </c:pt>
                <c:pt idx="68">
                  <c:v>14763.4620212438</c:v>
                </c:pt>
                <c:pt idx="69">
                  <c:v>14897.233679753701</c:v>
                </c:pt>
                <c:pt idx="70">
                  <c:v>14731.4629153758</c:v>
                </c:pt>
                <c:pt idx="71">
                  <c:v>14955.6612321551</c:v>
                </c:pt>
                <c:pt idx="72">
                  <c:v>15231.694644085301</c:v>
                </c:pt>
                <c:pt idx="73">
                  <c:v>15200.867457955899</c:v>
                </c:pt>
                <c:pt idx="74">
                  <c:v>15060.842712535401</c:v>
                </c:pt>
                <c:pt idx="75">
                  <c:v>15193.859560291701</c:v>
                </c:pt>
                <c:pt idx="76">
                  <c:v>15252.149450241199</c:v>
                </c:pt>
                <c:pt idx="77">
                  <c:v>15269.298029075899</c:v>
                </c:pt>
                <c:pt idx="78">
                  <c:v>15385.2954078567</c:v>
                </c:pt>
                <c:pt idx="79">
                  <c:v>15564.850690274501</c:v>
                </c:pt>
                <c:pt idx="80">
                  <c:v>15516.192912456399</c:v>
                </c:pt>
                <c:pt idx="81">
                  <c:v>15660.302249293502</c:v>
                </c:pt>
                <c:pt idx="82">
                  <c:v>15533.623226752201</c:v>
                </c:pt>
                <c:pt idx="83">
                  <c:v>15598.781462135899</c:v>
                </c:pt>
                <c:pt idx="84">
                  <c:v>15568.0438604806</c:v>
                </c:pt>
                <c:pt idx="85">
                  <c:v>15656.1178610727</c:v>
                </c:pt>
                <c:pt idx="86">
                  <c:v>15889.6319729724</c:v>
                </c:pt>
                <c:pt idx="87">
                  <c:v>16087.147129558602</c:v>
                </c:pt>
                <c:pt idx="88">
                  <c:v>16196.159914104599</c:v>
                </c:pt>
                <c:pt idx="89">
                  <c:v>16254.3223488762</c:v>
                </c:pt>
                <c:pt idx="90">
                  <c:v>16506.0595001863</c:v>
                </c:pt>
                <c:pt idx="91">
                  <c:v>16473.4522385122</c:v>
                </c:pt>
                <c:pt idx="92">
                  <c:v>16639.991587382501</c:v>
                </c:pt>
                <c:pt idx="93">
                  <c:v>16629.291046104299</c:v>
                </c:pt>
                <c:pt idx="94">
                  <c:v>16812.4622945259</c:v>
                </c:pt>
                <c:pt idx="95">
                  <c:v>17000.588771112798</c:v>
                </c:pt>
                <c:pt idx="96">
                  <c:v>17149.6105022923</c:v>
                </c:pt>
                <c:pt idx="97">
                  <c:v>17217.732179984698</c:v>
                </c:pt>
                <c:pt idx="98">
                  <c:v>17334.909281415199</c:v>
                </c:pt>
                <c:pt idx="99">
                  <c:v>17500.265153951099</c:v>
                </c:pt>
                <c:pt idx="100">
                  <c:v>17560.3397071662</c:v>
                </c:pt>
                <c:pt idx="101">
                  <c:v>17637.090910452698</c:v>
                </c:pt>
                <c:pt idx="102">
                  <c:v>17531.891389935299</c:v>
                </c:pt>
                <c:pt idx="103">
                  <c:v>17640.147968582602</c:v>
                </c:pt>
                <c:pt idx="104">
                  <c:v>17860.8766652007</c:v>
                </c:pt>
                <c:pt idx="105">
                  <c:v>17935.6107026026</c:v>
                </c:pt>
                <c:pt idx="106">
                  <c:v>18230.044182739901</c:v>
                </c:pt>
                <c:pt idx="107">
                  <c:v>18227.209582231899</c:v>
                </c:pt>
                <c:pt idx="108">
                  <c:v>18365.222123502102</c:v>
                </c:pt>
                <c:pt idx="109">
                  <c:v>18480.975003804801</c:v>
                </c:pt>
                <c:pt idx="110">
                  <c:v>18448.031233584999</c:v>
                </c:pt>
                <c:pt idx="111">
                  <c:v>18655.7650476216</c:v>
                </c:pt>
                <c:pt idx="112">
                  <c:v>19003.0887235464</c:v>
                </c:pt>
                <c:pt idx="113">
                  <c:v>19298.818148108097</c:v>
                </c:pt>
                <c:pt idx="114">
                  <c:v>19579.060441472298</c:v>
                </c:pt>
                <c:pt idx="115">
                  <c:v>19295.960609776401</c:v>
                </c:pt>
                <c:pt idx="116">
                  <c:v>19617.489708900899</c:v>
                </c:pt>
                <c:pt idx="117">
                  <c:v>19387.528974663499</c:v>
                </c:pt>
                <c:pt idx="118">
                  <c:v>19518.676300224401</c:v>
                </c:pt>
                <c:pt idx="119">
                  <c:v>19652.522946942699</c:v>
                </c:pt>
                <c:pt idx="120">
                  <c:v>19823.8665595975</c:v>
                </c:pt>
                <c:pt idx="121">
                  <c:v>20220.9971744176</c:v>
                </c:pt>
                <c:pt idx="122">
                  <c:v>20496.535306502799</c:v>
                </c:pt>
                <c:pt idx="123">
                  <c:v>20610.705861739498</c:v>
                </c:pt>
                <c:pt idx="124">
                  <c:v>20575.3375730759</c:v>
                </c:pt>
                <c:pt idx="125">
                  <c:v>20731.1146780743</c:v>
                </c:pt>
                <c:pt idx="126">
                  <c:v>20795.037067558398</c:v>
                </c:pt>
                <c:pt idx="127">
                  <c:v>20133.843614994701</c:v>
                </c:pt>
                <c:pt idx="128">
                  <c:v>20303.093015078302</c:v>
                </c:pt>
                <c:pt idx="129">
                  <c:v>20816.027896276399</c:v>
                </c:pt>
                <c:pt idx="130">
                  <c:v>21179.7955233291</c:v>
                </c:pt>
                <c:pt idx="131">
                  <c:v>21485.286993266502</c:v>
                </c:pt>
                <c:pt idx="132">
                  <c:v>21652.095128320198</c:v>
                </c:pt>
                <c:pt idx="133">
                  <c:v>21573.680595635797</c:v>
                </c:pt>
                <c:pt idx="134">
                  <c:v>21885.178767203201</c:v>
                </c:pt>
                <c:pt idx="135">
                  <c:v>22182.4756036244</c:v>
                </c:pt>
                <c:pt idx="136">
                  <c:v>22043.115045796902</c:v>
                </c:pt>
                <c:pt idx="137">
                  <c:v>22382.846660596402</c:v>
                </c:pt>
                <c:pt idx="138">
                  <c:v>22423.872390639401</c:v>
                </c:pt>
                <c:pt idx="139">
                  <c:v>22482.4746248109</c:v>
                </c:pt>
                <c:pt idx="140">
                  <c:v>22487.153409888298</c:v>
                </c:pt>
                <c:pt idx="141">
                  <c:v>22837.424948502699</c:v>
                </c:pt>
                <c:pt idx="142">
                  <c:v>23076.866348858501</c:v>
                </c:pt>
                <c:pt idx="143">
                  <c:v>23633.250032682299</c:v>
                </c:pt>
                <c:pt idx="144">
                  <c:v>23387.6820978211</c:v>
                </c:pt>
                <c:pt idx="145">
                  <c:v>23483.206858842397</c:v>
                </c:pt>
                <c:pt idx="146">
                  <c:v>23951.570820091601</c:v>
                </c:pt>
                <c:pt idx="147">
                  <c:v>23765.521166329399</c:v>
                </c:pt>
                <c:pt idx="148">
                  <c:v>23701.173945418101</c:v>
                </c:pt>
                <c:pt idx="149">
                  <c:v>23972.837334456897</c:v>
                </c:pt>
                <c:pt idx="150">
                  <c:v>23883.121867473197</c:v>
                </c:pt>
                <c:pt idx="151">
                  <c:v>24159.116042964797</c:v>
                </c:pt>
                <c:pt idx="152">
                  <c:v>23919.487141506099</c:v>
                </c:pt>
                <c:pt idx="153">
                  <c:v>23903.187558610003</c:v>
                </c:pt>
                <c:pt idx="154">
                  <c:v>23623.9249475299</c:v>
                </c:pt>
                <c:pt idx="155">
                  <c:v>23811.945564437501</c:v>
                </c:pt>
                <c:pt idx="156">
                  <c:v>24058.604374277198</c:v>
                </c:pt>
                <c:pt idx="157">
                  <c:v>23620.266045580101</c:v>
                </c:pt>
                <c:pt idx="158">
                  <c:v>23296.487693910301</c:v>
                </c:pt>
                <c:pt idx="159">
                  <c:v>23789.441997859303</c:v>
                </c:pt>
                <c:pt idx="160">
                  <c:v>23780.786727998202</c:v>
                </c:pt>
                <c:pt idx="161">
                  <c:v>23648.756496861399</c:v>
                </c:pt>
                <c:pt idx="162">
                  <c:v>23609.186725866199</c:v>
                </c:pt>
                <c:pt idx="163">
                  <c:v>23392.6145517236</c:v>
                </c:pt>
                <c:pt idx="164">
                  <c:v>22907.078627754301</c:v>
                </c:pt>
                <c:pt idx="165">
                  <c:v>23067.310937429498</c:v>
                </c:pt>
                <c:pt idx="166">
                  <c:v>23452.149593772701</c:v>
                </c:pt>
                <c:pt idx="167">
                  <c:v>23532.846024953404</c:v>
                </c:pt>
                <c:pt idx="168">
                  <c:v>23396.3774223818</c:v>
                </c:pt>
                <c:pt idx="169">
                  <c:v>23376.104437948899</c:v>
                </c:pt>
                <c:pt idx="170">
                  <c:v>23663.4702255747</c:v>
                </c:pt>
                <c:pt idx="171">
                  <c:v>23503.359250793401</c:v>
                </c:pt>
                <c:pt idx="172">
                  <c:v>23537.184801257899</c:v>
                </c:pt>
                <c:pt idx="173">
                  <c:v>23200.9538568022</c:v>
                </c:pt>
                <c:pt idx="174">
                  <c:v>22741.439203095699</c:v>
                </c:pt>
                <c:pt idx="175">
                  <c:v>22779.811608946198</c:v>
                </c:pt>
                <c:pt idx="176">
                  <c:v>22179.744645217001</c:v>
                </c:pt>
                <c:pt idx="177">
                  <c:v>22610.654030571201</c:v>
                </c:pt>
                <c:pt idx="178">
                  <c:v>22939.727958590898</c:v>
                </c:pt>
                <c:pt idx="179">
                  <c:v>22685.749053781601</c:v>
                </c:pt>
                <c:pt idx="180">
                  <c:v>22536.7611772606</c:v>
                </c:pt>
                <c:pt idx="181">
                  <c:v>22452.715757809499</c:v>
                </c:pt>
                <c:pt idx="182">
                  <c:v>22448.481784086202</c:v>
                </c:pt>
                <c:pt idx="183">
                  <c:v>22966.1287133408</c:v>
                </c:pt>
                <c:pt idx="184">
                  <c:v>23315.637454764899</c:v>
                </c:pt>
                <c:pt idx="185">
                  <c:v>23444.769587965402</c:v>
                </c:pt>
                <c:pt idx="186">
                  <c:v>23586.730148277198</c:v>
                </c:pt>
                <c:pt idx="187">
                  <c:v>23739.008127801302</c:v>
                </c:pt>
                <c:pt idx="188">
                  <c:v>23792.043403129403</c:v>
                </c:pt>
                <c:pt idx="189">
                  <c:v>24165.447792484902</c:v>
                </c:pt>
                <c:pt idx="190">
                  <c:v>24271.024212512402</c:v>
                </c:pt>
                <c:pt idx="191">
                  <c:v>24670.675338793102</c:v>
                </c:pt>
                <c:pt idx="192">
                  <c:v>24789.2248341839</c:v>
                </c:pt>
                <c:pt idx="193">
                  <c:v>24915.1660497058</c:v>
                </c:pt>
                <c:pt idx="194">
                  <c:v>24898.1594905448</c:v>
                </c:pt>
                <c:pt idx="195">
                  <c:v>24770.184140895402</c:v>
                </c:pt>
                <c:pt idx="196">
                  <c:v>24833.752525820102</c:v>
                </c:pt>
                <c:pt idx="197">
                  <c:v>24974.805766725</c:v>
                </c:pt>
                <c:pt idx="198">
                  <c:v>24794.854846186197</c:v>
                </c:pt>
                <c:pt idx="199">
                  <c:v>24855.596284835203</c:v>
                </c:pt>
                <c:pt idx="200">
                  <c:v>25007.901769695101</c:v>
                </c:pt>
                <c:pt idx="201">
                  <c:v>25183.301568430699</c:v>
                </c:pt>
                <c:pt idx="202">
                  <c:v>25558.270052116597</c:v>
                </c:pt>
                <c:pt idx="203">
                  <c:v>25838.9270129508</c:v>
                </c:pt>
                <c:pt idx="204">
                  <c:v>25735.071737667997</c:v>
                </c:pt>
                <c:pt idx="205">
                  <c:v>25992.707329421297</c:v>
                </c:pt>
                <c:pt idx="206">
                  <c:v>25893.426572228702</c:v>
                </c:pt>
                <c:pt idx="207">
                  <c:v>25794.904789984499</c:v>
                </c:pt>
                <c:pt idx="208">
                  <c:v>25966.3904906965</c:v>
                </c:pt>
                <c:pt idx="209">
                  <c:v>26079.039394570496</c:v>
                </c:pt>
                <c:pt idx="210">
                  <c:v>26368.309552137598</c:v>
                </c:pt>
                <c:pt idx="211">
                  <c:v>26481.098662010401</c:v>
                </c:pt>
                <c:pt idx="212">
                  <c:v>26738.844970815298</c:v>
                </c:pt>
                <c:pt idx="213">
                  <c:v>26614.826576705498</c:v>
                </c:pt>
                <c:pt idx="214">
                  <c:v>26923.216644318301</c:v>
                </c:pt>
                <c:pt idx="215">
                  <c:v>27154.237731306701</c:v>
                </c:pt>
                <c:pt idx="216">
                  <c:v>27561.196641208098</c:v>
                </c:pt>
                <c:pt idx="217">
                  <c:v>27623.349835119101</c:v>
                </c:pt>
                <c:pt idx="218">
                  <c:v>27847.574540661299</c:v>
                </c:pt>
                <c:pt idx="219">
                  <c:v>28157.262702533597</c:v>
                </c:pt>
                <c:pt idx="220">
                  <c:v>27976.7293351275</c:v>
                </c:pt>
                <c:pt idx="221">
                  <c:v>28059.735541288501</c:v>
                </c:pt>
                <c:pt idx="222">
                  <c:v>28193.040248538</c:v>
                </c:pt>
                <c:pt idx="223">
                  <c:v>28468.6550942457</c:v>
                </c:pt>
                <c:pt idx="224">
                  <c:v>28640.673745622698</c:v>
                </c:pt>
                <c:pt idx="225">
                  <c:v>28997.807054520799</c:v>
                </c:pt>
                <c:pt idx="226">
                  <c:v>29298.3218755292</c:v>
                </c:pt>
                <c:pt idx="227">
                  <c:v>29552.2673949528</c:v>
                </c:pt>
                <c:pt idx="228">
                  <c:v>29725.880310727502</c:v>
                </c:pt>
                <c:pt idx="229">
                  <c:v>29775.2004568784</c:v>
                </c:pt>
                <c:pt idx="230">
                  <c:v>30022.680149961699</c:v>
                </c:pt>
                <c:pt idx="231">
                  <c:v>30457.436548677902</c:v>
                </c:pt>
                <c:pt idx="232">
                  <c:v>30784.310362882698</c:v>
                </c:pt>
                <c:pt idx="233">
                  <c:v>30856.3369494857</c:v>
                </c:pt>
                <c:pt idx="234">
                  <c:v>30831.9034331275</c:v>
                </c:pt>
                <c:pt idx="235">
                  <c:v>30910.503633113</c:v>
                </c:pt>
                <c:pt idx="236">
                  <c:v>31402.757103457599</c:v>
                </c:pt>
                <c:pt idx="237">
                  <c:v>31786.3860625042</c:v>
                </c:pt>
                <c:pt idx="238">
                  <c:v>31519.614421417402</c:v>
                </c:pt>
                <c:pt idx="239">
                  <c:v>31498.792999101301</c:v>
                </c:pt>
                <c:pt idx="240">
                  <c:v>30906.393142296001</c:v>
                </c:pt>
                <c:pt idx="241">
                  <c:v>30962.601156175297</c:v>
                </c:pt>
                <c:pt idx="242">
                  <c:v>30892.194089864901</c:v>
                </c:pt>
                <c:pt idx="243">
                  <c:v>31369.405910432499</c:v>
                </c:pt>
                <c:pt idx="244">
                  <c:v>31542.867014918</c:v>
                </c:pt>
                <c:pt idx="245">
                  <c:v>30939.152630268902</c:v>
                </c:pt>
                <c:pt idx="246">
                  <c:v>30776.143058906298</c:v>
                </c:pt>
                <c:pt idx="247">
                  <c:v>30642.880956069097</c:v>
                </c:pt>
                <c:pt idx="248">
                  <c:v>29723.6318105803</c:v>
                </c:pt>
                <c:pt idx="249">
                  <c:v>28271.2803083252</c:v>
                </c:pt>
                <c:pt idx="250">
                  <c:v>27816.987451180899</c:v>
                </c:pt>
                <c:pt idx="251">
                  <c:v>28072.6450405301</c:v>
                </c:pt>
                <c:pt idx="252">
                  <c:v>27475.284848959596</c:v>
                </c:pt>
                <c:pt idx="253">
                  <c:v>26809.782631630998</c:v>
                </c:pt>
                <c:pt idx="254">
                  <c:v>27368.752516321703</c:v>
                </c:pt>
                <c:pt idx="255">
                  <c:v>28185.480190679598</c:v>
                </c:pt>
                <c:pt idx="256">
                  <c:v>28896.394769881001</c:v>
                </c:pt>
                <c:pt idx="257">
                  <c:v>28860.5039189575</c:v>
                </c:pt>
                <c:pt idx="258">
                  <c:v>29501.093727468702</c:v>
                </c:pt>
                <c:pt idx="259">
                  <c:v>29770.47753959</c:v>
                </c:pt>
                <c:pt idx="260">
                  <c:v>30116.161342450498</c:v>
                </c:pt>
                <c:pt idx="261">
                  <c:v>30002.1602637674</c:v>
                </c:pt>
                <c:pt idx="262">
                  <c:v>30314.088571730801</c:v>
                </c:pt>
                <c:pt idx="263">
                  <c:v>30474.6133810506</c:v>
                </c:pt>
                <c:pt idx="264">
                  <c:v>30147.539723095197</c:v>
                </c:pt>
                <c:pt idx="265">
                  <c:v>30246.530227954703</c:v>
                </c:pt>
                <c:pt idx="266">
                  <c:v>30738.2858750087</c:v>
                </c:pt>
                <c:pt idx="267">
                  <c:v>30757.851722264302</c:v>
                </c:pt>
                <c:pt idx="268">
                  <c:v>30038.127043999099</c:v>
                </c:pt>
                <c:pt idx="269">
                  <c:v>29812.394664525</c:v>
                </c:pt>
                <c:pt idx="270">
                  <c:v>30424.3970817441</c:v>
                </c:pt>
                <c:pt idx="271">
                  <c:v>30164.448583913698</c:v>
                </c:pt>
                <c:pt idx="272">
                  <c:v>30891.469037860101</c:v>
                </c:pt>
                <c:pt idx="273">
                  <c:v>31174.659935509702</c:v>
                </c:pt>
                <c:pt idx="274">
                  <c:v>31006.988853881699</c:v>
                </c:pt>
                <c:pt idx="275">
                  <c:v>31580.0429153234</c:v>
                </c:pt>
                <c:pt idx="276">
                  <c:v>31707.372713588698</c:v>
                </c:pt>
                <c:pt idx="277">
                  <c:v>31944.285389325403</c:v>
                </c:pt>
                <c:pt idx="278">
                  <c:v>31941.3376058084</c:v>
                </c:pt>
                <c:pt idx="279">
                  <c:v>32273.6040611303</c:v>
                </c:pt>
                <c:pt idx="280">
                  <c:v>32108.056938289501</c:v>
                </c:pt>
                <c:pt idx="281">
                  <c:v>31985.458471563503</c:v>
                </c:pt>
                <c:pt idx="282">
                  <c:v>31857.338507460499</c:v>
                </c:pt>
                <c:pt idx="283">
                  <c:v>31280.7370742618</c:v>
                </c:pt>
                <c:pt idx="284">
                  <c:v>30545.381001887701</c:v>
                </c:pt>
                <c:pt idx="285">
                  <c:v>31365.6872917236</c:v>
                </c:pt>
                <c:pt idx="286">
                  <c:v>31134.913375508702</c:v>
                </c:pt>
                <c:pt idx="287">
                  <c:v>31121.883401807099</c:v>
                </c:pt>
                <c:pt idx="288">
                  <c:v>31576.540226576402</c:v>
                </c:pt>
                <c:pt idx="289">
                  <c:v>31978.287897402402</c:v>
                </c:pt>
                <c:pt idx="290">
                  <c:v>32036.409203134899</c:v>
                </c:pt>
                <c:pt idx="291">
                  <c:v>31950.613978933703</c:v>
                </c:pt>
                <c:pt idx="292">
                  <c:v>31243.208949935801</c:v>
                </c:pt>
                <c:pt idx="293">
                  <c:v>31633.3746306967</c:v>
                </c:pt>
                <c:pt idx="294">
                  <c:v>31745.239802996701</c:v>
                </c:pt>
                <c:pt idx="295">
                  <c:v>31923.194995325099</c:v>
                </c:pt>
                <c:pt idx="296">
                  <c:v>32179.451084853699</c:v>
                </c:pt>
                <c:pt idx="297">
                  <c:v>32129.440401384902</c:v>
                </c:pt>
                <c:pt idx="298">
                  <c:v>32237.882949650499</c:v>
                </c:pt>
                <c:pt idx="299">
                  <c:v>32426.795383421897</c:v>
                </c:pt>
                <c:pt idx="300">
                  <c:v>32802.989914704398</c:v>
                </c:pt>
                <c:pt idx="301">
                  <c:v>32805.994104369202</c:v>
                </c:pt>
                <c:pt idx="302">
                  <c:v>32960.801145335499</c:v>
                </c:pt>
                <c:pt idx="303">
                  <c:v>33202.676159646398</c:v>
                </c:pt>
                <c:pt idx="304">
                  <c:v>33187.282930820998</c:v>
                </c:pt>
                <c:pt idx="305">
                  <c:v>32948.574524061602</c:v>
                </c:pt>
                <c:pt idx="306">
                  <c:v>33345.664806892499</c:v>
                </c:pt>
                <c:pt idx="307">
                  <c:v>33175.842111870101</c:v>
                </c:pt>
                <c:pt idx="308">
                  <c:v>33607.400764746497</c:v>
                </c:pt>
                <c:pt idx="309">
                  <c:v>33947.679350614097</c:v>
                </c:pt>
                <c:pt idx="310">
                  <c:v>34071.988810095601</c:v>
                </c:pt>
                <c:pt idx="311">
                  <c:v>34222.475915731098</c:v>
                </c:pt>
                <c:pt idx="312">
                  <c:v>33882.684603901995</c:v>
                </c:pt>
                <c:pt idx="313">
                  <c:v>34297.274264397005</c:v>
                </c:pt>
                <c:pt idx="314">
                  <c:v>34340.591814395601</c:v>
                </c:pt>
                <c:pt idx="315">
                  <c:v>34427.297007912202</c:v>
                </c:pt>
                <c:pt idx="316">
                  <c:v>34618.009608620305</c:v>
                </c:pt>
                <c:pt idx="317">
                  <c:v>34785.345973838201</c:v>
                </c:pt>
                <c:pt idx="318">
                  <c:v>34682.645297482304</c:v>
                </c:pt>
                <c:pt idx="319">
                  <c:v>34877.693232089405</c:v>
                </c:pt>
                <c:pt idx="320">
                  <c:v>34598.4271098967</c:v>
                </c:pt>
                <c:pt idx="321">
                  <c:v>34661.651711642997</c:v>
                </c:pt>
                <c:pt idx="322">
                  <c:v>34810.218760502597</c:v>
                </c:pt>
                <c:pt idx="323">
                  <c:v>34646.045992225198</c:v>
                </c:pt>
                <c:pt idx="324">
                  <c:v>34512.865694098502</c:v>
                </c:pt>
                <c:pt idx="325">
                  <c:v>34997.132002725004</c:v>
                </c:pt>
                <c:pt idx="326">
                  <c:v>34867.282227848402</c:v>
                </c:pt>
                <c:pt idx="327">
                  <c:v>35125.199321995002</c:v>
                </c:pt>
                <c:pt idx="328">
                  <c:v>35120.355149556199</c:v>
                </c:pt>
                <c:pt idx="329">
                  <c:v>34917.644670563604</c:v>
                </c:pt>
                <c:pt idx="330">
                  <c:v>34996.376179644503</c:v>
                </c:pt>
                <c:pt idx="331">
                  <c:v>34401.0344408561</c:v>
                </c:pt>
                <c:pt idx="332">
                  <c:v>34093.483847034098</c:v>
                </c:pt>
                <c:pt idx="333">
                  <c:v>34764.208998244001</c:v>
                </c:pt>
                <c:pt idx="334">
                  <c:v>34696.8833309166</c:v>
                </c:pt>
                <c:pt idx="335">
                  <c:v>34546.742685913203</c:v>
                </c:pt>
                <c:pt idx="336">
                  <c:v>34029.453638360901</c:v>
                </c:pt>
                <c:pt idx="337">
                  <c:v>33980.808057972499</c:v>
                </c:pt>
                <c:pt idx="338">
                  <c:v>34621.450835219301</c:v>
                </c:pt>
                <c:pt idx="339">
                  <c:v>34756.128521318496</c:v>
                </c:pt>
                <c:pt idx="340">
                  <c:v>34777.792985921798</c:v>
                </c:pt>
                <c:pt idx="341">
                  <c:v>34734.801391177396</c:v>
                </c:pt>
                <c:pt idx="342">
                  <c:v>35116.580975137702</c:v>
                </c:pt>
                <c:pt idx="343">
                  <c:v>35155.183259545302</c:v>
                </c:pt>
                <c:pt idx="344">
                  <c:v>35218.555356910103</c:v>
                </c:pt>
                <c:pt idx="345">
                  <c:v>35075.378831603499</c:v>
                </c:pt>
                <c:pt idx="346">
                  <c:v>35150.0104689125</c:v>
                </c:pt>
                <c:pt idx="347">
                  <c:v>35350.013740250499</c:v>
                </c:pt>
                <c:pt idx="348">
                  <c:v>35603.2505417715</c:v>
                </c:pt>
                <c:pt idx="349">
                  <c:v>35866.615020609497</c:v>
                </c:pt>
                <c:pt idx="350">
                  <c:v>35991.315949353302</c:v>
                </c:pt>
                <c:pt idx="351">
                  <c:v>36150.373228521603</c:v>
                </c:pt>
                <c:pt idx="352">
                  <c:v>36375.236141581401</c:v>
                </c:pt>
                <c:pt idx="353">
                  <c:v>36437.134640527998</c:v>
                </c:pt>
                <c:pt idx="354">
                  <c:v>36714.809093865799</c:v>
                </c:pt>
                <c:pt idx="355">
                  <c:v>36774.876551872301</c:v>
                </c:pt>
                <c:pt idx="356">
                  <c:v>36981.903760703295</c:v>
                </c:pt>
                <c:pt idx="357">
                  <c:v>37202.738470665303</c:v>
                </c:pt>
                <c:pt idx="358">
                  <c:v>37410.1479192271</c:v>
                </c:pt>
                <c:pt idx="359">
                  <c:v>37588.848867189299</c:v>
                </c:pt>
                <c:pt idx="360">
                  <c:v>38152.6032537594</c:v>
                </c:pt>
                <c:pt idx="361">
                  <c:v>37787.311092862205</c:v>
                </c:pt>
                <c:pt idx="362">
                  <c:v>37624.0152307018</c:v>
                </c:pt>
                <c:pt idx="363">
                  <c:v>37759.597369018498</c:v>
                </c:pt>
                <c:pt idx="364">
                  <c:v>37819.283454825098</c:v>
                </c:pt>
                <c:pt idx="365">
                  <c:v>37810.303250841105</c:v>
                </c:pt>
                <c:pt idx="366">
                  <c:v>38144.342118130699</c:v>
                </c:pt>
                <c:pt idx="367">
                  <c:v>38270.065530267399</c:v>
                </c:pt>
                <c:pt idx="368">
                  <c:v>38358.850356317598</c:v>
                </c:pt>
                <c:pt idx="369">
                  <c:v>37696.750074022602</c:v>
                </c:pt>
                <c:pt idx="370">
                  <c:v>37889.290741096302</c:v>
                </c:pt>
                <c:pt idx="371">
                  <c:v>37280.455510637898</c:v>
                </c:pt>
                <c:pt idx="372">
                  <c:v>38076.7518577054</c:v>
                </c:pt>
                <c:pt idx="373">
                  <c:v>38388.060904038502</c:v>
                </c:pt>
                <c:pt idx="374">
                  <c:v>38570.043522145199</c:v>
                </c:pt>
                <c:pt idx="375">
                  <c:v>38961.238746048999</c:v>
                </c:pt>
                <c:pt idx="376">
                  <c:v>38451.589357349796</c:v>
                </c:pt>
                <c:pt idx="377">
                  <c:v>39137.227921962702</c:v>
                </c:pt>
              </c:numCache>
            </c:numRef>
          </c:val>
          <c:smooth val="0"/>
          <c:extLst>
            <c:ext xmlns:c16="http://schemas.microsoft.com/office/drawing/2014/chart" uri="{C3380CC4-5D6E-409C-BE32-E72D297353CC}">
              <c16:uniqueId val="{00000003-D4D9-41DB-A6BE-EDF9B9FE3586}"/>
            </c:ext>
          </c:extLst>
        </c:ser>
        <c:ser>
          <c:idx val="4"/>
          <c:order val="4"/>
          <c:tx>
            <c:strRef>
              <c:f>Sheet1!$F$1</c:f>
              <c:strCache>
                <c:ptCount val="1"/>
                <c:pt idx="0">
                  <c:v>One-Month US Treasury Bills</c:v>
                </c:pt>
              </c:strCache>
            </c:strRef>
          </c:tx>
          <c:spPr>
            <a:ln>
              <a:solidFill>
                <a:schemeClr val="accent6"/>
              </a:solidFill>
            </a:ln>
          </c:spPr>
          <c:marker>
            <c:symbol val="none"/>
          </c:marker>
          <c:cat>
            <c:numRef>
              <c:f>Sheet1!$A$2:$A$379</c:f>
              <c:numCache>
                <c:formatCode>mm/yyyy</c:formatCode>
                <c:ptCount val="378"/>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formatCode="mmm\-yy">
                  <c:v>43131</c:v>
                </c:pt>
                <c:pt idx="361" formatCode="mmm\-yy">
                  <c:v>43159</c:v>
                </c:pt>
                <c:pt idx="362" formatCode="mmm\-yy">
                  <c:v>43190</c:v>
                </c:pt>
                <c:pt idx="363" formatCode="mmm\-yy">
                  <c:v>43220</c:v>
                </c:pt>
                <c:pt idx="364" formatCode="mmm\-yy">
                  <c:v>43251</c:v>
                </c:pt>
                <c:pt idx="365" formatCode="mmm\-yy">
                  <c:v>43281</c:v>
                </c:pt>
                <c:pt idx="366" formatCode="mmm\-yy">
                  <c:v>43312</c:v>
                </c:pt>
                <c:pt idx="367" formatCode="mmm\-yy">
                  <c:v>43343</c:v>
                </c:pt>
                <c:pt idx="368" formatCode="mmm\-yy">
                  <c:v>43373</c:v>
                </c:pt>
                <c:pt idx="369">
                  <c:v>43404</c:v>
                </c:pt>
                <c:pt idx="370">
                  <c:v>43434</c:v>
                </c:pt>
                <c:pt idx="371">
                  <c:v>43465</c:v>
                </c:pt>
                <c:pt idx="372">
                  <c:v>43496</c:v>
                </c:pt>
                <c:pt idx="373">
                  <c:v>43524</c:v>
                </c:pt>
                <c:pt idx="374">
                  <c:v>43555</c:v>
                </c:pt>
                <c:pt idx="375">
                  <c:v>43585</c:v>
                </c:pt>
                <c:pt idx="376">
                  <c:v>43616</c:v>
                </c:pt>
                <c:pt idx="377">
                  <c:v>43646</c:v>
                </c:pt>
              </c:numCache>
            </c:numRef>
          </c:cat>
          <c:val>
            <c:numRef>
              <c:f>Sheet1!$F$2:$F$379</c:f>
              <c:numCache>
                <c:formatCode>_(* #,##0_);_(* \(#,##0\);_(* "-"??_);_(@_)</c:formatCode>
                <c:ptCount val="378"/>
                <c:pt idx="0">
                  <c:v>10029.42</c:v>
                </c:pt>
                <c:pt idx="1">
                  <c:v>10075.114037520001</c:v>
                </c:pt>
                <c:pt idx="2">
                  <c:v>10119.5150650834</c:v>
                </c:pt>
                <c:pt idx="3">
                  <c:v>10166.226746623801</c:v>
                </c:pt>
                <c:pt idx="4">
                  <c:v>10217.596690374499</c:v>
                </c:pt>
                <c:pt idx="5">
                  <c:v>10267.1826871129</c:v>
                </c:pt>
                <c:pt idx="6">
                  <c:v>10319.2578377019</c:v>
                </c:pt>
                <c:pt idx="7">
                  <c:v>10380.5335907422</c:v>
                </c:pt>
                <c:pt idx="8">
                  <c:v>10444.5503413963</c:v>
                </c:pt>
                <c:pt idx="9">
                  <c:v>10508.272543029099</c:v>
                </c:pt>
                <c:pt idx="10">
                  <c:v>10567.770382167801</c:v>
                </c:pt>
                <c:pt idx="11">
                  <c:v>10634.780614161098</c:v>
                </c:pt>
                <c:pt idx="12">
                  <c:v>10693.4207944676</c:v>
                </c:pt>
                <c:pt idx="13">
                  <c:v>10758.982157358401</c:v>
                </c:pt>
                <c:pt idx="14">
                  <c:v>10831.131891705701</c:v>
                </c:pt>
                <c:pt idx="15">
                  <c:v>10904.2203697109</c:v>
                </c:pt>
                <c:pt idx="16">
                  <c:v>10990.069296681699</c:v>
                </c:pt>
                <c:pt idx="17">
                  <c:v>11068.021858203001</c:v>
                </c:pt>
                <c:pt idx="18">
                  <c:v>11144.9999502268</c:v>
                </c:pt>
                <c:pt idx="19">
                  <c:v>11227.383789858901</c:v>
                </c:pt>
                <c:pt idx="20">
                  <c:v>11300.867016763501</c:v>
                </c:pt>
                <c:pt idx="21">
                  <c:v>11377.3173821319</c:v>
                </c:pt>
                <c:pt idx="22">
                  <c:v>11455.434043277699</c:v>
                </c:pt>
                <c:pt idx="23">
                  <c:v>11524.957072486299</c:v>
                </c:pt>
                <c:pt idx="24">
                  <c:v>11590.3035790873</c:v>
                </c:pt>
                <c:pt idx="25">
                  <c:v>11656.124913112899</c:v>
                </c:pt>
                <c:pt idx="26">
                  <c:v>11731.202013678299</c:v>
                </c:pt>
                <c:pt idx="27">
                  <c:v>11811.8305651183</c:v>
                </c:pt>
                <c:pt idx="28">
                  <c:v>11891.808469874701</c:v>
                </c:pt>
                <c:pt idx="29">
                  <c:v>11966.1441646199</c:v>
                </c:pt>
                <c:pt idx="30">
                  <c:v>12047.166926758598</c:v>
                </c:pt>
                <c:pt idx="31">
                  <c:v>12126.340907801201</c:v>
                </c:pt>
                <c:pt idx="32">
                  <c:v>12198.904931793499</c:v>
                </c:pt>
                <c:pt idx="33">
                  <c:v>12282.0770656185</c:v>
                </c:pt>
                <c:pt idx="34">
                  <c:v>12351.4830831163</c:v>
                </c:pt>
                <c:pt idx="35">
                  <c:v>12425.456115301098</c:v>
                </c:pt>
                <c:pt idx="36">
                  <c:v>12489.78270161</c:v>
                </c:pt>
                <c:pt idx="37">
                  <c:v>12549.3214957485</c:v>
                </c:pt>
                <c:pt idx="38">
                  <c:v>12604.425566436399</c:v>
                </c:pt>
                <c:pt idx="39">
                  <c:v>12671.670176833301</c:v>
                </c:pt>
                <c:pt idx="40">
                  <c:v>12731.493131738102</c:v>
                </c:pt>
                <c:pt idx="41">
                  <c:v>12784.5961895906</c:v>
                </c:pt>
                <c:pt idx="42">
                  <c:v>12847.041271219099</c:v>
                </c:pt>
                <c:pt idx="43">
                  <c:v>12906.267416183498</c:v>
                </c:pt>
                <c:pt idx="44">
                  <c:v>12965.0980549467</c:v>
                </c:pt>
                <c:pt idx="45">
                  <c:v>13020.147861288</c:v>
                </c:pt>
                <c:pt idx="46">
                  <c:v>13071.1269482241</c:v>
                </c:pt>
                <c:pt idx="47">
                  <c:v>13120.693968724499</c:v>
                </c:pt>
                <c:pt idx="48">
                  <c:v>13165.1862419724</c:v>
                </c:pt>
                <c:pt idx="49">
                  <c:v>13202.4121225902</c:v>
                </c:pt>
                <c:pt idx="50">
                  <c:v>13246.983465916101</c:v>
                </c:pt>
                <c:pt idx="51">
                  <c:v>13290.0202658001</c:v>
                </c:pt>
                <c:pt idx="52">
                  <c:v>13326.679457701301</c:v>
                </c:pt>
                <c:pt idx="53">
                  <c:v>13369.3434893172</c:v>
                </c:pt>
                <c:pt idx="54">
                  <c:v>13410.480959233799</c:v>
                </c:pt>
                <c:pt idx="55">
                  <c:v>13445.413921084499</c:v>
                </c:pt>
                <c:pt idx="56">
                  <c:v>13480.0049374793</c:v>
                </c:pt>
                <c:pt idx="57">
                  <c:v>13510.821576766901</c:v>
                </c:pt>
                <c:pt idx="58">
                  <c:v>13542.517964186001</c:v>
                </c:pt>
                <c:pt idx="59">
                  <c:v>13580.7457838953</c:v>
                </c:pt>
                <c:pt idx="60">
                  <c:v>13612.455467226098</c:v>
                </c:pt>
                <c:pt idx="61">
                  <c:v>13642.528103844301</c:v>
                </c:pt>
                <c:pt idx="62">
                  <c:v>13677.146018907801</c:v>
                </c:pt>
                <c:pt idx="63">
                  <c:v>13709.584106120799</c:v>
                </c:pt>
                <c:pt idx="64">
                  <c:v>13739.306484462901</c:v>
                </c:pt>
                <c:pt idx="65">
                  <c:v>13774.178218251101</c:v>
                </c:pt>
                <c:pt idx="66">
                  <c:v>13807.261039495699</c:v>
                </c:pt>
                <c:pt idx="67">
                  <c:v>13841.841324769101</c:v>
                </c:pt>
                <c:pt idx="68">
                  <c:v>13877.304122243198</c:v>
                </c:pt>
                <c:pt idx="69">
                  <c:v>13907.970188892499</c:v>
                </c:pt>
                <c:pt idx="70">
                  <c:v>13942.614942633099</c:v>
                </c:pt>
                <c:pt idx="71">
                  <c:v>13974.172657294199</c:v>
                </c:pt>
                <c:pt idx="72">
                  <c:v>14009.1528062899</c:v>
                </c:pt>
                <c:pt idx="73">
                  <c:v>14038.848007493401</c:v>
                </c:pt>
                <c:pt idx="74">
                  <c:v>14076.6812989888</c:v>
                </c:pt>
                <c:pt idx="75">
                  <c:v>14114.8431819904</c:v>
                </c:pt>
                <c:pt idx="76">
                  <c:v>14159.3049380137</c:v>
                </c:pt>
                <c:pt idx="77">
                  <c:v>14203.453650810401</c:v>
                </c:pt>
                <c:pt idx="78">
                  <c:v>14242.5301924945</c:v>
                </c:pt>
                <c:pt idx="79">
                  <c:v>14295.048098326299</c:v>
                </c:pt>
                <c:pt idx="80">
                  <c:v>14347.3551088229</c:v>
                </c:pt>
                <c:pt idx="81">
                  <c:v>14402.456126118299</c:v>
                </c:pt>
                <c:pt idx="82">
                  <c:v>14455.6083904518</c:v>
                </c:pt>
                <c:pt idx="83">
                  <c:v>14519.645290060602</c:v>
                </c:pt>
                <c:pt idx="84">
                  <c:v>14579.9816760635</c:v>
                </c:pt>
                <c:pt idx="85">
                  <c:v>14638.053743079201</c:v>
                </c:pt>
                <c:pt idx="86">
                  <c:v>14705.666913318501</c:v>
                </c:pt>
                <c:pt idx="87">
                  <c:v>14771.107131082799</c:v>
                </c:pt>
                <c:pt idx="88">
                  <c:v>14850.2093639912</c:v>
                </c:pt>
                <c:pt idx="89">
                  <c:v>14920.220676037701</c:v>
                </c:pt>
                <c:pt idx="90">
                  <c:v>14987.691405956801</c:v>
                </c:pt>
                <c:pt idx="91">
                  <c:v>15057.596996212498</c:v>
                </c:pt>
                <c:pt idx="92">
                  <c:v>15122.477170149699</c:v>
                </c:pt>
                <c:pt idx="93">
                  <c:v>15193.7645275298</c:v>
                </c:pt>
                <c:pt idx="94">
                  <c:v>15257.59353231</c:v>
                </c:pt>
                <c:pt idx="95">
                  <c:v>15332.0841554534</c:v>
                </c:pt>
                <c:pt idx="96">
                  <c:v>15397.670211845199</c:v>
                </c:pt>
                <c:pt idx="97">
                  <c:v>15457.850466101199</c:v>
                </c:pt>
                <c:pt idx="98">
                  <c:v>15518.796133133901</c:v>
                </c:pt>
                <c:pt idx="99">
                  <c:v>15589.861356266299</c:v>
                </c:pt>
                <c:pt idx="100">
                  <c:v>15655.8438854706</c:v>
                </c:pt>
                <c:pt idx="101">
                  <c:v>15718.459433090498</c:v>
                </c:pt>
                <c:pt idx="102">
                  <c:v>15789.1422014693</c:v>
                </c:pt>
                <c:pt idx="103">
                  <c:v>15854.2266245379</c:v>
                </c:pt>
                <c:pt idx="104">
                  <c:v>15923.584109752301</c:v>
                </c:pt>
                <c:pt idx="105">
                  <c:v>15991.195647882299</c:v>
                </c:pt>
                <c:pt idx="106">
                  <c:v>16056.246232658301</c:v>
                </c:pt>
                <c:pt idx="107">
                  <c:v>16130.4373296256</c:v>
                </c:pt>
                <c:pt idx="108">
                  <c:v>16203.082367183299</c:v>
                </c:pt>
                <c:pt idx="109">
                  <c:v>16265.6116823465</c:v>
                </c:pt>
                <c:pt idx="110">
                  <c:v>16335.4106751978</c:v>
                </c:pt>
                <c:pt idx="111">
                  <c:v>16405.7803573044</c:v>
                </c:pt>
                <c:pt idx="112">
                  <c:v>16486.7297587434</c:v>
                </c:pt>
                <c:pt idx="113">
                  <c:v>16547.607008377599</c:v>
                </c:pt>
                <c:pt idx="114">
                  <c:v>16618.586313879299</c:v>
                </c:pt>
                <c:pt idx="115">
                  <c:v>16686.858790173999</c:v>
                </c:pt>
                <c:pt idx="116">
                  <c:v>16760.955117945898</c:v>
                </c:pt>
                <c:pt idx="117">
                  <c:v>16831.654502728899</c:v>
                </c:pt>
                <c:pt idx="118">
                  <c:v>16897.632905214101</c:v>
                </c:pt>
                <c:pt idx="119">
                  <c:v>16978.178851983401</c:v>
                </c:pt>
                <c:pt idx="120">
                  <c:v>17050.9592112682</c:v>
                </c:pt>
                <c:pt idx="121">
                  <c:v>17117.582424194399</c:v>
                </c:pt>
                <c:pt idx="122">
                  <c:v>17185.123269165502</c:v>
                </c:pt>
                <c:pt idx="123">
                  <c:v>17259.067417568098</c:v>
                </c:pt>
                <c:pt idx="124">
                  <c:v>17328.733643199099</c:v>
                </c:pt>
                <c:pt idx="125">
                  <c:v>17399.596033686201</c:v>
                </c:pt>
                <c:pt idx="126">
                  <c:v>17469.2344368919</c:v>
                </c:pt>
                <c:pt idx="127">
                  <c:v>17544.463948070901</c:v>
                </c:pt>
                <c:pt idx="128">
                  <c:v>17624.771977346802</c:v>
                </c:pt>
                <c:pt idx="129">
                  <c:v>17681.9203004833</c:v>
                </c:pt>
                <c:pt idx="130">
                  <c:v>17736.094167899999</c:v>
                </c:pt>
                <c:pt idx="131">
                  <c:v>17802.625804342599</c:v>
                </c:pt>
                <c:pt idx="132">
                  <c:v>17865.634637851901</c:v>
                </c:pt>
                <c:pt idx="133">
                  <c:v>17929.037988618198</c:v>
                </c:pt>
                <c:pt idx="134">
                  <c:v>18005.390589796498</c:v>
                </c:pt>
                <c:pt idx="135">
                  <c:v>18072.213995892402</c:v>
                </c:pt>
                <c:pt idx="136">
                  <c:v>18133.6992823492</c:v>
                </c:pt>
                <c:pt idx="137">
                  <c:v>18205.398115941702</c:v>
                </c:pt>
                <c:pt idx="138">
                  <c:v>18274.689681710799</c:v>
                </c:pt>
                <c:pt idx="139">
                  <c:v>18345.681368717298</c:v>
                </c:pt>
                <c:pt idx="140">
                  <c:v>18416.701170431901</c:v>
                </c:pt>
                <c:pt idx="141">
                  <c:v>18488.281362870999</c:v>
                </c:pt>
                <c:pt idx="142">
                  <c:v>18555.249615623597</c:v>
                </c:pt>
                <c:pt idx="143">
                  <c:v>18636.471509766099</c:v>
                </c:pt>
                <c:pt idx="144">
                  <c:v>18713.380500392599</c:v>
                </c:pt>
                <c:pt idx="145">
                  <c:v>18794.108152533299</c:v>
                </c:pt>
                <c:pt idx="146">
                  <c:v>18882.064578687103</c:v>
                </c:pt>
                <c:pt idx="147">
                  <c:v>18968.825777219699</c:v>
                </c:pt>
                <c:pt idx="148">
                  <c:v>19064.434349784602</c:v>
                </c:pt>
                <c:pt idx="149">
                  <c:v>19140.3908691211</c:v>
                </c:pt>
                <c:pt idx="150">
                  <c:v>19232.274315488299</c:v>
                </c:pt>
                <c:pt idx="151">
                  <c:v>19329.312678774499</c:v>
                </c:pt>
                <c:pt idx="152">
                  <c:v>19427.561642189401</c:v>
                </c:pt>
                <c:pt idx="153">
                  <c:v>19536.608545687101</c:v>
                </c:pt>
                <c:pt idx="154">
                  <c:v>19635.721668161001</c:v>
                </c:pt>
                <c:pt idx="155">
                  <c:v>19734.760321110902</c:v>
                </c:pt>
                <c:pt idx="156">
                  <c:v>19841.008323727699</c:v>
                </c:pt>
                <c:pt idx="157">
                  <c:v>19915.481548470798</c:v>
                </c:pt>
                <c:pt idx="158">
                  <c:v>19998.361816482899</c:v>
                </c:pt>
                <c:pt idx="159">
                  <c:v>20077.035371869002</c:v>
                </c:pt>
                <c:pt idx="160">
                  <c:v>20141.904273155502</c:v>
                </c:pt>
                <c:pt idx="161">
                  <c:v>20198.4989957822</c:v>
                </c:pt>
                <c:pt idx="162">
                  <c:v>20259.5489589969</c:v>
                </c:pt>
                <c:pt idx="163">
                  <c:v>20322.1084202274</c:v>
                </c:pt>
                <c:pt idx="164">
                  <c:v>20378.4738201418</c:v>
                </c:pt>
                <c:pt idx="165">
                  <c:v>20424.188850462502</c:v>
                </c:pt>
                <c:pt idx="166">
                  <c:v>20459.816805493199</c:v>
                </c:pt>
                <c:pt idx="167">
                  <c:v>20489.761793369802</c:v>
                </c:pt>
                <c:pt idx="168">
                  <c:v>20518.474096570797</c:v>
                </c:pt>
                <c:pt idx="169">
                  <c:v>20545.008587272503</c:v>
                </c:pt>
                <c:pt idx="170">
                  <c:v>20572.497808762299</c:v>
                </c:pt>
                <c:pt idx="171">
                  <c:v>20604.090993647198</c:v>
                </c:pt>
                <c:pt idx="172">
                  <c:v>20633.9236569969</c:v>
                </c:pt>
                <c:pt idx="173">
                  <c:v>20660.648714917399</c:v>
                </c:pt>
                <c:pt idx="174">
                  <c:v>20692.602474219901</c:v>
                </c:pt>
                <c:pt idx="175">
                  <c:v>20721.325875714399</c:v>
                </c:pt>
                <c:pt idx="176">
                  <c:v>20751.127286588802</c:v>
                </c:pt>
                <c:pt idx="177">
                  <c:v>20779.309392556701</c:v>
                </c:pt>
                <c:pt idx="178">
                  <c:v>20803.656509372002</c:v>
                </c:pt>
                <c:pt idx="179">
                  <c:v>20827.1625608619</c:v>
                </c:pt>
                <c:pt idx="180">
                  <c:v>20847.4023974386</c:v>
                </c:pt>
                <c:pt idx="181">
                  <c:v>20865.525044342699</c:v>
                </c:pt>
                <c:pt idx="182">
                  <c:v>20886.567926349901</c:v>
                </c:pt>
                <c:pt idx="183">
                  <c:v>20907.0012557523</c:v>
                </c:pt>
                <c:pt idx="184">
                  <c:v>20925.681661374299</c:v>
                </c:pt>
                <c:pt idx="185">
                  <c:v>20946.243236174701</c:v>
                </c:pt>
                <c:pt idx="186">
                  <c:v>20960.411275099701</c:v>
                </c:pt>
                <c:pt idx="187">
                  <c:v>20974.989241141498</c:v>
                </c:pt>
                <c:pt idx="188">
                  <c:v>20992.8116894997</c:v>
                </c:pt>
                <c:pt idx="189">
                  <c:v>21007.6053238973</c:v>
                </c:pt>
                <c:pt idx="190">
                  <c:v>21022.697187562</c:v>
                </c:pt>
                <c:pt idx="191">
                  <c:v>21039.9063674797</c:v>
                </c:pt>
                <c:pt idx="192">
                  <c:v>21054.522790433202</c:v>
                </c:pt>
                <c:pt idx="193">
                  <c:v>21067.633441774797</c:v>
                </c:pt>
                <c:pt idx="194">
                  <c:v>21085.854837938597</c:v>
                </c:pt>
                <c:pt idx="195">
                  <c:v>21102.685567270299</c:v>
                </c:pt>
                <c:pt idx="196">
                  <c:v>21115.556095197699</c:v>
                </c:pt>
                <c:pt idx="197">
                  <c:v>21133.219257871398</c:v>
                </c:pt>
                <c:pt idx="198">
                  <c:v>21153.655080893699</c:v>
                </c:pt>
                <c:pt idx="199">
                  <c:v>21176.964293427402</c:v>
                </c:pt>
                <c:pt idx="200">
                  <c:v>21201.2585068648</c:v>
                </c:pt>
                <c:pt idx="201">
                  <c:v>21225.129003817699</c:v>
                </c:pt>
                <c:pt idx="202">
                  <c:v>21257.881500383399</c:v>
                </c:pt>
                <c:pt idx="203">
                  <c:v>21292.927243825001</c:v>
                </c:pt>
                <c:pt idx="204">
                  <c:v>21327.8412566267</c:v>
                </c:pt>
                <c:pt idx="205">
                  <c:v>21362.931953846197</c:v>
                </c:pt>
                <c:pt idx="206">
                  <c:v>21408.1893251904</c:v>
                </c:pt>
                <c:pt idx="207">
                  <c:v>21452.217407356602</c:v>
                </c:pt>
                <c:pt idx="208">
                  <c:v>21503.486061738498</c:v>
                </c:pt>
                <c:pt idx="209">
                  <c:v>21552.247366731997</c:v>
                </c:pt>
                <c:pt idx="210">
                  <c:v>21603.4274885538</c:v>
                </c:pt>
                <c:pt idx="211">
                  <c:v>21668.6071896295</c:v>
                </c:pt>
                <c:pt idx="212">
                  <c:v>21730.475396877398</c:v>
                </c:pt>
                <c:pt idx="213">
                  <c:v>21789.8452287092</c:v>
                </c:pt>
                <c:pt idx="214">
                  <c:v>21858.2653427273</c:v>
                </c:pt>
                <c:pt idx="215">
                  <c:v>21927.357133649199</c:v>
                </c:pt>
                <c:pt idx="216">
                  <c:v>22004.091919938401</c:v>
                </c:pt>
                <c:pt idx="217">
                  <c:v>22078.047672881297</c:v>
                </c:pt>
                <c:pt idx="218">
                  <c:v>22159.0211205263</c:v>
                </c:pt>
                <c:pt idx="219">
                  <c:v>22238.000303604098</c:v>
                </c:pt>
                <c:pt idx="220">
                  <c:v>22333.868322912898</c:v>
                </c:pt>
                <c:pt idx="221">
                  <c:v>22422.4042437186</c:v>
                </c:pt>
                <c:pt idx="222">
                  <c:v>22511.575903155499</c:v>
                </c:pt>
                <c:pt idx="223">
                  <c:v>22606.671553243199</c:v>
                </c:pt>
                <c:pt idx="224">
                  <c:v>22698.933901186301</c:v>
                </c:pt>
                <c:pt idx="225">
                  <c:v>22791.046174957301</c:v>
                </c:pt>
                <c:pt idx="226">
                  <c:v>22887.459137591199</c:v>
                </c:pt>
                <c:pt idx="227">
                  <c:v>22979.789436498202</c:v>
                </c:pt>
                <c:pt idx="228">
                  <c:v>23081.920812669701</c:v>
                </c:pt>
                <c:pt idx="229">
                  <c:v>23170.490759212102</c:v>
                </c:pt>
                <c:pt idx="230">
                  <c:v>23269.0186370675</c:v>
                </c:pt>
                <c:pt idx="231">
                  <c:v>23370.525077068</c:v>
                </c:pt>
                <c:pt idx="232">
                  <c:v>23465.393049513299</c:v>
                </c:pt>
                <c:pt idx="233">
                  <c:v>23558.7923534683</c:v>
                </c:pt>
                <c:pt idx="234">
                  <c:v>23652.019206569501</c:v>
                </c:pt>
                <c:pt idx="235">
                  <c:v>23750.882281651</c:v>
                </c:pt>
                <c:pt idx="236">
                  <c:v>23827.699760214498</c:v>
                </c:pt>
                <c:pt idx="237">
                  <c:v>23904.346322033198</c:v>
                </c:pt>
                <c:pt idx="238">
                  <c:v>23985.879266468401</c:v>
                </c:pt>
                <c:pt idx="239">
                  <c:v>24051.161634068001</c:v>
                </c:pt>
                <c:pt idx="240">
                  <c:v>24102.842770187199</c:v>
                </c:pt>
                <c:pt idx="241">
                  <c:v>24134.793498563402</c:v>
                </c:pt>
                <c:pt idx="242">
                  <c:v>24176.071235883999</c:v>
                </c:pt>
                <c:pt idx="243">
                  <c:v>24218.5582634739</c:v>
                </c:pt>
                <c:pt idx="244">
                  <c:v>24261.776280695103</c:v>
                </c:pt>
                <c:pt idx="245">
                  <c:v>24303.977214357699</c:v>
                </c:pt>
                <c:pt idx="246">
                  <c:v>24341.0772355755</c:v>
                </c:pt>
                <c:pt idx="247">
                  <c:v>24371.863830063001</c:v>
                </c:pt>
                <c:pt idx="248">
                  <c:v>24409.143032977499</c:v>
                </c:pt>
                <c:pt idx="249">
                  <c:v>24429.143884778699</c:v>
                </c:pt>
                <c:pt idx="250">
                  <c:v>24435.549206305299</c:v>
                </c:pt>
                <c:pt idx="251">
                  <c:v>24435.774013358001</c:v>
                </c:pt>
                <c:pt idx="252">
                  <c:v>24435.896192228101</c:v>
                </c:pt>
                <c:pt idx="253">
                  <c:v>24439.2096997517</c:v>
                </c:pt>
                <c:pt idx="254">
                  <c:v>24443.0857584101</c:v>
                </c:pt>
                <c:pt idx="255">
                  <c:v>24446.3953522218</c:v>
                </c:pt>
                <c:pt idx="256">
                  <c:v>24446.9160604428</c:v>
                </c:pt>
                <c:pt idx="257">
                  <c:v>24448.847366811602</c:v>
                </c:pt>
                <c:pt idx="258">
                  <c:v>24452.157740745002</c:v>
                </c:pt>
                <c:pt idx="259">
                  <c:v>24454.9403962959</c:v>
                </c:pt>
                <c:pt idx="260">
                  <c:v>24456.965265360799</c:v>
                </c:pt>
                <c:pt idx="261">
                  <c:v>24457.853053199902</c:v>
                </c:pt>
                <c:pt idx="262">
                  <c:v>24457.9655593239</c:v>
                </c:pt>
                <c:pt idx="263">
                  <c:v>24459.418362478198</c:v>
                </c:pt>
                <c:pt idx="264">
                  <c:v>24460.166820680002</c:v>
                </c:pt>
                <c:pt idx="265">
                  <c:v>24460.3649480313</c:v>
                </c:pt>
                <c:pt idx="266">
                  <c:v>24462.064943395202</c:v>
                </c:pt>
                <c:pt idx="267">
                  <c:v>24464.853618798701</c:v>
                </c:pt>
                <c:pt idx="268">
                  <c:v>24467.5251808139</c:v>
                </c:pt>
                <c:pt idx="269">
                  <c:v>24470.757340890297</c:v>
                </c:pt>
                <c:pt idx="270">
                  <c:v>24474.2517650386</c:v>
                </c:pt>
                <c:pt idx="271">
                  <c:v>24477.372232138598</c:v>
                </c:pt>
                <c:pt idx="272">
                  <c:v>24480.544499579901</c:v>
                </c:pt>
                <c:pt idx="273">
                  <c:v>24483.200638658098</c:v>
                </c:pt>
                <c:pt idx="274">
                  <c:v>24485.844824327101</c:v>
                </c:pt>
                <c:pt idx="275">
                  <c:v>24489.106338857699</c:v>
                </c:pt>
                <c:pt idx="276">
                  <c:v>24490.7960871951</c:v>
                </c:pt>
                <c:pt idx="277">
                  <c:v>24493.725186407097</c:v>
                </c:pt>
                <c:pt idx="278">
                  <c:v>24495.4642408953</c:v>
                </c:pt>
                <c:pt idx="279">
                  <c:v>24496.456307197102</c:v>
                </c:pt>
                <c:pt idx="280">
                  <c:v>24496.8041568767</c:v>
                </c:pt>
                <c:pt idx="281">
                  <c:v>24497.580705568402</c:v>
                </c:pt>
                <c:pt idx="282">
                  <c:v>24497.058907099399</c:v>
                </c:pt>
                <c:pt idx="283">
                  <c:v>24499.026020929603</c:v>
                </c:pt>
                <c:pt idx="284">
                  <c:v>24499.1485160597</c:v>
                </c:pt>
                <c:pt idx="285">
                  <c:v>24499.2538623984</c:v>
                </c:pt>
                <c:pt idx="286">
                  <c:v>24499.307760756899</c:v>
                </c:pt>
                <c:pt idx="287">
                  <c:v>24499.3273602031</c:v>
                </c:pt>
                <c:pt idx="288">
                  <c:v>24499.408207983401</c:v>
                </c:pt>
                <c:pt idx="289">
                  <c:v>24500.020693188599</c:v>
                </c:pt>
                <c:pt idx="290">
                  <c:v>24501.155044146697</c:v>
                </c:pt>
                <c:pt idx="291">
                  <c:v>24501.784723831301</c:v>
                </c:pt>
                <c:pt idx="292">
                  <c:v>24503.418992872401</c:v>
                </c:pt>
                <c:pt idx="293">
                  <c:v>24503.9580680902</c:v>
                </c:pt>
                <c:pt idx="294">
                  <c:v>24504.979883141601</c:v>
                </c:pt>
                <c:pt idx="295">
                  <c:v>24506.4354789467</c:v>
                </c:pt>
                <c:pt idx="296">
                  <c:v>24508.025946609301</c:v>
                </c:pt>
                <c:pt idx="297">
                  <c:v>24509.589558664698</c:v>
                </c:pt>
                <c:pt idx="298">
                  <c:v>24511.4694441838</c:v>
                </c:pt>
                <c:pt idx="299">
                  <c:v>24513.950004891602</c:v>
                </c:pt>
                <c:pt idx="300">
                  <c:v>24514.359387856701</c:v>
                </c:pt>
                <c:pt idx="301">
                  <c:v>24514.930572430399</c:v>
                </c:pt>
                <c:pt idx="302">
                  <c:v>24515.859688299101</c:v>
                </c:pt>
                <c:pt idx="303">
                  <c:v>24516.779033037401</c:v>
                </c:pt>
                <c:pt idx="304">
                  <c:v>24517.168849824</c:v>
                </c:pt>
                <c:pt idx="305">
                  <c:v>24517.585641694503</c:v>
                </c:pt>
                <c:pt idx="306">
                  <c:v>24517.700874347003</c:v>
                </c:pt>
                <c:pt idx="307">
                  <c:v>24518.049025699402</c:v>
                </c:pt>
                <c:pt idx="308">
                  <c:v>24518.012248625899</c:v>
                </c:pt>
                <c:pt idx="309">
                  <c:v>24518.693849366402</c:v>
                </c:pt>
                <c:pt idx="310">
                  <c:v>24519.203838198398</c:v>
                </c:pt>
                <c:pt idx="311">
                  <c:v>24519.782491408998</c:v>
                </c:pt>
                <c:pt idx="312">
                  <c:v>24520.287598928298</c:v>
                </c:pt>
                <c:pt idx="313">
                  <c:v>24521.405724042903</c:v>
                </c:pt>
                <c:pt idx="314">
                  <c:v>24522.001594202</c:v>
                </c:pt>
                <c:pt idx="315">
                  <c:v>24522.423372629397</c:v>
                </c:pt>
                <c:pt idx="316">
                  <c:v>24522.599934077702</c:v>
                </c:pt>
                <c:pt idx="317">
                  <c:v>24523.1982855161</c:v>
                </c:pt>
                <c:pt idx="318">
                  <c:v>24523.328258467001</c:v>
                </c:pt>
                <c:pt idx="319">
                  <c:v>24523.2865688089</c:v>
                </c:pt>
                <c:pt idx="320">
                  <c:v>24523.401828255799</c:v>
                </c:pt>
                <c:pt idx="321">
                  <c:v>24523.737798860901</c:v>
                </c:pt>
                <c:pt idx="322">
                  <c:v>24523.656870526098</c:v>
                </c:pt>
                <c:pt idx="323">
                  <c:v>24523.777036444797</c:v>
                </c:pt>
                <c:pt idx="324">
                  <c:v>24524.063964636098</c:v>
                </c:pt>
                <c:pt idx="325">
                  <c:v>24524.039440572102</c:v>
                </c:pt>
                <c:pt idx="326">
                  <c:v>24524.4955877057</c:v>
                </c:pt>
                <c:pt idx="327">
                  <c:v>24525.170011334398</c:v>
                </c:pt>
                <c:pt idx="328">
                  <c:v>24524.978715008299</c:v>
                </c:pt>
                <c:pt idx="329">
                  <c:v>24525.074362425297</c:v>
                </c:pt>
                <c:pt idx="330">
                  <c:v>24524.834016696499</c:v>
                </c:pt>
                <c:pt idx="331">
                  <c:v>24525.645788702503</c:v>
                </c:pt>
                <c:pt idx="332">
                  <c:v>24525.856709256303</c:v>
                </c:pt>
                <c:pt idx="333">
                  <c:v>24525.3833602218</c:v>
                </c:pt>
                <c:pt idx="334">
                  <c:v>24525.920466117401</c:v>
                </c:pt>
                <c:pt idx="335">
                  <c:v>24528.4122996367</c:v>
                </c:pt>
                <c:pt idx="336">
                  <c:v>24529.893815739601</c:v>
                </c:pt>
                <c:pt idx="337">
                  <c:v>24534.8316833647</c:v>
                </c:pt>
                <c:pt idx="338">
                  <c:v>24539.861323859801</c:v>
                </c:pt>
                <c:pt idx="339">
                  <c:v>24541.566844221801</c:v>
                </c:pt>
                <c:pt idx="340">
                  <c:v>24544.722889717999</c:v>
                </c:pt>
                <c:pt idx="341">
                  <c:v>24549.489474903199</c:v>
                </c:pt>
                <c:pt idx="342">
                  <c:v>24554.131783362896</c:v>
                </c:pt>
                <c:pt idx="343">
                  <c:v>24558.608001587003</c:v>
                </c:pt>
                <c:pt idx="344">
                  <c:v>24563.910205054501</c:v>
                </c:pt>
                <c:pt idx="345">
                  <c:v>24567.776564520802</c:v>
                </c:pt>
                <c:pt idx="346">
                  <c:v>24571.225880350499</c:v>
                </c:pt>
                <c:pt idx="347">
                  <c:v>24577.452228988597</c:v>
                </c:pt>
                <c:pt idx="348">
                  <c:v>24586.442661013898</c:v>
                </c:pt>
                <c:pt idx="349">
                  <c:v>24595.3822915655</c:v>
                </c:pt>
                <c:pt idx="350">
                  <c:v>24603.641420938999</c:v>
                </c:pt>
                <c:pt idx="351">
                  <c:v>24617.0135000513</c:v>
                </c:pt>
                <c:pt idx="352">
                  <c:v>24632.716692962902</c:v>
                </c:pt>
                <c:pt idx="353">
                  <c:v>24647.865813729099</c:v>
                </c:pt>
                <c:pt idx="354">
                  <c:v>24665.713333364798</c:v>
                </c:pt>
                <c:pt idx="355">
                  <c:v>24683.9955600875</c:v>
                </c:pt>
                <c:pt idx="356">
                  <c:v>24707.235541907401</c:v>
                </c:pt>
                <c:pt idx="357">
                  <c:v>24731.028913280003</c:v>
                </c:pt>
                <c:pt idx="358">
                  <c:v>24751.511151425999</c:v>
                </c:pt>
                <c:pt idx="359">
                  <c:v>24773.366735772703</c:v>
                </c:pt>
                <c:pt idx="360">
                  <c:v>24801.172362596899</c:v>
                </c:pt>
                <c:pt idx="361">
                  <c:v>24828.557817119701</c:v>
                </c:pt>
                <c:pt idx="362">
                  <c:v>24857.7015782854</c:v>
                </c:pt>
                <c:pt idx="363">
                  <c:v>24893.332607727698</c:v>
                </c:pt>
                <c:pt idx="364">
                  <c:v>24928.280357375701</c:v>
                </c:pt>
                <c:pt idx="365">
                  <c:v>24962.073134228202</c:v>
                </c:pt>
                <c:pt idx="366">
                  <c:v>25002.484234425203</c:v>
                </c:pt>
                <c:pt idx="367">
                  <c:v>25043.145774535598</c:v>
                </c:pt>
                <c:pt idx="368">
                  <c:v>25080.865760701199</c:v>
                </c:pt>
                <c:pt idx="369">
                  <c:v>25128.318758720499</c:v>
                </c:pt>
                <c:pt idx="370">
                  <c:v>25172.974293986597</c:v>
                </c:pt>
                <c:pt idx="371">
                  <c:v>25221.369337066801</c:v>
                </c:pt>
                <c:pt idx="372">
                  <c:v>25273.1387197681</c:v>
                </c:pt>
                <c:pt idx="373">
                  <c:v>25319.492183494</c:v>
                </c:pt>
                <c:pt idx="374">
                  <c:v>25368.141055775301</c:v>
                </c:pt>
                <c:pt idx="375">
                  <c:v>25421.203596421699</c:v>
                </c:pt>
                <c:pt idx="376">
                  <c:v>25473.423832849501</c:v>
                </c:pt>
                <c:pt idx="377">
                  <c:v>25519.087492412196</c:v>
                </c:pt>
              </c:numCache>
            </c:numRef>
          </c:val>
          <c:smooth val="0"/>
          <c:extLst>
            <c:ext xmlns:c16="http://schemas.microsoft.com/office/drawing/2014/chart" uri="{C3380CC4-5D6E-409C-BE32-E72D297353CC}">
              <c16:uniqueId val="{00000004-D4D9-41DB-A6BE-EDF9B9FE3586}"/>
            </c:ext>
          </c:extLst>
        </c:ser>
        <c:dLbls>
          <c:showLegendKey val="0"/>
          <c:showVal val="0"/>
          <c:showCatName val="0"/>
          <c:showSerName val="0"/>
          <c:showPercent val="0"/>
          <c:showBubbleSize val="0"/>
        </c:dLbls>
        <c:smooth val="0"/>
        <c:axId val="43695104"/>
        <c:axId val="43696896"/>
      </c:lineChart>
      <c:dateAx>
        <c:axId val="43695104"/>
        <c:scaling>
          <c:orientation val="minMax"/>
          <c:max val="43646"/>
          <c:min val="32508"/>
        </c:scaling>
        <c:delete val="0"/>
        <c:axPos val="b"/>
        <c:numFmt formatCode="mm/yyyy" sourceLinked="0"/>
        <c:majorTickMark val="none"/>
        <c:minorTickMark val="none"/>
        <c:tickLblPos val="nextTo"/>
        <c:spPr>
          <a:ln w="6350">
            <a:solidFill>
              <a:schemeClr val="bg1">
                <a:lumMod val="65000"/>
              </a:schemeClr>
            </a:solidFill>
          </a:ln>
        </c:spPr>
        <c:txPr>
          <a:bodyPr rot="0" vert="horz"/>
          <a:lstStyle/>
          <a:p>
            <a:pPr>
              <a:defRPr sz="900">
                <a:solidFill>
                  <a:schemeClr val="tx1"/>
                </a:solidFill>
                <a:latin typeface="Arial" pitchFamily="34" charset="0"/>
                <a:cs typeface="Arial" pitchFamily="34" charset="0"/>
              </a:defRPr>
            </a:pPr>
            <a:endParaRPr lang="en-US"/>
          </a:p>
        </c:txPr>
        <c:crossAx val="43696896"/>
        <c:crosses val="autoZero"/>
        <c:auto val="1"/>
        <c:lblOffset val="100"/>
        <c:baseTimeUnit val="days"/>
        <c:majorUnit val="5"/>
        <c:majorTimeUnit val="years"/>
      </c:dateAx>
      <c:valAx>
        <c:axId val="43696896"/>
        <c:scaling>
          <c:orientation val="minMax"/>
          <c:max val="120000"/>
          <c:min val="0"/>
        </c:scaling>
        <c:delete val="0"/>
        <c:axPos val="l"/>
        <c:majorGridlines>
          <c:spPr>
            <a:ln w="6350">
              <a:noFill/>
              <a:prstDash val="solid"/>
            </a:ln>
          </c:spPr>
        </c:majorGridlines>
        <c:numFmt formatCode="&quot;$&quot;#,##0" sourceLinked="0"/>
        <c:majorTickMark val="none"/>
        <c:minorTickMark val="none"/>
        <c:tickLblPos val="nextTo"/>
        <c:spPr>
          <a:ln w="6350">
            <a:solidFill>
              <a:schemeClr val="bg1">
                <a:lumMod val="65000"/>
              </a:schemeClr>
            </a:solidFill>
          </a:ln>
        </c:spPr>
        <c:txPr>
          <a:bodyPr/>
          <a:lstStyle/>
          <a:p>
            <a:pPr>
              <a:defRPr sz="900">
                <a:solidFill>
                  <a:schemeClr val="tx1"/>
                </a:solidFill>
              </a:defRPr>
            </a:pPr>
            <a:endParaRPr lang="en-US"/>
          </a:p>
        </c:txPr>
        <c:crossAx val="43695104"/>
        <c:crosses val="autoZero"/>
        <c:crossBetween val="between"/>
        <c:majorUnit val="20000"/>
      </c:valAx>
    </c:plotArea>
    <c:plotVisOnly val="1"/>
    <c:dispBlanksAs val="gap"/>
    <c:showDLblsOverMax val="0"/>
  </c:chart>
  <c:spPr>
    <a:solidFill>
      <a:schemeClr val="bg1"/>
    </a:solidFill>
  </c:spPr>
  <c:txPr>
    <a:bodyPr/>
    <a:lstStyle/>
    <a:p>
      <a:pPr>
        <a:defRPr sz="800">
          <a:solidFill>
            <a:schemeClr val="bg1">
              <a:lumMod val="65000"/>
            </a:schemeClr>
          </a:solidFill>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86552758961898"/>
          <c:y val="0.18377087080252374"/>
          <c:w val="0.64697947827482261"/>
          <c:h val="0.76283364335434178"/>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dLbl>
              <c:idx val="0"/>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4C0F-4D13-99B4-BD5393AE1641}"/>
                </c:ext>
              </c:extLst>
            </c:dLbl>
            <c:dLbl>
              <c:idx val="1"/>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4C0F-4D13-99B4-BD5393AE1641}"/>
                </c:ext>
              </c:extLst>
            </c:dLbl>
            <c:dLbl>
              <c:idx val="2"/>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4C0F-4D13-99B4-BD5393AE1641}"/>
                </c:ext>
              </c:extLst>
            </c:dLbl>
            <c:dLbl>
              <c:idx val="3"/>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4C0F-4D13-99B4-BD5393AE1641}"/>
                </c:ext>
              </c:extLst>
            </c:dLbl>
            <c:numFmt formatCode="#,##0.00;[Red]\-#,##0.00;;" sourceLinked="0"/>
            <c:spPr>
              <a:noFill/>
              <a:ln>
                <a:noFill/>
              </a:ln>
              <a:effectLst/>
            </c:spPr>
            <c:txPr>
              <a:bodyPr/>
              <a:lstStyle/>
              <a:p>
                <a:pPr>
                  <a:defRPr sz="900">
                    <a:solidFill>
                      <a:schemeClr val="accent3"/>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100% Treasury Bills</c:v>
                </c:pt>
                <c:pt idx="1">
                  <c:v>25/75</c:v>
                </c:pt>
                <c:pt idx="2">
                  <c:v>50/50</c:v>
                </c:pt>
                <c:pt idx="3">
                  <c:v>75/25</c:v>
                </c:pt>
                <c:pt idx="4">
                  <c:v>100% Stocks</c:v>
                </c:pt>
              </c:strCache>
            </c:strRef>
          </c:cat>
          <c:val>
            <c:numRef>
              <c:f>Sheet1!$B$2:$B$6</c:f>
              <c:numCache>
                <c:formatCode>0.00</c:formatCode>
                <c:ptCount val="5"/>
                <c:pt idx="0">
                  <c:v>0</c:v>
                </c:pt>
                <c:pt idx="1">
                  <c:v>0</c:v>
                </c:pt>
                <c:pt idx="2">
                  <c:v>0</c:v>
                </c:pt>
                <c:pt idx="3">
                  <c:v>0</c:v>
                </c:pt>
                <c:pt idx="4">
                  <c:v>0</c:v>
                </c:pt>
              </c:numCache>
            </c:numRef>
          </c:val>
          <c:extLst>
            <c:ext xmlns:c16="http://schemas.microsoft.com/office/drawing/2014/chart" uri="{C3380CC4-5D6E-409C-BE32-E72D297353CC}">
              <c16:uniqueId val="{00000004-4C0F-4D13-99B4-BD5393AE1641}"/>
            </c:ext>
          </c:extLst>
        </c:ser>
        <c:ser>
          <c:idx val="1"/>
          <c:order val="1"/>
          <c:tx>
            <c:strRef>
              <c:f>Sheet1!$C$1</c:f>
              <c:strCache>
                <c:ptCount val="1"/>
                <c:pt idx="0">
                  <c:v>Series 2</c:v>
                </c:pt>
              </c:strCache>
            </c:strRef>
          </c:tx>
          <c:spPr>
            <a:solidFill>
              <a:schemeClr val="bg1">
                <a:lumMod val="75000"/>
              </a:schemeClr>
            </a:solidFill>
          </c:spPr>
          <c:invertIfNegative val="0"/>
          <c:dPt>
            <c:idx val="0"/>
            <c:invertIfNegative val="0"/>
            <c:bubble3D val="0"/>
            <c:extLst>
              <c:ext xmlns:c16="http://schemas.microsoft.com/office/drawing/2014/chart" uri="{C3380CC4-5D6E-409C-BE32-E72D297353CC}">
                <c16:uniqueId val="{00000005-4C0F-4D13-99B4-BD5393AE1641}"/>
              </c:ext>
            </c:extLst>
          </c:dPt>
          <c:dPt>
            <c:idx val="1"/>
            <c:invertIfNegative val="0"/>
            <c:bubble3D val="0"/>
            <c:extLst>
              <c:ext xmlns:c16="http://schemas.microsoft.com/office/drawing/2014/chart" uri="{C3380CC4-5D6E-409C-BE32-E72D297353CC}">
                <c16:uniqueId val="{00000006-4C0F-4D13-99B4-BD5393AE1641}"/>
              </c:ext>
            </c:extLst>
          </c:dPt>
          <c:dLbls>
            <c:numFmt formatCode="#,##0.00;[Red]\-#,##0.00;" sourceLinked="0"/>
            <c:spPr>
              <a:noFill/>
              <a:ln>
                <a:noFill/>
              </a:ln>
              <a:effectLst/>
            </c:spPr>
            <c:txPr>
              <a:bodyPr wrap="square" lIns="38100" tIns="19050" rIns="38100" bIns="19050" anchor="ctr">
                <a:spAutoFit/>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100% Treasury Bills</c:v>
                </c:pt>
                <c:pt idx="1">
                  <c:v>25/75</c:v>
                </c:pt>
                <c:pt idx="2">
                  <c:v>50/50</c:v>
                </c:pt>
                <c:pt idx="3">
                  <c:v>75/25</c:v>
                </c:pt>
                <c:pt idx="4">
                  <c:v>100% Stocks</c:v>
                </c:pt>
              </c:strCache>
            </c:strRef>
          </c:cat>
          <c:val>
            <c:numRef>
              <c:f>Sheet1!$C$2:$C$6</c:f>
              <c:numCache>
                <c:formatCode>0.00</c:formatCode>
                <c:ptCount val="5"/>
                <c:pt idx="0">
                  <c:v>0.6</c:v>
                </c:pt>
                <c:pt idx="1">
                  <c:v>1.47</c:v>
                </c:pt>
                <c:pt idx="2">
                  <c:v>2.2999999999999998</c:v>
                </c:pt>
                <c:pt idx="3">
                  <c:v>3.08</c:v>
                </c:pt>
                <c:pt idx="4">
                  <c:v>3.8</c:v>
                </c:pt>
              </c:numCache>
            </c:numRef>
          </c:val>
          <c:extLst>
            <c:ext xmlns:c16="http://schemas.microsoft.com/office/drawing/2014/chart" uri="{C3380CC4-5D6E-409C-BE32-E72D297353CC}">
              <c16:uniqueId val="{00000007-4C0F-4D13-99B4-BD5393AE1641}"/>
            </c:ext>
          </c:extLst>
        </c:ser>
        <c:dLbls>
          <c:showLegendKey val="0"/>
          <c:showVal val="0"/>
          <c:showCatName val="0"/>
          <c:showSerName val="0"/>
          <c:showPercent val="0"/>
          <c:showBubbleSize val="0"/>
        </c:dLbls>
        <c:gapWidth val="56"/>
        <c:overlap val="100"/>
        <c:axId val="156994944"/>
        <c:axId val="156996736"/>
      </c:barChart>
      <c:catAx>
        <c:axId val="156994944"/>
        <c:scaling>
          <c:orientation val="minMax"/>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156996736"/>
        <c:crosses val="autoZero"/>
        <c:auto val="1"/>
        <c:lblAlgn val="ctr"/>
        <c:lblOffset val="100"/>
        <c:noMultiLvlLbl val="0"/>
      </c:catAx>
      <c:valAx>
        <c:axId val="156996736"/>
        <c:scaling>
          <c:orientation val="minMax"/>
          <c:max val="5"/>
          <c:min val="0"/>
        </c:scaling>
        <c:delete val="0"/>
        <c:axPos val="b"/>
        <c:numFmt formatCode="0.00" sourceLinked="1"/>
        <c:majorTickMark val="none"/>
        <c:minorTickMark val="none"/>
        <c:tickLblPos val="none"/>
        <c:spPr>
          <a:ln>
            <a:noFill/>
          </a:ln>
        </c:spPr>
        <c:crossAx val="1569949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2915631535362897"/>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Sheet1!$A$2:$A$262</c:f>
              <c:numCache>
                <c:formatCode>mmm\ dd\,\ yyyy</c:formatCode>
                <c:ptCount val="261"/>
                <c:pt idx="0">
                  <c:v>43280</c:v>
                </c:pt>
                <c:pt idx="1">
                  <c:v>43283</c:v>
                </c:pt>
                <c:pt idx="2">
                  <c:v>43284</c:v>
                </c:pt>
                <c:pt idx="3">
                  <c:v>43285</c:v>
                </c:pt>
                <c:pt idx="4">
                  <c:v>43286</c:v>
                </c:pt>
                <c:pt idx="5">
                  <c:v>43287</c:v>
                </c:pt>
                <c:pt idx="6">
                  <c:v>43290</c:v>
                </c:pt>
                <c:pt idx="7">
                  <c:v>43291</c:v>
                </c:pt>
                <c:pt idx="8">
                  <c:v>43292</c:v>
                </c:pt>
                <c:pt idx="9">
                  <c:v>43293</c:v>
                </c:pt>
                <c:pt idx="10">
                  <c:v>43294</c:v>
                </c:pt>
                <c:pt idx="11">
                  <c:v>43297</c:v>
                </c:pt>
                <c:pt idx="12">
                  <c:v>43298</c:v>
                </c:pt>
                <c:pt idx="13">
                  <c:v>43299</c:v>
                </c:pt>
                <c:pt idx="14">
                  <c:v>43300</c:v>
                </c:pt>
                <c:pt idx="15">
                  <c:v>43301</c:v>
                </c:pt>
                <c:pt idx="16">
                  <c:v>43304</c:v>
                </c:pt>
                <c:pt idx="17">
                  <c:v>43305</c:v>
                </c:pt>
                <c:pt idx="18">
                  <c:v>43306</c:v>
                </c:pt>
                <c:pt idx="19">
                  <c:v>43307</c:v>
                </c:pt>
                <c:pt idx="20">
                  <c:v>43308</c:v>
                </c:pt>
                <c:pt idx="21">
                  <c:v>43311</c:v>
                </c:pt>
                <c:pt idx="22">
                  <c:v>43312</c:v>
                </c:pt>
                <c:pt idx="23">
                  <c:v>43313</c:v>
                </c:pt>
                <c:pt idx="24">
                  <c:v>43314</c:v>
                </c:pt>
                <c:pt idx="25">
                  <c:v>43315</c:v>
                </c:pt>
                <c:pt idx="26">
                  <c:v>43318</c:v>
                </c:pt>
                <c:pt idx="27">
                  <c:v>43319</c:v>
                </c:pt>
                <c:pt idx="28">
                  <c:v>43320</c:v>
                </c:pt>
                <c:pt idx="29">
                  <c:v>43321</c:v>
                </c:pt>
                <c:pt idx="30">
                  <c:v>43322</c:v>
                </c:pt>
                <c:pt idx="31">
                  <c:v>43325</c:v>
                </c:pt>
                <c:pt idx="32">
                  <c:v>43326</c:v>
                </c:pt>
                <c:pt idx="33">
                  <c:v>43327</c:v>
                </c:pt>
                <c:pt idx="34">
                  <c:v>43328</c:v>
                </c:pt>
                <c:pt idx="35">
                  <c:v>43329</c:v>
                </c:pt>
                <c:pt idx="36">
                  <c:v>43332</c:v>
                </c:pt>
                <c:pt idx="37">
                  <c:v>43333</c:v>
                </c:pt>
                <c:pt idx="38">
                  <c:v>43334</c:v>
                </c:pt>
                <c:pt idx="39">
                  <c:v>43335</c:v>
                </c:pt>
                <c:pt idx="40">
                  <c:v>43336</c:v>
                </c:pt>
                <c:pt idx="41">
                  <c:v>43339</c:v>
                </c:pt>
                <c:pt idx="42">
                  <c:v>43340</c:v>
                </c:pt>
                <c:pt idx="43">
                  <c:v>43341</c:v>
                </c:pt>
                <c:pt idx="44">
                  <c:v>43342</c:v>
                </c:pt>
                <c:pt idx="45">
                  <c:v>43343</c:v>
                </c:pt>
                <c:pt idx="46">
                  <c:v>43346</c:v>
                </c:pt>
                <c:pt idx="47">
                  <c:v>43347</c:v>
                </c:pt>
                <c:pt idx="48">
                  <c:v>43348</c:v>
                </c:pt>
                <c:pt idx="49">
                  <c:v>43349</c:v>
                </c:pt>
                <c:pt idx="50">
                  <c:v>43350</c:v>
                </c:pt>
                <c:pt idx="51">
                  <c:v>43353</c:v>
                </c:pt>
                <c:pt idx="52">
                  <c:v>43354</c:v>
                </c:pt>
                <c:pt idx="53">
                  <c:v>43355</c:v>
                </c:pt>
                <c:pt idx="54">
                  <c:v>43356</c:v>
                </c:pt>
                <c:pt idx="55">
                  <c:v>43357</c:v>
                </c:pt>
                <c:pt idx="56">
                  <c:v>43360</c:v>
                </c:pt>
                <c:pt idx="57">
                  <c:v>43361</c:v>
                </c:pt>
                <c:pt idx="58">
                  <c:v>43362</c:v>
                </c:pt>
                <c:pt idx="59">
                  <c:v>43363</c:v>
                </c:pt>
                <c:pt idx="60">
                  <c:v>43364</c:v>
                </c:pt>
                <c:pt idx="61">
                  <c:v>43367</c:v>
                </c:pt>
                <c:pt idx="62">
                  <c:v>43368</c:v>
                </c:pt>
                <c:pt idx="63">
                  <c:v>43369</c:v>
                </c:pt>
                <c:pt idx="64">
                  <c:v>43370</c:v>
                </c:pt>
                <c:pt idx="65" formatCode="m/d/yyyy">
                  <c:v>43371</c:v>
                </c:pt>
                <c:pt idx="66" formatCode="m/d/yyyy">
                  <c:v>43374</c:v>
                </c:pt>
                <c:pt idx="67" formatCode="m/d/yyyy">
                  <c:v>43375</c:v>
                </c:pt>
                <c:pt idx="68" formatCode="m/d/yyyy">
                  <c:v>43376</c:v>
                </c:pt>
                <c:pt idx="69" formatCode="m/d/yyyy">
                  <c:v>43377</c:v>
                </c:pt>
                <c:pt idx="70" formatCode="m/d/yyyy">
                  <c:v>43378</c:v>
                </c:pt>
                <c:pt idx="71" formatCode="m/d/yyyy">
                  <c:v>43381</c:v>
                </c:pt>
                <c:pt idx="72" formatCode="m/d/yyyy">
                  <c:v>43382</c:v>
                </c:pt>
                <c:pt idx="73" formatCode="m/d/yyyy">
                  <c:v>43383</c:v>
                </c:pt>
                <c:pt idx="74" formatCode="m/d/yyyy">
                  <c:v>43384</c:v>
                </c:pt>
                <c:pt idx="75" formatCode="m/d/yyyy">
                  <c:v>43385</c:v>
                </c:pt>
                <c:pt idx="76" formatCode="m/d/yyyy">
                  <c:v>43388</c:v>
                </c:pt>
                <c:pt idx="77" formatCode="m/d/yyyy">
                  <c:v>43389</c:v>
                </c:pt>
                <c:pt idx="78" formatCode="m/d/yyyy">
                  <c:v>43390</c:v>
                </c:pt>
                <c:pt idx="79" formatCode="m/d/yyyy">
                  <c:v>43391</c:v>
                </c:pt>
                <c:pt idx="80" formatCode="m/d/yyyy">
                  <c:v>43392</c:v>
                </c:pt>
                <c:pt idx="81" formatCode="m/d/yyyy">
                  <c:v>43395</c:v>
                </c:pt>
                <c:pt idx="82" formatCode="m/d/yyyy">
                  <c:v>43396</c:v>
                </c:pt>
                <c:pt idx="83" formatCode="m/d/yyyy">
                  <c:v>43397</c:v>
                </c:pt>
                <c:pt idx="84" formatCode="m/d/yyyy">
                  <c:v>43398</c:v>
                </c:pt>
                <c:pt idx="85" formatCode="m/d/yyyy">
                  <c:v>43399</c:v>
                </c:pt>
                <c:pt idx="86" formatCode="m/d/yyyy">
                  <c:v>43402</c:v>
                </c:pt>
                <c:pt idx="87" formatCode="m/d/yyyy">
                  <c:v>43403</c:v>
                </c:pt>
                <c:pt idx="88" formatCode="m/d/yyyy">
                  <c:v>43404</c:v>
                </c:pt>
                <c:pt idx="89" formatCode="m/d/yyyy">
                  <c:v>43405</c:v>
                </c:pt>
                <c:pt idx="90" formatCode="m/d/yyyy">
                  <c:v>43406</c:v>
                </c:pt>
                <c:pt idx="91" formatCode="m/d/yyyy">
                  <c:v>43409</c:v>
                </c:pt>
                <c:pt idx="92" formatCode="m/d/yyyy">
                  <c:v>43410</c:v>
                </c:pt>
                <c:pt idx="93" formatCode="m/d/yyyy">
                  <c:v>43411</c:v>
                </c:pt>
                <c:pt idx="94" formatCode="m/d/yyyy">
                  <c:v>43412</c:v>
                </c:pt>
                <c:pt idx="95" formatCode="m/d/yyyy">
                  <c:v>43413</c:v>
                </c:pt>
                <c:pt idx="96" formatCode="m/d/yyyy">
                  <c:v>43416</c:v>
                </c:pt>
                <c:pt idx="97" formatCode="m/d/yyyy">
                  <c:v>43417</c:v>
                </c:pt>
                <c:pt idx="98" formatCode="m/d/yyyy">
                  <c:v>43418</c:v>
                </c:pt>
                <c:pt idx="99" formatCode="m/d/yyyy">
                  <c:v>43419</c:v>
                </c:pt>
                <c:pt idx="100" formatCode="m/d/yyyy">
                  <c:v>43420</c:v>
                </c:pt>
                <c:pt idx="101" formatCode="m/d/yyyy">
                  <c:v>43423</c:v>
                </c:pt>
                <c:pt idx="102" formatCode="m/d/yyyy">
                  <c:v>43424</c:v>
                </c:pt>
                <c:pt idx="103" formatCode="m/d/yyyy">
                  <c:v>43425</c:v>
                </c:pt>
                <c:pt idx="104" formatCode="m/d/yyyy">
                  <c:v>43426</c:v>
                </c:pt>
                <c:pt idx="105" formatCode="m/d/yyyy">
                  <c:v>43427</c:v>
                </c:pt>
                <c:pt idx="106" formatCode="m/d/yyyy">
                  <c:v>43430</c:v>
                </c:pt>
                <c:pt idx="107" formatCode="m/d/yyyy">
                  <c:v>43431</c:v>
                </c:pt>
                <c:pt idx="108" formatCode="m/d/yyyy">
                  <c:v>43432</c:v>
                </c:pt>
                <c:pt idx="109" formatCode="m/d/yyyy">
                  <c:v>43433</c:v>
                </c:pt>
                <c:pt idx="110" formatCode="m/d/yyyy">
                  <c:v>43434</c:v>
                </c:pt>
                <c:pt idx="111" formatCode="m/d/yyyy">
                  <c:v>43437</c:v>
                </c:pt>
                <c:pt idx="112" formatCode="m/d/yyyy">
                  <c:v>43438</c:v>
                </c:pt>
                <c:pt idx="113" formatCode="m/d/yyyy">
                  <c:v>43439</c:v>
                </c:pt>
                <c:pt idx="114" formatCode="m/d/yyyy">
                  <c:v>43440</c:v>
                </c:pt>
                <c:pt idx="115" formatCode="m/d/yyyy">
                  <c:v>43441</c:v>
                </c:pt>
                <c:pt idx="116" formatCode="m/d/yyyy">
                  <c:v>43444</c:v>
                </c:pt>
                <c:pt idx="117" formatCode="m/d/yyyy">
                  <c:v>43445</c:v>
                </c:pt>
                <c:pt idx="118" formatCode="m/d/yyyy">
                  <c:v>43446</c:v>
                </c:pt>
                <c:pt idx="119" formatCode="m/d/yyyy">
                  <c:v>43447</c:v>
                </c:pt>
                <c:pt idx="120" formatCode="m/d/yyyy">
                  <c:v>43448</c:v>
                </c:pt>
                <c:pt idx="121" formatCode="m/d/yyyy">
                  <c:v>43451</c:v>
                </c:pt>
                <c:pt idx="122" formatCode="m/d/yyyy">
                  <c:v>43452</c:v>
                </c:pt>
                <c:pt idx="123" formatCode="m/d/yyyy">
                  <c:v>43453</c:v>
                </c:pt>
                <c:pt idx="124" formatCode="m/d/yyyy">
                  <c:v>43454</c:v>
                </c:pt>
                <c:pt idx="125" formatCode="m/d/yyyy">
                  <c:v>43455</c:v>
                </c:pt>
                <c:pt idx="126" formatCode="m/d/yyyy">
                  <c:v>43458</c:v>
                </c:pt>
                <c:pt idx="127" formatCode="m/d/yyyy">
                  <c:v>43459</c:v>
                </c:pt>
                <c:pt idx="128" formatCode="m/d/yyyy">
                  <c:v>43460</c:v>
                </c:pt>
                <c:pt idx="129" formatCode="m/d/yyyy">
                  <c:v>43461</c:v>
                </c:pt>
                <c:pt idx="130" formatCode="m/d/yyyy">
                  <c:v>43462</c:v>
                </c:pt>
                <c:pt idx="131" formatCode="m/d/yyyy">
                  <c:v>43465</c:v>
                </c:pt>
                <c:pt idx="132">
                  <c:v>43466</c:v>
                </c:pt>
                <c:pt idx="133">
                  <c:v>43467</c:v>
                </c:pt>
                <c:pt idx="134">
                  <c:v>43468</c:v>
                </c:pt>
                <c:pt idx="135">
                  <c:v>43469</c:v>
                </c:pt>
                <c:pt idx="136">
                  <c:v>43472</c:v>
                </c:pt>
                <c:pt idx="137">
                  <c:v>43473</c:v>
                </c:pt>
                <c:pt idx="138">
                  <c:v>43474</c:v>
                </c:pt>
                <c:pt idx="139">
                  <c:v>43475</c:v>
                </c:pt>
                <c:pt idx="140">
                  <c:v>43476</c:v>
                </c:pt>
                <c:pt idx="141">
                  <c:v>43479</c:v>
                </c:pt>
                <c:pt idx="142">
                  <c:v>43480</c:v>
                </c:pt>
                <c:pt idx="143">
                  <c:v>43481</c:v>
                </c:pt>
                <c:pt idx="144">
                  <c:v>43482</c:v>
                </c:pt>
                <c:pt idx="145">
                  <c:v>43483</c:v>
                </c:pt>
                <c:pt idx="146">
                  <c:v>43486</c:v>
                </c:pt>
                <c:pt idx="147">
                  <c:v>43487</c:v>
                </c:pt>
                <c:pt idx="148">
                  <c:v>43488</c:v>
                </c:pt>
                <c:pt idx="149">
                  <c:v>43489</c:v>
                </c:pt>
                <c:pt idx="150">
                  <c:v>43490</c:v>
                </c:pt>
                <c:pt idx="151">
                  <c:v>43493</c:v>
                </c:pt>
                <c:pt idx="152">
                  <c:v>43494</c:v>
                </c:pt>
                <c:pt idx="153">
                  <c:v>43495</c:v>
                </c:pt>
                <c:pt idx="154">
                  <c:v>43496</c:v>
                </c:pt>
                <c:pt idx="155">
                  <c:v>43497</c:v>
                </c:pt>
                <c:pt idx="156">
                  <c:v>43500</c:v>
                </c:pt>
                <c:pt idx="157">
                  <c:v>43501</c:v>
                </c:pt>
                <c:pt idx="158">
                  <c:v>43502</c:v>
                </c:pt>
                <c:pt idx="159">
                  <c:v>43503</c:v>
                </c:pt>
                <c:pt idx="160">
                  <c:v>43504</c:v>
                </c:pt>
                <c:pt idx="161">
                  <c:v>43507</c:v>
                </c:pt>
                <c:pt idx="162">
                  <c:v>43508</c:v>
                </c:pt>
                <c:pt idx="163">
                  <c:v>43509</c:v>
                </c:pt>
                <c:pt idx="164">
                  <c:v>43510</c:v>
                </c:pt>
                <c:pt idx="165">
                  <c:v>43511</c:v>
                </c:pt>
                <c:pt idx="166">
                  <c:v>43514</c:v>
                </c:pt>
                <c:pt idx="167">
                  <c:v>43515</c:v>
                </c:pt>
                <c:pt idx="168">
                  <c:v>43516</c:v>
                </c:pt>
                <c:pt idx="169">
                  <c:v>43517</c:v>
                </c:pt>
                <c:pt idx="170">
                  <c:v>43518</c:v>
                </c:pt>
                <c:pt idx="171">
                  <c:v>43521</c:v>
                </c:pt>
                <c:pt idx="172">
                  <c:v>43522</c:v>
                </c:pt>
                <c:pt idx="173">
                  <c:v>43523</c:v>
                </c:pt>
                <c:pt idx="174">
                  <c:v>43524</c:v>
                </c:pt>
                <c:pt idx="175">
                  <c:v>43525</c:v>
                </c:pt>
                <c:pt idx="176">
                  <c:v>43528</c:v>
                </c:pt>
                <c:pt idx="177">
                  <c:v>43529</c:v>
                </c:pt>
                <c:pt idx="178">
                  <c:v>43530</c:v>
                </c:pt>
                <c:pt idx="179">
                  <c:v>43531</c:v>
                </c:pt>
                <c:pt idx="180">
                  <c:v>43532</c:v>
                </c:pt>
                <c:pt idx="181">
                  <c:v>43535</c:v>
                </c:pt>
                <c:pt idx="182">
                  <c:v>43536</c:v>
                </c:pt>
                <c:pt idx="183">
                  <c:v>43537</c:v>
                </c:pt>
                <c:pt idx="184">
                  <c:v>43538</c:v>
                </c:pt>
                <c:pt idx="185">
                  <c:v>43539</c:v>
                </c:pt>
                <c:pt idx="186">
                  <c:v>43542</c:v>
                </c:pt>
                <c:pt idx="187">
                  <c:v>43543</c:v>
                </c:pt>
                <c:pt idx="188">
                  <c:v>43544</c:v>
                </c:pt>
                <c:pt idx="189">
                  <c:v>43545</c:v>
                </c:pt>
                <c:pt idx="190">
                  <c:v>43546</c:v>
                </c:pt>
                <c:pt idx="191">
                  <c:v>43549</c:v>
                </c:pt>
                <c:pt idx="192">
                  <c:v>43550</c:v>
                </c:pt>
                <c:pt idx="193">
                  <c:v>43551</c:v>
                </c:pt>
                <c:pt idx="194">
                  <c:v>43552</c:v>
                </c:pt>
                <c:pt idx="195">
                  <c:v>43553</c:v>
                </c:pt>
                <c:pt idx="196">
                  <c:v>43556</c:v>
                </c:pt>
                <c:pt idx="197">
                  <c:v>43557</c:v>
                </c:pt>
                <c:pt idx="198">
                  <c:v>43558</c:v>
                </c:pt>
                <c:pt idx="199">
                  <c:v>43559</c:v>
                </c:pt>
                <c:pt idx="200">
                  <c:v>43560</c:v>
                </c:pt>
                <c:pt idx="201">
                  <c:v>43563</c:v>
                </c:pt>
                <c:pt idx="202">
                  <c:v>43564</c:v>
                </c:pt>
                <c:pt idx="203">
                  <c:v>43565</c:v>
                </c:pt>
                <c:pt idx="204">
                  <c:v>43566</c:v>
                </c:pt>
                <c:pt idx="205">
                  <c:v>43567</c:v>
                </c:pt>
                <c:pt idx="206">
                  <c:v>43570</c:v>
                </c:pt>
                <c:pt idx="207">
                  <c:v>43571</c:v>
                </c:pt>
                <c:pt idx="208">
                  <c:v>43572</c:v>
                </c:pt>
                <c:pt idx="209">
                  <c:v>43573</c:v>
                </c:pt>
                <c:pt idx="210">
                  <c:v>43574</c:v>
                </c:pt>
                <c:pt idx="211">
                  <c:v>43577</c:v>
                </c:pt>
                <c:pt idx="212">
                  <c:v>43578</c:v>
                </c:pt>
                <c:pt idx="213">
                  <c:v>43579</c:v>
                </c:pt>
                <c:pt idx="214">
                  <c:v>43580</c:v>
                </c:pt>
                <c:pt idx="215">
                  <c:v>43581</c:v>
                </c:pt>
                <c:pt idx="216">
                  <c:v>43584</c:v>
                </c:pt>
                <c:pt idx="217">
                  <c:v>43585</c:v>
                </c:pt>
                <c:pt idx="218">
                  <c:v>43586</c:v>
                </c:pt>
                <c:pt idx="219">
                  <c:v>43587</c:v>
                </c:pt>
                <c:pt idx="220">
                  <c:v>43588</c:v>
                </c:pt>
                <c:pt idx="221">
                  <c:v>43591</c:v>
                </c:pt>
                <c:pt idx="222">
                  <c:v>43592</c:v>
                </c:pt>
                <c:pt idx="223">
                  <c:v>43593</c:v>
                </c:pt>
                <c:pt idx="224">
                  <c:v>43594</c:v>
                </c:pt>
                <c:pt idx="225">
                  <c:v>43595</c:v>
                </c:pt>
                <c:pt idx="226">
                  <c:v>43598</c:v>
                </c:pt>
                <c:pt idx="227">
                  <c:v>43599</c:v>
                </c:pt>
                <c:pt idx="228">
                  <c:v>43600</c:v>
                </c:pt>
                <c:pt idx="229">
                  <c:v>43601</c:v>
                </c:pt>
                <c:pt idx="230">
                  <c:v>43602</c:v>
                </c:pt>
                <c:pt idx="231">
                  <c:v>43605</c:v>
                </c:pt>
                <c:pt idx="232">
                  <c:v>43606</c:v>
                </c:pt>
                <c:pt idx="233">
                  <c:v>43607</c:v>
                </c:pt>
                <c:pt idx="234">
                  <c:v>43608</c:v>
                </c:pt>
                <c:pt idx="235">
                  <c:v>43609</c:v>
                </c:pt>
                <c:pt idx="236">
                  <c:v>43612</c:v>
                </c:pt>
                <c:pt idx="237">
                  <c:v>43613</c:v>
                </c:pt>
                <c:pt idx="238">
                  <c:v>43614</c:v>
                </c:pt>
                <c:pt idx="239">
                  <c:v>43615</c:v>
                </c:pt>
                <c:pt idx="240">
                  <c:v>43616</c:v>
                </c:pt>
                <c:pt idx="241">
                  <c:v>43619</c:v>
                </c:pt>
                <c:pt idx="242">
                  <c:v>43620</c:v>
                </c:pt>
                <c:pt idx="243">
                  <c:v>43621</c:v>
                </c:pt>
                <c:pt idx="244">
                  <c:v>43622</c:v>
                </c:pt>
                <c:pt idx="245">
                  <c:v>43623</c:v>
                </c:pt>
                <c:pt idx="246">
                  <c:v>43626</c:v>
                </c:pt>
                <c:pt idx="247">
                  <c:v>43627</c:v>
                </c:pt>
                <c:pt idx="248">
                  <c:v>43628</c:v>
                </c:pt>
                <c:pt idx="249">
                  <c:v>43629</c:v>
                </c:pt>
                <c:pt idx="250">
                  <c:v>43630</c:v>
                </c:pt>
                <c:pt idx="251">
                  <c:v>43633</c:v>
                </c:pt>
                <c:pt idx="252">
                  <c:v>43634</c:v>
                </c:pt>
                <c:pt idx="253">
                  <c:v>43635</c:v>
                </c:pt>
                <c:pt idx="254">
                  <c:v>43636</c:v>
                </c:pt>
                <c:pt idx="255">
                  <c:v>43637</c:v>
                </c:pt>
                <c:pt idx="256">
                  <c:v>43640</c:v>
                </c:pt>
                <c:pt idx="257">
                  <c:v>43641</c:v>
                </c:pt>
                <c:pt idx="258">
                  <c:v>43642</c:v>
                </c:pt>
                <c:pt idx="259">
                  <c:v>43643</c:v>
                </c:pt>
                <c:pt idx="260">
                  <c:v>43644</c:v>
                </c:pt>
              </c:numCache>
            </c:numRef>
          </c:cat>
          <c:val>
            <c:numRef>
              <c:f>Sheet1!$C$2:$C$262</c:f>
              <c:numCache>
                <c:formatCode>#,##0.00</c:formatCode>
                <c:ptCount val="261"/>
                <c:pt idx="0">
                  <c:v>246.74586219956299</c:v>
                </c:pt>
                <c:pt idx="1">
                  <c:v>245.726122916789</c:v>
                </c:pt>
                <c:pt idx="2">
                  <c:v>245.68519386456899</c:v>
                </c:pt>
                <c:pt idx="3">
                  <c:v>245.66543802330801</c:v>
                </c:pt>
                <c:pt idx="4">
                  <c:v>247.13974471014399</c:v>
                </c:pt>
                <c:pt idx="5">
                  <c:v>249.13292363727001</c:v>
                </c:pt>
                <c:pt idx="6">
                  <c:v>251.430173293645</c:v>
                </c:pt>
                <c:pt idx="7">
                  <c:v>251.94995054115299</c:v>
                </c:pt>
                <c:pt idx="8">
                  <c:v>249.708660469877</c:v>
                </c:pt>
                <c:pt idx="9">
                  <c:v>251.291828085096</c:v>
                </c:pt>
                <c:pt idx="10">
                  <c:v>251.829075036549</c:v>
                </c:pt>
                <c:pt idx="11">
                  <c:v>251.503688149303</c:v>
                </c:pt>
                <c:pt idx="12">
                  <c:v>252.08449255784799</c:v>
                </c:pt>
                <c:pt idx="13">
                  <c:v>252.463166345242</c:v>
                </c:pt>
                <c:pt idx="14">
                  <c:v>251.48661003701801</c:v>
                </c:pt>
                <c:pt idx="15">
                  <c:v>252.19543427696601</c:v>
                </c:pt>
                <c:pt idx="16">
                  <c:v>252.21721954906701</c:v>
                </c:pt>
                <c:pt idx="17">
                  <c:v>253.73053757062601</c:v>
                </c:pt>
                <c:pt idx="18">
                  <c:v>255.08412176042299</c:v>
                </c:pt>
                <c:pt idx="19">
                  <c:v>255.12605144251299</c:v>
                </c:pt>
                <c:pt idx="20">
                  <c:v>254.60509236257701</c:v>
                </c:pt>
                <c:pt idx="21">
                  <c:v>253.74266186256401</c:v>
                </c:pt>
                <c:pt idx="22">
                  <c:v>254.18691294174801</c:v>
                </c:pt>
                <c:pt idx="23">
                  <c:v>253.78460462952</c:v>
                </c:pt>
                <c:pt idx="24">
                  <c:v>253.10148464040199</c:v>
                </c:pt>
                <c:pt idx="25">
                  <c:v>254.095947531343</c:v>
                </c:pt>
                <c:pt idx="26">
                  <c:v>254.25169094160799</c:v>
                </c:pt>
                <c:pt idx="27">
                  <c:v>255.484558687667</c:v>
                </c:pt>
                <c:pt idx="28">
                  <c:v>255.417857954314</c:v>
                </c:pt>
                <c:pt idx="29">
                  <c:v>255.23419867079701</c:v>
                </c:pt>
                <c:pt idx="30">
                  <c:v>252.33719914203999</c:v>
                </c:pt>
                <c:pt idx="31">
                  <c:v>250.53365607950701</c:v>
                </c:pt>
                <c:pt idx="32">
                  <c:v>251.56742829434199</c:v>
                </c:pt>
                <c:pt idx="33">
                  <c:v>248.83071728418</c:v>
                </c:pt>
                <c:pt idx="34">
                  <c:v>250.44819612446099</c:v>
                </c:pt>
                <c:pt idx="35">
                  <c:v>251.235823218142</c:v>
                </c:pt>
                <c:pt idx="36">
                  <c:v>252.28739429701801</c:v>
                </c:pt>
                <c:pt idx="37">
                  <c:v>253.272940117883</c:v>
                </c:pt>
                <c:pt idx="38">
                  <c:v>253.89038517675201</c:v>
                </c:pt>
                <c:pt idx="39">
                  <c:v>253.13746996432499</c:v>
                </c:pt>
                <c:pt idx="40">
                  <c:v>254.49195814111999</c:v>
                </c:pt>
                <c:pt idx="41">
                  <c:v>256.93499731321702</c:v>
                </c:pt>
                <c:pt idx="42">
                  <c:v>257.249516222419</c:v>
                </c:pt>
                <c:pt idx="43">
                  <c:v>258.12824566107599</c:v>
                </c:pt>
                <c:pt idx="44">
                  <c:v>256.85439954707402</c:v>
                </c:pt>
                <c:pt idx="45">
                  <c:v>256.18390314947902</c:v>
                </c:pt>
                <c:pt idx="46">
                  <c:v>255.734042934629</c:v>
                </c:pt>
                <c:pt idx="47">
                  <c:v>254.45092138763101</c:v>
                </c:pt>
                <c:pt idx="48">
                  <c:v>252.90730370247999</c:v>
                </c:pt>
                <c:pt idx="49">
                  <c:v>251.966258589386</c:v>
                </c:pt>
                <c:pt idx="50">
                  <c:v>251.43323561018099</c:v>
                </c:pt>
                <c:pt idx="51">
                  <c:v>251.647546890879</c:v>
                </c:pt>
                <c:pt idx="52">
                  <c:v>251.971719738914</c:v>
                </c:pt>
                <c:pt idx="53">
                  <c:v>252.54005858291899</c:v>
                </c:pt>
                <c:pt idx="54">
                  <c:v>253.97864671313499</c:v>
                </c:pt>
                <c:pt idx="55">
                  <c:v>254.698515077911</c:v>
                </c:pt>
                <c:pt idx="56">
                  <c:v>253.741240463944</c:v>
                </c:pt>
                <c:pt idx="57">
                  <c:v>255.07098678594099</c:v>
                </c:pt>
                <c:pt idx="58">
                  <c:v>255.961440876165</c:v>
                </c:pt>
                <c:pt idx="59">
                  <c:v>258.00705205096801</c:v>
                </c:pt>
                <c:pt idx="60">
                  <c:v>258.85841324623902</c:v>
                </c:pt>
                <c:pt idx="61">
                  <c:v>257.88787177343698</c:v>
                </c:pt>
                <c:pt idx="62">
                  <c:v>258.01129515523002</c:v>
                </c:pt>
                <c:pt idx="63">
                  <c:v>257.753399216925</c:v>
                </c:pt>
                <c:pt idx="64">
                  <c:v>257.87107251038498</c:v>
                </c:pt>
                <c:pt idx="65">
                  <c:v>255.027821378998</c:v>
                </c:pt>
                <c:pt idx="66">
                  <c:v>255.424985258719</c:v>
                </c:pt>
                <c:pt idx="67">
                  <c:v>254.60132471223699</c:v>
                </c:pt>
                <c:pt idx="68">
                  <c:v>254.65176156564399</c:v>
                </c:pt>
                <c:pt idx="69">
                  <c:v>252.133320478098</c:v>
                </c:pt>
                <c:pt idx="70">
                  <c:v>250.42184905454599</c:v>
                </c:pt>
                <c:pt idx="71">
                  <c:v>249.46995964571201</c:v>
                </c:pt>
                <c:pt idx="72">
                  <c:v>248.93152089824</c:v>
                </c:pt>
                <c:pt idx="73">
                  <c:v>243.58307251058699</c:v>
                </c:pt>
                <c:pt idx="74">
                  <c:v>238.18407153867099</c:v>
                </c:pt>
                <c:pt idx="75">
                  <c:v>240.801321909894</c:v>
                </c:pt>
                <c:pt idx="76">
                  <c:v>239.71234731990799</c:v>
                </c:pt>
                <c:pt idx="77">
                  <c:v>243.815753133508</c:v>
                </c:pt>
                <c:pt idx="78">
                  <c:v>243.61798488676101</c:v>
                </c:pt>
                <c:pt idx="79">
                  <c:v>240.68531984334399</c:v>
                </c:pt>
                <c:pt idx="80">
                  <c:v>240.482912900152</c:v>
                </c:pt>
                <c:pt idx="81">
                  <c:v>239.86785452356699</c:v>
                </c:pt>
                <c:pt idx="82">
                  <c:v>237.23946890213799</c:v>
                </c:pt>
                <c:pt idx="83">
                  <c:v>232.340246641346</c:v>
                </c:pt>
                <c:pt idx="84">
                  <c:v>234.06972003543899</c:v>
                </c:pt>
                <c:pt idx="85">
                  <c:v>231.284262676569</c:v>
                </c:pt>
                <c:pt idx="86">
                  <c:v>230.515108936508</c:v>
                </c:pt>
                <c:pt idx="87">
                  <c:v>232.80180233532801</c:v>
                </c:pt>
                <c:pt idx="88">
                  <c:v>235.91630802705399</c:v>
                </c:pt>
                <c:pt idx="89">
                  <c:v>238.316824334351</c:v>
                </c:pt>
                <c:pt idx="90">
                  <c:v>238.56749095100699</c:v>
                </c:pt>
                <c:pt idx="91">
                  <c:v>238.86786903632901</c:v>
                </c:pt>
                <c:pt idx="92">
                  <c:v>239.91084390403299</c:v>
                </c:pt>
                <c:pt idx="93">
                  <c:v>243.57882990453001</c:v>
                </c:pt>
                <c:pt idx="94">
                  <c:v>243.328096433654</c:v>
                </c:pt>
                <c:pt idx="95">
                  <c:v>240.86949328763399</c:v>
                </c:pt>
                <c:pt idx="96">
                  <c:v>237.03312570266201</c:v>
                </c:pt>
                <c:pt idx="97">
                  <c:v>236.82092155984401</c:v>
                </c:pt>
                <c:pt idx="98">
                  <c:v>235.723521709436</c:v>
                </c:pt>
                <c:pt idx="99">
                  <c:v>237.284647452359</c:v>
                </c:pt>
                <c:pt idx="100">
                  <c:v>238.007485182404</c:v>
                </c:pt>
                <c:pt idx="101">
                  <c:v>235.764624335272</c:v>
                </c:pt>
                <c:pt idx="102">
                  <c:v>231.94632856329901</c:v>
                </c:pt>
                <c:pt idx="103">
                  <c:v>232.83789112094999</c:v>
                </c:pt>
                <c:pt idx="104">
                  <c:v>232.81194380606601</c:v>
                </c:pt>
                <c:pt idx="105">
                  <c:v>231.70359130566899</c:v>
                </c:pt>
                <c:pt idx="106">
                  <c:v>234.42436947537601</c:v>
                </c:pt>
                <c:pt idx="107">
                  <c:v>234.62107008777599</c:v>
                </c:pt>
                <c:pt idx="108">
                  <c:v>238.03312815495599</c:v>
                </c:pt>
                <c:pt idx="109">
                  <c:v>238.76413472307101</c:v>
                </c:pt>
                <c:pt idx="110">
                  <c:v>239.36668292576201</c:v>
                </c:pt>
                <c:pt idx="111">
                  <c:v>242.599109426213</c:v>
                </c:pt>
                <c:pt idx="112">
                  <c:v>237.36874945812201</c:v>
                </c:pt>
                <c:pt idx="113">
                  <c:v>236.17544683594801</c:v>
                </c:pt>
                <c:pt idx="114">
                  <c:v>233.733776052032</c:v>
                </c:pt>
                <c:pt idx="115">
                  <c:v>231.15356931130299</c:v>
                </c:pt>
                <c:pt idx="116">
                  <c:v>229.35841296255299</c:v>
                </c:pt>
                <c:pt idx="117">
                  <c:v>229.607645786587</c:v>
                </c:pt>
                <c:pt idx="118">
                  <c:v>232.203083659795</c:v>
                </c:pt>
                <c:pt idx="119">
                  <c:v>232.252015862055</c:v>
                </c:pt>
                <c:pt idx="120">
                  <c:v>228.577579201097</c:v>
                </c:pt>
                <c:pt idx="121">
                  <c:v>225.538899904033</c:v>
                </c:pt>
                <c:pt idx="122">
                  <c:v>224.78493937491501</c:v>
                </c:pt>
                <c:pt idx="123">
                  <c:v>223.314909080928</c:v>
                </c:pt>
                <c:pt idx="124">
                  <c:v>219.99767316369901</c:v>
                </c:pt>
                <c:pt idx="125">
                  <c:v>217.034128794042</c:v>
                </c:pt>
                <c:pt idx="126">
                  <c:v>213.58778096643101</c:v>
                </c:pt>
                <c:pt idx="127">
                  <c:v>212.71911051191199</c:v>
                </c:pt>
                <c:pt idx="128">
                  <c:v>218.51666129708099</c:v>
                </c:pt>
                <c:pt idx="129">
                  <c:v>219.85694110574599</c:v>
                </c:pt>
                <c:pt idx="130">
                  <c:v>221.04512509732501</c:v>
                </c:pt>
                <c:pt idx="131">
                  <c:v>223.001848680536</c:v>
                </c:pt>
                <c:pt idx="132">
                  <c:v>223.01174168924899</c:v>
                </c:pt>
                <c:pt idx="133">
                  <c:v>222.441881502901</c:v>
                </c:pt>
                <c:pt idx="134">
                  <c:v>219.37688451366299</c:v>
                </c:pt>
                <c:pt idx="135">
                  <c:v>225.120995395622</c:v>
                </c:pt>
                <c:pt idx="136">
                  <c:v>227.10276404091999</c:v>
                </c:pt>
                <c:pt idx="137">
                  <c:v>228.71450256918899</c:v>
                </c:pt>
                <c:pt idx="138">
                  <c:v>230.84888025875</c:v>
                </c:pt>
                <c:pt idx="139">
                  <c:v>231.694299529586</c:v>
                </c:pt>
                <c:pt idx="140">
                  <c:v>231.70646452293599</c:v>
                </c:pt>
                <c:pt idx="141">
                  <c:v>230.54893115640201</c:v>
                </c:pt>
                <c:pt idx="142">
                  <c:v>232.506237794854</c:v>
                </c:pt>
                <c:pt idx="143">
                  <c:v>232.927231933748</c:v>
                </c:pt>
                <c:pt idx="144">
                  <c:v>233.88168923373499</c:v>
                </c:pt>
                <c:pt idx="145">
                  <c:v>236.75649517888201</c:v>
                </c:pt>
                <c:pt idx="146">
                  <c:v>236.77668617527701</c:v>
                </c:pt>
                <c:pt idx="147">
                  <c:v>234.27565234967599</c:v>
                </c:pt>
                <c:pt idx="148">
                  <c:v>234.44344640535201</c:v>
                </c:pt>
                <c:pt idx="149">
                  <c:v>234.98550359011699</c:v>
                </c:pt>
                <c:pt idx="150">
                  <c:v>237.28796533974199</c:v>
                </c:pt>
                <c:pt idx="151">
                  <c:v>235.847118858291</c:v>
                </c:pt>
                <c:pt idx="152">
                  <c:v>235.93916989444199</c:v>
                </c:pt>
                <c:pt idx="153">
                  <c:v>238.376503697065</c:v>
                </c:pt>
                <c:pt idx="154">
                  <c:v>240.60998042941799</c:v>
                </c:pt>
                <c:pt idx="155">
                  <c:v>240.74076446550001</c:v>
                </c:pt>
                <c:pt idx="156">
                  <c:v>241.54186472407699</c:v>
                </c:pt>
                <c:pt idx="157">
                  <c:v>243.068716212227</c:v>
                </c:pt>
                <c:pt idx="158">
                  <c:v>242.541950038343</c:v>
                </c:pt>
                <c:pt idx="159">
                  <c:v>240.27121431030301</c:v>
                </c:pt>
                <c:pt idx="160">
                  <c:v>239.470060052169</c:v>
                </c:pt>
                <c:pt idx="161">
                  <c:v>239.56981908846001</c:v>
                </c:pt>
                <c:pt idx="162">
                  <c:v>242.22187895432199</c:v>
                </c:pt>
                <c:pt idx="163">
                  <c:v>243.037205210872</c:v>
                </c:pt>
                <c:pt idx="164">
                  <c:v>242.496430027814</c:v>
                </c:pt>
                <c:pt idx="165">
                  <c:v>244.25808860511401</c:v>
                </c:pt>
                <c:pt idx="166">
                  <c:v>245.05787087629901</c:v>
                </c:pt>
                <c:pt idx="167">
                  <c:v>245.41623899760401</c:v>
                </c:pt>
                <c:pt idx="168">
                  <c:v>246.58263938321099</c:v>
                </c:pt>
                <c:pt idx="169">
                  <c:v>246.02653519263001</c:v>
                </c:pt>
                <c:pt idx="170">
                  <c:v>247.26081260382301</c:v>
                </c:pt>
                <c:pt idx="171">
                  <c:v>248.030689853658</c:v>
                </c:pt>
                <c:pt idx="172">
                  <c:v>247.959844822912</c:v>
                </c:pt>
                <c:pt idx="173">
                  <c:v>247.92393780737501</c:v>
                </c:pt>
                <c:pt idx="174">
                  <c:v>247.045611524392</c:v>
                </c:pt>
                <c:pt idx="175">
                  <c:v>248.17229389174599</c:v>
                </c:pt>
                <c:pt idx="176">
                  <c:v>247.636288715955</c:v>
                </c:pt>
                <c:pt idx="177">
                  <c:v>247.38129364251901</c:v>
                </c:pt>
                <c:pt idx="178">
                  <c:v>246.49097234953899</c:v>
                </c:pt>
                <c:pt idx="179">
                  <c:v>244.45736168385801</c:v>
                </c:pt>
                <c:pt idx="180">
                  <c:v>243.02156520460099</c:v>
                </c:pt>
                <c:pt idx="181">
                  <c:v>245.790653116333</c:v>
                </c:pt>
                <c:pt idx="182">
                  <c:v>247.00001349952899</c:v>
                </c:pt>
                <c:pt idx="183">
                  <c:v>248.26634890264</c:v>
                </c:pt>
                <c:pt idx="184">
                  <c:v>248.32306793201701</c:v>
                </c:pt>
                <c:pt idx="185">
                  <c:v>249.88414143746201</c:v>
                </c:pt>
                <c:pt idx="186">
                  <c:v>251.18301286686599</c:v>
                </c:pt>
                <c:pt idx="187">
                  <c:v>251.50154095920499</c:v>
                </c:pt>
                <c:pt idx="188">
                  <c:v>250.560949641967</c:v>
                </c:pt>
                <c:pt idx="189">
                  <c:v>252.28169720895801</c:v>
                </c:pt>
                <c:pt idx="190">
                  <c:v>248.55240798250401</c:v>
                </c:pt>
                <c:pt idx="191">
                  <c:v>247.42066560390299</c:v>
                </c:pt>
                <c:pt idx="192">
                  <c:v>249.12772414825801</c:v>
                </c:pt>
                <c:pt idx="193">
                  <c:v>248.23712786074</c:v>
                </c:pt>
                <c:pt idx="194">
                  <c:v>248.44093193284101</c:v>
                </c:pt>
                <c:pt idx="195">
                  <c:v>251.87577387512701</c:v>
                </c:pt>
                <c:pt idx="196">
                  <c:v>254.75443942592599</c:v>
                </c:pt>
                <c:pt idx="197">
                  <c:v>254.78310859889899</c:v>
                </c:pt>
                <c:pt idx="198">
                  <c:v>256.22478995245302</c:v>
                </c:pt>
                <c:pt idx="199">
                  <c:v>256.27582111647899</c:v>
                </c:pt>
                <c:pt idx="200">
                  <c:v>257.16538775617602</c:v>
                </c:pt>
                <c:pt idx="201">
                  <c:v>257.58824907220901</c:v>
                </c:pt>
                <c:pt idx="202">
                  <c:v>256.74025889670401</c:v>
                </c:pt>
                <c:pt idx="203">
                  <c:v>257.34278453579401</c:v>
                </c:pt>
                <c:pt idx="204">
                  <c:v>257.08618480281501</c:v>
                </c:pt>
                <c:pt idx="205">
                  <c:v>258.39582972335597</c:v>
                </c:pt>
                <c:pt idx="206">
                  <c:v>258.53962157628501</c:v>
                </c:pt>
                <c:pt idx="207">
                  <c:v>258.95443684238302</c:v>
                </c:pt>
                <c:pt idx="208">
                  <c:v>258.82203693471098</c:v>
                </c:pt>
                <c:pt idx="209">
                  <c:v>258.64776452552098</c:v>
                </c:pt>
                <c:pt idx="210">
                  <c:v>258.664316792671</c:v>
                </c:pt>
                <c:pt idx="211">
                  <c:v>258.69874335778502</c:v>
                </c:pt>
                <c:pt idx="212">
                  <c:v>260.10268446735</c:v>
                </c:pt>
                <c:pt idx="213">
                  <c:v>259.37578686155598</c:v>
                </c:pt>
                <c:pt idx="214">
                  <c:v>258.82573729350997</c:v>
                </c:pt>
                <c:pt idx="215">
                  <c:v>259.77715916950001</c:v>
                </c:pt>
                <c:pt idx="216">
                  <c:v>260.13724597951301</c:v>
                </c:pt>
                <c:pt idx="217">
                  <c:v>260.38051751329999</c:v>
                </c:pt>
                <c:pt idx="218">
                  <c:v>259.50421060504999</c:v>
                </c:pt>
                <c:pt idx="219">
                  <c:v>258.57287316691497</c:v>
                </c:pt>
                <c:pt idx="220">
                  <c:v>260.463258665696</c:v>
                </c:pt>
                <c:pt idx="221">
                  <c:v>258.77660013115502</c:v>
                </c:pt>
                <c:pt idx="222">
                  <c:v>255.34891704456899</c:v>
                </c:pt>
                <c:pt idx="223">
                  <c:v>254.81061987385101</c:v>
                </c:pt>
                <c:pt idx="224">
                  <c:v>252.94018086239799</c:v>
                </c:pt>
                <c:pt idx="225">
                  <c:v>253.86543065636701</c:v>
                </c:pt>
                <c:pt idx="226">
                  <c:v>249.204216445535</c:v>
                </c:pt>
                <c:pt idx="227">
                  <c:v>250.47972581285401</c:v>
                </c:pt>
                <c:pt idx="228">
                  <c:v>251.78189962274399</c:v>
                </c:pt>
                <c:pt idx="229">
                  <c:v>253.402037011765</c:v>
                </c:pt>
                <c:pt idx="230">
                  <c:v>252.00582075168299</c:v>
                </c:pt>
                <c:pt idx="231">
                  <c:v>250.741715428573</c:v>
                </c:pt>
                <c:pt idx="232">
                  <c:v>252.29642413984399</c:v>
                </c:pt>
                <c:pt idx="233">
                  <c:v>251.65760114199099</c:v>
                </c:pt>
                <c:pt idx="234">
                  <c:v>248.76317271804299</c:v>
                </c:pt>
                <c:pt idx="235">
                  <c:v>249.641466224684</c:v>
                </c:pt>
                <c:pt idx="236">
                  <c:v>249.88292434378999</c:v>
                </c:pt>
                <c:pt idx="237">
                  <c:v>248.604589646763</c:v>
                </c:pt>
                <c:pt idx="238">
                  <c:v>246.46278085739499</c:v>
                </c:pt>
                <c:pt idx="239">
                  <c:v>246.94928263783501</c:v>
                </c:pt>
                <c:pt idx="240">
                  <c:v>244.934998388113</c:v>
                </c:pt>
                <c:pt idx="241">
                  <c:v>245.12394220111599</c:v>
                </c:pt>
                <c:pt idx="242">
                  <c:v>248.49244132233099</c:v>
                </c:pt>
                <c:pt idx="243">
                  <c:v>250.412722374655</c:v>
                </c:pt>
                <c:pt idx="244">
                  <c:v>251.27851737575</c:v>
                </c:pt>
                <c:pt idx="245">
                  <c:v>253.82086174815501</c:v>
                </c:pt>
                <c:pt idx="246">
                  <c:v>255.164447910501</c:v>
                </c:pt>
                <c:pt idx="247">
                  <c:v>255.92896593916399</c:v>
                </c:pt>
                <c:pt idx="248">
                  <c:v>255.20913165831399</c:v>
                </c:pt>
                <c:pt idx="249">
                  <c:v>255.40620106175001</c:v>
                </c:pt>
                <c:pt idx="250">
                  <c:v>254.58492970300699</c:v>
                </c:pt>
                <c:pt idx="251">
                  <c:v>254.46109238844599</c:v>
                </c:pt>
                <c:pt idx="252">
                  <c:v>256.97147608159298</c:v>
                </c:pt>
                <c:pt idx="253">
                  <c:v>258.52760149476001</c:v>
                </c:pt>
                <c:pt idx="254">
                  <c:v>261.30087694596898</c:v>
                </c:pt>
                <c:pt idx="255">
                  <c:v>260.74290918971599</c:v>
                </c:pt>
                <c:pt idx="256">
                  <c:v>260.77498969354798</c:v>
                </c:pt>
                <c:pt idx="257">
                  <c:v>259.04364641022698</c:v>
                </c:pt>
                <c:pt idx="258">
                  <c:v>258.58903988711802</c:v>
                </c:pt>
                <c:pt idx="259">
                  <c:v>259.70728520154398</c:v>
                </c:pt>
                <c:pt idx="260">
                  <c:v>260.97324724397799</c:v>
                </c:pt>
              </c:numCache>
            </c:numRef>
          </c:val>
          <c:extLst>
            <c:ext xmlns:c16="http://schemas.microsoft.com/office/drawing/2014/chart" uri="{C3380CC4-5D6E-409C-BE32-E72D297353CC}">
              <c16:uniqueId val="{00000000-36C5-4A16-A373-D845EB27F061}"/>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Sheet1!$A$2:$A$262</c:f>
              <c:numCache>
                <c:formatCode>mmm\ dd\,\ yyyy</c:formatCode>
                <c:ptCount val="261"/>
                <c:pt idx="0">
                  <c:v>43280</c:v>
                </c:pt>
                <c:pt idx="1">
                  <c:v>43283</c:v>
                </c:pt>
                <c:pt idx="2">
                  <c:v>43284</c:v>
                </c:pt>
                <c:pt idx="3">
                  <c:v>43285</c:v>
                </c:pt>
                <c:pt idx="4">
                  <c:v>43286</c:v>
                </c:pt>
                <c:pt idx="5">
                  <c:v>43287</c:v>
                </c:pt>
                <c:pt idx="6">
                  <c:v>43290</c:v>
                </c:pt>
                <c:pt idx="7">
                  <c:v>43291</c:v>
                </c:pt>
                <c:pt idx="8">
                  <c:v>43292</c:v>
                </c:pt>
                <c:pt idx="9">
                  <c:v>43293</c:v>
                </c:pt>
                <c:pt idx="10">
                  <c:v>43294</c:v>
                </c:pt>
                <c:pt idx="11">
                  <c:v>43297</c:v>
                </c:pt>
                <c:pt idx="12">
                  <c:v>43298</c:v>
                </c:pt>
                <c:pt idx="13">
                  <c:v>43299</c:v>
                </c:pt>
                <c:pt idx="14">
                  <c:v>43300</c:v>
                </c:pt>
                <c:pt idx="15">
                  <c:v>43301</c:v>
                </c:pt>
                <c:pt idx="16">
                  <c:v>43304</c:v>
                </c:pt>
                <c:pt idx="17">
                  <c:v>43305</c:v>
                </c:pt>
                <c:pt idx="18">
                  <c:v>43306</c:v>
                </c:pt>
                <c:pt idx="19">
                  <c:v>43307</c:v>
                </c:pt>
                <c:pt idx="20">
                  <c:v>43308</c:v>
                </c:pt>
                <c:pt idx="21">
                  <c:v>43311</c:v>
                </c:pt>
                <c:pt idx="22">
                  <c:v>43312</c:v>
                </c:pt>
                <c:pt idx="23">
                  <c:v>43313</c:v>
                </c:pt>
                <c:pt idx="24">
                  <c:v>43314</c:v>
                </c:pt>
                <c:pt idx="25">
                  <c:v>43315</c:v>
                </c:pt>
                <c:pt idx="26">
                  <c:v>43318</c:v>
                </c:pt>
                <c:pt idx="27">
                  <c:v>43319</c:v>
                </c:pt>
                <c:pt idx="28">
                  <c:v>43320</c:v>
                </c:pt>
                <c:pt idx="29">
                  <c:v>43321</c:v>
                </c:pt>
                <c:pt idx="30">
                  <c:v>43322</c:v>
                </c:pt>
                <c:pt idx="31">
                  <c:v>43325</c:v>
                </c:pt>
                <c:pt idx="32">
                  <c:v>43326</c:v>
                </c:pt>
                <c:pt idx="33">
                  <c:v>43327</c:v>
                </c:pt>
                <c:pt idx="34">
                  <c:v>43328</c:v>
                </c:pt>
                <c:pt idx="35">
                  <c:v>43329</c:v>
                </c:pt>
                <c:pt idx="36">
                  <c:v>43332</c:v>
                </c:pt>
                <c:pt idx="37">
                  <c:v>43333</c:v>
                </c:pt>
                <c:pt idx="38">
                  <c:v>43334</c:v>
                </c:pt>
                <c:pt idx="39">
                  <c:v>43335</c:v>
                </c:pt>
                <c:pt idx="40">
                  <c:v>43336</c:v>
                </c:pt>
                <c:pt idx="41">
                  <c:v>43339</c:v>
                </c:pt>
                <c:pt idx="42">
                  <c:v>43340</c:v>
                </c:pt>
                <c:pt idx="43">
                  <c:v>43341</c:v>
                </c:pt>
                <c:pt idx="44">
                  <c:v>43342</c:v>
                </c:pt>
                <c:pt idx="45">
                  <c:v>43343</c:v>
                </c:pt>
                <c:pt idx="46">
                  <c:v>43346</c:v>
                </c:pt>
                <c:pt idx="47">
                  <c:v>43347</c:v>
                </c:pt>
                <c:pt idx="48">
                  <c:v>43348</c:v>
                </c:pt>
                <c:pt idx="49">
                  <c:v>43349</c:v>
                </c:pt>
                <c:pt idx="50">
                  <c:v>43350</c:v>
                </c:pt>
                <c:pt idx="51">
                  <c:v>43353</c:v>
                </c:pt>
                <c:pt idx="52">
                  <c:v>43354</c:v>
                </c:pt>
                <c:pt idx="53">
                  <c:v>43355</c:v>
                </c:pt>
                <c:pt idx="54">
                  <c:v>43356</c:v>
                </c:pt>
                <c:pt idx="55">
                  <c:v>43357</c:v>
                </c:pt>
                <c:pt idx="56">
                  <c:v>43360</c:v>
                </c:pt>
                <c:pt idx="57">
                  <c:v>43361</c:v>
                </c:pt>
                <c:pt idx="58">
                  <c:v>43362</c:v>
                </c:pt>
                <c:pt idx="59">
                  <c:v>43363</c:v>
                </c:pt>
                <c:pt idx="60">
                  <c:v>43364</c:v>
                </c:pt>
                <c:pt idx="61">
                  <c:v>43367</c:v>
                </c:pt>
                <c:pt idx="62">
                  <c:v>43368</c:v>
                </c:pt>
                <c:pt idx="63">
                  <c:v>43369</c:v>
                </c:pt>
                <c:pt idx="64">
                  <c:v>43370</c:v>
                </c:pt>
                <c:pt idx="65" formatCode="m/d/yyyy">
                  <c:v>43371</c:v>
                </c:pt>
                <c:pt idx="66" formatCode="m/d/yyyy">
                  <c:v>43374</c:v>
                </c:pt>
                <c:pt idx="67" formatCode="m/d/yyyy">
                  <c:v>43375</c:v>
                </c:pt>
                <c:pt idx="68" formatCode="m/d/yyyy">
                  <c:v>43376</c:v>
                </c:pt>
                <c:pt idx="69" formatCode="m/d/yyyy">
                  <c:v>43377</c:v>
                </c:pt>
                <c:pt idx="70" formatCode="m/d/yyyy">
                  <c:v>43378</c:v>
                </c:pt>
                <c:pt idx="71" formatCode="m/d/yyyy">
                  <c:v>43381</c:v>
                </c:pt>
                <c:pt idx="72" formatCode="m/d/yyyy">
                  <c:v>43382</c:v>
                </c:pt>
                <c:pt idx="73" formatCode="m/d/yyyy">
                  <c:v>43383</c:v>
                </c:pt>
                <c:pt idx="74" formatCode="m/d/yyyy">
                  <c:v>43384</c:v>
                </c:pt>
                <c:pt idx="75" formatCode="m/d/yyyy">
                  <c:v>43385</c:v>
                </c:pt>
                <c:pt idx="76" formatCode="m/d/yyyy">
                  <c:v>43388</c:v>
                </c:pt>
                <c:pt idx="77" formatCode="m/d/yyyy">
                  <c:v>43389</c:v>
                </c:pt>
                <c:pt idx="78" formatCode="m/d/yyyy">
                  <c:v>43390</c:v>
                </c:pt>
                <c:pt idx="79" formatCode="m/d/yyyy">
                  <c:v>43391</c:v>
                </c:pt>
                <c:pt idx="80" formatCode="m/d/yyyy">
                  <c:v>43392</c:v>
                </c:pt>
                <c:pt idx="81" formatCode="m/d/yyyy">
                  <c:v>43395</c:v>
                </c:pt>
                <c:pt idx="82" formatCode="m/d/yyyy">
                  <c:v>43396</c:v>
                </c:pt>
                <c:pt idx="83" formatCode="m/d/yyyy">
                  <c:v>43397</c:v>
                </c:pt>
                <c:pt idx="84" formatCode="m/d/yyyy">
                  <c:v>43398</c:v>
                </c:pt>
                <c:pt idx="85" formatCode="m/d/yyyy">
                  <c:v>43399</c:v>
                </c:pt>
                <c:pt idx="86" formatCode="m/d/yyyy">
                  <c:v>43402</c:v>
                </c:pt>
                <c:pt idx="87" formatCode="m/d/yyyy">
                  <c:v>43403</c:v>
                </c:pt>
                <c:pt idx="88" formatCode="m/d/yyyy">
                  <c:v>43404</c:v>
                </c:pt>
                <c:pt idx="89" formatCode="m/d/yyyy">
                  <c:v>43405</c:v>
                </c:pt>
                <c:pt idx="90" formatCode="m/d/yyyy">
                  <c:v>43406</c:v>
                </c:pt>
                <c:pt idx="91" formatCode="m/d/yyyy">
                  <c:v>43409</c:v>
                </c:pt>
                <c:pt idx="92" formatCode="m/d/yyyy">
                  <c:v>43410</c:v>
                </c:pt>
                <c:pt idx="93" formatCode="m/d/yyyy">
                  <c:v>43411</c:v>
                </c:pt>
                <c:pt idx="94" formatCode="m/d/yyyy">
                  <c:v>43412</c:v>
                </c:pt>
                <c:pt idx="95" formatCode="m/d/yyyy">
                  <c:v>43413</c:v>
                </c:pt>
                <c:pt idx="96" formatCode="m/d/yyyy">
                  <c:v>43416</c:v>
                </c:pt>
                <c:pt idx="97" formatCode="m/d/yyyy">
                  <c:v>43417</c:v>
                </c:pt>
                <c:pt idx="98" formatCode="m/d/yyyy">
                  <c:v>43418</c:v>
                </c:pt>
                <c:pt idx="99" formatCode="m/d/yyyy">
                  <c:v>43419</c:v>
                </c:pt>
                <c:pt idx="100" formatCode="m/d/yyyy">
                  <c:v>43420</c:v>
                </c:pt>
                <c:pt idx="101" formatCode="m/d/yyyy">
                  <c:v>43423</c:v>
                </c:pt>
                <c:pt idx="102" formatCode="m/d/yyyy">
                  <c:v>43424</c:v>
                </c:pt>
                <c:pt idx="103" formatCode="m/d/yyyy">
                  <c:v>43425</c:v>
                </c:pt>
                <c:pt idx="104" formatCode="m/d/yyyy">
                  <c:v>43426</c:v>
                </c:pt>
                <c:pt idx="105" formatCode="m/d/yyyy">
                  <c:v>43427</c:v>
                </c:pt>
                <c:pt idx="106" formatCode="m/d/yyyy">
                  <c:v>43430</c:v>
                </c:pt>
                <c:pt idx="107" formatCode="m/d/yyyy">
                  <c:v>43431</c:v>
                </c:pt>
                <c:pt idx="108" formatCode="m/d/yyyy">
                  <c:v>43432</c:v>
                </c:pt>
                <c:pt idx="109" formatCode="m/d/yyyy">
                  <c:v>43433</c:v>
                </c:pt>
                <c:pt idx="110" formatCode="m/d/yyyy">
                  <c:v>43434</c:v>
                </c:pt>
                <c:pt idx="111" formatCode="m/d/yyyy">
                  <c:v>43437</c:v>
                </c:pt>
                <c:pt idx="112" formatCode="m/d/yyyy">
                  <c:v>43438</c:v>
                </c:pt>
                <c:pt idx="113" formatCode="m/d/yyyy">
                  <c:v>43439</c:v>
                </c:pt>
                <c:pt idx="114" formatCode="m/d/yyyy">
                  <c:v>43440</c:v>
                </c:pt>
                <c:pt idx="115" formatCode="m/d/yyyy">
                  <c:v>43441</c:v>
                </c:pt>
                <c:pt idx="116" formatCode="m/d/yyyy">
                  <c:v>43444</c:v>
                </c:pt>
                <c:pt idx="117" formatCode="m/d/yyyy">
                  <c:v>43445</c:v>
                </c:pt>
                <c:pt idx="118" formatCode="m/d/yyyy">
                  <c:v>43446</c:v>
                </c:pt>
                <c:pt idx="119" formatCode="m/d/yyyy">
                  <c:v>43447</c:v>
                </c:pt>
                <c:pt idx="120" formatCode="m/d/yyyy">
                  <c:v>43448</c:v>
                </c:pt>
                <c:pt idx="121" formatCode="m/d/yyyy">
                  <c:v>43451</c:v>
                </c:pt>
                <c:pt idx="122" formatCode="m/d/yyyy">
                  <c:v>43452</c:v>
                </c:pt>
                <c:pt idx="123" formatCode="m/d/yyyy">
                  <c:v>43453</c:v>
                </c:pt>
                <c:pt idx="124" formatCode="m/d/yyyy">
                  <c:v>43454</c:v>
                </c:pt>
                <c:pt idx="125" formatCode="m/d/yyyy">
                  <c:v>43455</c:v>
                </c:pt>
                <c:pt idx="126" formatCode="m/d/yyyy">
                  <c:v>43458</c:v>
                </c:pt>
                <c:pt idx="127" formatCode="m/d/yyyy">
                  <c:v>43459</c:v>
                </c:pt>
                <c:pt idx="128" formatCode="m/d/yyyy">
                  <c:v>43460</c:v>
                </c:pt>
                <c:pt idx="129" formatCode="m/d/yyyy">
                  <c:v>43461</c:v>
                </c:pt>
                <c:pt idx="130" formatCode="m/d/yyyy">
                  <c:v>43462</c:v>
                </c:pt>
                <c:pt idx="131" formatCode="m/d/yyyy">
                  <c:v>43465</c:v>
                </c:pt>
                <c:pt idx="132">
                  <c:v>43466</c:v>
                </c:pt>
                <c:pt idx="133">
                  <c:v>43467</c:v>
                </c:pt>
                <c:pt idx="134">
                  <c:v>43468</c:v>
                </c:pt>
                <c:pt idx="135">
                  <c:v>43469</c:v>
                </c:pt>
                <c:pt idx="136">
                  <c:v>43472</c:v>
                </c:pt>
                <c:pt idx="137">
                  <c:v>43473</c:v>
                </c:pt>
                <c:pt idx="138">
                  <c:v>43474</c:v>
                </c:pt>
                <c:pt idx="139">
                  <c:v>43475</c:v>
                </c:pt>
                <c:pt idx="140">
                  <c:v>43476</c:v>
                </c:pt>
                <c:pt idx="141">
                  <c:v>43479</c:v>
                </c:pt>
                <c:pt idx="142">
                  <c:v>43480</c:v>
                </c:pt>
                <c:pt idx="143">
                  <c:v>43481</c:v>
                </c:pt>
                <c:pt idx="144">
                  <c:v>43482</c:v>
                </c:pt>
                <c:pt idx="145">
                  <c:v>43483</c:v>
                </c:pt>
                <c:pt idx="146">
                  <c:v>43486</c:v>
                </c:pt>
                <c:pt idx="147">
                  <c:v>43487</c:v>
                </c:pt>
                <c:pt idx="148">
                  <c:v>43488</c:v>
                </c:pt>
                <c:pt idx="149">
                  <c:v>43489</c:v>
                </c:pt>
                <c:pt idx="150">
                  <c:v>43490</c:v>
                </c:pt>
                <c:pt idx="151">
                  <c:v>43493</c:v>
                </c:pt>
                <c:pt idx="152">
                  <c:v>43494</c:v>
                </c:pt>
                <c:pt idx="153">
                  <c:v>43495</c:v>
                </c:pt>
                <c:pt idx="154">
                  <c:v>43496</c:v>
                </c:pt>
                <c:pt idx="155">
                  <c:v>43497</c:v>
                </c:pt>
                <c:pt idx="156">
                  <c:v>43500</c:v>
                </c:pt>
                <c:pt idx="157">
                  <c:v>43501</c:v>
                </c:pt>
                <c:pt idx="158">
                  <c:v>43502</c:v>
                </c:pt>
                <c:pt idx="159">
                  <c:v>43503</c:v>
                </c:pt>
                <c:pt idx="160">
                  <c:v>43504</c:v>
                </c:pt>
                <c:pt idx="161">
                  <c:v>43507</c:v>
                </c:pt>
                <c:pt idx="162">
                  <c:v>43508</c:v>
                </c:pt>
                <c:pt idx="163">
                  <c:v>43509</c:v>
                </c:pt>
                <c:pt idx="164">
                  <c:v>43510</c:v>
                </c:pt>
                <c:pt idx="165">
                  <c:v>43511</c:v>
                </c:pt>
                <c:pt idx="166">
                  <c:v>43514</c:v>
                </c:pt>
                <c:pt idx="167">
                  <c:v>43515</c:v>
                </c:pt>
                <c:pt idx="168">
                  <c:v>43516</c:v>
                </c:pt>
                <c:pt idx="169">
                  <c:v>43517</c:v>
                </c:pt>
                <c:pt idx="170">
                  <c:v>43518</c:v>
                </c:pt>
                <c:pt idx="171">
                  <c:v>43521</c:v>
                </c:pt>
                <c:pt idx="172">
                  <c:v>43522</c:v>
                </c:pt>
                <c:pt idx="173">
                  <c:v>43523</c:v>
                </c:pt>
                <c:pt idx="174">
                  <c:v>43524</c:v>
                </c:pt>
                <c:pt idx="175">
                  <c:v>43525</c:v>
                </c:pt>
                <c:pt idx="176">
                  <c:v>43528</c:v>
                </c:pt>
                <c:pt idx="177">
                  <c:v>43529</c:v>
                </c:pt>
                <c:pt idx="178">
                  <c:v>43530</c:v>
                </c:pt>
                <c:pt idx="179">
                  <c:v>43531</c:v>
                </c:pt>
                <c:pt idx="180">
                  <c:v>43532</c:v>
                </c:pt>
                <c:pt idx="181">
                  <c:v>43535</c:v>
                </c:pt>
                <c:pt idx="182">
                  <c:v>43536</c:v>
                </c:pt>
                <c:pt idx="183">
                  <c:v>43537</c:v>
                </c:pt>
                <c:pt idx="184">
                  <c:v>43538</c:v>
                </c:pt>
                <c:pt idx="185">
                  <c:v>43539</c:v>
                </c:pt>
                <c:pt idx="186">
                  <c:v>43542</c:v>
                </c:pt>
                <c:pt idx="187">
                  <c:v>43543</c:v>
                </c:pt>
                <c:pt idx="188">
                  <c:v>43544</c:v>
                </c:pt>
                <c:pt idx="189">
                  <c:v>43545</c:v>
                </c:pt>
                <c:pt idx="190">
                  <c:v>43546</c:v>
                </c:pt>
                <c:pt idx="191">
                  <c:v>43549</c:v>
                </c:pt>
                <c:pt idx="192">
                  <c:v>43550</c:v>
                </c:pt>
                <c:pt idx="193">
                  <c:v>43551</c:v>
                </c:pt>
                <c:pt idx="194">
                  <c:v>43552</c:v>
                </c:pt>
                <c:pt idx="195">
                  <c:v>43553</c:v>
                </c:pt>
                <c:pt idx="196">
                  <c:v>43556</c:v>
                </c:pt>
                <c:pt idx="197">
                  <c:v>43557</c:v>
                </c:pt>
                <c:pt idx="198">
                  <c:v>43558</c:v>
                </c:pt>
                <c:pt idx="199">
                  <c:v>43559</c:v>
                </c:pt>
                <c:pt idx="200">
                  <c:v>43560</c:v>
                </c:pt>
                <c:pt idx="201">
                  <c:v>43563</c:v>
                </c:pt>
                <c:pt idx="202">
                  <c:v>43564</c:v>
                </c:pt>
                <c:pt idx="203">
                  <c:v>43565</c:v>
                </c:pt>
                <c:pt idx="204">
                  <c:v>43566</c:v>
                </c:pt>
                <c:pt idx="205">
                  <c:v>43567</c:v>
                </c:pt>
                <c:pt idx="206">
                  <c:v>43570</c:v>
                </c:pt>
                <c:pt idx="207">
                  <c:v>43571</c:v>
                </c:pt>
                <c:pt idx="208">
                  <c:v>43572</c:v>
                </c:pt>
                <c:pt idx="209">
                  <c:v>43573</c:v>
                </c:pt>
                <c:pt idx="210">
                  <c:v>43574</c:v>
                </c:pt>
                <c:pt idx="211">
                  <c:v>43577</c:v>
                </c:pt>
                <c:pt idx="212">
                  <c:v>43578</c:v>
                </c:pt>
                <c:pt idx="213">
                  <c:v>43579</c:v>
                </c:pt>
                <c:pt idx="214">
                  <c:v>43580</c:v>
                </c:pt>
                <c:pt idx="215">
                  <c:v>43581</c:v>
                </c:pt>
                <c:pt idx="216">
                  <c:v>43584</c:v>
                </c:pt>
                <c:pt idx="217">
                  <c:v>43585</c:v>
                </c:pt>
                <c:pt idx="218">
                  <c:v>43586</c:v>
                </c:pt>
                <c:pt idx="219">
                  <c:v>43587</c:v>
                </c:pt>
                <c:pt idx="220">
                  <c:v>43588</c:v>
                </c:pt>
                <c:pt idx="221">
                  <c:v>43591</c:v>
                </c:pt>
                <c:pt idx="222">
                  <c:v>43592</c:v>
                </c:pt>
                <c:pt idx="223">
                  <c:v>43593</c:v>
                </c:pt>
                <c:pt idx="224">
                  <c:v>43594</c:v>
                </c:pt>
                <c:pt idx="225">
                  <c:v>43595</c:v>
                </c:pt>
                <c:pt idx="226">
                  <c:v>43598</c:v>
                </c:pt>
                <c:pt idx="227">
                  <c:v>43599</c:v>
                </c:pt>
                <c:pt idx="228">
                  <c:v>43600</c:v>
                </c:pt>
                <c:pt idx="229">
                  <c:v>43601</c:v>
                </c:pt>
                <c:pt idx="230">
                  <c:v>43602</c:v>
                </c:pt>
                <c:pt idx="231">
                  <c:v>43605</c:v>
                </c:pt>
                <c:pt idx="232">
                  <c:v>43606</c:v>
                </c:pt>
                <c:pt idx="233">
                  <c:v>43607</c:v>
                </c:pt>
                <c:pt idx="234">
                  <c:v>43608</c:v>
                </c:pt>
                <c:pt idx="235">
                  <c:v>43609</c:v>
                </c:pt>
                <c:pt idx="236">
                  <c:v>43612</c:v>
                </c:pt>
                <c:pt idx="237">
                  <c:v>43613</c:v>
                </c:pt>
                <c:pt idx="238">
                  <c:v>43614</c:v>
                </c:pt>
                <c:pt idx="239">
                  <c:v>43615</c:v>
                </c:pt>
                <c:pt idx="240">
                  <c:v>43616</c:v>
                </c:pt>
                <c:pt idx="241">
                  <c:v>43619</c:v>
                </c:pt>
                <c:pt idx="242">
                  <c:v>43620</c:v>
                </c:pt>
                <c:pt idx="243">
                  <c:v>43621</c:v>
                </c:pt>
                <c:pt idx="244">
                  <c:v>43622</c:v>
                </c:pt>
                <c:pt idx="245">
                  <c:v>43623</c:v>
                </c:pt>
                <c:pt idx="246">
                  <c:v>43626</c:v>
                </c:pt>
                <c:pt idx="247">
                  <c:v>43627</c:v>
                </c:pt>
                <c:pt idx="248">
                  <c:v>43628</c:v>
                </c:pt>
                <c:pt idx="249">
                  <c:v>43629</c:v>
                </c:pt>
                <c:pt idx="250">
                  <c:v>43630</c:v>
                </c:pt>
                <c:pt idx="251">
                  <c:v>43633</c:v>
                </c:pt>
                <c:pt idx="252">
                  <c:v>43634</c:v>
                </c:pt>
                <c:pt idx="253">
                  <c:v>43635</c:v>
                </c:pt>
                <c:pt idx="254">
                  <c:v>43636</c:v>
                </c:pt>
                <c:pt idx="255">
                  <c:v>43637</c:v>
                </c:pt>
                <c:pt idx="256">
                  <c:v>43640</c:v>
                </c:pt>
                <c:pt idx="257">
                  <c:v>43641</c:v>
                </c:pt>
                <c:pt idx="258">
                  <c:v>43642</c:v>
                </c:pt>
                <c:pt idx="259">
                  <c:v>43643</c:v>
                </c:pt>
                <c:pt idx="260">
                  <c:v>43644</c:v>
                </c:pt>
              </c:numCache>
            </c:numRef>
          </c:cat>
          <c:val>
            <c:numRef>
              <c:f>Sheet1!$B$2:$B$262</c:f>
              <c:numCache>
                <c:formatCode>#,##0.000</c:formatCode>
                <c:ptCount val="261"/>
                <c:pt idx="0">
                  <c:v>246.74586219956299</c:v>
                </c:pt>
                <c:pt idx="1">
                  <c:v>245.726122916789</c:v>
                </c:pt>
                <c:pt idx="2">
                  <c:v>245.68519386456899</c:v>
                </c:pt>
                <c:pt idx="3">
                  <c:v>245.66543802330801</c:v>
                </c:pt>
                <c:pt idx="4">
                  <c:v>247.13974471014399</c:v>
                </c:pt>
                <c:pt idx="5">
                  <c:v>249.13292363727001</c:v>
                </c:pt>
                <c:pt idx="6">
                  <c:v>251.430173293645</c:v>
                </c:pt>
                <c:pt idx="7">
                  <c:v>251.94995054115299</c:v>
                </c:pt>
                <c:pt idx="8">
                  <c:v>249.708660469877</c:v>
                </c:pt>
                <c:pt idx="9">
                  <c:v>251.291828085096</c:v>
                </c:pt>
                <c:pt idx="10">
                  <c:v>251.829075036549</c:v>
                </c:pt>
                <c:pt idx="11">
                  <c:v>251.503688149303</c:v>
                </c:pt>
                <c:pt idx="12">
                  <c:v>252.08449255784799</c:v>
                </c:pt>
                <c:pt idx="13">
                  <c:v>252.463166345242</c:v>
                </c:pt>
                <c:pt idx="14">
                  <c:v>251.48661003701801</c:v>
                </c:pt>
                <c:pt idx="15">
                  <c:v>252.19543427696601</c:v>
                </c:pt>
                <c:pt idx="16">
                  <c:v>252.21721954906701</c:v>
                </c:pt>
                <c:pt idx="17">
                  <c:v>253.73053757062601</c:v>
                </c:pt>
                <c:pt idx="18">
                  <c:v>255.08412176042299</c:v>
                </c:pt>
                <c:pt idx="19">
                  <c:v>255.12605144251299</c:v>
                </c:pt>
                <c:pt idx="20">
                  <c:v>254.60509236257701</c:v>
                </c:pt>
                <c:pt idx="21">
                  <c:v>253.74266186256401</c:v>
                </c:pt>
                <c:pt idx="22">
                  <c:v>254.18691294174801</c:v>
                </c:pt>
                <c:pt idx="23">
                  <c:v>253.78460462952</c:v>
                </c:pt>
                <c:pt idx="24">
                  <c:v>253.10148464040199</c:v>
                </c:pt>
                <c:pt idx="25">
                  <c:v>254.095947531343</c:v>
                </c:pt>
                <c:pt idx="26">
                  <c:v>254.25169094160799</c:v>
                </c:pt>
                <c:pt idx="27">
                  <c:v>255.484558687667</c:v>
                </c:pt>
                <c:pt idx="28">
                  <c:v>255.417857954314</c:v>
                </c:pt>
                <c:pt idx="29">
                  <c:v>255.23419867079701</c:v>
                </c:pt>
                <c:pt idx="30">
                  <c:v>252.33719914203999</c:v>
                </c:pt>
                <c:pt idx="31">
                  <c:v>250.53365607950701</c:v>
                </c:pt>
                <c:pt idx="32">
                  <c:v>251.56742829434199</c:v>
                </c:pt>
                <c:pt idx="33">
                  <c:v>248.83071728418</c:v>
                </c:pt>
                <c:pt idx="34">
                  <c:v>250.44819612446099</c:v>
                </c:pt>
                <c:pt idx="35">
                  <c:v>251.235823218142</c:v>
                </c:pt>
                <c:pt idx="36">
                  <c:v>252.28739429701801</c:v>
                </c:pt>
                <c:pt idx="37">
                  <c:v>253.272940117883</c:v>
                </c:pt>
                <c:pt idx="38">
                  <c:v>253.89038517675201</c:v>
                </c:pt>
                <c:pt idx="39">
                  <c:v>253.13746996432499</c:v>
                </c:pt>
                <c:pt idx="40">
                  <c:v>254.49195814111999</c:v>
                </c:pt>
                <c:pt idx="41">
                  <c:v>256.93499731321702</c:v>
                </c:pt>
                <c:pt idx="42">
                  <c:v>257.249516222419</c:v>
                </c:pt>
                <c:pt idx="43">
                  <c:v>258.12824566107599</c:v>
                </c:pt>
                <c:pt idx="44">
                  <c:v>256.85439954707402</c:v>
                </c:pt>
                <c:pt idx="45">
                  <c:v>256.18390314947902</c:v>
                </c:pt>
                <c:pt idx="46">
                  <c:v>255.734042934629</c:v>
                </c:pt>
                <c:pt idx="47">
                  <c:v>254.45092138763101</c:v>
                </c:pt>
                <c:pt idx="48">
                  <c:v>252.90730370247999</c:v>
                </c:pt>
                <c:pt idx="49">
                  <c:v>251.966258589386</c:v>
                </c:pt>
                <c:pt idx="50">
                  <c:v>251.43323561018099</c:v>
                </c:pt>
                <c:pt idx="51">
                  <c:v>251.647546890879</c:v>
                </c:pt>
                <c:pt idx="52">
                  <c:v>251.971719738914</c:v>
                </c:pt>
                <c:pt idx="53">
                  <c:v>252.54005858291899</c:v>
                </c:pt>
                <c:pt idx="54">
                  <c:v>253.97864671313499</c:v>
                </c:pt>
                <c:pt idx="55">
                  <c:v>254.698515077911</c:v>
                </c:pt>
                <c:pt idx="56">
                  <c:v>253.741240463944</c:v>
                </c:pt>
                <c:pt idx="57">
                  <c:v>255.07098678594099</c:v>
                </c:pt>
                <c:pt idx="58">
                  <c:v>255.961440876165</c:v>
                </c:pt>
                <c:pt idx="59">
                  <c:v>258.00705205096801</c:v>
                </c:pt>
                <c:pt idx="60">
                  <c:v>258.85841324623902</c:v>
                </c:pt>
                <c:pt idx="61">
                  <c:v>257.88787177343698</c:v>
                </c:pt>
                <c:pt idx="62">
                  <c:v>258.01129515523002</c:v>
                </c:pt>
                <c:pt idx="63">
                  <c:v>257.753399216925</c:v>
                </c:pt>
                <c:pt idx="64">
                  <c:v>257.87107251038498</c:v>
                </c:pt>
                <c:pt idx="65" formatCode="0.000">
                  <c:v>255.027821378998</c:v>
                </c:pt>
                <c:pt idx="66" formatCode="0.000">
                  <c:v>255.424985258719</c:v>
                </c:pt>
                <c:pt idx="67" formatCode="0.000">
                  <c:v>254.60132471223699</c:v>
                </c:pt>
                <c:pt idx="68" formatCode="0.000">
                  <c:v>254.65176156564399</c:v>
                </c:pt>
                <c:pt idx="69" formatCode="0.000">
                  <c:v>252.133320478098</c:v>
                </c:pt>
                <c:pt idx="70" formatCode="0.000">
                  <c:v>250.42184905454599</c:v>
                </c:pt>
                <c:pt idx="71" formatCode="0.000">
                  <c:v>249.46995964571201</c:v>
                </c:pt>
                <c:pt idx="72" formatCode="0.000">
                  <c:v>248.93152089824</c:v>
                </c:pt>
                <c:pt idx="73" formatCode="0.000">
                  <c:v>243.58307251058699</c:v>
                </c:pt>
                <c:pt idx="74" formatCode="0.000">
                  <c:v>238.18407153867099</c:v>
                </c:pt>
                <c:pt idx="75" formatCode="0.000">
                  <c:v>240.801321909894</c:v>
                </c:pt>
                <c:pt idx="76" formatCode="0.000">
                  <c:v>239.71234731990799</c:v>
                </c:pt>
                <c:pt idx="77" formatCode="0.000">
                  <c:v>243.815753133508</c:v>
                </c:pt>
                <c:pt idx="78" formatCode="0.000">
                  <c:v>243.61798488676101</c:v>
                </c:pt>
                <c:pt idx="79" formatCode="0.000">
                  <c:v>240.68531984334399</c:v>
                </c:pt>
                <c:pt idx="80" formatCode="0.000">
                  <c:v>240.482912900152</c:v>
                </c:pt>
                <c:pt idx="81" formatCode="0.000">
                  <c:v>239.86785452356699</c:v>
                </c:pt>
                <c:pt idx="82" formatCode="0.000">
                  <c:v>237.23946890213799</c:v>
                </c:pt>
                <c:pt idx="83" formatCode="0.000">
                  <c:v>232.340246641346</c:v>
                </c:pt>
                <c:pt idx="84" formatCode="0.000">
                  <c:v>234.06972003543899</c:v>
                </c:pt>
                <c:pt idx="85" formatCode="0.000">
                  <c:v>231.284262676569</c:v>
                </c:pt>
                <c:pt idx="86" formatCode="0.000">
                  <c:v>230.515108936508</c:v>
                </c:pt>
                <c:pt idx="87" formatCode="0.000">
                  <c:v>232.80180233532801</c:v>
                </c:pt>
                <c:pt idx="88" formatCode="0.000">
                  <c:v>235.91630802705399</c:v>
                </c:pt>
                <c:pt idx="89" formatCode="0.000">
                  <c:v>238.316824334351</c:v>
                </c:pt>
                <c:pt idx="90" formatCode="0.000">
                  <c:v>238.56749095100699</c:v>
                </c:pt>
                <c:pt idx="91" formatCode="0.000">
                  <c:v>238.86786903632901</c:v>
                </c:pt>
                <c:pt idx="92" formatCode="0.000">
                  <c:v>239.91084390403299</c:v>
                </c:pt>
                <c:pt idx="93" formatCode="0.000">
                  <c:v>243.57882990453001</c:v>
                </c:pt>
                <c:pt idx="94" formatCode="0.000">
                  <c:v>243.328096433654</c:v>
                </c:pt>
                <c:pt idx="95" formatCode="0.000">
                  <c:v>240.86949328763399</c:v>
                </c:pt>
                <c:pt idx="96" formatCode="0.000">
                  <c:v>237.03312570266201</c:v>
                </c:pt>
                <c:pt idx="97" formatCode="0.000">
                  <c:v>236.82092155984401</c:v>
                </c:pt>
                <c:pt idx="98" formatCode="0.000">
                  <c:v>235.723521709436</c:v>
                </c:pt>
                <c:pt idx="99" formatCode="0.000">
                  <c:v>237.284647452359</c:v>
                </c:pt>
                <c:pt idx="100" formatCode="0.000">
                  <c:v>238.007485182404</c:v>
                </c:pt>
                <c:pt idx="101" formatCode="0.000">
                  <c:v>235.764624335272</c:v>
                </c:pt>
                <c:pt idx="102" formatCode="0.000">
                  <c:v>231.94632856329901</c:v>
                </c:pt>
                <c:pt idx="103" formatCode="0.000">
                  <c:v>232.83789112094999</c:v>
                </c:pt>
                <c:pt idx="104" formatCode="0.000">
                  <c:v>232.81194380606601</c:v>
                </c:pt>
                <c:pt idx="105" formatCode="0.000">
                  <c:v>231.70359130566899</c:v>
                </c:pt>
                <c:pt idx="106" formatCode="0.000">
                  <c:v>234.42436947537601</c:v>
                </c:pt>
                <c:pt idx="107" formatCode="0.000">
                  <c:v>234.62107008777599</c:v>
                </c:pt>
                <c:pt idx="108" formatCode="0.000">
                  <c:v>238.03312815495599</c:v>
                </c:pt>
                <c:pt idx="109" formatCode="0.000">
                  <c:v>238.76413472307101</c:v>
                </c:pt>
                <c:pt idx="110" formatCode="0.000">
                  <c:v>239.36668292576201</c:v>
                </c:pt>
                <c:pt idx="111" formatCode="0.000">
                  <c:v>242.599109426213</c:v>
                </c:pt>
                <c:pt idx="112" formatCode="0.000">
                  <c:v>237.36874945812201</c:v>
                </c:pt>
                <c:pt idx="113" formatCode="0.000">
                  <c:v>236.17544683594801</c:v>
                </c:pt>
                <c:pt idx="114" formatCode="0.000">
                  <c:v>233.733776052032</c:v>
                </c:pt>
                <c:pt idx="115" formatCode="0.000">
                  <c:v>231.15356931130299</c:v>
                </c:pt>
                <c:pt idx="116" formatCode="0.000">
                  <c:v>229.35841296255299</c:v>
                </c:pt>
                <c:pt idx="117" formatCode="0.000">
                  <c:v>229.607645786587</c:v>
                </c:pt>
                <c:pt idx="118" formatCode="0.000">
                  <c:v>232.203083659795</c:v>
                </c:pt>
                <c:pt idx="119" formatCode="0.000">
                  <c:v>232.252015862055</c:v>
                </c:pt>
                <c:pt idx="120" formatCode="0.000">
                  <c:v>228.577579201097</c:v>
                </c:pt>
                <c:pt idx="121" formatCode="0.000">
                  <c:v>225.538899904033</c:v>
                </c:pt>
                <c:pt idx="122" formatCode="0.000">
                  <c:v>224.78493937491501</c:v>
                </c:pt>
                <c:pt idx="123" formatCode="0.000">
                  <c:v>223.314909080928</c:v>
                </c:pt>
                <c:pt idx="124" formatCode="0.000">
                  <c:v>219.99767316369901</c:v>
                </c:pt>
                <c:pt idx="125" formatCode="0.000">
                  <c:v>217.034128794042</c:v>
                </c:pt>
                <c:pt idx="126" formatCode="0.000">
                  <c:v>213.58778096643101</c:v>
                </c:pt>
                <c:pt idx="127" formatCode="0.000">
                  <c:v>212.71911051191199</c:v>
                </c:pt>
                <c:pt idx="128" formatCode="0.000">
                  <c:v>218.51666129708099</c:v>
                </c:pt>
                <c:pt idx="129" formatCode="0.000">
                  <c:v>219.85694110574599</c:v>
                </c:pt>
                <c:pt idx="130" formatCode="0.000">
                  <c:v>221.04512509732501</c:v>
                </c:pt>
                <c:pt idx="131" formatCode="0.000">
                  <c:v>223.001848680536</c:v>
                </c:pt>
                <c:pt idx="132">
                  <c:v>223.01174168924899</c:v>
                </c:pt>
                <c:pt idx="133">
                  <c:v>222.441881502901</c:v>
                </c:pt>
                <c:pt idx="134">
                  <c:v>219.37688451366299</c:v>
                </c:pt>
                <c:pt idx="135">
                  <c:v>225.120995395622</c:v>
                </c:pt>
                <c:pt idx="136">
                  <c:v>227.10276404091999</c:v>
                </c:pt>
                <c:pt idx="137">
                  <c:v>228.71450256918899</c:v>
                </c:pt>
                <c:pt idx="138">
                  <c:v>230.84888025875</c:v>
                </c:pt>
                <c:pt idx="139">
                  <c:v>231.694299529586</c:v>
                </c:pt>
                <c:pt idx="140">
                  <c:v>231.70646452293599</c:v>
                </c:pt>
                <c:pt idx="141">
                  <c:v>230.54893115640201</c:v>
                </c:pt>
                <c:pt idx="142">
                  <c:v>232.506237794854</c:v>
                </c:pt>
                <c:pt idx="143">
                  <c:v>232.927231933748</c:v>
                </c:pt>
                <c:pt idx="144">
                  <c:v>233.88168923373499</c:v>
                </c:pt>
                <c:pt idx="145">
                  <c:v>236.75649517888201</c:v>
                </c:pt>
                <c:pt idx="146">
                  <c:v>236.77668617527701</c:v>
                </c:pt>
                <c:pt idx="147">
                  <c:v>234.27565234967599</c:v>
                </c:pt>
                <c:pt idx="148">
                  <c:v>234.44344640535201</c:v>
                </c:pt>
                <c:pt idx="149">
                  <c:v>234.98550359011699</c:v>
                </c:pt>
                <c:pt idx="150">
                  <c:v>237.28796533974199</c:v>
                </c:pt>
                <c:pt idx="151">
                  <c:v>235.847118858291</c:v>
                </c:pt>
                <c:pt idx="152">
                  <c:v>235.93916989444199</c:v>
                </c:pt>
                <c:pt idx="153">
                  <c:v>238.376503697065</c:v>
                </c:pt>
                <c:pt idx="154">
                  <c:v>240.60998042941799</c:v>
                </c:pt>
                <c:pt idx="155">
                  <c:v>240.74076446550001</c:v>
                </c:pt>
                <c:pt idx="156">
                  <c:v>241.54186472407699</c:v>
                </c:pt>
                <c:pt idx="157">
                  <c:v>243.068716212227</c:v>
                </c:pt>
                <c:pt idx="158">
                  <c:v>242.541950038343</c:v>
                </c:pt>
                <c:pt idx="159">
                  <c:v>240.27121431030301</c:v>
                </c:pt>
                <c:pt idx="160">
                  <c:v>239.470060052169</c:v>
                </c:pt>
                <c:pt idx="161">
                  <c:v>239.56981908846001</c:v>
                </c:pt>
                <c:pt idx="162">
                  <c:v>242.22187895432199</c:v>
                </c:pt>
                <c:pt idx="163">
                  <c:v>243.037205210872</c:v>
                </c:pt>
                <c:pt idx="164">
                  <c:v>242.496430027814</c:v>
                </c:pt>
                <c:pt idx="165">
                  <c:v>244.25808860511401</c:v>
                </c:pt>
                <c:pt idx="166">
                  <c:v>245.05787087629901</c:v>
                </c:pt>
                <c:pt idx="167">
                  <c:v>245.41623899760401</c:v>
                </c:pt>
                <c:pt idx="168">
                  <c:v>246.58263938321099</c:v>
                </c:pt>
                <c:pt idx="169">
                  <c:v>246.02653519263001</c:v>
                </c:pt>
                <c:pt idx="170">
                  <c:v>247.26081260382301</c:v>
                </c:pt>
                <c:pt idx="171">
                  <c:v>248.030689853658</c:v>
                </c:pt>
                <c:pt idx="172">
                  <c:v>247.959844822912</c:v>
                </c:pt>
                <c:pt idx="173">
                  <c:v>247.92393780737501</c:v>
                </c:pt>
                <c:pt idx="174">
                  <c:v>247.045611524392</c:v>
                </c:pt>
                <c:pt idx="175">
                  <c:v>248.17229389174599</c:v>
                </c:pt>
                <c:pt idx="176">
                  <c:v>247.636288715955</c:v>
                </c:pt>
                <c:pt idx="177">
                  <c:v>247.38129364251901</c:v>
                </c:pt>
                <c:pt idx="178">
                  <c:v>246.49097234953899</c:v>
                </c:pt>
                <c:pt idx="179">
                  <c:v>244.45736168385801</c:v>
                </c:pt>
                <c:pt idx="180">
                  <c:v>243.02156520460099</c:v>
                </c:pt>
                <c:pt idx="181">
                  <c:v>245.790653116333</c:v>
                </c:pt>
                <c:pt idx="182">
                  <c:v>247.00001349952899</c:v>
                </c:pt>
                <c:pt idx="183">
                  <c:v>248.26634890264</c:v>
                </c:pt>
                <c:pt idx="184">
                  <c:v>248.32306793201701</c:v>
                </c:pt>
                <c:pt idx="185">
                  <c:v>249.88414143746201</c:v>
                </c:pt>
                <c:pt idx="186">
                  <c:v>251.18301286686599</c:v>
                </c:pt>
                <c:pt idx="187">
                  <c:v>251.50154095920499</c:v>
                </c:pt>
                <c:pt idx="188">
                  <c:v>250.560949641967</c:v>
                </c:pt>
                <c:pt idx="189">
                  <c:v>252.28169720895801</c:v>
                </c:pt>
                <c:pt idx="190">
                  <c:v>248.55240798250401</c:v>
                </c:pt>
                <c:pt idx="191">
                  <c:v>247.42066560390299</c:v>
                </c:pt>
                <c:pt idx="192">
                  <c:v>249.12772414825801</c:v>
                </c:pt>
                <c:pt idx="193">
                  <c:v>248.23712786074</c:v>
                </c:pt>
                <c:pt idx="194">
                  <c:v>248.44093193284101</c:v>
                </c:pt>
                <c:pt idx="195">
                  <c:v>251.87577387512701</c:v>
                </c:pt>
                <c:pt idx="196">
                  <c:v>254.75443942592599</c:v>
                </c:pt>
                <c:pt idx="197">
                  <c:v>254.78310859889899</c:v>
                </c:pt>
                <c:pt idx="198">
                  <c:v>256.22478995245302</c:v>
                </c:pt>
                <c:pt idx="199">
                  <c:v>256.27582111647899</c:v>
                </c:pt>
                <c:pt idx="200">
                  <c:v>257.16538775617602</c:v>
                </c:pt>
                <c:pt idx="201">
                  <c:v>257.58824907220901</c:v>
                </c:pt>
                <c:pt idx="202">
                  <c:v>256.74025889670401</c:v>
                </c:pt>
                <c:pt idx="203">
                  <c:v>257.34278453579401</c:v>
                </c:pt>
                <c:pt idx="204">
                  <c:v>257.08618480281501</c:v>
                </c:pt>
                <c:pt idx="205">
                  <c:v>258.39582972335597</c:v>
                </c:pt>
                <c:pt idx="206">
                  <c:v>258.53962157628501</c:v>
                </c:pt>
                <c:pt idx="207">
                  <c:v>258.95443684238302</c:v>
                </c:pt>
                <c:pt idx="208">
                  <c:v>258.82203693471098</c:v>
                </c:pt>
                <c:pt idx="209">
                  <c:v>258.64776452552098</c:v>
                </c:pt>
                <c:pt idx="210">
                  <c:v>258.664316792671</c:v>
                </c:pt>
                <c:pt idx="211">
                  <c:v>258.69874335778502</c:v>
                </c:pt>
                <c:pt idx="212">
                  <c:v>260.10268446735</c:v>
                </c:pt>
                <c:pt idx="213">
                  <c:v>259.37578686155598</c:v>
                </c:pt>
                <c:pt idx="214">
                  <c:v>258.82573729350997</c:v>
                </c:pt>
                <c:pt idx="215">
                  <c:v>259.77715916950001</c:v>
                </c:pt>
                <c:pt idx="216">
                  <c:v>260.13724597951301</c:v>
                </c:pt>
                <c:pt idx="217">
                  <c:v>260.38051751329999</c:v>
                </c:pt>
                <c:pt idx="218">
                  <c:v>259.50421060504999</c:v>
                </c:pt>
                <c:pt idx="219">
                  <c:v>258.57287316691497</c:v>
                </c:pt>
                <c:pt idx="220">
                  <c:v>260.463258665696</c:v>
                </c:pt>
                <c:pt idx="221">
                  <c:v>258.77660013115502</c:v>
                </c:pt>
                <c:pt idx="222">
                  <c:v>255.34891704456899</c:v>
                </c:pt>
                <c:pt idx="223">
                  <c:v>254.81061987385101</c:v>
                </c:pt>
                <c:pt idx="224">
                  <c:v>252.94018086239799</c:v>
                </c:pt>
                <c:pt idx="225">
                  <c:v>253.86543065636701</c:v>
                </c:pt>
                <c:pt idx="226">
                  <c:v>249.204216445535</c:v>
                </c:pt>
                <c:pt idx="227">
                  <c:v>250.47972581285401</c:v>
                </c:pt>
                <c:pt idx="228">
                  <c:v>251.78189962274399</c:v>
                </c:pt>
                <c:pt idx="229">
                  <c:v>253.402037011765</c:v>
                </c:pt>
                <c:pt idx="230">
                  <c:v>252.00582075168299</c:v>
                </c:pt>
                <c:pt idx="231">
                  <c:v>250.741715428573</c:v>
                </c:pt>
                <c:pt idx="232">
                  <c:v>252.29642413984399</c:v>
                </c:pt>
                <c:pt idx="233">
                  <c:v>251.65760114199099</c:v>
                </c:pt>
                <c:pt idx="234">
                  <c:v>248.76317271804299</c:v>
                </c:pt>
                <c:pt idx="235">
                  <c:v>249.641466224684</c:v>
                </c:pt>
                <c:pt idx="236">
                  <c:v>249.88292434378999</c:v>
                </c:pt>
                <c:pt idx="237">
                  <c:v>248.604589646763</c:v>
                </c:pt>
                <c:pt idx="238">
                  <c:v>246.46278085739499</c:v>
                </c:pt>
                <c:pt idx="239">
                  <c:v>246.94928263783501</c:v>
                </c:pt>
                <c:pt idx="240">
                  <c:v>244.934998388113</c:v>
                </c:pt>
                <c:pt idx="241">
                  <c:v>245.12394220111599</c:v>
                </c:pt>
                <c:pt idx="242">
                  <c:v>248.49244132233099</c:v>
                </c:pt>
                <c:pt idx="243">
                  <c:v>250.412722374655</c:v>
                </c:pt>
                <c:pt idx="244">
                  <c:v>251.27851737575</c:v>
                </c:pt>
                <c:pt idx="245">
                  <c:v>253.82086174815501</c:v>
                </c:pt>
                <c:pt idx="246">
                  <c:v>255.164447910501</c:v>
                </c:pt>
                <c:pt idx="247">
                  <c:v>255.92896593916399</c:v>
                </c:pt>
                <c:pt idx="248">
                  <c:v>255.20913165831399</c:v>
                </c:pt>
                <c:pt idx="249">
                  <c:v>255.40620106175001</c:v>
                </c:pt>
                <c:pt idx="250">
                  <c:v>254.58492970300699</c:v>
                </c:pt>
                <c:pt idx="251">
                  <c:v>254.46109238844599</c:v>
                </c:pt>
                <c:pt idx="252">
                  <c:v>256.97147608159298</c:v>
                </c:pt>
                <c:pt idx="253">
                  <c:v>258.52760149476001</c:v>
                </c:pt>
                <c:pt idx="254">
                  <c:v>261.30087694596898</c:v>
                </c:pt>
                <c:pt idx="255">
                  <c:v>260.74290918971599</c:v>
                </c:pt>
                <c:pt idx="256">
                  <c:v>260.77498969354798</c:v>
                </c:pt>
                <c:pt idx="257">
                  <c:v>259.04364641022698</c:v>
                </c:pt>
                <c:pt idx="258">
                  <c:v>258.58903988711802</c:v>
                </c:pt>
                <c:pt idx="259">
                  <c:v>259.70728520154398</c:v>
                </c:pt>
                <c:pt idx="260">
                  <c:v>260.97324724397799</c:v>
                </c:pt>
              </c:numCache>
            </c:numRef>
          </c:val>
          <c:smooth val="0"/>
          <c:extLst>
            <c:ext xmlns:c16="http://schemas.microsoft.com/office/drawing/2014/chart" uri="{C3380CC4-5D6E-409C-BE32-E72D297353CC}">
              <c16:uniqueId val="{00000001-36C5-4A16-A373-D845EB27F061}"/>
            </c:ext>
          </c:extLst>
        </c:ser>
        <c:ser>
          <c:idx val="2"/>
          <c:order val="2"/>
          <c:tx>
            <c:strRef>
              <c:f>Sheet1!$D$1</c:f>
              <c:strCache>
                <c:ptCount val="1"/>
                <c:pt idx="0">
                  <c:v>Annotations</c:v>
                </c:pt>
              </c:strCache>
            </c:strRef>
          </c:tx>
          <c:spPr>
            <a:ln>
              <a:noFill/>
            </a:ln>
          </c:spPr>
          <c:marker>
            <c:symbol val="none"/>
          </c:marker>
          <c:cat>
            <c:numRef>
              <c:f>Sheet1!$A$2:$A$262</c:f>
              <c:numCache>
                <c:formatCode>mmm\ dd\,\ yyyy</c:formatCode>
                <c:ptCount val="261"/>
                <c:pt idx="0">
                  <c:v>43280</c:v>
                </c:pt>
                <c:pt idx="1">
                  <c:v>43283</c:v>
                </c:pt>
                <c:pt idx="2">
                  <c:v>43284</c:v>
                </c:pt>
                <c:pt idx="3">
                  <c:v>43285</c:v>
                </c:pt>
                <c:pt idx="4">
                  <c:v>43286</c:v>
                </c:pt>
                <c:pt idx="5">
                  <c:v>43287</c:v>
                </c:pt>
                <c:pt idx="6">
                  <c:v>43290</c:v>
                </c:pt>
                <c:pt idx="7">
                  <c:v>43291</c:v>
                </c:pt>
                <c:pt idx="8">
                  <c:v>43292</c:v>
                </c:pt>
                <c:pt idx="9">
                  <c:v>43293</c:v>
                </c:pt>
                <c:pt idx="10">
                  <c:v>43294</c:v>
                </c:pt>
                <c:pt idx="11">
                  <c:v>43297</c:v>
                </c:pt>
                <c:pt idx="12">
                  <c:v>43298</c:v>
                </c:pt>
                <c:pt idx="13">
                  <c:v>43299</c:v>
                </c:pt>
                <c:pt idx="14">
                  <c:v>43300</c:v>
                </c:pt>
                <c:pt idx="15">
                  <c:v>43301</c:v>
                </c:pt>
                <c:pt idx="16">
                  <c:v>43304</c:v>
                </c:pt>
                <c:pt idx="17">
                  <c:v>43305</c:v>
                </c:pt>
                <c:pt idx="18">
                  <c:v>43306</c:v>
                </c:pt>
                <c:pt idx="19">
                  <c:v>43307</c:v>
                </c:pt>
                <c:pt idx="20">
                  <c:v>43308</c:v>
                </c:pt>
                <c:pt idx="21">
                  <c:v>43311</c:v>
                </c:pt>
                <c:pt idx="22">
                  <c:v>43312</c:v>
                </c:pt>
                <c:pt idx="23">
                  <c:v>43313</c:v>
                </c:pt>
                <c:pt idx="24">
                  <c:v>43314</c:v>
                </c:pt>
                <c:pt idx="25">
                  <c:v>43315</c:v>
                </c:pt>
                <c:pt idx="26">
                  <c:v>43318</c:v>
                </c:pt>
                <c:pt idx="27">
                  <c:v>43319</c:v>
                </c:pt>
                <c:pt idx="28">
                  <c:v>43320</c:v>
                </c:pt>
                <c:pt idx="29">
                  <c:v>43321</c:v>
                </c:pt>
                <c:pt idx="30">
                  <c:v>43322</c:v>
                </c:pt>
                <c:pt idx="31">
                  <c:v>43325</c:v>
                </c:pt>
                <c:pt idx="32">
                  <c:v>43326</c:v>
                </c:pt>
                <c:pt idx="33">
                  <c:v>43327</c:v>
                </c:pt>
                <c:pt idx="34">
                  <c:v>43328</c:v>
                </c:pt>
                <c:pt idx="35">
                  <c:v>43329</c:v>
                </c:pt>
                <c:pt idx="36">
                  <c:v>43332</c:v>
                </c:pt>
                <c:pt idx="37">
                  <c:v>43333</c:v>
                </c:pt>
                <c:pt idx="38">
                  <c:v>43334</c:v>
                </c:pt>
                <c:pt idx="39">
                  <c:v>43335</c:v>
                </c:pt>
                <c:pt idx="40">
                  <c:v>43336</c:v>
                </c:pt>
                <c:pt idx="41">
                  <c:v>43339</c:v>
                </c:pt>
                <c:pt idx="42">
                  <c:v>43340</c:v>
                </c:pt>
                <c:pt idx="43">
                  <c:v>43341</c:v>
                </c:pt>
                <c:pt idx="44">
                  <c:v>43342</c:v>
                </c:pt>
                <c:pt idx="45">
                  <c:v>43343</c:v>
                </c:pt>
                <c:pt idx="46">
                  <c:v>43346</c:v>
                </c:pt>
                <c:pt idx="47">
                  <c:v>43347</c:v>
                </c:pt>
                <c:pt idx="48">
                  <c:v>43348</c:v>
                </c:pt>
                <c:pt idx="49">
                  <c:v>43349</c:v>
                </c:pt>
                <c:pt idx="50">
                  <c:v>43350</c:v>
                </c:pt>
                <c:pt idx="51">
                  <c:v>43353</c:v>
                </c:pt>
                <c:pt idx="52">
                  <c:v>43354</c:v>
                </c:pt>
                <c:pt idx="53">
                  <c:v>43355</c:v>
                </c:pt>
                <c:pt idx="54">
                  <c:v>43356</c:v>
                </c:pt>
                <c:pt idx="55">
                  <c:v>43357</c:v>
                </c:pt>
                <c:pt idx="56">
                  <c:v>43360</c:v>
                </c:pt>
                <c:pt idx="57">
                  <c:v>43361</c:v>
                </c:pt>
                <c:pt idx="58">
                  <c:v>43362</c:v>
                </c:pt>
                <c:pt idx="59">
                  <c:v>43363</c:v>
                </c:pt>
                <c:pt idx="60">
                  <c:v>43364</c:v>
                </c:pt>
                <c:pt idx="61">
                  <c:v>43367</c:v>
                </c:pt>
                <c:pt idx="62">
                  <c:v>43368</c:v>
                </c:pt>
                <c:pt idx="63">
                  <c:v>43369</c:v>
                </c:pt>
                <c:pt idx="64">
                  <c:v>43370</c:v>
                </c:pt>
                <c:pt idx="65" formatCode="m/d/yyyy">
                  <c:v>43371</c:v>
                </c:pt>
                <c:pt idx="66" formatCode="m/d/yyyy">
                  <c:v>43374</c:v>
                </c:pt>
                <c:pt idx="67" formatCode="m/d/yyyy">
                  <c:v>43375</c:v>
                </c:pt>
                <c:pt idx="68" formatCode="m/d/yyyy">
                  <c:v>43376</c:v>
                </c:pt>
                <c:pt idx="69" formatCode="m/d/yyyy">
                  <c:v>43377</c:v>
                </c:pt>
                <c:pt idx="70" formatCode="m/d/yyyy">
                  <c:v>43378</c:v>
                </c:pt>
                <c:pt idx="71" formatCode="m/d/yyyy">
                  <c:v>43381</c:v>
                </c:pt>
                <c:pt idx="72" formatCode="m/d/yyyy">
                  <c:v>43382</c:v>
                </c:pt>
                <c:pt idx="73" formatCode="m/d/yyyy">
                  <c:v>43383</c:v>
                </c:pt>
                <c:pt idx="74" formatCode="m/d/yyyy">
                  <c:v>43384</c:v>
                </c:pt>
                <c:pt idx="75" formatCode="m/d/yyyy">
                  <c:v>43385</c:v>
                </c:pt>
                <c:pt idx="76" formatCode="m/d/yyyy">
                  <c:v>43388</c:v>
                </c:pt>
                <c:pt idx="77" formatCode="m/d/yyyy">
                  <c:v>43389</c:v>
                </c:pt>
                <c:pt idx="78" formatCode="m/d/yyyy">
                  <c:v>43390</c:v>
                </c:pt>
                <c:pt idx="79" formatCode="m/d/yyyy">
                  <c:v>43391</c:v>
                </c:pt>
                <c:pt idx="80" formatCode="m/d/yyyy">
                  <c:v>43392</c:v>
                </c:pt>
                <c:pt idx="81" formatCode="m/d/yyyy">
                  <c:v>43395</c:v>
                </c:pt>
                <c:pt idx="82" formatCode="m/d/yyyy">
                  <c:v>43396</c:v>
                </c:pt>
                <c:pt idx="83" formatCode="m/d/yyyy">
                  <c:v>43397</c:v>
                </c:pt>
                <c:pt idx="84" formatCode="m/d/yyyy">
                  <c:v>43398</c:v>
                </c:pt>
                <c:pt idx="85" formatCode="m/d/yyyy">
                  <c:v>43399</c:v>
                </c:pt>
                <c:pt idx="86" formatCode="m/d/yyyy">
                  <c:v>43402</c:v>
                </c:pt>
                <c:pt idx="87" formatCode="m/d/yyyy">
                  <c:v>43403</c:v>
                </c:pt>
                <c:pt idx="88" formatCode="m/d/yyyy">
                  <c:v>43404</c:v>
                </c:pt>
                <c:pt idx="89" formatCode="m/d/yyyy">
                  <c:v>43405</c:v>
                </c:pt>
                <c:pt idx="90" formatCode="m/d/yyyy">
                  <c:v>43406</c:v>
                </c:pt>
                <c:pt idx="91" formatCode="m/d/yyyy">
                  <c:v>43409</c:v>
                </c:pt>
                <c:pt idx="92" formatCode="m/d/yyyy">
                  <c:v>43410</c:v>
                </c:pt>
                <c:pt idx="93" formatCode="m/d/yyyy">
                  <c:v>43411</c:v>
                </c:pt>
                <c:pt idx="94" formatCode="m/d/yyyy">
                  <c:v>43412</c:v>
                </c:pt>
                <c:pt idx="95" formatCode="m/d/yyyy">
                  <c:v>43413</c:v>
                </c:pt>
                <c:pt idx="96" formatCode="m/d/yyyy">
                  <c:v>43416</c:v>
                </c:pt>
                <c:pt idx="97" formatCode="m/d/yyyy">
                  <c:v>43417</c:v>
                </c:pt>
                <c:pt idx="98" formatCode="m/d/yyyy">
                  <c:v>43418</c:v>
                </c:pt>
                <c:pt idx="99" formatCode="m/d/yyyy">
                  <c:v>43419</c:v>
                </c:pt>
                <c:pt idx="100" formatCode="m/d/yyyy">
                  <c:v>43420</c:v>
                </c:pt>
                <c:pt idx="101" formatCode="m/d/yyyy">
                  <c:v>43423</c:v>
                </c:pt>
                <c:pt idx="102" formatCode="m/d/yyyy">
                  <c:v>43424</c:v>
                </c:pt>
                <c:pt idx="103" formatCode="m/d/yyyy">
                  <c:v>43425</c:v>
                </c:pt>
                <c:pt idx="104" formatCode="m/d/yyyy">
                  <c:v>43426</c:v>
                </c:pt>
                <c:pt idx="105" formatCode="m/d/yyyy">
                  <c:v>43427</c:v>
                </c:pt>
                <c:pt idx="106" formatCode="m/d/yyyy">
                  <c:v>43430</c:v>
                </c:pt>
                <c:pt idx="107" formatCode="m/d/yyyy">
                  <c:v>43431</c:v>
                </c:pt>
                <c:pt idx="108" formatCode="m/d/yyyy">
                  <c:v>43432</c:v>
                </c:pt>
                <c:pt idx="109" formatCode="m/d/yyyy">
                  <c:v>43433</c:v>
                </c:pt>
                <c:pt idx="110" formatCode="m/d/yyyy">
                  <c:v>43434</c:v>
                </c:pt>
                <c:pt idx="111" formatCode="m/d/yyyy">
                  <c:v>43437</c:v>
                </c:pt>
                <c:pt idx="112" formatCode="m/d/yyyy">
                  <c:v>43438</c:v>
                </c:pt>
                <c:pt idx="113" formatCode="m/d/yyyy">
                  <c:v>43439</c:v>
                </c:pt>
                <c:pt idx="114" formatCode="m/d/yyyy">
                  <c:v>43440</c:v>
                </c:pt>
                <c:pt idx="115" formatCode="m/d/yyyy">
                  <c:v>43441</c:v>
                </c:pt>
                <c:pt idx="116" formatCode="m/d/yyyy">
                  <c:v>43444</c:v>
                </c:pt>
                <c:pt idx="117" formatCode="m/d/yyyy">
                  <c:v>43445</c:v>
                </c:pt>
                <c:pt idx="118" formatCode="m/d/yyyy">
                  <c:v>43446</c:v>
                </c:pt>
                <c:pt idx="119" formatCode="m/d/yyyy">
                  <c:v>43447</c:v>
                </c:pt>
                <c:pt idx="120" formatCode="m/d/yyyy">
                  <c:v>43448</c:v>
                </c:pt>
                <c:pt idx="121" formatCode="m/d/yyyy">
                  <c:v>43451</c:v>
                </c:pt>
                <c:pt idx="122" formatCode="m/d/yyyy">
                  <c:v>43452</c:v>
                </c:pt>
                <c:pt idx="123" formatCode="m/d/yyyy">
                  <c:v>43453</c:v>
                </c:pt>
                <c:pt idx="124" formatCode="m/d/yyyy">
                  <c:v>43454</c:v>
                </c:pt>
                <c:pt idx="125" formatCode="m/d/yyyy">
                  <c:v>43455</c:v>
                </c:pt>
                <c:pt idx="126" formatCode="m/d/yyyy">
                  <c:v>43458</c:v>
                </c:pt>
                <c:pt idx="127" formatCode="m/d/yyyy">
                  <c:v>43459</c:v>
                </c:pt>
                <c:pt idx="128" formatCode="m/d/yyyy">
                  <c:v>43460</c:v>
                </c:pt>
                <c:pt idx="129" formatCode="m/d/yyyy">
                  <c:v>43461</c:v>
                </c:pt>
                <c:pt idx="130" formatCode="m/d/yyyy">
                  <c:v>43462</c:v>
                </c:pt>
                <c:pt idx="131" formatCode="m/d/yyyy">
                  <c:v>43465</c:v>
                </c:pt>
                <c:pt idx="132">
                  <c:v>43466</c:v>
                </c:pt>
                <c:pt idx="133">
                  <c:v>43467</c:v>
                </c:pt>
                <c:pt idx="134">
                  <c:v>43468</c:v>
                </c:pt>
                <c:pt idx="135">
                  <c:v>43469</c:v>
                </c:pt>
                <c:pt idx="136">
                  <c:v>43472</c:v>
                </c:pt>
                <c:pt idx="137">
                  <c:v>43473</c:v>
                </c:pt>
                <c:pt idx="138">
                  <c:v>43474</c:v>
                </c:pt>
                <c:pt idx="139">
                  <c:v>43475</c:v>
                </c:pt>
                <c:pt idx="140">
                  <c:v>43476</c:v>
                </c:pt>
                <c:pt idx="141">
                  <c:v>43479</c:v>
                </c:pt>
                <c:pt idx="142">
                  <c:v>43480</c:v>
                </c:pt>
                <c:pt idx="143">
                  <c:v>43481</c:v>
                </c:pt>
                <c:pt idx="144">
                  <c:v>43482</c:v>
                </c:pt>
                <c:pt idx="145">
                  <c:v>43483</c:v>
                </c:pt>
                <c:pt idx="146">
                  <c:v>43486</c:v>
                </c:pt>
                <c:pt idx="147">
                  <c:v>43487</c:v>
                </c:pt>
                <c:pt idx="148">
                  <c:v>43488</c:v>
                </c:pt>
                <c:pt idx="149">
                  <c:v>43489</c:v>
                </c:pt>
                <c:pt idx="150">
                  <c:v>43490</c:v>
                </c:pt>
                <c:pt idx="151">
                  <c:v>43493</c:v>
                </c:pt>
                <c:pt idx="152">
                  <c:v>43494</c:v>
                </c:pt>
                <c:pt idx="153">
                  <c:v>43495</c:v>
                </c:pt>
                <c:pt idx="154">
                  <c:v>43496</c:v>
                </c:pt>
                <c:pt idx="155">
                  <c:v>43497</c:v>
                </c:pt>
                <c:pt idx="156">
                  <c:v>43500</c:v>
                </c:pt>
                <c:pt idx="157">
                  <c:v>43501</c:v>
                </c:pt>
                <c:pt idx="158">
                  <c:v>43502</c:v>
                </c:pt>
                <c:pt idx="159">
                  <c:v>43503</c:v>
                </c:pt>
                <c:pt idx="160">
                  <c:v>43504</c:v>
                </c:pt>
                <c:pt idx="161">
                  <c:v>43507</c:v>
                </c:pt>
                <c:pt idx="162">
                  <c:v>43508</c:v>
                </c:pt>
                <c:pt idx="163">
                  <c:v>43509</c:v>
                </c:pt>
                <c:pt idx="164">
                  <c:v>43510</c:v>
                </c:pt>
                <c:pt idx="165">
                  <c:v>43511</c:v>
                </c:pt>
                <c:pt idx="166">
                  <c:v>43514</c:v>
                </c:pt>
                <c:pt idx="167">
                  <c:v>43515</c:v>
                </c:pt>
                <c:pt idx="168">
                  <c:v>43516</c:v>
                </c:pt>
                <c:pt idx="169">
                  <c:v>43517</c:v>
                </c:pt>
                <c:pt idx="170">
                  <c:v>43518</c:v>
                </c:pt>
                <c:pt idx="171">
                  <c:v>43521</c:v>
                </c:pt>
                <c:pt idx="172">
                  <c:v>43522</c:v>
                </c:pt>
                <c:pt idx="173">
                  <c:v>43523</c:v>
                </c:pt>
                <c:pt idx="174">
                  <c:v>43524</c:v>
                </c:pt>
                <c:pt idx="175">
                  <c:v>43525</c:v>
                </c:pt>
                <c:pt idx="176">
                  <c:v>43528</c:v>
                </c:pt>
                <c:pt idx="177">
                  <c:v>43529</c:v>
                </c:pt>
                <c:pt idx="178">
                  <c:v>43530</c:v>
                </c:pt>
                <c:pt idx="179">
                  <c:v>43531</c:v>
                </c:pt>
                <c:pt idx="180">
                  <c:v>43532</c:v>
                </c:pt>
                <c:pt idx="181">
                  <c:v>43535</c:v>
                </c:pt>
                <c:pt idx="182">
                  <c:v>43536</c:v>
                </c:pt>
                <c:pt idx="183">
                  <c:v>43537</c:v>
                </c:pt>
                <c:pt idx="184">
                  <c:v>43538</c:v>
                </c:pt>
                <c:pt idx="185">
                  <c:v>43539</c:v>
                </c:pt>
                <c:pt idx="186">
                  <c:v>43542</c:v>
                </c:pt>
                <c:pt idx="187">
                  <c:v>43543</c:v>
                </c:pt>
                <c:pt idx="188">
                  <c:v>43544</c:v>
                </c:pt>
                <c:pt idx="189">
                  <c:v>43545</c:v>
                </c:pt>
                <c:pt idx="190">
                  <c:v>43546</c:v>
                </c:pt>
                <c:pt idx="191">
                  <c:v>43549</c:v>
                </c:pt>
                <c:pt idx="192">
                  <c:v>43550</c:v>
                </c:pt>
                <c:pt idx="193">
                  <c:v>43551</c:v>
                </c:pt>
                <c:pt idx="194">
                  <c:v>43552</c:v>
                </c:pt>
                <c:pt idx="195">
                  <c:v>43553</c:v>
                </c:pt>
                <c:pt idx="196">
                  <c:v>43556</c:v>
                </c:pt>
                <c:pt idx="197">
                  <c:v>43557</c:v>
                </c:pt>
                <c:pt idx="198">
                  <c:v>43558</c:v>
                </c:pt>
                <c:pt idx="199">
                  <c:v>43559</c:v>
                </c:pt>
                <c:pt idx="200">
                  <c:v>43560</c:v>
                </c:pt>
                <c:pt idx="201">
                  <c:v>43563</c:v>
                </c:pt>
                <c:pt idx="202">
                  <c:v>43564</c:v>
                </c:pt>
                <c:pt idx="203">
                  <c:v>43565</c:v>
                </c:pt>
                <c:pt idx="204">
                  <c:v>43566</c:v>
                </c:pt>
                <c:pt idx="205">
                  <c:v>43567</c:v>
                </c:pt>
                <c:pt idx="206">
                  <c:v>43570</c:v>
                </c:pt>
                <c:pt idx="207">
                  <c:v>43571</c:v>
                </c:pt>
                <c:pt idx="208">
                  <c:v>43572</c:v>
                </c:pt>
                <c:pt idx="209">
                  <c:v>43573</c:v>
                </c:pt>
                <c:pt idx="210">
                  <c:v>43574</c:v>
                </c:pt>
                <c:pt idx="211">
                  <c:v>43577</c:v>
                </c:pt>
                <c:pt idx="212">
                  <c:v>43578</c:v>
                </c:pt>
                <c:pt idx="213">
                  <c:v>43579</c:v>
                </c:pt>
                <c:pt idx="214">
                  <c:v>43580</c:v>
                </c:pt>
                <c:pt idx="215">
                  <c:v>43581</c:v>
                </c:pt>
                <c:pt idx="216">
                  <c:v>43584</c:v>
                </c:pt>
                <c:pt idx="217">
                  <c:v>43585</c:v>
                </c:pt>
                <c:pt idx="218">
                  <c:v>43586</c:v>
                </c:pt>
                <c:pt idx="219">
                  <c:v>43587</c:v>
                </c:pt>
                <c:pt idx="220">
                  <c:v>43588</c:v>
                </c:pt>
                <c:pt idx="221">
                  <c:v>43591</c:v>
                </c:pt>
                <c:pt idx="222">
                  <c:v>43592</c:v>
                </c:pt>
                <c:pt idx="223">
                  <c:v>43593</c:v>
                </c:pt>
                <c:pt idx="224">
                  <c:v>43594</c:v>
                </c:pt>
                <c:pt idx="225">
                  <c:v>43595</c:v>
                </c:pt>
                <c:pt idx="226">
                  <c:v>43598</c:v>
                </c:pt>
                <c:pt idx="227">
                  <c:v>43599</c:v>
                </c:pt>
                <c:pt idx="228">
                  <c:v>43600</c:v>
                </c:pt>
                <c:pt idx="229">
                  <c:v>43601</c:v>
                </c:pt>
                <c:pt idx="230">
                  <c:v>43602</c:v>
                </c:pt>
                <c:pt idx="231">
                  <c:v>43605</c:v>
                </c:pt>
                <c:pt idx="232">
                  <c:v>43606</c:v>
                </c:pt>
                <c:pt idx="233">
                  <c:v>43607</c:v>
                </c:pt>
                <c:pt idx="234">
                  <c:v>43608</c:v>
                </c:pt>
                <c:pt idx="235">
                  <c:v>43609</c:v>
                </c:pt>
                <c:pt idx="236">
                  <c:v>43612</c:v>
                </c:pt>
                <c:pt idx="237">
                  <c:v>43613</c:v>
                </c:pt>
                <c:pt idx="238">
                  <c:v>43614</c:v>
                </c:pt>
                <c:pt idx="239">
                  <c:v>43615</c:v>
                </c:pt>
                <c:pt idx="240">
                  <c:v>43616</c:v>
                </c:pt>
                <c:pt idx="241">
                  <c:v>43619</c:v>
                </c:pt>
                <c:pt idx="242">
                  <c:v>43620</c:v>
                </c:pt>
                <c:pt idx="243">
                  <c:v>43621</c:v>
                </c:pt>
                <c:pt idx="244">
                  <c:v>43622</c:v>
                </c:pt>
                <c:pt idx="245">
                  <c:v>43623</c:v>
                </c:pt>
                <c:pt idx="246">
                  <c:v>43626</c:v>
                </c:pt>
                <c:pt idx="247">
                  <c:v>43627</c:v>
                </c:pt>
                <c:pt idx="248">
                  <c:v>43628</c:v>
                </c:pt>
                <c:pt idx="249">
                  <c:v>43629</c:v>
                </c:pt>
                <c:pt idx="250">
                  <c:v>43630</c:v>
                </c:pt>
                <c:pt idx="251">
                  <c:v>43633</c:v>
                </c:pt>
                <c:pt idx="252">
                  <c:v>43634</c:v>
                </c:pt>
                <c:pt idx="253">
                  <c:v>43635</c:v>
                </c:pt>
                <c:pt idx="254">
                  <c:v>43636</c:v>
                </c:pt>
                <c:pt idx="255">
                  <c:v>43637</c:v>
                </c:pt>
                <c:pt idx="256">
                  <c:v>43640</c:v>
                </c:pt>
                <c:pt idx="257">
                  <c:v>43641</c:v>
                </c:pt>
                <c:pt idx="258">
                  <c:v>43642</c:v>
                </c:pt>
                <c:pt idx="259">
                  <c:v>43643</c:v>
                </c:pt>
                <c:pt idx="260">
                  <c:v>43644</c:v>
                </c:pt>
              </c:numCache>
            </c:numRef>
          </c:cat>
          <c:val>
            <c:numRef>
              <c:f>Sheet1!$D$2:$D$262</c:f>
              <c:numCache>
                <c:formatCode>General</c:formatCode>
                <c:ptCount val="261"/>
                <c:pt idx="14" formatCode="#,##0.000">
                  <c:v>210</c:v>
                </c:pt>
                <c:pt idx="41" formatCode="#,##0.000">
                  <c:v>210</c:v>
                </c:pt>
                <c:pt idx="50" formatCode="#,##0.000">
                  <c:v>210</c:v>
                </c:pt>
                <c:pt idx="63" formatCode="#,##0.000">
                  <c:v>210</c:v>
                </c:pt>
                <c:pt idx="70" formatCode="#,##0.000">
                  <c:v>210</c:v>
                </c:pt>
                <c:pt idx="93" formatCode="#,##0.000">
                  <c:v>210</c:v>
                </c:pt>
                <c:pt idx="103" formatCode="#,##0.000">
                  <c:v>210</c:v>
                </c:pt>
                <c:pt idx="114" formatCode="#,##0.000">
                  <c:v>210</c:v>
                </c:pt>
                <c:pt idx="131" formatCode="#,##0.00">
                  <c:v>210</c:v>
                </c:pt>
                <c:pt idx="141" formatCode="#,##0.000">
                  <c:v>210</c:v>
                </c:pt>
                <c:pt idx="173" formatCode="#,##0.000">
                  <c:v>210</c:v>
                </c:pt>
                <c:pt idx="195" formatCode="#,##0.000">
                  <c:v>210</c:v>
                </c:pt>
                <c:pt idx="217" formatCode="#,##0.000">
                  <c:v>210</c:v>
                </c:pt>
                <c:pt idx="230" formatCode="#,##0.000">
                  <c:v>210</c:v>
                </c:pt>
                <c:pt idx="246" formatCode="#,##0.000">
                  <c:v>210</c:v>
                </c:pt>
                <c:pt idx="260" formatCode="#,##0.000">
                  <c:v>210</c:v>
                </c:pt>
              </c:numCache>
            </c:numRef>
          </c:val>
          <c:smooth val="0"/>
          <c:extLst>
            <c:ext xmlns:c16="http://schemas.microsoft.com/office/drawing/2014/chart" uri="{C3380CC4-5D6E-409C-BE32-E72D297353CC}">
              <c16:uniqueId val="{00000002-36C5-4A16-A373-D845EB27F061}"/>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ax val="43646"/>
          <c:min val="43281"/>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3"/>
        <c:majorTimeUnit val="months"/>
      </c:dateAx>
      <c:valAx>
        <c:axId val="2079031016"/>
        <c:scaling>
          <c:orientation val="minMax"/>
          <c:max val="270"/>
          <c:min val="21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1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661240378660534"/>
          <c:y val="7.3040061096634227E-4"/>
          <c:w val="0.66810966063452593"/>
          <c:h val="0.93333333333333302"/>
        </c:manualLayout>
      </c:layout>
      <c:barChart>
        <c:barDir val="bar"/>
        <c:grouping val="clustered"/>
        <c:varyColors val="0"/>
        <c:ser>
          <c:idx val="0"/>
          <c:order val="0"/>
          <c:tx>
            <c:strRef>
              <c:f>Sheet1!$B$1</c:f>
              <c:strCache>
                <c:ptCount val="1"/>
                <c:pt idx="0">
                  <c:v>3 Months 
neg</c:v>
                </c:pt>
              </c:strCache>
            </c:strRef>
          </c:tx>
          <c:spPr>
            <a:solidFill>
              <a:schemeClr val="bg1">
                <a:lumMod val="85000"/>
              </a:schemeClr>
            </a:solidFill>
            <a:ln>
              <a:solidFill>
                <a:schemeClr val="bg1"/>
              </a:solidFill>
            </a:ln>
          </c:spPr>
          <c:invertIfNegative val="0"/>
          <c:dLbls>
            <c:dLbl>
              <c:idx val="1"/>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DBD7-48DC-A764-B2897ECBBAAF}"/>
                </c:ext>
              </c:extLst>
            </c:dLbl>
            <c:dLbl>
              <c:idx val="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DBD7-48DC-A764-B2897ECBBAAF}"/>
                </c:ext>
              </c:extLst>
            </c:dLbl>
            <c:dLbl>
              <c:idx val="3"/>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DBD7-48DC-A764-B2897ECBBAAF}"/>
                </c:ext>
              </c:extLst>
            </c:dLbl>
            <c:dLbl>
              <c:idx val="4"/>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DBD7-48DC-A764-B2897ECBBAAF}"/>
                </c:ext>
              </c:extLst>
            </c:dLbl>
            <c:dLbl>
              <c:idx val="5"/>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DBD7-48DC-A764-B2897ECBBAAF}"/>
                </c:ext>
              </c:extLst>
            </c:dLbl>
            <c:dLbl>
              <c:idx val="6"/>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DBD7-48DC-A764-B2897ECBBAAF}"/>
                </c:ext>
              </c:extLst>
            </c:dLbl>
            <c:dLbl>
              <c:idx val="7"/>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DBD7-48DC-A764-B2897ECBBAAF}"/>
                </c:ext>
              </c:extLst>
            </c:dLbl>
            <c:dLbl>
              <c:idx val="8"/>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DBD7-48DC-A764-B2897ECBBAAF}"/>
                </c:ext>
              </c:extLst>
            </c:dLbl>
            <c:dLbl>
              <c:idx val="9"/>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DBD7-48DC-A764-B2897ECBBAAF}"/>
                </c:ext>
              </c:extLst>
            </c:dLbl>
            <c:dLbl>
              <c:idx val="10"/>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DBD7-48DC-A764-B2897ECBBAAF}"/>
                </c:ext>
              </c:extLst>
            </c:dLbl>
            <c:dLbl>
              <c:idx val="1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DBD7-48DC-A764-B2897ECBBAAF}"/>
                </c:ext>
              </c:extLst>
            </c:dLbl>
            <c:dLbl>
              <c:idx val="13"/>
              <c:numFmt formatCode="#,##0.00;[Red]\-#,##0.00;;" sourceLinked="0"/>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DBD7-48DC-A764-B2897ECBBAAF}"/>
                </c:ext>
              </c:extLst>
            </c:dLbl>
            <c:dLbl>
              <c:idx val="15"/>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DBD7-48DC-A764-B2897ECBBAAF}"/>
                </c:ext>
              </c:extLst>
            </c:dLbl>
            <c:dLbl>
              <c:idx val="16"/>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DBD7-48DC-A764-B2897ECBBAAF}"/>
                </c:ext>
              </c:extLst>
            </c:dLbl>
            <c:numFmt formatCode="#,##0.00;[Red]\-#,##0.00;;" sourceLinked="0"/>
            <c:spPr>
              <a:noFill/>
              <a:ln>
                <a:noFill/>
              </a:ln>
              <a:effectLst/>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S&amp;P 500 Index</c:v>
                </c:pt>
                <c:pt idx="1">
                  <c:v>Russell 1000 Index</c:v>
                </c:pt>
                <c:pt idx="2">
                  <c:v>Russell 3000 Index</c:v>
                </c:pt>
                <c:pt idx="3">
                  <c:v>Russell 1000 Value Index</c:v>
                </c:pt>
                <c:pt idx="4">
                  <c:v>MSCI World ex USA Index (net div.)</c:v>
                </c:pt>
                <c:pt idx="5">
                  <c:v>Bloomberg Barclays US Aggregate Bond Index</c:v>
                </c:pt>
                <c:pt idx="6">
                  <c:v>MSCI All Country World ex USA Index (net div.)</c:v>
                </c:pt>
                <c:pt idx="7">
                  <c:v>S&amp;P Global ex US REIT Index (net div.)</c:v>
                </c:pt>
                <c:pt idx="8">
                  <c:v>Russell 2000 Index</c:v>
                </c:pt>
                <c:pt idx="9">
                  <c:v>MSCI World ex USA Small Cap Index (net div.)</c:v>
                </c:pt>
                <c:pt idx="10">
                  <c:v>MSCI World ex USA Value Index (net div.)</c:v>
                </c:pt>
                <c:pt idx="11">
                  <c:v>Russell 2000 Value Index</c:v>
                </c:pt>
                <c:pt idx="12">
                  <c:v>MSCI Emerging Markets Value Index (net div.)</c:v>
                </c:pt>
                <c:pt idx="13">
                  <c:v>Dow Jones US Select REIT Index</c:v>
                </c:pt>
                <c:pt idx="14">
                  <c:v>MSCI Emerging Markets Index (net div.)</c:v>
                </c:pt>
                <c:pt idx="15">
                  <c:v>One-Month US Treasury Bills</c:v>
                </c:pt>
                <c:pt idx="16">
                  <c:v>MSCI Emerging Markets Small Cap Index (net div.)</c:v>
                </c:pt>
              </c:strCache>
            </c:strRef>
          </c:cat>
          <c:val>
            <c:numRef>
              <c:f>Sheet1!$B$2:$B$18</c:f>
              <c:numCache>
                <c:formatCode>#,##0.00;\-#,##0.00;</c:formatCode>
                <c:ptCount val="1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-0.98</c:v>
                </c:pt>
              </c:numCache>
            </c:numRef>
          </c:val>
          <c:extLst>
            <c:ext xmlns:c16="http://schemas.microsoft.com/office/drawing/2014/chart" uri="{C3380CC4-5D6E-409C-BE32-E72D297353CC}">
              <c16:uniqueId val="{0000000E-DBD7-48DC-A764-B2897ECBBAAF}"/>
            </c:ext>
          </c:extLst>
        </c:ser>
        <c:ser>
          <c:idx val="1"/>
          <c:order val="1"/>
          <c:tx>
            <c:strRef>
              <c:f>Sheet1!$C$1</c:f>
              <c:strCache>
                <c:ptCount val="1"/>
                <c:pt idx="0">
                  <c:v>3 months
positive</c:v>
                </c:pt>
              </c:strCache>
            </c:strRef>
          </c:tx>
          <c:spPr>
            <a:solidFill>
              <a:schemeClr val="bg1">
                <a:lumMod val="8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S&amp;P 500 Index</c:v>
                </c:pt>
                <c:pt idx="1">
                  <c:v>Russell 1000 Index</c:v>
                </c:pt>
                <c:pt idx="2">
                  <c:v>Russell 3000 Index</c:v>
                </c:pt>
                <c:pt idx="3">
                  <c:v>Russell 1000 Value Index</c:v>
                </c:pt>
                <c:pt idx="4">
                  <c:v>MSCI World ex USA Index (net div.)</c:v>
                </c:pt>
                <c:pt idx="5">
                  <c:v>Bloomberg Barclays US Aggregate Bond Index</c:v>
                </c:pt>
                <c:pt idx="6">
                  <c:v>MSCI All Country World ex USA Index (net div.)</c:v>
                </c:pt>
                <c:pt idx="7">
                  <c:v>S&amp;P Global ex US REIT Index (net div.)</c:v>
                </c:pt>
                <c:pt idx="8">
                  <c:v>Russell 2000 Index</c:v>
                </c:pt>
                <c:pt idx="9">
                  <c:v>MSCI World ex USA Small Cap Index (net div.)</c:v>
                </c:pt>
                <c:pt idx="10">
                  <c:v>MSCI World ex USA Value Index (net div.)</c:v>
                </c:pt>
                <c:pt idx="11">
                  <c:v>Russell 2000 Value Index</c:v>
                </c:pt>
                <c:pt idx="12">
                  <c:v>MSCI Emerging Markets Value Index (net div.)</c:v>
                </c:pt>
                <c:pt idx="13">
                  <c:v>Dow Jones US Select REIT Index</c:v>
                </c:pt>
                <c:pt idx="14">
                  <c:v>MSCI Emerging Markets Index (net div.)</c:v>
                </c:pt>
                <c:pt idx="15">
                  <c:v>One-Month US Treasury Bills</c:v>
                </c:pt>
                <c:pt idx="16">
                  <c:v>MSCI Emerging Markets Small Cap Index (net div.)</c:v>
                </c:pt>
              </c:strCache>
            </c:strRef>
          </c:cat>
          <c:val>
            <c:numRef>
              <c:f>Sheet1!$C$2:$C$18</c:f>
              <c:numCache>
                <c:formatCode>#,##0.00;\-#,##0.00;</c:formatCode>
                <c:ptCount val="17"/>
                <c:pt idx="0">
                  <c:v>4.3</c:v>
                </c:pt>
                <c:pt idx="1">
                  <c:v>4.25</c:v>
                </c:pt>
                <c:pt idx="2">
                  <c:v>4.0999999999999996</c:v>
                </c:pt>
                <c:pt idx="3">
                  <c:v>3.84</c:v>
                </c:pt>
                <c:pt idx="4">
                  <c:v>3.79</c:v>
                </c:pt>
                <c:pt idx="5">
                  <c:v>3.08</c:v>
                </c:pt>
                <c:pt idx="6">
                  <c:v>2.98</c:v>
                </c:pt>
                <c:pt idx="7">
                  <c:v>2.64</c:v>
                </c:pt>
                <c:pt idx="8">
                  <c:v>2.1</c:v>
                </c:pt>
                <c:pt idx="9">
                  <c:v>1.76</c:v>
                </c:pt>
                <c:pt idx="10">
                  <c:v>1.74</c:v>
                </c:pt>
                <c:pt idx="11">
                  <c:v>1.38</c:v>
                </c:pt>
                <c:pt idx="12">
                  <c:v>0.97</c:v>
                </c:pt>
                <c:pt idx="13">
                  <c:v>0.82</c:v>
                </c:pt>
                <c:pt idx="14">
                  <c:v>0.61</c:v>
                </c:pt>
                <c:pt idx="15">
                  <c:v>0.6</c:v>
                </c:pt>
                <c:pt idx="16">
                  <c:v>0</c:v>
                </c:pt>
              </c:numCache>
            </c:numRef>
          </c:val>
          <c:extLst>
            <c:ext xmlns:c16="http://schemas.microsoft.com/office/drawing/2014/chart" uri="{C3380CC4-5D6E-409C-BE32-E72D297353CC}">
              <c16:uniqueId val="{0000000F-DBD7-48DC-A764-B2897ECBBAAF}"/>
            </c:ext>
          </c:extLst>
        </c:ser>
        <c:dLbls>
          <c:showLegendKey val="0"/>
          <c:showVal val="1"/>
          <c:showCatName val="0"/>
          <c:showSerName val="0"/>
          <c:showPercent val="0"/>
          <c:showBubbleSize val="0"/>
        </c:dLbls>
        <c:gapWidth val="56"/>
        <c:overlap val="100"/>
        <c:axId val="43376000"/>
        <c:axId val="43402368"/>
      </c:barChart>
      <c:dateAx>
        <c:axId val="43376000"/>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3402368"/>
        <c:crosses val="autoZero"/>
        <c:auto val="0"/>
        <c:lblOffset val="50"/>
        <c:baseTimeUnit val="days"/>
        <c:majorUnit val="1"/>
      </c:dateAx>
      <c:valAx>
        <c:axId val="43402368"/>
        <c:scaling>
          <c:orientation val="minMax"/>
          <c:max val="6"/>
          <c:min val="-2"/>
        </c:scaling>
        <c:delete val="0"/>
        <c:axPos val="b"/>
        <c:numFmt formatCode="#,##0.00;\-#,##0.00;" sourceLinked="1"/>
        <c:majorTickMark val="out"/>
        <c:minorTickMark val="none"/>
        <c:tickLblPos val="none"/>
        <c:spPr>
          <a:ln>
            <a:noFill/>
          </a:ln>
        </c:spPr>
        <c:crossAx val="43376000"/>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57661927956198"/>
          <c:y val="0.21116186007562271"/>
          <c:w val="0.54599066814371189"/>
          <c:h val="0.70167092754466265"/>
        </c:manualLayout>
      </c:layout>
      <c:barChart>
        <c:barDir val="bar"/>
        <c:grouping val="clustered"/>
        <c:varyColors val="0"/>
        <c:ser>
          <c:idx val="0"/>
          <c:order val="0"/>
          <c:tx>
            <c:strRef>
              <c:f>Sheet1!$B$1</c:f>
              <c:strCache>
                <c:ptCount val="1"/>
                <c:pt idx="0">
                  <c:v>negative</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9E2-4495-AC3F-F5AFD6CB5912}"/>
                </c:ext>
              </c:extLst>
            </c:dLbl>
            <c:dLbl>
              <c:idx val="1"/>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6FD-4067-A080-ADFA3F453837}"/>
                </c:ext>
              </c:extLst>
            </c:dLbl>
            <c:dLbl>
              <c:idx val="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76FD-4067-A080-ADFA3F453837}"/>
                </c:ext>
              </c:extLst>
            </c:dLbl>
            <c:dLbl>
              <c:idx val="3"/>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76FD-4067-A080-ADFA3F453837}"/>
                </c:ext>
              </c:extLst>
            </c:dLbl>
            <c:dLbl>
              <c:idx val="4"/>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76FD-4067-A080-ADFA3F453837}"/>
                </c:ext>
              </c:extLst>
            </c:dLbl>
            <c:dLbl>
              <c:idx val="5"/>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76FD-4067-A080-ADFA3F453837}"/>
                </c:ext>
              </c:extLst>
            </c:dLbl>
            <c:dLbl>
              <c:idx val="6"/>
              <c:numFmt formatCode="#,##0.00;[Red]\-#,##0.00;;" sourceLinked="0"/>
              <c:spPr>
                <a:ln>
                  <a:noFill/>
                </a:ln>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76FD-4067-A080-ADFA3F453837}"/>
                </c:ext>
              </c:extLst>
            </c:dLbl>
            <c:dLbl>
              <c:idx val="7"/>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76FD-4067-A080-ADFA3F453837}"/>
                </c:ext>
              </c:extLst>
            </c:dLbl>
            <c:dLbl>
              <c:idx val="8"/>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76FD-4067-A080-ADFA3F453837}"/>
                </c:ext>
              </c:extLst>
            </c:dLbl>
            <c:dLbl>
              <c:idx val="9"/>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76FD-4067-A080-ADFA3F453837}"/>
                </c:ext>
              </c:extLst>
            </c:dLbl>
            <c:dLbl>
              <c:idx val="10"/>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76FD-4067-A080-ADFA3F453837}"/>
                </c:ext>
              </c:extLst>
            </c:dLbl>
            <c:dLbl>
              <c:idx val="1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76FD-4067-A080-ADFA3F453837}"/>
                </c:ext>
              </c:extLst>
            </c:dLbl>
            <c:numFmt formatCode="#,##0.00;[Red]\-#,##0.00;;" sourceLinked="0"/>
            <c:spPr>
              <a:noFill/>
              <a:ln>
                <a:noFill/>
              </a:ln>
              <a:effectLst/>
            </c:spPr>
            <c:txPr>
              <a:bodyPr/>
              <a:lstStyle/>
              <a:p>
                <a:pPr>
                  <a:defRPr sz="900">
                    <a:solidFill>
                      <a:schemeClr val="tx2"/>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Marketwide</c:v>
                </c:pt>
                <c:pt idx="3">
                  <c:v>Large Value</c:v>
                </c:pt>
                <c:pt idx="4">
                  <c:v>Small Growth</c:v>
                </c:pt>
                <c:pt idx="5">
                  <c:v>Small Cap</c:v>
                </c:pt>
                <c:pt idx="6">
                  <c:v>Small Value</c:v>
                </c:pt>
              </c:strCache>
            </c:strRef>
          </c:cat>
          <c:val>
            <c:numRef>
              <c:f>Sheet1!$B$2:$B$8</c:f>
              <c:numCache>
                <c:formatCode>0.00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C-C9E2-4495-AC3F-F5AFD6CB5912}"/>
            </c:ext>
          </c:extLst>
        </c:ser>
        <c:ser>
          <c:idx val="1"/>
          <c:order val="1"/>
          <c:tx>
            <c:strRef>
              <c:f>Sheet1!$C$1</c:f>
              <c:strCache>
                <c:ptCount val="1"/>
                <c:pt idx="0">
                  <c:v>positive</c:v>
                </c:pt>
              </c:strCache>
            </c:strRef>
          </c:tx>
          <c:spPr>
            <a:solidFill>
              <a:schemeClr val="bg1">
                <a:lumMod val="85000"/>
              </a:schemeClr>
            </a:solidFill>
          </c:spPr>
          <c:invertIfNegative val="0"/>
          <c:dLbls>
            <c:numFmt formatCode="#,##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Marketwide</c:v>
                </c:pt>
                <c:pt idx="3">
                  <c:v>Large Value</c:v>
                </c:pt>
                <c:pt idx="4">
                  <c:v>Small Growth</c:v>
                </c:pt>
                <c:pt idx="5">
                  <c:v>Small Cap</c:v>
                </c:pt>
                <c:pt idx="6">
                  <c:v>Small Value</c:v>
                </c:pt>
              </c:strCache>
            </c:strRef>
          </c:cat>
          <c:val>
            <c:numRef>
              <c:f>Sheet1!$C$2:$C$8</c:f>
              <c:numCache>
                <c:formatCode>General</c:formatCode>
                <c:ptCount val="7"/>
                <c:pt idx="0">
                  <c:v>4.6399999999999997</c:v>
                </c:pt>
                <c:pt idx="1">
                  <c:v>4.25</c:v>
                </c:pt>
                <c:pt idx="2">
                  <c:v>4.0999999999999996</c:v>
                </c:pt>
                <c:pt idx="3">
                  <c:v>3.84</c:v>
                </c:pt>
                <c:pt idx="4">
                  <c:v>2.75</c:v>
                </c:pt>
                <c:pt idx="5">
                  <c:v>2.1</c:v>
                </c:pt>
                <c:pt idx="6">
                  <c:v>1.38</c:v>
                </c:pt>
              </c:numCache>
            </c:numRef>
          </c:val>
          <c:extLst>
            <c:ext xmlns:c16="http://schemas.microsoft.com/office/drawing/2014/chart" uri="{C3380CC4-5D6E-409C-BE32-E72D297353CC}">
              <c16:uniqueId val="{0000000D-C9E2-4495-AC3F-F5AFD6CB5912}"/>
            </c:ext>
          </c:extLst>
        </c:ser>
        <c:dLbls>
          <c:showLegendKey val="0"/>
          <c:showVal val="1"/>
          <c:showCatName val="0"/>
          <c:showSerName val="0"/>
          <c:showPercent val="0"/>
          <c:showBubbleSize val="0"/>
        </c:dLbls>
        <c:gapWidth val="30"/>
        <c:overlap val="100"/>
        <c:axId val="149867136"/>
        <c:axId val="39788928"/>
      </c:barChart>
      <c:dateAx>
        <c:axId val="149867136"/>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39788928"/>
        <c:crosses val="autoZero"/>
        <c:auto val="0"/>
        <c:lblOffset val="50"/>
        <c:baseTimeUnit val="days"/>
        <c:majorUnit val="1"/>
      </c:dateAx>
      <c:valAx>
        <c:axId val="39788928"/>
        <c:scaling>
          <c:orientation val="minMax"/>
          <c:max val="5"/>
          <c:min val="0"/>
        </c:scaling>
        <c:delete val="0"/>
        <c:axPos val="b"/>
        <c:numFmt formatCode="0.00" sourceLinked="1"/>
        <c:majorTickMark val="out"/>
        <c:minorTickMark val="none"/>
        <c:tickLblPos val="none"/>
        <c:spPr>
          <a:ln>
            <a:noFill/>
          </a:ln>
        </c:spPr>
        <c:crossAx val="149867136"/>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7844910701987974E-2"/>
          <c:y val="0.1071408076209423"/>
          <c:w val="0.50044500449410478"/>
          <c:h val="0.68612039308823547"/>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C693-4ACC-897C-68469686B1B6}"/>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C693-4ACC-897C-68469686B1B6}"/>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C693-4ACC-897C-68469686B1B6}"/>
              </c:ext>
            </c:extLst>
          </c:dPt>
          <c:dLbls>
            <c:dLbl>
              <c:idx val="0"/>
              <c:layout>
                <c:manualLayout>
                  <c:x val="0.14494974974004687"/>
                  <c:y val="-3.158982062152723E-2"/>
                </c:manualLayout>
              </c:layout>
              <c:tx>
                <c:rich>
                  <a:bodyPr anchor="t" anchorCtr="0"/>
                  <a:lstStyle/>
                  <a:p>
                    <a:pPr algn="l">
                      <a:defRPr/>
                    </a:pPr>
                    <a:r>
                      <a:rPr lang="en-US" sz="3200" dirty="0">
                        <a:solidFill>
                          <a:schemeClr val="bg2"/>
                        </a:solidFill>
                      </a:rPr>
                      <a:t>55%</a:t>
                    </a:r>
                    <a:r>
                      <a:rPr lang="en-US" sz="900" dirty="0">
                        <a:solidFill>
                          <a:schemeClr val="bg2"/>
                        </a:solidFill>
                      </a:rPr>
                      <a:t> </a:t>
                    </a: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$29.3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915505536713258"/>
                      <c:h val="0.55708961272090074"/>
                    </c:manualLayout>
                  </c15:layout>
                </c:ext>
                <c:ext xmlns:c16="http://schemas.microsoft.com/office/drawing/2014/chart" uri="{C3380CC4-5D6E-409C-BE32-E72D297353CC}">
                  <c16:uniqueId val="{00000001-C693-4ACC-897C-68469686B1B6}"/>
                </c:ext>
              </c:extLst>
            </c:dLbl>
            <c:dLbl>
              <c:idx val="1"/>
              <c:delete val="1"/>
              <c:extLst>
                <c:ext xmlns:c15="http://schemas.microsoft.com/office/drawing/2012/chart" uri="{CE6537A1-D6FC-4f65-9D91-7224C49458BB}"/>
                <c:ext xmlns:c16="http://schemas.microsoft.com/office/drawing/2014/chart" uri="{C3380CC4-5D6E-409C-BE32-E72D297353CC}">
                  <c16:uniqueId val="{00000003-C693-4ACC-897C-68469686B1B6}"/>
                </c:ext>
              </c:extLst>
            </c:dLbl>
            <c:dLbl>
              <c:idx val="2"/>
              <c:delete val="1"/>
              <c:extLst>
                <c:ext xmlns:c15="http://schemas.microsoft.com/office/drawing/2012/chart" uri="{CE6537A1-D6FC-4f65-9D91-7224C49458BB}"/>
                <c:ext xmlns:c16="http://schemas.microsoft.com/office/drawing/2014/chart" uri="{C3380CC4-5D6E-409C-BE32-E72D297353CC}">
                  <c16:uniqueId val="{00000005-C693-4ACC-897C-68469686B1B6}"/>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0.54838491577647142</c:v>
                </c:pt>
                <c:pt idx="1">
                  <c:v>0.33555933802007698</c:v>
                </c:pt>
                <c:pt idx="2">
                  <c:v>0.11605574620345159</c:v>
                </c:pt>
              </c:numCache>
            </c:numRef>
          </c:val>
          <c:extLst>
            <c:ext xmlns:c16="http://schemas.microsoft.com/office/drawing/2014/chart" uri="{C3380CC4-5D6E-409C-BE32-E72D297353CC}">
              <c16:uniqueId val="{00000006-C693-4ACC-897C-68469686B1B6}"/>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29.327880091856603</c:v>
                </c:pt>
                <c:pt idx="1">
                  <c:v>17.945869308277999</c:v>
                </c:pt>
                <c:pt idx="2">
                  <c:v>6.2067152299519996</c:v>
                </c:pt>
              </c:numCache>
            </c:numRef>
          </c:val>
          <c:extLst>
            <c:ext xmlns:c16="http://schemas.microsoft.com/office/drawing/2014/chart" uri="{C3380CC4-5D6E-409C-BE32-E72D297353CC}">
              <c16:uniqueId val="{00000007-C693-4ACC-897C-68469686B1B6}"/>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963779785115176"/>
          <c:y val="0.16997957625382557"/>
          <c:w val="0.45476536707340337"/>
          <c:h val="0.60169039090677723"/>
        </c:manualLayout>
      </c:layout>
      <c:pieChart>
        <c:varyColors val="1"/>
        <c:ser>
          <c:idx val="0"/>
          <c:order val="0"/>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5526-4FDF-99C6-945C95D308AC}"/>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2-5526-4FDF-99C6-945C95D308AC}"/>
              </c:ext>
            </c:extLst>
          </c:dPt>
          <c:dPt>
            <c:idx val="2"/>
            <c:bubble3D val="0"/>
            <c:extLst>
              <c:ext xmlns:c16="http://schemas.microsoft.com/office/drawing/2014/chart" uri="{C3380CC4-5D6E-409C-BE32-E72D297353CC}">
                <c16:uniqueId val="{00000003-5526-4FDF-99C6-945C95D308AC}"/>
              </c:ext>
            </c:extLst>
          </c:dPt>
          <c:dLbls>
            <c:dLbl>
              <c:idx val="0"/>
              <c:delete val="1"/>
              <c:extLst>
                <c:ext xmlns:c15="http://schemas.microsoft.com/office/drawing/2012/chart" uri="{CE6537A1-D6FC-4f65-9D91-7224C49458BB}"/>
                <c:ext xmlns:c16="http://schemas.microsoft.com/office/drawing/2014/chart" uri="{C3380CC4-5D6E-409C-BE32-E72D297353CC}">
                  <c16:uniqueId val="{00000000-5526-4FDF-99C6-945C95D308AC}"/>
                </c:ext>
              </c:extLst>
            </c:dLbl>
            <c:dLbl>
              <c:idx val="1"/>
              <c:layout>
                <c:manualLayout>
                  <c:x val="-1.5609798276108781E-2"/>
                  <c:y val="-0.13788689164417808"/>
                </c:manualLayout>
              </c:layout>
              <c:tx>
                <c:rich>
                  <a:bodyPr/>
                  <a:lstStyle/>
                  <a:p>
                    <a:pPr lvl="0" algn="l" rtl="0">
                      <a:defRPr sz="1800" b="0" i="0" u="none" strike="noStrike" kern="1200" baseline="0">
                        <a:solidFill>
                          <a:srgbClr val="C5A43B"/>
                        </a:solidFill>
                        <a:latin typeface="+mn-lt"/>
                        <a:ea typeface="+mn-ea"/>
                        <a:cs typeface="+mn-cs"/>
                      </a:defRPr>
                    </a:pPr>
                    <a:r>
                      <a:rPr lang="en-US" sz="3200" dirty="0">
                        <a:solidFill>
                          <a:schemeClr val="accent4"/>
                        </a:solidFill>
                      </a:rPr>
                      <a:t>34%</a:t>
                    </a:r>
                  </a:p>
                  <a:p>
                    <a:pPr lvl="0" algn="l" rtl="0">
                      <a:defRPr sz="1800" b="0" i="0" u="none" strike="noStrike" kern="1200" baseline="0">
                        <a:solidFill>
                          <a:srgbClr val="C5A43B"/>
                        </a:solidFill>
                        <a:latin typeface="+mn-lt"/>
                        <a:ea typeface="+mn-ea"/>
                        <a:cs typeface="+mn-cs"/>
                      </a:defRPr>
                    </a:pPr>
                    <a:r>
                      <a:rPr lang="en-US" sz="900" b="1" dirty="0">
                        <a:solidFill>
                          <a:schemeClr val="bg1">
                            <a:lumMod val="50000"/>
                          </a:schemeClr>
                        </a:solidFill>
                      </a:rPr>
                      <a:t>International Developed</a:t>
                    </a:r>
                    <a:r>
                      <a:rPr lang="en-US" sz="900" b="1" baseline="0" dirty="0">
                        <a:solidFill>
                          <a:schemeClr val="bg1">
                            <a:lumMod val="50000"/>
                          </a:schemeClr>
                        </a:solidFill>
                      </a:rPr>
                      <a:t> Market </a:t>
                    </a:r>
                  </a:p>
                  <a:p>
                    <a:pPr lvl="0" algn="l" rtl="0">
                      <a:defRPr sz="1800" b="0" i="0" u="none" strike="noStrike" kern="1200" baseline="0">
                        <a:solidFill>
                          <a:srgbClr val="C5A43B"/>
                        </a:solidFill>
                        <a:latin typeface="+mn-lt"/>
                        <a:ea typeface="+mn-ea"/>
                        <a:cs typeface="+mn-cs"/>
                      </a:defRPr>
                    </a:pPr>
                    <a:r>
                      <a:rPr lang="en-US" sz="900" baseline="0" dirty="0">
                        <a:solidFill>
                          <a:schemeClr val="bg1">
                            <a:lumMod val="50000"/>
                          </a:schemeClr>
                        </a:solidFill>
                      </a:rPr>
                      <a:t>$17.9 trillion</a:t>
                    </a:r>
                    <a:endParaRPr lang="en-US" sz="900" dirty="0">
                      <a:solidFill>
                        <a:schemeClr val="bg1">
                          <a:lumMod val="50000"/>
                        </a:schemeClr>
                      </a:solidFill>
                    </a:endParaRP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7706324520390061"/>
                      <c:h val="0.48956464519172871"/>
                    </c:manualLayout>
                  </c15:layout>
                </c:ext>
                <c:ext xmlns:c16="http://schemas.microsoft.com/office/drawing/2014/chart" uri="{C3380CC4-5D6E-409C-BE32-E72D297353CC}">
                  <c16:uniqueId val="{00000002-5526-4FDF-99C6-945C95D308AC}"/>
                </c:ext>
              </c:extLst>
            </c:dLbl>
            <c:dLbl>
              <c:idx val="2"/>
              <c:delete val="1"/>
              <c:extLst>
                <c:ext xmlns:c15="http://schemas.microsoft.com/office/drawing/2012/chart" uri="{CE6537A1-D6FC-4f65-9D91-7224C49458BB}"/>
                <c:ext xmlns:c16="http://schemas.microsoft.com/office/drawing/2014/chart" uri="{C3380CC4-5D6E-409C-BE32-E72D297353CC}">
                  <c16:uniqueId val="{00000003-5526-4FDF-99C6-945C95D308AC}"/>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Russell 3000 Index                                     </c:v>
                </c:pt>
                <c:pt idx="1">
                  <c:v>MSCI World ex USA IMI Index                            </c:v>
                </c:pt>
                <c:pt idx="2">
                  <c:v>MSCI Emerging Markets IMI Index                        </c:v>
                </c:pt>
              </c:strCache>
            </c:strRef>
          </c:cat>
          <c:val>
            <c:numRef>
              <c:f>Sheet1!$D$2:$D$4</c:f>
              <c:numCache>
                <c:formatCode>0%</c:formatCode>
                <c:ptCount val="3"/>
                <c:pt idx="0">
                  <c:v>0.54838491577647142</c:v>
                </c:pt>
                <c:pt idx="1">
                  <c:v>0.33555933802007698</c:v>
                </c:pt>
                <c:pt idx="2">
                  <c:v>0.11605574620345159</c:v>
                </c:pt>
              </c:numCache>
            </c:numRef>
          </c:val>
          <c:extLst>
            <c:ext xmlns:c16="http://schemas.microsoft.com/office/drawing/2014/chart" uri="{C3380CC4-5D6E-409C-BE32-E72D297353CC}">
              <c16:uniqueId val="{00000004-5526-4FDF-99C6-945C95D308A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09556306223829"/>
          <c:y val="0.21771472497071381"/>
          <c:w val="0.7483377195630464"/>
          <c:h val="0.70946461421492912"/>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Growth</c:v>
                </c:pt>
                <c:pt idx="1">
                  <c:v>Large Cap</c:v>
                </c:pt>
                <c:pt idx="2">
                  <c:v>Small Cap</c:v>
                </c:pt>
                <c:pt idx="3">
                  <c:v>Value</c:v>
                </c:pt>
              </c:strCache>
            </c:strRef>
          </c:cat>
          <c:val>
            <c:numRef>
              <c:f>Sheet1!$B$2:$B$5</c:f>
              <c:numCache>
                <c:formatCode>0.00</c:formatCode>
                <c:ptCount val="4"/>
                <c:pt idx="0">
                  <c:v>4.5</c:v>
                </c:pt>
                <c:pt idx="1">
                  <c:v>2.78</c:v>
                </c:pt>
                <c:pt idx="2">
                  <c:v>0.85</c:v>
                </c:pt>
                <c:pt idx="3">
                  <c:v>0.99</c:v>
                </c:pt>
              </c:numCache>
            </c:numRef>
          </c:val>
          <c:extLst>
            <c:ext xmlns:c16="http://schemas.microsoft.com/office/drawing/2014/chart" uri="{C3380CC4-5D6E-409C-BE32-E72D297353CC}">
              <c16:uniqueId val="{00000000-3719-4110-9CF0-BD2BDEB44949}"/>
            </c:ext>
          </c:extLst>
        </c:ser>
        <c:ser>
          <c:idx val="1"/>
          <c:order val="1"/>
          <c:tx>
            <c:strRef>
              <c:f>Sheet1!$C$1</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Growth</c:v>
                </c:pt>
                <c:pt idx="1">
                  <c:v>Large Cap</c:v>
                </c:pt>
                <c:pt idx="2">
                  <c:v>Small Cap</c:v>
                </c:pt>
                <c:pt idx="3">
                  <c:v>Value</c:v>
                </c:pt>
              </c:strCache>
            </c:strRef>
          </c:cat>
          <c:val>
            <c:numRef>
              <c:f>Sheet1!$C$2:$C$5</c:f>
              <c:numCache>
                <c:formatCode>0.00</c:formatCode>
                <c:ptCount val="4"/>
                <c:pt idx="0">
                  <c:v>5.76</c:v>
                </c:pt>
                <c:pt idx="1">
                  <c:v>3.79</c:v>
                </c:pt>
                <c:pt idx="2">
                  <c:v>1.76</c:v>
                </c:pt>
                <c:pt idx="3">
                  <c:v>1.74</c:v>
                </c:pt>
              </c:numCache>
            </c:numRef>
          </c:val>
          <c:extLst>
            <c:ext xmlns:c16="http://schemas.microsoft.com/office/drawing/2014/chart" uri="{C3380CC4-5D6E-409C-BE32-E72D297353CC}">
              <c16:uniqueId val="{00000001-3719-4110-9CF0-BD2BDEB44949}"/>
            </c:ext>
          </c:extLst>
        </c:ser>
        <c:dLbls>
          <c:showLegendKey val="0"/>
          <c:showVal val="0"/>
          <c:showCatName val="0"/>
          <c:showSerName val="0"/>
          <c:showPercent val="0"/>
          <c:showBubbleSize val="0"/>
        </c:dLbls>
        <c:gapWidth val="80"/>
        <c:axId val="40523264"/>
        <c:axId val="40524800"/>
      </c:barChart>
      <c:catAx>
        <c:axId val="4052326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0524800"/>
        <c:crosses val="autoZero"/>
        <c:auto val="1"/>
        <c:lblAlgn val="ctr"/>
        <c:lblOffset val="100"/>
        <c:noMultiLvlLbl val="0"/>
      </c:catAx>
      <c:valAx>
        <c:axId val="40524800"/>
        <c:scaling>
          <c:orientation val="minMax"/>
          <c:max val="7"/>
          <c:min val="0"/>
        </c:scaling>
        <c:delete val="0"/>
        <c:axPos val="b"/>
        <c:numFmt formatCode="0.00" sourceLinked="1"/>
        <c:majorTickMark val="none"/>
        <c:minorTickMark val="none"/>
        <c:tickLblPos val="none"/>
        <c:spPr>
          <a:ln>
            <a:noFill/>
          </a:ln>
        </c:spPr>
        <c:crossAx val="40523264"/>
        <c:crosses val="max"/>
        <c:crossBetween val="between"/>
      </c:valAx>
    </c:plotArea>
    <c:legend>
      <c:legendPos val="t"/>
      <c:layout>
        <c:manualLayout>
          <c:xMode val="edge"/>
          <c:yMode val="edge"/>
          <c:x val="0.34370085286516966"/>
          <c:y val="0.11853172454217802"/>
          <c:w val="0.65629914713483029"/>
          <c:h val="8.2603677990268562E-2"/>
        </c:manualLayout>
      </c:layout>
      <c:overlay val="0"/>
      <c:txPr>
        <a:bodyPr/>
        <a:lstStyle/>
        <a:p>
          <a:pPr>
            <a:defRPr sz="900">
              <a:solidFill>
                <a:schemeClr val="bg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1830507653639304"/>
          <c:y val="0.13765453163808813"/>
          <c:w val="0.48159442025563443"/>
          <c:h val="0.61215769087339833"/>
        </c:manualLayout>
      </c:layout>
      <c:pieChart>
        <c:varyColors val="1"/>
        <c:ser>
          <c:idx val="0"/>
          <c:order val="0"/>
          <c:tx>
            <c:strRef>
              <c:f>Sheet1!$B$1</c:f>
              <c:strCache>
                <c:ptCount val="1"/>
                <c:pt idx="0">
                  <c:v>Sales</c:v>
                </c:pt>
              </c:strCache>
            </c:strRef>
          </c:tx>
          <c:spPr>
            <a:ln>
              <a:solidFill>
                <a:schemeClr val="bg1">
                  <a:lumMod val="65000"/>
                </a:schemeClr>
              </a:solidFill>
            </a:ln>
            <a:effectLst/>
          </c:spPr>
          <c:dPt>
            <c:idx val="0"/>
            <c:bubble3D val="0"/>
            <c:spPr>
              <a:solidFill>
                <a:srgbClr val="BFBFBF"/>
              </a:solidFill>
              <a:ln>
                <a:solidFill>
                  <a:schemeClr val="bg1">
                    <a:lumMod val="75000"/>
                  </a:schemeClr>
                </a:solidFill>
              </a:ln>
              <a:effectLst/>
            </c:spPr>
            <c:extLst>
              <c:ext xmlns:c16="http://schemas.microsoft.com/office/drawing/2014/chart" uri="{C3380CC4-5D6E-409C-BE32-E72D297353CC}">
                <c16:uniqueId val="{00000001-BBA2-406B-B397-BDC04F88DCD4}"/>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BBA2-406B-B397-BDC04F88DCD4}"/>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5-BBA2-406B-B397-BDC04F88DCD4}"/>
              </c:ext>
            </c:extLst>
          </c:dPt>
          <c:dLbls>
            <c:dLbl>
              <c:idx val="0"/>
              <c:delete val="1"/>
              <c:extLst>
                <c:ext xmlns:c15="http://schemas.microsoft.com/office/drawing/2012/chart" uri="{CE6537A1-D6FC-4f65-9D91-7224C49458BB}"/>
                <c:ext xmlns:c16="http://schemas.microsoft.com/office/drawing/2014/chart" uri="{C3380CC4-5D6E-409C-BE32-E72D297353CC}">
                  <c16:uniqueId val="{00000001-BBA2-406B-B397-BDC04F88DCD4}"/>
                </c:ext>
              </c:extLst>
            </c:dLbl>
            <c:dLbl>
              <c:idx val="1"/>
              <c:delete val="1"/>
              <c:extLst>
                <c:ext xmlns:c15="http://schemas.microsoft.com/office/drawing/2012/chart" uri="{CE6537A1-D6FC-4f65-9D91-7224C49458BB}"/>
                <c:ext xmlns:c16="http://schemas.microsoft.com/office/drawing/2014/chart" uri="{C3380CC4-5D6E-409C-BE32-E72D297353CC}">
                  <c16:uniqueId val="{00000003-BBA2-406B-B397-BDC04F88DCD4}"/>
                </c:ext>
              </c:extLst>
            </c:dLbl>
            <c:dLbl>
              <c:idx val="2"/>
              <c:layout>
                <c:manualLayout>
                  <c:x val="-0.1942363745500276"/>
                  <c:y val="0.24244426482694567"/>
                </c:manualLayout>
              </c:layout>
              <c:tx>
                <c:rich>
                  <a:bodyPr/>
                  <a:lstStyle/>
                  <a:p>
                    <a:r>
                      <a:rPr lang="en-US" dirty="0">
                        <a:solidFill>
                          <a:schemeClr val="accent5"/>
                        </a:solidFill>
                      </a:rPr>
                      <a:t>12%</a:t>
                    </a:r>
                  </a:p>
                  <a:p>
                    <a:r>
                      <a:rPr lang="en-US" sz="900" b="1" dirty="0">
                        <a:solidFill>
                          <a:schemeClr val="bg1">
                            <a:lumMod val="50000"/>
                          </a:schemeClr>
                        </a:solidFill>
                      </a:rPr>
                      <a:t>Emerging Markets</a:t>
                    </a:r>
                    <a:r>
                      <a:rPr lang="en-US" sz="900" dirty="0">
                        <a:solidFill>
                          <a:schemeClr val="bg1">
                            <a:lumMod val="50000"/>
                          </a:schemeClr>
                        </a:solidFill>
                      </a:rPr>
                      <a:t> </a:t>
                    </a:r>
                  </a:p>
                  <a:p>
                    <a:r>
                      <a:rPr lang="en-US" sz="900" dirty="0">
                        <a:solidFill>
                          <a:schemeClr val="bg1">
                            <a:lumMod val="50000"/>
                          </a:schemeClr>
                        </a:solidFill>
                      </a:rPr>
                      <a:t>$6.2 trillion</a:t>
                    </a:r>
                  </a:p>
                </c:rich>
              </c:tx>
              <c:showLegendKey val="0"/>
              <c:showVal val="1"/>
              <c:showCatName val="0"/>
              <c:showSerName val="0"/>
              <c:showPercent val="0"/>
              <c:showBubbleSize val="0"/>
              <c:extLst>
                <c:ext xmlns:c15="http://schemas.microsoft.com/office/drawing/2012/chart" uri="{CE6537A1-D6FC-4f65-9D91-7224C49458BB}">
                  <c15:layout>
                    <c:manualLayout>
                      <c:w val="0.33397060324412586"/>
                      <c:h val="0.491978339185072"/>
                    </c:manualLayout>
                  </c15:layout>
                </c:ext>
                <c:ext xmlns:c16="http://schemas.microsoft.com/office/drawing/2014/chart" uri="{C3380CC4-5D6E-409C-BE32-E72D297353CC}">
                  <c16:uniqueId val="{00000005-BBA2-406B-B397-BDC04F88DCD4}"/>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US</c:v>
                </c:pt>
                <c:pt idx="1">
                  <c:v>International Developed</c:v>
                </c:pt>
                <c:pt idx="2">
                  <c:v>Emerging Markets</c:v>
                </c:pt>
              </c:strCache>
            </c:strRef>
          </c:cat>
          <c:val>
            <c:numRef>
              <c:f>Sheet1!$D$2:$D$4</c:f>
              <c:numCache>
                <c:formatCode>0.0</c:formatCode>
                <c:ptCount val="3"/>
                <c:pt idx="0">
                  <c:v>29.327880091856603</c:v>
                </c:pt>
                <c:pt idx="1">
                  <c:v>17.945869308277999</c:v>
                </c:pt>
                <c:pt idx="2">
                  <c:v>6.2067152299519996</c:v>
                </c:pt>
              </c:numCache>
            </c:numRef>
          </c:val>
          <c:extLst>
            <c:ext xmlns:c16="http://schemas.microsoft.com/office/drawing/2014/chart" uri="{C3380CC4-5D6E-409C-BE32-E72D297353CC}">
              <c16:uniqueId val="{00000006-BBA2-406B-B397-BDC04F88DCD4}"/>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0.08064</cdr:x>
      <cdr:y>0.84373</cdr:y>
    </cdr:from>
    <cdr:to>
      <cdr:x>0.12237</cdr:x>
      <cdr:y>0.98971</cdr:y>
    </cdr:to>
    <cdr:sp macro="" textlink="">
      <cdr:nvSpPr>
        <cdr:cNvPr id="6" name="TextBox 16"/>
        <cdr:cNvSpPr txBox="1"/>
      </cdr:nvSpPr>
      <cdr:spPr>
        <a:xfrm xmlns:a="http://schemas.openxmlformats.org/drawingml/2006/main">
          <a:off x="2230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a:t>
          </a:r>
          <a:br>
            <a:rPr lang="en-US" sz="900" dirty="0"/>
          </a:br>
          <a:r>
            <a:rPr lang="en-US" sz="900" dirty="0"/>
            <a:t>Yr</a:t>
          </a:r>
        </a:p>
      </cdr:txBody>
    </cdr:sp>
  </cdr:relSizeAnchor>
  <cdr:relSizeAnchor xmlns:cdr="http://schemas.openxmlformats.org/drawingml/2006/chartDrawing">
    <cdr:from>
      <cdr:x>0.17706</cdr:x>
      <cdr:y>0.84373</cdr:y>
    </cdr:from>
    <cdr:to>
      <cdr:x>0.21879</cdr:x>
      <cdr:y>0.98971</cdr:y>
    </cdr:to>
    <cdr:sp macro="" textlink="">
      <cdr:nvSpPr>
        <cdr:cNvPr id="7" name="TextBox 22"/>
        <cdr:cNvSpPr txBox="1"/>
      </cdr:nvSpPr>
      <cdr:spPr>
        <a:xfrm xmlns:a="http://schemas.openxmlformats.org/drawingml/2006/main">
          <a:off x="4897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a:t>
          </a:r>
          <a:br>
            <a:rPr lang="en-US" sz="900" dirty="0"/>
          </a:br>
          <a:r>
            <a:rPr lang="en-US" sz="900" dirty="0"/>
            <a:t>Yr</a:t>
          </a:r>
        </a:p>
      </cdr:txBody>
    </cdr:sp>
  </cdr:relSizeAnchor>
  <cdr:relSizeAnchor xmlns:cdr="http://schemas.openxmlformats.org/drawingml/2006/chartDrawing">
    <cdr:from>
      <cdr:x>0.30218</cdr:x>
      <cdr:y>0.84373</cdr:y>
    </cdr:from>
    <cdr:to>
      <cdr:x>0.34854</cdr:x>
      <cdr:y>0.98971</cdr:y>
    </cdr:to>
    <cdr:sp macro="" textlink="">
      <cdr:nvSpPr>
        <cdr:cNvPr id="8" name="TextBox 24"/>
        <cdr:cNvSpPr txBox="1"/>
      </cdr:nvSpPr>
      <cdr:spPr>
        <a:xfrm xmlns:a="http://schemas.openxmlformats.org/drawingml/2006/main">
          <a:off x="835842" y="1601016"/>
          <a:ext cx="128240"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a:t>
          </a:r>
          <a:br>
            <a:rPr lang="en-US" sz="900" dirty="0"/>
          </a:br>
          <a:r>
            <a:rPr lang="en-US" sz="900" dirty="0"/>
            <a:t>Yr</a:t>
          </a:r>
        </a:p>
      </cdr:txBody>
    </cdr:sp>
  </cdr:relSizeAnchor>
  <cdr:relSizeAnchor xmlns:cdr="http://schemas.openxmlformats.org/drawingml/2006/chartDrawing">
    <cdr:from>
      <cdr:x>0.80071</cdr:x>
      <cdr:y>0.84373</cdr:y>
    </cdr:from>
    <cdr:to>
      <cdr:x>0.84707</cdr:x>
      <cdr:y>0.98971</cdr:y>
    </cdr:to>
    <cdr:sp macro="" textlink="">
      <cdr:nvSpPr>
        <cdr:cNvPr id="9" name="TextBox 25"/>
        <cdr:cNvSpPr txBox="1"/>
      </cdr:nvSpPr>
      <cdr:spPr>
        <a:xfrm xmlns:a="http://schemas.openxmlformats.org/drawingml/2006/main">
          <a:off x="3087054" y="1978222"/>
          <a:ext cx="178737" cy="34226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a:t>
          </a:r>
          <a:br>
            <a:rPr lang="en-US" sz="900" dirty="0"/>
          </a:br>
          <a:r>
            <a:rPr lang="en-US" sz="900" dirty="0"/>
            <a:t>Yr</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8"/>
            <a:ext cx="3043344" cy="465456"/>
          </a:xfrm>
          <a:prstGeom prst="rect">
            <a:avLst/>
          </a:prstGeom>
        </p:spPr>
        <p:txBody>
          <a:bodyPr vert="horz" lIns="92802" tIns="46406" rIns="92802" bIns="46406" rtlCol="0"/>
          <a:lstStyle>
            <a:lvl1pPr algn="l">
              <a:defRPr sz="1100"/>
            </a:lvl1pPr>
          </a:lstStyle>
          <a:p>
            <a:endParaRPr lang="en-US" dirty="0"/>
          </a:p>
        </p:txBody>
      </p:sp>
      <p:sp>
        <p:nvSpPr>
          <p:cNvPr id="3" name="Date Placeholder 2"/>
          <p:cNvSpPr>
            <a:spLocks noGrp="1"/>
          </p:cNvSpPr>
          <p:nvPr>
            <p:ph type="dt" idx="1"/>
          </p:nvPr>
        </p:nvSpPr>
        <p:spPr>
          <a:xfrm>
            <a:off x="3978137" y="8"/>
            <a:ext cx="3043344" cy="465456"/>
          </a:xfrm>
          <a:prstGeom prst="rect">
            <a:avLst/>
          </a:prstGeom>
        </p:spPr>
        <p:txBody>
          <a:bodyPr vert="horz" lIns="92802" tIns="46406" rIns="92802" bIns="46406" rtlCol="0"/>
          <a:lstStyle>
            <a:lvl1pPr algn="r">
              <a:defRPr sz="1100"/>
            </a:lvl1pPr>
          </a:lstStyle>
          <a:p>
            <a:fld id="{86CEC522-08D6-41D7-BD17-4A764ED892E3}" type="datetimeFigureOut">
              <a:rPr lang="en-US" smtClean="0"/>
              <a:pPr/>
              <a:t>7/8/2019</a:t>
            </a:fld>
            <a:endParaRPr lang="en-US" dirty="0"/>
          </a:p>
        </p:txBody>
      </p:sp>
      <p:sp>
        <p:nvSpPr>
          <p:cNvPr id="4" name="Slide Image Placeholder 3"/>
          <p:cNvSpPr>
            <a:spLocks noGrp="1" noRot="1" noChangeAspect="1"/>
          </p:cNvSpPr>
          <p:nvPr>
            <p:ph type="sldImg" idx="2"/>
          </p:nvPr>
        </p:nvSpPr>
        <p:spPr>
          <a:xfrm>
            <a:off x="2163763" y="696913"/>
            <a:ext cx="2697162" cy="3490912"/>
          </a:xfrm>
          <a:prstGeom prst="rect">
            <a:avLst/>
          </a:prstGeom>
          <a:noFill/>
          <a:ln w="12700">
            <a:solidFill>
              <a:prstClr val="black"/>
            </a:solidFill>
          </a:ln>
        </p:spPr>
        <p:txBody>
          <a:bodyPr vert="horz" lIns="92802" tIns="46406" rIns="92802" bIns="46406" rtlCol="0" anchor="ctr"/>
          <a:lstStyle/>
          <a:p>
            <a:endParaRPr lang="en-US" dirty="0"/>
          </a:p>
        </p:txBody>
      </p:sp>
      <p:sp>
        <p:nvSpPr>
          <p:cNvPr id="5" name="Notes Placeholder 4"/>
          <p:cNvSpPr>
            <a:spLocks noGrp="1"/>
          </p:cNvSpPr>
          <p:nvPr>
            <p:ph type="body" sz="quarter" idx="3"/>
          </p:nvPr>
        </p:nvSpPr>
        <p:spPr>
          <a:xfrm>
            <a:off x="702311" y="4421834"/>
            <a:ext cx="5618480" cy="4189096"/>
          </a:xfrm>
          <a:prstGeom prst="rect">
            <a:avLst/>
          </a:prstGeom>
        </p:spPr>
        <p:txBody>
          <a:bodyPr vert="horz" lIns="92802" tIns="46406" rIns="92802" bIns="464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42039"/>
            <a:ext cx="3043344" cy="465456"/>
          </a:xfrm>
          <a:prstGeom prst="rect">
            <a:avLst/>
          </a:prstGeom>
        </p:spPr>
        <p:txBody>
          <a:bodyPr vert="horz" lIns="92802" tIns="46406" rIns="92802" bIns="46406"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802" tIns="46406" rIns="92802" bIns="46406"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ct val="0"/>
              </a:spcBef>
              <a:spcAft>
                <a:spcPct val="0"/>
              </a:spcAft>
              <a:buClrTx/>
              <a:buSzTx/>
              <a:buFontTx/>
              <a:buNone/>
              <a:tabLst/>
              <a:defRPr/>
            </a:pPr>
            <a:fld id="{37AB79C2-8ECC-418E-93C1-0C5021575BE9}" type="slidenum">
              <a:rPr kumimoji="0" lang="en-US" sz="11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1018228" rtl="0" eaLnBrk="1" fontAlgn="auto" latinLnBrk="0" hangingPunct="1">
                <a:lnSpc>
                  <a:spcPct val="100000"/>
                </a:lnSpc>
                <a:spcBef>
                  <a:spcPct val="0"/>
                </a:spcBef>
                <a:spcAft>
                  <a:spcPct val="0"/>
                </a:spcAft>
                <a:buClrTx/>
                <a:buSzTx/>
                <a:buFontTx/>
                <a:buNone/>
                <a:tabLst/>
                <a:defRPr/>
              </a:pPr>
              <a:t>5</a:t>
            </a:fld>
            <a:endParaRPr kumimoji="0" lang="en-US" sz="11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87525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761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17</a:t>
            </a:fld>
            <a:endParaRPr lang="en-US" dirty="0"/>
          </a:p>
        </p:txBody>
      </p:sp>
    </p:spTree>
    <p:extLst>
      <p:ext uri="{BB962C8B-B14F-4D97-AF65-F5344CB8AC3E}">
        <p14:creationId xmlns:p14="http://schemas.microsoft.com/office/powerpoint/2010/main" val="3856645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82997">
              <a:defRPr/>
            </a:pPr>
            <a:fld id="{C026C3DD-909A-435F-A8A6-9918FB0A88D5}" type="slidenum">
              <a:rPr lang="en-US">
                <a:solidFill>
                  <a:prstClr val="black"/>
                </a:solidFill>
                <a:latin typeface="Calibri"/>
              </a:rPr>
              <a:pPr defTabSz="982997">
                <a:defRPr/>
              </a:pPr>
              <a:t>18</a:t>
            </a:fld>
            <a:endParaRPr lang="en-US" dirty="0">
              <a:solidFill>
                <a:prstClr val="black"/>
              </a:solidFill>
              <a:latin typeface="Calibri"/>
            </a:endParaRPr>
          </a:p>
        </p:txBody>
      </p:sp>
    </p:spTree>
    <p:extLst>
      <p:ext uri="{BB962C8B-B14F-4D97-AF65-F5344CB8AC3E}">
        <p14:creationId xmlns:p14="http://schemas.microsoft.com/office/powerpoint/2010/main" val="3147307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82997">
              <a:defRPr/>
            </a:pPr>
            <a:fld id="{C026C3DD-909A-435F-A8A6-9918FB0A88D5}" type="slidenum">
              <a:rPr lang="en-US">
                <a:solidFill>
                  <a:prstClr val="black"/>
                </a:solidFill>
                <a:latin typeface="Calibri"/>
              </a:rPr>
              <a:pPr defTabSz="982997">
                <a:defRPr/>
              </a:pPr>
              <a:t>19</a:t>
            </a:fld>
            <a:endParaRPr lang="en-US" dirty="0">
              <a:solidFill>
                <a:prstClr val="black"/>
              </a:solidFill>
              <a:latin typeface="Calibri"/>
            </a:endParaRPr>
          </a:p>
        </p:txBody>
      </p:sp>
    </p:spTree>
    <p:extLst>
      <p:ext uri="{BB962C8B-B14F-4D97-AF65-F5344CB8AC3E}">
        <p14:creationId xmlns:p14="http://schemas.microsoft.com/office/powerpoint/2010/main" val="1372075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8</a:t>
            </a:fld>
            <a:endParaRPr lang="en-US" dirty="0"/>
          </a:p>
        </p:txBody>
      </p:sp>
    </p:spTree>
    <p:extLst>
      <p:ext uri="{BB962C8B-B14F-4D97-AF65-F5344CB8AC3E}">
        <p14:creationId xmlns:p14="http://schemas.microsoft.com/office/powerpoint/2010/main" val="309586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9</a:t>
            </a:fld>
            <a:endParaRPr lang="en-US" dirty="0"/>
          </a:p>
        </p:txBody>
      </p:sp>
    </p:spTree>
    <p:extLst>
      <p:ext uri="{BB962C8B-B14F-4D97-AF65-F5344CB8AC3E}">
        <p14:creationId xmlns:p14="http://schemas.microsoft.com/office/powerpoint/2010/main" val="123035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10</a:t>
            </a:fld>
            <a:endParaRPr lang="en-US" dirty="0"/>
          </a:p>
        </p:txBody>
      </p:sp>
    </p:spTree>
    <p:extLst>
      <p:ext uri="{BB962C8B-B14F-4D97-AF65-F5344CB8AC3E}">
        <p14:creationId xmlns:p14="http://schemas.microsoft.com/office/powerpoint/2010/main" val="1582381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11</a:t>
            </a:fld>
            <a:endParaRPr lang="en-US" dirty="0"/>
          </a:p>
        </p:txBody>
      </p:sp>
    </p:spTree>
    <p:extLst>
      <p:ext uri="{BB962C8B-B14F-4D97-AF65-F5344CB8AC3E}">
        <p14:creationId xmlns:p14="http://schemas.microsoft.com/office/powerpoint/2010/main" val="2836209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12</a:t>
            </a:fld>
            <a:endParaRPr lang="en-US" dirty="0"/>
          </a:p>
        </p:txBody>
      </p:sp>
    </p:spTree>
    <p:extLst>
      <p:ext uri="{BB962C8B-B14F-4D97-AF65-F5344CB8AC3E}">
        <p14:creationId xmlns:p14="http://schemas.microsoft.com/office/powerpoint/2010/main" val="2836209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13</a:t>
            </a:fld>
            <a:endParaRPr lang="en-US" dirty="0"/>
          </a:p>
        </p:txBody>
      </p:sp>
    </p:spTree>
    <p:extLst>
      <p:ext uri="{BB962C8B-B14F-4D97-AF65-F5344CB8AC3E}">
        <p14:creationId xmlns:p14="http://schemas.microsoft.com/office/powerpoint/2010/main" val="1578879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14</a:t>
            </a:fld>
            <a:endParaRPr lang="en-US" dirty="0"/>
          </a:p>
        </p:txBody>
      </p:sp>
    </p:spTree>
    <p:extLst>
      <p:ext uri="{BB962C8B-B14F-4D97-AF65-F5344CB8AC3E}">
        <p14:creationId xmlns:p14="http://schemas.microsoft.com/office/powerpoint/2010/main" val="3878307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150235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25173" y="6774302"/>
            <a:ext cx="3770399" cy="2437080"/>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3525169" y="8767143"/>
            <a:ext cx="3723294" cy="497580"/>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7772400" cy="64373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p>
        </p:txBody>
      </p:sp>
      <p:sp>
        <p:nvSpPr>
          <p:cNvPr id="12" name="Text Placeholder 11"/>
          <p:cNvSpPr>
            <a:spLocks noGrp="1"/>
          </p:cNvSpPr>
          <p:nvPr>
            <p:ph type="body" sz="quarter" idx="11" hasCustomPrompt="1"/>
          </p:nvPr>
        </p:nvSpPr>
        <p:spPr>
          <a:xfrm>
            <a:off x="3525169" y="9230537"/>
            <a:ext cx="3723294" cy="591671"/>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375371" y="8838387"/>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7042"/>
            <a:ext cx="2661066" cy="6222814"/>
          </a:xfrm>
        </p:spPr>
        <p:txBody>
          <a:bodyPr lIns="91388" rIns="0">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3304348" y="2651760"/>
            <a:ext cx="0" cy="586162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9" hasCustomPrompt="1"/>
          </p:nvPr>
        </p:nvSpPr>
        <p:spPr>
          <a:xfrm>
            <a:off x="3514730" y="2554025"/>
            <a:ext cx="3724275" cy="6562725"/>
          </a:xfrm>
        </p:spPr>
        <p:txBody>
          <a:bodyPr lIns="0" rIns="0"/>
          <a:lstStyle>
            <a:lvl1pPr>
              <a:defRPr/>
            </a:lvl1pPr>
            <a:lvl2pPr marL="0" indent="0">
              <a:spcBef>
                <a:spcPts val="1200"/>
              </a:spcBef>
              <a:buNone/>
              <a:defRPr sz="1400">
                <a:solidFill>
                  <a:schemeClr val="bg1">
                    <a:lumMod val="50000"/>
                  </a:schemeClr>
                </a:solidFill>
              </a:defRPr>
            </a:lvl2pPr>
          </a:lstStyle>
          <a:p>
            <a:pPr lvl="0"/>
            <a:r>
              <a:rPr lang="en-US" dirty="0"/>
              <a:t>Click to edit Overview styles</a:t>
            </a:r>
          </a:p>
          <a:p>
            <a:pPr lvl="1"/>
            <a:r>
              <a:rPr lang="en-US" dirty="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4477"/>
            <a:ext cx="2661066" cy="6222814"/>
          </a:xfrm>
        </p:spPr>
        <p:txBody>
          <a:bodyPr lIns="91388" tIns="54833" rIns="0" bIns="54833">
            <a:noAutofit/>
          </a:bodyPr>
          <a:lstStyle>
            <a:lvl1pPr marL="0" indent="0">
              <a:lnSpc>
                <a:spcPts val="1349"/>
              </a:lnSpc>
              <a:spcBef>
                <a:spcPts val="1200"/>
              </a:spcBef>
              <a:buFontTx/>
              <a:buNone/>
              <a:defRPr sz="1100" baseline="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903157370"/>
      </p:ext>
    </p:extLst>
  </p:cSld>
  <p:clrMapOvr>
    <a:masterClrMapping/>
  </p:clrMapOvr>
  <p:extLst>
    <p:ext uri="{DCECCB84-F9BA-43D5-87BE-67443E8EF086}">
      <p15:sldGuideLst xmlns:p15="http://schemas.microsoft.com/office/powerpoint/2012/main">
        <p15:guide id="1" pos="336" userDrawn="1">
          <p15:clr>
            <a:srgbClr val="FBAE40"/>
          </p15:clr>
        </p15:guide>
        <p15:guide id="3" pos="46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299"/>
            <a:ext cx="6995160" cy="719060"/>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797" y="2599612"/>
            <a:ext cx="6809203" cy="6222814"/>
          </a:xfrm>
        </p:spPr>
        <p:txBody>
          <a:bodyPr lIns="91388" tIns="54833" rIns="0" bIns="54833">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401501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hasCustomPrompt="1"/>
          </p:nvPr>
        </p:nvSpPr>
        <p:spPr>
          <a:xfrm>
            <a:off x="431288" y="2598723"/>
            <a:ext cx="6807717" cy="6284670"/>
          </a:xfrm>
        </p:spPr>
        <p:txBody>
          <a:bodyPr lIns="91388" rIns="0" numCol="2" spcCol="365546">
            <a:noAutofit/>
          </a:bodyPr>
          <a:lstStyle>
            <a:lvl1pPr>
              <a:lnSpc>
                <a:spcPct val="110000"/>
              </a:lnSpc>
              <a:spcBef>
                <a:spcPts val="0"/>
              </a:spcBef>
              <a:spcAft>
                <a:spcPts val="900"/>
              </a:spcAft>
              <a:defRPr sz="900" b="0" baseline="0">
                <a:solidFill>
                  <a:schemeClr val="tx1"/>
                </a:solidFill>
              </a:defRPr>
            </a:lvl1pPr>
            <a:lvl2pPr marL="0" indent="0">
              <a:lnSpc>
                <a:spcPct val="110000"/>
              </a:lnSpc>
              <a:spcBef>
                <a:spcPts val="900"/>
              </a:spcBef>
              <a:spcAft>
                <a:spcPts val="300"/>
              </a:spcAft>
              <a:buFontTx/>
              <a:buNone/>
              <a:defRPr sz="1000" cap="all" baseline="0">
                <a:solidFill>
                  <a:schemeClr val="tx2"/>
                </a:solidFill>
              </a:defRPr>
            </a:lvl2pPr>
            <a:lvl3pPr marL="0" indent="0">
              <a:lnSpc>
                <a:spcPct val="130000"/>
              </a:lnSpc>
              <a:spcBef>
                <a:spcPts val="0"/>
              </a:spcBef>
              <a:spcAft>
                <a:spcPts val="1200"/>
              </a:spcAft>
              <a:buClr>
                <a:schemeClr val="tx2"/>
              </a:buClr>
              <a:buFontTx/>
              <a:buNone/>
              <a:defRPr sz="1200">
                <a:solidFill>
                  <a:schemeClr val="tx2"/>
                </a:solidFill>
              </a:defRPr>
            </a:lvl3pPr>
            <a:lvl4pPr marL="0" indent="0">
              <a:lnSpc>
                <a:spcPct val="110000"/>
              </a:lnSpc>
              <a:spcBef>
                <a:spcPts val="0"/>
              </a:spcBef>
              <a:spcAft>
                <a:spcPts val="300"/>
              </a:spcAft>
              <a:buNone/>
              <a:defRPr sz="900">
                <a:solidFill>
                  <a:schemeClr val="tx2"/>
                </a:solidFill>
              </a:defRPr>
            </a:lvl4pPr>
            <a:lvl5pPr>
              <a:lnSpc>
                <a:spcPct val="110000"/>
              </a:lnSpc>
              <a:spcBef>
                <a:spcPts val="0"/>
              </a:spcBef>
              <a:defRPr sz="1100"/>
            </a:lvl5pPr>
          </a:lstStyle>
          <a:p>
            <a:pPr lvl="0"/>
            <a:r>
              <a:rPr lang="en-US" dirty="0"/>
              <a:t>Click to edit Master text styles body</a:t>
            </a:r>
          </a:p>
          <a:p>
            <a:pPr lvl="1"/>
            <a:r>
              <a:rPr lang="en-US" dirty="0"/>
              <a:t>Second level subhead</a:t>
            </a:r>
          </a:p>
          <a:p>
            <a:pPr lvl="2"/>
            <a:r>
              <a:rPr lang="en-US" dirty="0"/>
              <a:t>Intro</a:t>
            </a:r>
          </a:p>
          <a:p>
            <a:pPr lvl="3"/>
            <a:r>
              <a:rPr lang="en-US" dirty="0"/>
              <a:t>Subhead 3 9pt</a:t>
            </a:r>
          </a:p>
        </p:txBody>
      </p:sp>
    </p:spTree>
    <p:extLst>
      <p:ext uri="{BB962C8B-B14F-4D97-AF65-F5344CB8AC3E}">
        <p14:creationId xmlns:p14="http://schemas.microsoft.com/office/powerpoint/2010/main" val="2158092663"/>
      </p:ext>
    </p:extLst>
  </p:cSld>
  <p:clrMapOvr>
    <a:masterClrMapping/>
  </p:clrMapOvr>
  <p:extLst>
    <p:ext uri="{DCECCB84-F9BA-43D5-87BE-67443E8EF086}">
      <p15:sldGuideLst xmlns:p15="http://schemas.microsoft.com/office/powerpoint/2012/main">
        <p15:guide id="1" pos="336" userDrawn="1">
          <p15:clr>
            <a:srgbClr val="FBAE40"/>
          </p15:clr>
        </p15:guide>
        <p15:guide id="2" pos="4584" userDrawn="1">
          <p15:clr>
            <a:srgbClr val="FBAE40"/>
          </p15:clr>
        </p15:guide>
        <p15:guide id="3" orient="horz" pos="1104" userDrawn="1">
          <p15:clr>
            <a:srgbClr val="FBAE40"/>
          </p15:clr>
        </p15:guide>
        <p15:guide id="4" orient="horz" pos="1632" userDrawn="1">
          <p15:clr>
            <a:srgbClr val="FBAE40"/>
          </p15:clr>
        </p15:guide>
        <p15:guide id="5" orient="horz" pos="60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88620" y="2346967"/>
            <a:ext cx="6995160" cy="6638079"/>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7065824" y="9146109"/>
            <a:ext cx="380769" cy="535516"/>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55" r:id="rId6"/>
  </p:sldLayoutIdLst>
  <p:hf hdr="0" ftr="0" dt="0"/>
  <p:txStyles>
    <p:titleStyle>
      <a:lvl1pPr algn="l" defTabSz="1018228" rtl="0" eaLnBrk="1" latinLnBrk="0" hangingPunct="1">
        <a:spcBef>
          <a:spcPct val="0"/>
        </a:spcBef>
        <a:buNone/>
        <a:defRPr sz="27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4.xml"/><Relationship Id="rId7" Type="http://schemas.openxmlformats.org/officeDocument/2006/relationships/image" Target="../media/image7.emf"/><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chart" Target="../charts/chart10.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7.xml"/><Relationship Id="rId7" Type="http://schemas.openxmlformats.org/officeDocument/2006/relationships/chart" Target="../charts/chart16.xml"/><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chart" Target="../charts/chart15.xml"/><Relationship Id="rId5" Type="http://schemas.openxmlformats.org/officeDocument/2006/relationships/image" Target="../media/image8.e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vmlDrawing" Target="../drawings/vmlDrawing7.vml"/><Relationship Id="rId6" Type="http://schemas.openxmlformats.org/officeDocument/2006/relationships/chart" Target="../charts/chart17.xml"/><Relationship Id="rId5" Type="http://schemas.openxmlformats.org/officeDocument/2006/relationships/image" Target="../media/image9.e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9.xml"/><Relationship Id="rId7" Type="http://schemas.openxmlformats.org/officeDocument/2006/relationships/image" Target="../media/image10.emf"/><Relationship Id="rId2" Type="http://schemas.openxmlformats.org/officeDocument/2006/relationships/slideLayout" Target="../slideLayouts/slideLayout3.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chart" Target="../charts/chart19.xml"/><Relationship Id="rId4" Type="http://schemas.openxmlformats.org/officeDocument/2006/relationships/chart" Target="../charts/chart18.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2.jpeg"/><Relationship Id="rId3" Type="http://schemas.openxmlformats.org/officeDocument/2006/relationships/notesSlide" Target="../notesSlides/notesSlide10.xml"/><Relationship Id="rId7" Type="http://schemas.openxmlformats.org/officeDocument/2006/relationships/chart" Target="../charts/chart21.xml"/><Relationship Id="rId12" Type="http://schemas.openxmlformats.org/officeDocument/2006/relationships/chart" Target="../charts/chart23.xml"/><Relationship Id="rId2" Type="http://schemas.openxmlformats.org/officeDocument/2006/relationships/slideLayout" Target="../slideLayouts/slideLayout3.xml"/><Relationship Id="rId1" Type="http://schemas.openxmlformats.org/officeDocument/2006/relationships/vmlDrawing" Target="../drawings/vmlDrawing9.vml"/><Relationship Id="rId6" Type="http://schemas.openxmlformats.org/officeDocument/2006/relationships/chart" Target="../charts/chart20.xml"/><Relationship Id="rId11" Type="http://schemas.openxmlformats.org/officeDocument/2006/relationships/chart" Target="../charts/chart22.xml"/><Relationship Id="rId5" Type="http://schemas.openxmlformats.org/officeDocument/2006/relationships/image" Target="../media/image11.emf"/><Relationship Id="rId10" Type="http://schemas.openxmlformats.org/officeDocument/2006/relationships/oleObject" Target="../embeddings/oleObject11.bin"/><Relationship Id="rId4" Type="http://schemas.openxmlformats.org/officeDocument/2006/relationships/oleObject" Target="../embeddings/oleObject9.bin"/><Relationship Id="rId9" Type="http://schemas.openxmlformats.org/officeDocument/2006/relationships/image" Target="../media/image12.emf"/></Relationships>
</file>

<file path=ppt/slides/_rels/slide1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11.xml"/><Relationship Id="rId7" Type="http://schemas.openxmlformats.org/officeDocument/2006/relationships/chart" Target="../charts/chart25.xml"/><Relationship Id="rId2" Type="http://schemas.openxmlformats.org/officeDocument/2006/relationships/slideLayout" Target="../slideLayouts/slideLayout3.xml"/><Relationship Id="rId1" Type="http://schemas.openxmlformats.org/officeDocument/2006/relationships/vmlDrawing" Target="../drawings/vmlDrawing10.vml"/><Relationship Id="rId6" Type="http://schemas.openxmlformats.org/officeDocument/2006/relationships/image" Target="../media/image13.emf"/><Relationship Id="rId5" Type="http://schemas.openxmlformats.org/officeDocument/2006/relationships/oleObject" Target="../embeddings/oleObject12.bin"/><Relationship Id="rId4" Type="http://schemas.openxmlformats.org/officeDocument/2006/relationships/chart" Target="../charts/chart24.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2.jpe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2.xml"/><Relationship Id="rId7" Type="http://schemas.openxmlformats.org/officeDocument/2006/relationships/chart" Target="../charts/chart6.xml"/><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chart" Target="../charts/chart5.x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3.xml"/><Relationship Id="rId7" Type="http://schemas.openxmlformats.org/officeDocument/2006/relationships/chart" Target="../charts/chart8.xml"/><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Q2</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p:txBody>
          <a:bodyPr/>
          <a:lstStyle/>
          <a:p>
            <a:r>
              <a:rPr lang="en-US" dirty="0"/>
              <a:t>Second Quarter 2019</a:t>
            </a:r>
          </a:p>
        </p:txBody>
      </p:sp>
      <p:pic>
        <p:nvPicPr>
          <p:cNvPr id="6" name="Picture Placeholder 5">
            <a:extLst>
              <a:ext uri="{FF2B5EF4-FFF2-40B4-BE49-F238E27FC236}">
                <a16:creationId xmlns:a16="http://schemas.microsoft.com/office/drawing/2014/main" id="{845EE2A3-5BEE-4F1E-AC79-B1B67217B9EB}"/>
              </a:ext>
            </a:extLst>
          </p:cNvPr>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5513" b="5513"/>
          <a:stretch>
            <a:fillRect/>
          </a:stretch>
        </p:blipFill>
        <p:spPr>
          <a:xfrm>
            <a:off x="375371" y="8644384"/>
            <a:ext cx="1796329" cy="912433"/>
          </a:xfrm>
        </p:spPr>
      </p:pic>
    </p:spTree>
    <p:extLst>
      <p:ext uri="{BB962C8B-B14F-4D97-AF65-F5344CB8AC3E}">
        <p14:creationId xmlns:p14="http://schemas.microsoft.com/office/powerpoint/2010/main" val="375513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p:nvPr>
            <p:extLst>
              <p:ext uri="{D42A27DB-BD31-4B8C-83A1-F6EECF244321}">
                <p14:modId xmlns:p14="http://schemas.microsoft.com/office/powerpoint/2010/main" val="2665790900"/>
              </p:ext>
            </p:extLst>
          </p:nvPr>
        </p:nvGraphicFramePr>
        <p:xfrm>
          <a:off x="394166" y="6553200"/>
          <a:ext cx="2890455" cy="2273968"/>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p:cNvSpPr>
            <a:spLocks noGrp="1"/>
          </p:cNvSpPr>
          <p:nvPr>
            <p:ph type="title"/>
          </p:nvPr>
        </p:nvSpPr>
        <p:spPr>
          <a:noFill/>
        </p:spPr>
        <p:txBody>
          <a:bodyPr/>
          <a:lstStyle/>
          <a:p>
            <a:r>
              <a:rPr lang="en-US" dirty="0"/>
              <a:t>Emerging Markets Stocks</a:t>
            </a:r>
          </a:p>
        </p:txBody>
      </p:sp>
      <p:sp>
        <p:nvSpPr>
          <p:cNvPr id="6" name="Text Placeholder 5"/>
          <p:cNvSpPr>
            <a:spLocks noGrp="1"/>
          </p:cNvSpPr>
          <p:nvPr>
            <p:ph type="body" sz="quarter" idx="14"/>
          </p:nvPr>
        </p:nvSpPr>
        <p:spPr/>
        <p:txBody>
          <a:bodyPr/>
          <a:lstStyle/>
          <a:p>
            <a:pPr lvl="0"/>
            <a:r>
              <a:rPr lang="en-US" dirty="0"/>
              <a:t>Second Quarter 2019 Index Returns</a:t>
            </a:r>
          </a:p>
        </p:txBody>
      </p:sp>
      <p:sp>
        <p:nvSpPr>
          <p:cNvPr id="8" name="Text Placeholder 7"/>
          <p:cNvSpPr>
            <a:spLocks noGrp="1"/>
          </p:cNvSpPr>
          <p:nvPr>
            <p:ph type="body" sz="quarter" idx="18"/>
          </p:nvPr>
        </p:nvSpPr>
        <p:spPr>
          <a:xfrm>
            <a:off x="429800" y="2604477"/>
            <a:ext cx="2661066" cy="2856523"/>
          </a:xfrm>
        </p:spPr>
        <p:txBody>
          <a:bodyPr/>
          <a:lstStyle/>
          <a:p>
            <a:r>
              <a:rPr lang="en-US" dirty="0"/>
              <a:t>In US dollar terms, emerging markets underperformed developed markets, including the US.   </a:t>
            </a:r>
          </a:p>
          <a:p>
            <a:r>
              <a:rPr lang="en-US" dirty="0"/>
              <a:t>Value stocks generally outperformed growth stocks.</a:t>
            </a:r>
          </a:p>
          <a:p>
            <a:r>
              <a:rPr lang="en-US" dirty="0"/>
              <a:t>Small caps underperformed large caps. </a:t>
            </a:r>
          </a:p>
          <a:p>
            <a:r>
              <a:rPr lang="en-US" dirty="0">
                <a:solidFill>
                  <a:srgbClr val="FF0000"/>
                </a:solidFill>
              </a:rPr>
              <a:t>  </a:t>
            </a:r>
          </a:p>
          <a:p>
            <a:endParaRPr lang="en-US" dirty="0">
              <a:solidFill>
                <a:srgbClr val="FF0000"/>
              </a:solidFill>
            </a:endParaRP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a:p>
            <a:endParaRPr lang="en-US" dirty="0">
              <a:solidFill>
                <a:srgbClr val="FF0000"/>
              </a:solidFill>
            </a:endParaRPr>
          </a:p>
        </p:txBody>
      </p:sp>
      <p:cxnSp>
        <p:nvCxnSpPr>
          <p:cNvPr id="15" name="Straight Connector 14"/>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4" name="Chart 13"/>
          <p:cNvGraphicFramePr/>
          <p:nvPr>
            <p:extLst>
              <p:ext uri="{D42A27DB-BD31-4B8C-83A1-F6EECF244321}">
                <p14:modId xmlns:p14="http://schemas.microsoft.com/office/powerpoint/2010/main" val="1230863099"/>
              </p:ext>
            </p:extLst>
          </p:nvPr>
        </p:nvGraphicFramePr>
        <p:xfrm>
          <a:off x="3514729" y="2743199"/>
          <a:ext cx="4041436" cy="295001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320178980"/>
              </p:ext>
            </p:extLst>
          </p:nvPr>
        </p:nvGraphicFramePr>
        <p:xfrm>
          <a:off x="3448050" y="6270625"/>
          <a:ext cx="3943350" cy="1781175"/>
        </p:xfrm>
        <a:graphic>
          <a:graphicData uri="http://schemas.openxmlformats.org/presentationml/2006/ole">
            <mc:AlternateContent xmlns:mc="http://schemas.openxmlformats.org/markup-compatibility/2006">
              <mc:Choice xmlns:v="urn:schemas-microsoft-com:vml" Requires="v">
                <p:oleObj spid="_x0000_s39116" name="Worksheet" r:id="rId6" imgW="3943230" imgH="1781033" progId="Excel.Sheet.12">
                  <p:embed/>
                </p:oleObj>
              </mc:Choice>
              <mc:Fallback>
                <p:oleObj name="Worksheet" r:id="rId6" imgW="3943230" imgH="1781033" progId="Excel.Sheet.12">
                  <p:embed/>
                  <p:pic>
                    <p:nvPicPr>
                      <p:cNvPr id="0" name=""/>
                      <p:cNvPicPr>
                        <a:picLocks noChangeAspect="1" noChangeArrowheads="1"/>
                      </p:cNvPicPr>
                      <p:nvPr/>
                    </p:nvPicPr>
                    <p:blipFill>
                      <a:blip r:embed="rId7"/>
                      <a:srcRect/>
                      <a:stretch>
                        <a:fillRect/>
                      </a:stretch>
                    </p:blipFill>
                    <p:spPr bwMode="auto">
                      <a:xfrm>
                        <a:off x="3448050" y="6270625"/>
                        <a:ext cx="394335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 Placeholder 12"/>
          <p:cNvSpPr>
            <a:spLocks noGrp="1"/>
          </p:cNvSpPr>
          <p:nvPr>
            <p:ph type="body" sz="quarter" idx="15"/>
          </p:nvPr>
        </p:nvSpPr>
        <p:spPr>
          <a:xfrm>
            <a:off x="434226" y="927821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2019, all rights reserved. Frank Russell Company is the source and owner of the trademarks, service marks, and copyrights related to the Russell Indexes.</a:t>
            </a:r>
          </a:p>
          <a:p>
            <a:endParaRPr lang="en-US" dirty="0"/>
          </a:p>
        </p:txBody>
      </p:sp>
      <p:sp>
        <p:nvSpPr>
          <p:cNvPr id="4" name="Slide Number Placeholder 3"/>
          <p:cNvSpPr>
            <a:spLocks noGrp="1"/>
          </p:cNvSpPr>
          <p:nvPr>
            <p:ph type="sldNum" sz="quarter" idx="12"/>
          </p:nvPr>
        </p:nvSpPr>
        <p:spPr/>
        <p:txBody>
          <a:bodyPr/>
          <a:lstStyle/>
          <a:p>
            <a:fld id="{66F6FF41-5833-4EBF-9145-362BCED2914A}" type="slidenum">
              <a:rPr lang="en-US" smtClean="0"/>
              <a:pPr/>
              <a:t>10</a:t>
            </a:fld>
            <a:endParaRPr lang="en-US" dirty="0"/>
          </a:p>
        </p:txBody>
      </p:sp>
      <p:grpSp>
        <p:nvGrpSpPr>
          <p:cNvPr id="12" name="Group 11">
            <a:extLst>
              <a:ext uri="{FF2B5EF4-FFF2-40B4-BE49-F238E27FC236}">
                <a16:creationId xmlns:a16="http://schemas.microsoft.com/office/drawing/2014/main" id="{BB5426D7-0F5B-4AF0-AA99-74981FCDC9DE}"/>
              </a:ext>
            </a:extLst>
          </p:cNvPr>
          <p:cNvGrpSpPr/>
          <p:nvPr/>
        </p:nvGrpSpPr>
        <p:grpSpPr>
          <a:xfrm>
            <a:off x="430981" y="6122103"/>
            <a:ext cx="2709262" cy="439482"/>
            <a:chOff x="609600" y="4618157"/>
            <a:chExt cx="3771481" cy="439482"/>
          </a:xfrm>
        </p:grpSpPr>
        <p:cxnSp>
          <p:nvCxnSpPr>
            <p:cNvPr id="16" name="Straight Connector 15">
              <a:extLst>
                <a:ext uri="{FF2B5EF4-FFF2-40B4-BE49-F238E27FC236}">
                  <a16:creationId xmlns:a16="http://schemas.microsoft.com/office/drawing/2014/main" id="{CC249B49-F6EF-4263-ABA8-201FD21C1E25}"/>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13726950-6C28-4D0C-9ABB-59F54D972A4C}"/>
                </a:ext>
              </a:extLst>
            </p:cNvPr>
            <p:cNvSpPr txBox="1">
              <a:spLocks/>
            </p:cNvSpPr>
            <p:nvPr/>
          </p:nvSpPr>
          <p:spPr>
            <a:xfrm>
              <a:off x="609600" y="461815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a:t>
              </a:r>
              <a:br>
                <a:rPr lang="en-US" sz="1000" b="1" dirty="0">
                  <a:solidFill>
                    <a:schemeClr val="accent1"/>
                  </a:solidFill>
                </a:rPr>
              </a:br>
              <a:r>
                <a:rPr lang="en-US" sz="1000" b="1" dirty="0">
                  <a:solidFill>
                    <a:schemeClr val="accent1"/>
                  </a:solidFill>
                </a:rPr>
                <a:t>Emerging Markets</a:t>
              </a:r>
            </a:p>
            <a:p>
              <a:pPr marL="0" lvl="1" indent="0">
                <a:spcBef>
                  <a:spcPts val="0"/>
                </a:spcBef>
                <a:buNone/>
              </a:pPr>
              <a:endParaRPr lang="en-US" sz="1000" b="1" dirty="0">
                <a:solidFill>
                  <a:schemeClr val="accent1"/>
                </a:solidFill>
              </a:endParaRPr>
            </a:p>
          </p:txBody>
        </p:sp>
      </p:grpSp>
      <p:grpSp>
        <p:nvGrpSpPr>
          <p:cNvPr id="19" name="Group 18">
            <a:extLst>
              <a:ext uri="{FF2B5EF4-FFF2-40B4-BE49-F238E27FC236}">
                <a16:creationId xmlns:a16="http://schemas.microsoft.com/office/drawing/2014/main" id="{96C013FE-FE7C-41DA-BA28-351CA23F8A0D}"/>
              </a:ext>
            </a:extLst>
          </p:cNvPr>
          <p:cNvGrpSpPr/>
          <p:nvPr/>
        </p:nvGrpSpPr>
        <p:grpSpPr>
          <a:xfrm>
            <a:off x="3383885" y="2604836"/>
            <a:ext cx="3949281" cy="342590"/>
            <a:chOff x="4635169" y="1826708"/>
            <a:chExt cx="4441437" cy="342590"/>
          </a:xfrm>
        </p:grpSpPr>
        <p:sp>
          <p:nvSpPr>
            <p:cNvPr id="20" name="Content Placeholder 9">
              <a:extLst>
                <a:ext uri="{FF2B5EF4-FFF2-40B4-BE49-F238E27FC236}">
                  <a16:creationId xmlns:a16="http://schemas.microsoft.com/office/drawing/2014/main" id="{782549D0-84CE-4820-9949-0DD7EE78C8DC}"/>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for the Quarter (%)</a:t>
              </a:r>
            </a:p>
            <a:p>
              <a:pPr>
                <a:spcBef>
                  <a:spcPts val="0"/>
                </a:spcBef>
              </a:pPr>
              <a:endParaRPr lang="en-US" sz="1000" b="1" dirty="0">
                <a:solidFill>
                  <a:schemeClr val="accent1"/>
                </a:solidFill>
              </a:endParaRPr>
            </a:p>
          </p:txBody>
        </p:sp>
        <p:cxnSp>
          <p:nvCxnSpPr>
            <p:cNvPr id="21" name="Straight Connector 20">
              <a:extLst>
                <a:ext uri="{FF2B5EF4-FFF2-40B4-BE49-F238E27FC236}">
                  <a16:creationId xmlns:a16="http://schemas.microsoft.com/office/drawing/2014/main" id="{A8C6E882-665F-44E2-B86E-6F95592BB620}"/>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Content Placeholder 23">
            <a:extLst>
              <a:ext uri="{FF2B5EF4-FFF2-40B4-BE49-F238E27FC236}">
                <a16:creationId xmlns:a16="http://schemas.microsoft.com/office/drawing/2014/main" id="{2D57D32F-295F-4795-BC29-3551EC3F0EC0}"/>
              </a:ext>
            </a:extLst>
          </p:cNvPr>
          <p:cNvSpPr txBox="1">
            <a:spLocks/>
          </p:cNvSpPr>
          <p:nvPr/>
        </p:nvSpPr>
        <p:spPr>
          <a:xfrm>
            <a:off x="3367059" y="6302580"/>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pic>
        <p:nvPicPr>
          <p:cNvPr id="23" name="Picture Placeholder 5">
            <a:extLst>
              <a:ext uri="{FF2B5EF4-FFF2-40B4-BE49-F238E27FC236}">
                <a16:creationId xmlns:a16="http://schemas.microsoft.com/office/drawing/2014/main" id="{C37E4F19-7F82-4C43-ACAB-3277BDCA17C5}"/>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2013841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3870592" y="3893053"/>
            <a:ext cx="0" cy="4982067"/>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Select Country Performance</a:t>
            </a:r>
          </a:p>
        </p:txBody>
      </p:sp>
      <p:sp>
        <p:nvSpPr>
          <p:cNvPr id="17" name="Text Placeholder 16"/>
          <p:cNvSpPr>
            <a:spLocks noGrp="1"/>
          </p:cNvSpPr>
          <p:nvPr>
            <p:ph type="body" sz="quarter" idx="15"/>
          </p:nvPr>
        </p:nvSpPr>
        <p:spPr>
          <a:xfrm>
            <a:off x="434226" y="9282326"/>
            <a:ext cx="6804774" cy="517712"/>
          </a:xfrm>
        </p:spPr>
        <p:txBody>
          <a:bodyPr/>
          <a:lstStyle/>
          <a:p>
            <a:r>
              <a:rPr lang="en-US" b="1" dirty="0"/>
              <a:t>Past performance is not a guarantee of future results. Indices are not available for direct investment. Index performance does not reflect the expenses associated </a:t>
            </a:r>
            <a:br>
              <a:rPr lang="en-US" b="1" dirty="0"/>
            </a:br>
            <a:r>
              <a:rPr lang="en-US" b="1" dirty="0"/>
              <a:t>with the management of an actual portfolio. </a:t>
            </a:r>
            <a:r>
              <a:rPr lang="en-US" dirty="0"/>
              <a:t>Country performance based on respective indices in the MSCI World ex US IMI Index (for developed markets), MSCI USA IMI Index (for US), and MSCI Emerging Markets IMI Index. All returns in USD and net of withholding tax on dividends. MSCI data © MSCI 2019, all rights reserved. UAE and Qatar have been reclassified as emerging markets by MSCI, effective May 2014.</a:t>
            </a:r>
          </a:p>
          <a:p>
            <a:endParaRPr lang="en-US" dirty="0"/>
          </a:p>
        </p:txBody>
      </p:sp>
      <p:sp>
        <p:nvSpPr>
          <p:cNvPr id="19" name="Text Placeholder 18"/>
          <p:cNvSpPr>
            <a:spLocks noGrp="1"/>
          </p:cNvSpPr>
          <p:nvPr>
            <p:ph type="body" sz="quarter" idx="18"/>
          </p:nvPr>
        </p:nvSpPr>
        <p:spPr/>
        <p:txBody>
          <a:bodyPr/>
          <a:lstStyle/>
          <a:p>
            <a:r>
              <a:rPr lang="en-US" dirty="0"/>
              <a:t>In US dollar terms, Switzerland and Germany recorded the highest country performance in developed markets, while Hong Kong and Japan posted the lowest returns for the quarter. There was a wide dispersion in returns across emerging markets. Greece recorded the highest country performance with a gain of 23%,  while Pakistan posted the lowest performance, declining 21%. </a:t>
            </a:r>
          </a:p>
        </p:txBody>
      </p:sp>
      <p:sp>
        <p:nvSpPr>
          <p:cNvPr id="6" name="Text Placeholder 5"/>
          <p:cNvSpPr>
            <a:spLocks noGrp="1"/>
          </p:cNvSpPr>
          <p:nvPr>
            <p:ph type="body" sz="quarter" idx="14"/>
          </p:nvPr>
        </p:nvSpPr>
        <p:spPr>
          <a:xfrm>
            <a:off x="421704" y="1828374"/>
            <a:ext cx="6818025" cy="447862"/>
          </a:xfrm>
        </p:spPr>
        <p:txBody>
          <a:bodyPr/>
          <a:lstStyle/>
          <a:p>
            <a:pPr lvl="0"/>
            <a:r>
              <a:rPr lang="en-US" dirty="0"/>
              <a:t>Second Quarter 2019 Index Returns</a:t>
            </a:r>
          </a:p>
        </p:txBody>
      </p:sp>
      <p:graphicFrame>
        <p:nvGraphicFramePr>
          <p:cNvPr id="12" name="Chart 11"/>
          <p:cNvGraphicFramePr/>
          <p:nvPr>
            <p:extLst>
              <p:ext uri="{D42A27DB-BD31-4B8C-83A1-F6EECF244321}">
                <p14:modId xmlns:p14="http://schemas.microsoft.com/office/powerpoint/2010/main" val="3169658656"/>
              </p:ext>
            </p:extLst>
          </p:nvPr>
        </p:nvGraphicFramePr>
        <p:xfrm>
          <a:off x="4025585" y="3755887"/>
          <a:ext cx="4023361" cy="5358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1903609873"/>
              </p:ext>
            </p:extLst>
          </p:nvPr>
        </p:nvGraphicFramePr>
        <p:xfrm>
          <a:off x="406082" y="3755887"/>
          <a:ext cx="4023361" cy="5358384"/>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pPr/>
              <a:t>11</a:t>
            </a:fld>
            <a:endParaRPr lang="en-US" dirty="0"/>
          </a:p>
        </p:txBody>
      </p:sp>
      <p:grpSp>
        <p:nvGrpSpPr>
          <p:cNvPr id="11" name="Group 10">
            <a:extLst>
              <a:ext uri="{FF2B5EF4-FFF2-40B4-BE49-F238E27FC236}">
                <a16:creationId xmlns:a16="http://schemas.microsoft.com/office/drawing/2014/main" id="{06220F91-CEE7-4819-A852-241153F7EEE9}"/>
              </a:ext>
            </a:extLst>
          </p:cNvPr>
          <p:cNvGrpSpPr/>
          <p:nvPr/>
        </p:nvGrpSpPr>
        <p:grpSpPr>
          <a:xfrm>
            <a:off x="427878" y="3857912"/>
            <a:ext cx="4261104" cy="246221"/>
            <a:chOff x="383457" y="2594050"/>
            <a:chExt cx="4261104" cy="246221"/>
          </a:xfrm>
        </p:grpSpPr>
        <p:sp>
          <p:nvSpPr>
            <p:cNvPr id="13" name="TextBox 12">
              <a:extLst>
                <a:ext uri="{FF2B5EF4-FFF2-40B4-BE49-F238E27FC236}">
                  <a16:creationId xmlns:a16="http://schemas.microsoft.com/office/drawing/2014/main" id="{95EB91BE-B20B-494F-8AE9-A3DE953C3F93}"/>
                </a:ext>
              </a:extLst>
            </p:cNvPr>
            <p:cNvSpPr txBox="1"/>
            <p:nvPr/>
          </p:nvSpPr>
          <p:spPr bwMode="auto">
            <a:xfrm>
              <a:off x="383457" y="2594050"/>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Returns (%)</a:t>
              </a:r>
            </a:p>
          </p:txBody>
        </p:sp>
        <p:cxnSp>
          <p:nvCxnSpPr>
            <p:cNvPr id="15" name="Straight Connector 14">
              <a:extLst>
                <a:ext uri="{FF2B5EF4-FFF2-40B4-BE49-F238E27FC236}">
                  <a16:creationId xmlns:a16="http://schemas.microsoft.com/office/drawing/2014/main" id="{AE18203D-3C13-4C08-B449-998C150E75F0}"/>
                </a:ext>
              </a:extLst>
            </p:cNvPr>
            <p:cNvCxnSpPr>
              <a:cxnSpLocks/>
            </p:cNvCxnSpPr>
            <p:nvPr/>
          </p:nvCxnSpPr>
          <p:spPr>
            <a:xfrm>
              <a:off x="472249" y="2825635"/>
              <a:ext cx="323718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D0A57942-B8F3-49A6-A91D-73609F18688F}"/>
              </a:ext>
            </a:extLst>
          </p:cNvPr>
          <p:cNvGrpSpPr/>
          <p:nvPr/>
        </p:nvGrpSpPr>
        <p:grpSpPr>
          <a:xfrm>
            <a:off x="3976455" y="3857912"/>
            <a:ext cx="4261104" cy="246221"/>
            <a:chOff x="5234734" y="2432382"/>
            <a:chExt cx="4261104" cy="246221"/>
          </a:xfrm>
        </p:grpSpPr>
        <p:sp>
          <p:nvSpPr>
            <p:cNvPr id="20" name="TextBox 19">
              <a:extLst>
                <a:ext uri="{FF2B5EF4-FFF2-40B4-BE49-F238E27FC236}">
                  <a16:creationId xmlns:a16="http://schemas.microsoft.com/office/drawing/2014/main" id="{905213DF-C2C1-4E44-9753-7EA0A70B5904}"/>
                </a:ext>
              </a:extLst>
            </p:cNvPr>
            <p:cNvSpPr txBox="1"/>
            <p:nvPr/>
          </p:nvSpPr>
          <p:spPr bwMode="auto">
            <a:xfrm>
              <a:off x="523473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Returns (%)</a:t>
              </a:r>
            </a:p>
          </p:txBody>
        </p:sp>
        <p:cxnSp>
          <p:nvCxnSpPr>
            <p:cNvPr id="21" name="Straight Connector 20">
              <a:extLst>
                <a:ext uri="{FF2B5EF4-FFF2-40B4-BE49-F238E27FC236}">
                  <a16:creationId xmlns:a16="http://schemas.microsoft.com/office/drawing/2014/main" id="{6CE477A1-B4C8-4281-A74B-084557EB9CD1}"/>
                </a:ext>
              </a:extLst>
            </p:cNvPr>
            <p:cNvCxnSpPr>
              <a:cxnSpLocks/>
            </p:cNvCxnSpPr>
            <p:nvPr/>
          </p:nvCxnSpPr>
          <p:spPr>
            <a:xfrm>
              <a:off x="5333576" y="2663967"/>
              <a:ext cx="335420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2" name="Picture Placeholder 5">
            <a:extLst>
              <a:ext uri="{FF2B5EF4-FFF2-40B4-BE49-F238E27FC236}">
                <a16:creationId xmlns:a16="http://schemas.microsoft.com/office/drawing/2014/main" id="{F36E5EB1-22E8-4BAC-ABCD-34F7541047C8}"/>
              </a:ext>
            </a:extLst>
          </p:cNvPr>
          <p:cNvPicPr>
            <a:picLocks noGrp="1" noChangeAspect="1"/>
          </p:cNvPicPr>
          <p:nvPr>
            <p:ph type="pic" sz="quarter" idx="13"/>
          </p:nvPr>
        </p:nvPicPr>
        <p:blipFill>
          <a:blip r:embed="rId5"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2417864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3870592" y="3893053"/>
            <a:ext cx="0" cy="4982067"/>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Select Currency Performance vs. US Dollar</a:t>
            </a:r>
          </a:p>
        </p:txBody>
      </p:sp>
      <p:sp>
        <p:nvSpPr>
          <p:cNvPr id="17" name="Text Placeholder 16"/>
          <p:cNvSpPr>
            <a:spLocks noGrp="1"/>
          </p:cNvSpPr>
          <p:nvPr>
            <p:ph type="body" sz="quarter" idx="15"/>
          </p:nvPr>
        </p:nvSpPr>
        <p:spPr>
          <a:xfrm>
            <a:off x="434226" y="9165363"/>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a:t>
            </a:r>
          </a:p>
          <a:p>
            <a:r>
              <a:rPr lang="en-US" dirty="0"/>
              <a:t>MSCI data © MSCI 2019, all rights reserved. </a:t>
            </a:r>
          </a:p>
        </p:txBody>
      </p:sp>
      <p:sp>
        <p:nvSpPr>
          <p:cNvPr id="19" name="Text Placeholder 18"/>
          <p:cNvSpPr>
            <a:spLocks noGrp="1"/>
          </p:cNvSpPr>
          <p:nvPr>
            <p:ph type="body" sz="quarter" idx="18"/>
          </p:nvPr>
        </p:nvSpPr>
        <p:spPr/>
        <p:txBody>
          <a:bodyPr/>
          <a:lstStyle/>
          <a:p>
            <a:r>
              <a:rPr lang="en-US" dirty="0"/>
              <a:t>In both developed and emerging markets, currencies were mixed against the US dollar.  </a:t>
            </a:r>
          </a:p>
        </p:txBody>
      </p:sp>
      <p:sp>
        <p:nvSpPr>
          <p:cNvPr id="6" name="Text Placeholder 5"/>
          <p:cNvSpPr>
            <a:spLocks noGrp="1"/>
          </p:cNvSpPr>
          <p:nvPr>
            <p:ph type="body" sz="quarter" idx="14"/>
          </p:nvPr>
        </p:nvSpPr>
        <p:spPr/>
        <p:txBody>
          <a:bodyPr/>
          <a:lstStyle/>
          <a:p>
            <a:pPr lvl="0"/>
            <a:r>
              <a:rPr lang="en-US" dirty="0"/>
              <a:t>Second Quarter 2019</a:t>
            </a:r>
          </a:p>
        </p:txBody>
      </p:sp>
      <p:graphicFrame>
        <p:nvGraphicFramePr>
          <p:cNvPr id="12" name="Chart 11"/>
          <p:cNvGraphicFramePr/>
          <p:nvPr>
            <p:extLst>
              <p:ext uri="{D42A27DB-BD31-4B8C-83A1-F6EECF244321}">
                <p14:modId xmlns:p14="http://schemas.microsoft.com/office/powerpoint/2010/main" val="239396645"/>
              </p:ext>
            </p:extLst>
          </p:nvPr>
        </p:nvGraphicFramePr>
        <p:xfrm>
          <a:off x="4025585" y="3755887"/>
          <a:ext cx="4023361" cy="5358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3782674876"/>
              </p:ext>
            </p:extLst>
          </p:nvPr>
        </p:nvGraphicFramePr>
        <p:xfrm>
          <a:off x="429797" y="3755887"/>
          <a:ext cx="4023361" cy="5358384"/>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pPr/>
              <a:t>12</a:t>
            </a:fld>
            <a:endParaRPr lang="en-US" dirty="0"/>
          </a:p>
        </p:txBody>
      </p:sp>
      <p:grpSp>
        <p:nvGrpSpPr>
          <p:cNvPr id="11" name="Group 10">
            <a:extLst>
              <a:ext uri="{FF2B5EF4-FFF2-40B4-BE49-F238E27FC236}">
                <a16:creationId xmlns:a16="http://schemas.microsoft.com/office/drawing/2014/main" id="{C12CD06E-AA65-40CA-A408-76EC15BF27A8}"/>
              </a:ext>
            </a:extLst>
          </p:cNvPr>
          <p:cNvGrpSpPr/>
          <p:nvPr/>
        </p:nvGrpSpPr>
        <p:grpSpPr>
          <a:xfrm>
            <a:off x="427878" y="3857912"/>
            <a:ext cx="4261104" cy="246221"/>
            <a:chOff x="383457" y="2594050"/>
            <a:chExt cx="4261104" cy="246221"/>
          </a:xfrm>
        </p:grpSpPr>
        <p:sp>
          <p:nvSpPr>
            <p:cNvPr id="13" name="TextBox 12">
              <a:extLst>
                <a:ext uri="{FF2B5EF4-FFF2-40B4-BE49-F238E27FC236}">
                  <a16:creationId xmlns:a16="http://schemas.microsoft.com/office/drawing/2014/main" id="{BF6F5EE3-E160-4A44-9A87-98D3F6CB1C5F}"/>
                </a:ext>
              </a:extLst>
            </p:cNvPr>
            <p:cNvSpPr txBox="1"/>
            <p:nvPr/>
          </p:nvSpPr>
          <p:spPr bwMode="auto">
            <a:xfrm>
              <a:off x="383457" y="2594050"/>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Returns (%)</a:t>
              </a:r>
            </a:p>
          </p:txBody>
        </p:sp>
        <p:cxnSp>
          <p:nvCxnSpPr>
            <p:cNvPr id="15" name="Straight Connector 14">
              <a:extLst>
                <a:ext uri="{FF2B5EF4-FFF2-40B4-BE49-F238E27FC236}">
                  <a16:creationId xmlns:a16="http://schemas.microsoft.com/office/drawing/2014/main" id="{767FAC65-2B10-406B-8197-70E1C4139429}"/>
                </a:ext>
              </a:extLst>
            </p:cNvPr>
            <p:cNvCxnSpPr>
              <a:cxnSpLocks/>
            </p:cNvCxnSpPr>
            <p:nvPr/>
          </p:nvCxnSpPr>
          <p:spPr>
            <a:xfrm>
              <a:off x="472249" y="2825635"/>
              <a:ext cx="323718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CF217B6-D1E5-49D7-9F2D-0C625FFF5C86}"/>
              </a:ext>
            </a:extLst>
          </p:cNvPr>
          <p:cNvGrpSpPr/>
          <p:nvPr/>
        </p:nvGrpSpPr>
        <p:grpSpPr>
          <a:xfrm>
            <a:off x="3976455" y="3857912"/>
            <a:ext cx="4261104" cy="246221"/>
            <a:chOff x="5234734" y="2432382"/>
            <a:chExt cx="4261104" cy="246221"/>
          </a:xfrm>
        </p:grpSpPr>
        <p:sp>
          <p:nvSpPr>
            <p:cNvPr id="20" name="TextBox 19">
              <a:extLst>
                <a:ext uri="{FF2B5EF4-FFF2-40B4-BE49-F238E27FC236}">
                  <a16:creationId xmlns:a16="http://schemas.microsoft.com/office/drawing/2014/main" id="{1B8DCA66-5F13-4E3C-A74E-B1DD979BBD83}"/>
                </a:ext>
              </a:extLst>
            </p:cNvPr>
            <p:cNvSpPr txBox="1"/>
            <p:nvPr/>
          </p:nvSpPr>
          <p:spPr bwMode="auto">
            <a:xfrm>
              <a:off x="523473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Returns (%)</a:t>
              </a:r>
            </a:p>
          </p:txBody>
        </p:sp>
        <p:cxnSp>
          <p:nvCxnSpPr>
            <p:cNvPr id="21" name="Straight Connector 20">
              <a:extLst>
                <a:ext uri="{FF2B5EF4-FFF2-40B4-BE49-F238E27FC236}">
                  <a16:creationId xmlns:a16="http://schemas.microsoft.com/office/drawing/2014/main" id="{9A176152-0BE4-4690-9959-1262B544EAD8}"/>
                </a:ext>
              </a:extLst>
            </p:cNvPr>
            <p:cNvCxnSpPr>
              <a:cxnSpLocks/>
            </p:cNvCxnSpPr>
            <p:nvPr/>
          </p:nvCxnSpPr>
          <p:spPr>
            <a:xfrm>
              <a:off x="5333576" y="2663967"/>
              <a:ext cx="335420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2" name="Picture Placeholder 5">
            <a:extLst>
              <a:ext uri="{FF2B5EF4-FFF2-40B4-BE49-F238E27FC236}">
                <a16:creationId xmlns:a16="http://schemas.microsoft.com/office/drawing/2014/main" id="{391C2F76-D570-475C-A385-492BCA09B375}"/>
              </a:ext>
            </a:extLst>
          </p:cNvPr>
          <p:cNvPicPr>
            <a:picLocks noGrp="1" noChangeAspect="1"/>
          </p:cNvPicPr>
          <p:nvPr>
            <p:ph type="pic" sz="quarter" idx="13"/>
          </p:nvPr>
        </p:nvPicPr>
        <p:blipFill>
          <a:blip r:embed="rId5"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1033394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Real Estate Investment Trusts (REITs)</a:t>
            </a:r>
          </a:p>
        </p:txBody>
      </p:sp>
      <p:sp>
        <p:nvSpPr>
          <p:cNvPr id="7" name="Text Placeholder 6"/>
          <p:cNvSpPr>
            <a:spLocks noGrp="1"/>
          </p:cNvSpPr>
          <p:nvPr>
            <p:ph type="body" sz="quarter" idx="14"/>
          </p:nvPr>
        </p:nvSpPr>
        <p:spPr/>
        <p:txBody>
          <a:bodyPr/>
          <a:lstStyle/>
          <a:p>
            <a:r>
              <a:rPr lang="en-US" dirty="0"/>
              <a:t>Second Quarter 2019 Index Returns</a:t>
            </a:r>
          </a:p>
        </p:txBody>
      </p:sp>
      <p:sp>
        <p:nvSpPr>
          <p:cNvPr id="10" name="Text Placeholder 9"/>
          <p:cNvSpPr>
            <a:spLocks noGrp="1"/>
          </p:cNvSpPr>
          <p:nvPr>
            <p:ph type="body" sz="quarter" idx="15"/>
          </p:nvPr>
        </p:nvSpPr>
        <p:spPr>
          <a:xfrm>
            <a:off x="434226" y="9152383"/>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2019 S&amp;P Dow Jones Indices LLC, a division of S&amp;P Global. All rights reserved.</a:t>
            </a:r>
          </a:p>
        </p:txBody>
      </p:sp>
      <p:sp>
        <p:nvSpPr>
          <p:cNvPr id="12" name="Text Placeholder 11"/>
          <p:cNvSpPr>
            <a:spLocks noGrp="1"/>
          </p:cNvSpPr>
          <p:nvPr>
            <p:ph type="body" sz="quarter" idx="18"/>
          </p:nvPr>
        </p:nvSpPr>
        <p:spPr/>
        <p:txBody>
          <a:bodyPr/>
          <a:lstStyle/>
          <a:p>
            <a:r>
              <a:rPr lang="en-US" dirty="0"/>
              <a:t>Non-US real estate investment         trusts outperformed US REITs                in US dollar terms.</a:t>
            </a:r>
          </a:p>
          <a:p>
            <a:r>
              <a:rPr lang="en-US" dirty="0">
                <a:solidFill>
                  <a:srgbClr val="FF0000"/>
                </a:solidFill>
              </a:rPr>
              <a:t>   </a:t>
            </a:r>
          </a:p>
        </p:txBody>
      </p:sp>
      <p:graphicFrame>
        <p:nvGraphicFramePr>
          <p:cNvPr id="19" name="Object 18"/>
          <p:cNvGraphicFramePr>
            <a:graphicFrameLocks noChangeAspect="1"/>
          </p:cNvGraphicFramePr>
          <p:nvPr>
            <p:extLst>
              <p:ext uri="{D42A27DB-BD31-4B8C-83A1-F6EECF244321}">
                <p14:modId xmlns:p14="http://schemas.microsoft.com/office/powerpoint/2010/main" val="2058376554"/>
              </p:ext>
            </p:extLst>
          </p:nvPr>
        </p:nvGraphicFramePr>
        <p:xfrm>
          <a:off x="3436270" y="6246813"/>
          <a:ext cx="3971925" cy="1935162"/>
        </p:xfrm>
        <a:graphic>
          <a:graphicData uri="http://schemas.openxmlformats.org/presentationml/2006/ole">
            <mc:AlternateContent xmlns:mc="http://schemas.openxmlformats.org/markup-compatibility/2006">
              <mc:Choice xmlns:v="urn:schemas-microsoft-com:vml" Requires="v">
                <p:oleObj spid="_x0000_s48219" name="Worksheet" r:id="rId4" imgW="4181319" imgH="2038208" progId="Excel.Sheet.12">
                  <p:embed/>
                </p:oleObj>
              </mc:Choice>
              <mc:Fallback>
                <p:oleObj name="Worksheet" r:id="rId4" imgW="4181319" imgH="2038208" progId="Excel.Sheet.12">
                  <p:embed/>
                  <p:pic>
                    <p:nvPicPr>
                      <p:cNvPr id="0" name=""/>
                      <p:cNvPicPr>
                        <a:picLocks noChangeAspect="1" noChangeArrowheads="1"/>
                      </p:cNvPicPr>
                      <p:nvPr/>
                    </p:nvPicPr>
                    <p:blipFill>
                      <a:blip r:embed="rId5"/>
                      <a:srcRect/>
                      <a:stretch>
                        <a:fillRect/>
                      </a:stretch>
                    </p:blipFill>
                    <p:spPr bwMode="auto">
                      <a:xfrm>
                        <a:off x="3436270" y="6246813"/>
                        <a:ext cx="3971925" cy="1935162"/>
                      </a:xfrm>
                      <a:prstGeom prst="rect">
                        <a:avLst/>
                      </a:prstGeom>
                      <a:noFill/>
                      <a:ln>
                        <a:noFill/>
                      </a:ln>
                    </p:spPr>
                  </p:pic>
                </p:oleObj>
              </mc:Fallback>
            </mc:AlternateContent>
          </a:graphicData>
        </a:graphic>
      </p:graphicFrame>
      <p:graphicFrame>
        <p:nvGraphicFramePr>
          <p:cNvPr id="13" name="Chart 12"/>
          <p:cNvGraphicFramePr/>
          <p:nvPr>
            <p:extLst>
              <p:ext uri="{D42A27DB-BD31-4B8C-83A1-F6EECF244321}">
                <p14:modId xmlns:p14="http://schemas.microsoft.com/office/powerpoint/2010/main" val="1984467047"/>
              </p:ext>
            </p:extLst>
          </p:nvPr>
        </p:nvGraphicFramePr>
        <p:xfrm>
          <a:off x="3462517" y="2485403"/>
          <a:ext cx="3813962" cy="2404424"/>
        </p:xfrm>
        <a:graphic>
          <a:graphicData uri="http://schemas.openxmlformats.org/drawingml/2006/chart">
            <c:chart xmlns:c="http://schemas.openxmlformats.org/drawingml/2006/chart" xmlns:r="http://schemas.openxmlformats.org/officeDocument/2006/relationships" r:id="rId6"/>
          </a:graphicData>
        </a:graphic>
      </p:graphicFrame>
      <p:cxnSp>
        <p:nvCxnSpPr>
          <p:cNvPr id="14" name="Straight Connector 13"/>
          <p:cNvCxnSpPr/>
          <p:nvPr/>
        </p:nvCxnSpPr>
        <p:spPr>
          <a:xfrm>
            <a:off x="3322081"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5" name="Chart 14"/>
          <p:cNvGraphicFramePr/>
          <p:nvPr>
            <p:extLst>
              <p:ext uri="{D42A27DB-BD31-4B8C-83A1-F6EECF244321}">
                <p14:modId xmlns:p14="http://schemas.microsoft.com/office/powerpoint/2010/main" val="681126079"/>
              </p:ext>
            </p:extLst>
          </p:nvPr>
        </p:nvGraphicFramePr>
        <p:xfrm>
          <a:off x="308276" y="6545180"/>
          <a:ext cx="3158823" cy="2658367"/>
        </p:xfrm>
        <a:graphic>
          <a:graphicData uri="http://schemas.openxmlformats.org/drawingml/2006/chart">
            <c:chart xmlns:c="http://schemas.openxmlformats.org/drawingml/2006/chart" xmlns:r="http://schemas.openxmlformats.org/officeDocument/2006/relationships" r:id="rId7"/>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pPr/>
              <a:t>13</a:t>
            </a:fld>
            <a:endParaRPr lang="en-US" dirty="0"/>
          </a:p>
        </p:txBody>
      </p:sp>
      <p:grpSp>
        <p:nvGrpSpPr>
          <p:cNvPr id="16" name="Group 15">
            <a:extLst>
              <a:ext uri="{FF2B5EF4-FFF2-40B4-BE49-F238E27FC236}">
                <a16:creationId xmlns:a16="http://schemas.microsoft.com/office/drawing/2014/main" id="{71635F5A-3B03-48D2-9FDF-77C5739DD55A}"/>
              </a:ext>
            </a:extLst>
          </p:cNvPr>
          <p:cNvGrpSpPr/>
          <p:nvPr/>
        </p:nvGrpSpPr>
        <p:grpSpPr>
          <a:xfrm>
            <a:off x="430981" y="6122103"/>
            <a:ext cx="2709262" cy="439482"/>
            <a:chOff x="609600" y="4618157"/>
            <a:chExt cx="3771481" cy="439482"/>
          </a:xfrm>
        </p:grpSpPr>
        <p:cxnSp>
          <p:nvCxnSpPr>
            <p:cNvPr id="17" name="Straight Connector 16">
              <a:extLst>
                <a:ext uri="{FF2B5EF4-FFF2-40B4-BE49-F238E27FC236}">
                  <a16:creationId xmlns:a16="http://schemas.microsoft.com/office/drawing/2014/main" id="{412238FB-B507-4511-9453-6F7088EFF4C9}"/>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50BE2FC4-A285-42AA-A723-7C11D7382CAA}"/>
                </a:ext>
              </a:extLst>
            </p:cNvPr>
            <p:cNvSpPr txBox="1">
              <a:spLocks/>
            </p:cNvSpPr>
            <p:nvPr/>
          </p:nvSpPr>
          <p:spPr>
            <a:xfrm>
              <a:off x="609600" y="4618157"/>
              <a:ext cx="3771481" cy="404896"/>
            </a:xfrm>
            <a:prstGeom prst="rect">
              <a:avLst/>
            </a:prstGeom>
          </p:spPr>
          <p:txBody>
            <a:bodyPr anchor="b"/>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Total Value of REIT Stocks</a:t>
              </a:r>
            </a:p>
          </p:txBody>
        </p:sp>
      </p:grpSp>
      <p:sp>
        <p:nvSpPr>
          <p:cNvPr id="20" name="Content Placeholder 23">
            <a:extLst>
              <a:ext uri="{FF2B5EF4-FFF2-40B4-BE49-F238E27FC236}">
                <a16:creationId xmlns:a16="http://schemas.microsoft.com/office/drawing/2014/main" id="{FA60E9D8-F126-48B6-8623-7159B56D469D}"/>
              </a:ext>
            </a:extLst>
          </p:cNvPr>
          <p:cNvSpPr txBox="1">
            <a:spLocks/>
          </p:cNvSpPr>
          <p:nvPr/>
        </p:nvSpPr>
        <p:spPr>
          <a:xfrm>
            <a:off x="3367059" y="6302580"/>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21" name="Group 20">
            <a:extLst>
              <a:ext uri="{FF2B5EF4-FFF2-40B4-BE49-F238E27FC236}">
                <a16:creationId xmlns:a16="http://schemas.microsoft.com/office/drawing/2014/main" id="{D2691F35-0310-4036-A572-7965E6D1AC9C}"/>
              </a:ext>
            </a:extLst>
          </p:cNvPr>
          <p:cNvGrpSpPr/>
          <p:nvPr/>
        </p:nvGrpSpPr>
        <p:grpSpPr>
          <a:xfrm>
            <a:off x="3442119" y="2600826"/>
            <a:ext cx="3949281" cy="342590"/>
            <a:chOff x="4635169" y="1826708"/>
            <a:chExt cx="4441437" cy="342590"/>
          </a:xfrm>
        </p:grpSpPr>
        <p:sp>
          <p:nvSpPr>
            <p:cNvPr id="22" name="Content Placeholder 9">
              <a:extLst>
                <a:ext uri="{FF2B5EF4-FFF2-40B4-BE49-F238E27FC236}">
                  <a16:creationId xmlns:a16="http://schemas.microsoft.com/office/drawing/2014/main" id="{77988530-6C9D-4FDE-9B14-6BB5793923B5}"/>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for the Quarter (%)</a:t>
              </a:r>
            </a:p>
            <a:p>
              <a:pPr>
                <a:spcBef>
                  <a:spcPts val="0"/>
                </a:spcBef>
              </a:pPr>
              <a:endParaRPr lang="en-US" sz="1000" b="1" dirty="0">
                <a:solidFill>
                  <a:schemeClr val="accent1"/>
                </a:solidFill>
              </a:endParaRPr>
            </a:p>
          </p:txBody>
        </p:sp>
        <p:cxnSp>
          <p:nvCxnSpPr>
            <p:cNvPr id="23" name="Straight Connector 22">
              <a:extLst>
                <a:ext uri="{FF2B5EF4-FFF2-40B4-BE49-F238E27FC236}">
                  <a16:creationId xmlns:a16="http://schemas.microsoft.com/office/drawing/2014/main" id="{2847A872-1AA3-4C3E-8609-F4B3B4690B6A}"/>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4" name="Picture Placeholder 5">
            <a:extLst>
              <a:ext uri="{FF2B5EF4-FFF2-40B4-BE49-F238E27FC236}">
                <a16:creationId xmlns:a16="http://schemas.microsoft.com/office/drawing/2014/main" id="{C4DCF480-EE10-4AD1-BDAE-066AD9615203}"/>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2738516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Commodities</a:t>
            </a:r>
          </a:p>
        </p:txBody>
      </p:sp>
      <p:sp>
        <p:nvSpPr>
          <p:cNvPr id="4" name="Text Placeholder 3"/>
          <p:cNvSpPr>
            <a:spLocks noGrp="1"/>
          </p:cNvSpPr>
          <p:nvPr>
            <p:ph type="body" sz="quarter" idx="14"/>
          </p:nvPr>
        </p:nvSpPr>
        <p:spPr/>
        <p:txBody>
          <a:bodyPr/>
          <a:lstStyle/>
          <a:p>
            <a:r>
              <a:rPr lang="en-US" dirty="0"/>
              <a:t>Second Quarter 2019 Index Returns</a:t>
            </a:r>
          </a:p>
        </p:txBody>
      </p:sp>
      <p:sp>
        <p:nvSpPr>
          <p:cNvPr id="6" name="Text Placeholder 5"/>
          <p:cNvSpPr>
            <a:spLocks noGrp="1"/>
          </p:cNvSpPr>
          <p:nvPr>
            <p:ph type="body" sz="quarter" idx="15"/>
          </p:nvPr>
        </p:nvSpPr>
        <p:spPr>
          <a:xfrm>
            <a:off x="434226" y="9144097"/>
            <a:ext cx="6804774" cy="517712"/>
          </a:xfrm>
        </p:spPr>
        <p:txBody>
          <a:bodyPr/>
          <a:lstStyle/>
          <a:p>
            <a:r>
              <a:rPr lang="en-US" b="1" dirty="0"/>
              <a:t>Past performance is not a guarantee of future results. Index is not available for direct investment. Index performance does not reflect the expenses associated with the management of an actual portfolio. </a:t>
            </a: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p:txBody>
          <a:bodyPr/>
          <a:lstStyle/>
          <a:p>
            <a:r>
              <a:rPr lang="en-US" dirty="0"/>
              <a:t>The Bloomberg Commodity Index Total Return declined 1.19% in the second quarter of 2019. </a:t>
            </a:r>
          </a:p>
          <a:p>
            <a:r>
              <a:rPr lang="en-US" dirty="0"/>
              <a:t>Corn and wheat led performance, returning 14.24% and 13.36%, respectively. </a:t>
            </a:r>
          </a:p>
          <a:p>
            <a:r>
              <a:rPr lang="en-US" dirty="0"/>
              <a:t>Natural gas and cotton were the worst performers, declining by 16.67% and 14.72%, respectively.</a:t>
            </a:r>
          </a:p>
        </p:txBody>
      </p:sp>
      <p:graphicFrame>
        <p:nvGraphicFramePr>
          <p:cNvPr id="3" name="Object 2"/>
          <p:cNvGraphicFramePr>
            <a:graphicFrameLocks noChangeAspect="1"/>
          </p:cNvGraphicFramePr>
          <p:nvPr>
            <p:extLst>
              <p:ext uri="{D42A27DB-BD31-4B8C-83A1-F6EECF244321}">
                <p14:modId xmlns:p14="http://schemas.microsoft.com/office/powerpoint/2010/main" val="600501475"/>
              </p:ext>
            </p:extLst>
          </p:nvPr>
        </p:nvGraphicFramePr>
        <p:xfrm>
          <a:off x="3403522" y="7540625"/>
          <a:ext cx="4043362" cy="1068388"/>
        </p:xfrm>
        <a:graphic>
          <a:graphicData uri="http://schemas.openxmlformats.org/presentationml/2006/ole">
            <mc:AlternateContent xmlns:mc="http://schemas.openxmlformats.org/markup-compatibility/2006">
              <mc:Choice xmlns:v="urn:schemas-microsoft-com:vml" Requires="v">
                <p:oleObj spid="_x0000_s43201" name="Worksheet" r:id="rId4" imgW="4257615" imgH="1123893" progId="Excel.Sheet.12">
                  <p:embed/>
                </p:oleObj>
              </mc:Choice>
              <mc:Fallback>
                <p:oleObj name="Worksheet" r:id="rId4" imgW="4257615" imgH="1123893" progId="Excel.Sheet.12">
                  <p:embed/>
                  <p:pic>
                    <p:nvPicPr>
                      <p:cNvPr id="0" name=""/>
                      <p:cNvPicPr>
                        <a:picLocks noChangeAspect="1" noChangeArrowheads="1"/>
                      </p:cNvPicPr>
                      <p:nvPr/>
                    </p:nvPicPr>
                    <p:blipFill>
                      <a:blip r:embed="rId5"/>
                      <a:srcRect/>
                      <a:stretch>
                        <a:fillRect/>
                      </a:stretch>
                    </p:blipFill>
                    <p:spPr bwMode="auto">
                      <a:xfrm>
                        <a:off x="3403522" y="7540625"/>
                        <a:ext cx="4043362" cy="1068388"/>
                      </a:xfrm>
                      <a:prstGeom prst="rect">
                        <a:avLst/>
                      </a:prstGeom>
                      <a:noFill/>
                      <a:ln>
                        <a:noFill/>
                      </a:ln>
                    </p:spPr>
                  </p:pic>
                </p:oleObj>
              </mc:Fallback>
            </mc:AlternateContent>
          </a:graphicData>
        </a:graphic>
      </p:graphicFrame>
      <p:cxnSp>
        <p:nvCxnSpPr>
          <p:cNvPr id="11" name="Straight Connector 10"/>
          <p:cNvCxnSpPr/>
          <p:nvPr/>
        </p:nvCxnSpPr>
        <p:spPr>
          <a:xfrm>
            <a:off x="3311448" y="2650470"/>
            <a:ext cx="0" cy="5929864"/>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p:nvPr>
            <p:extLst>
              <p:ext uri="{D42A27DB-BD31-4B8C-83A1-F6EECF244321}">
                <p14:modId xmlns:p14="http://schemas.microsoft.com/office/powerpoint/2010/main" val="1746645224"/>
              </p:ext>
            </p:extLst>
          </p:nvPr>
        </p:nvGraphicFramePr>
        <p:xfrm>
          <a:off x="3346123" y="2550256"/>
          <a:ext cx="4206240" cy="4937760"/>
        </p:xfrm>
        <a:graphic>
          <a:graphicData uri="http://schemas.openxmlformats.org/drawingml/2006/chart">
            <c:chart xmlns:c="http://schemas.openxmlformats.org/drawingml/2006/chart" xmlns:r="http://schemas.openxmlformats.org/officeDocument/2006/relationships" r:id="rId6"/>
          </a:graphicData>
        </a:graphic>
      </p:graphicFrame>
      <p:sp>
        <p:nvSpPr>
          <p:cNvPr id="5" name="Slide Number Placeholder 4"/>
          <p:cNvSpPr>
            <a:spLocks noGrp="1"/>
          </p:cNvSpPr>
          <p:nvPr>
            <p:ph type="sldNum" sz="quarter" idx="12"/>
          </p:nvPr>
        </p:nvSpPr>
        <p:spPr/>
        <p:txBody>
          <a:bodyPr/>
          <a:lstStyle/>
          <a:p>
            <a:fld id="{66F6FF41-5833-4EBF-9145-362BCED2914A}" type="slidenum">
              <a:rPr lang="en-US" smtClean="0"/>
              <a:pPr/>
              <a:t>14</a:t>
            </a:fld>
            <a:endParaRPr lang="en-US" dirty="0"/>
          </a:p>
        </p:txBody>
      </p:sp>
      <p:sp>
        <p:nvSpPr>
          <p:cNvPr id="13" name="Content Placeholder 23">
            <a:extLst>
              <a:ext uri="{FF2B5EF4-FFF2-40B4-BE49-F238E27FC236}">
                <a16:creationId xmlns:a16="http://schemas.microsoft.com/office/drawing/2014/main" id="{0FE7FAB0-592D-4157-AB08-91329FB07A90}"/>
              </a:ext>
            </a:extLst>
          </p:cNvPr>
          <p:cNvSpPr txBox="1">
            <a:spLocks/>
          </p:cNvSpPr>
          <p:nvPr/>
        </p:nvSpPr>
        <p:spPr>
          <a:xfrm>
            <a:off x="3330963" y="7698243"/>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14" name="Group 13">
            <a:extLst>
              <a:ext uri="{FF2B5EF4-FFF2-40B4-BE49-F238E27FC236}">
                <a16:creationId xmlns:a16="http://schemas.microsoft.com/office/drawing/2014/main" id="{6BBF19F0-4308-42CE-8074-B76DF5C48146}"/>
              </a:ext>
            </a:extLst>
          </p:cNvPr>
          <p:cNvGrpSpPr/>
          <p:nvPr/>
        </p:nvGrpSpPr>
        <p:grpSpPr>
          <a:xfrm>
            <a:off x="3480219" y="2612857"/>
            <a:ext cx="3949281" cy="342590"/>
            <a:chOff x="4635169" y="1826708"/>
            <a:chExt cx="4441437" cy="342590"/>
          </a:xfrm>
        </p:grpSpPr>
        <p:sp>
          <p:nvSpPr>
            <p:cNvPr id="16" name="Content Placeholder 9">
              <a:extLst>
                <a:ext uri="{FF2B5EF4-FFF2-40B4-BE49-F238E27FC236}">
                  <a16:creationId xmlns:a16="http://schemas.microsoft.com/office/drawing/2014/main" id="{C4E0A963-FEF1-4615-B66E-4E216DA24CFF}"/>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defRPr sz="1100" b="0" i="0" u="none" strike="noStrike" kern="1200" baseline="0">
                  <a:solidFill>
                    <a:srgbClr val="35627D"/>
                  </a:solidFill>
                  <a:latin typeface="+mn-lt"/>
                  <a:ea typeface="+mn-ea"/>
                  <a:cs typeface="+mn-cs"/>
                </a:defRPr>
              </a:pPr>
              <a:r>
                <a:rPr lang="en-US" sz="1000" b="1" dirty="0">
                  <a:solidFill>
                    <a:schemeClr val="accent1"/>
                  </a:solidFill>
                  <a:latin typeface="+mj-lt"/>
                </a:rPr>
                <a:t>Ranked Returns for Individual Commodities (%)</a:t>
              </a:r>
            </a:p>
            <a:p>
              <a:pPr>
                <a:spcBef>
                  <a:spcPts val="0"/>
                </a:spcBef>
              </a:pPr>
              <a:endParaRPr lang="en-US" sz="1000" b="1" dirty="0">
                <a:solidFill>
                  <a:schemeClr val="accent1"/>
                </a:solidFill>
              </a:endParaRPr>
            </a:p>
          </p:txBody>
        </p:sp>
        <p:cxnSp>
          <p:nvCxnSpPr>
            <p:cNvPr id="17" name="Straight Connector 16">
              <a:extLst>
                <a:ext uri="{FF2B5EF4-FFF2-40B4-BE49-F238E27FC236}">
                  <a16:creationId xmlns:a16="http://schemas.microsoft.com/office/drawing/2014/main" id="{963787FD-F12F-45C2-8143-2550F4047D9F}"/>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8" name="Picture Placeholder 5">
            <a:extLst>
              <a:ext uri="{FF2B5EF4-FFF2-40B4-BE49-F238E27FC236}">
                <a16:creationId xmlns:a16="http://schemas.microsoft.com/office/drawing/2014/main" id="{B8390495-CEE9-4F6B-B745-1D58152AF8A2}"/>
              </a:ext>
            </a:extLst>
          </p:cNvPr>
          <p:cNvPicPr>
            <a:picLocks noGrp="1" noChangeAspect="1"/>
          </p:cNvPicPr>
          <p:nvPr>
            <p:ph type="pic" sz="quarter" idx="13"/>
          </p:nvPr>
        </p:nvPicPr>
        <p:blipFill>
          <a:blip r:embed="rId7"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3962466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lstStyle/>
          <a:p>
            <a:r>
              <a:rPr lang="en-US" dirty="0"/>
              <a:t>Fixed Income</a:t>
            </a:r>
          </a:p>
        </p:txBody>
      </p:sp>
      <p:sp>
        <p:nvSpPr>
          <p:cNvPr id="7" name="Text Placeholder 6"/>
          <p:cNvSpPr>
            <a:spLocks noGrp="1"/>
          </p:cNvSpPr>
          <p:nvPr>
            <p:ph type="body" sz="quarter" idx="14"/>
          </p:nvPr>
        </p:nvSpPr>
        <p:spPr/>
        <p:txBody>
          <a:bodyPr/>
          <a:lstStyle/>
          <a:p>
            <a:r>
              <a:rPr lang="en-US" dirty="0"/>
              <a:t>Second Quarter 2019 Index Returns</a:t>
            </a:r>
          </a:p>
        </p:txBody>
      </p:sp>
      <p:sp>
        <p:nvSpPr>
          <p:cNvPr id="31" name="Text Placeholder 30"/>
          <p:cNvSpPr>
            <a:spLocks noGrp="1"/>
          </p:cNvSpPr>
          <p:nvPr>
            <p:ph type="body" sz="quarter" idx="15"/>
          </p:nvPr>
        </p:nvSpPr>
        <p:spPr>
          <a:xfrm>
            <a:off x="434226" y="9145992"/>
            <a:ext cx="6804774" cy="517712"/>
          </a:xfrm>
        </p:spPr>
        <p:txBody>
          <a:bodyPr/>
          <a:lstStyle/>
          <a:p>
            <a:r>
              <a:rPr lang="en-US" dirty="0"/>
              <a:t>One basis point equals 0.01%.</a:t>
            </a:r>
            <a:r>
              <a:rPr lang="en-US" b="1" dirty="0"/>
              <a:t> Past performance is not a guarantee of future results. Indices are not available for direct investment. Index performance does not reflect the expenses associated with the management of an actual portfolio.</a:t>
            </a:r>
            <a:r>
              <a:rPr lang="en-US" dirty="0"/>
              <a:t> Yield curve data from Federal Reserve. State and local bonds are from the S&amp;P National AMT-Free Municipal Bond Index. AAA-AA Corporates represent the ICE BofAML US Corporates, AA-AAA rated. A-BBB Corporates represent the ICE BofAML US Corporates, BBB-A rated. Bloomberg Barclays data provided by Bloomberg. US long-term bonds, bills, inflation, and fixed income factor data © Stocks, Bonds, Bills, and Inflation (SBBI) Yearbook™, Ibbotson Associates, Chicago (annually updated work by Roger G. Ibbotson and Rex A. Sinquefield). FTSE fixed income indices © 2019 FTSE Fixed Income LLC, all rights reserved. ICE BofAML index data © 2019 ICE Data Indices, LLC. S&amp;P data © 2019 S&amp;P Dow Jones Indices LLC, a division of S&amp;P Global. All rights reserved. </a:t>
            </a:r>
          </a:p>
        </p:txBody>
      </p:sp>
      <p:sp>
        <p:nvSpPr>
          <p:cNvPr id="9" name="Text Placeholder 8"/>
          <p:cNvSpPr>
            <a:spLocks noGrp="1"/>
          </p:cNvSpPr>
          <p:nvPr>
            <p:ph type="body" sz="quarter" idx="18"/>
          </p:nvPr>
        </p:nvSpPr>
        <p:spPr>
          <a:xfrm>
            <a:off x="429798" y="2604479"/>
            <a:ext cx="2791867" cy="4047148"/>
          </a:xfrm>
        </p:spPr>
        <p:txBody>
          <a:bodyPr/>
          <a:lstStyle/>
          <a:p>
            <a:r>
              <a:rPr lang="en-US" dirty="0"/>
              <a:t>Interest rates decreased in the US Treasury fixed income market during the second quarter. The yield on the 5-year Treasury note declined by 47 basis points (bps), ending at 1.76%. The yield on the 10-year Treasury note fell by 41 bps to 2.00%. The 30-year Treasury bond yield decreased by 29 bps to finish at 2.52%.</a:t>
            </a:r>
          </a:p>
          <a:p>
            <a:r>
              <a:rPr lang="en-US" dirty="0"/>
              <a:t>On the short end of the curve, the 1-month Treasury bill yield decreased to 2.18%, while the 1-year T-bill yield decreased by 48 bps to 1.92%. The 2-year T-note yield finished at 1.75%, decreasing 52 bps.</a:t>
            </a:r>
          </a:p>
          <a:p>
            <a:r>
              <a:rPr lang="en-US" dirty="0"/>
              <a:t>In terms of total returns, short-term corporate bonds increased by 2.09%. Intermediate-term corporate bonds had a total return of 3.13%.</a:t>
            </a:r>
          </a:p>
          <a:p>
            <a:r>
              <a:rPr lang="en-US" dirty="0"/>
              <a:t>The total return for short-term municipal bonds was 1.12%, while intermediate munis returned 1.98%. Revenue bonds outperformed general obligation bonds.</a:t>
            </a:r>
          </a:p>
        </p:txBody>
      </p:sp>
      <p:graphicFrame>
        <p:nvGraphicFramePr>
          <p:cNvPr id="24" name="Chart 23"/>
          <p:cNvGraphicFramePr>
            <a:graphicFrameLocks/>
          </p:cNvGraphicFramePr>
          <p:nvPr>
            <p:extLst>
              <p:ext uri="{D42A27DB-BD31-4B8C-83A1-F6EECF244321}">
                <p14:modId xmlns:p14="http://schemas.microsoft.com/office/powerpoint/2010/main" val="2530776147"/>
              </p:ext>
            </p:extLst>
          </p:nvPr>
        </p:nvGraphicFramePr>
        <p:xfrm>
          <a:off x="3356063" y="4934192"/>
          <a:ext cx="3851037" cy="1950797"/>
        </p:xfrm>
        <a:graphic>
          <a:graphicData uri="http://schemas.openxmlformats.org/drawingml/2006/chart">
            <c:chart xmlns:c="http://schemas.openxmlformats.org/drawingml/2006/chart" xmlns:r="http://schemas.openxmlformats.org/officeDocument/2006/relationships" r:id="rId4"/>
          </a:graphicData>
        </a:graphic>
      </p:graphicFrame>
      <p:cxnSp>
        <p:nvCxnSpPr>
          <p:cNvPr id="20" name="Straight Connector 19"/>
          <p:cNvCxnSpPr/>
          <p:nvPr/>
        </p:nvCxnSpPr>
        <p:spPr>
          <a:xfrm>
            <a:off x="3309435" y="2650471"/>
            <a:ext cx="0" cy="39006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1" name="Chart 20"/>
          <p:cNvGraphicFramePr/>
          <p:nvPr>
            <p:extLst>
              <p:ext uri="{D42A27DB-BD31-4B8C-83A1-F6EECF244321}">
                <p14:modId xmlns:p14="http://schemas.microsoft.com/office/powerpoint/2010/main" val="2259506704"/>
              </p:ext>
            </p:extLst>
          </p:nvPr>
        </p:nvGraphicFramePr>
        <p:xfrm>
          <a:off x="3453456" y="2650465"/>
          <a:ext cx="3855399" cy="2344615"/>
        </p:xfrm>
        <a:graphic>
          <a:graphicData uri="http://schemas.openxmlformats.org/drawingml/2006/chart">
            <c:chart xmlns:c="http://schemas.openxmlformats.org/drawingml/2006/chart" xmlns:r="http://schemas.openxmlformats.org/officeDocument/2006/relationships" r:id="rId5"/>
          </a:graphicData>
        </a:graphic>
      </p:graphicFrame>
      <p:sp>
        <p:nvSpPr>
          <p:cNvPr id="4" name="Slide Number Placeholder 3"/>
          <p:cNvSpPr>
            <a:spLocks noGrp="1"/>
          </p:cNvSpPr>
          <p:nvPr>
            <p:ph type="sldNum" sz="quarter" idx="12"/>
          </p:nvPr>
        </p:nvSpPr>
        <p:spPr/>
        <p:txBody>
          <a:bodyPr/>
          <a:lstStyle/>
          <a:p>
            <a:fld id="{66F6FF41-5833-4EBF-9145-362BCED2914A}" type="slidenum">
              <a:rPr lang="en-US" smtClean="0"/>
              <a:pPr/>
              <a:t>15</a:t>
            </a:fld>
            <a:endParaRPr lang="en-US" dirty="0"/>
          </a:p>
        </p:txBody>
      </p:sp>
      <p:graphicFrame>
        <p:nvGraphicFramePr>
          <p:cNvPr id="12" name="Object 11">
            <a:extLst>
              <a:ext uri="{FF2B5EF4-FFF2-40B4-BE49-F238E27FC236}">
                <a16:creationId xmlns:a16="http://schemas.microsoft.com/office/drawing/2014/main" id="{5EF1ECF9-D60E-4453-BB33-425FBD0528EA}"/>
              </a:ext>
            </a:extLst>
          </p:cNvPr>
          <p:cNvGraphicFramePr>
            <a:graphicFrameLocks noChangeAspect="1"/>
          </p:cNvGraphicFramePr>
          <p:nvPr>
            <p:extLst>
              <p:ext uri="{D42A27DB-BD31-4B8C-83A1-F6EECF244321}">
                <p14:modId xmlns:p14="http://schemas.microsoft.com/office/powerpoint/2010/main" val="2684613008"/>
              </p:ext>
            </p:extLst>
          </p:nvPr>
        </p:nvGraphicFramePr>
        <p:xfrm>
          <a:off x="533400" y="6734175"/>
          <a:ext cx="6983413" cy="2085975"/>
        </p:xfrm>
        <a:graphic>
          <a:graphicData uri="http://schemas.openxmlformats.org/presentationml/2006/ole">
            <mc:AlternateContent xmlns:mc="http://schemas.openxmlformats.org/markup-compatibility/2006">
              <mc:Choice xmlns:v="urn:schemas-microsoft-com:vml" Requires="v">
                <p:oleObj spid="_x0000_s41157" name="Worksheet" r:id="rId6" imgW="7429452" imgH="2219382" progId="Excel.Sheet.12">
                  <p:embed/>
                </p:oleObj>
              </mc:Choice>
              <mc:Fallback>
                <p:oleObj name="Worksheet" r:id="rId6" imgW="7429452" imgH="2219382" progId="Excel.Sheet.12">
                  <p:embed/>
                  <p:pic>
                    <p:nvPicPr>
                      <p:cNvPr id="2" name="Object 1"/>
                      <p:cNvPicPr>
                        <a:picLocks noChangeAspect="1" noChangeArrowheads="1"/>
                      </p:cNvPicPr>
                      <p:nvPr/>
                    </p:nvPicPr>
                    <p:blipFill>
                      <a:blip r:embed="rId7"/>
                      <a:srcRect/>
                      <a:stretch>
                        <a:fillRect/>
                      </a:stretch>
                    </p:blipFill>
                    <p:spPr bwMode="auto">
                      <a:xfrm>
                        <a:off x="533400" y="6734175"/>
                        <a:ext cx="6983413" cy="2085975"/>
                      </a:xfrm>
                      <a:prstGeom prst="rect">
                        <a:avLst/>
                      </a:prstGeom>
                      <a:noFill/>
                      <a:ln>
                        <a:noFill/>
                      </a:ln>
                    </p:spPr>
                  </p:pic>
                </p:oleObj>
              </mc:Fallback>
            </mc:AlternateContent>
          </a:graphicData>
        </a:graphic>
      </p:graphicFrame>
      <p:grpSp>
        <p:nvGrpSpPr>
          <p:cNvPr id="13" name="Group 12">
            <a:extLst>
              <a:ext uri="{FF2B5EF4-FFF2-40B4-BE49-F238E27FC236}">
                <a16:creationId xmlns:a16="http://schemas.microsoft.com/office/drawing/2014/main" id="{40DF0952-F5BC-4BF3-8312-C675DE983DAD}"/>
              </a:ext>
            </a:extLst>
          </p:cNvPr>
          <p:cNvGrpSpPr/>
          <p:nvPr/>
        </p:nvGrpSpPr>
        <p:grpSpPr>
          <a:xfrm>
            <a:off x="3335759" y="4987402"/>
            <a:ext cx="3949281" cy="342590"/>
            <a:chOff x="4635169" y="1826708"/>
            <a:chExt cx="4441437" cy="342590"/>
          </a:xfrm>
        </p:grpSpPr>
        <p:sp>
          <p:nvSpPr>
            <p:cNvPr id="14" name="Content Placeholder 9">
              <a:extLst>
                <a:ext uri="{FF2B5EF4-FFF2-40B4-BE49-F238E27FC236}">
                  <a16:creationId xmlns:a16="http://schemas.microsoft.com/office/drawing/2014/main" id="{93DA4966-E1CA-4B2C-AF25-7E4BCA943EB1}"/>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Bond Yields across Issuers (%)</a:t>
              </a:r>
            </a:p>
            <a:p>
              <a:pPr>
                <a:spcBef>
                  <a:spcPts val="0"/>
                </a:spcBef>
              </a:pPr>
              <a:endParaRPr lang="en-US" sz="1000" b="1" dirty="0">
                <a:solidFill>
                  <a:schemeClr val="accent1"/>
                </a:solidFill>
              </a:endParaRPr>
            </a:p>
          </p:txBody>
        </p:sp>
        <p:cxnSp>
          <p:nvCxnSpPr>
            <p:cNvPr id="15" name="Straight Connector 14">
              <a:extLst>
                <a:ext uri="{FF2B5EF4-FFF2-40B4-BE49-F238E27FC236}">
                  <a16:creationId xmlns:a16="http://schemas.microsoft.com/office/drawing/2014/main" id="{DCC85D42-C293-4CF9-A2CF-40256118E1DF}"/>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F15F87C4-9DC2-46A4-90D4-10F8FAE8E0A6}"/>
              </a:ext>
            </a:extLst>
          </p:cNvPr>
          <p:cNvGrpSpPr/>
          <p:nvPr/>
        </p:nvGrpSpPr>
        <p:grpSpPr>
          <a:xfrm>
            <a:off x="3335759" y="2642937"/>
            <a:ext cx="3949281" cy="342590"/>
            <a:chOff x="4635169" y="1826708"/>
            <a:chExt cx="4441437" cy="342590"/>
          </a:xfrm>
        </p:grpSpPr>
        <p:sp>
          <p:nvSpPr>
            <p:cNvPr id="17" name="Content Placeholder 9">
              <a:extLst>
                <a:ext uri="{FF2B5EF4-FFF2-40B4-BE49-F238E27FC236}">
                  <a16:creationId xmlns:a16="http://schemas.microsoft.com/office/drawing/2014/main" id="{CDA28775-CFF9-48A9-A05D-E0235FB7EDD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US Treasury Yield Curve (%)</a:t>
              </a:r>
            </a:p>
            <a:p>
              <a:pPr>
                <a:spcBef>
                  <a:spcPts val="0"/>
                </a:spcBef>
              </a:pPr>
              <a:endParaRPr lang="en-US" sz="1000" b="1" dirty="0">
                <a:solidFill>
                  <a:schemeClr val="accent1"/>
                </a:solidFill>
              </a:endParaRPr>
            </a:p>
          </p:txBody>
        </p:sp>
        <p:cxnSp>
          <p:nvCxnSpPr>
            <p:cNvPr id="18" name="Straight Connector 17">
              <a:extLst>
                <a:ext uri="{FF2B5EF4-FFF2-40B4-BE49-F238E27FC236}">
                  <a16:creationId xmlns:a16="http://schemas.microsoft.com/office/drawing/2014/main" id="{322AE24A-F2EF-4458-82C4-515641FF083B}"/>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Content Placeholder 9">
            <a:extLst>
              <a:ext uri="{FF2B5EF4-FFF2-40B4-BE49-F238E27FC236}">
                <a16:creationId xmlns:a16="http://schemas.microsoft.com/office/drawing/2014/main" id="{B92B81AE-89CE-4736-B652-2D9F3F35E986}"/>
              </a:ext>
            </a:extLst>
          </p:cNvPr>
          <p:cNvSpPr txBox="1">
            <a:spLocks/>
          </p:cNvSpPr>
          <p:nvPr/>
        </p:nvSpPr>
        <p:spPr>
          <a:xfrm>
            <a:off x="444171" y="6712773"/>
            <a:ext cx="3949281"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a:t>
            </a:r>
          </a:p>
          <a:p>
            <a:pPr>
              <a:spcBef>
                <a:spcPts val="0"/>
              </a:spcBef>
            </a:pPr>
            <a:endParaRPr lang="en-US" sz="1000" b="1" dirty="0">
              <a:solidFill>
                <a:schemeClr val="accent1"/>
              </a:solidFill>
            </a:endParaRPr>
          </a:p>
        </p:txBody>
      </p:sp>
      <p:pic>
        <p:nvPicPr>
          <p:cNvPr id="19" name="Picture Placeholder 5">
            <a:extLst>
              <a:ext uri="{FF2B5EF4-FFF2-40B4-BE49-F238E27FC236}">
                <a16:creationId xmlns:a16="http://schemas.microsoft.com/office/drawing/2014/main" id="{59206292-E3E7-4C97-B309-6294B69565F6}"/>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3680952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lstStyle/>
          <a:p>
            <a:r>
              <a:rPr lang="en-US" dirty="0"/>
              <a:t>Global Fixed Income</a:t>
            </a:r>
          </a:p>
        </p:txBody>
      </p:sp>
      <p:sp>
        <p:nvSpPr>
          <p:cNvPr id="7" name="Text Placeholder 6"/>
          <p:cNvSpPr>
            <a:spLocks noGrp="1"/>
          </p:cNvSpPr>
          <p:nvPr>
            <p:ph type="body" sz="quarter" idx="14"/>
          </p:nvPr>
        </p:nvSpPr>
        <p:spPr/>
        <p:txBody>
          <a:bodyPr/>
          <a:lstStyle/>
          <a:p>
            <a:r>
              <a:rPr lang="en-US" dirty="0"/>
              <a:t>Second Quarter 2019 Yield Curves</a:t>
            </a:r>
          </a:p>
        </p:txBody>
      </p:sp>
      <p:sp>
        <p:nvSpPr>
          <p:cNvPr id="31" name="Text Placeholder 30"/>
          <p:cNvSpPr>
            <a:spLocks noGrp="1"/>
          </p:cNvSpPr>
          <p:nvPr>
            <p:ph type="body" sz="quarter" idx="15"/>
          </p:nvPr>
        </p:nvSpPr>
        <p:spPr>
          <a:xfrm>
            <a:off x="434226" y="9145992"/>
            <a:ext cx="6804774" cy="517712"/>
          </a:xfrm>
        </p:spPr>
        <p:txBody>
          <a:bodyPr/>
          <a:lstStyle/>
          <a:p>
            <a:r>
              <a:rPr lang="en-US" dirty="0"/>
              <a:t>One basis point equals 0.01%. Source: ICE BofAML government yield. ICE BofAML index data © 2019 ICE Data Indices, LLC. </a:t>
            </a:r>
          </a:p>
        </p:txBody>
      </p:sp>
      <p:sp>
        <p:nvSpPr>
          <p:cNvPr id="9" name="Text Placeholder 8"/>
          <p:cNvSpPr>
            <a:spLocks noGrp="1"/>
          </p:cNvSpPr>
          <p:nvPr>
            <p:ph type="body" sz="quarter" idx="18"/>
          </p:nvPr>
        </p:nvSpPr>
        <p:spPr>
          <a:xfrm>
            <a:off x="429798" y="2604479"/>
            <a:ext cx="6961602" cy="2134946"/>
          </a:xfrm>
        </p:spPr>
        <p:txBody>
          <a:bodyPr numCol="2" spcCol="365760"/>
          <a:lstStyle/>
          <a:p>
            <a:r>
              <a:rPr lang="en-US" dirty="0"/>
              <a:t>Interest rates in the global developed markets generally decreased during the quarter.</a:t>
            </a:r>
          </a:p>
          <a:p>
            <a:r>
              <a:rPr lang="en-US" dirty="0"/>
              <a:t>Longer-term bonds generally outperformed shorter-term bonds in global developed markets.</a:t>
            </a:r>
          </a:p>
          <a:p>
            <a:r>
              <a:rPr lang="en-US" dirty="0"/>
              <a:t>Short- and intermediate-term nominal interest rates were negative in Germany and Japan.</a:t>
            </a:r>
          </a:p>
        </p:txBody>
      </p:sp>
      <p:cxnSp>
        <p:nvCxnSpPr>
          <p:cNvPr id="20" name="Straight Connector 19"/>
          <p:cNvCxnSpPr>
            <a:cxnSpLocks/>
          </p:cNvCxnSpPr>
          <p:nvPr/>
        </p:nvCxnSpPr>
        <p:spPr>
          <a:xfrm>
            <a:off x="3881438" y="2637592"/>
            <a:ext cx="0" cy="2526836"/>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18" name="Object 17">
            <a:extLst>
              <a:ext uri="{FF2B5EF4-FFF2-40B4-BE49-F238E27FC236}">
                <a16:creationId xmlns:a16="http://schemas.microsoft.com/office/drawing/2014/main" id="{110EB90F-8605-484A-8804-66B2D18446EC}"/>
              </a:ext>
            </a:extLst>
          </p:cNvPr>
          <p:cNvGraphicFramePr>
            <a:graphicFrameLocks noChangeAspect="1"/>
          </p:cNvGraphicFramePr>
          <p:nvPr>
            <p:extLst>
              <p:ext uri="{D42A27DB-BD31-4B8C-83A1-F6EECF244321}">
                <p14:modId xmlns:p14="http://schemas.microsoft.com/office/powerpoint/2010/main" val="3596471283"/>
              </p:ext>
            </p:extLst>
          </p:nvPr>
        </p:nvGraphicFramePr>
        <p:xfrm>
          <a:off x="4076700" y="3535363"/>
          <a:ext cx="2962275" cy="1009650"/>
        </p:xfrm>
        <a:graphic>
          <a:graphicData uri="http://schemas.openxmlformats.org/presentationml/2006/ole">
            <mc:AlternateContent xmlns:mc="http://schemas.openxmlformats.org/markup-compatibility/2006">
              <mc:Choice xmlns:v="urn:schemas-microsoft-com:vml" Requires="v">
                <p:oleObj spid="_x0000_s47340" name="Worksheet" r:id="rId4" imgW="2962119" imgH="1009508" progId="Excel.Sheet.12">
                  <p:embed/>
                </p:oleObj>
              </mc:Choice>
              <mc:Fallback>
                <p:oleObj name="Worksheet" r:id="rId4" imgW="2962119" imgH="1009508" progId="Excel.Sheet.12">
                  <p:embed/>
                  <p:pic>
                    <p:nvPicPr>
                      <p:cNvPr id="18" name="Object 17">
                        <a:extLst>
                          <a:ext uri="{FF2B5EF4-FFF2-40B4-BE49-F238E27FC236}">
                            <a16:creationId xmlns:a16="http://schemas.microsoft.com/office/drawing/2014/main" id="{110EB90F-8605-484A-8804-66B2D18446EC}"/>
                          </a:ext>
                        </a:extLst>
                      </p:cNvPr>
                      <p:cNvPicPr/>
                      <p:nvPr/>
                    </p:nvPicPr>
                    <p:blipFill>
                      <a:blip r:embed="rId5"/>
                      <a:stretch>
                        <a:fillRect/>
                      </a:stretch>
                    </p:blipFill>
                    <p:spPr>
                      <a:xfrm>
                        <a:off x="4076700" y="3535363"/>
                        <a:ext cx="2962275" cy="1009650"/>
                      </a:xfrm>
                      <a:prstGeom prst="rect">
                        <a:avLst/>
                      </a:prstGeom>
                    </p:spPr>
                  </p:pic>
                </p:oleObj>
              </mc:Fallback>
            </mc:AlternateContent>
          </a:graphicData>
        </a:graphic>
      </p:graphicFrame>
      <p:graphicFrame>
        <p:nvGraphicFramePr>
          <p:cNvPr id="37" name="Chart 36">
            <a:extLst>
              <a:ext uri="{FF2B5EF4-FFF2-40B4-BE49-F238E27FC236}">
                <a16:creationId xmlns:a16="http://schemas.microsoft.com/office/drawing/2014/main" id="{A9261DEB-20BE-4D2C-8101-AB6FBA19E178}"/>
              </a:ext>
            </a:extLst>
          </p:cNvPr>
          <p:cNvGraphicFramePr/>
          <p:nvPr>
            <p:extLst>
              <p:ext uri="{D42A27DB-BD31-4B8C-83A1-F6EECF244321}">
                <p14:modId xmlns:p14="http://schemas.microsoft.com/office/powerpoint/2010/main" val="1348112575"/>
              </p:ext>
            </p:extLst>
          </p:nvPr>
        </p:nvGraphicFramePr>
        <p:xfrm>
          <a:off x="533400" y="5137479"/>
          <a:ext cx="2901043" cy="185671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8" name="Chart 37">
            <a:extLst>
              <a:ext uri="{FF2B5EF4-FFF2-40B4-BE49-F238E27FC236}">
                <a16:creationId xmlns:a16="http://schemas.microsoft.com/office/drawing/2014/main" id="{8A39593B-CB24-4984-BC1A-A3AF1900AF6B}"/>
              </a:ext>
            </a:extLst>
          </p:cNvPr>
          <p:cNvGraphicFramePr/>
          <p:nvPr>
            <p:extLst>
              <p:ext uri="{D42A27DB-BD31-4B8C-83A1-F6EECF244321}">
                <p14:modId xmlns:p14="http://schemas.microsoft.com/office/powerpoint/2010/main" val="3554009741"/>
              </p:ext>
            </p:extLst>
          </p:nvPr>
        </p:nvGraphicFramePr>
        <p:xfrm>
          <a:off x="4041135" y="5137479"/>
          <a:ext cx="2901043" cy="185671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9" name="Object 38">
            <a:extLst>
              <a:ext uri="{FF2B5EF4-FFF2-40B4-BE49-F238E27FC236}">
                <a16:creationId xmlns:a16="http://schemas.microsoft.com/office/drawing/2014/main" id="{690F7662-E749-42F8-B5E3-B44B9EA5694A}"/>
              </a:ext>
            </a:extLst>
          </p:cNvPr>
          <p:cNvGraphicFramePr>
            <a:graphicFrameLocks noChangeAspect="1"/>
          </p:cNvGraphicFramePr>
          <p:nvPr>
            <p:extLst>
              <p:ext uri="{D42A27DB-BD31-4B8C-83A1-F6EECF244321}">
                <p14:modId xmlns:p14="http://schemas.microsoft.com/office/powerpoint/2010/main" val="886194483"/>
              </p:ext>
            </p:extLst>
          </p:nvPr>
        </p:nvGraphicFramePr>
        <p:xfrm>
          <a:off x="1557338" y="6657421"/>
          <a:ext cx="1228725" cy="390525"/>
        </p:xfrm>
        <a:graphic>
          <a:graphicData uri="http://schemas.openxmlformats.org/presentationml/2006/ole">
            <mc:AlternateContent xmlns:mc="http://schemas.openxmlformats.org/markup-compatibility/2006">
              <mc:Choice xmlns:v="urn:schemas-microsoft-com:vml" Requires="v">
                <p:oleObj spid="_x0000_s47341" name="Worksheet" r:id="rId8" imgW="1228835" imgH="390420" progId="Excel.Sheet.12">
                  <p:embed/>
                </p:oleObj>
              </mc:Choice>
              <mc:Fallback>
                <p:oleObj name="Worksheet" r:id="rId8" imgW="1228835" imgH="390420" progId="Excel.Sheet.12">
                  <p:embed/>
                  <p:pic>
                    <p:nvPicPr>
                      <p:cNvPr id="17" name="Object 16">
                        <a:extLst>
                          <a:ext uri="{FF2B5EF4-FFF2-40B4-BE49-F238E27FC236}">
                            <a16:creationId xmlns:a16="http://schemas.microsoft.com/office/drawing/2014/main" id="{9069ACB1-B7FE-447E-92AA-28C5E6F1D3B7}"/>
                          </a:ext>
                        </a:extLst>
                      </p:cNvPr>
                      <p:cNvPicPr/>
                      <p:nvPr/>
                    </p:nvPicPr>
                    <p:blipFill>
                      <a:blip r:embed="rId9"/>
                      <a:stretch>
                        <a:fillRect/>
                      </a:stretch>
                    </p:blipFill>
                    <p:spPr>
                      <a:xfrm>
                        <a:off x="1557338" y="6657421"/>
                        <a:ext cx="1228725" cy="390525"/>
                      </a:xfrm>
                      <a:prstGeom prst="rect">
                        <a:avLst/>
                      </a:prstGeom>
                    </p:spPr>
                  </p:pic>
                </p:oleObj>
              </mc:Fallback>
            </mc:AlternateContent>
          </a:graphicData>
        </a:graphic>
      </p:graphicFrame>
      <p:graphicFrame>
        <p:nvGraphicFramePr>
          <p:cNvPr id="40" name="Object 39">
            <a:extLst>
              <a:ext uri="{FF2B5EF4-FFF2-40B4-BE49-F238E27FC236}">
                <a16:creationId xmlns:a16="http://schemas.microsoft.com/office/drawing/2014/main" id="{1292D316-E7D3-4CE2-8936-7FCD4B8E8CCA}"/>
              </a:ext>
            </a:extLst>
          </p:cNvPr>
          <p:cNvGraphicFramePr>
            <a:graphicFrameLocks noChangeAspect="1"/>
          </p:cNvGraphicFramePr>
          <p:nvPr>
            <p:extLst>
              <p:ext uri="{D42A27DB-BD31-4B8C-83A1-F6EECF244321}">
                <p14:modId xmlns:p14="http://schemas.microsoft.com/office/powerpoint/2010/main" val="3537198044"/>
              </p:ext>
            </p:extLst>
          </p:nvPr>
        </p:nvGraphicFramePr>
        <p:xfrm>
          <a:off x="1557338" y="6657421"/>
          <a:ext cx="1228725" cy="390525"/>
        </p:xfrm>
        <a:graphic>
          <a:graphicData uri="http://schemas.openxmlformats.org/presentationml/2006/ole">
            <mc:AlternateContent xmlns:mc="http://schemas.openxmlformats.org/markup-compatibility/2006">
              <mc:Choice xmlns:v="urn:schemas-microsoft-com:vml" Requires="v">
                <p:oleObj spid="_x0000_s47342" name="Worksheet" r:id="rId10" imgW="1228835" imgH="390420" progId="Excel.Sheet.12">
                  <p:embed/>
                </p:oleObj>
              </mc:Choice>
              <mc:Fallback>
                <p:oleObj name="Worksheet" r:id="rId10" imgW="1228835" imgH="390420" progId="Excel.Sheet.12">
                  <p:embed/>
                  <p:pic>
                    <p:nvPicPr>
                      <p:cNvPr id="66" name="Object 65">
                        <a:extLst>
                          <a:ext uri="{FF2B5EF4-FFF2-40B4-BE49-F238E27FC236}">
                            <a16:creationId xmlns:a16="http://schemas.microsoft.com/office/drawing/2014/main" id="{96DC9685-CC76-4242-B0AD-160AA94E121E}"/>
                          </a:ext>
                        </a:extLst>
                      </p:cNvPr>
                      <p:cNvPicPr/>
                      <p:nvPr/>
                    </p:nvPicPr>
                    <p:blipFill>
                      <a:blip r:embed="rId9"/>
                      <a:stretch>
                        <a:fillRect/>
                      </a:stretch>
                    </p:blipFill>
                    <p:spPr>
                      <a:xfrm>
                        <a:off x="1557338" y="6657421"/>
                        <a:ext cx="1228725" cy="390525"/>
                      </a:xfrm>
                      <a:prstGeom prst="rect">
                        <a:avLst/>
                      </a:prstGeom>
                    </p:spPr>
                  </p:pic>
                </p:oleObj>
              </mc:Fallback>
            </mc:AlternateContent>
          </a:graphicData>
        </a:graphic>
      </p:graphicFrame>
      <p:graphicFrame>
        <p:nvGraphicFramePr>
          <p:cNvPr id="41" name="Table 40">
            <a:extLst>
              <a:ext uri="{FF2B5EF4-FFF2-40B4-BE49-F238E27FC236}">
                <a16:creationId xmlns:a16="http://schemas.microsoft.com/office/drawing/2014/main" id="{C4A6E94C-B33C-4E40-9DC7-D9229743568B}"/>
              </a:ext>
            </a:extLst>
          </p:cNvPr>
          <p:cNvGraphicFramePr>
            <a:graphicFrameLocks noGrp="1"/>
          </p:cNvGraphicFramePr>
          <p:nvPr>
            <p:extLst>
              <p:ext uri="{D42A27DB-BD31-4B8C-83A1-F6EECF244321}">
                <p14:modId xmlns:p14="http://schemas.microsoft.com/office/powerpoint/2010/main" val="2796582580"/>
              </p:ext>
            </p:extLst>
          </p:nvPr>
        </p:nvGraphicFramePr>
        <p:xfrm>
          <a:off x="542924" y="4767025"/>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US</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graphicFrame>
        <p:nvGraphicFramePr>
          <p:cNvPr id="42" name="Table 41">
            <a:extLst>
              <a:ext uri="{FF2B5EF4-FFF2-40B4-BE49-F238E27FC236}">
                <a16:creationId xmlns:a16="http://schemas.microsoft.com/office/drawing/2014/main" id="{6E6261F3-94D6-453A-BEE1-0C3FA29C5FB5}"/>
              </a:ext>
            </a:extLst>
          </p:cNvPr>
          <p:cNvGraphicFramePr>
            <a:graphicFrameLocks noGrp="1"/>
          </p:cNvGraphicFramePr>
          <p:nvPr>
            <p:extLst>
              <p:ext uri="{D42A27DB-BD31-4B8C-83A1-F6EECF244321}">
                <p14:modId xmlns:p14="http://schemas.microsoft.com/office/powerpoint/2010/main" val="1464389825"/>
              </p:ext>
            </p:extLst>
          </p:nvPr>
        </p:nvGraphicFramePr>
        <p:xfrm>
          <a:off x="4103727" y="4767025"/>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UK</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graphicFrame>
        <p:nvGraphicFramePr>
          <p:cNvPr id="43" name="Chart 42">
            <a:extLst>
              <a:ext uri="{FF2B5EF4-FFF2-40B4-BE49-F238E27FC236}">
                <a16:creationId xmlns:a16="http://schemas.microsoft.com/office/drawing/2014/main" id="{D26FD128-C9EB-466C-AA60-EB7E7E06C879}"/>
              </a:ext>
            </a:extLst>
          </p:cNvPr>
          <p:cNvGraphicFramePr/>
          <p:nvPr>
            <p:extLst>
              <p:ext uri="{D42A27DB-BD31-4B8C-83A1-F6EECF244321}">
                <p14:modId xmlns:p14="http://schemas.microsoft.com/office/powerpoint/2010/main" val="525036425"/>
              </p:ext>
            </p:extLst>
          </p:nvPr>
        </p:nvGraphicFramePr>
        <p:xfrm>
          <a:off x="533400" y="7649617"/>
          <a:ext cx="2901043" cy="1856718"/>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44" name="Chart 43">
            <a:extLst>
              <a:ext uri="{FF2B5EF4-FFF2-40B4-BE49-F238E27FC236}">
                <a16:creationId xmlns:a16="http://schemas.microsoft.com/office/drawing/2014/main" id="{C8170593-7E3C-489D-98D3-0105C09359EE}"/>
              </a:ext>
            </a:extLst>
          </p:cNvPr>
          <p:cNvGraphicFramePr/>
          <p:nvPr>
            <p:extLst>
              <p:ext uri="{D42A27DB-BD31-4B8C-83A1-F6EECF244321}">
                <p14:modId xmlns:p14="http://schemas.microsoft.com/office/powerpoint/2010/main" val="4253922212"/>
              </p:ext>
            </p:extLst>
          </p:nvPr>
        </p:nvGraphicFramePr>
        <p:xfrm>
          <a:off x="4041135" y="7649617"/>
          <a:ext cx="2901043" cy="1856718"/>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45" name="Table 44">
            <a:extLst>
              <a:ext uri="{FF2B5EF4-FFF2-40B4-BE49-F238E27FC236}">
                <a16:creationId xmlns:a16="http://schemas.microsoft.com/office/drawing/2014/main" id="{73F62F7E-8C8C-4B4C-9DEB-4D5F1A929B27}"/>
              </a:ext>
            </a:extLst>
          </p:cNvPr>
          <p:cNvGraphicFramePr>
            <a:graphicFrameLocks noGrp="1"/>
          </p:cNvGraphicFramePr>
          <p:nvPr>
            <p:extLst>
              <p:ext uri="{D42A27DB-BD31-4B8C-83A1-F6EECF244321}">
                <p14:modId xmlns:p14="http://schemas.microsoft.com/office/powerpoint/2010/main" val="1721560085"/>
              </p:ext>
            </p:extLst>
          </p:nvPr>
        </p:nvGraphicFramePr>
        <p:xfrm>
          <a:off x="542924" y="7279163"/>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Germany</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graphicFrame>
        <p:nvGraphicFramePr>
          <p:cNvPr id="46" name="Table 45">
            <a:extLst>
              <a:ext uri="{FF2B5EF4-FFF2-40B4-BE49-F238E27FC236}">
                <a16:creationId xmlns:a16="http://schemas.microsoft.com/office/drawing/2014/main" id="{0D86D19C-9485-4016-BDB8-67E26DB6DF90}"/>
              </a:ext>
            </a:extLst>
          </p:cNvPr>
          <p:cNvGraphicFramePr>
            <a:graphicFrameLocks noGrp="1"/>
          </p:cNvGraphicFramePr>
          <p:nvPr>
            <p:extLst>
              <p:ext uri="{D42A27DB-BD31-4B8C-83A1-F6EECF244321}">
                <p14:modId xmlns:p14="http://schemas.microsoft.com/office/powerpoint/2010/main" val="1407575151"/>
              </p:ext>
            </p:extLst>
          </p:nvPr>
        </p:nvGraphicFramePr>
        <p:xfrm>
          <a:off x="4103727" y="7279163"/>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Japan</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pic>
        <p:nvPicPr>
          <p:cNvPr id="21" name="Picture Placeholder 5">
            <a:extLst>
              <a:ext uri="{FF2B5EF4-FFF2-40B4-BE49-F238E27FC236}">
                <a16:creationId xmlns:a16="http://schemas.microsoft.com/office/drawing/2014/main" id="{0869EE25-AE53-4721-9196-FCAD57CBFFBF}"/>
              </a:ext>
            </a:extLst>
          </p:cNvPr>
          <p:cNvPicPr>
            <a:picLocks noGrp="1" noChangeAspect="1"/>
          </p:cNvPicPr>
          <p:nvPr>
            <p:ph type="pic" sz="quarter" idx="13"/>
          </p:nvPr>
        </p:nvPicPr>
        <p:blipFill>
          <a:blip r:embed="rId13"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2757618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Chart 30"/>
          <p:cNvGraphicFramePr/>
          <p:nvPr>
            <p:extLst>
              <p:ext uri="{D42A27DB-BD31-4B8C-83A1-F6EECF244321}">
                <p14:modId xmlns:p14="http://schemas.microsoft.com/office/powerpoint/2010/main" val="245502813"/>
              </p:ext>
            </p:extLst>
          </p:nvPr>
        </p:nvGraphicFramePr>
        <p:xfrm>
          <a:off x="363168" y="6169396"/>
          <a:ext cx="6999532" cy="2406803"/>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p:cNvSpPr>
            <a:spLocks noGrp="1"/>
          </p:cNvSpPr>
          <p:nvPr>
            <p:ph type="title"/>
          </p:nvPr>
        </p:nvSpPr>
        <p:spPr>
          <a:noFill/>
        </p:spPr>
        <p:txBody>
          <a:bodyPr/>
          <a:lstStyle/>
          <a:p>
            <a:r>
              <a:rPr lang="en-US" dirty="0"/>
              <a:t>Impact of Diversification</a:t>
            </a:r>
          </a:p>
        </p:txBody>
      </p:sp>
      <p:sp>
        <p:nvSpPr>
          <p:cNvPr id="5" name="Text Placeholder 4"/>
          <p:cNvSpPr>
            <a:spLocks noGrp="1"/>
          </p:cNvSpPr>
          <p:nvPr>
            <p:ph type="body" sz="quarter" idx="14"/>
          </p:nvPr>
        </p:nvSpPr>
        <p:spPr/>
        <p:txBody>
          <a:bodyPr/>
          <a:lstStyle/>
          <a:p>
            <a:r>
              <a:rPr lang="en-US" dirty="0"/>
              <a:t>Second Quarter 2019 Index Returns</a:t>
            </a:r>
          </a:p>
        </p:txBody>
      </p:sp>
      <p:sp>
        <p:nvSpPr>
          <p:cNvPr id="6" name="Text Placeholder 5"/>
          <p:cNvSpPr>
            <a:spLocks noGrp="1"/>
          </p:cNvSpPr>
          <p:nvPr>
            <p:ph type="body" sz="quarter" idx="15"/>
          </p:nvPr>
        </p:nvSpPr>
        <p:spPr>
          <a:xfrm>
            <a:off x="434226" y="9154730"/>
            <a:ext cx="6804774" cy="517712"/>
          </a:xfrm>
        </p:spPr>
        <p:txBody>
          <a:bodyPr/>
          <a:lstStyle/>
          <a:p>
            <a:pPr marL="91388" indent="-91388">
              <a:buFont typeface="+mj-lt"/>
              <a:buAutoNum type="arabicPeriod"/>
            </a:pPr>
            <a:r>
              <a:rPr lang="en-US" dirty="0"/>
              <a:t>STDEV (standard deviation) is a measure of the variation or dispersion of a set of data points. Standard deviations are often used to quantify the historical return volatility of a security or portfolio. 	</a:t>
            </a:r>
          </a:p>
          <a:p>
            <a:r>
              <a:rPr lang="en-US" dirty="0"/>
              <a:t>Diversification does not eliminate the risk of market loss. </a:t>
            </a:r>
            <a:r>
              <a:rPr lang="en-US" b="1" dirty="0"/>
              <a:t>Past performance is not a guarantee of future results. Indices are not available for direct investment. Index performance does not reflect expenses associated with the management of an actual portfolio. </a:t>
            </a:r>
            <a:r>
              <a:rPr lang="en-US" dirty="0"/>
              <a:t>Asset allocations and the hypothetical index portfolio returns are for illustrative purposes only and do not represent actual performance. Global Stocks represented by MSCI All Country World Index (gross div.) and Treasury Bills represented by US One-Month Treasury Bills. Globally diversified allocations rebalanced monthly, no withdrawals. Data © MSCI 2019, all rights reserved. Treasury bills © Stocks, Bonds, Bills, and Inflation Yearbook™, Ibbotson Associates, Chicago (annually updated work by Roger G. Ibbotson and Rex A. Sinquefield). </a:t>
            </a:r>
          </a:p>
        </p:txBody>
      </p:sp>
      <p:sp>
        <p:nvSpPr>
          <p:cNvPr id="7" name="Text Placeholder 6"/>
          <p:cNvSpPr>
            <a:spLocks noGrp="1"/>
          </p:cNvSpPr>
          <p:nvPr>
            <p:ph type="body" sz="quarter" idx="18"/>
          </p:nvPr>
        </p:nvSpPr>
        <p:spPr>
          <a:xfrm>
            <a:off x="429800" y="2604481"/>
            <a:ext cx="2661066" cy="2852427"/>
          </a:xfrm>
        </p:spPr>
        <p:txBody>
          <a:bodyPr/>
          <a:lstStyle/>
          <a:p>
            <a:r>
              <a:rPr lang="en-US" sz="1000" dirty="0"/>
              <a:t>These portfolios illustrate the performance    of different global stock/bond mixes and highlight the benefits of diversification.    Mixes with larger allocations to stocks </a:t>
            </a:r>
            <a:br>
              <a:rPr lang="en-US" sz="1000" dirty="0"/>
            </a:br>
            <a:r>
              <a:rPr lang="en-US" sz="1000" dirty="0"/>
              <a:t>are considered riskier but have higher expected returns over time.</a:t>
            </a:r>
          </a:p>
          <a:p>
            <a:endParaRPr lang="en-US" dirty="0"/>
          </a:p>
        </p:txBody>
      </p:sp>
      <p:cxnSp>
        <p:nvCxnSpPr>
          <p:cNvPr id="14" name="Straight Connector 13"/>
          <p:cNvCxnSpPr>
            <a:cxnSpLocks/>
          </p:cNvCxnSpPr>
          <p:nvPr/>
        </p:nvCxnSpPr>
        <p:spPr>
          <a:xfrm>
            <a:off x="3311448" y="2650467"/>
            <a:ext cx="0" cy="3317196"/>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145215" y="6422024"/>
            <a:ext cx="984244" cy="215444"/>
          </a:xfrm>
          <a:prstGeom prst="rect">
            <a:avLst/>
          </a:prstGeom>
          <a:noFill/>
          <a:ln>
            <a:noFill/>
          </a:ln>
        </p:spPr>
        <p:txBody>
          <a:bodyPr wrap="square" lIns="91388" tIns="45693" rIns="91388" bIns="45693" rtlCol="0">
            <a:spAutoFit/>
          </a:bodyPr>
          <a:lstStyle/>
          <a:p>
            <a:pPr>
              <a:spcAft>
                <a:spcPts val="700"/>
              </a:spcAft>
            </a:pPr>
            <a:r>
              <a:rPr lang="en-US" sz="800" b="1" u="sng" dirty="0">
                <a:latin typeface="Arial" pitchFamily="34" charset="0"/>
                <a:cs typeface="Arial" pitchFamily="34" charset="0"/>
              </a:rPr>
              <a:t>Stock/Bond Mix</a:t>
            </a:r>
          </a:p>
        </p:txBody>
      </p:sp>
      <p:sp>
        <p:nvSpPr>
          <p:cNvPr id="17" name="Rectangle 16"/>
          <p:cNvSpPr/>
          <p:nvPr/>
        </p:nvSpPr>
        <p:spPr>
          <a:xfrm>
            <a:off x="6145217" y="6692164"/>
            <a:ext cx="787395" cy="215444"/>
          </a:xfrm>
          <a:prstGeom prst="rect">
            <a:avLst/>
          </a:prstGeom>
        </p:spPr>
        <p:txBody>
          <a:bodyPr wrap="none" lIns="91388" tIns="45693" rIns="91388" bIns="45693">
            <a:spAutoFit/>
          </a:bodyPr>
          <a:lstStyle/>
          <a:p>
            <a:pPr lvl="0"/>
            <a:r>
              <a:rPr lang="en-US" sz="800" dirty="0">
                <a:solidFill>
                  <a:prstClr val="black"/>
                </a:solidFill>
                <a:latin typeface="Arial" pitchFamily="34" charset="0"/>
                <a:cs typeface="Arial" pitchFamily="34" charset="0"/>
              </a:rPr>
              <a:t>100% Stocks</a:t>
            </a:r>
          </a:p>
        </p:txBody>
      </p:sp>
      <p:sp>
        <p:nvSpPr>
          <p:cNvPr id="18" name="Rectangle 17"/>
          <p:cNvSpPr/>
          <p:nvPr/>
        </p:nvSpPr>
        <p:spPr>
          <a:xfrm>
            <a:off x="6145217" y="7030582"/>
            <a:ext cx="444352" cy="215444"/>
          </a:xfrm>
          <a:prstGeom prst="rect">
            <a:avLst/>
          </a:prstGeom>
        </p:spPr>
        <p:txBody>
          <a:bodyPr wrap="none" lIns="91388" tIns="45693" rIns="91388" bIns="45693">
            <a:spAutoFit/>
          </a:bodyPr>
          <a:lstStyle/>
          <a:p>
            <a:pPr lvl="0"/>
            <a:r>
              <a:rPr lang="en-US" sz="800" dirty="0">
                <a:solidFill>
                  <a:prstClr val="black"/>
                </a:solidFill>
                <a:latin typeface="Arial" pitchFamily="34" charset="0"/>
                <a:cs typeface="Arial" pitchFamily="34" charset="0"/>
              </a:rPr>
              <a:t>75/25</a:t>
            </a:r>
          </a:p>
        </p:txBody>
      </p:sp>
      <p:sp>
        <p:nvSpPr>
          <p:cNvPr id="19" name="Rectangle 18"/>
          <p:cNvSpPr/>
          <p:nvPr/>
        </p:nvSpPr>
        <p:spPr>
          <a:xfrm>
            <a:off x="6145215" y="7340454"/>
            <a:ext cx="530915" cy="215444"/>
          </a:xfrm>
          <a:prstGeom prst="rect">
            <a:avLst/>
          </a:prstGeom>
        </p:spPr>
        <p:txBody>
          <a:bodyPr wrap="none" lIns="91388" tIns="45693" rIns="91388" bIns="45693">
            <a:spAutoFit/>
          </a:bodyPr>
          <a:lstStyle/>
          <a:p>
            <a:pPr lvl="0"/>
            <a:r>
              <a:rPr lang="en-US" sz="800" dirty="0">
                <a:solidFill>
                  <a:prstClr val="black"/>
                </a:solidFill>
                <a:latin typeface="Arial" pitchFamily="34" charset="0"/>
                <a:cs typeface="Arial" pitchFamily="34" charset="0"/>
              </a:rPr>
              <a:t>50/50   </a:t>
            </a:r>
          </a:p>
        </p:txBody>
      </p:sp>
      <p:sp>
        <p:nvSpPr>
          <p:cNvPr id="21" name="Rectangle 20"/>
          <p:cNvSpPr/>
          <p:nvPr/>
        </p:nvSpPr>
        <p:spPr>
          <a:xfrm>
            <a:off x="6145217" y="7588242"/>
            <a:ext cx="444352" cy="215444"/>
          </a:xfrm>
          <a:prstGeom prst="rect">
            <a:avLst/>
          </a:prstGeom>
        </p:spPr>
        <p:txBody>
          <a:bodyPr wrap="none" lIns="91388" tIns="45693" rIns="91388" bIns="45693">
            <a:spAutoFit/>
          </a:bodyPr>
          <a:lstStyle/>
          <a:p>
            <a:pPr lvl="0"/>
            <a:r>
              <a:rPr lang="en-US" sz="800" dirty="0">
                <a:solidFill>
                  <a:prstClr val="black"/>
                </a:solidFill>
                <a:latin typeface="Arial" pitchFamily="34" charset="0"/>
                <a:cs typeface="Arial" pitchFamily="34" charset="0"/>
              </a:rPr>
              <a:t>25/75</a:t>
            </a:r>
          </a:p>
        </p:txBody>
      </p:sp>
      <p:sp>
        <p:nvSpPr>
          <p:cNvPr id="22" name="Rectangle 21"/>
          <p:cNvSpPr/>
          <p:nvPr/>
        </p:nvSpPr>
        <p:spPr>
          <a:xfrm>
            <a:off x="6145216" y="7793266"/>
            <a:ext cx="1099980" cy="215444"/>
          </a:xfrm>
          <a:prstGeom prst="rect">
            <a:avLst/>
          </a:prstGeom>
        </p:spPr>
        <p:txBody>
          <a:bodyPr wrap="none" lIns="91388" tIns="45693" rIns="91388" bIns="45693">
            <a:spAutoFit/>
          </a:bodyPr>
          <a:lstStyle/>
          <a:p>
            <a:pPr lvl="0"/>
            <a:r>
              <a:rPr lang="en-US" sz="800" dirty="0">
                <a:solidFill>
                  <a:prstClr val="black"/>
                </a:solidFill>
                <a:latin typeface="Arial" pitchFamily="34" charset="0"/>
                <a:cs typeface="Arial" pitchFamily="34" charset="0"/>
              </a:rPr>
              <a:t>100% Treasury Bills</a:t>
            </a:r>
          </a:p>
        </p:txBody>
      </p:sp>
      <p:graphicFrame>
        <p:nvGraphicFramePr>
          <p:cNvPr id="4" name="Object 3"/>
          <p:cNvGraphicFramePr>
            <a:graphicFrameLocks/>
          </p:cNvGraphicFramePr>
          <p:nvPr>
            <p:extLst>
              <p:ext uri="{D42A27DB-BD31-4B8C-83A1-F6EECF244321}">
                <p14:modId xmlns:p14="http://schemas.microsoft.com/office/powerpoint/2010/main" val="2563865992"/>
              </p:ext>
            </p:extLst>
          </p:nvPr>
        </p:nvGraphicFramePr>
        <p:xfrm>
          <a:off x="3360738" y="4191000"/>
          <a:ext cx="4124325" cy="1971675"/>
        </p:xfrm>
        <a:graphic>
          <a:graphicData uri="http://schemas.openxmlformats.org/presentationml/2006/ole">
            <mc:AlternateContent xmlns:mc="http://schemas.openxmlformats.org/markup-compatibility/2006">
              <mc:Choice xmlns:v="urn:schemas-microsoft-com:vml" Requires="v">
                <p:oleObj spid="_x0000_s38102" name="Worksheet" r:id="rId5" imgW="4124193" imgH="1971803" progId="Excel.Sheet.12">
                  <p:embed/>
                </p:oleObj>
              </mc:Choice>
              <mc:Fallback>
                <p:oleObj name="Worksheet" r:id="rId5" imgW="4124193" imgH="1971803" progId="Excel.Sheet.12">
                  <p:embed/>
                  <p:pic>
                    <p:nvPicPr>
                      <p:cNvPr id="0" name="Object 3"/>
                      <p:cNvPicPr>
                        <a:picLocks noChangeArrowheads="1"/>
                      </p:cNvPicPr>
                      <p:nvPr/>
                    </p:nvPicPr>
                    <p:blipFill>
                      <a:blip r:embed="rId6"/>
                      <a:srcRect/>
                      <a:stretch>
                        <a:fillRect/>
                      </a:stretch>
                    </p:blipFill>
                    <p:spPr bwMode="auto">
                      <a:xfrm>
                        <a:off x="3360738" y="4191000"/>
                        <a:ext cx="412432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66F6FF41-5833-4EBF-9145-362BCED2914A}" type="slidenum">
              <a:rPr lang="en-US" smtClean="0"/>
              <a:pPr/>
              <a:t>17</a:t>
            </a:fld>
            <a:endParaRPr lang="en-US" dirty="0"/>
          </a:p>
        </p:txBody>
      </p:sp>
      <p:grpSp>
        <p:nvGrpSpPr>
          <p:cNvPr id="20" name="Group 19">
            <a:extLst>
              <a:ext uri="{FF2B5EF4-FFF2-40B4-BE49-F238E27FC236}">
                <a16:creationId xmlns:a16="http://schemas.microsoft.com/office/drawing/2014/main" id="{068AF40D-3E3D-4FA4-842F-739A0844638D}"/>
              </a:ext>
            </a:extLst>
          </p:cNvPr>
          <p:cNvGrpSpPr/>
          <p:nvPr/>
        </p:nvGrpSpPr>
        <p:grpSpPr>
          <a:xfrm>
            <a:off x="3345863" y="2600826"/>
            <a:ext cx="3949281" cy="342590"/>
            <a:chOff x="4635169" y="1826708"/>
            <a:chExt cx="4441437" cy="342590"/>
          </a:xfrm>
        </p:grpSpPr>
        <p:sp>
          <p:nvSpPr>
            <p:cNvPr id="23" name="Content Placeholder 9">
              <a:extLst>
                <a:ext uri="{FF2B5EF4-FFF2-40B4-BE49-F238E27FC236}">
                  <a16:creationId xmlns:a16="http://schemas.microsoft.com/office/drawing/2014/main" id="{823D4A03-2138-441E-B84C-E8AF4A316FA0}"/>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for the Quarter (%)</a:t>
              </a:r>
            </a:p>
            <a:p>
              <a:pPr>
                <a:spcBef>
                  <a:spcPts val="0"/>
                </a:spcBef>
              </a:pPr>
              <a:endParaRPr lang="en-US" sz="1000" b="1" dirty="0">
                <a:solidFill>
                  <a:schemeClr val="accent1"/>
                </a:solidFill>
              </a:endParaRPr>
            </a:p>
          </p:txBody>
        </p:sp>
        <p:cxnSp>
          <p:nvCxnSpPr>
            <p:cNvPr id="24" name="Straight Connector 23">
              <a:extLst>
                <a:ext uri="{FF2B5EF4-FFF2-40B4-BE49-F238E27FC236}">
                  <a16:creationId xmlns:a16="http://schemas.microsoft.com/office/drawing/2014/main" id="{8E9FF12D-1F73-4F63-9102-94EAD31F8BCF}"/>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6" name="Content Placeholder 9">
            <a:extLst>
              <a:ext uri="{FF2B5EF4-FFF2-40B4-BE49-F238E27FC236}">
                <a16:creationId xmlns:a16="http://schemas.microsoft.com/office/drawing/2014/main" id="{EC8ADD49-6C71-45C1-B372-F469DB748127}"/>
              </a:ext>
            </a:extLst>
          </p:cNvPr>
          <p:cNvSpPr txBox="1">
            <a:spLocks/>
          </p:cNvSpPr>
          <p:nvPr/>
        </p:nvSpPr>
        <p:spPr>
          <a:xfrm>
            <a:off x="3317793" y="4337698"/>
            <a:ext cx="3949281"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a:t>
            </a:r>
          </a:p>
          <a:p>
            <a:pPr>
              <a:spcBef>
                <a:spcPts val="0"/>
              </a:spcBef>
            </a:pPr>
            <a:endParaRPr lang="en-US" sz="1000" b="1" dirty="0">
              <a:solidFill>
                <a:schemeClr val="accent1"/>
              </a:solidFill>
            </a:endParaRPr>
          </a:p>
        </p:txBody>
      </p:sp>
      <p:grpSp>
        <p:nvGrpSpPr>
          <p:cNvPr id="28" name="Group 27">
            <a:extLst>
              <a:ext uri="{FF2B5EF4-FFF2-40B4-BE49-F238E27FC236}">
                <a16:creationId xmlns:a16="http://schemas.microsoft.com/office/drawing/2014/main" id="{B0D6241C-F535-4C54-8013-57CA539198B5}"/>
              </a:ext>
            </a:extLst>
          </p:cNvPr>
          <p:cNvGrpSpPr/>
          <p:nvPr/>
        </p:nvGrpSpPr>
        <p:grpSpPr>
          <a:xfrm>
            <a:off x="418178" y="6134410"/>
            <a:ext cx="7011322" cy="342590"/>
            <a:chOff x="4635169" y="1826708"/>
            <a:chExt cx="7885067" cy="342590"/>
          </a:xfrm>
        </p:grpSpPr>
        <p:sp>
          <p:nvSpPr>
            <p:cNvPr id="29" name="Content Placeholder 9">
              <a:extLst>
                <a:ext uri="{FF2B5EF4-FFF2-40B4-BE49-F238E27FC236}">
                  <a16:creationId xmlns:a16="http://schemas.microsoft.com/office/drawing/2014/main" id="{7BD9EFDB-5A29-4B05-94B5-11DC51759321}"/>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Growth of Wealth: The Relationship between Risk and Return</a:t>
              </a:r>
            </a:p>
            <a:p>
              <a:pPr>
                <a:spcBef>
                  <a:spcPts val="0"/>
                </a:spcBef>
              </a:pPr>
              <a:endParaRPr lang="en-US" sz="1000" b="1" dirty="0">
                <a:solidFill>
                  <a:schemeClr val="accent1"/>
                </a:solidFill>
              </a:endParaRPr>
            </a:p>
          </p:txBody>
        </p:sp>
        <p:cxnSp>
          <p:nvCxnSpPr>
            <p:cNvPr id="30" name="Straight Connector 29">
              <a:extLst>
                <a:ext uri="{FF2B5EF4-FFF2-40B4-BE49-F238E27FC236}">
                  <a16:creationId xmlns:a16="http://schemas.microsoft.com/office/drawing/2014/main" id="{3865DDBA-E944-4C88-90EA-CCE6DA7BE05F}"/>
                </a:ext>
              </a:extLst>
            </p:cNvPr>
            <p:cNvCxnSpPr>
              <a:cxnSpLocks/>
            </p:cNvCxnSpPr>
            <p:nvPr/>
          </p:nvCxnSpPr>
          <p:spPr>
            <a:xfrm flipV="1">
              <a:off x="4724400" y="2105101"/>
              <a:ext cx="7795836"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32" name="Chart 31">
            <a:extLst>
              <a:ext uri="{FF2B5EF4-FFF2-40B4-BE49-F238E27FC236}">
                <a16:creationId xmlns:a16="http://schemas.microsoft.com/office/drawing/2014/main" id="{775F8DF6-8315-4495-8FC9-C30AEA03180A}"/>
              </a:ext>
            </a:extLst>
          </p:cNvPr>
          <p:cNvGraphicFramePr/>
          <p:nvPr>
            <p:extLst>
              <p:ext uri="{D42A27DB-BD31-4B8C-83A1-F6EECF244321}">
                <p14:modId xmlns:p14="http://schemas.microsoft.com/office/powerpoint/2010/main" val="3202412064"/>
              </p:ext>
            </p:extLst>
          </p:nvPr>
        </p:nvGraphicFramePr>
        <p:xfrm>
          <a:off x="3203448" y="2724756"/>
          <a:ext cx="4187952" cy="1462233"/>
        </p:xfrm>
        <a:graphic>
          <a:graphicData uri="http://schemas.openxmlformats.org/drawingml/2006/chart">
            <c:chart xmlns:c="http://schemas.openxmlformats.org/drawingml/2006/chart" xmlns:r="http://schemas.openxmlformats.org/officeDocument/2006/relationships" r:id="rId7"/>
          </a:graphicData>
        </a:graphic>
      </p:graphicFrame>
      <p:pic>
        <p:nvPicPr>
          <p:cNvPr id="25" name="Picture Placeholder 5">
            <a:extLst>
              <a:ext uri="{FF2B5EF4-FFF2-40B4-BE49-F238E27FC236}">
                <a16:creationId xmlns:a16="http://schemas.microsoft.com/office/drawing/2014/main" id="{EEC360CE-9FF0-437F-9AD6-F4F00896C082}"/>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2933697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Uncommon Average</a:t>
            </a:r>
          </a:p>
        </p:txBody>
      </p:sp>
      <p:sp>
        <p:nvSpPr>
          <p:cNvPr id="5" name="Slide Number Placeholder 4"/>
          <p:cNvSpPr>
            <a:spLocks noGrp="1"/>
          </p:cNvSpPr>
          <p:nvPr>
            <p:ph type="sldNum" sz="quarter" idx="12"/>
          </p:nvPr>
        </p:nvSpPr>
        <p:spPr/>
        <p:txBody>
          <a:bodyPr/>
          <a:lstStyle/>
          <a:p>
            <a:pPr lvl="0"/>
            <a:fld id="{66F6FF41-5833-4EBF-9145-362BCED2914A}" type="slidenum">
              <a:rPr lang="en-US" noProof="0" smtClean="0"/>
              <a:pPr lvl="0"/>
              <a:t>18</a:t>
            </a:fld>
            <a:endParaRPr lang="en-US" noProof="0" dirty="0"/>
          </a:p>
        </p:txBody>
      </p:sp>
      <p:sp>
        <p:nvSpPr>
          <p:cNvPr id="15" name="Text Placeholder 14"/>
          <p:cNvSpPr>
            <a:spLocks noGrp="1"/>
          </p:cNvSpPr>
          <p:nvPr>
            <p:ph type="body" sz="quarter" idx="15"/>
          </p:nvPr>
        </p:nvSpPr>
        <p:spPr/>
        <p:txBody>
          <a:bodyPr/>
          <a:lstStyle/>
          <a:p>
            <a:r>
              <a:rPr lang="en-US" dirty="0"/>
              <a:t> </a:t>
            </a:r>
          </a:p>
        </p:txBody>
      </p:sp>
      <p:sp>
        <p:nvSpPr>
          <p:cNvPr id="4" name="Text Placeholder 3"/>
          <p:cNvSpPr>
            <a:spLocks noGrp="1"/>
          </p:cNvSpPr>
          <p:nvPr>
            <p:ph type="body" sz="quarter" idx="14"/>
          </p:nvPr>
        </p:nvSpPr>
        <p:spPr/>
        <p:txBody>
          <a:bodyPr/>
          <a:lstStyle/>
          <a:p>
            <a:r>
              <a:rPr lang="en-US" dirty="0"/>
              <a:t>Second Quarter 2019</a:t>
            </a:r>
          </a:p>
          <a:p>
            <a:pPr lvl="0"/>
            <a:endParaRPr lang="en-US" dirty="0"/>
          </a:p>
        </p:txBody>
      </p:sp>
      <p:sp>
        <p:nvSpPr>
          <p:cNvPr id="8" name="Text Placeholder 7"/>
          <p:cNvSpPr>
            <a:spLocks noGrp="1"/>
          </p:cNvSpPr>
          <p:nvPr>
            <p:ph type="body" sz="quarter" idx="20"/>
          </p:nvPr>
        </p:nvSpPr>
        <p:spPr>
          <a:xfrm>
            <a:off x="431288" y="3525255"/>
            <a:ext cx="6807717" cy="1732546"/>
          </a:xfrm>
        </p:spPr>
        <p:txBody>
          <a:bodyPr/>
          <a:lstStyle/>
          <a:p>
            <a:r>
              <a:rPr lang="en-US" dirty="0"/>
              <a:t>The US stock market has delivered an average annual return of around 10% since 1926.  But short-term results may vary, and in any given period stock returns can be positive, negative, or flat. When setting expectations, it’s helpful to see the range of outcomes experienced by investors historically. For example, how often have the stock market’s annual returns actually aligned with its long-term average?</a:t>
            </a:r>
            <a:endParaRPr lang="en-US" b="1" dirty="0"/>
          </a:p>
          <a:p>
            <a:endParaRPr lang="en-US" b="1" dirty="0"/>
          </a:p>
          <a:p>
            <a:endParaRPr lang="en-US" b="1" dirty="0"/>
          </a:p>
          <a:p>
            <a:r>
              <a:rPr lang="en-US" b="1" dirty="0"/>
              <a:t>Exhibit 1</a:t>
            </a:r>
            <a:r>
              <a:rPr lang="en-US" dirty="0"/>
              <a:t> shows calendar year returns for the S&amp;P 500 Index since 1926. The shaded band marks the historical average of 10%, plus or minus 2 percentage points. The S&amp;P 500 Index had a return within this range in only six of the past 93 calendar years. In most years, the index’s return was outside of the range—often above or below by a wide margin—with no obvious pattern. For investors, the data highlight the importance of looking beyond average returns and being aware of the range of potential outcomes.</a:t>
            </a:r>
          </a:p>
          <a:p>
            <a:endParaRPr lang="en-US" dirty="0"/>
          </a:p>
        </p:txBody>
      </p:sp>
      <p:sp>
        <p:nvSpPr>
          <p:cNvPr id="10" name="Text Placeholder 4"/>
          <p:cNvSpPr txBox="1">
            <a:spLocks/>
          </p:cNvSpPr>
          <p:nvPr/>
        </p:nvSpPr>
        <p:spPr>
          <a:xfrm>
            <a:off x="437764" y="9156815"/>
            <a:ext cx="6804774" cy="517712"/>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p>
        </p:txBody>
      </p:sp>
      <p:cxnSp>
        <p:nvCxnSpPr>
          <p:cNvPr id="17" name="Straight Connector 16">
            <a:extLst>
              <a:ext uri="{FF2B5EF4-FFF2-40B4-BE49-F238E27FC236}">
                <a16:creationId xmlns:a16="http://schemas.microsoft.com/office/drawing/2014/main" id="{15C58CD6-EF52-4544-93EB-072A71CCDD58}"/>
              </a:ext>
            </a:extLst>
          </p:cNvPr>
          <p:cNvCxnSpPr>
            <a:cxnSpLocks/>
          </p:cNvCxnSpPr>
          <p:nvPr/>
        </p:nvCxnSpPr>
        <p:spPr>
          <a:xfrm>
            <a:off x="537729" y="3419589"/>
            <a:ext cx="67056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C9AA5C7F-EF90-405B-A821-395B11BF910F}"/>
              </a:ext>
            </a:extLst>
          </p:cNvPr>
          <p:cNvSpPr/>
          <p:nvPr/>
        </p:nvSpPr>
        <p:spPr>
          <a:xfrm>
            <a:off x="457796" y="2564555"/>
            <a:ext cx="5134621" cy="736805"/>
          </a:xfrm>
          <a:prstGeom prst="rect">
            <a:avLst/>
          </a:prstGeom>
        </p:spPr>
        <p:txBody>
          <a:bodyPr wrap="square">
            <a:spAutoFit/>
          </a:bodyPr>
          <a:lstStyle/>
          <a:p>
            <a:pPr marL="0" lvl="2">
              <a:lnSpc>
                <a:spcPct val="120000"/>
              </a:lnSpc>
            </a:pPr>
            <a:r>
              <a:rPr lang="en-US" sz="1200" dirty="0">
                <a:solidFill>
                  <a:schemeClr val="tx2"/>
                </a:solidFill>
                <a:latin typeface="Arial" panose="020B0604020202020204" pitchFamily="34" charset="0"/>
                <a:cs typeface="Arial" panose="020B0604020202020204" pitchFamily="34" charset="0"/>
              </a:rPr>
              <a:t>“I have found that the importance of having an investment philosophy—one that is robust and that you can stick with— cannot be overstated.” </a:t>
            </a:r>
          </a:p>
          <a:p>
            <a:pPr marL="0" lvl="2">
              <a:lnSpc>
                <a:spcPct val="120000"/>
              </a:lnSpc>
            </a:pPr>
            <a:r>
              <a:rPr lang="en-US" sz="1200" dirty="0">
                <a:solidFill>
                  <a:schemeClr val="tx2"/>
                </a:solidFill>
                <a:latin typeface="Arial" panose="020B0604020202020204" pitchFamily="34" charset="0"/>
                <a:cs typeface="Arial" panose="020B0604020202020204" pitchFamily="34" charset="0"/>
              </a:rPr>
              <a:t>—David Booth</a:t>
            </a:r>
          </a:p>
        </p:txBody>
      </p:sp>
      <p:sp>
        <p:nvSpPr>
          <p:cNvPr id="16" name="Rectangle 15">
            <a:extLst>
              <a:ext uri="{FF2B5EF4-FFF2-40B4-BE49-F238E27FC236}">
                <a16:creationId xmlns:a16="http://schemas.microsoft.com/office/drawing/2014/main" id="{4D2D4818-EE15-4BC2-8225-7920A44E94B9}"/>
              </a:ext>
            </a:extLst>
          </p:cNvPr>
          <p:cNvSpPr/>
          <p:nvPr/>
        </p:nvSpPr>
        <p:spPr>
          <a:xfrm>
            <a:off x="449176" y="5269268"/>
            <a:ext cx="3886200" cy="413896"/>
          </a:xfrm>
          <a:prstGeom prst="rect">
            <a:avLst/>
          </a:prstGeom>
        </p:spPr>
        <p:txBody>
          <a:bodyPr>
            <a:spAutoFit/>
          </a:bodyPr>
          <a:lstStyle/>
          <a:p>
            <a:pPr lvl="0">
              <a:lnSpc>
                <a:spcPct val="110000"/>
              </a:lnSpc>
            </a:pPr>
            <a:r>
              <a:rPr lang="en-US" sz="1000" dirty="0">
                <a:solidFill>
                  <a:schemeClr val="tx2"/>
                </a:solidFill>
              </a:rPr>
              <a:t>Exhibit 1. </a:t>
            </a:r>
            <a:r>
              <a:rPr lang="en-US" sz="1000" dirty="0">
                <a:solidFill>
                  <a:schemeClr val="tx2"/>
                </a:solidFill>
                <a:ea typeface="Arial" panose="020B0604020202020204" pitchFamily="34" charset="0"/>
                <a:cs typeface="Times New Roman" panose="02020603050405020304" pitchFamily="18" charset="0"/>
              </a:rPr>
              <a:t>S&amp;P 500 Index Annual Returns</a:t>
            </a:r>
          </a:p>
          <a:p>
            <a:pPr marR="0">
              <a:lnSpc>
                <a:spcPct val="110000"/>
              </a:lnSpc>
              <a:spcAft>
                <a:spcPts val="600"/>
              </a:spcAft>
            </a:pPr>
            <a:r>
              <a:rPr lang="en-US" sz="1000" dirty="0">
                <a:solidFill>
                  <a:schemeClr val="tx2"/>
                </a:solidFill>
                <a:ea typeface="MS PGothic" panose="020B0600070205080204" pitchFamily="34" charset="-128"/>
                <a:cs typeface="Times New Roman" panose="02020603050405020304" pitchFamily="18" charset="0"/>
              </a:rPr>
              <a:t>1926–2018</a:t>
            </a:r>
          </a:p>
        </p:txBody>
      </p:sp>
      <p:pic>
        <p:nvPicPr>
          <p:cNvPr id="18" name="Picture 17">
            <a:extLst>
              <a:ext uri="{FF2B5EF4-FFF2-40B4-BE49-F238E27FC236}">
                <a16:creationId xmlns:a16="http://schemas.microsoft.com/office/drawing/2014/main" id="{0D47FF6F-F2E5-41E3-9576-C90A379126D5}"/>
              </a:ext>
            </a:extLst>
          </p:cNvPr>
          <p:cNvPicPr/>
          <p:nvPr/>
        </p:nvPicPr>
        <p:blipFill>
          <a:blip r:embed="rId3"/>
          <a:stretch>
            <a:fillRect/>
          </a:stretch>
        </p:blipFill>
        <p:spPr>
          <a:xfrm>
            <a:off x="533400" y="5799352"/>
            <a:ext cx="6811044" cy="2801309"/>
          </a:xfrm>
          <a:prstGeom prst="rect">
            <a:avLst/>
          </a:prstGeom>
        </p:spPr>
      </p:pic>
      <p:cxnSp>
        <p:nvCxnSpPr>
          <p:cNvPr id="13" name="Straight Connector 12">
            <a:extLst>
              <a:ext uri="{FF2B5EF4-FFF2-40B4-BE49-F238E27FC236}">
                <a16:creationId xmlns:a16="http://schemas.microsoft.com/office/drawing/2014/main" id="{A945607D-AD00-4B5B-B5FB-8E8D30574107}"/>
              </a:ext>
            </a:extLst>
          </p:cNvPr>
          <p:cNvCxnSpPr>
            <a:cxnSpLocks/>
          </p:cNvCxnSpPr>
          <p:nvPr/>
        </p:nvCxnSpPr>
        <p:spPr>
          <a:xfrm>
            <a:off x="538161" y="5132838"/>
            <a:ext cx="662062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68A1E124-6768-49E3-B0A3-46B0B353C4E6}"/>
              </a:ext>
            </a:extLst>
          </p:cNvPr>
          <p:cNvSpPr/>
          <p:nvPr/>
        </p:nvSpPr>
        <p:spPr>
          <a:xfrm>
            <a:off x="439152" y="8875442"/>
            <a:ext cx="6990348" cy="307777"/>
          </a:xfrm>
          <a:prstGeom prst="rect">
            <a:avLst/>
          </a:prstGeom>
        </p:spPr>
        <p:txBody>
          <a:bodyPr wrap="square">
            <a:spAutoFit/>
          </a:bodyPr>
          <a:lstStyle/>
          <a:p>
            <a:r>
              <a:rPr lang="en-US" sz="700" dirty="0"/>
              <a:t>In US dollars. S&amp;P data © S&amp;P Dow Jones Indices LLC, a division of S&amp;P Global. Indices are not available for direct investment. Index returns are not representative of actual portfolios and do not reflect costs and fees associated with an actual investment. Past performance is no guarantee of future results. Actual returns may be lower.</a:t>
            </a:r>
          </a:p>
        </p:txBody>
      </p:sp>
      <p:pic>
        <p:nvPicPr>
          <p:cNvPr id="19" name="Picture Placeholder 5">
            <a:extLst>
              <a:ext uri="{FF2B5EF4-FFF2-40B4-BE49-F238E27FC236}">
                <a16:creationId xmlns:a16="http://schemas.microsoft.com/office/drawing/2014/main" id="{23CC10EF-844D-422D-A043-A5EB0A0D80BF}"/>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544244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Uncommon Average</a:t>
            </a:r>
          </a:p>
        </p:txBody>
      </p:sp>
      <p:sp>
        <p:nvSpPr>
          <p:cNvPr id="5" name="Slide Number Placeholder 4"/>
          <p:cNvSpPr>
            <a:spLocks noGrp="1"/>
          </p:cNvSpPr>
          <p:nvPr>
            <p:ph type="sldNum" sz="quarter" idx="12"/>
          </p:nvPr>
        </p:nvSpPr>
        <p:spPr/>
        <p:txBody>
          <a:bodyPr/>
          <a:lstStyle/>
          <a:p>
            <a:pPr lvl="0"/>
            <a:fld id="{66F6FF41-5833-4EBF-9145-362BCED2914A}" type="slidenum">
              <a:rPr lang="en-US" noProof="0" smtClean="0"/>
              <a:pPr lvl="0"/>
              <a:t>19</a:t>
            </a:fld>
            <a:endParaRPr lang="en-US" noProof="0" dirty="0"/>
          </a:p>
        </p:txBody>
      </p:sp>
      <p:sp>
        <p:nvSpPr>
          <p:cNvPr id="15" name="Text Placeholder 14"/>
          <p:cNvSpPr>
            <a:spLocks noGrp="1"/>
          </p:cNvSpPr>
          <p:nvPr>
            <p:ph type="body" sz="quarter" idx="15"/>
          </p:nvPr>
        </p:nvSpPr>
        <p:spPr/>
        <p:txBody>
          <a:bodyPr/>
          <a:lstStyle/>
          <a:p>
            <a:r>
              <a:rPr lang="en-US" dirty="0"/>
              <a:t>Source: Dimensional Fund Advisors LP.</a:t>
            </a:r>
          </a:p>
          <a:p>
            <a:r>
              <a:rPr lang="en-US" dirty="0"/>
              <a:t>There is no guarantee investment strategies will be successful. Investing involves risks, including possible loss of principal. Diversification does not eliminate the risk of market loss.</a:t>
            </a:r>
          </a:p>
          <a:p>
            <a:r>
              <a:rPr lang="en-US" dirty="0"/>
              <a:t>All expressions of opinion are subject to change. This article is distributed for informational purposes, and it is not to be construed as an offer, solicitation, recommendation, or endorsement of any particular security, products, or services.</a:t>
            </a:r>
          </a:p>
        </p:txBody>
      </p:sp>
      <p:sp>
        <p:nvSpPr>
          <p:cNvPr id="4" name="Text Placeholder 3"/>
          <p:cNvSpPr>
            <a:spLocks noGrp="1"/>
          </p:cNvSpPr>
          <p:nvPr>
            <p:ph type="body" sz="quarter" idx="14"/>
          </p:nvPr>
        </p:nvSpPr>
        <p:spPr/>
        <p:txBody>
          <a:bodyPr/>
          <a:lstStyle/>
          <a:p>
            <a:pPr lvl="0"/>
            <a:r>
              <a:rPr lang="en-US" dirty="0"/>
              <a:t>(continued from page 18)</a:t>
            </a:r>
          </a:p>
          <a:p>
            <a:pPr lvl="0"/>
            <a:endParaRPr lang="en-US" dirty="0"/>
          </a:p>
        </p:txBody>
      </p:sp>
      <p:sp>
        <p:nvSpPr>
          <p:cNvPr id="7" name="Text Placeholder 6">
            <a:extLst>
              <a:ext uri="{FF2B5EF4-FFF2-40B4-BE49-F238E27FC236}">
                <a16:creationId xmlns:a16="http://schemas.microsoft.com/office/drawing/2014/main" id="{05469F6D-D378-450F-8A0F-2076008F393B}"/>
              </a:ext>
            </a:extLst>
          </p:cNvPr>
          <p:cNvSpPr>
            <a:spLocks noGrp="1"/>
          </p:cNvSpPr>
          <p:nvPr>
            <p:ph type="body" sz="quarter" idx="20"/>
          </p:nvPr>
        </p:nvSpPr>
        <p:spPr>
          <a:xfrm>
            <a:off x="431288" y="2598723"/>
            <a:ext cx="6807717" cy="2201877"/>
          </a:xfrm>
        </p:spPr>
        <p:txBody>
          <a:bodyPr/>
          <a:lstStyle/>
          <a:p>
            <a:pPr lvl="1"/>
            <a:r>
              <a:rPr lang="en-US" dirty="0"/>
              <a:t>TUNING IN TO DIFFERENT FREQUENCIES</a:t>
            </a:r>
          </a:p>
          <a:p>
            <a:r>
              <a:rPr lang="en-US" dirty="0"/>
              <a:t>Despite the year-to-year volatility, investors can potentially increase their chances of having a positive outcome by maintaining a long-term focus. </a:t>
            </a:r>
            <a:r>
              <a:rPr lang="en-US" b="1" dirty="0"/>
              <a:t>Exhibit 2</a:t>
            </a:r>
            <a:r>
              <a:rPr lang="en-US" dirty="0"/>
              <a:t> documents the historical frequency of positive returns over rolling periods of one, five, and 10 years in the US market. The data show that, while positive performance is never assured, investors’ odds improve over longer time horizons.</a:t>
            </a:r>
          </a:p>
          <a:p>
            <a:pPr lvl="1"/>
            <a:endParaRPr lang="en-US" dirty="0"/>
          </a:p>
          <a:p>
            <a:pPr lvl="1"/>
            <a:endParaRPr lang="en-US" dirty="0"/>
          </a:p>
          <a:p>
            <a:pPr lvl="1"/>
            <a:r>
              <a:rPr lang="en-US" dirty="0"/>
              <a:t>Conclusion</a:t>
            </a:r>
          </a:p>
          <a:p>
            <a:r>
              <a:rPr lang="en-US" dirty="0"/>
              <a:t>While some investors might find it easy to stay the course in years with above average returns, periods of disappointing results may test an investor’s faith in equity markets. Being aware of the range of potential outcomes can help investors remain disciplined, which in the long term can increase the odds of a successful investment experience. What can help investors endure the ups and downs? While there is no silver bullet, understanding how markets work and trusting market prices are good starting points. An asset allocation that aligns with personal risk tolerances and investment goals is also valuable. By thoughtfully considering these and other issues, investors may be better prepared to stay focused on their long-term goals during different market environments.   </a:t>
            </a:r>
          </a:p>
        </p:txBody>
      </p:sp>
      <p:cxnSp>
        <p:nvCxnSpPr>
          <p:cNvPr id="23" name="Straight Connector 22">
            <a:extLst>
              <a:ext uri="{FF2B5EF4-FFF2-40B4-BE49-F238E27FC236}">
                <a16:creationId xmlns:a16="http://schemas.microsoft.com/office/drawing/2014/main" id="{1242552C-23C1-4EE8-83D3-A6D000B84708}"/>
              </a:ext>
            </a:extLst>
          </p:cNvPr>
          <p:cNvCxnSpPr>
            <a:cxnSpLocks/>
          </p:cNvCxnSpPr>
          <p:nvPr/>
        </p:nvCxnSpPr>
        <p:spPr>
          <a:xfrm>
            <a:off x="533400" y="8819106"/>
            <a:ext cx="118872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2A9BEDCE-4E82-4F22-B221-B76B1B33E4E9}"/>
              </a:ext>
            </a:extLst>
          </p:cNvPr>
          <p:cNvPicPr/>
          <p:nvPr/>
        </p:nvPicPr>
        <p:blipFill rotWithShape="1">
          <a:blip r:embed="rId3"/>
          <a:srcRect r="9137"/>
          <a:stretch/>
        </p:blipFill>
        <p:spPr>
          <a:xfrm>
            <a:off x="533399" y="5753074"/>
            <a:ext cx="7022433" cy="1501959"/>
          </a:xfrm>
          <a:prstGeom prst="rect">
            <a:avLst/>
          </a:prstGeom>
        </p:spPr>
      </p:pic>
      <p:sp>
        <p:nvSpPr>
          <p:cNvPr id="3" name="Rectangle 2">
            <a:extLst>
              <a:ext uri="{FF2B5EF4-FFF2-40B4-BE49-F238E27FC236}">
                <a16:creationId xmlns:a16="http://schemas.microsoft.com/office/drawing/2014/main" id="{821C55CC-994B-4A9B-9385-FD5B528C2476}"/>
              </a:ext>
            </a:extLst>
          </p:cNvPr>
          <p:cNvSpPr/>
          <p:nvPr/>
        </p:nvSpPr>
        <p:spPr>
          <a:xfrm>
            <a:off x="437147" y="5219661"/>
            <a:ext cx="4387516" cy="400110"/>
          </a:xfrm>
          <a:prstGeom prst="rect">
            <a:avLst/>
          </a:prstGeom>
        </p:spPr>
        <p:txBody>
          <a:bodyPr wrap="square">
            <a:spAutoFit/>
          </a:bodyPr>
          <a:lstStyle/>
          <a:p>
            <a:pPr marR="0" lvl="0">
              <a:spcBef>
                <a:spcPts val="0"/>
              </a:spcBef>
              <a:spcAft>
                <a:spcPts val="0"/>
              </a:spcAft>
              <a:buClr>
                <a:srgbClr val="808080"/>
              </a:buClr>
            </a:pPr>
            <a:r>
              <a:rPr lang="en-US" sz="1000" dirty="0">
                <a:solidFill>
                  <a:schemeClr val="tx2"/>
                </a:solidFill>
                <a:latin typeface="Arial" panose="020B0604020202020204" pitchFamily="34" charset="0"/>
                <a:ea typeface="Arial" panose="020B0604020202020204" pitchFamily="34" charset="0"/>
                <a:cs typeface="Times New Roman" panose="02020603050405020304" pitchFamily="18" charset="0"/>
              </a:rPr>
              <a:t>Exhibit 2. Frequency of Positive Returns in the S&amp;P 500 Index  </a:t>
            </a:r>
            <a:br>
              <a:rPr lang="en-US" sz="1000" dirty="0">
                <a:solidFill>
                  <a:schemeClr val="tx2"/>
                </a:solidFill>
                <a:latin typeface="Arial" panose="020B0604020202020204" pitchFamily="34" charset="0"/>
                <a:ea typeface="Arial" panose="020B0604020202020204" pitchFamily="34" charset="0"/>
                <a:cs typeface="Times New Roman" panose="02020603050405020304" pitchFamily="18" charset="0"/>
              </a:rPr>
            </a:br>
            <a:r>
              <a:rPr lang="en-US" sz="1000" dirty="0">
                <a:solidFill>
                  <a:schemeClr val="tx2"/>
                </a:solidFill>
                <a:latin typeface="Arial" panose="020B0604020202020204" pitchFamily="34" charset="0"/>
                <a:ea typeface="MS PGothic" panose="020B0600070205080204" pitchFamily="34" charset="-128"/>
                <a:cs typeface="Times New Roman" panose="02020603050405020304" pitchFamily="18" charset="0"/>
              </a:rPr>
              <a:t>Overlapping Periods: 1926–2018</a:t>
            </a:r>
          </a:p>
        </p:txBody>
      </p:sp>
      <p:sp>
        <p:nvSpPr>
          <p:cNvPr id="6" name="Rectangle 5">
            <a:extLst>
              <a:ext uri="{FF2B5EF4-FFF2-40B4-BE49-F238E27FC236}">
                <a16:creationId xmlns:a16="http://schemas.microsoft.com/office/drawing/2014/main" id="{4CB85353-2A4B-48DC-B531-06AE442863CB}"/>
              </a:ext>
            </a:extLst>
          </p:cNvPr>
          <p:cNvSpPr/>
          <p:nvPr/>
        </p:nvSpPr>
        <p:spPr>
          <a:xfrm>
            <a:off x="451184" y="7460201"/>
            <a:ext cx="6837947" cy="523220"/>
          </a:xfrm>
          <a:prstGeom prst="rect">
            <a:avLst/>
          </a:prstGeom>
        </p:spPr>
        <p:txBody>
          <a:bodyPr wrap="square">
            <a:spAutoFit/>
          </a:bodyPr>
          <a:lstStyle/>
          <a:p>
            <a:pPr>
              <a:spcAft>
                <a:spcPts val="1200"/>
              </a:spcAft>
            </a:pPr>
            <a:r>
              <a:rPr lang="en-US" sz="700" dirty="0">
                <a:latin typeface="Arial" panose="020B0604020202020204" pitchFamily="34" charset="0"/>
                <a:ea typeface="MS PGothic" panose="020B0600070205080204" pitchFamily="34" charset="-128"/>
                <a:cs typeface="Arial" panose="020B0604020202020204" pitchFamily="34" charset="0"/>
              </a:rPr>
              <a:t>In US dollars. From January 1926–December 2018, there are 997 overlapping 10-year periods, 1,057 overlapping 5-year periods, and 1,105 overlapping 1-year periods. The first period starts in January 1926, the second period starts in February 1926, the third in March 1926, and so on. S&amp;P data © S&amp;P Dow Jones Indices LLC, a division of S&amp;P Global. Indices are not available for direct investment. Index returns are not representative of actual portfolios and do not reflect costs and fees associated with an actual investment. Past performance is no guarantee of future results. Actual returns may be lower.</a:t>
            </a:r>
            <a:endParaRPr lang="en-US" sz="700" dirty="0">
              <a:effectLst/>
              <a:latin typeface="Arial" panose="020B0604020202020204" pitchFamily="34" charset="0"/>
              <a:ea typeface="MS PGothic" panose="020B0600070205080204" pitchFamily="34" charset="-128"/>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7FF3C1EA-77B8-45AD-AA03-23ECD1B4A91F}"/>
              </a:ext>
            </a:extLst>
          </p:cNvPr>
          <p:cNvCxnSpPr>
            <a:cxnSpLocks/>
          </p:cNvCxnSpPr>
          <p:nvPr/>
        </p:nvCxnSpPr>
        <p:spPr>
          <a:xfrm>
            <a:off x="538161" y="5072682"/>
            <a:ext cx="662062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3" name="Picture Placeholder 5">
            <a:extLst>
              <a:ext uri="{FF2B5EF4-FFF2-40B4-BE49-F238E27FC236}">
                <a16:creationId xmlns:a16="http://schemas.microsoft.com/office/drawing/2014/main" id="{8C9F5AA5-1367-4C21-AEF1-47FA4850D02C}"/>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244114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sp>
        <p:nvSpPr>
          <p:cNvPr id="6" name="Text Placeholder 5"/>
          <p:cNvSpPr>
            <a:spLocks noGrp="1"/>
          </p:cNvSpPr>
          <p:nvPr>
            <p:ph type="body" sz="quarter" idx="14"/>
          </p:nvPr>
        </p:nvSpPr>
        <p:spPr/>
        <p:txBody>
          <a:bodyPr/>
          <a:lstStyle/>
          <a:p>
            <a:r>
              <a:rPr lang="en-US" dirty="0"/>
              <a:t>Second Quarter 2019</a:t>
            </a:r>
          </a:p>
        </p:txBody>
      </p:sp>
      <p:sp>
        <p:nvSpPr>
          <p:cNvPr id="33" name="Text Placeholder 32"/>
          <p:cNvSpPr>
            <a:spLocks noGrp="1"/>
          </p:cNvSpPr>
          <p:nvPr>
            <p:ph type="body" sz="quarter" idx="18"/>
          </p:nvPr>
        </p:nvSpPr>
        <p:spPr/>
        <p:txBody>
          <a:bodyPr/>
          <a:lstStyle/>
          <a:p>
            <a:r>
              <a:rPr lang="en-US" dirty="0"/>
              <a:t>This report features world capital market performance and a timeline of events </a:t>
            </a:r>
            <a:br>
              <a:rPr lang="en-US" dirty="0"/>
            </a:br>
            <a:r>
              <a:rPr lang="en-US" dirty="0"/>
              <a:t>for the past quarter. It begins with a </a:t>
            </a:r>
            <a:br>
              <a:rPr lang="en-US" dirty="0"/>
            </a:br>
            <a:r>
              <a:rPr lang="en-US" dirty="0"/>
              <a:t>global overview, then features the </a:t>
            </a:r>
            <a:br>
              <a:rPr lang="en-US" dirty="0"/>
            </a:br>
            <a:r>
              <a:rPr lang="en-US" dirty="0"/>
              <a:t>returns of stock and bond asset classes in the US and international markets. </a:t>
            </a:r>
          </a:p>
          <a:p>
            <a:r>
              <a:rPr lang="en-US" dirty="0"/>
              <a:t>The report also illustrates the impact of globally diversified portfolios and features a quarterly topic.</a:t>
            </a:r>
          </a:p>
          <a:p>
            <a:endParaRPr lang="en-US" dirty="0"/>
          </a:p>
        </p:txBody>
      </p:sp>
      <p:sp>
        <p:nvSpPr>
          <p:cNvPr id="24" name="Text Placeholder 23"/>
          <p:cNvSpPr>
            <a:spLocks noGrp="1"/>
          </p:cNvSpPr>
          <p:nvPr>
            <p:ph type="body" sz="quarter" idx="19"/>
          </p:nvPr>
        </p:nvSpPr>
        <p:spPr/>
        <p:txBody>
          <a:bodyPr/>
          <a:lstStyle/>
          <a:p>
            <a:r>
              <a:rPr lang="en-US" dirty="0"/>
              <a:t>Overview:</a:t>
            </a:r>
          </a:p>
          <a:p>
            <a:pPr lvl="1"/>
            <a:r>
              <a:rPr lang="en-US" dirty="0"/>
              <a:t>Market Summary</a:t>
            </a:r>
          </a:p>
          <a:p>
            <a:pPr lvl="1"/>
            <a:r>
              <a:rPr lang="en-US" dirty="0"/>
              <a:t>World Stock Market Performance</a:t>
            </a:r>
          </a:p>
          <a:p>
            <a:pPr lvl="1"/>
            <a:r>
              <a:rPr lang="en-US" dirty="0"/>
              <a:t>World Asset Classes	</a:t>
            </a:r>
          </a:p>
          <a:p>
            <a:pPr lvl="1"/>
            <a:r>
              <a:rPr lang="en-US" dirty="0"/>
              <a:t>US Stocks	</a:t>
            </a:r>
          </a:p>
          <a:p>
            <a:pPr lvl="1"/>
            <a:r>
              <a:rPr lang="en-US" dirty="0"/>
              <a:t>International Developed Stocks</a:t>
            </a:r>
          </a:p>
          <a:p>
            <a:pPr lvl="1"/>
            <a:r>
              <a:rPr lang="en-US" dirty="0"/>
              <a:t>Emerging Markets Stocks</a:t>
            </a:r>
          </a:p>
          <a:p>
            <a:pPr lvl="1"/>
            <a:r>
              <a:rPr lang="en-US" dirty="0"/>
              <a:t>Select Country Performance</a:t>
            </a:r>
          </a:p>
          <a:p>
            <a:pPr lvl="1"/>
            <a:r>
              <a:rPr lang="en-US" dirty="0"/>
              <a:t>Select Currency Performance </a:t>
            </a:r>
            <a:br>
              <a:rPr lang="en-US" dirty="0"/>
            </a:br>
            <a:r>
              <a:rPr lang="en-US" dirty="0"/>
              <a:t>vs. US Dollar</a:t>
            </a:r>
          </a:p>
          <a:p>
            <a:pPr lvl="1"/>
            <a:r>
              <a:rPr lang="en-US" dirty="0"/>
              <a:t>Real Estate Investment Trusts (REITs)</a:t>
            </a:r>
          </a:p>
          <a:p>
            <a:pPr lvl="1"/>
            <a:r>
              <a:rPr lang="en-US" dirty="0"/>
              <a:t>Commodities</a:t>
            </a:r>
          </a:p>
          <a:p>
            <a:pPr lvl="1"/>
            <a:r>
              <a:rPr lang="en-US" dirty="0"/>
              <a:t>Fixed Income 	</a:t>
            </a:r>
          </a:p>
          <a:p>
            <a:pPr lvl="1"/>
            <a:r>
              <a:rPr lang="en-US" dirty="0"/>
              <a:t>Global Fixed Income 	</a:t>
            </a:r>
          </a:p>
          <a:p>
            <a:pPr lvl="1"/>
            <a:r>
              <a:rPr lang="en-US" dirty="0"/>
              <a:t>Impact of Diversification </a:t>
            </a:r>
          </a:p>
          <a:p>
            <a:pPr lvl="1"/>
            <a:r>
              <a:rPr lang="en-US" dirty="0"/>
              <a:t>Quarterly Topic: The Uncommon Average</a:t>
            </a:r>
          </a:p>
        </p:txBody>
      </p:sp>
      <p:pic>
        <p:nvPicPr>
          <p:cNvPr id="9" name="Picture Placeholder 5">
            <a:extLst>
              <a:ext uri="{FF2B5EF4-FFF2-40B4-BE49-F238E27FC236}">
                <a16:creationId xmlns:a16="http://schemas.microsoft.com/office/drawing/2014/main" id="{0E23F84C-97BA-4D47-83B0-268FB15AE0EC}"/>
              </a:ext>
            </a:extLst>
          </p:cNvPr>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341003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Market Summary</a:t>
            </a:r>
          </a:p>
        </p:txBody>
      </p:sp>
      <p:sp>
        <p:nvSpPr>
          <p:cNvPr id="6" name="Text Placeholder 5"/>
          <p:cNvSpPr>
            <a:spLocks noGrp="1"/>
          </p:cNvSpPr>
          <p:nvPr>
            <p:ph type="body" sz="quarter" idx="15"/>
          </p:nvPr>
        </p:nvSpPr>
        <p:spPr/>
        <p:txBody>
          <a:bodyPr/>
          <a:lstStyle/>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Bond Index), and Global Bond Market ex US (Bloomberg Barclays Global Aggregate ex-USD Bond Index [hedged to USD]). S&amp;P data © 2019 S&amp;P Dow Jones Indices LLC, a division of S&amp;P Global. All rights reserved. Frank Russell Company is the source and owner of the trademarks, service marks, and copyrights related to the Russell Indexes. MSCI data © MSCI 2019, all rights reserved. Bloomberg Barclays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4" name="Object 3"/>
          <p:cNvGraphicFramePr>
            <a:graphicFrameLocks/>
          </p:cNvGraphicFramePr>
          <p:nvPr>
            <p:extLst>
              <p:ext uri="{D42A27DB-BD31-4B8C-83A1-F6EECF244321}">
                <p14:modId xmlns:p14="http://schemas.microsoft.com/office/powerpoint/2010/main" val="2307198550"/>
              </p:ext>
            </p:extLst>
          </p:nvPr>
        </p:nvGraphicFramePr>
        <p:xfrm>
          <a:off x="514350" y="2417763"/>
          <a:ext cx="6743700" cy="5046662"/>
        </p:xfrm>
        <a:graphic>
          <a:graphicData uri="http://schemas.openxmlformats.org/presentationml/2006/ole">
            <mc:AlternateContent xmlns:mc="http://schemas.openxmlformats.org/markup-compatibility/2006">
              <mc:Choice xmlns:v="urn:schemas-microsoft-com:vml" Requires="v">
                <p:oleObj spid="_x0000_s37852" name="Worksheet" r:id="rId3" imgW="6581763" imgH="5248289" progId="Excel.Sheet.12">
                  <p:embed/>
                </p:oleObj>
              </mc:Choice>
              <mc:Fallback>
                <p:oleObj name="Worksheet" r:id="rId3" imgW="6581763" imgH="5248289" progId="Excel.Sheet.12">
                  <p:embed/>
                  <p:pic>
                    <p:nvPicPr>
                      <p:cNvPr id="0" name=""/>
                      <p:cNvPicPr>
                        <a:picLocks noChangeArrowheads="1"/>
                      </p:cNvPicPr>
                      <p:nvPr/>
                    </p:nvPicPr>
                    <p:blipFill>
                      <a:blip r:embed="rId4"/>
                      <a:srcRect/>
                      <a:stretch>
                        <a:fillRect/>
                      </a:stretch>
                    </p:blipFill>
                    <p:spPr bwMode="auto">
                      <a:xfrm>
                        <a:off x="514350" y="2417763"/>
                        <a:ext cx="6743700" cy="504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 name="Up Arrow 35"/>
          <p:cNvSpPr/>
          <p:nvPr/>
        </p:nvSpPr>
        <p:spPr>
          <a:xfrm>
            <a:off x="1917933" y="4040502"/>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5" name="Up Arrow 14"/>
          <p:cNvSpPr/>
          <p:nvPr/>
        </p:nvSpPr>
        <p:spPr>
          <a:xfrm>
            <a:off x="2765658" y="4040502"/>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6" name="Up Arrow 15"/>
          <p:cNvSpPr/>
          <p:nvPr/>
        </p:nvSpPr>
        <p:spPr>
          <a:xfrm>
            <a:off x="3661008" y="4040502"/>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7" name="Up Arrow 16"/>
          <p:cNvSpPr/>
          <p:nvPr/>
        </p:nvSpPr>
        <p:spPr>
          <a:xfrm>
            <a:off x="4527783" y="4040502"/>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8" name="Up Arrow 17"/>
          <p:cNvSpPr/>
          <p:nvPr/>
        </p:nvSpPr>
        <p:spPr>
          <a:xfrm>
            <a:off x="5613633" y="4040502"/>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4" name="Up Arrow 13"/>
          <p:cNvSpPr/>
          <p:nvPr/>
        </p:nvSpPr>
        <p:spPr>
          <a:xfrm>
            <a:off x="6458926" y="4040502"/>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66F6FF41-5833-4EBF-9145-362BCED2914A}" type="slidenum">
              <a:rPr lang="en-US" smtClean="0"/>
              <a:pPr/>
              <a:t>3</a:t>
            </a:fld>
            <a:endParaRPr lang="en-US" dirty="0"/>
          </a:p>
        </p:txBody>
      </p:sp>
      <p:pic>
        <p:nvPicPr>
          <p:cNvPr id="19" name="Picture Placeholder 5">
            <a:extLst>
              <a:ext uri="{FF2B5EF4-FFF2-40B4-BE49-F238E27FC236}">
                <a16:creationId xmlns:a16="http://schemas.microsoft.com/office/drawing/2014/main" id="{F252F5F8-086F-49A3-BFFF-A24A6EC3A971}"/>
              </a:ext>
            </a:extLst>
          </p:cNvPr>
          <p:cNvPicPr>
            <a:picLocks noGrp="1" noChangeAspect="1"/>
          </p:cNvPicPr>
          <p:nvPr>
            <p:ph type="pic" sz="quarter" idx="13"/>
          </p:nvPr>
        </p:nvPicPr>
        <p:blipFill>
          <a:blip r:embed="rId5"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307775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Long-Term Market Summary</a:t>
            </a:r>
          </a:p>
        </p:txBody>
      </p:sp>
      <p:sp>
        <p:nvSpPr>
          <p:cNvPr id="6" name="Text Placeholder 5"/>
          <p:cNvSpPr>
            <a:spLocks noGrp="1"/>
          </p:cNvSpPr>
          <p:nvPr>
            <p:ph type="body" sz="quarter" idx="15"/>
          </p:nvPr>
        </p:nvSpPr>
        <p:spPr/>
        <p:txBody>
          <a:bodyPr/>
          <a:lstStyle/>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Bond Index), and Global Bond Market ex US (Bloomberg Barclays Global Aggregate ex-USD Bond Index [hedged to USD]). S&amp;P data © 2019 S&amp;P Dow Jones Indices LLC, a division of S&amp;P Global. All rights reserved. Frank Russell Company is the source and owner of the trademarks, service marks, and copyrights related to the Russell Indexes. MSCI data © MSCI 2019, all rights reserved. Bloomberg Barclays data provided by Bloomberg. </a:t>
            </a:r>
          </a:p>
        </p:txBody>
      </p:sp>
      <p:sp>
        <p:nvSpPr>
          <p:cNvPr id="5" name="Text Placeholder 4"/>
          <p:cNvSpPr>
            <a:spLocks noGrp="1"/>
          </p:cNvSpPr>
          <p:nvPr>
            <p:ph type="body" sz="quarter" idx="14"/>
          </p:nvPr>
        </p:nvSpPr>
        <p:spPr/>
        <p:txBody>
          <a:bodyPr/>
          <a:lstStyle/>
          <a:p>
            <a:pPr lvl="0"/>
            <a:r>
              <a:rPr lang="en-US" dirty="0"/>
              <a:t>Index Returns</a:t>
            </a:r>
          </a:p>
        </p:txBody>
      </p:sp>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19" name="Object 18">
            <a:extLst>
              <a:ext uri="{FF2B5EF4-FFF2-40B4-BE49-F238E27FC236}">
                <a16:creationId xmlns:a16="http://schemas.microsoft.com/office/drawing/2014/main" id="{D27D992A-2D2E-4A75-B317-96040A8FAA99}"/>
              </a:ext>
            </a:extLst>
          </p:cNvPr>
          <p:cNvGraphicFramePr>
            <a:graphicFrameLocks/>
          </p:cNvGraphicFramePr>
          <p:nvPr>
            <p:extLst>
              <p:ext uri="{D42A27DB-BD31-4B8C-83A1-F6EECF244321}">
                <p14:modId xmlns:p14="http://schemas.microsoft.com/office/powerpoint/2010/main" val="3194119402"/>
              </p:ext>
            </p:extLst>
          </p:nvPr>
        </p:nvGraphicFramePr>
        <p:xfrm>
          <a:off x="533400" y="2332038"/>
          <a:ext cx="6808788" cy="5383212"/>
        </p:xfrm>
        <a:graphic>
          <a:graphicData uri="http://schemas.openxmlformats.org/presentationml/2006/ole">
            <mc:AlternateContent xmlns:mc="http://schemas.openxmlformats.org/markup-compatibility/2006">
              <mc:Choice xmlns:v="urn:schemas-microsoft-com:vml" Requires="v">
                <p:oleObj spid="_x0000_s46179" name="Worksheet" r:id="rId3" imgW="6638889" imgH="5600657" progId="Excel.Sheet.12">
                  <p:embed/>
                </p:oleObj>
              </mc:Choice>
              <mc:Fallback>
                <p:oleObj name="Worksheet" r:id="rId3" imgW="6638889" imgH="5600657" progId="Excel.Sheet.12">
                  <p:embed/>
                  <p:pic>
                    <p:nvPicPr>
                      <p:cNvPr id="19" name="Object 18">
                        <a:extLst>
                          <a:ext uri="{FF2B5EF4-FFF2-40B4-BE49-F238E27FC236}">
                            <a16:creationId xmlns:a16="http://schemas.microsoft.com/office/drawing/2014/main" id="{D27D992A-2D2E-4A75-B317-96040A8FAA99}"/>
                          </a:ext>
                        </a:extLst>
                      </p:cNvPr>
                      <p:cNvPicPr>
                        <a:picLocks noChangeArrowheads="1"/>
                      </p:cNvPicPr>
                      <p:nvPr/>
                    </p:nvPicPr>
                    <p:blipFill>
                      <a:blip r:embed="rId4"/>
                      <a:srcRect/>
                      <a:stretch>
                        <a:fillRect/>
                      </a:stretch>
                    </p:blipFill>
                    <p:spPr bwMode="auto">
                      <a:xfrm>
                        <a:off x="533400" y="2332038"/>
                        <a:ext cx="6808788" cy="5383212"/>
                      </a:xfrm>
                      <a:prstGeom prst="rect">
                        <a:avLst/>
                      </a:prstGeom>
                      <a:noFill/>
                      <a:ln>
                        <a:noFill/>
                      </a:ln>
                    </p:spPr>
                  </p:pic>
                </p:oleObj>
              </mc:Fallback>
            </mc:AlternateContent>
          </a:graphicData>
        </a:graphic>
      </p:graphicFrame>
      <p:sp>
        <p:nvSpPr>
          <p:cNvPr id="21" name="Up Arrow 1">
            <a:extLst>
              <a:ext uri="{FF2B5EF4-FFF2-40B4-BE49-F238E27FC236}">
                <a16:creationId xmlns:a16="http://schemas.microsoft.com/office/drawing/2014/main" id="{2D8FC971-5E24-47AF-84FF-C2377D489C0E}"/>
              </a:ext>
            </a:extLst>
          </p:cNvPr>
          <p:cNvSpPr/>
          <p:nvPr/>
        </p:nvSpPr>
        <p:spPr>
          <a:xfrm rot="10800000">
            <a:off x="1439283" y="3764595"/>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4" name="Up Arrow 1">
            <a:extLst>
              <a:ext uri="{FF2B5EF4-FFF2-40B4-BE49-F238E27FC236}">
                <a16:creationId xmlns:a16="http://schemas.microsoft.com/office/drawing/2014/main" id="{9F80B9D8-CFC5-4B35-B193-691FD69F980B}"/>
              </a:ext>
            </a:extLst>
          </p:cNvPr>
          <p:cNvSpPr/>
          <p:nvPr/>
        </p:nvSpPr>
        <p:spPr>
          <a:xfrm flipV="1">
            <a:off x="5493558" y="3764595"/>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6" name="Up Arrow 1">
            <a:extLst>
              <a:ext uri="{FF2B5EF4-FFF2-40B4-BE49-F238E27FC236}">
                <a16:creationId xmlns:a16="http://schemas.microsoft.com/office/drawing/2014/main" id="{5766105B-3113-471F-9D6F-7296AA17D294}"/>
              </a:ext>
            </a:extLst>
          </p:cNvPr>
          <p:cNvSpPr/>
          <p:nvPr/>
        </p:nvSpPr>
        <p:spPr>
          <a:xfrm rot="10800000">
            <a:off x="1439283"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7" name="Up Arrow 1">
            <a:extLst>
              <a:ext uri="{FF2B5EF4-FFF2-40B4-BE49-F238E27FC236}">
                <a16:creationId xmlns:a16="http://schemas.microsoft.com/office/drawing/2014/main" id="{B3807537-20E2-4FC1-A908-D51C5A4478D3}"/>
              </a:ext>
            </a:extLst>
          </p:cNvPr>
          <p:cNvSpPr/>
          <p:nvPr/>
        </p:nvSpPr>
        <p:spPr>
          <a:xfrm flipV="1">
            <a:off x="2426971"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8" name="Up Arrow 1">
            <a:extLst>
              <a:ext uri="{FF2B5EF4-FFF2-40B4-BE49-F238E27FC236}">
                <a16:creationId xmlns:a16="http://schemas.microsoft.com/office/drawing/2014/main" id="{182F5238-3B5E-423F-B964-092BEFCAB4E5}"/>
              </a:ext>
            </a:extLst>
          </p:cNvPr>
          <p:cNvSpPr/>
          <p:nvPr/>
        </p:nvSpPr>
        <p:spPr>
          <a:xfrm flipV="1">
            <a:off x="4343961"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9" name="Up Arrow 1">
            <a:extLst>
              <a:ext uri="{FF2B5EF4-FFF2-40B4-BE49-F238E27FC236}">
                <a16:creationId xmlns:a16="http://schemas.microsoft.com/office/drawing/2014/main" id="{F1D8A96F-3E84-4EB4-BF20-A2B030B7477F}"/>
              </a:ext>
            </a:extLst>
          </p:cNvPr>
          <p:cNvSpPr/>
          <p:nvPr/>
        </p:nvSpPr>
        <p:spPr>
          <a:xfrm flipV="1">
            <a:off x="5493558"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1" name="Up Arrow 1">
            <a:extLst>
              <a:ext uri="{FF2B5EF4-FFF2-40B4-BE49-F238E27FC236}">
                <a16:creationId xmlns:a16="http://schemas.microsoft.com/office/drawing/2014/main" id="{C227B34E-6083-4175-BB60-CEF05E3059FC}"/>
              </a:ext>
            </a:extLst>
          </p:cNvPr>
          <p:cNvSpPr/>
          <p:nvPr/>
        </p:nvSpPr>
        <p:spPr>
          <a:xfrm rot="10800000">
            <a:off x="1439283"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2" name="Up Arrow 1">
            <a:extLst>
              <a:ext uri="{FF2B5EF4-FFF2-40B4-BE49-F238E27FC236}">
                <a16:creationId xmlns:a16="http://schemas.microsoft.com/office/drawing/2014/main" id="{9EAA6EBD-5FB8-44C9-BD32-AC72BC6A1712}"/>
              </a:ext>
            </a:extLst>
          </p:cNvPr>
          <p:cNvSpPr/>
          <p:nvPr/>
        </p:nvSpPr>
        <p:spPr>
          <a:xfrm flipV="1">
            <a:off x="2408364"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3" name="Up Arrow 1">
            <a:extLst>
              <a:ext uri="{FF2B5EF4-FFF2-40B4-BE49-F238E27FC236}">
                <a16:creationId xmlns:a16="http://schemas.microsoft.com/office/drawing/2014/main" id="{DBC957D0-1D30-478E-8B0C-CE8B64AF5304}"/>
              </a:ext>
            </a:extLst>
          </p:cNvPr>
          <p:cNvSpPr/>
          <p:nvPr/>
        </p:nvSpPr>
        <p:spPr>
          <a:xfrm flipV="1">
            <a:off x="4343961"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4" name="Up Arrow 1">
            <a:extLst>
              <a:ext uri="{FF2B5EF4-FFF2-40B4-BE49-F238E27FC236}">
                <a16:creationId xmlns:a16="http://schemas.microsoft.com/office/drawing/2014/main" id="{0F6E8654-648F-4FCD-B53A-C501E938B164}"/>
              </a:ext>
            </a:extLst>
          </p:cNvPr>
          <p:cNvSpPr/>
          <p:nvPr/>
        </p:nvSpPr>
        <p:spPr>
          <a:xfrm flipV="1">
            <a:off x="5493558"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5" name="Up Arrow 1">
            <a:extLst>
              <a:ext uri="{FF2B5EF4-FFF2-40B4-BE49-F238E27FC236}">
                <a16:creationId xmlns:a16="http://schemas.microsoft.com/office/drawing/2014/main" id="{ED7DD11A-6923-48BB-8CF1-9801E1528833}"/>
              </a:ext>
            </a:extLst>
          </p:cNvPr>
          <p:cNvSpPr/>
          <p:nvPr/>
        </p:nvSpPr>
        <p:spPr>
          <a:xfrm flipV="1">
            <a:off x="6426409" y="3764595"/>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7" name="Up Arrow 1">
            <a:extLst>
              <a:ext uri="{FF2B5EF4-FFF2-40B4-BE49-F238E27FC236}">
                <a16:creationId xmlns:a16="http://schemas.microsoft.com/office/drawing/2014/main" id="{28A11EE8-515A-423F-AE29-13CEAB3FEF5E}"/>
              </a:ext>
            </a:extLst>
          </p:cNvPr>
          <p:cNvSpPr/>
          <p:nvPr/>
        </p:nvSpPr>
        <p:spPr>
          <a:xfrm flipV="1">
            <a:off x="6426409"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8" name="Up Arrow 1">
            <a:extLst>
              <a:ext uri="{FF2B5EF4-FFF2-40B4-BE49-F238E27FC236}">
                <a16:creationId xmlns:a16="http://schemas.microsoft.com/office/drawing/2014/main" id="{B005BCF4-50DA-4E65-8ADE-AA7AE83CBE8A}"/>
              </a:ext>
            </a:extLst>
          </p:cNvPr>
          <p:cNvSpPr/>
          <p:nvPr/>
        </p:nvSpPr>
        <p:spPr>
          <a:xfrm flipV="1">
            <a:off x="6426409"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6" name="Up Arrow 14">
            <a:extLst>
              <a:ext uri="{FF2B5EF4-FFF2-40B4-BE49-F238E27FC236}">
                <a16:creationId xmlns:a16="http://schemas.microsoft.com/office/drawing/2014/main" id="{69E85EF3-F631-49DE-AE24-10BA5F3FB187}"/>
              </a:ext>
            </a:extLst>
          </p:cNvPr>
          <p:cNvSpPr/>
          <p:nvPr/>
        </p:nvSpPr>
        <p:spPr>
          <a:xfrm>
            <a:off x="4371843" y="3764595"/>
            <a:ext cx="692893" cy="54864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a:ea typeface="+mn-ea"/>
              <a:cs typeface="Arial" pitchFamily="34" charset="0"/>
            </a:endParaRPr>
          </a:p>
        </p:txBody>
      </p:sp>
      <p:sp>
        <p:nvSpPr>
          <p:cNvPr id="39" name="Up Arrow 1">
            <a:extLst>
              <a:ext uri="{FF2B5EF4-FFF2-40B4-BE49-F238E27FC236}">
                <a16:creationId xmlns:a16="http://schemas.microsoft.com/office/drawing/2014/main" id="{5B5A222B-F8D5-4931-8EB2-4FD88391ACA7}"/>
              </a:ext>
            </a:extLst>
          </p:cNvPr>
          <p:cNvSpPr/>
          <p:nvPr/>
        </p:nvSpPr>
        <p:spPr>
          <a:xfrm flipV="1">
            <a:off x="3378621"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0" name="Up Arrow 1">
            <a:extLst>
              <a:ext uri="{FF2B5EF4-FFF2-40B4-BE49-F238E27FC236}">
                <a16:creationId xmlns:a16="http://schemas.microsoft.com/office/drawing/2014/main" id="{18709C89-4595-43CD-A876-BD4D2C5CF67C}"/>
              </a:ext>
            </a:extLst>
          </p:cNvPr>
          <p:cNvSpPr/>
          <p:nvPr/>
        </p:nvSpPr>
        <p:spPr>
          <a:xfrm flipV="1">
            <a:off x="3378621"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0" name="Up Arrow 1">
            <a:extLst>
              <a:ext uri="{FF2B5EF4-FFF2-40B4-BE49-F238E27FC236}">
                <a16:creationId xmlns:a16="http://schemas.microsoft.com/office/drawing/2014/main" id="{8E63E726-7B2E-4EEC-BD6F-D6D18E09FD7D}"/>
              </a:ext>
            </a:extLst>
          </p:cNvPr>
          <p:cNvSpPr/>
          <p:nvPr/>
        </p:nvSpPr>
        <p:spPr>
          <a:xfrm flipV="1">
            <a:off x="2426971" y="3764595"/>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1" name="Up Arrow 1">
            <a:extLst>
              <a:ext uri="{FF2B5EF4-FFF2-40B4-BE49-F238E27FC236}">
                <a16:creationId xmlns:a16="http://schemas.microsoft.com/office/drawing/2014/main" id="{2AF8CB12-05E1-4F32-8582-08F5200A4056}"/>
              </a:ext>
            </a:extLst>
          </p:cNvPr>
          <p:cNvSpPr/>
          <p:nvPr/>
        </p:nvSpPr>
        <p:spPr>
          <a:xfrm flipV="1">
            <a:off x="3378621" y="3764595"/>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42" name="Picture Placeholder 5">
            <a:extLst>
              <a:ext uri="{FF2B5EF4-FFF2-40B4-BE49-F238E27FC236}">
                <a16:creationId xmlns:a16="http://schemas.microsoft.com/office/drawing/2014/main" id="{D7B18E9D-51FF-4385-AA3A-301892C16CAA}"/>
              </a:ext>
            </a:extLst>
          </p:cNvPr>
          <p:cNvPicPr>
            <a:picLocks noGrp="1" noChangeAspect="1"/>
          </p:cNvPicPr>
          <p:nvPr>
            <p:ph type="pic" sz="quarter" idx="13"/>
          </p:nvPr>
        </p:nvPicPr>
        <p:blipFill>
          <a:blip r:embed="rId5"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29529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World Stock Market Performance</a:t>
            </a:r>
          </a:p>
        </p:txBody>
      </p:sp>
      <p:sp>
        <p:nvSpPr>
          <p:cNvPr id="3" name="Slide Number Placeholder 2"/>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71" name="Text Placeholder 1"/>
          <p:cNvSpPr>
            <a:spLocks noGrp="1"/>
          </p:cNvSpPr>
          <p:nvPr>
            <p:ph type="body" sz="quarter" idx="15"/>
          </p:nvPr>
        </p:nvSpPr>
        <p:spPr/>
        <p:txBody>
          <a:bodyPr/>
          <a:lstStyle/>
          <a:p>
            <a:r>
              <a:rPr lang="en-US" dirty="0"/>
              <a:t>Graph Source: MSCI ACWI Index [net div.]. MSCI data © MSCI 2019, all rights reserved.</a:t>
            </a:r>
          </a:p>
          <a:p>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1" name="Text Placeholder 2"/>
          <p:cNvSpPr>
            <a:spLocks noGrp="1"/>
          </p:cNvSpPr>
          <p:nvPr>
            <p:ph type="body" sz="quarter" idx="14"/>
          </p:nvPr>
        </p:nvSpPr>
        <p:spPr/>
        <p:txBody>
          <a:bodyPr/>
          <a:lstStyle/>
          <a:p>
            <a:r>
              <a:rPr lang="en-US" dirty="0"/>
              <a:t>MSCI All Country World Index with selected headlines from Q2 2019</a:t>
            </a:r>
          </a:p>
        </p:txBody>
      </p:sp>
      <p:grpSp>
        <p:nvGrpSpPr>
          <p:cNvPr id="65" name="Group 64">
            <a:extLst>
              <a:ext uri="{FF2B5EF4-FFF2-40B4-BE49-F238E27FC236}">
                <a16:creationId xmlns:a16="http://schemas.microsoft.com/office/drawing/2014/main" id="{07D0F371-9A32-47F8-BCA9-365F1B5536F2}"/>
              </a:ext>
            </a:extLst>
          </p:cNvPr>
          <p:cNvGrpSpPr/>
          <p:nvPr/>
        </p:nvGrpSpPr>
        <p:grpSpPr>
          <a:xfrm>
            <a:off x="433973" y="8693040"/>
            <a:ext cx="6881228" cy="396933"/>
            <a:chOff x="524124" y="6748330"/>
            <a:chExt cx="8894109" cy="396933"/>
          </a:xfrm>
        </p:grpSpPr>
        <p:sp>
          <p:nvSpPr>
            <p:cNvPr id="66" name="TextBox 65">
              <a:extLst>
                <a:ext uri="{FF2B5EF4-FFF2-40B4-BE49-F238E27FC236}">
                  <a16:creationId xmlns:a16="http://schemas.microsoft.com/office/drawing/2014/main" id="{979EA66F-DA8A-4BD1-B482-9D927E3683DE}"/>
                </a:ext>
              </a:extLst>
            </p:cNvPr>
            <p:cNvSpPr txBox="1"/>
            <p:nvPr/>
          </p:nvSpPr>
          <p:spPr>
            <a:xfrm>
              <a:off x="524124" y="6775986"/>
              <a:ext cx="8791688" cy="369277"/>
            </a:xfrm>
            <a:prstGeom prst="rect">
              <a:avLst/>
            </a:prstGeom>
            <a:noFill/>
          </p:spPr>
          <p:txBody>
            <a:bodyPr wrap="square" lIns="91388" tIns="45693" rIns="91388" bIns="45693" rtlCol="0">
              <a:spAutoFit/>
            </a:bodyPr>
            <a:lstStyle/>
            <a:p>
              <a:pPr marL="0" marR="0" lvl="0" indent="0" algn="l" defTabSz="1018228" rtl="0" eaLnBrk="1" fontAlgn="auto" latinLnBrk="0" hangingPunct="1">
                <a:lnSpc>
                  <a:spcPct val="100000"/>
                </a:lnSpc>
                <a:spcBef>
                  <a:spcPts val="0"/>
                </a:spcBef>
                <a:spcAft>
                  <a:spcPts val="0"/>
                </a:spcAft>
                <a:buClrTx/>
                <a:buSzTx/>
                <a:buFontTx/>
                <a:buNone/>
                <a:tabLst/>
                <a:defRPr/>
              </a:pPr>
              <a:r>
                <a:rPr kumimoji="0" lang="en-US" sz="900" b="1" i="1" u="none" strike="noStrike" kern="1200" cap="none" spc="0" normalizeH="0" baseline="0" noProof="0" dirty="0">
                  <a:ln>
                    <a:noFill/>
                  </a:ln>
                  <a:solidFill>
                    <a:srgbClr val="35627D"/>
                  </a:solidFill>
                  <a:effectLst/>
                  <a:uLnTx/>
                  <a:uFillTx/>
                  <a:latin typeface="Times New Roman" panose="02020603050405020304" pitchFamily="18" charset="0"/>
                  <a:ea typeface="+mn-ea"/>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67" name="Straight Connector 66">
              <a:extLst>
                <a:ext uri="{FF2B5EF4-FFF2-40B4-BE49-F238E27FC236}">
                  <a16:creationId xmlns:a16="http://schemas.microsoft.com/office/drawing/2014/main" id="{9B1903FB-E6AB-4455-84AE-DDD8C5E3C4AF}"/>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61" name="TextBox 60">
            <a:extLst>
              <a:ext uri="{FF2B5EF4-FFF2-40B4-BE49-F238E27FC236}">
                <a16:creationId xmlns:a16="http://schemas.microsoft.com/office/drawing/2014/main" id="{FD51A0E7-2035-41F4-9D38-6295218BA2FE}"/>
              </a:ext>
            </a:extLst>
          </p:cNvPr>
          <p:cNvSpPr txBox="1"/>
          <p:nvPr/>
        </p:nvSpPr>
        <p:spPr>
          <a:xfrm>
            <a:off x="501501" y="6055103"/>
            <a:ext cx="1162424"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“IMF Cuts 2019 Global Growth Outlook”</a:t>
            </a:r>
          </a:p>
        </p:txBody>
      </p:sp>
      <p:sp>
        <p:nvSpPr>
          <p:cNvPr id="80" name="TextBox 79">
            <a:extLst>
              <a:ext uri="{FF2B5EF4-FFF2-40B4-BE49-F238E27FC236}">
                <a16:creationId xmlns:a16="http://schemas.microsoft.com/office/drawing/2014/main" id="{4F4005AC-6E1C-41E5-ABC3-A1731C2DFE84}"/>
              </a:ext>
            </a:extLst>
          </p:cNvPr>
          <p:cNvSpPr txBox="1"/>
          <p:nvPr/>
        </p:nvSpPr>
        <p:spPr>
          <a:xfrm>
            <a:off x="1565384" y="5646960"/>
            <a:ext cx="1065834"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“Global Stock Rally Defies Dimming Economic Outlook”</a:t>
            </a:r>
          </a:p>
        </p:txBody>
      </p:sp>
      <p:sp>
        <p:nvSpPr>
          <p:cNvPr id="81" name="TextBox 80">
            <a:extLst>
              <a:ext uri="{FF2B5EF4-FFF2-40B4-BE49-F238E27FC236}">
                <a16:creationId xmlns:a16="http://schemas.microsoft.com/office/drawing/2014/main" id="{24226216-FE69-4909-B86E-0D17EA57235C}"/>
              </a:ext>
            </a:extLst>
          </p:cNvPr>
          <p:cNvSpPr txBox="1"/>
          <p:nvPr/>
        </p:nvSpPr>
        <p:spPr>
          <a:xfrm>
            <a:off x="2016396" y="7345200"/>
            <a:ext cx="1142277"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Stocks Rally to Put S&amp;P 500, Nasdaq at New Records”</a:t>
            </a:r>
          </a:p>
        </p:txBody>
      </p:sp>
      <p:sp>
        <p:nvSpPr>
          <p:cNvPr id="82" name="TextBox 81">
            <a:extLst>
              <a:ext uri="{FF2B5EF4-FFF2-40B4-BE49-F238E27FC236}">
                <a16:creationId xmlns:a16="http://schemas.microsoft.com/office/drawing/2014/main" id="{5EE55730-3CAC-4354-B893-F78326B81E32}"/>
              </a:ext>
            </a:extLst>
          </p:cNvPr>
          <p:cNvSpPr txBox="1"/>
          <p:nvPr/>
        </p:nvSpPr>
        <p:spPr>
          <a:xfrm>
            <a:off x="2705739" y="6580667"/>
            <a:ext cx="930595"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“Home-Price Growth Slows to Lowest Level Since 2012”</a:t>
            </a:r>
          </a:p>
        </p:txBody>
      </p:sp>
      <p:sp>
        <p:nvSpPr>
          <p:cNvPr id="83" name="TextBox 82">
            <a:extLst>
              <a:ext uri="{FF2B5EF4-FFF2-40B4-BE49-F238E27FC236}">
                <a16:creationId xmlns:a16="http://schemas.microsoft.com/office/drawing/2014/main" id="{23845753-41EE-4409-AB4A-2941431E0CB4}"/>
              </a:ext>
            </a:extLst>
          </p:cNvPr>
          <p:cNvSpPr txBox="1"/>
          <p:nvPr/>
        </p:nvSpPr>
        <p:spPr>
          <a:xfrm>
            <a:off x="2994683" y="5646960"/>
            <a:ext cx="891517"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Worker Productivity Advances at Best Rate Since 2010”</a:t>
            </a:r>
          </a:p>
        </p:txBody>
      </p:sp>
      <p:sp>
        <p:nvSpPr>
          <p:cNvPr id="84" name="TextBox 83">
            <a:extLst>
              <a:ext uri="{FF2B5EF4-FFF2-40B4-BE49-F238E27FC236}">
                <a16:creationId xmlns:a16="http://schemas.microsoft.com/office/drawing/2014/main" id="{AB6A4DE3-DEB7-4E9B-8252-6069E0155591}"/>
              </a:ext>
            </a:extLst>
          </p:cNvPr>
          <p:cNvSpPr txBox="1"/>
          <p:nvPr/>
        </p:nvSpPr>
        <p:spPr>
          <a:xfrm>
            <a:off x="3246865" y="7770502"/>
            <a:ext cx="980948"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“US-China Trade Talks End Without a Deal”</a:t>
            </a:r>
          </a:p>
        </p:txBody>
      </p:sp>
      <p:sp>
        <p:nvSpPr>
          <p:cNvPr id="85" name="TextBox 84">
            <a:extLst>
              <a:ext uri="{FF2B5EF4-FFF2-40B4-BE49-F238E27FC236}">
                <a16:creationId xmlns:a16="http://schemas.microsoft.com/office/drawing/2014/main" id="{ED878F5C-0290-47AB-96AB-FE36B97BAD7B}"/>
              </a:ext>
            </a:extLst>
          </p:cNvPr>
          <p:cNvSpPr txBox="1"/>
          <p:nvPr/>
        </p:nvSpPr>
        <p:spPr>
          <a:xfrm>
            <a:off x="3976576" y="7193811"/>
            <a:ext cx="1190847"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Consumer Sentiment Hits Highest Level in 15 Years”</a:t>
            </a:r>
          </a:p>
        </p:txBody>
      </p:sp>
      <p:sp>
        <p:nvSpPr>
          <p:cNvPr id="86" name="TextBox 85">
            <a:extLst>
              <a:ext uri="{FF2B5EF4-FFF2-40B4-BE49-F238E27FC236}">
                <a16:creationId xmlns:a16="http://schemas.microsoft.com/office/drawing/2014/main" id="{3114E017-F481-4467-B5E8-E8EF6F55A949}"/>
              </a:ext>
            </a:extLst>
          </p:cNvPr>
          <p:cNvSpPr txBox="1"/>
          <p:nvPr/>
        </p:nvSpPr>
        <p:spPr>
          <a:xfrm>
            <a:off x="4236189" y="6462420"/>
            <a:ext cx="1037560"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“Japan Surprises with 2.1% Growth, but It’s Not All Roses”</a:t>
            </a:r>
          </a:p>
        </p:txBody>
      </p:sp>
      <p:sp>
        <p:nvSpPr>
          <p:cNvPr id="87" name="TextBox 86">
            <a:extLst>
              <a:ext uri="{FF2B5EF4-FFF2-40B4-BE49-F238E27FC236}">
                <a16:creationId xmlns:a16="http://schemas.microsoft.com/office/drawing/2014/main" id="{F4FC1A30-75F0-4BF7-BDBB-E9FCC65049EF}"/>
              </a:ext>
            </a:extLst>
          </p:cNvPr>
          <p:cNvSpPr txBox="1"/>
          <p:nvPr/>
        </p:nvSpPr>
        <p:spPr>
          <a:xfrm>
            <a:off x="4475730" y="5646960"/>
            <a:ext cx="959155"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“Eurozone Economy Slows as Demand for Exports Stalls”</a:t>
            </a:r>
          </a:p>
        </p:txBody>
      </p:sp>
      <p:sp>
        <p:nvSpPr>
          <p:cNvPr id="88" name="TextBox 87">
            <a:extLst>
              <a:ext uri="{FF2B5EF4-FFF2-40B4-BE49-F238E27FC236}">
                <a16:creationId xmlns:a16="http://schemas.microsoft.com/office/drawing/2014/main" id="{A3E14181-AA94-4FBE-8915-973082500A2C}"/>
              </a:ext>
            </a:extLst>
          </p:cNvPr>
          <p:cNvSpPr txBox="1"/>
          <p:nvPr/>
        </p:nvSpPr>
        <p:spPr>
          <a:xfrm>
            <a:off x="5444317" y="6896100"/>
            <a:ext cx="969982"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Job Openings Outnumber Unemployed by Widest Gap Ever”</a:t>
            </a:r>
          </a:p>
        </p:txBody>
      </p:sp>
      <p:sp>
        <p:nvSpPr>
          <p:cNvPr id="89" name="TextBox 88">
            <a:extLst>
              <a:ext uri="{FF2B5EF4-FFF2-40B4-BE49-F238E27FC236}">
                <a16:creationId xmlns:a16="http://schemas.microsoft.com/office/drawing/2014/main" id="{F3366969-2DA3-43F5-AF35-008559A73B99}"/>
              </a:ext>
            </a:extLst>
          </p:cNvPr>
          <p:cNvSpPr txBox="1"/>
          <p:nvPr/>
        </p:nvSpPr>
        <p:spPr>
          <a:xfrm>
            <a:off x="6209414" y="5646960"/>
            <a:ext cx="999460"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“S&amp;P 500 Hits Record Close After Fed Hints at Interest-Rate Cut”</a:t>
            </a:r>
          </a:p>
        </p:txBody>
      </p:sp>
      <p:sp>
        <p:nvSpPr>
          <p:cNvPr id="90" name="TextBox 89">
            <a:extLst>
              <a:ext uri="{FF2B5EF4-FFF2-40B4-BE49-F238E27FC236}">
                <a16:creationId xmlns:a16="http://schemas.microsoft.com/office/drawing/2014/main" id="{DA36809C-A8F8-41E9-97DB-FCB25B52E346}"/>
              </a:ext>
            </a:extLst>
          </p:cNvPr>
          <p:cNvSpPr txBox="1"/>
          <p:nvPr/>
        </p:nvSpPr>
        <p:spPr>
          <a:xfrm>
            <a:off x="6546999" y="6553200"/>
            <a:ext cx="789467"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Economy Grew at Unrevised 3.1% Rate in First Quarter”</a:t>
            </a:r>
          </a:p>
        </p:txBody>
      </p:sp>
      <p:sp>
        <p:nvSpPr>
          <p:cNvPr id="91" name="TextBox 90">
            <a:extLst>
              <a:ext uri="{FF2B5EF4-FFF2-40B4-BE49-F238E27FC236}">
                <a16:creationId xmlns:a16="http://schemas.microsoft.com/office/drawing/2014/main" id="{7DF67A66-AB42-4035-83FE-89224B2C96AD}"/>
              </a:ext>
            </a:extLst>
          </p:cNvPr>
          <p:cNvSpPr txBox="1"/>
          <p:nvPr/>
        </p:nvSpPr>
        <p:spPr>
          <a:xfrm>
            <a:off x="6683546" y="7496997"/>
            <a:ext cx="875927"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S&amp;P 500 Posts Best First Half in 22 Years”</a:t>
            </a:r>
          </a:p>
        </p:txBody>
      </p:sp>
      <p:cxnSp>
        <p:nvCxnSpPr>
          <p:cNvPr id="92" name="Straight Connector 91">
            <a:extLst>
              <a:ext uri="{FF2B5EF4-FFF2-40B4-BE49-F238E27FC236}">
                <a16:creationId xmlns:a16="http://schemas.microsoft.com/office/drawing/2014/main" id="{B343A626-288A-488E-B893-ADB887D08CA8}"/>
              </a:ext>
            </a:extLst>
          </p:cNvPr>
          <p:cNvCxnSpPr>
            <a:cxnSpLocks/>
          </p:cNvCxnSpPr>
          <p:nvPr/>
        </p:nvCxnSpPr>
        <p:spPr>
          <a:xfrm>
            <a:off x="1442451" y="5257800"/>
            <a:ext cx="0" cy="80671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2E10248F-F7D5-4EEE-BE3C-93F42A4CCF52}"/>
              </a:ext>
            </a:extLst>
          </p:cNvPr>
          <p:cNvCxnSpPr>
            <a:cxnSpLocks/>
          </p:cNvCxnSpPr>
          <p:nvPr/>
        </p:nvCxnSpPr>
        <p:spPr>
          <a:xfrm>
            <a:off x="1926489" y="5257800"/>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91260397-B3C9-45CF-966F-11CA1A63E3D9}"/>
              </a:ext>
            </a:extLst>
          </p:cNvPr>
          <p:cNvCxnSpPr>
            <a:cxnSpLocks/>
          </p:cNvCxnSpPr>
          <p:nvPr/>
        </p:nvCxnSpPr>
        <p:spPr>
          <a:xfrm>
            <a:off x="2695461" y="5257800"/>
            <a:ext cx="0" cy="206803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FB7A8D1A-ECBD-4125-891F-3D2F4F968A60}"/>
              </a:ext>
            </a:extLst>
          </p:cNvPr>
          <p:cNvCxnSpPr>
            <a:cxnSpLocks/>
          </p:cNvCxnSpPr>
          <p:nvPr/>
        </p:nvCxnSpPr>
        <p:spPr>
          <a:xfrm>
            <a:off x="2960981" y="5257800"/>
            <a:ext cx="0" cy="129540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4C995566-B8C8-4162-A5B8-EA5F9AE16410}"/>
              </a:ext>
            </a:extLst>
          </p:cNvPr>
          <p:cNvCxnSpPr>
            <a:cxnSpLocks/>
          </p:cNvCxnSpPr>
          <p:nvPr/>
        </p:nvCxnSpPr>
        <p:spPr>
          <a:xfrm>
            <a:off x="3172901" y="5260072"/>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1E760CAF-2BE5-4424-B955-E749ED4DF423}"/>
              </a:ext>
            </a:extLst>
          </p:cNvPr>
          <p:cNvCxnSpPr>
            <a:cxnSpLocks/>
          </p:cNvCxnSpPr>
          <p:nvPr/>
        </p:nvCxnSpPr>
        <p:spPr>
          <a:xfrm>
            <a:off x="3728683" y="5257800"/>
            <a:ext cx="0" cy="253586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9BF1746-A655-47EE-8F7F-1E7808B9A2F7}"/>
              </a:ext>
            </a:extLst>
          </p:cNvPr>
          <p:cNvCxnSpPr>
            <a:cxnSpLocks/>
          </p:cNvCxnSpPr>
          <p:nvPr/>
        </p:nvCxnSpPr>
        <p:spPr>
          <a:xfrm>
            <a:off x="4230217" y="5257800"/>
            <a:ext cx="0" cy="195107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5A799DA-DD76-4B8A-B35D-4BDBD01C7BE1}"/>
              </a:ext>
            </a:extLst>
          </p:cNvPr>
          <p:cNvCxnSpPr>
            <a:cxnSpLocks/>
          </p:cNvCxnSpPr>
          <p:nvPr/>
        </p:nvCxnSpPr>
        <p:spPr>
          <a:xfrm>
            <a:off x="4406523" y="5257800"/>
            <a:ext cx="0" cy="118553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8AB0CB58-4ADC-4F4F-AF3D-416E3913BA41}"/>
              </a:ext>
            </a:extLst>
          </p:cNvPr>
          <p:cNvCxnSpPr>
            <a:cxnSpLocks/>
          </p:cNvCxnSpPr>
          <p:nvPr/>
        </p:nvCxnSpPr>
        <p:spPr>
          <a:xfrm>
            <a:off x="4691349" y="5257800"/>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94B6CE13-ECB5-48D4-ABD0-2C4336C0385D}"/>
              </a:ext>
            </a:extLst>
          </p:cNvPr>
          <p:cNvCxnSpPr>
            <a:cxnSpLocks/>
          </p:cNvCxnSpPr>
          <p:nvPr/>
        </p:nvCxnSpPr>
        <p:spPr>
          <a:xfrm>
            <a:off x="5960296" y="5257800"/>
            <a:ext cx="0" cy="163830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70B9514-FC2A-4412-B89B-F0FC5B2E44D0}"/>
              </a:ext>
            </a:extLst>
          </p:cNvPr>
          <p:cNvCxnSpPr>
            <a:cxnSpLocks/>
          </p:cNvCxnSpPr>
          <p:nvPr/>
        </p:nvCxnSpPr>
        <p:spPr>
          <a:xfrm>
            <a:off x="6701701" y="5257800"/>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34FA4AE9-D3F4-47A7-BDA7-68A1E9EA7A1C}"/>
              </a:ext>
            </a:extLst>
          </p:cNvPr>
          <p:cNvCxnSpPr>
            <a:cxnSpLocks/>
          </p:cNvCxnSpPr>
          <p:nvPr/>
        </p:nvCxnSpPr>
        <p:spPr>
          <a:xfrm>
            <a:off x="7167107" y="5257800"/>
            <a:ext cx="0" cy="129540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981E1D91-D024-4985-B873-C396A0DE87E4}"/>
              </a:ext>
            </a:extLst>
          </p:cNvPr>
          <p:cNvCxnSpPr>
            <a:cxnSpLocks/>
          </p:cNvCxnSpPr>
          <p:nvPr/>
        </p:nvCxnSpPr>
        <p:spPr>
          <a:xfrm>
            <a:off x="7372986" y="5257800"/>
            <a:ext cx="0" cy="219562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5AAABAA1-2640-4D3A-BBBE-CF242485F68F}"/>
              </a:ext>
            </a:extLst>
          </p:cNvPr>
          <p:cNvCxnSpPr>
            <a:cxnSpLocks/>
          </p:cNvCxnSpPr>
          <p:nvPr/>
        </p:nvCxnSpPr>
        <p:spPr>
          <a:xfrm>
            <a:off x="1604497" y="5257800"/>
            <a:ext cx="0" cy="1335086"/>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AC7D1B39-94CB-4E3E-9704-9AEC87B74B1C}"/>
              </a:ext>
            </a:extLst>
          </p:cNvPr>
          <p:cNvSpPr txBox="1"/>
          <p:nvPr/>
        </p:nvSpPr>
        <p:spPr>
          <a:xfrm>
            <a:off x="1148106" y="6653237"/>
            <a:ext cx="918106"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Budget Deficit Grew 15% in First Half of Fiscal 2019”</a:t>
            </a:r>
          </a:p>
        </p:txBody>
      </p:sp>
      <p:graphicFrame>
        <p:nvGraphicFramePr>
          <p:cNvPr id="107" name="Chart 106">
            <a:extLst>
              <a:ext uri="{FF2B5EF4-FFF2-40B4-BE49-F238E27FC236}">
                <a16:creationId xmlns:a16="http://schemas.microsoft.com/office/drawing/2014/main" id="{CAA792B1-6B5D-4E46-A1D4-BA326FD20361}"/>
              </a:ext>
            </a:extLst>
          </p:cNvPr>
          <p:cNvGraphicFramePr/>
          <p:nvPr>
            <p:extLst>
              <p:ext uri="{D42A27DB-BD31-4B8C-83A1-F6EECF244321}">
                <p14:modId xmlns:p14="http://schemas.microsoft.com/office/powerpoint/2010/main" val="182967572"/>
              </p:ext>
            </p:extLst>
          </p:nvPr>
        </p:nvGraphicFramePr>
        <p:xfrm>
          <a:off x="533400" y="2606533"/>
          <a:ext cx="7137400" cy="2857360"/>
        </p:xfrm>
        <a:graphic>
          <a:graphicData uri="http://schemas.openxmlformats.org/drawingml/2006/chart">
            <c:chart xmlns:c="http://schemas.openxmlformats.org/drawingml/2006/chart" xmlns:r="http://schemas.openxmlformats.org/officeDocument/2006/relationships" r:id="rId3"/>
          </a:graphicData>
        </a:graphic>
      </p:graphicFrame>
      <p:pic>
        <p:nvPicPr>
          <p:cNvPr id="39" name="Picture Placeholder 5">
            <a:extLst>
              <a:ext uri="{FF2B5EF4-FFF2-40B4-BE49-F238E27FC236}">
                <a16:creationId xmlns:a16="http://schemas.microsoft.com/office/drawing/2014/main" id="{C20ADF5C-8A51-4ABF-8E31-664DCBC754E6}"/>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1696748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p:txBody>
          <a:bodyPr/>
          <a:lstStyle/>
          <a:p>
            <a:r>
              <a:rPr lang="en-US" dirty="0"/>
              <a:t>Graph Source: MSCI ACWI Index [net div.]. MSCI data © MSCI 2019, all rights reserved.</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p:txBody>
          <a:bodyPr/>
          <a:lstStyle/>
          <a:p>
            <a:r>
              <a:rPr lang="en-US" dirty="0"/>
              <a:t>MSCI All Country World Index with selected headlines from past 12 months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6</a:t>
            </a:fld>
            <a:endParaRPr lang="en-US" dirty="0"/>
          </a:p>
        </p:txBody>
      </p:sp>
      <p:grpSp>
        <p:nvGrpSpPr>
          <p:cNvPr id="88" name="Group 87">
            <a:extLst>
              <a:ext uri="{FF2B5EF4-FFF2-40B4-BE49-F238E27FC236}">
                <a16:creationId xmlns:a16="http://schemas.microsoft.com/office/drawing/2014/main" id="{9910B90C-E269-4605-A050-8512BF6748DA}"/>
              </a:ext>
            </a:extLst>
          </p:cNvPr>
          <p:cNvGrpSpPr/>
          <p:nvPr/>
        </p:nvGrpSpPr>
        <p:grpSpPr>
          <a:xfrm>
            <a:off x="433973" y="8693040"/>
            <a:ext cx="6881228" cy="396933"/>
            <a:chOff x="524124" y="6748330"/>
            <a:chExt cx="8894109" cy="396933"/>
          </a:xfrm>
        </p:grpSpPr>
        <p:sp>
          <p:nvSpPr>
            <p:cNvPr id="89" name="TextBox 88">
              <a:extLst>
                <a:ext uri="{FF2B5EF4-FFF2-40B4-BE49-F238E27FC236}">
                  <a16:creationId xmlns:a16="http://schemas.microsoft.com/office/drawing/2014/main" id="{408AEC37-E8D3-4249-8B28-795CB73909D8}"/>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90" name="Straight Connector 89">
              <a:extLst>
                <a:ext uri="{FF2B5EF4-FFF2-40B4-BE49-F238E27FC236}">
                  <a16:creationId xmlns:a16="http://schemas.microsoft.com/office/drawing/2014/main" id="{03008596-56CC-4CAC-9FA2-B5F89E827D5D}"/>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121" name="Picture Placeholder 2">
            <a:extLst>
              <a:ext uri="{FF2B5EF4-FFF2-40B4-BE49-F238E27FC236}">
                <a16:creationId xmlns:a16="http://schemas.microsoft.com/office/drawing/2014/main" id="{93CC4C00-1193-490F-9827-700936175EC5}"/>
              </a:ext>
            </a:extLst>
          </p:cNvPr>
          <p:cNvGraphicFramePr>
            <a:graphicFrameLocks/>
          </p:cNvGraphicFramePr>
          <p:nvPr>
            <p:extLst>
              <p:ext uri="{D42A27DB-BD31-4B8C-83A1-F6EECF244321}">
                <p14:modId xmlns:p14="http://schemas.microsoft.com/office/powerpoint/2010/main" val="2155461946"/>
              </p:ext>
            </p:extLst>
          </p:nvPr>
        </p:nvGraphicFramePr>
        <p:xfrm>
          <a:off x="3543557" y="2187886"/>
          <a:ext cx="4089144" cy="1155561"/>
        </p:xfrm>
        <a:graphic>
          <a:graphicData uri="http://schemas.openxmlformats.org/drawingml/2006/chart">
            <c:chart xmlns:c="http://schemas.openxmlformats.org/drawingml/2006/chart" xmlns:r="http://schemas.openxmlformats.org/officeDocument/2006/relationships" r:id="rId2"/>
          </a:graphicData>
        </a:graphic>
      </p:graphicFrame>
      <p:sp>
        <p:nvSpPr>
          <p:cNvPr id="122" name="TextBox 1">
            <a:extLst>
              <a:ext uri="{FF2B5EF4-FFF2-40B4-BE49-F238E27FC236}">
                <a16:creationId xmlns:a16="http://schemas.microsoft.com/office/drawing/2014/main" id="{8B37EE44-02B9-49A7-BA72-AB2DC31AE0F8}"/>
              </a:ext>
            </a:extLst>
          </p:cNvPr>
          <p:cNvSpPr txBox="1"/>
          <p:nvPr/>
        </p:nvSpPr>
        <p:spPr>
          <a:xfrm>
            <a:off x="3545150" y="2215938"/>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(2000–Q2 2019)</a:t>
            </a:r>
          </a:p>
        </p:txBody>
      </p:sp>
      <p:sp>
        <p:nvSpPr>
          <p:cNvPr id="123" name="TextBox 1">
            <a:extLst>
              <a:ext uri="{FF2B5EF4-FFF2-40B4-BE49-F238E27FC236}">
                <a16:creationId xmlns:a16="http://schemas.microsoft.com/office/drawing/2014/main" id="{B191816F-C2A8-4C14-8917-5F6B0FDD6907}"/>
              </a:ext>
            </a:extLst>
          </p:cNvPr>
          <p:cNvSpPr txBox="1"/>
          <p:nvPr/>
        </p:nvSpPr>
        <p:spPr>
          <a:xfrm>
            <a:off x="6765625" y="2728871"/>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sp>
        <p:nvSpPr>
          <p:cNvPr id="60" name="TextBox 59">
            <a:extLst>
              <a:ext uri="{FF2B5EF4-FFF2-40B4-BE49-F238E27FC236}">
                <a16:creationId xmlns:a16="http://schemas.microsoft.com/office/drawing/2014/main" id="{8B2D25FA-F32A-4812-A374-7803E2DE3E93}"/>
              </a:ext>
            </a:extLst>
          </p:cNvPr>
          <p:cNvSpPr txBox="1"/>
          <p:nvPr/>
        </p:nvSpPr>
        <p:spPr>
          <a:xfrm>
            <a:off x="6644314" y="5536114"/>
            <a:ext cx="838347" cy="9233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Job Openings Outnumber Unemployed by Widest Gap Ever”</a:t>
            </a:r>
          </a:p>
        </p:txBody>
      </p:sp>
      <p:sp>
        <p:nvSpPr>
          <p:cNvPr id="61" name="TextBox 60">
            <a:extLst>
              <a:ext uri="{FF2B5EF4-FFF2-40B4-BE49-F238E27FC236}">
                <a16:creationId xmlns:a16="http://schemas.microsoft.com/office/drawing/2014/main" id="{3451E81C-B6F3-48F8-924F-1FBE77D1DA28}"/>
              </a:ext>
            </a:extLst>
          </p:cNvPr>
          <p:cNvSpPr txBox="1"/>
          <p:nvPr/>
        </p:nvSpPr>
        <p:spPr>
          <a:xfrm>
            <a:off x="533400" y="6300754"/>
            <a:ext cx="1049461"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Jobless Claims Hit Lowest Level since 1969”</a:t>
            </a:r>
          </a:p>
        </p:txBody>
      </p:sp>
      <p:sp>
        <p:nvSpPr>
          <p:cNvPr id="62" name="TextBox 61">
            <a:extLst>
              <a:ext uri="{FF2B5EF4-FFF2-40B4-BE49-F238E27FC236}">
                <a16:creationId xmlns:a16="http://schemas.microsoft.com/office/drawing/2014/main" id="{563E7DB7-6B28-4A26-8D32-A490C4D2D2AF}"/>
              </a:ext>
            </a:extLst>
          </p:cNvPr>
          <p:cNvSpPr txBox="1"/>
          <p:nvPr/>
        </p:nvSpPr>
        <p:spPr>
          <a:xfrm>
            <a:off x="1148796" y="5545350"/>
            <a:ext cx="935183"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“Nasdaq Crosses 8000 Threshold for First Time”</a:t>
            </a:r>
          </a:p>
        </p:txBody>
      </p:sp>
      <p:sp>
        <p:nvSpPr>
          <p:cNvPr id="83" name="TextBox 82">
            <a:extLst>
              <a:ext uri="{FF2B5EF4-FFF2-40B4-BE49-F238E27FC236}">
                <a16:creationId xmlns:a16="http://schemas.microsoft.com/office/drawing/2014/main" id="{A2072145-E518-435B-9C4D-E8CFDFFEC79F}"/>
              </a:ext>
            </a:extLst>
          </p:cNvPr>
          <p:cNvSpPr txBox="1"/>
          <p:nvPr/>
        </p:nvSpPr>
        <p:spPr>
          <a:xfrm>
            <a:off x="1453381" y="6721759"/>
            <a:ext cx="1057563"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“China’s Trade Surplus with US Hits New Record”</a:t>
            </a:r>
          </a:p>
        </p:txBody>
      </p:sp>
      <p:sp>
        <p:nvSpPr>
          <p:cNvPr id="84" name="TextBox 83">
            <a:extLst>
              <a:ext uri="{FF2B5EF4-FFF2-40B4-BE49-F238E27FC236}">
                <a16:creationId xmlns:a16="http://schemas.microsoft.com/office/drawing/2014/main" id="{374A25D9-5CB9-4F62-A586-635314DA0D52}"/>
              </a:ext>
            </a:extLst>
          </p:cNvPr>
          <p:cNvSpPr txBox="1"/>
          <p:nvPr/>
        </p:nvSpPr>
        <p:spPr>
          <a:xfrm>
            <a:off x="1756605" y="7432487"/>
            <a:ext cx="1294940"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“Fed Raises Interest Rates, Signals One More Increase This Year”</a:t>
            </a:r>
          </a:p>
        </p:txBody>
      </p:sp>
      <p:sp>
        <p:nvSpPr>
          <p:cNvPr id="91" name="TextBox 90">
            <a:extLst>
              <a:ext uri="{FF2B5EF4-FFF2-40B4-BE49-F238E27FC236}">
                <a16:creationId xmlns:a16="http://schemas.microsoft.com/office/drawing/2014/main" id="{9AC1500C-DD8C-492E-BDD5-301E6EB615DB}"/>
              </a:ext>
            </a:extLst>
          </p:cNvPr>
          <p:cNvSpPr txBox="1"/>
          <p:nvPr/>
        </p:nvSpPr>
        <p:spPr>
          <a:xfrm>
            <a:off x="2407806" y="5545350"/>
            <a:ext cx="888288"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Jobless Claims Hit Lowest Level since 1969”</a:t>
            </a:r>
          </a:p>
        </p:txBody>
      </p:sp>
      <p:sp>
        <p:nvSpPr>
          <p:cNvPr id="92" name="TextBox 91">
            <a:extLst>
              <a:ext uri="{FF2B5EF4-FFF2-40B4-BE49-F238E27FC236}">
                <a16:creationId xmlns:a16="http://schemas.microsoft.com/office/drawing/2014/main" id="{73B2CCFA-F215-46CB-9BD2-B5A161286648}"/>
              </a:ext>
            </a:extLst>
          </p:cNvPr>
          <p:cNvSpPr txBox="1"/>
          <p:nvPr/>
        </p:nvSpPr>
        <p:spPr>
          <a:xfrm>
            <a:off x="2761662" y="6407992"/>
            <a:ext cx="906572"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“Midterm Elections Produce a Divided Congress”</a:t>
            </a:r>
          </a:p>
        </p:txBody>
      </p:sp>
      <p:sp>
        <p:nvSpPr>
          <p:cNvPr id="93" name="TextBox 92">
            <a:extLst>
              <a:ext uri="{FF2B5EF4-FFF2-40B4-BE49-F238E27FC236}">
                <a16:creationId xmlns:a16="http://schemas.microsoft.com/office/drawing/2014/main" id="{94946A1F-B720-4320-8311-1509D7D1E29C}"/>
              </a:ext>
            </a:extLst>
          </p:cNvPr>
          <p:cNvSpPr txBox="1"/>
          <p:nvPr/>
        </p:nvSpPr>
        <p:spPr>
          <a:xfrm>
            <a:off x="3155687" y="7565536"/>
            <a:ext cx="831135"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“Existing-Home Sales Suffer Largest Annual Drop in Four Years”</a:t>
            </a:r>
          </a:p>
        </p:txBody>
      </p:sp>
      <p:sp>
        <p:nvSpPr>
          <p:cNvPr id="94" name="TextBox 93">
            <a:extLst>
              <a:ext uri="{FF2B5EF4-FFF2-40B4-BE49-F238E27FC236}">
                <a16:creationId xmlns:a16="http://schemas.microsoft.com/office/drawing/2014/main" id="{608BF1E7-A552-4A94-8FA4-20A66461B7CB}"/>
              </a:ext>
            </a:extLst>
          </p:cNvPr>
          <p:cNvSpPr txBox="1"/>
          <p:nvPr/>
        </p:nvSpPr>
        <p:spPr>
          <a:xfrm>
            <a:off x="3424117" y="5972770"/>
            <a:ext cx="775310" cy="9233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“Oil Prices Drop Sharply as OPEC Struggles to Agree on Cuts”</a:t>
            </a:r>
          </a:p>
        </p:txBody>
      </p:sp>
      <p:sp>
        <p:nvSpPr>
          <p:cNvPr id="95" name="TextBox 94">
            <a:extLst>
              <a:ext uri="{FF2B5EF4-FFF2-40B4-BE49-F238E27FC236}">
                <a16:creationId xmlns:a16="http://schemas.microsoft.com/office/drawing/2014/main" id="{0281A034-1181-4AD6-8F78-BBBA0F55FCE2}"/>
              </a:ext>
            </a:extLst>
          </p:cNvPr>
          <p:cNvSpPr txBox="1"/>
          <p:nvPr/>
        </p:nvSpPr>
        <p:spPr>
          <a:xfrm>
            <a:off x="3817089" y="7090082"/>
            <a:ext cx="1137684"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Indexes Close with Worst Yearly Losses Since 2008”</a:t>
            </a:r>
          </a:p>
        </p:txBody>
      </p:sp>
      <p:sp>
        <p:nvSpPr>
          <p:cNvPr id="96" name="TextBox 95">
            <a:extLst>
              <a:ext uri="{FF2B5EF4-FFF2-40B4-BE49-F238E27FC236}">
                <a16:creationId xmlns:a16="http://schemas.microsoft.com/office/drawing/2014/main" id="{C5616790-8B21-4862-BC26-06546BDCBEAE}"/>
              </a:ext>
            </a:extLst>
          </p:cNvPr>
          <p:cNvSpPr txBox="1"/>
          <p:nvPr/>
        </p:nvSpPr>
        <p:spPr>
          <a:xfrm>
            <a:off x="4225515" y="6292617"/>
            <a:ext cx="1016336"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“OECD Sees Further Slowdown in Global Economy”</a:t>
            </a:r>
          </a:p>
        </p:txBody>
      </p:sp>
      <p:sp>
        <p:nvSpPr>
          <p:cNvPr id="97" name="TextBox 96">
            <a:extLst>
              <a:ext uri="{FF2B5EF4-FFF2-40B4-BE49-F238E27FC236}">
                <a16:creationId xmlns:a16="http://schemas.microsoft.com/office/drawing/2014/main" id="{9C8E5795-D5F3-4580-87C0-DF04264CCF07}"/>
              </a:ext>
            </a:extLst>
          </p:cNvPr>
          <p:cNvSpPr txBox="1"/>
          <p:nvPr/>
        </p:nvSpPr>
        <p:spPr>
          <a:xfrm>
            <a:off x="4625163" y="5537730"/>
            <a:ext cx="1073889"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“Oil Rises Sharply on OPEC Production Cuts, Falling US Stockpiles”</a:t>
            </a:r>
          </a:p>
        </p:txBody>
      </p:sp>
      <p:cxnSp>
        <p:nvCxnSpPr>
          <p:cNvPr id="98" name="Straight Connector 97">
            <a:extLst>
              <a:ext uri="{FF2B5EF4-FFF2-40B4-BE49-F238E27FC236}">
                <a16:creationId xmlns:a16="http://schemas.microsoft.com/office/drawing/2014/main" id="{1E9F7A3C-FD74-4FD5-B950-003E0F452A48}"/>
              </a:ext>
            </a:extLst>
          </p:cNvPr>
          <p:cNvCxnSpPr/>
          <p:nvPr/>
        </p:nvCxnSpPr>
        <p:spPr>
          <a:xfrm>
            <a:off x="7026027" y="5257800"/>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0D4470E1-8259-4AC6-BDB6-B96DDA007A1D}"/>
              </a:ext>
            </a:extLst>
          </p:cNvPr>
          <p:cNvCxnSpPr>
            <a:cxnSpLocks/>
          </p:cNvCxnSpPr>
          <p:nvPr/>
        </p:nvCxnSpPr>
        <p:spPr>
          <a:xfrm>
            <a:off x="1079230" y="5257800"/>
            <a:ext cx="0" cy="104978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9EF89EB3-0A1F-4212-94B8-75AED18ADEB3}"/>
              </a:ext>
            </a:extLst>
          </p:cNvPr>
          <p:cNvCxnSpPr/>
          <p:nvPr/>
        </p:nvCxnSpPr>
        <p:spPr>
          <a:xfrm>
            <a:off x="1829843" y="5257800"/>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D8468F83-6EA8-4226-B27F-95ED0F827F5A}"/>
              </a:ext>
            </a:extLst>
          </p:cNvPr>
          <p:cNvCxnSpPr>
            <a:cxnSpLocks/>
          </p:cNvCxnSpPr>
          <p:nvPr/>
        </p:nvCxnSpPr>
        <p:spPr>
          <a:xfrm>
            <a:off x="2032877" y="5257800"/>
            <a:ext cx="0" cy="14481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8C5407D5-B0A3-4A2B-A3F2-22BAC9CA1764}"/>
              </a:ext>
            </a:extLst>
          </p:cNvPr>
          <p:cNvCxnSpPr>
            <a:cxnSpLocks/>
          </p:cNvCxnSpPr>
          <p:nvPr/>
        </p:nvCxnSpPr>
        <p:spPr>
          <a:xfrm>
            <a:off x="2391235" y="5257800"/>
            <a:ext cx="0" cy="217265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8BE8FC6F-D596-44EA-A905-A707FFD35D20}"/>
              </a:ext>
            </a:extLst>
          </p:cNvPr>
          <p:cNvCxnSpPr>
            <a:cxnSpLocks/>
          </p:cNvCxnSpPr>
          <p:nvPr/>
        </p:nvCxnSpPr>
        <p:spPr>
          <a:xfrm>
            <a:off x="2670052" y="5257800"/>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62D8698A-5B86-49FB-B4AA-6026E655C97B}"/>
              </a:ext>
            </a:extLst>
          </p:cNvPr>
          <p:cNvCxnSpPr>
            <a:cxnSpLocks/>
          </p:cNvCxnSpPr>
          <p:nvPr/>
        </p:nvCxnSpPr>
        <p:spPr>
          <a:xfrm>
            <a:off x="7348920" y="5257800"/>
            <a:ext cx="0" cy="197234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A7B16A9-E380-4CED-949B-B0B9BD4DCC9D}"/>
              </a:ext>
            </a:extLst>
          </p:cNvPr>
          <p:cNvCxnSpPr>
            <a:cxnSpLocks/>
          </p:cNvCxnSpPr>
          <p:nvPr/>
        </p:nvCxnSpPr>
        <p:spPr>
          <a:xfrm>
            <a:off x="3155985" y="5257800"/>
            <a:ext cx="0" cy="115911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C6854515-00C7-48CE-8538-B92365F56F36}"/>
              </a:ext>
            </a:extLst>
          </p:cNvPr>
          <p:cNvCxnSpPr>
            <a:cxnSpLocks/>
          </p:cNvCxnSpPr>
          <p:nvPr/>
        </p:nvCxnSpPr>
        <p:spPr>
          <a:xfrm>
            <a:off x="3454293" y="5276054"/>
            <a:ext cx="0" cy="227306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7EFCBC3E-A080-4CE5-BC55-2BB85F8EA168}"/>
              </a:ext>
            </a:extLst>
          </p:cNvPr>
          <p:cNvCxnSpPr>
            <a:cxnSpLocks/>
          </p:cNvCxnSpPr>
          <p:nvPr/>
        </p:nvCxnSpPr>
        <p:spPr>
          <a:xfrm>
            <a:off x="3664608" y="5257800"/>
            <a:ext cx="0" cy="68698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B129A4B8-991E-4DBC-98AE-22DAB0C6A922}"/>
              </a:ext>
            </a:extLst>
          </p:cNvPr>
          <p:cNvCxnSpPr>
            <a:cxnSpLocks/>
          </p:cNvCxnSpPr>
          <p:nvPr/>
        </p:nvCxnSpPr>
        <p:spPr>
          <a:xfrm>
            <a:off x="4167606" y="5257800"/>
            <a:ext cx="0" cy="184474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C799BE14-710F-4ADF-8D5B-49E81F14988B}"/>
              </a:ext>
            </a:extLst>
          </p:cNvPr>
          <p:cNvCxnSpPr>
            <a:cxnSpLocks/>
          </p:cNvCxnSpPr>
          <p:nvPr/>
        </p:nvCxnSpPr>
        <p:spPr>
          <a:xfrm>
            <a:off x="4393465" y="5257800"/>
            <a:ext cx="0" cy="103667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3190BFE-93B1-47E5-A5AA-B21EF69BCDBC}"/>
              </a:ext>
            </a:extLst>
          </p:cNvPr>
          <p:cNvCxnSpPr/>
          <p:nvPr/>
        </p:nvCxnSpPr>
        <p:spPr>
          <a:xfrm>
            <a:off x="5180751" y="5257800"/>
            <a:ext cx="0" cy="27432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56550412-F79A-4D45-8BA6-48BD7A5583F3}"/>
              </a:ext>
            </a:extLst>
          </p:cNvPr>
          <p:cNvSpPr txBox="1"/>
          <p:nvPr/>
        </p:nvSpPr>
        <p:spPr>
          <a:xfrm>
            <a:off x="5220586" y="7288806"/>
            <a:ext cx="1034639"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“May’s Brexit Deal Is Rejected for a Third Time by Lawmakers”</a:t>
            </a:r>
          </a:p>
        </p:txBody>
      </p:sp>
      <p:sp>
        <p:nvSpPr>
          <p:cNvPr id="112" name="TextBox 111">
            <a:extLst>
              <a:ext uri="{FF2B5EF4-FFF2-40B4-BE49-F238E27FC236}">
                <a16:creationId xmlns:a16="http://schemas.microsoft.com/office/drawing/2014/main" id="{58F8DFC4-2635-4341-9E41-432FC6C46B2C}"/>
              </a:ext>
            </a:extLst>
          </p:cNvPr>
          <p:cNvSpPr txBox="1"/>
          <p:nvPr/>
        </p:nvSpPr>
        <p:spPr>
          <a:xfrm>
            <a:off x="5854217" y="5580259"/>
            <a:ext cx="865559"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“Home-Price Growth Slows to Lowest Level Since 2012”</a:t>
            </a:r>
          </a:p>
        </p:txBody>
      </p:sp>
      <p:sp>
        <p:nvSpPr>
          <p:cNvPr id="113" name="TextBox 112">
            <a:extLst>
              <a:ext uri="{FF2B5EF4-FFF2-40B4-BE49-F238E27FC236}">
                <a16:creationId xmlns:a16="http://schemas.microsoft.com/office/drawing/2014/main" id="{ACB5B30A-01CA-4CBD-B939-E60FD42A5013}"/>
              </a:ext>
            </a:extLst>
          </p:cNvPr>
          <p:cNvSpPr txBox="1"/>
          <p:nvPr/>
        </p:nvSpPr>
        <p:spPr>
          <a:xfrm>
            <a:off x="6177516" y="6562301"/>
            <a:ext cx="999459"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 “US Consumer Sentiment Hits Highest Level in 15 Years”</a:t>
            </a:r>
          </a:p>
        </p:txBody>
      </p:sp>
      <p:cxnSp>
        <p:nvCxnSpPr>
          <p:cNvPr id="114" name="Straight Connector 113">
            <a:extLst>
              <a:ext uri="{FF2B5EF4-FFF2-40B4-BE49-F238E27FC236}">
                <a16:creationId xmlns:a16="http://schemas.microsoft.com/office/drawing/2014/main" id="{101E2184-AF17-45DE-A38C-041906AB88EB}"/>
              </a:ext>
            </a:extLst>
          </p:cNvPr>
          <p:cNvCxnSpPr>
            <a:cxnSpLocks/>
          </p:cNvCxnSpPr>
          <p:nvPr/>
        </p:nvCxnSpPr>
        <p:spPr>
          <a:xfrm>
            <a:off x="5725697" y="5257800"/>
            <a:ext cx="0" cy="203613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E214601A-AB14-4F4D-96A4-5D1AAD015536}"/>
              </a:ext>
            </a:extLst>
          </p:cNvPr>
          <p:cNvCxnSpPr>
            <a:cxnSpLocks/>
          </p:cNvCxnSpPr>
          <p:nvPr/>
        </p:nvCxnSpPr>
        <p:spPr>
          <a:xfrm>
            <a:off x="6627022" y="5257800"/>
            <a:ext cx="0" cy="124864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15BAF15-8125-4BE4-8C83-8913B0A79BD7}"/>
              </a:ext>
            </a:extLst>
          </p:cNvPr>
          <p:cNvCxnSpPr/>
          <p:nvPr/>
        </p:nvCxnSpPr>
        <p:spPr>
          <a:xfrm>
            <a:off x="6253027" y="5257800"/>
            <a:ext cx="0" cy="27432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6617F79F-E718-4EC3-B711-19A631574D33}"/>
              </a:ext>
            </a:extLst>
          </p:cNvPr>
          <p:cNvSpPr txBox="1"/>
          <p:nvPr/>
        </p:nvSpPr>
        <p:spPr>
          <a:xfrm>
            <a:off x="6715487" y="7248172"/>
            <a:ext cx="892344"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“S&amp;P 500 Posts Best First Half in 22 Years”</a:t>
            </a:r>
          </a:p>
        </p:txBody>
      </p:sp>
      <p:grpSp>
        <p:nvGrpSpPr>
          <p:cNvPr id="118" name="Graph">
            <a:extLst>
              <a:ext uri="{FF2B5EF4-FFF2-40B4-BE49-F238E27FC236}">
                <a16:creationId xmlns:a16="http://schemas.microsoft.com/office/drawing/2014/main" id="{46C8240E-E063-4D8F-A189-9E1177491912}"/>
              </a:ext>
            </a:extLst>
          </p:cNvPr>
          <p:cNvGrpSpPr/>
          <p:nvPr/>
        </p:nvGrpSpPr>
        <p:grpSpPr>
          <a:xfrm>
            <a:off x="533400" y="2562744"/>
            <a:ext cx="7124700" cy="2889044"/>
            <a:chOff x="696538" y="1959276"/>
            <a:chExt cx="5704261" cy="2712353"/>
          </a:xfrm>
        </p:grpSpPr>
        <p:graphicFrame>
          <p:nvGraphicFramePr>
            <p:cNvPr id="119" name="Chart 118">
              <a:extLst>
                <a:ext uri="{FF2B5EF4-FFF2-40B4-BE49-F238E27FC236}">
                  <a16:creationId xmlns:a16="http://schemas.microsoft.com/office/drawing/2014/main" id="{8E58A733-27EF-450D-9B93-3E4B49932742}"/>
                </a:ext>
              </a:extLst>
            </p:cNvPr>
            <p:cNvGraphicFramePr/>
            <p:nvPr>
              <p:extLst>
                <p:ext uri="{D42A27DB-BD31-4B8C-83A1-F6EECF244321}">
                  <p14:modId xmlns:p14="http://schemas.microsoft.com/office/powerpoint/2010/main" val="3101051670"/>
                </p:ext>
              </p:extLst>
            </p:nvPr>
          </p:nvGraphicFramePr>
          <p:xfrm>
            <a:off x="696538" y="2000421"/>
            <a:ext cx="5704261" cy="2671208"/>
          </p:xfrm>
          <a:graphic>
            <a:graphicData uri="http://schemas.openxmlformats.org/drawingml/2006/chart">
              <c:chart xmlns:c="http://schemas.openxmlformats.org/drawingml/2006/chart" xmlns:r="http://schemas.openxmlformats.org/officeDocument/2006/relationships" r:id="rId3"/>
            </a:graphicData>
          </a:graphic>
        </p:graphicFrame>
        <p:sp>
          <p:nvSpPr>
            <p:cNvPr id="120" name="TextBox 1">
              <a:extLst>
                <a:ext uri="{FF2B5EF4-FFF2-40B4-BE49-F238E27FC236}">
                  <a16:creationId xmlns:a16="http://schemas.microsoft.com/office/drawing/2014/main" id="{B981ACAB-7764-474C-911D-09D6203E855B}"/>
                </a:ext>
              </a:extLst>
            </p:cNvPr>
            <p:cNvSpPr txBox="1"/>
            <p:nvPr/>
          </p:nvSpPr>
          <p:spPr>
            <a:xfrm>
              <a:off x="700807" y="1959276"/>
              <a:ext cx="2707698" cy="22279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(Q3 2018–Q2 2019)</a:t>
              </a:r>
            </a:p>
          </p:txBody>
        </p:sp>
      </p:grpSp>
      <p:pic>
        <p:nvPicPr>
          <p:cNvPr id="48" name="Picture Placeholder 5">
            <a:extLst>
              <a:ext uri="{FF2B5EF4-FFF2-40B4-BE49-F238E27FC236}">
                <a16:creationId xmlns:a16="http://schemas.microsoft.com/office/drawing/2014/main" id="{795A3821-1264-4A9A-BD6F-157C5C38115A}"/>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210787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Asset Classes</a:t>
            </a:r>
            <a:br>
              <a:rPr lang="en-US" dirty="0"/>
            </a:br>
            <a:endParaRPr lang="en-US" dirty="0"/>
          </a:p>
        </p:txBody>
      </p:sp>
      <p:sp>
        <p:nvSpPr>
          <p:cNvPr id="15" name="Text Placeholder 14"/>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The S&amp;P data is provided by Standard &amp; Poor's Index Services Group. Frank Russell Company is the source and owner of the trademarks, service marks, and copyrights related to the Russell Indexes. MSCI data © MSCI 2019, all rights reserved. Dow Jones data © 2019 S&amp;P Dow Jones Indices LLC, a division of S&amp;P Global. All rights reserved. S&amp;P data © 2019 S&amp;P Dow Jones Indices LLC, a division of S&amp;P Global. All rights reserved. Bloomberg Barclays data provided by Bloomberg. Treasury bills © Stocks, Bonds, Bills, and Inflation Yearbook™, Ibbotson Associates, Chicago (annually updated work by Roger G. Ibbotson and Rex A. Sinquefield). </a:t>
            </a:r>
          </a:p>
        </p:txBody>
      </p:sp>
      <p:sp>
        <p:nvSpPr>
          <p:cNvPr id="14" name="Text Placeholder 13"/>
          <p:cNvSpPr>
            <a:spLocks noGrp="1"/>
          </p:cNvSpPr>
          <p:nvPr>
            <p:ph type="body" sz="quarter" idx="18"/>
          </p:nvPr>
        </p:nvSpPr>
        <p:spPr/>
        <p:txBody>
          <a:bodyPr/>
          <a:lstStyle/>
          <a:p>
            <a:r>
              <a:rPr lang="en-US" dirty="0"/>
              <a:t>Equity markets around the globe posted positive returns for the quarter. Looking at broad market indices, US equities outperformed non-US developed and emerging markets during the quarter.  </a:t>
            </a:r>
          </a:p>
          <a:p>
            <a:r>
              <a:rPr lang="en-US" dirty="0"/>
              <a:t>Value stocks outperformed growth stocks in emerging markets but underperformed in developed markets, including the US. Small caps underperformed large caps in all regions. </a:t>
            </a:r>
          </a:p>
          <a:p>
            <a:r>
              <a:rPr lang="en-US" dirty="0"/>
              <a:t>REIT indices underperformed equity market indices in both the US and non-US developed markets. </a:t>
            </a:r>
          </a:p>
        </p:txBody>
      </p:sp>
      <p:sp>
        <p:nvSpPr>
          <p:cNvPr id="12" name="Text Placeholder 11"/>
          <p:cNvSpPr>
            <a:spLocks noGrp="1"/>
          </p:cNvSpPr>
          <p:nvPr>
            <p:ph type="body" sz="quarter" idx="14"/>
          </p:nvPr>
        </p:nvSpPr>
        <p:spPr/>
        <p:txBody>
          <a:bodyPr/>
          <a:lstStyle/>
          <a:p>
            <a:pPr lvl="0"/>
            <a:r>
              <a:rPr lang="en-US" dirty="0"/>
              <a:t>Second Quarter 2019 Index Returns (%)</a:t>
            </a:r>
          </a:p>
          <a:p>
            <a:endParaRPr lang="en-US" dirty="0"/>
          </a:p>
        </p:txBody>
      </p:sp>
      <p:cxnSp>
        <p:nvCxnSpPr>
          <p:cNvPr id="7" name="Straight Connector 6"/>
          <p:cNvCxnSpPr/>
          <p:nvPr/>
        </p:nvCxnSpPr>
        <p:spPr>
          <a:xfrm>
            <a:off x="547255" y="4240334"/>
            <a:ext cx="6712527" cy="0"/>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7</a:t>
            </a:fld>
            <a:endParaRPr lang="en-US" dirty="0"/>
          </a:p>
        </p:txBody>
      </p:sp>
      <p:graphicFrame>
        <p:nvGraphicFramePr>
          <p:cNvPr id="11" name="Chart 10">
            <a:extLst>
              <a:ext uri="{FF2B5EF4-FFF2-40B4-BE49-F238E27FC236}">
                <a16:creationId xmlns:a16="http://schemas.microsoft.com/office/drawing/2014/main" id="{E25AC9B4-3082-498D-BE1E-1C5A561237CE}"/>
              </a:ext>
            </a:extLst>
          </p:cNvPr>
          <p:cNvGraphicFramePr/>
          <p:nvPr>
            <p:extLst>
              <p:ext uri="{D42A27DB-BD31-4B8C-83A1-F6EECF244321}">
                <p14:modId xmlns:p14="http://schemas.microsoft.com/office/powerpoint/2010/main" val="1892631661"/>
              </p:ext>
            </p:extLst>
          </p:nvPr>
        </p:nvGraphicFramePr>
        <p:xfrm>
          <a:off x="533400" y="4609129"/>
          <a:ext cx="6781800" cy="3812976"/>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Placeholder 5">
            <a:extLst>
              <a:ext uri="{FF2B5EF4-FFF2-40B4-BE49-F238E27FC236}">
                <a16:creationId xmlns:a16="http://schemas.microsoft.com/office/drawing/2014/main" id="{9F86467B-AEC0-4B48-9DAC-6DB5DD9BEF13}"/>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2683156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US Stocks</a:t>
            </a:r>
          </a:p>
        </p:txBody>
      </p:sp>
      <p:sp>
        <p:nvSpPr>
          <p:cNvPr id="8" name="Text Placeholder 7"/>
          <p:cNvSpPr>
            <a:spLocks noGrp="1"/>
          </p:cNvSpPr>
          <p:nvPr>
            <p:ph type="body" sz="quarter" idx="14"/>
          </p:nvPr>
        </p:nvSpPr>
        <p:spPr/>
        <p:txBody>
          <a:bodyPr/>
          <a:lstStyle/>
          <a:p>
            <a:r>
              <a:rPr lang="en-US" dirty="0"/>
              <a:t>Second Quarter 2019 Index Returns</a:t>
            </a:r>
          </a:p>
        </p:txBody>
      </p:sp>
      <p:sp>
        <p:nvSpPr>
          <p:cNvPr id="9" name="Text Placeholder 8"/>
          <p:cNvSpPr>
            <a:spLocks noGrp="1"/>
          </p:cNvSpPr>
          <p:nvPr>
            <p:ph type="body" sz="quarter" idx="15"/>
          </p:nvPr>
        </p:nvSpPr>
        <p:spPr>
          <a:xfrm>
            <a:off x="434226" y="9272346"/>
            <a:ext cx="7003212"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Cap Value (Russell 1000 Value Index), Large Cap Growth (Russell 1000 Growth Index), Small Cap (Russell 2000 Index), Small Cap Value (Russell 2000 Value Index), and Small Cap Growth (Russell 2000 Growth Index). World Market Cap represented by Russell 3000 Index, MSCI World ex USA IMI Index, and MSCI Emerging Markets IMI Index. Russell 3000 Index is used as the proxy for the US market. Frank Russell Company is source and owner of trademarks, service marks, and copyrights related to Russell Indexes. MSCI data © MSCI 2019, all rights reserved. </a:t>
            </a:r>
          </a:p>
          <a:p>
            <a:endParaRPr lang="en-US" dirty="0"/>
          </a:p>
        </p:txBody>
      </p:sp>
      <p:sp>
        <p:nvSpPr>
          <p:cNvPr id="14" name="Text Placeholder 13"/>
          <p:cNvSpPr>
            <a:spLocks noGrp="1"/>
          </p:cNvSpPr>
          <p:nvPr>
            <p:ph type="body" sz="quarter" idx="18"/>
          </p:nvPr>
        </p:nvSpPr>
        <p:spPr/>
        <p:txBody>
          <a:bodyPr/>
          <a:lstStyle/>
          <a:p>
            <a:r>
              <a:rPr lang="en-US" dirty="0"/>
              <a:t>US equities outperformed both           non-US developed and emerging markets equities. </a:t>
            </a:r>
          </a:p>
          <a:p>
            <a:r>
              <a:rPr lang="en-US" dirty="0"/>
              <a:t>Small caps underperformed large caps  in the US.  </a:t>
            </a:r>
          </a:p>
          <a:p>
            <a:r>
              <a:rPr lang="en-US" dirty="0"/>
              <a:t>Value underperformed growth in the    US across large and small cap stocks.</a:t>
            </a:r>
          </a:p>
        </p:txBody>
      </p:sp>
      <p:graphicFrame>
        <p:nvGraphicFramePr>
          <p:cNvPr id="4" name="Object 3"/>
          <p:cNvGraphicFramePr>
            <a:graphicFrameLocks/>
          </p:cNvGraphicFramePr>
          <p:nvPr>
            <p:extLst>
              <p:ext uri="{D42A27DB-BD31-4B8C-83A1-F6EECF244321}">
                <p14:modId xmlns:p14="http://schemas.microsoft.com/office/powerpoint/2010/main" val="1728821968"/>
              </p:ext>
            </p:extLst>
          </p:nvPr>
        </p:nvGraphicFramePr>
        <p:xfrm>
          <a:off x="3466015" y="6118225"/>
          <a:ext cx="4064000" cy="2286000"/>
        </p:xfrm>
        <a:graphic>
          <a:graphicData uri="http://schemas.openxmlformats.org/presentationml/2006/ole">
            <mc:AlternateContent xmlns:mc="http://schemas.openxmlformats.org/markup-compatibility/2006">
              <mc:Choice xmlns:v="urn:schemas-microsoft-com:vml" Requires="v">
                <p:oleObj spid="_x0000_s42180" name="Worksheet" r:id="rId4" imgW="3962400" imgH="2381364" progId="Excel.Sheet.12">
                  <p:embed/>
                </p:oleObj>
              </mc:Choice>
              <mc:Fallback>
                <p:oleObj name="Worksheet" r:id="rId4" imgW="3962400" imgH="2381364" progId="Excel.Sheet.12">
                  <p:embed/>
                  <p:pic>
                    <p:nvPicPr>
                      <p:cNvPr id="0" name=""/>
                      <p:cNvPicPr/>
                      <p:nvPr/>
                    </p:nvPicPr>
                    <p:blipFill>
                      <a:blip r:embed="rId5"/>
                      <a:stretch>
                        <a:fillRect/>
                      </a:stretch>
                    </p:blipFill>
                    <p:spPr>
                      <a:xfrm>
                        <a:off x="3466015" y="6118225"/>
                        <a:ext cx="4064000" cy="2286000"/>
                      </a:xfrm>
                      <a:prstGeom prst="rect">
                        <a:avLst/>
                      </a:prstGeom>
                    </p:spPr>
                  </p:pic>
                </p:oleObj>
              </mc:Fallback>
            </mc:AlternateContent>
          </a:graphicData>
        </a:graphic>
      </p:graphicFrame>
      <p:cxnSp>
        <p:nvCxnSpPr>
          <p:cNvPr id="13" name="Straight Connector 12"/>
          <p:cNvCxnSpPr/>
          <p:nvPr/>
        </p:nvCxnSpPr>
        <p:spPr>
          <a:xfrm>
            <a:off x="3311448" y="2650466"/>
            <a:ext cx="0" cy="5992494"/>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5" name="Chart 14"/>
          <p:cNvGraphicFramePr/>
          <p:nvPr>
            <p:extLst>
              <p:ext uri="{D42A27DB-BD31-4B8C-83A1-F6EECF244321}">
                <p14:modId xmlns:p14="http://schemas.microsoft.com/office/powerpoint/2010/main" val="563393232"/>
              </p:ext>
            </p:extLst>
          </p:nvPr>
        </p:nvGraphicFramePr>
        <p:xfrm>
          <a:off x="3228321" y="2518023"/>
          <a:ext cx="5047013" cy="3128690"/>
        </p:xfrm>
        <a:graphic>
          <a:graphicData uri="http://schemas.openxmlformats.org/drawingml/2006/chart">
            <c:chart xmlns:c="http://schemas.openxmlformats.org/drawingml/2006/chart" xmlns:r="http://schemas.openxmlformats.org/officeDocument/2006/relationships" r:id="rId6"/>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pPr/>
              <a:t>8</a:t>
            </a:fld>
            <a:endParaRPr lang="en-US" dirty="0"/>
          </a:p>
        </p:txBody>
      </p:sp>
      <p:graphicFrame>
        <p:nvGraphicFramePr>
          <p:cNvPr id="16" name="Chart 15">
            <a:extLst>
              <a:ext uri="{FF2B5EF4-FFF2-40B4-BE49-F238E27FC236}">
                <a16:creationId xmlns:a16="http://schemas.microsoft.com/office/drawing/2014/main" id="{1CDDE195-5A3F-4EDF-A25B-587DDAD8D317}"/>
              </a:ext>
            </a:extLst>
          </p:cNvPr>
          <p:cNvGraphicFramePr/>
          <p:nvPr>
            <p:extLst>
              <p:ext uri="{D42A27DB-BD31-4B8C-83A1-F6EECF244321}">
                <p14:modId xmlns:p14="http://schemas.microsoft.com/office/powerpoint/2010/main" val="1769833413"/>
              </p:ext>
            </p:extLst>
          </p:nvPr>
        </p:nvGraphicFramePr>
        <p:xfrm>
          <a:off x="464800" y="6636146"/>
          <a:ext cx="2723568" cy="1986526"/>
        </p:xfrm>
        <a:graphic>
          <a:graphicData uri="http://schemas.openxmlformats.org/drawingml/2006/chart">
            <c:chart xmlns:c="http://schemas.openxmlformats.org/drawingml/2006/chart" xmlns:r="http://schemas.openxmlformats.org/officeDocument/2006/relationships" r:id="rId7"/>
          </a:graphicData>
        </a:graphic>
      </p:graphicFrame>
      <p:grpSp>
        <p:nvGrpSpPr>
          <p:cNvPr id="17" name="Group 16">
            <a:extLst>
              <a:ext uri="{FF2B5EF4-FFF2-40B4-BE49-F238E27FC236}">
                <a16:creationId xmlns:a16="http://schemas.microsoft.com/office/drawing/2014/main" id="{C472D6E2-3244-4243-9C70-C37D313D4B94}"/>
              </a:ext>
            </a:extLst>
          </p:cNvPr>
          <p:cNvGrpSpPr/>
          <p:nvPr/>
        </p:nvGrpSpPr>
        <p:grpSpPr>
          <a:xfrm>
            <a:off x="430981" y="6302583"/>
            <a:ext cx="2709262" cy="404896"/>
            <a:chOff x="609600" y="4798637"/>
            <a:chExt cx="3771481" cy="404896"/>
          </a:xfrm>
        </p:grpSpPr>
        <p:cxnSp>
          <p:nvCxnSpPr>
            <p:cNvPr id="21" name="Straight Connector 20">
              <a:extLst>
                <a:ext uri="{FF2B5EF4-FFF2-40B4-BE49-F238E27FC236}">
                  <a16:creationId xmlns:a16="http://schemas.microsoft.com/office/drawing/2014/main" id="{08409EA4-BD8B-4B20-9C6E-072999A35ED4}"/>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10">
              <a:extLst>
                <a:ext uri="{FF2B5EF4-FFF2-40B4-BE49-F238E27FC236}">
                  <a16:creationId xmlns:a16="http://schemas.microsoft.com/office/drawing/2014/main" id="{259AD5FB-96BA-4841-B4E5-35726259D2B4}"/>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accent1"/>
                </a:solidFill>
              </a:endParaRPr>
            </a:p>
          </p:txBody>
        </p:sp>
      </p:grpSp>
      <p:grpSp>
        <p:nvGrpSpPr>
          <p:cNvPr id="25" name="Group 24">
            <a:extLst>
              <a:ext uri="{FF2B5EF4-FFF2-40B4-BE49-F238E27FC236}">
                <a16:creationId xmlns:a16="http://schemas.microsoft.com/office/drawing/2014/main" id="{3079EDA6-7D11-44EC-8A1D-B1AD42BDA6D0}"/>
              </a:ext>
            </a:extLst>
          </p:cNvPr>
          <p:cNvGrpSpPr/>
          <p:nvPr/>
        </p:nvGrpSpPr>
        <p:grpSpPr>
          <a:xfrm>
            <a:off x="3383885" y="2604836"/>
            <a:ext cx="3949281" cy="342590"/>
            <a:chOff x="4635169" y="1826708"/>
            <a:chExt cx="4441437" cy="342590"/>
          </a:xfrm>
        </p:grpSpPr>
        <p:sp>
          <p:nvSpPr>
            <p:cNvPr id="26" name="Content Placeholder 9">
              <a:extLst>
                <a:ext uri="{FF2B5EF4-FFF2-40B4-BE49-F238E27FC236}">
                  <a16:creationId xmlns:a16="http://schemas.microsoft.com/office/drawing/2014/main" id="{17CECAC0-B98F-4DD5-8E45-F112FF90A06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for the Quarter (%)</a:t>
              </a:r>
            </a:p>
            <a:p>
              <a:pPr>
                <a:spcBef>
                  <a:spcPts val="0"/>
                </a:spcBef>
              </a:pPr>
              <a:endParaRPr lang="en-US" sz="1000" b="1" dirty="0">
                <a:solidFill>
                  <a:schemeClr val="accent1"/>
                </a:solidFill>
              </a:endParaRPr>
            </a:p>
          </p:txBody>
        </p:sp>
        <p:cxnSp>
          <p:nvCxnSpPr>
            <p:cNvPr id="27" name="Straight Connector 26">
              <a:extLst>
                <a:ext uri="{FF2B5EF4-FFF2-40B4-BE49-F238E27FC236}">
                  <a16:creationId xmlns:a16="http://schemas.microsoft.com/office/drawing/2014/main" id="{C01A09BE-7111-468A-A9CF-402BB5222E5B}"/>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8" name="Content Placeholder 23">
            <a:extLst>
              <a:ext uri="{FF2B5EF4-FFF2-40B4-BE49-F238E27FC236}">
                <a16:creationId xmlns:a16="http://schemas.microsoft.com/office/drawing/2014/main" id="{1962FA60-6A9D-4E95-B9F0-DA0B1C184331}"/>
              </a:ext>
            </a:extLst>
          </p:cNvPr>
          <p:cNvSpPr txBox="1">
            <a:spLocks/>
          </p:cNvSpPr>
          <p:nvPr/>
        </p:nvSpPr>
        <p:spPr>
          <a:xfrm>
            <a:off x="3367059" y="6302580"/>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pic>
        <p:nvPicPr>
          <p:cNvPr id="19" name="Picture Placeholder 5">
            <a:extLst>
              <a:ext uri="{FF2B5EF4-FFF2-40B4-BE49-F238E27FC236}">
                <a16:creationId xmlns:a16="http://schemas.microsoft.com/office/drawing/2014/main" id="{64C1E192-7224-43E6-BC70-F1C199F3A943}"/>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1397243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740510793"/>
              </p:ext>
            </p:extLst>
          </p:nvPr>
        </p:nvGraphicFramePr>
        <p:xfrm>
          <a:off x="204537" y="6485021"/>
          <a:ext cx="2983831" cy="2255218"/>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hidden="1"/>
          <p:cNvSpPr txBox="1"/>
          <p:nvPr/>
        </p:nvSpPr>
        <p:spPr>
          <a:xfrm>
            <a:off x="3297390" y="3423187"/>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Value</a:t>
            </a:r>
          </a:p>
        </p:txBody>
      </p:sp>
      <p:grpSp>
        <p:nvGrpSpPr>
          <p:cNvPr id="33" name="Group 19" hidden="1"/>
          <p:cNvGrpSpPr/>
          <p:nvPr/>
        </p:nvGrpSpPr>
        <p:grpSpPr>
          <a:xfrm>
            <a:off x="6123709" y="493059"/>
            <a:ext cx="1295400" cy="806498"/>
            <a:chOff x="7924800" y="381000"/>
            <a:chExt cx="1676400" cy="623203"/>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7924800" y="457200"/>
              <a:ext cx="1676400" cy="547003"/>
            </a:xfrm>
            <a:prstGeom prst="rect">
              <a:avLst/>
            </a:prstGeom>
            <a:noFill/>
          </p:spPr>
          <p:txBody>
            <a:bodyPr wrap="square" rtlCol="0">
              <a:spAutoFit/>
            </a:bodyPr>
            <a:lstStyle/>
            <a:p>
              <a:pPr algn="ctr"/>
              <a:r>
                <a:rPr lang="en-US" dirty="0">
                  <a:solidFill>
                    <a:schemeClr val="bg1">
                      <a:lumMod val="85000"/>
                    </a:schemeClr>
                  </a:solidFill>
                </a:rPr>
                <a:t>Firm Logo</a:t>
              </a:r>
            </a:p>
          </p:txBody>
        </p:sp>
      </p:grpSp>
      <p:sp>
        <p:nvSpPr>
          <p:cNvPr id="48" name="TextBox 47" hidden="1"/>
          <p:cNvSpPr txBox="1"/>
          <p:nvPr/>
        </p:nvSpPr>
        <p:spPr>
          <a:xfrm>
            <a:off x="3296161" y="414169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Large Cap</a:t>
            </a:r>
          </a:p>
        </p:txBody>
      </p:sp>
      <p:sp>
        <p:nvSpPr>
          <p:cNvPr id="51" name="TextBox 50" hidden="1"/>
          <p:cNvSpPr txBox="1"/>
          <p:nvPr/>
        </p:nvSpPr>
        <p:spPr>
          <a:xfrm>
            <a:off x="3297388" y="482840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Growth</a:t>
            </a:r>
          </a:p>
        </p:txBody>
      </p:sp>
      <p:sp>
        <p:nvSpPr>
          <p:cNvPr id="52" name="TextBox 51" hidden="1"/>
          <p:cNvSpPr txBox="1"/>
          <p:nvPr/>
        </p:nvSpPr>
        <p:spPr>
          <a:xfrm>
            <a:off x="3297388" y="5522261"/>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Small Cap</a:t>
            </a:r>
          </a:p>
        </p:txBody>
      </p:sp>
      <p:cxnSp>
        <p:nvCxnSpPr>
          <p:cNvPr id="32" name="Straight Connector 31" hidden="1"/>
          <p:cNvCxnSpPr/>
          <p:nvPr/>
        </p:nvCxnSpPr>
        <p:spPr>
          <a:xfrm flipH="1">
            <a:off x="4228847" y="3333084"/>
            <a:ext cx="1" cy="2761129"/>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t>International Developed Stocks</a:t>
            </a:r>
          </a:p>
        </p:txBody>
      </p:sp>
      <p:sp>
        <p:nvSpPr>
          <p:cNvPr id="5" name="Text Placeholder 4"/>
          <p:cNvSpPr>
            <a:spLocks noGrp="1"/>
          </p:cNvSpPr>
          <p:nvPr>
            <p:ph type="body" sz="quarter" idx="14"/>
          </p:nvPr>
        </p:nvSpPr>
        <p:spPr/>
        <p:txBody>
          <a:bodyPr/>
          <a:lstStyle/>
          <a:p>
            <a:pPr lvl="0"/>
            <a:r>
              <a:rPr lang="en-US" dirty="0"/>
              <a:t>Second Quarter 2019 Index Returns</a:t>
            </a:r>
          </a:p>
        </p:txBody>
      </p:sp>
      <p:sp>
        <p:nvSpPr>
          <p:cNvPr id="12" name="Text Placeholder 11"/>
          <p:cNvSpPr>
            <a:spLocks noGrp="1"/>
          </p:cNvSpPr>
          <p:nvPr>
            <p:ph type="body" sz="quarter" idx="15"/>
          </p:nvPr>
        </p:nvSpPr>
        <p:spPr>
          <a:xfrm>
            <a:off x="434226" y="928232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2019, all rights reserved. Frank Russell Company is the source and owner of the trademarks, service marks, and copyrights related to the Russell Indexes.</a:t>
            </a:r>
          </a:p>
          <a:p>
            <a:endParaRPr lang="en-US" dirty="0"/>
          </a:p>
        </p:txBody>
      </p:sp>
      <p:sp>
        <p:nvSpPr>
          <p:cNvPr id="7" name="Text Placeholder 6"/>
          <p:cNvSpPr>
            <a:spLocks noGrp="1"/>
          </p:cNvSpPr>
          <p:nvPr>
            <p:ph type="body" sz="quarter" idx="18"/>
          </p:nvPr>
        </p:nvSpPr>
        <p:spPr/>
        <p:txBody>
          <a:bodyPr/>
          <a:lstStyle/>
          <a:p>
            <a:r>
              <a:rPr lang="en-US" dirty="0"/>
              <a:t>In US dollar terms, developed markets stocks outside the US outperformed emerging markets equities but underperformed the US equity        market during the quarter. </a:t>
            </a:r>
          </a:p>
          <a:p>
            <a:r>
              <a:rPr lang="en-US" dirty="0"/>
              <a:t>Small caps underperformed large      caps in non-US developed markets.  </a:t>
            </a:r>
          </a:p>
          <a:p>
            <a:r>
              <a:rPr lang="en-US" dirty="0"/>
              <a:t>Value underperformed growth across large and small cap stocks.</a:t>
            </a:r>
          </a:p>
        </p:txBody>
      </p:sp>
      <p:graphicFrame>
        <p:nvGraphicFramePr>
          <p:cNvPr id="27" name="Object 26"/>
          <p:cNvGraphicFramePr>
            <a:graphicFrameLocks noChangeAspect="1"/>
          </p:cNvGraphicFramePr>
          <p:nvPr>
            <p:extLst>
              <p:ext uri="{D42A27DB-BD31-4B8C-83A1-F6EECF244321}">
                <p14:modId xmlns:p14="http://schemas.microsoft.com/office/powerpoint/2010/main" val="3526515280"/>
              </p:ext>
            </p:extLst>
          </p:nvPr>
        </p:nvGraphicFramePr>
        <p:xfrm>
          <a:off x="3439190" y="6100763"/>
          <a:ext cx="3867150" cy="1962150"/>
        </p:xfrm>
        <a:graphic>
          <a:graphicData uri="http://schemas.openxmlformats.org/presentationml/2006/ole">
            <mc:AlternateContent xmlns:mc="http://schemas.openxmlformats.org/markup-compatibility/2006">
              <mc:Choice xmlns:v="urn:schemas-microsoft-com:vml" Requires="v">
                <p:oleObj spid="_x0000_s40136" name="Worksheet" r:id="rId5" imgW="3867318" imgH="1962207" progId="Excel.Sheet.12">
                  <p:embed/>
                </p:oleObj>
              </mc:Choice>
              <mc:Fallback>
                <p:oleObj name="Worksheet" r:id="rId5" imgW="3867318" imgH="1962207" progId="Excel.Sheet.12">
                  <p:embed/>
                  <p:pic>
                    <p:nvPicPr>
                      <p:cNvPr id="0" name=""/>
                      <p:cNvPicPr>
                        <a:picLocks noChangeAspect="1" noChangeArrowheads="1"/>
                      </p:cNvPicPr>
                      <p:nvPr/>
                    </p:nvPicPr>
                    <p:blipFill>
                      <a:blip r:embed="rId6"/>
                      <a:srcRect/>
                      <a:stretch>
                        <a:fillRect/>
                      </a:stretch>
                    </p:blipFill>
                    <p:spPr bwMode="auto">
                      <a:xfrm>
                        <a:off x="3439190" y="6100763"/>
                        <a:ext cx="3867150" cy="1962150"/>
                      </a:xfrm>
                      <a:prstGeom prst="rect">
                        <a:avLst/>
                      </a:prstGeom>
                      <a:noFill/>
                      <a:ln>
                        <a:noFill/>
                      </a:ln>
                    </p:spPr>
                  </p:pic>
                </p:oleObj>
              </mc:Fallback>
            </mc:AlternateContent>
          </a:graphicData>
        </a:graphic>
      </p:graphicFrame>
      <p:cxnSp>
        <p:nvCxnSpPr>
          <p:cNvPr id="21" name="Straight Connector 20"/>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2" name="Chart 21"/>
          <p:cNvGraphicFramePr/>
          <p:nvPr>
            <p:extLst>
              <p:ext uri="{D42A27DB-BD31-4B8C-83A1-F6EECF244321}">
                <p14:modId xmlns:p14="http://schemas.microsoft.com/office/powerpoint/2010/main" val="2672216224"/>
              </p:ext>
            </p:extLst>
          </p:nvPr>
        </p:nvGraphicFramePr>
        <p:xfrm>
          <a:off x="3514729" y="2540438"/>
          <a:ext cx="4041436" cy="3451287"/>
        </p:xfrm>
        <a:graphic>
          <a:graphicData uri="http://schemas.openxmlformats.org/drawingml/2006/chart">
            <c:chart xmlns:c="http://schemas.openxmlformats.org/drawingml/2006/chart" xmlns:r="http://schemas.openxmlformats.org/officeDocument/2006/relationships" r:id="rId7"/>
          </a:graphicData>
        </a:graphic>
      </p:graphicFrame>
      <p:sp>
        <p:nvSpPr>
          <p:cNvPr id="2" name="Slide Number Placeholder 1"/>
          <p:cNvSpPr>
            <a:spLocks noGrp="1"/>
          </p:cNvSpPr>
          <p:nvPr>
            <p:ph type="sldNum" sz="quarter" idx="12"/>
          </p:nvPr>
        </p:nvSpPr>
        <p:spPr/>
        <p:txBody>
          <a:bodyPr/>
          <a:lstStyle/>
          <a:p>
            <a:fld id="{66F6FF41-5833-4EBF-9145-362BCED2914A}" type="slidenum">
              <a:rPr lang="en-US" smtClean="0"/>
              <a:pPr/>
              <a:t>9</a:t>
            </a:fld>
            <a:endParaRPr lang="en-US" dirty="0"/>
          </a:p>
        </p:txBody>
      </p:sp>
      <p:grpSp>
        <p:nvGrpSpPr>
          <p:cNvPr id="23" name="Group 22">
            <a:extLst>
              <a:ext uri="{FF2B5EF4-FFF2-40B4-BE49-F238E27FC236}">
                <a16:creationId xmlns:a16="http://schemas.microsoft.com/office/drawing/2014/main" id="{E3D56846-E61F-4922-A62A-B578E2C117FA}"/>
              </a:ext>
            </a:extLst>
          </p:cNvPr>
          <p:cNvGrpSpPr/>
          <p:nvPr/>
        </p:nvGrpSpPr>
        <p:grpSpPr>
          <a:xfrm>
            <a:off x="430981" y="6122103"/>
            <a:ext cx="2709262" cy="439482"/>
            <a:chOff x="609600" y="4618157"/>
            <a:chExt cx="3771481" cy="439482"/>
          </a:xfrm>
        </p:grpSpPr>
        <p:cxnSp>
          <p:nvCxnSpPr>
            <p:cNvPr id="24" name="Straight Connector 23">
              <a:extLst>
                <a:ext uri="{FF2B5EF4-FFF2-40B4-BE49-F238E27FC236}">
                  <a16:creationId xmlns:a16="http://schemas.microsoft.com/office/drawing/2014/main" id="{C09C3BA8-8CA7-4A89-882A-5FE3AA8AA5AD}"/>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Content Placeholder 10">
              <a:extLst>
                <a:ext uri="{FF2B5EF4-FFF2-40B4-BE49-F238E27FC236}">
                  <a16:creationId xmlns:a16="http://schemas.microsoft.com/office/drawing/2014/main" id="{61AEEBC9-1602-4A0E-9F88-AAA681F3D804}"/>
                </a:ext>
              </a:extLst>
            </p:cNvPr>
            <p:cNvSpPr txBox="1">
              <a:spLocks/>
            </p:cNvSpPr>
            <p:nvPr/>
          </p:nvSpPr>
          <p:spPr>
            <a:xfrm>
              <a:off x="609600" y="461815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accent1"/>
                </a:solidFill>
              </a:endParaRPr>
            </a:p>
          </p:txBody>
        </p:sp>
      </p:grpSp>
      <p:grpSp>
        <p:nvGrpSpPr>
          <p:cNvPr id="30" name="Group 29">
            <a:extLst>
              <a:ext uri="{FF2B5EF4-FFF2-40B4-BE49-F238E27FC236}">
                <a16:creationId xmlns:a16="http://schemas.microsoft.com/office/drawing/2014/main" id="{A19F89CF-04C2-41ED-A97E-496400E1EDC5}"/>
              </a:ext>
            </a:extLst>
          </p:cNvPr>
          <p:cNvGrpSpPr/>
          <p:nvPr/>
        </p:nvGrpSpPr>
        <p:grpSpPr>
          <a:xfrm>
            <a:off x="3383885" y="2604836"/>
            <a:ext cx="3949281" cy="342590"/>
            <a:chOff x="4635169" y="1826708"/>
            <a:chExt cx="4441437" cy="342590"/>
          </a:xfrm>
        </p:grpSpPr>
        <p:sp>
          <p:nvSpPr>
            <p:cNvPr id="31" name="Content Placeholder 9">
              <a:extLst>
                <a:ext uri="{FF2B5EF4-FFF2-40B4-BE49-F238E27FC236}">
                  <a16:creationId xmlns:a16="http://schemas.microsoft.com/office/drawing/2014/main" id="{596FC34D-E1A3-4745-9187-274DD95B28E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for the Quarter (%)</a:t>
              </a:r>
            </a:p>
            <a:p>
              <a:pPr>
                <a:spcBef>
                  <a:spcPts val="0"/>
                </a:spcBef>
              </a:pPr>
              <a:endParaRPr lang="en-US" sz="1000" b="1" dirty="0">
                <a:solidFill>
                  <a:schemeClr val="accent1"/>
                </a:solidFill>
              </a:endParaRPr>
            </a:p>
          </p:txBody>
        </p:sp>
        <p:cxnSp>
          <p:nvCxnSpPr>
            <p:cNvPr id="34" name="Straight Connector 33">
              <a:extLst>
                <a:ext uri="{FF2B5EF4-FFF2-40B4-BE49-F238E27FC236}">
                  <a16:creationId xmlns:a16="http://schemas.microsoft.com/office/drawing/2014/main" id="{1E04DAEA-EEF1-46BB-820F-0BEA1F197115}"/>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5" name="Content Placeholder 23">
            <a:extLst>
              <a:ext uri="{FF2B5EF4-FFF2-40B4-BE49-F238E27FC236}">
                <a16:creationId xmlns:a16="http://schemas.microsoft.com/office/drawing/2014/main" id="{E9F8133F-9076-4BB6-BF80-8BBE2100E997}"/>
              </a:ext>
            </a:extLst>
          </p:cNvPr>
          <p:cNvSpPr txBox="1">
            <a:spLocks/>
          </p:cNvSpPr>
          <p:nvPr/>
        </p:nvSpPr>
        <p:spPr>
          <a:xfrm>
            <a:off x="3367059" y="62785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pic>
        <p:nvPicPr>
          <p:cNvPr id="29" name="Picture Placeholder 5">
            <a:extLst>
              <a:ext uri="{FF2B5EF4-FFF2-40B4-BE49-F238E27FC236}">
                <a16:creationId xmlns:a16="http://schemas.microsoft.com/office/drawing/2014/main" id="{BEA1B955-C2E1-4CF4-8B57-3745F5712C7F}"/>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5612" b="5612"/>
          <a:stretch>
            <a:fillRect/>
          </a:stretch>
        </p:blipFill>
        <p:spPr>
          <a:xfrm>
            <a:off x="5995988" y="446088"/>
            <a:ext cx="1414462" cy="717550"/>
          </a:xfrm>
        </p:spPr>
      </p:pic>
    </p:spTree>
    <p:extLst>
      <p:ext uri="{BB962C8B-B14F-4D97-AF65-F5344CB8AC3E}">
        <p14:creationId xmlns:p14="http://schemas.microsoft.com/office/powerpoint/2010/main" val="59708518"/>
      </p:ext>
    </p:extLst>
  </p:cSld>
  <p:clrMapOvr>
    <a:masterClrMapping/>
  </p:clrMapOvr>
</p:sld>
</file>

<file path=ppt/theme/theme1.xml><?xml version="1.0" encoding="utf-8"?>
<a:theme xmlns:a="http://schemas.openxmlformats.org/drawingml/2006/main" name="QMR_Q316_Portrait">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QMR_Q316_Portrait</Template>
  <TotalTime>5676</TotalTime>
  <Words>3711</Words>
  <Application>Microsoft Office PowerPoint</Application>
  <PresentationFormat>Custom</PresentationFormat>
  <Paragraphs>277</Paragraphs>
  <Slides>19</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Arial Narrow</vt:lpstr>
      <vt:lpstr>Calibri</vt:lpstr>
      <vt:lpstr>Times New Roman</vt:lpstr>
      <vt:lpstr>QMR_Q316_Portrait</vt:lpstr>
      <vt:lpstr>Worksheet</vt:lpstr>
      <vt:lpstr>Q2</vt:lpstr>
      <vt:lpstr>Quarterly Market Review</vt:lpstr>
      <vt:lpstr>Market Summary</vt:lpstr>
      <vt:lpstr>Long-Term Market Summary</vt:lpstr>
      <vt:lpstr>World Stock Market Performance</vt:lpstr>
      <vt:lpstr>World Stock Market Performance</vt:lpstr>
      <vt:lpstr>World Asset Classes </vt:lpstr>
      <vt:lpstr>US Stocks</vt:lpstr>
      <vt:lpstr>International Developed Stocks</vt:lpstr>
      <vt:lpstr>Emerging Markets Stocks</vt:lpstr>
      <vt:lpstr>Select Country Performance</vt:lpstr>
      <vt:lpstr>Select Currency Performance vs. US Dollar</vt:lpstr>
      <vt:lpstr>Real Estate Investment Trusts (REITs)</vt:lpstr>
      <vt:lpstr>Commodities</vt:lpstr>
      <vt:lpstr>Fixed Income</vt:lpstr>
      <vt:lpstr>Global Fixed Income</vt:lpstr>
      <vt:lpstr>Impact of Diversification</vt:lpstr>
      <vt:lpstr>The Uncommon Average</vt:lpstr>
      <vt:lpstr>The Uncommon Average</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Q3</dc:title>
  <dc:creator>Nancy.Yohe@dimensional.com</dc:creator>
  <cp:lastModifiedBy>Tyler Hill</cp:lastModifiedBy>
  <cp:revision>755</cp:revision>
  <cp:lastPrinted>2019-04-01T13:56:46Z</cp:lastPrinted>
  <dcterms:created xsi:type="dcterms:W3CDTF">2016-09-30T16:08:42Z</dcterms:created>
  <dcterms:modified xsi:type="dcterms:W3CDTF">2019-07-08T18:05:03Z</dcterms:modified>
</cp:coreProperties>
</file>