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1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sldIdLst>
    <p:sldId id="256" r:id="rId2"/>
    <p:sldId id="257" r:id="rId3"/>
    <p:sldId id="258" r:id="rId4"/>
    <p:sldId id="308" r:id="rId5"/>
    <p:sldId id="306" r:id="rId6"/>
    <p:sldId id="307" r:id="rId7"/>
    <p:sldId id="261" r:id="rId8"/>
    <p:sldId id="262" r:id="rId9"/>
    <p:sldId id="263" r:id="rId10"/>
    <p:sldId id="264" r:id="rId11"/>
    <p:sldId id="265" r:id="rId12"/>
    <p:sldId id="266" r:id="rId13"/>
    <p:sldId id="267" r:id="rId14"/>
    <p:sldId id="268" r:id="rId15"/>
    <p:sldId id="269" r:id="rId16"/>
    <p:sldId id="311" r:id="rId17"/>
    <p:sldId id="270" r:id="rId18"/>
    <p:sldId id="301" r:id="rId19"/>
    <p:sldId id="310" r:id="rId20"/>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176" userDrawn="1">
          <p15:clr>
            <a:srgbClr val="A4A3A4"/>
          </p15:clr>
        </p15:guide>
        <p15:guide id="23" orient="horz" pos="4728" userDrawn="1">
          <p15:clr>
            <a:srgbClr val="A4A3A4"/>
          </p15:clr>
        </p15:guide>
        <p15:guide id="25" orient="horz" pos="672" userDrawn="1">
          <p15:clr>
            <a:srgbClr val="A4A3A4"/>
          </p15:clr>
        </p15:guide>
        <p15:guide id="29" pos="3168" userDrawn="1">
          <p15:clr>
            <a:srgbClr val="A4A3A4"/>
          </p15:clr>
        </p15:guide>
        <p15:guide id="32" pos="2928" userDrawn="1">
          <p15:clr>
            <a:srgbClr val="A4A3A4"/>
          </p15:clr>
        </p15:guide>
        <p15:guide id="33" orient="horz" pos="1848" userDrawn="1">
          <p15:clr>
            <a:srgbClr val="A4A3A4"/>
          </p15:clr>
        </p15:guide>
        <p15:guide id="35" pos="4128" userDrawn="1">
          <p15:clr>
            <a:srgbClr val="A4A3A4"/>
          </p15:clr>
        </p15:guide>
        <p15:guide id="36" orient="horz" pos="40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B52F"/>
    <a:srgbClr val="C00000"/>
    <a:srgbClr val="35627D"/>
    <a:srgbClr val="93A37C"/>
    <a:srgbClr val="FFFFFF"/>
    <a:srgbClr val="7F7F7F"/>
    <a:srgbClr val="595959"/>
    <a:srgbClr val="000000"/>
    <a:srgbClr val="6EA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8" autoAdjust="0"/>
    <p:restoredTop sz="99762" autoAdjust="0"/>
  </p:normalViewPr>
  <p:slideViewPr>
    <p:cSldViewPr snapToGrid="0">
      <p:cViewPr varScale="1">
        <p:scale>
          <a:sx n="98" d="100"/>
          <a:sy n="98" d="100"/>
        </p:scale>
        <p:origin x="1962" y="78"/>
      </p:cViewPr>
      <p:guideLst>
        <p:guide orient="horz" pos="1176"/>
        <p:guide orient="horz" pos="4728"/>
        <p:guide orient="horz" pos="672"/>
        <p:guide pos="3168"/>
        <p:guide pos="2928"/>
        <p:guide orient="horz" pos="1848"/>
        <p:guide pos="4128"/>
        <p:guide orient="horz" pos="4008"/>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5.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6214905787"/>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43797</c:v>
                </c:pt>
                <c:pt idx="44">
                  <c:v>43798</c:v>
                </c:pt>
                <c:pt idx="45">
                  <c:v>43801</c:v>
                </c:pt>
                <c:pt idx="46">
                  <c:v>43802</c:v>
                </c:pt>
                <c:pt idx="47">
                  <c:v>43803</c:v>
                </c:pt>
                <c:pt idx="48">
                  <c:v>43804</c:v>
                </c:pt>
                <c:pt idx="49">
                  <c:v>43805</c:v>
                </c:pt>
                <c:pt idx="50">
                  <c:v>43808</c:v>
                </c:pt>
                <c:pt idx="51">
                  <c:v>43809</c:v>
                </c:pt>
                <c:pt idx="52">
                  <c:v>43810</c:v>
                </c:pt>
                <c:pt idx="53">
                  <c:v>43811</c:v>
                </c:pt>
                <c:pt idx="54">
                  <c:v>43812</c:v>
                </c:pt>
                <c:pt idx="55">
                  <c:v>43815</c:v>
                </c:pt>
                <c:pt idx="56">
                  <c:v>43816</c:v>
                </c:pt>
                <c:pt idx="57">
                  <c:v>43817</c:v>
                </c:pt>
                <c:pt idx="58">
                  <c:v>43818</c:v>
                </c:pt>
                <c:pt idx="59">
                  <c:v>43819</c:v>
                </c:pt>
                <c:pt idx="60">
                  <c:v>43822</c:v>
                </c:pt>
                <c:pt idx="61">
                  <c:v>43823</c:v>
                </c:pt>
                <c:pt idx="62">
                  <c:v>43824</c:v>
                </c:pt>
                <c:pt idx="63">
                  <c:v>43825</c:v>
                </c:pt>
                <c:pt idx="64">
                  <c:v>43826</c:v>
                </c:pt>
                <c:pt idx="65">
                  <c:v>43829</c:v>
                </c:pt>
                <c:pt idx="66">
                  <c:v>43830</c:v>
                </c:pt>
              </c:numCache>
            </c:numRef>
          </c:cat>
          <c:val>
            <c:numRef>
              <c:f>Sheet1!$C$2:$C$68</c:f>
              <c:numCache>
                <c:formatCode>#,##0.00</c:formatCode>
                <c:ptCount val="67"/>
                <c:pt idx="0">
                  <c:v>259.12053941720001</c:v>
                </c:pt>
                <c:pt idx="1">
                  <c:v>256.78404166192303</c:v>
                </c:pt>
                <c:pt idx="2">
                  <c:v>252.61693231030699</c:v>
                </c:pt>
                <c:pt idx="3">
                  <c:v>253.78643869223001</c:v>
                </c:pt>
                <c:pt idx="4">
                  <c:v>256.28525250301499</c:v>
                </c:pt>
                <c:pt idx="5">
                  <c:v>256.00457540411901</c:v>
                </c:pt>
                <c:pt idx="6">
                  <c:v>253.08886646153999</c:v>
                </c:pt>
                <c:pt idx="7">
                  <c:v>254.51590292268801</c:v>
                </c:pt>
                <c:pt idx="8">
                  <c:v>255.96458840433499</c:v>
                </c:pt>
                <c:pt idx="9">
                  <c:v>259.49608056084202</c:v>
                </c:pt>
                <c:pt idx="10">
                  <c:v>259.24703148109</c:v>
                </c:pt>
                <c:pt idx="11">
                  <c:v>261.54688523834398</c:v>
                </c:pt>
                <c:pt idx="12">
                  <c:v>261.56520623148901</c:v>
                </c:pt>
                <c:pt idx="13">
                  <c:v>262.39875150653398</c:v>
                </c:pt>
                <c:pt idx="14">
                  <c:v>261.57997624450701</c:v>
                </c:pt>
                <c:pt idx="15">
                  <c:v>263.19785276596502</c:v>
                </c:pt>
                <c:pt idx="16">
                  <c:v>262.83592963550501</c:v>
                </c:pt>
                <c:pt idx="17">
                  <c:v>263.174901748266</c:v>
                </c:pt>
                <c:pt idx="18">
                  <c:v>264.146268072986</c:v>
                </c:pt>
                <c:pt idx="19">
                  <c:v>264.851669308314</c:v>
                </c:pt>
                <c:pt idx="20">
                  <c:v>265.97522266257698</c:v>
                </c:pt>
                <c:pt idx="21">
                  <c:v>266.11029469512999</c:v>
                </c:pt>
                <c:pt idx="22">
                  <c:v>266.57508485183899</c:v>
                </c:pt>
                <c:pt idx="23">
                  <c:v>266.21233672721502</c:v>
                </c:pt>
                <c:pt idx="24">
                  <c:v>268.38957343718403</c:v>
                </c:pt>
                <c:pt idx="25">
                  <c:v>269.83959290189802</c:v>
                </c:pt>
                <c:pt idx="26">
                  <c:v>269.81133988700299</c:v>
                </c:pt>
                <c:pt idx="27">
                  <c:v>269.97234394917399</c:v>
                </c:pt>
                <c:pt idx="28">
                  <c:v>270.73616719888298</c:v>
                </c:pt>
                <c:pt idx="29">
                  <c:v>270.72282220709798</c:v>
                </c:pt>
                <c:pt idx="30">
                  <c:v>270.12400100257599</c:v>
                </c:pt>
                <c:pt idx="31">
                  <c:v>270.61556015285902</c:v>
                </c:pt>
                <c:pt idx="32">
                  <c:v>270.08297598448502</c:v>
                </c:pt>
                <c:pt idx="33">
                  <c:v>269.78297988747101</c:v>
                </c:pt>
                <c:pt idx="34">
                  <c:v>271.84263054745497</c:v>
                </c:pt>
                <c:pt idx="35">
                  <c:v>272.26501867535001</c:v>
                </c:pt>
                <c:pt idx="36">
                  <c:v>272.32839668975703</c:v>
                </c:pt>
                <c:pt idx="37">
                  <c:v>271.14842631414899</c:v>
                </c:pt>
                <c:pt idx="38">
                  <c:v>270.46434109584402</c:v>
                </c:pt>
                <c:pt idx="39">
                  <c:v>270.95654324690099</c:v>
                </c:pt>
                <c:pt idx="40">
                  <c:v>272.88649687894701</c:v>
                </c:pt>
                <c:pt idx="41">
                  <c:v>273.15820597974698</c:v>
                </c:pt>
                <c:pt idx="42">
                  <c:v>274.160024298716</c:v>
                </c:pt>
                <c:pt idx="43">
                  <c:v>274.00577624876502</c:v>
                </c:pt>
                <c:pt idx="44">
                  <c:v>272.71096883064598</c:v>
                </c:pt>
                <c:pt idx="45">
                  <c:v>271.06206229156402</c:v>
                </c:pt>
                <c:pt idx="46">
                  <c:v>269.58437480476402</c:v>
                </c:pt>
                <c:pt idx="47">
                  <c:v>270.87037322877001</c:v>
                </c:pt>
                <c:pt idx="48">
                  <c:v>271.42884141260402</c:v>
                </c:pt>
                <c:pt idx="49">
                  <c:v>273.49298308147303</c:v>
                </c:pt>
                <c:pt idx="50">
                  <c:v>273.168631972291</c:v>
                </c:pt>
                <c:pt idx="51">
                  <c:v>272.8194718698</c:v>
                </c:pt>
                <c:pt idx="52">
                  <c:v>273.65305114094599</c:v>
                </c:pt>
                <c:pt idx="53">
                  <c:v>275.563001774724</c:v>
                </c:pt>
                <c:pt idx="54">
                  <c:v>277.17315130792599</c:v>
                </c:pt>
                <c:pt idx="55">
                  <c:v>279.070092924042</c:v>
                </c:pt>
                <c:pt idx="56">
                  <c:v>279.44101503106998</c:v>
                </c:pt>
                <c:pt idx="57">
                  <c:v>279.30561999102702</c:v>
                </c:pt>
                <c:pt idx="58">
                  <c:v>280.02598622090898</c:v>
                </c:pt>
                <c:pt idx="59">
                  <c:v>281.03682553810899</c:v>
                </c:pt>
                <c:pt idx="60">
                  <c:v>281.252766618755</c:v>
                </c:pt>
                <c:pt idx="61">
                  <c:v>281.31073863588699</c:v>
                </c:pt>
                <c:pt idx="62">
                  <c:v>281.24769360802298</c:v>
                </c:pt>
                <c:pt idx="63">
                  <c:v>282.297286938257</c:v>
                </c:pt>
                <c:pt idx="64">
                  <c:v>283.073766177224</c:v>
                </c:pt>
                <c:pt idx="65">
                  <c:v>281.875770795373</c:v>
                </c:pt>
                <c:pt idx="66">
                  <c:v>281.875770795373</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43797</c:v>
                </c:pt>
                <c:pt idx="44">
                  <c:v>43798</c:v>
                </c:pt>
                <c:pt idx="45">
                  <c:v>43801</c:v>
                </c:pt>
                <c:pt idx="46">
                  <c:v>43802</c:v>
                </c:pt>
                <c:pt idx="47">
                  <c:v>43803</c:v>
                </c:pt>
                <c:pt idx="48">
                  <c:v>43804</c:v>
                </c:pt>
                <c:pt idx="49">
                  <c:v>43805</c:v>
                </c:pt>
                <c:pt idx="50">
                  <c:v>43808</c:v>
                </c:pt>
                <c:pt idx="51">
                  <c:v>43809</c:v>
                </c:pt>
                <c:pt idx="52">
                  <c:v>43810</c:v>
                </c:pt>
                <c:pt idx="53">
                  <c:v>43811</c:v>
                </c:pt>
                <c:pt idx="54">
                  <c:v>43812</c:v>
                </c:pt>
                <c:pt idx="55">
                  <c:v>43815</c:v>
                </c:pt>
                <c:pt idx="56">
                  <c:v>43816</c:v>
                </c:pt>
                <c:pt idx="57">
                  <c:v>43817</c:v>
                </c:pt>
                <c:pt idx="58">
                  <c:v>43818</c:v>
                </c:pt>
                <c:pt idx="59">
                  <c:v>43819</c:v>
                </c:pt>
                <c:pt idx="60">
                  <c:v>43822</c:v>
                </c:pt>
                <c:pt idx="61">
                  <c:v>43823</c:v>
                </c:pt>
                <c:pt idx="62">
                  <c:v>43824</c:v>
                </c:pt>
                <c:pt idx="63">
                  <c:v>43825</c:v>
                </c:pt>
                <c:pt idx="64">
                  <c:v>43826</c:v>
                </c:pt>
                <c:pt idx="65">
                  <c:v>43829</c:v>
                </c:pt>
                <c:pt idx="66">
                  <c:v>43830</c:v>
                </c:pt>
              </c:numCache>
            </c:numRef>
          </c:cat>
          <c:val>
            <c:numRef>
              <c:f>Sheet1!$B$2:$B$68</c:f>
              <c:numCache>
                <c:formatCode>#,##0.000</c:formatCode>
                <c:ptCount val="67"/>
                <c:pt idx="0">
                  <c:v>259.12053941720001</c:v>
                </c:pt>
                <c:pt idx="1">
                  <c:v>256.78404166192303</c:v>
                </c:pt>
                <c:pt idx="2">
                  <c:v>252.61693231030699</c:v>
                </c:pt>
                <c:pt idx="3">
                  <c:v>253.78643869223001</c:v>
                </c:pt>
                <c:pt idx="4">
                  <c:v>256.28525250301499</c:v>
                </c:pt>
                <c:pt idx="5">
                  <c:v>256.00457540411901</c:v>
                </c:pt>
                <c:pt idx="6">
                  <c:v>253.08886646153999</c:v>
                </c:pt>
                <c:pt idx="7">
                  <c:v>254.51590292268801</c:v>
                </c:pt>
                <c:pt idx="8">
                  <c:v>255.96458840433499</c:v>
                </c:pt>
                <c:pt idx="9">
                  <c:v>259.49608056084202</c:v>
                </c:pt>
                <c:pt idx="10">
                  <c:v>259.24703148109</c:v>
                </c:pt>
                <c:pt idx="11">
                  <c:v>261.54688523834398</c:v>
                </c:pt>
                <c:pt idx="12">
                  <c:v>261.56520623148901</c:v>
                </c:pt>
                <c:pt idx="13">
                  <c:v>262.39875150653398</c:v>
                </c:pt>
                <c:pt idx="14">
                  <c:v>261.57997624450701</c:v>
                </c:pt>
                <c:pt idx="15">
                  <c:v>263.19785276596502</c:v>
                </c:pt>
                <c:pt idx="16">
                  <c:v>262.83592963550501</c:v>
                </c:pt>
                <c:pt idx="17">
                  <c:v>263.174901748266</c:v>
                </c:pt>
                <c:pt idx="18">
                  <c:v>264.146268072986</c:v>
                </c:pt>
                <c:pt idx="19">
                  <c:v>264.851669308314</c:v>
                </c:pt>
                <c:pt idx="20">
                  <c:v>265.97522266257698</c:v>
                </c:pt>
                <c:pt idx="21">
                  <c:v>266.11029469512999</c:v>
                </c:pt>
                <c:pt idx="22">
                  <c:v>266.57508485183899</c:v>
                </c:pt>
                <c:pt idx="23">
                  <c:v>266.21233672721502</c:v>
                </c:pt>
                <c:pt idx="24">
                  <c:v>268.38957343718403</c:v>
                </c:pt>
                <c:pt idx="25">
                  <c:v>269.83959290189802</c:v>
                </c:pt>
                <c:pt idx="26">
                  <c:v>269.81133988700299</c:v>
                </c:pt>
                <c:pt idx="27">
                  <c:v>269.97234394917399</c:v>
                </c:pt>
                <c:pt idx="28">
                  <c:v>270.73616719888298</c:v>
                </c:pt>
                <c:pt idx="29">
                  <c:v>270.72282220709798</c:v>
                </c:pt>
                <c:pt idx="30">
                  <c:v>270.12400100257599</c:v>
                </c:pt>
                <c:pt idx="31">
                  <c:v>270.61556015285902</c:v>
                </c:pt>
                <c:pt idx="32">
                  <c:v>270.08297598448502</c:v>
                </c:pt>
                <c:pt idx="33">
                  <c:v>269.78297988747101</c:v>
                </c:pt>
                <c:pt idx="34">
                  <c:v>271.84263054745497</c:v>
                </c:pt>
                <c:pt idx="35">
                  <c:v>272.26501867535001</c:v>
                </c:pt>
                <c:pt idx="36">
                  <c:v>272.32839668975703</c:v>
                </c:pt>
                <c:pt idx="37">
                  <c:v>271.14842631414899</c:v>
                </c:pt>
                <c:pt idx="38">
                  <c:v>270.46434109584402</c:v>
                </c:pt>
                <c:pt idx="39">
                  <c:v>270.95654324690099</c:v>
                </c:pt>
                <c:pt idx="40">
                  <c:v>272.88649687894701</c:v>
                </c:pt>
                <c:pt idx="41">
                  <c:v>273.15820597974698</c:v>
                </c:pt>
                <c:pt idx="42">
                  <c:v>274.160024298716</c:v>
                </c:pt>
                <c:pt idx="43">
                  <c:v>274.00577624876502</c:v>
                </c:pt>
                <c:pt idx="44">
                  <c:v>272.71096883064598</c:v>
                </c:pt>
                <c:pt idx="45">
                  <c:v>271.06206229156402</c:v>
                </c:pt>
                <c:pt idx="46">
                  <c:v>269.58437480476402</c:v>
                </c:pt>
                <c:pt idx="47">
                  <c:v>270.87037322877001</c:v>
                </c:pt>
                <c:pt idx="48">
                  <c:v>271.42884141260402</c:v>
                </c:pt>
                <c:pt idx="49">
                  <c:v>273.49298308147303</c:v>
                </c:pt>
                <c:pt idx="50">
                  <c:v>273.168631972291</c:v>
                </c:pt>
                <c:pt idx="51">
                  <c:v>272.8194718698</c:v>
                </c:pt>
                <c:pt idx="52">
                  <c:v>273.65305114094599</c:v>
                </c:pt>
                <c:pt idx="53">
                  <c:v>275.563001774724</c:v>
                </c:pt>
                <c:pt idx="54">
                  <c:v>277.17315130792599</c:v>
                </c:pt>
                <c:pt idx="55">
                  <c:v>279.070092924042</c:v>
                </c:pt>
                <c:pt idx="56">
                  <c:v>279.44101503106998</c:v>
                </c:pt>
                <c:pt idx="57">
                  <c:v>279.30561999102702</c:v>
                </c:pt>
                <c:pt idx="58">
                  <c:v>280.02598622090898</c:v>
                </c:pt>
                <c:pt idx="59">
                  <c:v>281.03682553810899</c:v>
                </c:pt>
                <c:pt idx="60">
                  <c:v>281.252766618755</c:v>
                </c:pt>
                <c:pt idx="61">
                  <c:v>281.31073863588699</c:v>
                </c:pt>
                <c:pt idx="62">
                  <c:v>281.24769360802298</c:v>
                </c:pt>
                <c:pt idx="63">
                  <c:v>282.297286938257</c:v>
                </c:pt>
                <c:pt idx="64">
                  <c:v>283.073766177224</c:v>
                </c:pt>
                <c:pt idx="65">
                  <c:v>281.875770795373</c:v>
                </c:pt>
                <c:pt idx="66">
                  <c:v>281.875770795373</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43797</c:v>
                </c:pt>
                <c:pt idx="44">
                  <c:v>43798</c:v>
                </c:pt>
                <c:pt idx="45">
                  <c:v>43801</c:v>
                </c:pt>
                <c:pt idx="46">
                  <c:v>43802</c:v>
                </c:pt>
                <c:pt idx="47">
                  <c:v>43803</c:v>
                </c:pt>
                <c:pt idx="48">
                  <c:v>43804</c:v>
                </c:pt>
                <c:pt idx="49">
                  <c:v>43805</c:v>
                </c:pt>
                <c:pt idx="50">
                  <c:v>43808</c:v>
                </c:pt>
                <c:pt idx="51">
                  <c:v>43809</c:v>
                </c:pt>
                <c:pt idx="52">
                  <c:v>43810</c:v>
                </c:pt>
                <c:pt idx="53">
                  <c:v>43811</c:v>
                </c:pt>
                <c:pt idx="54">
                  <c:v>43812</c:v>
                </c:pt>
                <c:pt idx="55">
                  <c:v>43815</c:v>
                </c:pt>
                <c:pt idx="56">
                  <c:v>43816</c:v>
                </c:pt>
                <c:pt idx="57">
                  <c:v>43817</c:v>
                </c:pt>
                <c:pt idx="58">
                  <c:v>43818</c:v>
                </c:pt>
                <c:pt idx="59">
                  <c:v>43819</c:v>
                </c:pt>
                <c:pt idx="60">
                  <c:v>43822</c:v>
                </c:pt>
                <c:pt idx="61">
                  <c:v>43823</c:v>
                </c:pt>
                <c:pt idx="62">
                  <c:v>43824</c:v>
                </c:pt>
                <c:pt idx="63">
                  <c:v>43825</c:v>
                </c:pt>
                <c:pt idx="64">
                  <c:v>43826</c:v>
                </c:pt>
                <c:pt idx="65">
                  <c:v>43829</c:v>
                </c:pt>
                <c:pt idx="66">
                  <c:v>43830</c:v>
                </c:pt>
              </c:numCache>
            </c:numRef>
          </c:cat>
          <c:val>
            <c:numRef>
              <c:f>Sheet1!$D$2:$D$68</c:f>
              <c:numCache>
                <c:formatCode>General</c:formatCode>
                <c:ptCount val="67"/>
                <c:pt idx="8" formatCode="#,##0.000">
                  <c:v>240</c:v>
                </c:pt>
                <c:pt idx="13" formatCode="#,##0.000">
                  <c:v>240</c:v>
                </c:pt>
                <c:pt idx="18" formatCode="#,##0.000">
                  <c:v>240</c:v>
                </c:pt>
                <c:pt idx="22" formatCode="#,##0.000">
                  <c:v>240</c:v>
                </c:pt>
                <c:pt idx="29" formatCode="#,##0.00">
                  <c:v>240</c:v>
                </c:pt>
                <c:pt idx="32" formatCode="#,##0.000">
                  <c:v>240</c:v>
                </c:pt>
                <c:pt idx="35" formatCode="#,##0.000">
                  <c:v>240</c:v>
                </c:pt>
                <c:pt idx="40" formatCode="#,##0.000">
                  <c:v>240</c:v>
                </c:pt>
                <c:pt idx="43" formatCode="#,##0.000">
                  <c:v>240</c:v>
                </c:pt>
                <c:pt idx="49" formatCode="#,##0.00">
                  <c:v>240</c:v>
                </c:pt>
                <c:pt idx="54" formatCode="#,##0.000">
                  <c:v>240</c:v>
                </c:pt>
                <c:pt idx="55" formatCode="#,##0.000">
                  <c:v>240</c:v>
                </c:pt>
                <c:pt idx="59" formatCode="#,##0.000">
                  <c:v>240</c:v>
                </c:pt>
                <c:pt idx="64" formatCode="#,##0.000">
                  <c:v>0</c:v>
                </c:pt>
                <c:pt idx="66" formatCode="#,##0.000">
                  <c:v>240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3830"/>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dateAx>
      <c:valAx>
        <c:axId val="2079031016"/>
        <c:scaling>
          <c:orientation val="minMax"/>
          <c:max val="290"/>
          <c:min val="23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1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951306298303652"/>
          <c:y val="7.3689482338221118E-2"/>
          <c:w val="0.31549425808032372"/>
          <c:h val="0.8500993420116034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2898795876628927"/>
                  <c:y val="0.24016831707315686"/>
                </c:manualLayout>
              </c:layout>
              <c:tx>
                <c:rich>
                  <a:bodyPr anchor="t" anchorCtr="0"/>
                  <a:lstStyle/>
                  <a:p>
                    <a:pPr algn="l">
                      <a:defRPr/>
                    </a:pPr>
                    <a:r>
                      <a:rPr lang="en-US" sz="3200" b="0" dirty="0">
                        <a:solidFill>
                          <a:schemeClr val="accent5"/>
                        </a:solidFill>
                      </a:rPr>
                      <a:t>12%</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$6.9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2902193287860506"/>
                      <c:h val="0.75983168292684311"/>
                    </c:manualLayout>
                  </c15:layout>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0.54864805477827827</c:v>
                </c:pt>
                <c:pt idx="1">
                  <c:v>0.33126478447943158</c:v>
                </c:pt>
                <c:pt idx="2">
                  <c:v>0.12008716074229005</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71266225841942"/>
          <c:y val="4.0346663367481023E-2"/>
          <c:w val="0.70424777240827729"/>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77F-4B2C-B252-49BF38206D2C}"/>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77F-4B2C-B252-49BF38206D2C}"/>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77F-4B2C-B252-49BF38206D2C}"/>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77F-4B2C-B252-49BF38206D2C}"/>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77F-4B2C-B252-49BF38206D2C}"/>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77F-4B2C-B252-49BF38206D2C}"/>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77F-4B2C-B252-49BF38206D2C}"/>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77F-4B2C-B252-49BF38206D2C}"/>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77F-4B2C-B252-49BF38206D2C}"/>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77F-4B2C-B252-49BF38206D2C}"/>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77F-4B2C-B252-49BF38206D2C}"/>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77F-4B2C-B252-49BF38206D2C}"/>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77F-4B2C-B252-49BF38206D2C}"/>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77F-4B2C-B252-49BF38206D2C}"/>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77F-4B2C-B252-49BF38206D2C}"/>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77F-4B2C-B252-49BF38206D2C}"/>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77F-4B2C-B252-49BF38206D2C}"/>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77F-4B2C-B252-49BF38206D2C}"/>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77F-4B2C-B252-49BF38206D2C}"/>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Pakistan </c:v>
                </c:pt>
                <c:pt idx="1">
                  <c:v>Hungary </c:v>
                </c:pt>
                <c:pt idx="2">
                  <c:v>Argentina </c:v>
                </c:pt>
                <c:pt idx="3">
                  <c:v>Taiwan </c:v>
                </c:pt>
                <c:pt idx="4">
                  <c:v>Russia </c:v>
                </c:pt>
                <c:pt idx="5">
                  <c:v>Brazil </c:v>
                </c:pt>
                <c:pt idx="6">
                  <c:v>China </c:v>
                </c:pt>
                <c:pt idx="7">
                  <c:v>Colombia </c:v>
                </c:pt>
                <c:pt idx="8">
                  <c:v>South Africa </c:v>
                </c:pt>
                <c:pt idx="9">
                  <c:v>Korea </c:v>
                </c:pt>
                <c:pt idx="10">
                  <c:v>Greece </c:v>
                </c:pt>
                <c:pt idx="11">
                  <c:v>Czech Republic </c:v>
                </c:pt>
                <c:pt idx="12">
                  <c:v>Mexico </c:v>
                </c:pt>
                <c:pt idx="13">
                  <c:v>Peru </c:v>
                </c:pt>
                <c:pt idx="14">
                  <c:v>Indonesia </c:v>
                </c:pt>
                <c:pt idx="15">
                  <c:v>Poland </c:v>
                </c:pt>
                <c:pt idx="16">
                  <c:v>India </c:v>
                </c:pt>
                <c:pt idx="17">
                  <c:v>Malaysia </c:v>
                </c:pt>
                <c:pt idx="18">
                  <c:v>Saudi Arabia </c:v>
                </c:pt>
                <c:pt idx="19">
                  <c:v>Philippines </c:v>
                </c:pt>
                <c:pt idx="20">
                  <c:v>Egypt </c:v>
                </c:pt>
                <c:pt idx="21">
                  <c:v>Qatar </c:v>
                </c:pt>
                <c:pt idx="22">
                  <c:v>Turkey </c:v>
                </c:pt>
                <c:pt idx="23">
                  <c:v>UAE </c:v>
                </c:pt>
                <c:pt idx="24">
                  <c:v>Thailand</c:v>
                </c:pt>
                <c:pt idx="25">
                  <c:v>Chile</c:v>
                </c:pt>
              </c:strCache>
            </c:strRef>
          </c:cat>
          <c:val>
            <c:numRef>
              <c:f>Sheet1!$B$2:$B$27</c:f>
              <c:numCache>
                <c:formatCode>#,##0.00;\-#,##0.00;</c:formatCode>
                <c:ptCount val="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-1.1100000000000001</c:v>
                </c:pt>
                <c:pt idx="24">
                  <c:v>-1.25</c:v>
                </c:pt>
                <c:pt idx="25">
                  <c:v>-10.07</c:v>
                </c:pt>
              </c:numCache>
            </c:numRef>
          </c:val>
          <c:extLst>
            <c:ext xmlns:c16="http://schemas.microsoft.com/office/drawing/2014/chart" uri="{C3380CC4-5D6E-409C-BE32-E72D297353CC}">
              <c16:uniqueId val="{00000013-077F-4B2C-B252-49BF38206D2C}"/>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Pakistan </c:v>
                </c:pt>
                <c:pt idx="1">
                  <c:v>Hungary </c:v>
                </c:pt>
                <c:pt idx="2">
                  <c:v>Argentina </c:v>
                </c:pt>
                <c:pt idx="3">
                  <c:v>Taiwan </c:v>
                </c:pt>
                <c:pt idx="4">
                  <c:v>Russia </c:v>
                </c:pt>
                <c:pt idx="5">
                  <c:v>Brazil </c:v>
                </c:pt>
                <c:pt idx="6">
                  <c:v>China </c:v>
                </c:pt>
                <c:pt idx="7">
                  <c:v>Colombia </c:v>
                </c:pt>
                <c:pt idx="8">
                  <c:v>South Africa </c:v>
                </c:pt>
                <c:pt idx="9">
                  <c:v>Korea </c:v>
                </c:pt>
                <c:pt idx="10">
                  <c:v>Greece </c:v>
                </c:pt>
                <c:pt idx="11">
                  <c:v>Czech Republic </c:v>
                </c:pt>
                <c:pt idx="12">
                  <c:v>Mexico </c:v>
                </c:pt>
                <c:pt idx="13">
                  <c:v>Peru </c:v>
                </c:pt>
                <c:pt idx="14">
                  <c:v>Indonesia </c:v>
                </c:pt>
                <c:pt idx="15">
                  <c:v>Poland </c:v>
                </c:pt>
                <c:pt idx="16">
                  <c:v>India </c:v>
                </c:pt>
                <c:pt idx="17">
                  <c:v>Malaysia </c:v>
                </c:pt>
                <c:pt idx="18">
                  <c:v>Saudi Arabia </c:v>
                </c:pt>
                <c:pt idx="19">
                  <c:v>Philippines </c:v>
                </c:pt>
                <c:pt idx="20">
                  <c:v>Egypt </c:v>
                </c:pt>
                <c:pt idx="21">
                  <c:v>Qatar </c:v>
                </c:pt>
                <c:pt idx="22">
                  <c:v>Turkey </c:v>
                </c:pt>
                <c:pt idx="23">
                  <c:v>UAE </c:v>
                </c:pt>
                <c:pt idx="24">
                  <c:v>Thailand</c:v>
                </c:pt>
                <c:pt idx="25">
                  <c:v>Chile</c:v>
                </c:pt>
              </c:strCache>
            </c:strRef>
          </c:cat>
          <c:val>
            <c:numRef>
              <c:f>Sheet1!$C$2:$C$27</c:f>
              <c:numCache>
                <c:formatCode>#,##0.00;\-#,##0.00;</c:formatCode>
                <c:ptCount val="26"/>
                <c:pt idx="0">
                  <c:v>27.36</c:v>
                </c:pt>
                <c:pt idx="1">
                  <c:v>21.01</c:v>
                </c:pt>
                <c:pt idx="2">
                  <c:v>20.75</c:v>
                </c:pt>
                <c:pt idx="3">
                  <c:v>16.690000000000001</c:v>
                </c:pt>
                <c:pt idx="4">
                  <c:v>16.57</c:v>
                </c:pt>
                <c:pt idx="5">
                  <c:v>15.56</c:v>
                </c:pt>
                <c:pt idx="6">
                  <c:v>14.42</c:v>
                </c:pt>
                <c:pt idx="7">
                  <c:v>14.01</c:v>
                </c:pt>
                <c:pt idx="8">
                  <c:v>13.91</c:v>
                </c:pt>
                <c:pt idx="9">
                  <c:v>13.16</c:v>
                </c:pt>
                <c:pt idx="10">
                  <c:v>11.68</c:v>
                </c:pt>
                <c:pt idx="11">
                  <c:v>8.74</c:v>
                </c:pt>
                <c:pt idx="12">
                  <c:v>6.67</c:v>
                </c:pt>
                <c:pt idx="13">
                  <c:v>6.03</c:v>
                </c:pt>
                <c:pt idx="14">
                  <c:v>5.6</c:v>
                </c:pt>
                <c:pt idx="15">
                  <c:v>5.31</c:v>
                </c:pt>
                <c:pt idx="16">
                  <c:v>5.27</c:v>
                </c:pt>
                <c:pt idx="17">
                  <c:v>3.37</c:v>
                </c:pt>
                <c:pt idx="18">
                  <c:v>3.13</c:v>
                </c:pt>
                <c:pt idx="19">
                  <c:v>2.52</c:v>
                </c:pt>
                <c:pt idx="20">
                  <c:v>1.92</c:v>
                </c:pt>
                <c:pt idx="21">
                  <c:v>1.66</c:v>
                </c:pt>
                <c:pt idx="22">
                  <c:v>1.41</c:v>
                </c:pt>
                <c:pt idx="23">
                  <c:v>0</c:v>
                </c:pt>
                <c:pt idx="24">
                  <c:v>0</c:v>
                </c:pt>
                <c:pt idx="25">
                  <c:v>0</c:v>
                </c:pt>
              </c:numCache>
            </c:numRef>
          </c:val>
          <c:extLst>
            <c:ext xmlns:c16="http://schemas.microsoft.com/office/drawing/2014/chart" uri="{C3380CC4-5D6E-409C-BE32-E72D297353CC}">
              <c16:uniqueId val="{00000014-077F-4B2C-B252-49BF38206D2C}"/>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30"/>
          <c:min val="-18"/>
        </c:scaling>
        <c:delete val="0"/>
        <c:axPos val="b"/>
        <c:numFmt formatCode="#,##0.00;\-#,##0.00;"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69140221108727"/>
          <c:y val="4.0346663367481023E-2"/>
          <c:w val="0.67899516181721919"/>
          <c:h val="0.910602518564500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1A30-41E2-AD5F-3C744AF08AB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A30-41E2-AD5F-3C744AF08AB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A30-41E2-AD5F-3C744AF08AB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A30-41E2-AD5F-3C744AF08AB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A30-41E2-AD5F-3C744AF08AB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A30-41E2-AD5F-3C744AF08AB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A30-41E2-AD5F-3C744AF08AB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1A30-41E2-AD5F-3C744AF08AB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1A30-41E2-AD5F-3C744AF08AB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1A30-41E2-AD5F-3C744AF08AB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1A30-41E2-AD5F-3C744AF08AB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1A30-41E2-AD5F-3C744AF08AB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1A30-41E2-AD5F-3C744AF08AB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1A30-41E2-AD5F-3C744AF08AB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1A30-41E2-AD5F-3C744AF08AB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1A30-41E2-AD5F-3C744AF08AB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1A30-41E2-AD5F-3C744AF08AB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1A30-41E2-AD5F-3C744AF08AB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1A30-41E2-AD5F-3C744AF08AB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Ireland </c:v>
                </c:pt>
                <c:pt idx="1">
                  <c:v>Sweden </c:v>
                </c:pt>
                <c:pt idx="2">
                  <c:v>Denmark </c:v>
                </c:pt>
                <c:pt idx="3">
                  <c:v>New Zealand </c:v>
                </c:pt>
                <c:pt idx="4">
                  <c:v>UK</c:v>
                </c:pt>
                <c:pt idx="5">
                  <c:v>Germany </c:v>
                </c:pt>
                <c:pt idx="6">
                  <c:v>Austria </c:v>
                </c:pt>
                <c:pt idx="7">
                  <c:v>US</c:v>
                </c:pt>
                <c:pt idx="8">
                  <c:v>Portugal </c:v>
                </c:pt>
                <c:pt idx="9">
                  <c:v>France </c:v>
                </c:pt>
                <c:pt idx="10">
                  <c:v>Italy </c:v>
                </c:pt>
                <c:pt idx="11">
                  <c:v>Norway </c:v>
                </c:pt>
                <c:pt idx="12">
                  <c:v>Switzerland </c:v>
                </c:pt>
                <c:pt idx="13">
                  <c:v>Netherlands </c:v>
                </c:pt>
                <c:pt idx="14">
                  <c:v>Japan </c:v>
                </c:pt>
                <c:pt idx="15">
                  <c:v>Singapore </c:v>
                </c:pt>
                <c:pt idx="16">
                  <c:v>Israel </c:v>
                </c:pt>
                <c:pt idx="17">
                  <c:v>Hong Kong </c:v>
                </c:pt>
                <c:pt idx="18">
                  <c:v>Spain </c:v>
                </c:pt>
                <c:pt idx="19">
                  <c:v>Canada </c:v>
                </c:pt>
                <c:pt idx="20">
                  <c:v>Finland </c:v>
                </c:pt>
                <c:pt idx="21">
                  <c:v>Australia </c:v>
                </c:pt>
                <c:pt idx="22">
                  <c:v>Belgium </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3-1A30-41E2-AD5F-3C744AF08AB2}"/>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Ireland </c:v>
                </c:pt>
                <c:pt idx="1">
                  <c:v>Sweden </c:v>
                </c:pt>
                <c:pt idx="2">
                  <c:v>Denmark </c:v>
                </c:pt>
                <c:pt idx="3">
                  <c:v>New Zealand </c:v>
                </c:pt>
                <c:pt idx="4">
                  <c:v>UK</c:v>
                </c:pt>
                <c:pt idx="5">
                  <c:v>Germany </c:v>
                </c:pt>
                <c:pt idx="6">
                  <c:v>Austria </c:v>
                </c:pt>
                <c:pt idx="7">
                  <c:v>US</c:v>
                </c:pt>
                <c:pt idx="8">
                  <c:v>Portugal </c:v>
                </c:pt>
                <c:pt idx="9">
                  <c:v>France </c:v>
                </c:pt>
                <c:pt idx="10">
                  <c:v>Italy </c:v>
                </c:pt>
                <c:pt idx="11">
                  <c:v>Norway </c:v>
                </c:pt>
                <c:pt idx="12">
                  <c:v>Switzerland </c:v>
                </c:pt>
                <c:pt idx="13">
                  <c:v>Netherlands </c:v>
                </c:pt>
                <c:pt idx="14">
                  <c:v>Japan </c:v>
                </c:pt>
                <c:pt idx="15">
                  <c:v>Singapore </c:v>
                </c:pt>
                <c:pt idx="16">
                  <c:v>Israel </c:v>
                </c:pt>
                <c:pt idx="17">
                  <c:v>Hong Kong </c:v>
                </c:pt>
                <c:pt idx="18">
                  <c:v>Spain </c:v>
                </c:pt>
                <c:pt idx="19">
                  <c:v>Canada </c:v>
                </c:pt>
                <c:pt idx="20">
                  <c:v>Finland </c:v>
                </c:pt>
                <c:pt idx="21">
                  <c:v>Australia </c:v>
                </c:pt>
                <c:pt idx="22">
                  <c:v>Belgium </c:v>
                </c:pt>
              </c:strCache>
            </c:strRef>
          </c:cat>
          <c:val>
            <c:numRef>
              <c:f>Sheet1!$C$2:$C$24</c:f>
              <c:numCache>
                <c:formatCode>#,##0.00;\-#,##0.00;</c:formatCode>
                <c:ptCount val="23"/>
                <c:pt idx="0">
                  <c:v>16.48</c:v>
                </c:pt>
                <c:pt idx="1">
                  <c:v>14.19</c:v>
                </c:pt>
                <c:pt idx="2">
                  <c:v>13.21</c:v>
                </c:pt>
                <c:pt idx="3">
                  <c:v>12.99</c:v>
                </c:pt>
                <c:pt idx="4">
                  <c:v>11.38</c:v>
                </c:pt>
                <c:pt idx="5">
                  <c:v>10.38</c:v>
                </c:pt>
                <c:pt idx="6">
                  <c:v>9.11</c:v>
                </c:pt>
                <c:pt idx="7">
                  <c:v>8.92</c:v>
                </c:pt>
                <c:pt idx="8">
                  <c:v>8.8699999999999992</c:v>
                </c:pt>
                <c:pt idx="9">
                  <c:v>8.5500000000000007</c:v>
                </c:pt>
                <c:pt idx="10">
                  <c:v>8.4499999999999993</c:v>
                </c:pt>
                <c:pt idx="11">
                  <c:v>8.2100000000000009</c:v>
                </c:pt>
                <c:pt idx="12">
                  <c:v>7.97</c:v>
                </c:pt>
                <c:pt idx="13">
                  <c:v>7.85</c:v>
                </c:pt>
                <c:pt idx="14">
                  <c:v>7.73</c:v>
                </c:pt>
                <c:pt idx="15">
                  <c:v>7.56</c:v>
                </c:pt>
                <c:pt idx="16">
                  <c:v>7.28</c:v>
                </c:pt>
                <c:pt idx="17">
                  <c:v>7.26</c:v>
                </c:pt>
                <c:pt idx="18">
                  <c:v>6.48</c:v>
                </c:pt>
                <c:pt idx="19">
                  <c:v>5.59</c:v>
                </c:pt>
                <c:pt idx="20">
                  <c:v>4.66</c:v>
                </c:pt>
                <c:pt idx="21">
                  <c:v>4.26</c:v>
                </c:pt>
                <c:pt idx="22">
                  <c:v>2.96</c:v>
                </c:pt>
              </c:numCache>
            </c:numRef>
          </c:val>
          <c:extLst>
            <c:ext xmlns:c16="http://schemas.microsoft.com/office/drawing/2014/chart" uri="{C3380CC4-5D6E-409C-BE32-E72D297353CC}">
              <c16:uniqueId val="{00000014-1A30-41E2-AD5F-3C744AF08AB2}"/>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00"/>
        <c:noMultiLvlLbl val="0"/>
      </c:catAx>
      <c:valAx>
        <c:axId val="107352064"/>
        <c:scaling>
          <c:orientation val="minMax"/>
        </c:scaling>
        <c:delete val="0"/>
        <c:axPos val="b"/>
        <c:numFmt formatCode="#,##0.00;\-#,##0.00;"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76273471464867"/>
          <c:y val="4.0346663367481023E-2"/>
          <c:w val="0.58570711455408997"/>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93E-4B8E-BA34-3C728ADB971E}"/>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93E-4B8E-BA34-3C728ADB971E}"/>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93E-4B8E-BA34-3C728ADB971E}"/>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93E-4B8E-BA34-3C728ADB971E}"/>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D93E-4B8E-BA34-3C728ADB971E}"/>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D93E-4B8E-BA34-3C728ADB971E}"/>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D93E-4B8E-BA34-3C728ADB971E}"/>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D93E-4B8E-BA34-3C728ADB971E}"/>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93E-4B8E-BA34-3C728ADB971E}"/>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D93E-4B8E-BA34-3C728ADB971E}"/>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D93E-4B8E-BA34-3C728ADB971E}"/>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D93E-4B8E-BA34-3C728ADB971E}"/>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D93E-4B8E-BA34-3C728ADB971E}"/>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D93E-4B8E-BA34-3C728ADB971E}"/>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D93E-4B8E-BA34-3C728ADB971E}"/>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D93E-4B8E-BA34-3C728ADB971E}"/>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D93E-4B8E-BA34-3C728ADB971E}"/>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D93E-4B8E-BA34-3C728ADB971E}"/>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D93E-4B8E-BA34-3C728ADB971E}"/>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South African rand (ZAR)</c:v>
                </c:pt>
                <c:pt idx="1">
                  <c:v>Colombian peso (COP)</c:v>
                </c:pt>
                <c:pt idx="2">
                  <c:v>Polish zloty (PLN)</c:v>
                </c:pt>
                <c:pt idx="3">
                  <c:v>Czech koruna (CZK)</c:v>
                </c:pt>
                <c:pt idx="4">
                  <c:v>Mexican peso (MXN)</c:v>
                </c:pt>
                <c:pt idx="5">
                  <c:v>Russian ruble (RUB)</c:v>
                </c:pt>
                <c:pt idx="6">
                  <c:v>Hungarian forint (HUF)</c:v>
                </c:pt>
                <c:pt idx="7">
                  <c:v>Brazilian real (BRL)</c:v>
                </c:pt>
                <c:pt idx="8">
                  <c:v>New Taiwan dollar (TWD)</c:v>
                </c:pt>
                <c:pt idx="9">
                  <c:v>Korean won (KRW)</c:v>
                </c:pt>
                <c:pt idx="10">
                  <c:v>Chinese renminbi (CNY)</c:v>
                </c:pt>
                <c:pt idx="11">
                  <c:v>Malaysian ringgit (MYR)</c:v>
                </c:pt>
                <c:pt idx="12">
                  <c:v>Philippine peso (PHP)</c:v>
                </c:pt>
                <c:pt idx="13">
                  <c:v>Indonesian rupiah (IDR)</c:v>
                </c:pt>
                <c:pt idx="14">
                  <c:v>Peruvian sol (PEN)</c:v>
                </c:pt>
                <c:pt idx="15">
                  <c:v>Thai baht (THB)</c:v>
                </c:pt>
                <c:pt idx="16">
                  <c:v>Egyptian pound (EGP)</c:v>
                </c:pt>
                <c:pt idx="17">
                  <c:v>Pakistani rupee (PKR)</c:v>
                </c:pt>
                <c:pt idx="18">
                  <c:v>Saudi Arabian riyal (SAR)</c:v>
                </c:pt>
                <c:pt idx="19">
                  <c:v>Indian rupee (INR)</c:v>
                </c:pt>
                <c:pt idx="20">
                  <c:v>Chilean peso (CLP)</c:v>
                </c:pt>
                <c:pt idx="21">
                  <c:v>Argentinian peso (ARS)</c:v>
                </c:pt>
                <c:pt idx="22">
                  <c:v>Turkish lira (TRY)</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-2.6657425000000002E-3</c:v>
                </c:pt>
                <c:pt idx="19">
                  <c:v>-0.71359372580000002</c:v>
                </c:pt>
                <c:pt idx="20">
                  <c:v>-3.1577897466999998</c:v>
                </c:pt>
                <c:pt idx="21">
                  <c:v>-3.8045593248</c:v>
                </c:pt>
                <c:pt idx="22">
                  <c:v>-5.1167870946000003</c:v>
                </c:pt>
              </c:numCache>
            </c:numRef>
          </c:val>
          <c:extLst>
            <c:ext xmlns:c16="http://schemas.microsoft.com/office/drawing/2014/chart" uri="{C3380CC4-5D6E-409C-BE32-E72D297353CC}">
              <c16:uniqueId val="{00000013-D93E-4B8E-BA34-3C728ADB971E}"/>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South African rand (ZAR)</c:v>
                </c:pt>
                <c:pt idx="1">
                  <c:v>Colombian peso (COP)</c:v>
                </c:pt>
                <c:pt idx="2">
                  <c:v>Polish zloty (PLN)</c:v>
                </c:pt>
                <c:pt idx="3">
                  <c:v>Czech koruna (CZK)</c:v>
                </c:pt>
                <c:pt idx="4">
                  <c:v>Mexican peso (MXN)</c:v>
                </c:pt>
                <c:pt idx="5">
                  <c:v>Russian ruble (RUB)</c:v>
                </c:pt>
                <c:pt idx="6">
                  <c:v>Hungarian forint (HUF)</c:v>
                </c:pt>
                <c:pt idx="7">
                  <c:v>Brazilian real (BRL)</c:v>
                </c:pt>
                <c:pt idx="8">
                  <c:v>New Taiwan dollar (TWD)</c:v>
                </c:pt>
                <c:pt idx="9">
                  <c:v>Korean won (KRW)</c:v>
                </c:pt>
                <c:pt idx="10">
                  <c:v>Chinese renminbi (CNY)</c:v>
                </c:pt>
                <c:pt idx="11">
                  <c:v>Malaysian ringgit (MYR)</c:v>
                </c:pt>
                <c:pt idx="12">
                  <c:v>Philippine peso (PHP)</c:v>
                </c:pt>
                <c:pt idx="13">
                  <c:v>Indonesian rupiah (IDR)</c:v>
                </c:pt>
                <c:pt idx="14">
                  <c:v>Peruvian sol (PEN)</c:v>
                </c:pt>
                <c:pt idx="15">
                  <c:v>Thai baht (THB)</c:v>
                </c:pt>
                <c:pt idx="16">
                  <c:v>Egyptian pound (EGP)</c:v>
                </c:pt>
                <c:pt idx="17">
                  <c:v>Pakistani rupee (PKR)</c:v>
                </c:pt>
                <c:pt idx="18">
                  <c:v>Saudi Arabian riyal (SAR)</c:v>
                </c:pt>
                <c:pt idx="19">
                  <c:v>Indian rupee (INR)</c:v>
                </c:pt>
                <c:pt idx="20">
                  <c:v>Chilean peso (CLP)</c:v>
                </c:pt>
                <c:pt idx="21">
                  <c:v>Argentinian peso (ARS)</c:v>
                </c:pt>
                <c:pt idx="22">
                  <c:v>Turkish lira (TRY)</c:v>
                </c:pt>
              </c:strCache>
            </c:strRef>
          </c:cat>
          <c:val>
            <c:numRef>
              <c:f>Sheet1!$C$2:$C$24</c:f>
              <c:numCache>
                <c:formatCode>#,##0.00;\-#,##0.00;</c:formatCode>
                <c:ptCount val="23"/>
                <c:pt idx="0">
                  <c:v>8.4313655379999997</c:v>
                </c:pt>
                <c:pt idx="1">
                  <c:v>6.0019808015000002</c:v>
                </c:pt>
                <c:pt idx="2">
                  <c:v>5.8577350618999997</c:v>
                </c:pt>
                <c:pt idx="3">
                  <c:v>4.5913195572000003</c:v>
                </c:pt>
                <c:pt idx="4">
                  <c:v>4.5541198898999999</c:v>
                </c:pt>
                <c:pt idx="5">
                  <c:v>4.4617520979999998</c:v>
                </c:pt>
                <c:pt idx="6">
                  <c:v>4.2875013386000003</c:v>
                </c:pt>
                <c:pt idx="7">
                  <c:v>3.5473686827000002</c:v>
                </c:pt>
                <c:pt idx="8">
                  <c:v>3.494345665</c:v>
                </c:pt>
                <c:pt idx="9">
                  <c:v>3.4329197111999998</c:v>
                </c:pt>
                <c:pt idx="10">
                  <c:v>2.4792913848999998</c:v>
                </c:pt>
                <c:pt idx="11">
                  <c:v>2.3591248014000001</c:v>
                </c:pt>
                <c:pt idx="12">
                  <c:v>2.3398163688000002</c:v>
                </c:pt>
                <c:pt idx="13">
                  <c:v>2.2510354762999998</c:v>
                </c:pt>
                <c:pt idx="14">
                  <c:v>2.2047053849</c:v>
                </c:pt>
                <c:pt idx="15">
                  <c:v>2.1074155989999999</c:v>
                </c:pt>
                <c:pt idx="16">
                  <c:v>1.3473520248999999</c:v>
                </c:pt>
                <c:pt idx="17">
                  <c:v>0.94275659450000004</c:v>
                </c:pt>
                <c:pt idx="18">
                  <c:v>0</c:v>
                </c:pt>
                <c:pt idx="19">
                  <c:v>0</c:v>
                </c:pt>
                <c:pt idx="20">
                  <c:v>0</c:v>
                </c:pt>
                <c:pt idx="21">
                  <c:v>0</c:v>
                </c:pt>
                <c:pt idx="22">
                  <c:v>0</c:v>
                </c:pt>
              </c:numCache>
            </c:numRef>
          </c:val>
          <c:extLst>
            <c:ext xmlns:c16="http://schemas.microsoft.com/office/drawing/2014/chart" uri="{C3380CC4-5D6E-409C-BE32-E72D297353CC}">
              <c16:uniqueId val="{00000014-D93E-4B8E-BA34-3C728ADB971E}"/>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10"/>
          <c:min val="-8"/>
        </c:scaling>
        <c:delete val="0"/>
        <c:axPos val="b"/>
        <c:numFmt formatCode="#,##0.00;\-#,##0.00;"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930803848016853"/>
          <c:y val="4.0346663367481023E-2"/>
          <c:w val="0.62069196151983153"/>
          <c:h val="0.88021108406725468"/>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1D-4496-864F-534096D67A88}"/>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1D-4496-864F-534096D67A88}"/>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1D-4496-864F-534096D67A88}"/>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1D-4496-864F-534096D67A88}"/>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1D-4496-864F-534096D67A88}"/>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1D-4496-864F-534096D67A88}"/>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1D-4496-864F-534096D67A88}"/>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1D-4496-864F-534096D67A88}"/>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1D-4496-864F-534096D67A88}"/>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1D-4496-864F-534096D67A88}"/>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1D-4496-864F-534096D67A88}"/>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1D-4496-864F-534096D67A88}"/>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1D-4496-864F-534096D67A88}"/>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1D-4496-864F-534096D67A88}"/>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1D-4496-864F-534096D67A88}"/>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1D-4496-864F-534096D67A88}"/>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1D-4496-864F-534096D67A88}"/>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1D-4496-864F-534096D67A88}"/>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1D-4496-864F-534096D67A88}"/>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New Zealand dollar (NZD)</c:v>
                </c:pt>
                <c:pt idx="1">
                  <c:v>British pound (GBP)</c:v>
                </c:pt>
                <c:pt idx="2">
                  <c:v>Swedish krona (SEK)</c:v>
                </c:pt>
                <c:pt idx="3">
                  <c:v>Australian dollar (AUD)</c:v>
                </c:pt>
                <c:pt idx="4">
                  <c:v>Norwegian krone (NOK)</c:v>
                </c:pt>
                <c:pt idx="5">
                  <c:v>Swiss franc (CHF)</c:v>
                </c:pt>
                <c:pt idx="6">
                  <c:v>Euro (EUR)</c:v>
                </c:pt>
                <c:pt idx="7">
                  <c:v>Danish krone (DKK)</c:v>
                </c:pt>
                <c:pt idx="8">
                  <c:v>Singapore dollar (SGD)</c:v>
                </c:pt>
                <c:pt idx="9">
                  <c:v>Canadian dollar (CAD)</c:v>
                </c:pt>
                <c:pt idx="10">
                  <c:v>Israeli new shekel (ILS)</c:v>
                </c:pt>
                <c:pt idx="11">
                  <c:v>Hong Kong dollar (HKD)</c:v>
                </c:pt>
                <c:pt idx="12">
                  <c:v>Japanese yen (JPY)</c:v>
                </c:pt>
              </c:strCache>
            </c:strRef>
          </c:cat>
          <c:val>
            <c:numRef>
              <c:f>Sheet1!$B$2:$B$14</c:f>
              <c:numCache>
                <c:formatCode>#,##0.00;\-#,##0.00;</c:formatCode>
                <c:ptCount val="13"/>
                <c:pt idx="0">
                  <c:v>0</c:v>
                </c:pt>
                <c:pt idx="1">
                  <c:v>0</c:v>
                </c:pt>
                <c:pt idx="2">
                  <c:v>0</c:v>
                </c:pt>
                <c:pt idx="3">
                  <c:v>0</c:v>
                </c:pt>
                <c:pt idx="4">
                  <c:v>0</c:v>
                </c:pt>
                <c:pt idx="5">
                  <c:v>0</c:v>
                </c:pt>
                <c:pt idx="6">
                  <c:v>0</c:v>
                </c:pt>
                <c:pt idx="7">
                  <c:v>0</c:v>
                </c:pt>
                <c:pt idx="8">
                  <c:v>0</c:v>
                </c:pt>
                <c:pt idx="9">
                  <c:v>0</c:v>
                </c:pt>
                <c:pt idx="10">
                  <c:v>0</c:v>
                </c:pt>
                <c:pt idx="11">
                  <c:v>0</c:v>
                </c:pt>
                <c:pt idx="12">
                  <c:v>-0.5521048999</c:v>
                </c:pt>
              </c:numCache>
            </c:numRef>
          </c:val>
          <c:extLst>
            <c:ext xmlns:c16="http://schemas.microsoft.com/office/drawing/2014/chart" uri="{C3380CC4-5D6E-409C-BE32-E72D297353CC}">
              <c16:uniqueId val="{00000013-7C1D-4496-864F-534096D67A88}"/>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New Zealand dollar (NZD)</c:v>
                </c:pt>
                <c:pt idx="1">
                  <c:v>British pound (GBP)</c:v>
                </c:pt>
                <c:pt idx="2">
                  <c:v>Swedish krona (SEK)</c:v>
                </c:pt>
                <c:pt idx="3">
                  <c:v>Australian dollar (AUD)</c:v>
                </c:pt>
                <c:pt idx="4">
                  <c:v>Norwegian krone (NOK)</c:v>
                </c:pt>
                <c:pt idx="5">
                  <c:v>Swiss franc (CHF)</c:v>
                </c:pt>
                <c:pt idx="6">
                  <c:v>Euro (EUR)</c:v>
                </c:pt>
                <c:pt idx="7">
                  <c:v>Danish krone (DKK)</c:v>
                </c:pt>
                <c:pt idx="8">
                  <c:v>Singapore dollar (SGD)</c:v>
                </c:pt>
                <c:pt idx="9">
                  <c:v>Canadian dollar (CAD)</c:v>
                </c:pt>
                <c:pt idx="10">
                  <c:v>Israeli new shekel (ILS)</c:v>
                </c:pt>
                <c:pt idx="11">
                  <c:v>Hong Kong dollar (HKD)</c:v>
                </c:pt>
                <c:pt idx="12">
                  <c:v>Japanese yen (JPY)</c:v>
                </c:pt>
              </c:strCache>
            </c:strRef>
          </c:cat>
          <c:val>
            <c:numRef>
              <c:f>Sheet1!$C$2:$C$14</c:f>
              <c:numCache>
                <c:formatCode>#,##0.00;\-#,##0.00;</c:formatCode>
                <c:ptCount val="13"/>
                <c:pt idx="0">
                  <c:v>7.5911011893999998</c:v>
                </c:pt>
                <c:pt idx="1">
                  <c:v>7.5022316003</c:v>
                </c:pt>
                <c:pt idx="2">
                  <c:v>5.0325551086999996</c:v>
                </c:pt>
                <c:pt idx="3">
                  <c:v>4.2256653513</c:v>
                </c:pt>
                <c:pt idx="4">
                  <c:v>3.3986548768999998</c:v>
                </c:pt>
                <c:pt idx="5">
                  <c:v>2.9741312542</c:v>
                </c:pt>
                <c:pt idx="6">
                  <c:v>2.9627591197999998</c:v>
                </c:pt>
                <c:pt idx="7">
                  <c:v>2.8774222623000001</c:v>
                </c:pt>
                <c:pt idx="8">
                  <c:v>2.8446064031999998</c:v>
                </c:pt>
                <c:pt idx="9">
                  <c:v>2.1014073646</c:v>
                </c:pt>
                <c:pt idx="10">
                  <c:v>0.63115228720000005</c:v>
                </c:pt>
                <c:pt idx="11">
                  <c:v>0.61089863700000002</c:v>
                </c:pt>
                <c:pt idx="12">
                  <c:v>0</c:v>
                </c:pt>
              </c:numCache>
            </c:numRef>
          </c:val>
          <c:extLst>
            <c:ext xmlns:c16="http://schemas.microsoft.com/office/drawing/2014/chart" uri="{C3380CC4-5D6E-409C-BE32-E72D297353CC}">
              <c16:uniqueId val="{00000014-7C1D-4496-864F-534096D67A88}"/>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9"/>
          <c:min val="-4"/>
        </c:scaling>
        <c:delete val="0"/>
        <c:axPos val="b"/>
        <c:numFmt formatCode="#,##0.00;\-#,##0.00;"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408429162182"/>
          <c:y val="5.0443773084853365E-2"/>
          <c:w val="0.5784883440985773"/>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E8D8-4EDB-84A9-A8599B6DC6FC}"/>
                </c:ext>
              </c:extLst>
            </c:dLbl>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-1.23</c:v>
                </c:pt>
                <c:pt idx="1">
                  <c:v>0</c:v>
                </c:pt>
              </c:numCache>
            </c:numRef>
          </c:val>
          <c:extLst>
            <c:ext xmlns:c16="http://schemas.microsoft.com/office/drawing/2014/chart" uri="{C3380CC4-5D6E-409C-BE32-E72D297353CC}">
              <c16:uniqueId val="{00000000-E71A-444D-BD6B-C2D3C7402066}"/>
            </c:ext>
          </c:extLst>
        </c:ser>
        <c:ser>
          <c:idx val="1"/>
          <c:order val="1"/>
          <c:tx>
            <c:strRef>
              <c:f>Sheet1!$C$1</c:f>
              <c:strCache>
                <c:ptCount val="1"/>
                <c:pt idx="0">
                  <c:v>3 Months
positive</c:v>
                </c:pt>
              </c:strCache>
            </c:strRef>
          </c:tx>
          <c:spPr>
            <a:solidFill>
              <a:schemeClr val="bg1">
                <a:lumMod val="65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E8D8-4EDB-84A9-A8599B6DC6FC}"/>
                </c:ext>
              </c:extLst>
            </c:dLbl>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c:v>0</c:v>
                </c:pt>
                <c:pt idx="1">
                  <c:v>4.4400000000000004</c:v>
                </c:pt>
              </c:numCache>
            </c:numRef>
          </c:val>
          <c:extLst>
            <c:ext xmlns:c16="http://schemas.microsoft.com/office/drawing/2014/chart" uri="{C3380CC4-5D6E-409C-BE32-E72D297353CC}">
              <c16:uniqueId val="{00000001-522C-4B4B-B686-34DFC3C4EB84}"/>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5"/>
          <c:min val="-3"/>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150540329703025"/>
          <c:y val="0.11696433431514265"/>
          <c:w val="0.38037661160971808"/>
          <c:h val="0.82590085173836325"/>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4.1913066746212278E-2"/>
                  <c:y val="-0.12905889811194607"/>
                </c:manualLayout>
              </c:layout>
              <c:tx>
                <c:rich>
                  <a:bodyPr anchor="t" anchorCtr="1"/>
                  <a:lstStyle/>
                  <a:p>
                    <a:pPr algn="l">
                      <a:defRPr sz="2800"/>
                    </a:pPr>
                    <a:r>
                      <a:rPr lang="en-US" dirty="0">
                        <a:solidFill>
                          <a:schemeClr val="bg2"/>
                        </a:solidFill>
                      </a:rPr>
                      <a:t>57%</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$718 billion  </a:t>
                    </a:r>
                    <a:br>
                      <a:rPr lang="en-US" sz="900" b="0" dirty="0">
                        <a:solidFill>
                          <a:schemeClr val="bg1">
                            <a:lumMod val="50000"/>
                          </a:schemeClr>
                        </a:solidFill>
                      </a:rPr>
                    </a:br>
                    <a:r>
                      <a:rPr lang="en-US" sz="900" b="0" dirty="0">
                        <a:solidFill>
                          <a:schemeClr val="bg1">
                            <a:lumMod val="50000"/>
                          </a:schemeClr>
                        </a:solidFill>
                      </a:rPr>
                      <a:t>94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ext>
                <c:ext xmlns:c16="http://schemas.microsoft.com/office/drawing/2014/chart" uri="{C3380CC4-5D6E-409C-BE32-E72D297353CC}">
                  <c16:uniqueId val="{00000001-42D2-4047-8053-3B35ADF2ABD7}"/>
                </c:ext>
              </c:extLst>
            </c:dLbl>
            <c:dLbl>
              <c:idx val="1"/>
              <c:layout>
                <c:manualLayout>
                  <c:x val="-9.6480072686719348E-2"/>
                  <c:y val="0.22157568573158171"/>
                </c:manualLayout>
              </c:layout>
              <c:tx>
                <c:rich>
                  <a:bodyPr/>
                  <a:lstStyle/>
                  <a:p>
                    <a:pPr algn="l">
                      <a:defRPr sz="2800"/>
                    </a:pPr>
                    <a:r>
                      <a:rPr lang="en-US" dirty="0">
                        <a:solidFill>
                          <a:schemeClr val="accent1"/>
                        </a:solidFill>
                      </a:rPr>
                      <a:t>43%</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$540 billion    254 REITs      (22 other 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717628080457.09998</c:v>
                </c:pt>
                <c:pt idx="1">
                  <c:v>540320508932.63</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                         </c:v>
                </c:pt>
              </c:strCache>
            </c:strRef>
          </c:cat>
          <c:val>
            <c:numRef>
              <c:f>Sheet1!$D$2:$D$3</c:f>
              <c:numCache>
                <c:formatCode>0</c:formatCode>
                <c:ptCount val="2"/>
                <c:pt idx="0">
                  <c:v>717.62808045709994</c:v>
                </c:pt>
                <c:pt idx="1">
                  <c:v>540.32050893262999</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                         </c:v>
                </c:pt>
              </c:strCache>
            </c:strRef>
          </c:cat>
          <c:val>
            <c:numRef>
              <c:f>Sheet1!$E$2:$E$3</c:f>
              <c:numCache>
                <c:formatCode>0</c:formatCode>
                <c:ptCount val="2"/>
                <c:pt idx="0">
                  <c:v>1</c:v>
                </c:pt>
                <c:pt idx="1">
                  <c:v>22</c:v>
                </c:pt>
              </c:numCache>
            </c:numRef>
          </c:val>
          <c:extLst>
            <c:ext xmlns:c16="http://schemas.microsoft.com/office/drawing/2014/chart" uri="{C3380CC4-5D6E-409C-BE32-E72D297353CC}">
              <c16:uniqueId val="{00000004-9C5F-489E-BF06-D2EBFB14B42C}"/>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                         </c:v>
                </c:pt>
              </c:strCache>
            </c:strRef>
          </c:cat>
          <c:val>
            <c:numRef>
              <c:f>Sheet1!$F$2:$F$3</c:f>
              <c:numCache>
                <c:formatCode>0</c:formatCode>
                <c:ptCount val="2"/>
                <c:pt idx="0">
                  <c:v>94</c:v>
                </c:pt>
                <c:pt idx="1">
                  <c:v>254</c:v>
                </c:pt>
              </c:numCache>
            </c:numRef>
          </c:val>
          <c:extLst>
            <c:ext xmlns:c16="http://schemas.microsoft.com/office/drawing/2014/chart" uri="{C3380CC4-5D6E-409C-BE32-E72D297353CC}">
              <c16:uniqueId val="{00000005-9C5F-489E-BF06-D2EBFB14B42C}"/>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                         </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6-9C5F-489E-BF06-D2EBFB14B42C}"/>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                         </c:v>
                </c:pt>
              </c:strCache>
            </c:strRef>
          </c:cat>
          <c:val>
            <c:numRef>
              <c:f>Sheet1!$H$2:$H$3</c:f>
              <c:numCache>
                <c:formatCode>0%</c:formatCode>
                <c:ptCount val="2"/>
                <c:pt idx="0">
                  <c:v>0.57047488785312261</c:v>
                </c:pt>
                <c:pt idx="1">
                  <c:v>0.42952511214687739</c:v>
                </c:pt>
              </c:numCache>
            </c:numRef>
          </c:val>
          <c:extLst>
            <c:ext xmlns:c16="http://schemas.microsoft.com/office/drawing/2014/chart" uri="{C3380CC4-5D6E-409C-BE32-E72D297353CC}">
              <c16:uniqueId val="{00000007-9C5F-489E-BF06-D2EBFB14B42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72711665758761"/>
          <c:y val="8.8972938734400153E-2"/>
          <c:w val="0.6510789461791664"/>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Red]\-#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Red]\-#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Coffee</c:v>
                </c:pt>
                <c:pt idx="1">
                  <c:v>Soybean oil</c:v>
                </c:pt>
                <c:pt idx="2">
                  <c:v>Brent crude oil</c:v>
                </c:pt>
                <c:pt idx="3">
                  <c:v>Kansas wheat</c:v>
                </c:pt>
                <c:pt idx="4">
                  <c:v>WTI crude oil</c:v>
                </c:pt>
                <c:pt idx="5">
                  <c:v>Unleaded gas</c:v>
                </c:pt>
                <c:pt idx="6">
                  <c:v>Wheat</c:v>
                </c:pt>
                <c:pt idx="7">
                  <c:v>Cotton</c:v>
                </c:pt>
                <c:pt idx="8">
                  <c:v>Live cattle</c:v>
                </c:pt>
                <c:pt idx="9">
                  <c:v>Heating oil</c:v>
                </c:pt>
                <c:pt idx="10">
                  <c:v>Copper</c:v>
                </c:pt>
                <c:pt idx="11">
                  <c:v>Low sulphur gas oil</c:v>
                </c:pt>
                <c:pt idx="12">
                  <c:v>Sugar</c:v>
                </c:pt>
                <c:pt idx="13">
                  <c:v>Aluminum</c:v>
                </c:pt>
                <c:pt idx="14">
                  <c:v>Silver</c:v>
                </c:pt>
                <c:pt idx="15">
                  <c:v>Gold</c:v>
                </c:pt>
                <c:pt idx="16">
                  <c:v>Soybeans</c:v>
                </c:pt>
                <c:pt idx="17">
                  <c:v>Soybean meal</c:v>
                </c:pt>
                <c:pt idx="18">
                  <c:v>Corn</c:v>
                </c:pt>
                <c:pt idx="19">
                  <c:v>Zinc</c:v>
                </c:pt>
                <c:pt idx="20">
                  <c:v>Lean hogs</c:v>
                </c:pt>
                <c:pt idx="21">
                  <c:v>Natural gas</c:v>
                </c:pt>
                <c:pt idx="22">
                  <c:v>Nickel</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2">
                  <c:v>0</c:v>
                </c:pt>
                <c:pt idx="13">
                  <c:v>0</c:v>
                </c:pt>
                <c:pt idx="14">
                  <c:v>0</c:v>
                </c:pt>
                <c:pt idx="15" formatCode="#0.00;[Red]\-#0.00;">
                  <c:v>0</c:v>
                </c:pt>
                <c:pt idx="16">
                  <c:v>0</c:v>
                </c:pt>
                <c:pt idx="17">
                  <c:v>-0.83</c:v>
                </c:pt>
                <c:pt idx="18">
                  <c:v>-2.35</c:v>
                </c:pt>
                <c:pt idx="19">
                  <c:v>-4.4800000000000004</c:v>
                </c:pt>
                <c:pt idx="20">
                  <c:v>-15.3</c:v>
                </c:pt>
                <c:pt idx="21">
                  <c:v>-17.57</c:v>
                </c:pt>
                <c:pt idx="22">
                  <c:v>-17.97</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Coffee</c:v>
                </c:pt>
                <c:pt idx="1">
                  <c:v>Soybean oil</c:v>
                </c:pt>
                <c:pt idx="2">
                  <c:v>Brent crude oil</c:v>
                </c:pt>
                <c:pt idx="3">
                  <c:v>Kansas wheat</c:v>
                </c:pt>
                <c:pt idx="4">
                  <c:v>WTI crude oil</c:v>
                </c:pt>
                <c:pt idx="5">
                  <c:v>Unleaded gas</c:v>
                </c:pt>
                <c:pt idx="6">
                  <c:v>Wheat</c:v>
                </c:pt>
                <c:pt idx="7">
                  <c:v>Cotton</c:v>
                </c:pt>
                <c:pt idx="8">
                  <c:v>Live cattle</c:v>
                </c:pt>
                <c:pt idx="9">
                  <c:v>Heating oil</c:v>
                </c:pt>
                <c:pt idx="10">
                  <c:v>Copper</c:v>
                </c:pt>
                <c:pt idx="11">
                  <c:v>Low sulphur gas oil</c:v>
                </c:pt>
                <c:pt idx="12">
                  <c:v>Sugar</c:v>
                </c:pt>
                <c:pt idx="13">
                  <c:v>Aluminum</c:v>
                </c:pt>
                <c:pt idx="14">
                  <c:v>Silver</c:v>
                </c:pt>
                <c:pt idx="15">
                  <c:v>Gold</c:v>
                </c:pt>
                <c:pt idx="16">
                  <c:v>Soybeans</c:v>
                </c:pt>
                <c:pt idx="17">
                  <c:v>Soybean meal</c:v>
                </c:pt>
                <c:pt idx="18">
                  <c:v>Corn</c:v>
                </c:pt>
                <c:pt idx="19">
                  <c:v>Zinc</c:v>
                </c:pt>
                <c:pt idx="20">
                  <c:v>Lean hogs</c:v>
                </c:pt>
                <c:pt idx="21">
                  <c:v>Natural gas</c:v>
                </c:pt>
                <c:pt idx="22">
                  <c:v>Nickel</c:v>
                </c:pt>
              </c:strCache>
            </c:strRef>
          </c:cat>
          <c:val>
            <c:numRef>
              <c:f>Sheet1!$C$2:$C$24</c:f>
              <c:numCache>
                <c:formatCode>#,##0.00;\-#,##0.00;</c:formatCode>
                <c:ptCount val="23"/>
                <c:pt idx="0">
                  <c:v>24.33</c:v>
                </c:pt>
                <c:pt idx="1">
                  <c:v>17.62</c:v>
                </c:pt>
                <c:pt idx="2">
                  <c:v>15.72</c:v>
                </c:pt>
                <c:pt idx="3">
                  <c:v>14.94</c:v>
                </c:pt>
                <c:pt idx="4">
                  <c:v>13.39</c:v>
                </c:pt>
                <c:pt idx="5">
                  <c:v>12.92</c:v>
                </c:pt>
                <c:pt idx="6">
                  <c:v>11.7</c:v>
                </c:pt>
                <c:pt idx="7">
                  <c:v>10.46</c:v>
                </c:pt>
                <c:pt idx="8">
                  <c:v>8.83</c:v>
                </c:pt>
                <c:pt idx="9">
                  <c:v>8.76</c:v>
                </c:pt>
                <c:pt idx="10">
                  <c:v>8.06</c:v>
                </c:pt>
                <c:pt idx="11">
                  <c:v>7.07</c:v>
                </c:pt>
                <c:pt idx="12">
                  <c:v>6.09</c:v>
                </c:pt>
                <c:pt idx="13">
                  <c:v>4.57</c:v>
                </c:pt>
                <c:pt idx="14">
                  <c:v>4.53</c:v>
                </c:pt>
                <c:pt idx="15">
                  <c:v>2.92</c:v>
                </c:pt>
                <c:pt idx="16">
                  <c:v>2.21</c:v>
                </c:pt>
                <c:pt idx="17">
                  <c:v>0</c:v>
                </c:pt>
                <c:pt idx="18">
                  <c:v>0</c:v>
                </c:pt>
                <c:pt idx="19">
                  <c:v>0</c:v>
                </c:pt>
                <c:pt idx="20">
                  <c:v>0</c:v>
                </c:pt>
                <c:pt idx="21">
                  <c:v>0</c:v>
                </c:pt>
                <c:pt idx="22">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in val="-25"/>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0">
                  <c:v>1.92</c:v>
                </c:pt>
                <c:pt idx="1">
                  <c:v>2.73</c:v>
                </c:pt>
                <c:pt idx="2">
                  <c:v>2.44</c:v>
                </c:pt>
                <c:pt idx="3">
                  <c:v>2.99</c:v>
                </c:pt>
              </c:numCache>
            </c:numRef>
          </c:val>
          <c:extLst>
            <c:ext xmlns:c16="http://schemas.microsoft.com/office/drawing/2014/chart" uri="{C3380CC4-5D6E-409C-BE32-E72D297353CC}">
              <c16:uniqueId val="{00000003-5981-4208-9426-90633C02D95D}"/>
            </c:ext>
          </c:extLst>
        </c:ser>
        <c:dLbls>
          <c:showLegendKey val="0"/>
          <c:showVal val="1"/>
          <c:showCatName val="0"/>
          <c:showSerName val="0"/>
          <c:showPercent val="0"/>
          <c:showBubbleSize val="0"/>
        </c:dLbls>
        <c:gapWidth val="24"/>
        <c:overlap val="74"/>
        <c:axId val="108243200"/>
        <c:axId val="108249088"/>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tickLblSkip val="1"/>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12/31/2018</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1.9299445330902047E-2"/>
                  <c:y val="-5.803088692782652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2.4500000000000002</c:v>
                </c:pt>
                <c:pt idx="1">
                  <c:v>2.56</c:v>
                </c:pt>
                <c:pt idx="2">
                  <c:v>2.63</c:v>
                </c:pt>
                <c:pt idx="3">
                  <c:v>2.48</c:v>
                </c:pt>
                <c:pt idx="4">
                  <c:v>2.46</c:v>
                </c:pt>
                <c:pt idx="5">
                  <c:v>2.5099999999999998</c:v>
                </c:pt>
                <c:pt idx="6">
                  <c:v>2.69</c:v>
                </c:pt>
                <c:pt idx="7">
                  <c:v>3.02</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9/30/2019</c:v>
                </c:pt>
              </c:strCache>
            </c:strRef>
          </c:tx>
          <c:spPr>
            <a:ln>
              <a:solidFill>
                <a:srgbClr val="437189"/>
              </a:solidFill>
            </a:ln>
          </c:spPr>
          <c:marker>
            <c:symbol val="none"/>
          </c:marker>
          <c:dLbls>
            <c:dLbl>
              <c:idx val="7"/>
              <c:layout>
                <c:manualLayout>
                  <c:x val="-1.1579667198541144E-2"/>
                  <c:y val="5.416816198867325E-3"/>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1.88</c:v>
                </c:pt>
                <c:pt idx="1">
                  <c:v>1.83</c:v>
                </c:pt>
                <c:pt idx="2">
                  <c:v>1.75</c:v>
                </c:pt>
                <c:pt idx="3">
                  <c:v>1.63</c:v>
                </c:pt>
                <c:pt idx="4">
                  <c:v>1.56</c:v>
                </c:pt>
                <c:pt idx="5">
                  <c:v>1.55</c:v>
                </c:pt>
                <c:pt idx="6">
                  <c:v>1.68</c:v>
                </c:pt>
                <c:pt idx="7">
                  <c:v>2.12</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12/31/2019</c:v>
                </c:pt>
              </c:strCache>
            </c:strRef>
          </c:tx>
          <c:spPr>
            <a:ln>
              <a:solidFill>
                <a:srgbClr val="93A37C"/>
              </a:solidFill>
            </a:ln>
          </c:spPr>
          <c:marker>
            <c:symbol val="none"/>
          </c:marker>
          <c:dLbls>
            <c:dLbl>
              <c:idx val="7"/>
              <c:layout>
                <c:manualLayout>
                  <c:x val="-1.9299445330902047E-2"/>
                  <c:y val="-1.491082271344881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1.55</c:v>
                </c:pt>
                <c:pt idx="1">
                  <c:v>1.6</c:v>
                </c:pt>
                <c:pt idx="2">
                  <c:v>1.59</c:v>
                </c:pt>
                <c:pt idx="3">
                  <c:v>1.58</c:v>
                </c:pt>
                <c:pt idx="4">
                  <c:v>1.62</c:v>
                </c:pt>
                <c:pt idx="5">
                  <c:v>1.69</c:v>
                </c:pt>
                <c:pt idx="6">
                  <c:v>1.92</c:v>
                </c:pt>
                <c:pt idx="7">
                  <c:v>2.39</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Sheet1!$A$2:$A$262</c:f>
              <c:numCache>
                <c:formatCode>mmm\ dd\,\ yyyy</c:formatCode>
                <c:ptCount val="261"/>
                <c:pt idx="0">
                  <c:v>43466</c:v>
                </c:pt>
                <c:pt idx="1">
                  <c:v>43467</c:v>
                </c:pt>
                <c:pt idx="2">
                  <c:v>43468</c:v>
                </c:pt>
                <c:pt idx="3">
                  <c:v>43469</c:v>
                </c:pt>
                <c:pt idx="4">
                  <c:v>43472</c:v>
                </c:pt>
                <c:pt idx="5">
                  <c:v>43473</c:v>
                </c:pt>
                <c:pt idx="6">
                  <c:v>43474</c:v>
                </c:pt>
                <c:pt idx="7">
                  <c:v>43475</c:v>
                </c:pt>
                <c:pt idx="8">
                  <c:v>43476</c:v>
                </c:pt>
                <c:pt idx="9">
                  <c:v>43479</c:v>
                </c:pt>
                <c:pt idx="10">
                  <c:v>43480</c:v>
                </c:pt>
                <c:pt idx="11">
                  <c:v>43481</c:v>
                </c:pt>
                <c:pt idx="12">
                  <c:v>43482</c:v>
                </c:pt>
                <c:pt idx="13">
                  <c:v>43483</c:v>
                </c:pt>
                <c:pt idx="14">
                  <c:v>43486</c:v>
                </c:pt>
                <c:pt idx="15">
                  <c:v>43487</c:v>
                </c:pt>
                <c:pt idx="16">
                  <c:v>43488</c:v>
                </c:pt>
                <c:pt idx="17">
                  <c:v>43489</c:v>
                </c:pt>
                <c:pt idx="18">
                  <c:v>43490</c:v>
                </c:pt>
                <c:pt idx="19">
                  <c:v>43493</c:v>
                </c:pt>
                <c:pt idx="20">
                  <c:v>43494</c:v>
                </c:pt>
                <c:pt idx="21">
                  <c:v>43495</c:v>
                </c:pt>
                <c:pt idx="22">
                  <c:v>43496</c:v>
                </c:pt>
                <c:pt idx="23">
                  <c:v>43497</c:v>
                </c:pt>
                <c:pt idx="24">
                  <c:v>43500</c:v>
                </c:pt>
                <c:pt idx="25">
                  <c:v>43501</c:v>
                </c:pt>
                <c:pt idx="26">
                  <c:v>43502</c:v>
                </c:pt>
                <c:pt idx="27">
                  <c:v>43503</c:v>
                </c:pt>
                <c:pt idx="28">
                  <c:v>43504</c:v>
                </c:pt>
                <c:pt idx="29">
                  <c:v>43507</c:v>
                </c:pt>
                <c:pt idx="30">
                  <c:v>43508</c:v>
                </c:pt>
                <c:pt idx="31">
                  <c:v>43509</c:v>
                </c:pt>
                <c:pt idx="32">
                  <c:v>43510</c:v>
                </c:pt>
                <c:pt idx="33">
                  <c:v>43511</c:v>
                </c:pt>
                <c:pt idx="34">
                  <c:v>43514</c:v>
                </c:pt>
                <c:pt idx="35">
                  <c:v>43515</c:v>
                </c:pt>
                <c:pt idx="36">
                  <c:v>43516</c:v>
                </c:pt>
                <c:pt idx="37">
                  <c:v>43517</c:v>
                </c:pt>
                <c:pt idx="38">
                  <c:v>43518</c:v>
                </c:pt>
                <c:pt idx="39">
                  <c:v>43521</c:v>
                </c:pt>
                <c:pt idx="40">
                  <c:v>43522</c:v>
                </c:pt>
                <c:pt idx="41">
                  <c:v>43523</c:v>
                </c:pt>
                <c:pt idx="42">
                  <c:v>43524</c:v>
                </c:pt>
                <c:pt idx="43">
                  <c:v>43525</c:v>
                </c:pt>
                <c:pt idx="44">
                  <c:v>43528</c:v>
                </c:pt>
                <c:pt idx="45">
                  <c:v>43529</c:v>
                </c:pt>
                <c:pt idx="46">
                  <c:v>43530</c:v>
                </c:pt>
                <c:pt idx="47">
                  <c:v>43531</c:v>
                </c:pt>
                <c:pt idx="48">
                  <c:v>43532</c:v>
                </c:pt>
                <c:pt idx="49">
                  <c:v>43535</c:v>
                </c:pt>
                <c:pt idx="50">
                  <c:v>43536</c:v>
                </c:pt>
                <c:pt idx="51">
                  <c:v>43537</c:v>
                </c:pt>
                <c:pt idx="52">
                  <c:v>43538</c:v>
                </c:pt>
                <c:pt idx="53">
                  <c:v>43539</c:v>
                </c:pt>
                <c:pt idx="54">
                  <c:v>43542</c:v>
                </c:pt>
                <c:pt idx="55">
                  <c:v>43543</c:v>
                </c:pt>
                <c:pt idx="56">
                  <c:v>43544</c:v>
                </c:pt>
                <c:pt idx="57">
                  <c:v>43545</c:v>
                </c:pt>
                <c:pt idx="58">
                  <c:v>43546</c:v>
                </c:pt>
                <c:pt idx="59">
                  <c:v>43549</c:v>
                </c:pt>
                <c:pt idx="60">
                  <c:v>43550</c:v>
                </c:pt>
                <c:pt idx="61">
                  <c:v>43551</c:v>
                </c:pt>
                <c:pt idx="62">
                  <c:v>43552</c:v>
                </c:pt>
                <c:pt idx="63">
                  <c:v>43553</c:v>
                </c:pt>
                <c:pt idx="64">
                  <c:v>43556</c:v>
                </c:pt>
                <c:pt idx="65">
                  <c:v>43557</c:v>
                </c:pt>
                <c:pt idx="66">
                  <c:v>43558</c:v>
                </c:pt>
                <c:pt idx="67">
                  <c:v>43559</c:v>
                </c:pt>
                <c:pt idx="68">
                  <c:v>43560</c:v>
                </c:pt>
                <c:pt idx="69">
                  <c:v>43563</c:v>
                </c:pt>
                <c:pt idx="70">
                  <c:v>43564</c:v>
                </c:pt>
                <c:pt idx="71">
                  <c:v>43565</c:v>
                </c:pt>
                <c:pt idx="72">
                  <c:v>43566</c:v>
                </c:pt>
                <c:pt idx="73">
                  <c:v>43567</c:v>
                </c:pt>
                <c:pt idx="74">
                  <c:v>43570</c:v>
                </c:pt>
                <c:pt idx="75">
                  <c:v>43571</c:v>
                </c:pt>
                <c:pt idx="76">
                  <c:v>43572</c:v>
                </c:pt>
                <c:pt idx="77">
                  <c:v>43573</c:v>
                </c:pt>
                <c:pt idx="78">
                  <c:v>43574</c:v>
                </c:pt>
                <c:pt idx="79">
                  <c:v>43577</c:v>
                </c:pt>
                <c:pt idx="80">
                  <c:v>43578</c:v>
                </c:pt>
                <c:pt idx="81">
                  <c:v>43579</c:v>
                </c:pt>
                <c:pt idx="82">
                  <c:v>43580</c:v>
                </c:pt>
                <c:pt idx="83">
                  <c:v>43581</c:v>
                </c:pt>
                <c:pt idx="84">
                  <c:v>43584</c:v>
                </c:pt>
                <c:pt idx="85">
                  <c:v>43585</c:v>
                </c:pt>
                <c:pt idx="86">
                  <c:v>43586</c:v>
                </c:pt>
                <c:pt idx="87">
                  <c:v>43587</c:v>
                </c:pt>
                <c:pt idx="88">
                  <c:v>43588</c:v>
                </c:pt>
                <c:pt idx="89">
                  <c:v>43591</c:v>
                </c:pt>
                <c:pt idx="90">
                  <c:v>43592</c:v>
                </c:pt>
                <c:pt idx="91">
                  <c:v>43593</c:v>
                </c:pt>
                <c:pt idx="92">
                  <c:v>43594</c:v>
                </c:pt>
                <c:pt idx="93">
                  <c:v>43595</c:v>
                </c:pt>
                <c:pt idx="94">
                  <c:v>43598</c:v>
                </c:pt>
                <c:pt idx="95">
                  <c:v>43599</c:v>
                </c:pt>
                <c:pt idx="96">
                  <c:v>43600</c:v>
                </c:pt>
                <c:pt idx="97">
                  <c:v>43601</c:v>
                </c:pt>
                <c:pt idx="98">
                  <c:v>43602</c:v>
                </c:pt>
                <c:pt idx="99">
                  <c:v>43605</c:v>
                </c:pt>
                <c:pt idx="100">
                  <c:v>43606</c:v>
                </c:pt>
                <c:pt idx="101">
                  <c:v>43607</c:v>
                </c:pt>
                <c:pt idx="102">
                  <c:v>43608</c:v>
                </c:pt>
                <c:pt idx="103">
                  <c:v>43609</c:v>
                </c:pt>
                <c:pt idx="104">
                  <c:v>43612</c:v>
                </c:pt>
                <c:pt idx="105">
                  <c:v>43613</c:v>
                </c:pt>
                <c:pt idx="106">
                  <c:v>43614</c:v>
                </c:pt>
                <c:pt idx="107">
                  <c:v>43615</c:v>
                </c:pt>
                <c:pt idx="108">
                  <c:v>43616</c:v>
                </c:pt>
                <c:pt idx="109">
                  <c:v>43619</c:v>
                </c:pt>
                <c:pt idx="110">
                  <c:v>43620</c:v>
                </c:pt>
                <c:pt idx="111">
                  <c:v>43621</c:v>
                </c:pt>
                <c:pt idx="112">
                  <c:v>43622</c:v>
                </c:pt>
                <c:pt idx="113">
                  <c:v>43623</c:v>
                </c:pt>
                <c:pt idx="114">
                  <c:v>43626</c:v>
                </c:pt>
                <c:pt idx="115">
                  <c:v>43627</c:v>
                </c:pt>
                <c:pt idx="116">
                  <c:v>43628</c:v>
                </c:pt>
                <c:pt idx="117">
                  <c:v>43629</c:v>
                </c:pt>
                <c:pt idx="118">
                  <c:v>43630</c:v>
                </c:pt>
                <c:pt idx="119">
                  <c:v>43633</c:v>
                </c:pt>
                <c:pt idx="120">
                  <c:v>43634</c:v>
                </c:pt>
                <c:pt idx="121">
                  <c:v>43635</c:v>
                </c:pt>
                <c:pt idx="122">
                  <c:v>43636</c:v>
                </c:pt>
                <c:pt idx="123">
                  <c:v>43637</c:v>
                </c:pt>
                <c:pt idx="124">
                  <c:v>43640</c:v>
                </c:pt>
                <c:pt idx="125">
                  <c:v>43641</c:v>
                </c:pt>
                <c:pt idx="126">
                  <c:v>43642</c:v>
                </c:pt>
                <c:pt idx="127">
                  <c:v>43643</c:v>
                </c:pt>
                <c:pt idx="128">
                  <c:v>43644</c:v>
                </c:pt>
                <c:pt idx="129">
                  <c:v>43647</c:v>
                </c:pt>
                <c:pt idx="130">
                  <c:v>43648</c:v>
                </c:pt>
                <c:pt idx="131">
                  <c:v>43649</c:v>
                </c:pt>
                <c:pt idx="132">
                  <c:v>43650</c:v>
                </c:pt>
                <c:pt idx="133">
                  <c:v>43651</c:v>
                </c:pt>
                <c:pt idx="134">
                  <c:v>43654</c:v>
                </c:pt>
                <c:pt idx="135">
                  <c:v>43655</c:v>
                </c:pt>
                <c:pt idx="136">
                  <c:v>43656</c:v>
                </c:pt>
                <c:pt idx="137">
                  <c:v>43657</c:v>
                </c:pt>
                <c:pt idx="138">
                  <c:v>43658</c:v>
                </c:pt>
                <c:pt idx="139">
                  <c:v>43661</c:v>
                </c:pt>
                <c:pt idx="140">
                  <c:v>43662</c:v>
                </c:pt>
                <c:pt idx="141">
                  <c:v>43663</c:v>
                </c:pt>
                <c:pt idx="142">
                  <c:v>43664</c:v>
                </c:pt>
                <c:pt idx="143">
                  <c:v>43665</c:v>
                </c:pt>
                <c:pt idx="144">
                  <c:v>43668</c:v>
                </c:pt>
                <c:pt idx="145">
                  <c:v>43669</c:v>
                </c:pt>
                <c:pt idx="146">
                  <c:v>43670</c:v>
                </c:pt>
                <c:pt idx="147">
                  <c:v>43671</c:v>
                </c:pt>
                <c:pt idx="148">
                  <c:v>43672</c:v>
                </c:pt>
                <c:pt idx="149">
                  <c:v>43675</c:v>
                </c:pt>
                <c:pt idx="150">
                  <c:v>43676</c:v>
                </c:pt>
                <c:pt idx="151">
                  <c:v>43677</c:v>
                </c:pt>
                <c:pt idx="152">
                  <c:v>43678</c:v>
                </c:pt>
                <c:pt idx="153">
                  <c:v>43679</c:v>
                </c:pt>
                <c:pt idx="154">
                  <c:v>43682</c:v>
                </c:pt>
                <c:pt idx="155">
                  <c:v>43683</c:v>
                </c:pt>
                <c:pt idx="156">
                  <c:v>43684</c:v>
                </c:pt>
                <c:pt idx="157">
                  <c:v>43685</c:v>
                </c:pt>
                <c:pt idx="158">
                  <c:v>43686</c:v>
                </c:pt>
                <c:pt idx="159">
                  <c:v>43689</c:v>
                </c:pt>
                <c:pt idx="160">
                  <c:v>43690</c:v>
                </c:pt>
                <c:pt idx="161">
                  <c:v>43691</c:v>
                </c:pt>
                <c:pt idx="162">
                  <c:v>43692</c:v>
                </c:pt>
                <c:pt idx="163">
                  <c:v>43693</c:v>
                </c:pt>
                <c:pt idx="164">
                  <c:v>43696</c:v>
                </c:pt>
                <c:pt idx="165">
                  <c:v>43697</c:v>
                </c:pt>
                <c:pt idx="166">
                  <c:v>43698</c:v>
                </c:pt>
                <c:pt idx="167">
                  <c:v>43699</c:v>
                </c:pt>
                <c:pt idx="168">
                  <c:v>43700</c:v>
                </c:pt>
                <c:pt idx="169">
                  <c:v>43703</c:v>
                </c:pt>
                <c:pt idx="170">
                  <c:v>43704</c:v>
                </c:pt>
                <c:pt idx="171">
                  <c:v>43705</c:v>
                </c:pt>
                <c:pt idx="172">
                  <c:v>43706</c:v>
                </c:pt>
                <c:pt idx="173">
                  <c:v>43707</c:v>
                </c:pt>
                <c:pt idx="174">
                  <c:v>43710</c:v>
                </c:pt>
                <c:pt idx="175">
                  <c:v>43711</c:v>
                </c:pt>
                <c:pt idx="176">
                  <c:v>43712</c:v>
                </c:pt>
                <c:pt idx="177">
                  <c:v>43713</c:v>
                </c:pt>
                <c:pt idx="178">
                  <c:v>43714</c:v>
                </c:pt>
                <c:pt idx="179">
                  <c:v>43717</c:v>
                </c:pt>
                <c:pt idx="180">
                  <c:v>43718</c:v>
                </c:pt>
                <c:pt idx="181">
                  <c:v>43719</c:v>
                </c:pt>
                <c:pt idx="182">
                  <c:v>43720</c:v>
                </c:pt>
                <c:pt idx="183">
                  <c:v>43721</c:v>
                </c:pt>
                <c:pt idx="184">
                  <c:v>43724</c:v>
                </c:pt>
                <c:pt idx="185">
                  <c:v>43725</c:v>
                </c:pt>
                <c:pt idx="186">
                  <c:v>43726</c:v>
                </c:pt>
                <c:pt idx="187">
                  <c:v>43727</c:v>
                </c:pt>
                <c:pt idx="188">
                  <c:v>43728</c:v>
                </c:pt>
                <c:pt idx="189">
                  <c:v>43731</c:v>
                </c:pt>
                <c:pt idx="190">
                  <c:v>43732</c:v>
                </c:pt>
                <c:pt idx="191">
                  <c:v>43733</c:v>
                </c:pt>
                <c:pt idx="192">
                  <c:v>43734</c:v>
                </c:pt>
                <c:pt idx="193">
                  <c:v>43735</c:v>
                </c:pt>
                <c:pt idx="194">
                  <c:v>43738</c:v>
                </c:pt>
                <c:pt idx="195">
                  <c:v>43739</c:v>
                </c:pt>
                <c:pt idx="196">
                  <c:v>43740</c:v>
                </c:pt>
                <c:pt idx="197">
                  <c:v>43741</c:v>
                </c:pt>
                <c:pt idx="198">
                  <c:v>43742</c:v>
                </c:pt>
                <c:pt idx="199">
                  <c:v>43745</c:v>
                </c:pt>
                <c:pt idx="200">
                  <c:v>43746</c:v>
                </c:pt>
                <c:pt idx="201">
                  <c:v>43747</c:v>
                </c:pt>
                <c:pt idx="202">
                  <c:v>43748</c:v>
                </c:pt>
                <c:pt idx="203">
                  <c:v>43749</c:v>
                </c:pt>
                <c:pt idx="204">
                  <c:v>43752</c:v>
                </c:pt>
                <c:pt idx="205">
                  <c:v>43753</c:v>
                </c:pt>
                <c:pt idx="206">
                  <c:v>43754</c:v>
                </c:pt>
                <c:pt idx="207">
                  <c:v>43755</c:v>
                </c:pt>
                <c:pt idx="208">
                  <c:v>43756</c:v>
                </c:pt>
                <c:pt idx="209">
                  <c:v>43759</c:v>
                </c:pt>
                <c:pt idx="210">
                  <c:v>43760</c:v>
                </c:pt>
                <c:pt idx="211">
                  <c:v>43761</c:v>
                </c:pt>
                <c:pt idx="212">
                  <c:v>43762</c:v>
                </c:pt>
                <c:pt idx="213">
                  <c:v>43763</c:v>
                </c:pt>
                <c:pt idx="214">
                  <c:v>43766</c:v>
                </c:pt>
                <c:pt idx="215">
                  <c:v>43767</c:v>
                </c:pt>
                <c:pt idx="216">
                  <c:v>43768</c:v>
                </c:pt>
                <c:pt idx="217">
                  <c:v>43769</c:v>
                </c:pt>
                <c:pt idx="218">
                  <c:v>43770</c:v>
                </c:pt>
                <c:pt idx="219">
                  <c:v>43773</c:v>
                </c:pt>
                <c:pt idx="220">
                  <c:v>43774</c:v>
                </c:pt>
                <c:pt idx="221">
                  <c:v>43775</c:v>
                </c:pt>
                <c:pt idx="222">
                  <c:v>43776</c:v>
                </c:pt>
                <c:pt idx="223">
                  <c:v>43777</c:v>
                </c:pt>
                <c:pt idx="224">
                  <c:v>43780</c:v>
                </c:pt>
                <c:pt idx="225">
                  <c:v>43781</c:v>
                </c:pt>
                <c:pt idx="226">
                  <c:v>43782</c:v>
                </c:pt>
                <c:pt idx="227">
                  <c:v>43783</c:v>
                </c:pt>
                <c:pt idx="228">
                  <c:v>43784</c:v>
                </c:pt>
                <c:pt idx="229">
                  <c:v>43787</c:v>
                </c:pt>
                <c:pt idx="230">
                  <c:v>43788</c:v>
                </c:pt>
                <c:pt idx="231">
                  <c:v>43789</c:v>
                </c:pt>
                <c:pt idx="232">
                  <c:v>43790</c:v>
                </c:pt>
                <c:pt idx="233">
                  <c:v>43791</c:v>
                </c:pt>
                <c:pt idx="234">
                  <c:v>43794</c:v>
                </c:pt>
                <c:pt idx="235">
                  <c:v>43795</c:v>
                </c:pt>
                <c:pt idx="236">
                  <c:v>43796</c:v>
                </c:pt>
                <c:pt idx="237">
                  <c:v>43797</c:v>
                </c:pt>
                <c:pt idx="238">
                  <c:v>43798</c:v>
                </c:pt>
                <c:pt idx="239">
                  <c:v>43801</c:v>
                </c:pt>
                <c:pt idx="240">
                  <c:v>43802</c:v>
                </c:pt>
                <c:pt idx="241">
                  <c:v>43803</c:v>
                </c:pt>
                <c:pt idx="242">
                  <c:v>43804</c:v>
                </c:pt>
                <c:pt idx="243">
                  <c:v>43805</c:v>
                </c:pt>
                <c:pt idx="244">
                  <c:v>43808</c:v>
                </c:pt>
                <c:pt idx="245">
                  <c:v>43809</c:v>
                </c:pt>
                <c:pt idx="246">
                  <c:v>43810</c:v>
                </c:pt>
                <c:pt idx="247">
                  <c:v>43811</c:v>
                </c:pt>
                <c:pt idx="248">
                  <c:v>43812</c:v>
                </c:pt>
                <c:pt idx="249">
                  <c:v>43815</c:v>
                </c:pt>
                <c:pt idx="250">
                  <c:v>43816</c:v>
                </c:pt>
                <c:pt idx="251">
                  <c:v>43817</c:v>
                </c:pt>
                <c:pt idx="252">
                  <c:v>43818</c:v>
                </c:pt>
                <c:pt idx="253">
                  <c:v>43819</c:v>
                </c:pt>
                <c:pt idx="254">
                  <c:v>43822</c:v>
                </c:pt>
                <c:pt idx="255">
                  <c:v>43823</c:v>
                </c:pt>
                <c:pt idx="256">
                  <c:v>43824</c:v>
                </c:pt>
                <c:pt idx="257">
                  <c:v>43825</c:v>
                </c:pt>
                <c:pt idx="258">
                  <c:v>43826</c:v>
                </c:pt>
                <c:pt idx="259">
                  <c:v>43829</c:v>
                </c:pt>
                <c:pt idx="260">
                  <c:v>43830</c:v>
                </c:pt>
              </c:numCache>
            </c:numRef>
          </c:cat>
          <c:val>
            <c:numRef>
              <c:f>Sheet1!$C$2:$C$262</c:f>
              <c:numCache>
                <c:formatCode>#,##0.00</c:formatCode>
                <c:ptCount val="261"/>
                <c:pt idx="0">
                  <c:v>223.01174168924899</c:v>
                </c:pt>
                <c:pt idx="1">
                  <c:v>222.441881502901</c:v>
                </c:pt>
                <c:pt idx="2">
                  <c:v>219.37688451366299</c:v>
                </c:pt>
                <c:pt idx="3">
                  <c:v>225.120995395622</c:v>
                </c:pt>
                <c:pt idx="4">
                  <c:v>227.10276404091999</c:v>
                </c:pt>
                <c:pt idx="5">
                  <c:v>228.71450256918899</c:v>
                </c:pt>
                <c:pt idx="6">
                  <c:v>230.84888025875</c:v>
                </c:pt>
                <c:pt idx="7">
                  <c:v>231.694299529586</c:v>
                </c:pt>
                <c:pt idx="8">
                  <c:v>231.70646452293599</c:v>
                </c:pt>
                <c:pt idx="9">
                  <c:v>230.54893115640201</c:v>
                </c:pt>
                <c:pt idx="10">
                  <c:v>232.506237794854</c:v>
                </c:pt>
                <c:pt idx="11">
                  <c:v>232.927231933748</c:v>
                </c:pt>
                <c:pt idx="12">
                  <c:v>233.88168923373499</c:v>
                </c:pt>
                <c:pt idx="13">
                  <c:v>236.75649517888201</c:v>
                </c:pt>
                <c:pt idx="14">
                  <c:v>236.77668617527701</c:v>
                </c:pt>
                <c:pt idx="15">
                  <c:v>234.27565234967599</c:v>
                </c:pt>
                <c:pt idx="16">
                  <c:v>234.44344640535201</c:v>
                </c:pt>
                <c:pt idx="17">
                  <c:v>234.98550359011699</c:v>
                </c:pt>
                <c:pt idx="18">
                  <c:v>237.28796533974199</c:v>
                </c:pt>
                <c:pt idx="19">
                  <c:v>235.847118858291</c:v>
                </c:pt>
                <c:pt idx="20">
                  <c:v>235.93916989444199</c:v>
                </c:pt>
                <c:pt idx="21">
                  <c:v>238.376503697065</c:v>
                </c:pt>
                <c:pt idx="22">
                  <c:v>240.60998042941799</c:v>
                </c:pt>
                <c:pt idx="23">
                  <c:v>240.74076446550001</c:v>
                </c:pt>
                <c:pt idx="24">
                  <c:v>241.54186472407699</c:v>
                </c:pt>
                <c:pt idx="25">
                  <c:v>243.068716212227</c:v>
                </c:pt>
                <c:pt idx="26">
                  <c:v>242.541950038343</c:v>
                </c:pt>
                <c:pt idx="27">
                  <c:v>240.27121431030301</c:v>
                </c:pt>
                <c:pt idx="28">
                  <c:v>239.470060052169</c:v>
                </c:pt>
                <c:pt idx="29">
                  <c:v>239.56981908846001</c:v>
                </c:pt>
                <c:pt idx="30">
                  <c:v>242.22187895432199</c:v>
                </c:pt>
                <c:pt idx="31">
                  <c:v>243.037205210872</c:v>
                </c:pt>
                <c:pt idx="32">
                  <c:v>242.496430027814</c:v>
                </c:pt>
                <c:pt idx="33">
                  <c:v>244.25808860511401</c:v>
                </c:pt>
                <c:pt idx="34">
                  <c:v>245.05787087629901</c:v>
                </c:pt>
                <c:pt idx="35">
                  <c:v>245.41623899760401</c:v>
                </c:pt>
                <c:pt idx="36">
                  <c:v>246.58263938321099</c:v>
                </c:pt>
                <c:pt idx="37">
                  <c:v>246.02653519263001</c:v>
                </c:pt>
                <c:pt idx="38">
                  <c:v>247.26081260382301</c:v>
                </c:pt>
                <c:pt idx="39">
                  <c:v>248.030689853658</c:v>
                </c:pt>
                <c:pt idx="40">
                  <c:v>247.959844822912</c:v>
                </c:pt>
                <c:pt idx="41">
                  <c:v>247.92393780737501</c:v>
                </c:pt>
                <c:pt idx="42">
                  <c:v>247.045611524392</c:v>
                </c:pt>
                <c:pt idx="43">
                  <c:v>248.17229389174599</c:v>
                </c:pt>
                <c:pt idx="44">
                  <c:v>247.636288715955</c:v>
                </c:pt>
                <c:pt idx="45">
                  <c:v>247.38129364251901</c:v>
                </c:pt>
                <c:pt idx="46">
                  <c:v>246.49097234953899</c:v>
                </c:pt>
                <c:pt idx="47">
                  <c:v>244.45736168385801</c:v>
                </c:pt>
                <c:pt idx="48">
                  <c:v>243.02156520460099</c:v>
                </c:pt>
                <c:pt idx="49">
                  <c:v>245.790653116333</c:v>
                </c:pt>
                <c:pt idx="50">
                  <c:v>247.00001349952899</c:v>
                </c:pt>
                <c:pt idx="51">
                  <c:v>248.26634890264</c:v>
                </c:pt>
                <c:pt idx="52">
                  <c:v>248.32306793201701</c:v>
                </c:pt>
                <c:pt idx="53">
                  <c:v>249.88414143746201</c:v>
                </c:pt>
                <c:pt idx="54">
                  <c:v>251.18301286686599</c:v>
                </c:pt>
                <c:pt idx="55">
                  <c:v>251.50154095920499</c:v>
                </c:pt>
                <c:pt idx="56">
                  <c:v>250.560949641967</c:v>
                </c:pt>
                <c:pt idx="57">
                  <c:v>252.28169720895801</c:v>
                </c:pt>
                <c:pt idx="58">
                  <c:v>248.55240798250401</c:v>
                </c:pt>
                <c:pt idx="59">
                  <c:v>247.42066560390299</c:v>
                </c:pt>
                <c:pt idx="60">
                  <c:v>249.12772414825801</c:v>
                </c:pt>
                <c:pt idx="61">
                  <c:v>248.23712786074</c:v>
                </c:pt>
                <c:pt idx="62">
                  <c:v>248.44093193284101</c:v>
                </c:pt>
                <c:pt idx="63">
                  <c:v>251.87577387512701</c:v>
                </c:pt>
                <c:pt idx="64">
                  <c:v>254.75443942592599</c:v>
                </c:pt>
                <c:pt idx="65">
                  <c:v>254.78310859889899</c:v>
                </c:pt>
                <c:pt idx="66">
                  <c:v>256.22478995245302</c:v>
                </c:pt>
                <c:pt idx="67">
                  <c:v>256.27582111647899</c:v>
                </c:pt>
                <c:pt idx="68">
                  <c:v>257.16538775617602</c:v>
                </c:pt>
                <c:pt idx="69">
                  <c:v>257.58824907220901</c:v>
                </c:pt>
                <c:pt idx="70">
                  <c:v>256.74025889670401</c:v>
                </c:pt>
                <c:pt idx="71">
                  <c:v>257.34278453579401</c:v>
                </c:pt>
                <c:pt idx="72">
                  <c:v>257.08618480281501</c:v>
                </c:pt>
                <c:pt idx="73">
                  <c:v>258.39582972335597</c:v>
                </c:pt>
                <c:pt idx="74">
                  <c:v>258.53962157628501</c:v>
                </c:pt>
                <c:pt idx="75">
                  <c:v>258.95443684238302</c:v>
                </c:pt>
                <c:pt idx="76">
                  <c:v>258.82203693471098</c:v>
                </c:pt>
                <c:pt idx="77">
                  <c:v>258.64776452552098</c:v>
                </c:pt>
                <c:pt idx="78">
                  <c:v>258.664316792671</c:v>
                </c:pt>
                <c:pt idx="79">
                  <c:v>258.69874335778502</c:v>
                </c:pt>
                <c:pt idx="80">
                  <c:v>260.10268446735</c:v>
                </c:pt>
                <c:pt idx="81">
                  <c:v>259.37578686155598</c:v>
                </c:pt>
                <c:pt idx="82">
                  <c:v>258.82573729350997</c:v>
                </c:pt>
                <c:pt idx="83">
                  <c:v>259.77715916950001</c:v>
                </c:pt>
                <c:pt idx="84">
                  <c:v>260.13724597951301</c:v>
                </c:pt>
                <c:pt idx="85">
                  <c:v>260.38051751329999</c:v>
                </c:pt>
                <c:pt idx="86">
                  <c:v>259.50421060504999</c:v>
                </c:pt>
                <c:pt idx="87">
                  <c:v>258.57287316691497</c:v>
                </c:pt>
                <c:pt idx="88">
                  <c:v>260.463258665696</c:v>
                </c:pt>
                <c:pt idx="89">
                  <c:v>258.77660013115502</c:v>
                </c:pt>
                <c:pt idx="90">
                  <c:v>255.34891704456899</c:v>
                </c:pt>
                <c:pt idx="91">
                  <c:v>254.81061987385101</c:v>
                </c:pt>
                <c:pt idx="92">
                  <c:v>252.94018086239799</c:v>
                </c:pt>
                <c:pt idx="93">
                  <c:v>253.86543065636701</c:v>
                </c:pt>
                <c:pt idx="94">
                  <c:v>249.204216445535</c:v>
                </c:pt>
                <c:pt idx="95">
                  <c:v>250.47972581285401</c:v>
                </c:pt>
                <c:pt idx="96">
                  <c:v>251.78189962274399</c:v>
                </c:pt>
                <c:pt idx="97">
                  <c:v>253.402037011765</c:v>
                </c:pt>
                <c:pt idx="98">
                  <c:v>252.00582075168299</c:v>
                </c:pt>
                <c:pt idx="99">
                  <c:v>250.741715428573</c:v>
                </c:pt>
                <c:pt idx="100">
                  <c:v>252.29642413984399</c:v>
                </c:pt>
                <c:pt idx="101">
                  <c:v>251.65760114199099</c:v>
                </c:pt>
                <c:pt idx="102">
                  <c:v>248.76317271804299</c:v>
                </c:pt>
                <c:pt idx="103">
                  <c:v>249.641466224684</c:v>
                </c:pt>
                <c:pt idx="104">
                  <c:v>249.88292434378999</c:v>
                </c:pt>
                <c:pt idx="105">
                  <c:v>248.604589646763</c:v>
                </c:pt>
                <c:pt idx="106">
                  <c:v>246.46278085739499</c:v>
                </c:pt>
                <c:pt idx="107">
                  <c:v>246.94928263783501</c:v>
                </c:pt>
                <c:pt idx="108">
                  <c:v>244.934998388113</c:v>
                </c:pt>
                <c:pt idx="109">
                  <c:v>245.12394220111599</c:v>
                </c:pt>
                <c:pt idx="110">
                  <c:v>248.49244132233099</c:v>
                </c:pt>
                <c:pt idx="111">
                  <c:v>250.412722374655</c:v>
                </c:pt>
                <c:pt idx="112">
                  <c:v>251.27851737575</c:v>
                </c:pt>
                <c:pt idx="113">
                  <c:v>253.82086174815501</c:v>
                </c:pt>
                <c:pt idx="114">
                  <c:v>255.164447910501</c:v>
                </c:pt>
                <c:pt idx="115">
                  <c:v>255.92896593916399</c:v>
                </c:pt>
                <c:pt idx="116">
                  <c:v>255.20913165831399</c:v>
                </c:pt>
                <c:pt idx="117">
                  <c:v>255.40620106175001</c:v>
                </c:pt>
                <c:pt idx="118">
                  <c:v>254.58492970300699</c:v>
                </c:pt>
                <c:pt idx="119">
                  <c:v>254.46109238844599</c:v>
                </c:pt>
                <c:pt idx="120">
                  <c:v>256.97147608159298</c:v>
                </c:pt>
                <c:pt idx="121">
                  <c:v>258.52760149476001</c:v>
                </c:pt>
                <c:pt idx="122">
                  <c:v>261.30087694596898</c:v>
                </c:pt>
                <c:pt idx="123">
                  <c:v>260.74290918971599</c:v>
                </c:pt>
                <c:pt idx="124">
                  <c:v>260.77498969354798</c:v>
                </c:pt>
                <c:pt idx="125">
                  <c:v>259.04364641022698</c:v>
                </c:pt>
                <c:pt idx="126">
                  <c:v>258.58903988711802</c:v>
                </c:pt>
                <c:pt idx="127">
                  <c:v>259.70728520154398</c:v>
                </c:pt>
                <c:pt idx="128">
                  <c:v>260.451115663829</c:v>
                </c:pt>
                <c:pt idx="129">
                  <c:v>262.191635355708</c:v>
                </c:pt>
                <c:pt idx="130">
                  <c:v>262.87876278360801</c:v>
                </c:pt>
                <c:pt idx="131">
                  <c:v>264.35512598236602</c:v>
                </c:pt>
                <c:pt idx="132">
                  <c:v>264.70876758086001</c:v>
                </c:pt>
                <c:pt idx="133">
                  <c:v>263.57150142037199</c:v>
                </c:pt>
                <c:pt idx="134">
                  <c:v>262.03373031627399</c:v>
                </c:pt>
                <c:pt idx="135">
                  <c:v>261.85765211319102</c:v>
                </c:pt>
                <c:pt idx="136">
                  <c:v>262.84066094722903</c:v>
                </c:pt>
                <c:pt idx="137">
                  <c:v>263.47415819404</c:v>
                </c:pt>
                <c:pt idx="138">
                  <c:v>264.133288808158</c:v>
                </c:pt>
                <c:pt idx="139">
                  <c:v>264.515737169955</c:v>
                </c:pt>
                <c:pt idx="140">
                  <c:v>263.93880533431798</c:v>
                </c:pt>
                <c:pt idx="141">
                  <c:v>262.72971372908501</c:v>
                </c:pt>
                <c:pt idx="142">
                  <c:v>262.697666247607</c:v>
                </c:pt>
                <c:pt idx="143">
                  <c:v>262.47543114106799</c:v>
                </c:pt>
                <c:pt idx="144">
                  <c:v>262.700689918352</c:v>
                </c:pt>
                <c:pt idx="145">
                  <c:v>264.00982988321499</c:v>
                </c:pt>
                <c:pt idx="146">
                  <c:v>264.87822669784998</c:v>
                </c:pt>
                <c:pt idx="147">
                  <c:v>263.72572161464501</c:v>
                </c:pt>
                <c:pt idx="148">
                  <c:v>264.49503876540501</c:v>
                </c:pt>
                <c:pt idx="149">
                  <c:v>264.07529648572199</c:v>
                </c:pt>
                <c:pt idx="150">
                  <c:v>263.05501686030101</c:v>
                </c:pt>
                <c:pt idx="151">
                  <c:v>261.21427696362503</c:v>
                </c:pt>
                <c:pt idx="152">
                  <c:v>259.34782734453597</c:v>
                </c:pt>
                <c:pt idx="153">
                  <c:v>256.30386332140603</c:v>
                </c:pt>
                <c:pt idx="154">
                  <c:v>249.85780788233299</c:v>
                </c:pt>
                <c:pt idx="155">
                  <c:v>251.11166966943</c:v>
                </c:pt>
                <c:pt idx="156">
                  <c:v>251.627354377156</c:v>
                </c:pt>
                <c:pt idx="157">
                  <c:v>255.53780395210299</c:v>
                </c:pt>
                <c:pt idx="158">
                  <c:v>254.24606239742801</c:v>
                </c:pt>
                <c:pt idx="159">
                  <c:v>252.20257795120099</c:v>
                </c:pt>
                <c:pt idx="160">
                  <c:v>253.834720881214</c:v>
                </c:pt>
                <c:pt idx="161">
                  <c:v>248.65879919673</c:v>
                </c:pt>
                <c:pt idx="162">
                  <c:v>248.33758591252899</c:v>
                </c:pt>
                <c:pt idx="163">
                  <c:v>251.27539596180401</c:v>
                </c:pt>
                <c:pt idx="164">
                  <c:v>253.97152354404599</c:v>
                </c:pt>
                <c:pt idx="165">
                  <c:v>252.75705886801401</c:v>
                </c:pt>
                <c:pt idx="166">
                  <c:v>254.54091579761999</c:v>
                </c:pt>
                <c:pt idx="167">
                  <c:v>253.93690960045001</c:v>
                </c:pt>
                <c:pt idx="168">
                  <c:v>249.966725242226</c:v>
                </c:pt>
                <c:pt idx="169">
                  <c:v>250.729454435196</c:v>
                </c:pt>
                <c:pt idx="170">
                  <c:v>250.80991978536099</c:v>
                </c:pt>
                <c:pt idx="171">
                  <c:v>251.58975998398699</c:v>
                </c:pt>
                <c:pt idx="172">
                  <c:v>253.99540234663201</c:v>
                </c:pt>
                <c:pt idx="173">
                  <c:v>255.01767364416699</c:v>
                </c:pt>
                <c:pt idx="174">
                  <c:v>254.80272286830299</c:v>
                </c:pt>
                <c:pt idx="175">
                  <c:v>253.48485757795501</c:v>
                </c:pt>
                <c:pt idx="176">
                  <c:v>256.43166026393601</c:v>
                </c:pt>
                <c:pt idx="177">
                  <c:v>259.44410739936802</c:v>
                </c:pt>
                <c:pt idx="178">
                  <c:v>260.090870010711</c:v>
                </c:pt>
                <c:pt idx="179">
                  <c:v>260.13134636625699</c:v>
                </c:pt>
                <c:pt idx="180">
                  <c:v>260.174535895654</c:v>
                </c:pt>
                <c:pt idx="181">
                  <c:v>262.03773675625598</c:v>
                </c:pt>
                <c:pt idx="182">
                  <c:v>263.00226090136101</c:v>
                </c:pt>
                <c:pt idx="183">
                  <c:v>263.58336497542803</c:v>
                </c:pt>
                <c:pt idx="184">
                  <c:v>262.55693650649198</c:v>
                </c:pt>
                <c:pt idx="185">
                  <c:v>262.94192216714998</c:v>
                </c:pt>
                <c:pt idx="186">
                  <c:v>262.943745012026</c:v>
                </c:pt>
                <c:pt idx="187">
                  <c:v>263.20218676570698</c:v>
                </c:pt>
                <c:pt idx="188">
                  <c:v>262.594685613519</c:v>
                </c:pt>
                <c:pt idx="189">
                  <c:v>262.018781750811</c:v>
                </c:pt>
                <c:pt idx="190">
                  <c:v>260.68004318898102</c:v>
                </c:pt>
                <c:pt idx="191">
                  <c:v>260.77520584642002</c:v>
                </c:pt>
                <c:pt idx="192">
                  <c:v>260.78568468082602</c:v>
                </c:pt>
                <c:pt idx="193">
                  <c:v>259.916013684831</c:v>
                </c:pt>
                <c:pt idx="194">
                  <c:v>260.383641268953</c:v>
                </c:pt>
                <c:pt idx="195">
                  <c:v>256.78404166192303</c:v>
                </c:pt>
                <c:pt idx="196">
                  <c:v>252.61693231030699</c:v>
                </c:pt>
                <c:pt idx="197">
                  <c:v>253.78643869223001</c:v>
                </c:pt>
                <c:pt idx="198">
                  <c:v>256.28525250301499</c:v>
                </c:pt>
                <c:pt idx="199">
                  <c:v>256.00457540411901</c:v>
                </c:pt>
                <c:pt idx="200">
                  <c:v>253.08886646153999</c:v>
                </c:pt>
                <c:pt idx="201">
                  <c:v>254.51590292268801</c:v>
                </c:pt>
                <c:pt idx="202">
                  <c:v>255.96458840433499</c:v>
                </c:pt>
                <c:pt idx="203">
                  <c:v>259.49608056084202</c:v>
                </c:pt>
                <c:pt idx="204">
                  <c:v>259.24703148109</c:v>
                </c:pt>
                <c:pt idx="205">
                  <c:v>261.54688523834398</c:v>
                </c:pt>
                <c:pt idx="206">
                  <c:v>261.56520623148901</c:v>
                </c:pt>
                <c:pt idx="207">
                  <c:v>262.39875150653398</c:v>
                </c:pt>
                <c:pt idx="208">
                  <c:v>261.57997624450701</c:v>
                </c:pt>
                <c:pt idx="209">
                  <c:v>263.19785276596502</c:v>
                </c:pt>
                <c:pt idx="210">
                  <c:v>262.83592963550501</c:v>
                </c:pt>
                <c:pt idx="211">
                  <c:v>263.174901748266</c:v>
                </c:pt>
                <c:pt idx="212">
                  <c:v>264.146268072986</c:v>
                </c:pt>
                <c:pt idx="213">
                  <c:v>264.851669308314</c:v>
                </c:pt>
                <c:pt idx="214">
                  <c:v>265.97522266257698</c:v>
                </c:pt>
                <c:pt idx="215">
                  <c:v>266.11029469512999</c:v>
                </c:pt>
                <c:pt idx="216">
                  <c:v>266.57508485183899</c:v>
                </c:pt>
                <c:pt idx="217">
                  <c:v>266.21233672721502</c:v>
                </c:pt>
                <c:pt idx="218">
                  <c:v>268.38957343718403</c:v>
                </c:pt>
                <c:pt idx="219">
                  <c:v>269.83959290189802</c:v>
                </c:pt>
                <c:pt idx="220">
                  <c:v>269.81133988700299</c:v>
                </c:pt>
                <c:pt idx="221">
                  <c:v>269.97234394917399</c:v>
                </c:pt>
                <c:pt idx="222">
                  <c:v>270.73616719888298</c:v>
                </c:pt>
                <c:pt idx="223">
                  <c:v>270.72282220709798</c:v>
                </c:pt>
                <c:pt idx="224">
                  <c:v>270.12400100257599</c:v>
                </c:pt>
                <c:pt idx="225">
                  <c:v>270.61556015285902</c:v>
                </c:pt>
                <c:pt idx="226">
                  <c:v>270.08297598448502</c:v>
                </c:pt>
                <c:pt idx="227">
                  <c:v>269.78297988747101</c:v>
                </c:pt>
                <c:pt idx="228">
                  <c:v>271.84263054745497</c:v>
                </c:pt>
                <c:pt idx="229">
                  <c:v>272.26501867535001</c:v>
                </c:pt>
                <c:pt idx="230">
                  <c:v>272.32839668975703</c:v>
                </c:pt>
                <c:pt idx="231">
                  <c:v>271.14842631414899</c:v>
                </c:pt>
                <c:pt idx="232">
                  <c:v>270.46434109584402</c:v>
                </c:pt>
                <c:pt idx="233">
                  <c:v>270.95654324690099</c:v>
                </c:pt>
                <c:pt idx="234">
                  <c:v>272.88649687894701</c:v>
                </c:pt>
                <c:pt idx="235">
                  <c:v>273.15820597974698</c:v>
                </c:pt>
                <c:pt idx="236">
                  <c:v>274.160024298716</c:v>
                </c:pt>
                <c:pt idx="237">
                  <c:v>274.00577624876502</c:v>
                </c:pt>
                <c:pt idx="238">
                  <c:v>272.71096883064598</c:v>
                </c:pt>
                <c:pt idx="239">
                  <c:v>271.06206229156402</c:v>
                </c:pt>
                <c:pt idx="240">
                  <c:v>269.58437480476402</c:v>
                </c:pt>
                <c:pt idx="241">
                  <c:v>270.87037322877001</c:v>
                </c:pt>
                <c:pt idx="242">
                  <c:v>271.42884141260402</c:v>
                </c:pt>
                <c:pt idx="243">
                  <c:v>273.49298308147303</c:v>
                </c:pt>
                <c:pt idx="244">
                  <c:v>273.168631972291</c:v>
                </c:pt>
                <c:pt idx="245">
                  <c:v>272.8194718698</c:v>
                </c:pt>
                <c:pt idx="246">
                  <c:v>273.65305114094599</c:v>
                </c:pt>
                <c:pt idx="247">
                  <c:v>275.563001774724</c:v>
                </c:pt>
                <c:pt idx="248">
                  <c:v>277.17315130792599</c:v>
                </c:pt>
                <c:pt idx="249">
                  <c:v>279.070092924042</c:v>
                </c:pt>
                <c:pt idx="250">
                  <c:v>279.44101503106998</c:v>
                </c:pt>
                <c:pt idx="251">
                  <c:v>279.30561999102702</c:v>
                </c:pt>
                <c:pt idx="252">
                  <c:v>280.02598622090898</c:v>
                </c:pt>
                <c:pt idx="253">
                  <c:v>281.03682553810899</c:v>
                </c:pt>
                <c:pt idx="254">
                  <c:v>281.252766618755</c:v>
                </c:pt>
                <c:pt idx="255">
                  <c:v>281.31073863588699</c:v>
                </c:pt>
                <c:pt idx="256">
                  <c:v>281.24769360802298</c:v>
                </c:pt>
                <c:pt idx="257">
                  <c:v>282.297286938257</c:v>
                </c:pt>
                <c:pt idx="258">
                  <c:v>283.073766177224</c:v>
                </c:pt>
                <c:pt idx="259">
                  <c:v>281.875770795373</c:v>
                </c:pt>
                <c:pt idx="260">
                  <c:v>281.875770795373</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Sheet1!$A$2:$A$262</c:f>
              <c:numCache>
                <c:formatCode>mmm\ dd\,\ yyyy</c:formatCode>
                <c:ptCount val="261"/>
                <c:pt idx="0">
                  <c:v>43466</c:v>
                </c:pt>
                <c:pt idx="1">
                  <c:v>43467</c:v>
                </c:pt>
                <c:pt idx="2">
                  <c:v>43468</c:v>
                </c:pt>
                <c:pt idx="3">
                  <c:v>43469</c:v>
                </c:pt>
                <c:pt idx="4">
                  <c:v>43472</c:v>
                </c:pt>
                <c:pt idx="5">
                  <c:v>43473</c:v>
                </c:pt>
                <c:pt idx="6">
                  <c:v>43474</c:v>
                </c:pt>
                <c:pt idx="7">
                  <c:v>43475</c:v>
                </c:pt>
                <c:pt idx="8">
                  <c:v>43476</c:v>
                </c:pt>
                <c:pt idx="9">
                  <c:v>43479</c:v>
                </c:pt>
                <c:pt idx="10">
                  <c:v>43480</c:v>
                </c:pt>
                <c:pt idx="11">
                  <c:v>43481</c:v>
                </c:pt>
                <c:pt idx="12">
                  <c:v>43482</c:v>
                </c:pt>
                <c:pt idx="13">
                  <c:v>43483</c:v>
                </c:pt>
                <c:pt idx="14">
                  <c:v>43486</c:v>
                </c:pt>
                <c:pt idx="15">
                  <c:v>43487</c:v>
                </c:pt>
                <c:pt idx="16">
                  <c:v>43488</c:v>
                </c:pt>
                <c:pt idx="17">
                  <c:v>43489</c:v>
                </c:pt>
                <c:pt idx="18">
                  <c:v>43490</c:v>
                </c:pt>
                <c:pt idx="19">
                  <c:v>43493</c:v>
                </c:pt>
                <c:pt idx="20">
                  <c:v>43494</c:v>
                </c:pt>
                <c:pt idx="21">
                  <c:v>43495</c:v>
                </c:pt>
                <c:pt idx="22">
                  <c:v>43496</c:v>
                </c:pt>
                <c:pt idx="23">
                  <c:v>43497</c:v>
                </c:pt>
                <c:pt idx="24">
                  <c:v>43500</c:v>
                </c:pt>
                <c:pt idx="25">
                  <c:v>43501</c:v>
                </c:pt>
                <c:pt idx="26">
                  <c:v>43502</c:v>
                </c:pt>
                <c:pt idx="27">
                  <c:v>43503</c:v>
                </c:pt>
                <c:pt idx="28">
                  <c:v>43504</c:v>
                </c:pt>
                <c:pt idx="29">
                  <c:v>43507</c:v>
                </c:pt>
                <c:pt idx="30">
                  <c:v>43508</c:v>
                </c:pt>
                <c:pt idx="31">
                  <c:v>43509</c:v>
                </c:pt>
                <c:pt idx="32">
                  <c:v>43510</c:v>
                </c:pt>
                <c:pt idx="33">
                  <c:v>43511</c:v>
                </c:pt>
                <c:pt idx="34">
                  <c:v>43514</c:v>
                </c:pt>
                <c:pt idx="35">
                  <c:v>43515</c:v>
                </c:pt>
                <c:pt idx="36">
                  <c:v>43516</c:v>
                </c:pt>
                <c:pt idx="37">
                  <c:v>43517</c:v>
                </c:pt>
                <c:pt idx="38">
                  <c:v>43518</c:v>
                </c:pt>
                <c:pt idx="39">
                  <c:v>43521</c:v>
                </c:pt>
                <c:pt idx="40">
                  <c:v>43522</c:v>
                </c:pt>
                <c:pt idx="41">
                  <c:v>43523</c:v>
                </c:pt>
                <c:pt idx="42">
                  <c:v>43524</c:v>
                </c:pt>
                <c:pt idx="43">
                  <c:v>43525</c:v>
                </c:pt>
                <c:pt idx="44">
                  <c:v>43528</c:v>
                </c:pt>
                <c:pt idx="45">
                  <c:v>43529</c:v>
                </c:pt>
                <c:pt idx="46">
                  <c:v>43530</c:v>
                </c:pt>
                <c:pt idx="47">
                  <c:v>43531</c:v>
                </c:pt>
                <c:pt idx="48">
                  <c:v>43532</c:v>
                </c:pt>
                <c:pt idx="49">
                  <c:v>43535</c:v>
                </c:pt>
                <c:pt idx="50">
                  <c:v>43536</c:v>
                </c:pt>
                <c:pt idx="51">
                  <c:v>43537</c:v>
                </c:pt>
                <c:pt idx="52">
                  <c:v>43538</c:v>
                </c:pt>
                <c:pt idx="53">
                  <c:v>43539</c:v>
                </c:pt>
                <c:pt idx="54">
                  <c:v>43542</c:v>
                </c:pt>
                <c:pt idx="55">
                  <c:v>43543</c:v>
                </c:pt>
                <c:pt idx="56">
                  <c:v>43544</c:v>
                </c:pt>
                <c:pt idx="57">
                  <c:v>43545</c:v>
                </c:pt>
                <c:pt idx="58">
                  <c:v>43546</c:v>
                </c:pt>
                <c:pt idx="59">
                  <c:v>43549</c:v>
                </c:pt>
                <c:pt idx="60">
                  <c:v>43550</c:v>
                </c:pt>
                <c:pt idx="61">
                  <c:v>43551</c:v>
                </c:pt>
                <c:pt idx="62">
                  <c:v>43552</c:v>
                </c:pt>
                <c:pt idx="63">
                  <c:v>43553</c:v>
                </c:pt>
                <c:pt idx="64">
                  <c:v>43556</c:v>
                </c:pt>
                <c:pt idx="65">
                  <c:v>43557</c:v>
                </c:pt>
                <c:pt idx="66">
                  <c:v>43558</c:v>
                </c:pt>
                <c:pt idx="67">
                  <c:v>43559</c:v>
                </c:pt>
                <c:pt idx="68">
                  <c:v>43560</c:v>
                </c:pt>
                <c:pt idx="69">
                  <c:v>43563</c:v>
                </c:pt>
                <c:pt idx="70">
                  <c:v>43564</c:v>
                </c:pt>
                <c:pt idx="71">
                  <c:v>43565</c:v>
                </c:pt>
                <c:pt idx="72">
                  <c:v>43566</c:v>
                </c:pt>
                <c:pt idx="73">
                  <c:v>43567</c:v>
                </c:pt>
                <c:pt idx="74">
                  <c:v>43570</c:v>
                </c:pt>
                <c:pt idx="75">
                  <c:v>43571</c:v>
                </c:pt>
                <c:pt idx="76">
                  <c:v>43572</c:v>
                </c:pt>
                <c:pt idx="77">
                  <c:v>43573</c:v>
                </c:pt>
                <c:pt idx="78">
                  <c:v>43574</c:v>
                </c:pt>
                <c:pt idx="79">
                  <c:v>43577</c:v>
                </c:pt>
                <c:pt idx="80">
                  <c:v>43578</c:v>
                </c:pt>
                <c:pt idx="81">
                  <c:v>43579</c:v>
                </c:pt>
                <c:pt idx="82">
                  <c:v>43580</c:v>
                </c:pt>
                <c:pt idx="83">
                  <c:v>43581</c:v>
                </c:pt>
                <c:pt idx="84">
                  <c:v>43584</c:v>
                </c:pt>
                <c:pt idx="85">
                  <c:v>43585</c:v>
                </c:pt>
                <c:pt idx="86">
                  <c:v>43586</c:v>
                </c:pt>
                <c:pt idx="87">
                  <c:v>43587</c:v>
                </c:pt>
                <c:pt idx="88">
                  <c:v>43588</c:v>
                </c:pt>
                <c:pt idx="89">
                  <c:v>43591</c:v>
                </c:pt>
                <c:pt idx="90">
                  <c:v>43592</c:v>
                </c:pt>
                <c:pt idx="91">
                  <c:v>43593</c:v>
                </c:pt>
                <c:pt idx="92">
                  <c:v>43594</c:v>
                </c:pt>
                <c:pt idx="93">
                  <c:v>43595</c:v>
                </c:pt>
                <c:pt idx="94">
                  <c:v>43598</c:v>
                </c:pt>
                <c:pt idx="95">
                  <c:v>43599</c:v>
                </c:pt>
                <c:pt idx="96">
                  <c:v>43600</c:v>
                </c:pt>
                <c:pt idx="97">
                  <c:v>43601</c:v>
                </c:pt>
                <c:pt idx="98">
                  <c:v>43602</c:v>
                </c:pt>
                <c:pt idx="99">
                  <c:v>43605</c:v>
                </c:pt>
                <c:pt idx="100">
                  <c:v>43606</c:v>
                </c:pt>
                <c:pt idx="101">
                  <c:v>43607</c:v>
                </c:pt>
                <c:pt idx="102">
                  <c:v>43608</c:v>
                </c:pt>
                <c:pt idx="103">
                  <c:v>43609</c:v>
                </c:pt>
                <c:pt idx="104">
                  <c:v>43612</c:v>
                </c:pt>
                <c:pt idx="105">
                  <c:v>43613</c:v>
                </c:pt>
                <c:pt idx="106">
                  <c:v>43614</c:v>
                </c:pt>
                <c:pt idx="107">
                  <c:v>43615</c:v>
                </c:pt>
                <c:pt idx="108">
                  <c:v>43616</c:v>
                </c:pt>
                <c:pt idx="109">
                  <c:v>43619</c:v>
                </c:pt>
                <c:pt idx="110">
                  <c:v>43620</c:v>
                </c:pt>
                <c:pt idx="111">
                  <c:v>43621</c:v>
                </c:pt>
                <c:pt idx="112">
                  <c:v>43622</c:v>
                </c:pt>
                <c:pt idx="113">
                  <c:v>43623</c:v>
                </c:pt>
                <c:pt idx="114">
                  <c:v>43626</c:v>
                </c:pt>
                <c:pt idx="115">
                  <c:v>43627</c:v>
                </c:pt>
                <c:pt idx="116">
                  <c:v>43628</c:v>
                </c:pt>
                <c:pt idx="117">
                  <c:v>43629</c:v>
                </c:pt>
                <c:pt idx="118">
                  <c:v>43630</c:v>
                </c:pt>
                <c:pt idx="119">
                  <c:v>43633</c:v>
                </c:pt>
                <c:pt idx="120">
                  <c:v>43634</c:v>
                </c:pt>
                <c:pt idx="121">
                  <c:v>43635</c:v>
                </c:pt>
                <c:pt idx="122">
                  <c:v>43636</c:v>
                </c:pt>
                <c:pt idx="123">
                  <c:v>43637</c:v>
                </c:pt>
                <c:pt idx="124">
                  <c:v>43640</c:v>
                </c:pt>
                <c:pt idx="125">
                  <c:v>43641</c:v>
                </c:pt>
                <c:pt idx="126">
                  <c:v>43642</c:v>
                </c:pt>
                <c:pt idx="127">
                  <c:v>43643</c:v>
                </c:pt>
                <c:pt idx="128">
                  <c:v>43644</c:v>
                </c:pt>
                <c:pt idx="129">
                  <c:v>43647</c:v>
                </c:pt>
                <c:pt idx="130">
                  <c:v>43648</c:v>
                </c:pt>
                <c:pt idx="131">
                  <c:v>43649</c:v>
                </c:pt>
                <c:pt idx="132">
                  <c:v>43650</c:v>
                </c:pt>
                <c:pt idx="133">
                  <c:v>43651</c:v>
                </c:pt>
                <c:pt idx="134">
                  <c:v>43654</c:v>
                </c:pt>
                <c:pt idx="135">
                  <c:v>43655</c:v>
                </c:pt>
                <c:pt idx="136">
                  <c:v>43656</c:v>
                </c:pt>
                <c:pt idx="137">
                  <c:v>43657</c:v>
                </c:pt>
                <c:pt idx="138">
                  <c:v>43658</c:v>
                </c:pt>
                <c:pt idx="139">
                  <c:v>43661</c:v>
                </c:pt>
                <c:pt idx="140">
                  <c:v>43662</c:v>
                </c:pt>
                <c:pt idx="141">
                  <c:v>43663</c:v>
                </c:pt>
                <c:pt idx="142">
                  <c:v>43664</c:v>
                </c:pt>
                <c:pt idx="143">
                  <c:v>43665</c:v>
                </c:pt>
                <c:pt idx="144">
                  <c:v>43668</c:v>
                </c:pt>
                <c:pt idx="145">
                  <c:v>43669</c:v>
                </c:pt>
                <c:pt idx="146">
                  <c:v>43670</c:v>
                </c:pt>
                <c:pt idx="147">
                  <c:v>43671</c:v>
                </c:pt>
                <c:pt idx="148">
                  <c:v>43672</c:v>
                </c:pt>
                <c:pt idx="149">
                  <c:v>43675</c:v>
                </c:pt>
                <c:pt idx="150">
                  <c:v>43676</c:v>
                </c:pt>
                <c:pt idx="151">
                  <c:v>43677</c:v>
                </c:pt>
                <c:pt idx="152">
                  <c:v>43678</c:v>
                </c:pt>
                <c:pt idx="153">
                  <c:v>43679</c:v>
                </c:pt>
                <c:pt idx="154">
                  <c:v>43682</c:v>
                </c:pt>
                <c:pt idx="155">
                  <c:v>43683</c:v>
                </c:pt>
                <c:pt idx="156">
                  <c:v>43684</c:v>
                </c:pt>
                <c:pt idx="157">
                  <c:v>43685</c:v>
                </c:pt>
                <c:pt idx="158">
                  <c:v>43686</c:v>
                </c:pt>
                <c:pt idx="159">
                  <c:v>43689</c:v>
                </c:pt>
                <c:pt idx="160">
                  <c:v>43690</c:v>
                </c:pt>
                <c:pt idx="161">
                  <c:v>43691</c:v>
                </c:pt>
                <c:pt idx="162">
                  <c:v>43692</c:v>
                </c:pt>
                <c:pt idx="163">
                  <c:v>43693</c:v>
                </c:pt>
                <c:pt idx="164">
                  <c:v>43696</c:v>
                </c:pt>
                <c:pt idx="165">
                  <c:v>43697</c:v>
                </c:pt>
                <c:pt idx="166">
                  <c:v>43698</c:v>
                </c:pt>
                <c:pt idx="167">
                  <c:v>43699</c:v>
                </c:pt>
                <c:pt idx="168">
                  <c:v>43700</c:v>
                </c:pt>
                <c:pt idx="169">
                  <c:v>43703</c:v>
                </c:pt>
                <c:pt idx="170">
                  <c:v>43704</c:v>
                </c:pt>
                <c:pt idx="171">
                  <c:v>43705</c:v>
                </c:pt>
                <c:pt idx="172">
                  <c:v>43706</c:v>
                </c:pt>
                <c:pt idx="173">
                  <c:v>43707</c:v>
                </c:pt>
                <c:pt idx="174">
                  <c:v>43710</c:v>
                </c:pt>
                <c:pt idx="175">
                  <c:v>43711</c:v>
                </c:pt>
                <c:pt idx="176">
                  <c:v>43712</c:v>
                </c:pt>
                <c:pt idx="177">
                  <c:v>43713</c:v>
                </c:pt>
                <c:pt idx="178">
                  <c:v>43714</c:v>
                </c:pt>
                <c:pt idx="179">
                  <c:v>43717</c:v>
                </c:pt>
                <c:pt idx="180">
                  <c:v>43718</c:v>
                </c:pt>
                <c:pt idx="181">
                  <c:v>43719</c:v>
                </c:pt>
                <c:pt idx="182">
                  <c:v>43720</c:v>
                </c:pt>
                <c:pt idx="183">
                  <c:v>43721</c:v>
                </c:pt>
                <c:pt idx="184">
                  <c:v>43724</c:v>
                </c:pt>
                <c:pt idx="185">
                  <c:v>43725</c:v>
                </c:pt>
                <c:pt idx="186">
                  <c:v>43726</c:v>
                </c:pt>
                <c:pt idx="187">
                  <c:v>43727</c:v>
                </c:pt>
                <c:pt idx="188">
                  <c:v>43728</c:v>
                </c:pt>
                <c:pt idx="189">
                  <c:v>43731</c:v>
                </c:pt>
                <c:pt idx="190">
                  <c:v>43732</c:v>
                </c:pt>
                <c:pt idx="191">
                  <c:v>43733</c:v>
                </c:pt>
                <c:pt idx="192">
                  <c:v>43734</c:v>
                </c:pt>
                <c:pt idx="193">
                  <c:v>43735</c:v>
                </c:pt>
                <c:pt idx="194">
                  <c:v>43738</c:v>
                </c:pt>
                <c:pt idx="195">
                  <c:v>43739</c:v>
                </c:pt>
                <c:pt idx="196">
                  <c:v>43740</c:v>
                </c:pt>
                <c:pt idx="197">
                  <c:v>43741</c:v>
                </c:pt>
                <c:pt idx="198">
                  <c:v>43742</c:v>
                </c:pt>
                <c:pt idx="199">
                  <c:v>43745</c:v>
                </c:pt>
                <c:pt idx="200">
                  <c:v>43746</c:v>
                </c:pt>
                <c:pt idx="201">
                  <c:v>43747</c:v>
                </c:pt>
                <c:pt idx="202">
                  <c:v>43748</c:v>
                </c:pt>
                <c:pt idx="203">
                  <c:v>43749</c:v>
                </c:pt>
                <c:pt idx="204">
                  <c:v>43752</c:v>
                </c:pt>
                <c:pt idx="205">
                  <c:v>43753</c:v>
                </c:pt>
                <c:pt idx="206">
                  <c:v>43754</c:v>
                </c:pt>
                <c:pt idx="207">
                  <c:v>43755</c:v>
                </c:pt>
                <c:pt idx="208">
                  <c:v>43756</c:v>
                </c:pt>
                <c:pt idx="209">
                  <c:v>43759</c:v>
                </c:pt>
                <c:pt idx="210">
                  <c:v>43760</c:v>
                </c:pt>
                <c:pt idx="211">
                  <c:v>43761</c:v>
                </c:pt>
                <c:pt idx="212">
                  <c:v>43762</c:v>
                </c:pt>
                <c:pt idx="213">
                  <c:v>43763</c:v>
                </c:pt>
                <c:pt idx="214">
                  <c:v>43766</c:v>
                </c:pt>
                <c:pt idx="215">
                  <c:v>43767</c:v>
                </c:pt>
                <c:pt idx="216">
                  <c:v>43768</c:v>
                </c:pt>
                <c:pt idx="217">
                  <c:v>43769</c:v>
                </c:pt>
                <c:pt idx="218">
                  <c:v>43770</c:v>
                </c:pt>
                <c:pt idx="219">
                  <c:v>43773</c:v>
                </c:pt>
                <c:pt idx="220">
                  <c:v>43774</c:v>
                </c:pt>
                <c:pt idx="221">
                  <c:v>43775</c:v>
                </c:pt>
                <c:pt idx="222">
                  <c:v>43776</c:v>
                </c:pt>
                <c:pt idx="223">
                  <c:v>43777</c:v>
                </c:pt>
                <c:pt idx="224">
                  <c:v>43780</c:v>
                </c:pt>
                <c:pt idx="225">
                  <c:v>43781</c:v>
                </c:pt>
                <c:pt idx="226">
                  <c:v>43782</c:v>
                </c:pt>
                <c:pt idx="227">
                  <c:v>43783</c:v>
                </c:pt>
                <c:pt idx="228">
                  <c:v>43784</c:v>
                </c:pt>
                <c:pt idx="229">
                  <c:v>43787</c:v>
                </c:pt>
                <c:pt idx="230">
                  <c:v>43788</c:v>
                </c:pt>
                <c:pt idx="231">
                  <c:v>43789</c:v>
                </c:pt>
                <c:pt idx="232">
                  <c:v>43790</c:v>
                </c:pt>
                <c:pt idx="233">
                  <c:v>43791</c:v>
                </c:pt>
                <c:pt idx="234">
                  <c:v>43794</c:v>
                </c:pt>
                <c:pt idx="235">
                  <c:v>43795</c:v>
                </c:pt>
                <c:pt idx="236">
                  <c:v>43796</c:v>
                </c:pt>
                <c:pt idx="237">
                  <c:v>43797</c:v>
                </c:pt>
                <c:pt idx="238">
                  <c:v>43798</c:v>
                </c:pt>
                <c:pt idx="239">
                  <c:v>43801</c:v>
                </c:pt>
                <c:pt idx="240">
                  <c:v>43802</c:v>
                </c:pt>
                <c:pt idx="241">
                  <c:v>43803</c:v>
                </c:pt>
                <c:pt idx="242">
                  <c:v>43804</c:v>
                </c:pt>
                <c:pt idx="243">
                  <c:v>43805</c:v>
                </c:pt>
                <c:pt idx="244">
                  <c:v>43808</c:v>
                </c:pt>
                <c:pt idx="245">
                  <c:v>43809</c:v>
                </c:pt>
                <c:pt idx="246">
                  <c:v>43810</c:v>
                </c:pt>
                <c:pt idx="247">
                  <c:v>43811</c:v>
                </c:pt>
                <c:pt idx="248">
                  <c:v>43812</c:v>
                </c:pt>
                <c:pt idx="249">
                  <c:v>43815</c:v>
                </c:pt>
                <c:pt idx="250">
                  <c:v>43816</c:v>
                </c:pt>
                <c:pt idx="251">
                  <c:v>43817</c:v>
                </c:pt>
                <c:pt idx="252">
                  <c:v>43818</c:v>
                </c:pt>
                <c:pt idx="253">
                  <c:v>43819</c:v>
                </c:pt>
                <c:pt idx="254">
                  <c:v>43822</c:v>
                </c:pt>
                <c:pt idx="255">
                  <c:v>43823</c:v>
                </c:pt>
                <c:pt idx="256">
                  <c:v>43824</c:v>
                </c:pt>
                <c:pt idx="257">
                  <c:v>43825</c:v>
                </c:pt>
                <c:pt idx="258">
                  <c:v>43826</c:v>
                </c:pt>
                <c:pt idx="259">
                  <c:v>43829</c:v>
                </c:pt>
                <c:pt idx="260">
                  <c:v>43830</c:v>
                </c:pt>
              </c:numCache>
            </c:numRef>
          </c:cat>
          <c:val>
            <c:numRef>
              <c:f>Sheet1!$B$2:$B$262</c:f>
              <c:numCache>
                <c:formatCode>#,##0.000</c:formatCode>
                <c:ptCount val="261"/>
                <c:pt idx="0">
                  <c:v>223.01174168924899</c:v>
                </c:pt>
                <c:pt idx="1">
                  <c:v>222.441881502901</c:v>
                </c:pt>
                <c:pt idx="2">
                  <c:v>219.37688451366299</c:v>
                </c:pt>
                <c:pt idx="3">
                  <c:v>225.120995395622</c:v>
                </c:pt>
                <c:pt idx="4">
                  <c:v>227.10276404091999</c:v>
                </c:pt>
                <c:pt idx="5">
                  <c:v>228.71450256918899</c:v>
                </c:pt>
                <c:pt idx="6">
                  <c:v>230.84888025875</c:v>
                </c:pt>
                <c:pt idx="7">
                  <c:v>231.694299529586</c:v>
                </c:pt>
                <c:pt idx="8">
                  <c:v>231.70646452293599</c:v>
                </c:pt>
                <c:pt idx="9">
                  <c:v>230.54893115640201</c:v>
                </c:pt>
                <c:pt idx="10">
                  <c:v>232.506237794854</c:v>
                </c:pt>
                <c:pt idx="11">
                  <c:v>232.927231933748</c:v>
                </c:pt>
                <c:pt idx="12">
                  <c:v>233.88168923373499</c:v>
                </c:pt>
                <c:pt idx="13">
                  <c:v>236.75649517888201</c:v>
                </c:pt>
                <c:pt idx="14">
                  <c:v>236.77668617527701</c:v>
                </c:pt>
                <c:pt idx="15">
                  <c:v>234.27565234967599</c:v>
                </c:pt>
                <c:pt idx="16">
                  <c:v>234.44344640535201</c:v>
                </c:pt>
                <c:pt idx="17">
                  <c:v>234.98550359011699</c:v>
                </c:pt>
                <c:pt idx="18">
                  <c:v>237.28796533974199</c:v>
                </c:pt>
                <c:pt idx="19">
                  <c:v>235.847118858291</c:v>
                </c:pt>
                <c:pt idx="20">
                  <c:v>235.93916989444199</c:v>
                </c:pt>
                <c:pt idx="21">
                  <c:v>238.376503697065</c:v>
                </c:pt>
                <c:pt idx="22">
                  <c:v>240.60998042941799</c:v>
                </c:pt>
                <c:pt idx="23">
                  <c:v>240.74076446550001</c:v>
                </c:pt>
                <c:pt idx="24">
                  <c:v>241.54186472407699</c:v>
                </c:pt>
                <c:pt idx="25">
                  <c:v>243.068716212227</c:v>
                </c:pt>
                <c:pt idx="26">
                  <c:v>242.541950038343</c:v>
                </c:pt>
                <c:pt idx="27">
                  <c:v>240.27121431030301</c:v>
                </c:pt>
                <c:pt idx="28">
                  <c:v>239.470060052169</c:v>
                </c:pt>
                <c:pt idx="29">
                  <c:v>239.56981908846001</c:v>
                </c:pt>
                <c:pt idx="30">
                  <c:v>242.22187895432199</c:v>
                </c:pt>
                <c:pt idx="31">
                  <c:v>243.037205210872</c:v>
                </c:pt>
                <c:pt idx="32">
                  <c:v>242.496430027814</c:v>
                </c:pt>
                <c:pt idx="33">
                  <c:v>244.25808860511401</c:v>
                </c:pt>
                <c:pt idx="34">
                  <c:v>245.05787087629901</c:v>
                </c:pt>
                <c:pt idx="35">
                  <c:v>245.41623899760401</c:v>
                </c:pt>
                <c:pt idx="36">
                  <c:v>246.58263938321099</c:v>
                </c:pt>
                <c:pt idx="37">
                  <c:v>246.02653519263001</c:v>
                </c:pt>
                <c:pt idx="38">
                  <c:v>247.26081260382301</c:v>
                </c:pt>
                <c:pt idx="39">
                  <c:v>248.030689853658</c:v>
                </c:pt>
                <c:pt idx="40">
                  <c:v>247.959844822912</c:v>
                </c:pt>
                <c:pt idx="41">
                  <c:v>247.92393780737501</c:v>
                </c:pt>
                <c:pt idx="42">
                  <c:v>247.045611524392</c:v>
                </c:pt>
                <c:pt idx="43">
                  <c:v>248.17229389174599</c:v>
                </c:pt>
                <c:pt idx="44">
                  <c:v>247.636288715955</c:v>
                </c:pt>
                <c:pt idx="45">
                  <c:v>247.38129364251901</c:v>
                </c:pt>
                <c:pt idx="46">
                  <c:v>246.49097234953899</c:v>
                </c:pt>
                <c:pt idx="47">
                  <c:v>244.45736168385801</c:v>
                </c:pt>
                <c:pt idx="48">
                  <c:v>243.02156520460099</c:v>
                </c:pt>
                <c:pt idx="49">
                  <c:v>245.790653116333</c:v>
                </c:pt>
                <c:pt idx="50">
                  <c:v>247.00001349952899</c:v>
                </c:pt>
                <c:pt idx="51">
                  <c:v>248.26634890264</c:v>
                </c:pt>
                <c:pt idx="52">
                  <c:v>248.32306793201701</c:v>
                </c:pt>
                <c:pt idx="53">
                  <c:v>249.88414143746201</c:v>
                </c:pt>
                <c:pt idx="54">
                  <c:v>251.18301286686599</c:v>
                </c:pt>
                <c:pt idx="55">
                  <c:v>251.50154095920499</c:v>
                </c:pt>
                <c:pt idx="56">
                  <c:v>250.560949641967</c:v>
                </c:pt>
                <c:pt idx="57">
                  <c:v>252.28169720895801</c:v>
                </c:pt>
                <c:pt idx="58">
                  <c:v>248.55240798250401</c:v>
                </c:pt>
                <c:pt idx="59">
                  <c:v>247.42066560390299</c:v>
                </c:pt>
                <c:pt idx="60">
                  <c:v>249.12772414825801</c:v>
                </c:pt>
                <c:pt idx="61">
                  <c:v>248.23712786074</c:v>
                </c:pt>
                <c:pt idx="62">
                  <c:v>248.44093193284101</c:v>
                </c:pt>
                <c:pt idx="63">
                  <c:v>251.87577387512701</c:v>
                </c:pt>
                <c:pt idx="64">
                  <c:v>254.75443942592599</c:v>
                </c:pt>
                <c:pt idx="65">
                  <c:v>254.78310859889899</c:v>
                </c:pt>
                <c:pt idx="66">
                  <c:v>256.22478995245302</c:v>
                </c:pt>
                <c:pt idx="67">
                  <c:v>256.27582111647899</c:v>
                </c:pt>
                <c:pt idx="68">
                  <c:v>257.16538775617602</c:v>
                </c:pt>
                <c:pt idx="69">
                  <c:v>257.58824907220901</c:v>
                </c:pt>
                <c:pt idx="70">
                  <c:v>256.74025889670401</c:v>
                </c:pt>
                <c:pt idx="71">
                  <c:v>257.34278453579401</c:v>
                </c:pt>
                <c:pt idx="72">
                  <c:v>257.08618480281501</c:v>
                </c:pt>
                <c:pt idx="73">
                  <c:v>258.39582972335597</c:v>
                </c:pt>
                <c:pt idx="74">
                  <c:v>258.53962157628501</c:v>
                </c:pt>
                <c:pt idx="75">
                  <c:v>258.95443684238302</c:v>
                </c:pt>
                <c:pt idx="76">
                  <c:v>258.82203693471098</c:v>
                </c:pt>
                <c:pt idx="77">
                  <c:v>258.64776452552098</c:v>
                </c:pt>
                <c:pt idx="78">
                  <c:v>258.664316792671</c:v>
                </c:pt>
                <c:pt idx="79">
                  <c:v>258.69874335778502</c:v>
                </c:pt>
                <c:pt idx="80">
                  <c:v>260.10268446735</c:v>
                </c:pt>
                <c:pt idx="81">
                  <c:v>259.37578686155598</c:v>
                </c:pt>
                <c:pt idx="82">
                  <c:v>258.82573729350997</c:v>
                </c:pt>
                <c:pt idx="83">
                  <c:v>259.77715916950001</c:v>
                </c:pt>
                <c:pt idx="84">
                  <c:v>260.13724597951301</c:v>
                </c:pt>
                <c:pt idx="85">
                  <c:v>260.38051751329999</c:v>
                </c:pt>
                <c:pt idx="86">
                  <c:v>259.50421060504999</c:v>
                </c:pt>
                <c:pt idx="87">
                  <c:v>258.57287316691497</c:v>
                </c:pt>
                <c:pt idx="88">
                  <c:v>260.463258665696</c:v>
                </c:pt>
                <c:pt idx="89">
                  <c:v>258.77660013115502</c:v>
                </c:pt>
                <c:pt idx="90">
                  <c:v>255.34891704456899</c:v>
                </c:pt>
                <c:pt idx="91">
                  <c:v>254.81061987385101</c:v>
                </c:pt>
                <c:pt idx="92">
                  <c:v>252.94018086239799</c:v>
                </c:pt>
                <c:pt idx="93">
                  <c:v>253.86543065636701</c:v>
                </c:pt>
                <c:pt idx="94">
                  <c:v>249.204216445535</c:v>
                </c:pt>
                <c:pt idx="95">
                  <c:v>250.47972581285401</c:v>
                </c:pt>
                <c:pt idx="96">
                  <c:v>251.78189962274399</c:v>
                </c:pt>
                <c:pt idx="97">
                  <c:v>253.402037011765</c:v>
                </c:pt>
                <c:pt idx="98">
                  <c:v>252.00582075168299</c:v>
                </c:pt>
                <c:pt idx="99">
                  <c:v>250.741715428573</c:v>
                </c:pt>
                <c:pt idx="100">
                  <c:v>252.29642413984399</c:v>
                </c:pt>
                <c:pt idx="101">
                  <c:v>251.65760114199099</c:v>
                </c:pt>
                <c:pt idx="102">
                  <c:v>248.76317271804299</c:v>
                </c:pt>
                <c:pt idx="103">
                  <c:v>249.641466224684</c:v>
                </c:pt>
                <c:pt idx="104">
                  <c:v>249.88292434378999</c:v>
                </c:pt>
                <c:pt idx="105">
                  <c:v>248.604589646763</c:v>
                </c:pt>
                <c:pt idx="106">
                  <c:v>246.46278085739499</c:v>
                </c:pt>
                <c:pt idx="107">
                  <c:v>246.94928263783501</c:v>
                </c:pt>
                <c:pt idx="108">
                  <c:v>244.934998388113</c:v>
                </c:pt>
                <c:pt idx="109">
                  <c:v>245.12394220111599</c:v>
                </c:pt>
                <c:pt idx="110">
                  <c:v>248.49244132233099</c:v>
                </c:pt>
                <c:pt idx="111">
                  <c:v>250.412722374655</c:v>
                </c:pt>
                <c:pt idx="112">
                  <c:v>251.27851737575</c:v>
                </c:pt>
                <c:pt idx="113">
                  <c:v>253.82086174815501</c:v>
                </c:pt>
                <c:pt idx="114">
                  <c:v>255.164447910501</c:v>
                </c:pt>
                <c:pt idx="115">
                  <c:v>255.92896593916399</c:v>
                </c:pt>
                <c:pt idx="116">
                  <c:v>255.20913165831399</c:v>
                </c:pt>
                <c:pt idx="117">
                  <c:v>255.40620106175001</c:v>
                </c:pt>
                <c:pt idx="118">
                  <c:v>254.58492970300699</c:v>
                </c:pt>
                <c:pt idx="119">
                  <c:v>254.46109238844599</c:v>
                </c:pt>
                <c:pt idx="120">
                  <c:v>256.97147608159298</c:v>
                </c:pt>
                <c:pt idx="121">
                  <c:v>258.52760149476001</c:v>
                </c:pt>
                <c:pt idx="122">
                  <c:v>261.30087694596898</c:v>
                </c:pt>
                <c:pt idx="123">
                  <c:v>260.74290918971599</c:v>
                </c:pt>
                <c:pt idx="124">
                  <c:v>260.77498969354798</c:v>
                </c:pt>
                <c:pt idx="125">
                  <c:v>259.04364641022698</c:v>
                </c:pt>
                <c:pt idx="126">
                  <c:v>258.58903988711802</c:v>
                </c:pt>
                <c:pt idx="127">
                  <c:v>259.70728520154398</c:v>
                </c:pt>
                <c:pt idx="128">
                  <c:v>260.451115663829</c:v>
                </c:pt>
                <c:pt idx="129">
                  <c:v>262.191635355708</c:v>
                </c:pt>
                <c:pt idx="130">
                  <c:v>262.87876278360801</c:v>
                </c:pt>
                <c:pt idx="131">
                  <c:v>264.35512598236602</c:v>
                </c:pt>
                <c:pt idx="132">
                  <c:v>264.70876758086001</c:v>
                </c:pt>
                <c:pt idx="133">
                  <c:v>263.57150142037199</c:v>
                </c:pt>
                <c:pt idx="134">
                  <c:v>262.03373031627399</c:v>
                </c:pt>
                <c:pt idx="135">
                  <c:v>261.85765211319102</c:v>
                </c:pt>
                <c:pt idx="136">
                  <c:v>262.84066094722903</c:v>
                </c:pt>
                <c:pt idx="137">
                  <c:v>263.47415819404</c:v>
                </c:pt>
                <c:pt idx="138">
                  <c:v>264.133288808158</c:v>
                </c:pt>
                <c:pt idx="139">
                  <c:v>264.515737169955</c:v>
                </c:pt>
                <c:pt idx="140">
                  <c:v>263.93880533431798</c:v>
                </c:pt>
                <c:pt idx="141">
                  <c:v>262.72971372908501</c:v>
                </c:pt>
                <c:pt idx="142">
                  <c:v>262.697666247607</c:v>
                </c:pt>
                <c:pt idx="143">
                  <c:v>262.47543114106799</c:v>
                </c:pt>
                <c:pt idx="144">
                  <c:v>262.700689918352</c:v>
                </c:pt>
                <c:pt idx="145">
                  <c:v>264.00982988321499</c:v>
                </c:pt>
                <c:pt idx="146">
                  <c:v>264.87822669784998</c:v>
                </c:pt>
                <c:pt idx="147">
                  <c:v>263.72572161464501</c:v>
                </c:pt>
                <c:pt idx="148">
                  <c:v>264.49503876540501</c:v>
                </c:pt>
                <c:pt idx="149">
                  <c:v>264.07529648572199</c:v>
                </c:pt>
                <c:pt idx="150">
                  <c:v>263.05501686030101</c:v>
                </c:pt>
                <c:pt idx="151">
                  <c:v>261.21427696362503</c:v>
                </c:pt>
                <c:pt idx="152">
                  <c:v>259.34782734453597</c:v>
                </c:pt>
                <c:pt idx="153">
                  <c:v>256.30386332140603</c:v>
                </c:pt>
                <c:pt idx="154">
                  <c:v>249.85780788233299</c:v>
                </c:pt>
                <c:pt idx="155">
                  <c:v>251.11166966943</c:v>
                </c:pt>
                <c:pt idx="156">
                  <c:v>251.627354377156</c:v>
                </c:pt>
                <c:pt idx="157">
                  <c:v>255.53780395210299</c:v>
                </c:pt>
                <c:pt idx="158">
                  <c:v>254.24606239742801</c:v>
                </c:pt>
                <c:pt idx="159">
                  <c:v>252.20257795120099</c:v>
                </c:pt>
                <c:pt idx="160">
                  <c:v>253.834720881214</c:v>
                </c:pt>
                <c:pt idx="161">
                  <c:v>248.65879919673</c:v>
                </c:pt>
                <c:pt idx="162">
                  <c:v>248.33758591252899</c:v>
                </c:pt>
                <c:pt idx="163">
                  <c:v>251.27539596180401</c:v>
                </c:pt>
                <c:pt idx="164">
                  <c:v>253.97152354404599</c:v>
                </c:pt>
                <c:pt idx="165">
                  <c:v>252.75705886801401</c:v>
                </c:pt>
                <c:pt idx="166">
                  <c:v>254.54091579761999</c:v>
                </c:pt>
                <c:pt idx="167">
                  <c:v>253.93690960045001</c:v>
                </c:pt>
                <c:pt idx="168">
                  <c:v>249.966725242226</c:v>
                </c:pt>
                <c:pt idx="169">
                  <c:v>250.729454435196</c:v>
                </c:pt>
                <c:pt idx="170">
                  <c:v>250.80991978536099</c:v>
                </c:pt>
                <c:pt idx="171">
                  <c:v>251.58975998398699</c:v>
                </c:pt>
                <c:pt idx="172">
                  <c:v>253.99540234663201</c:v>
                </c:pt>
                <c:pt idx="173">
                  <c:v>255.01767364416699</c:v>
                </c:pt>
                <c:pt idx="174">
                  <c:v>254.80272286830299</c:v>
                </c:pt>
                <c:pt idx="175">
                  <c:v>253.48485757795501</c:v>
                </c:pt>
                <c:pt idx="176">
                  <c:v>256.43166026393601</c:v>
                </c:pt>
                <c:pt idx="177">
                  <c:v>259.44410739936802</c:v>
                </c:pt>
                <c:pt idx="178">
                  <c:v>260.090870010711</c:v>
                </c:pt>
                <c:pt idx="179">
                  <c:v>260.13134636625699</c:v>
                </c:pt>
                <c:pt idx="180">
                  <c:v>260.174535895654</c:v>
                </c:pt>
                <c:pt idx="181">
                  <c:v>262.03773675625598</c:v>
                </c:pt>
                <c:pt idx="182">
                  <c:v>263.00226090136101</c:v>
                </c:pt>
                <c:pt idx="183">
                  <c:v>263.58336497542803</c:v>
                </c:pt>
                <c:pt idx="184">
                  <c:v>262.55693650649198</c:v>
                </c:pt>
                <c:pt idx="185">
                  <c:v>262.94192216714998</c:v>
                </c:pt>
                <c:pt idx="186">
                  <c:v>262.943745012026</c:v>
                </c:pt>
                <c:pt idx="187">
                  <c:v>263.20218676570698</c:v>
                </c:pt>
                <c:pt idx="188">
                  <c:v>262.594685613519</c:v>
                </c:pt>
                <c:pt idx="189">
                  <c:v>262.018781750811</c:v>
                </c:pt>
                <c:pt idx="190">
                  <c:v>260.68004318898102</c:v>
                </c:pt>
                <c:pt idx="191">
                  <c:v>260.77520584642002</c:v>
                </c:pt>
                <c:pt idx="192">
                  <c:v>260.78568468082602</c:v>
                </c:pt>
                <c:pt idx="193">
                  <c:v>259.916013684831</c:v>
                </c:pt>
                <c:pt idx="194">
                  <c:v>260.383641268953</c:v>
                </c:pt>
                <c:pt idx="195">
                  <c:v>256.78404166192303</c:v>
                </c:pt>
                <c:pt idx="196">
                  <c:v>252.61693231030699</c:v>
                </c:pt>
                <c:pt idx="197">
                  <c:v>253.78643869223001</c:v>
                </c:pt>
                <c:pt idx="198">
                  <c:v>256.28525250301499</c:v>
                </c:pt>
                <c:pt idx="199">
                  <c:v>256.00457540411901</c:v>
                </c:pt>
                <c:pt idx="200">
                  <c:v>253.08886646153999</c:v>
                </c:pt>
                <c:pt idx="201">
                  <c:v>254.51590292268801</c:v>
                </c:pt>
                <c:pt idx="202">
                  <c:v>255.96458840433499</c:v>
                </c:pt>
                <c:pt idx="203">
                  <c:v>259.49608056084202</c:v>
                </c:pt>
                <c:pt idx="204">
                  <c:v>259.24703148109</c:v>
                </c:pt>
                <c:pt idx="205">
                  <c:v>261.54688523834398</c:v>
                </c:pt>
                <c:pt idx="206">
                  <c:v>261.56520623148901</c:v>
                </c:pt>
                <c:pt idx="207">
                  <c:v>262.39875150653398</c:v>
                </c:pt>
                <c:pt idx="208">
                  <c:v>261.57997624450701</c:v>
                </c:pt>
                <c:pt idx="209">
                  <c:v>263.19785276596502</c:v>
                </c:pt>
                <c:pt idx="210">
                  <c:v>262.83592963550501</c:v>
                </c:pt>
                <c:pt idx="211">
                  <c:v>263.174901748266</c:v>
                </c:pt>
                <c:pt idx="212">
                  <c:v>264.146268072986</c:v>
                </c:pt>
                <c:pt idx="213">
                  <c:v>264.851669308314</c:v>
                </c:pt>
                <c:pt idx="214">
                  <c:v>265.97522266257698</c:v>
                </c:pt>
                <c:pt idx="215">
                  <c:v>266.11029469512999</c:v>
                </c:pt>
                <c:pt idx="216">
                  <c:v>266.57508485183899</c:v>
                </c:pt>
                <c:pt idx="217">
                  <c:v>266.21233672721502</c:v>
                </c:pt>
                <c:pt idx="218">
                  <c:v>268.38957343718403</c:v>
                </c:pt>
                <c:pt idx="219">
                  <c:v>269.83959290189802</c:v>
                </c:pt>
                <c:pt idx="220">
                  <c:v>269.81133988700299</c:v>
                </c:pt>
                <c:pt idx="221">
                  <c:v>269.97234394917399</c:v>
                </c:pt>
                <c:pt idx="222">
                  <c:v>270.73616719888298</c:v>
                </c:pt>
                <c:pt idx="223">
                  <c:v>270.72282220709798</c:v>
                </c:pt>
                <c:pt idx="224">
                  <c:v>270.12400100257599</c:v>
                </c:pt>
                <c:pt idx="225">
                  <c:v>270.61556015285902</c:v>
                </c:pt>
                <c:pt idx="226">
                  <c:v>270.08297598448502</c:v>
                </c:pt>
                <c:pt idx="227">
                  <c:v>269.78297988747101</c:v>
                </c:pt>
                <c:pt idx="228">
                  <c:v>271.84263054745497</c:v>
                </c:pt>
                <c:pt idx="229">
                  <c:v>272.26501867535001</c:v>
                </c:pt>
                <c:pt idx="230">
                  <c:v>272.32839668975703</c:v>
                </c:pt>
                <c:pt idx="231">
                  <c:v>271.14842631414899</c:v>
                </c:pt>
                <c:pt idx="232">
                  <c:v>270.46434109584402</c:v>
                </c:pt>
                <c:pt idx="233">
                  <c:v>270.95654324690099</c:v>
                </c:pt>
                <c:pt idx="234">
                  <c:v>272.88649687894701</c:v>
                </c:pt>
                <c:pt idx="235">
                  <c:v>273.15820597974698</c:v>
                </c:pt>
                <c:pt idx="236">
                  <c:v>274.160024298716</c:v>
                </c:pt>
                <c:pt idx="237">
                  <c:v>274.00577624876502</c:v>
                </c:pt>
                <c:pt idx="238">
                  <c:v>272.71096883064598</c:v>
                </c:pt>
                <c:pt idx="239">
                  <c:v>271.06206229156402</c:v>
                </c:pt>
                <c:pt idx="240">
                  <c:v>269.58437480476402</c:v>
                </c:pt>
                <c:pt idx="241">
                  <c:v>270.87037322877001</c:v>
                </c:pt>
                <c:pt idx="242">
                  <c:v>271.42884141260402</c:v>
                </c:pt>
                <c:pt idx="243">
                  <c:v>273.49298308147303</c:v>
                </c:pt>
                <c:pt idx="244">
                  <c:v>273.168631972291</c:v>
                </c:pt>
                <c:pt idx="245">
                  <c:v>272.8194718698</c:v>
                </c:pt>
                <c:pt idx="246">
                  <c:v>273.65305114094599</c:v>
                </c:pt>
                <c:pt idx="247">
                  <c:v>275.563001774724</c:v>
                </c:pt>
                <c:pt idx="248">
                  <c:v>277.17315130792599</c:v>
                </c:pt>
                <c:pt idx="249">
                  <c:v>279.070092924042</c:v>
                </c:pt>
                <c:pt idx="250">
                  <c:v>279.44101503106998</c:v>
                </c:pt>
                <c:pt idx="251">
                  <c:v>279.30561999102702</c:v>
                </c:pt>
                <c:pt idx="252">
                  <c:v>280.02598622090898</c:v>
                </c:pt>
                <c:pt idx="253">
                  <c:v>281.03682553810899</c:v>
                </c:pt>
                <c:pt idx="254">
                  <c:v>281.252766618755</c:v>
                </c:pt>
                <c:pt idx="255">
                  <c:v>281.31073863588699</c:v>
                </c:pt>
                <c:pt idx="256">
                  <c:v>281.24769360802298</c:v>
                </c:pt>
                <c:pt idx="257">
                  <c:v>282.297286938257</c:v>
                </c:pt>
                <c:pt idx="258">
                  <c:v>283.073766177224</c:v>
                </c:pt>
                <c:pt idx="259">
                  <c:v>281.875770795373</c:v>
                </c:pt>
                <c:pt idx="260">
                  <c:v>281.875770795373</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Sheet1!$A$2:$A$262</c:f>
              <c:numCache>
                <c:formatCode>mmm\ dd\,\ yyyy</c:formatCode>
                <c:ptCount val="261"/>
                <c:pt idx="0">
                  <c:v>43466</c:v>
                </c:pt>
                <c:pt idx="1">
                  <c:v>43467</c:v>
                </c:pt>
                <c:pt idx="2">
                  <c:v>43468</c:v>
                </c:pt>
                <c:pt idx="3">
                  <c:v>43469</c:v>
                </c:pt>
                <c:pt idx="4">
                  <c:v>43472</c:v>
                </c:pt>
                <c:pt idx="5">
                  <c:v>43473</c:v>
                </c:pt>
                <c:pt idx="6">
                  <c:v>43474</c:v>
                </c:pt>
                <c:pt idx="7">
                  <c:v>43475</c:v>
                </c:pt>
                <c:pt idx="8">
                  <c:v>43476</c:v>
                </c:pt>
                <c:pt idx="9">
                  <c:v>43479</c:v>
                </c:pt>
                <c:pt idx="10">
                  <c:v>43480</c:v>
                </c:pt>
                <c:pt idx="11">
                  <c:v>43481</c:v>
                </c:pt>
                <c:pt idx="12">
                  <c:v>43482</c:v>
                </c:pt>
                <c:pt idx="13">
                  <c:v>43483</c:v>
                </c:pt>
                <c:pt idx="14">
                  <c:v>43486</c:v>
                </c:pt>
                <c:pt idx="15">
                  <c:v>43487</c:v>
                </c:pt>
                <c:pt idx="16">
                  <c:v>43488</c:v>
                </c:pt>
                <c:pt idx="17">
                  <c:v>43489</c:v>
                </c:pt>
                <c:pt idx="18">
                  <c:v>43490</c:v>
                </c:pt>
                <c:pt idx="19">
                  <c:v>43493</c:v>
                </c:pt>
                <c:pt idx="20">
                  <c:v>43494</c:v>
                </c:pt>
                <c:pt idx="21">
                  <c:v>43495</c:v>
                </c:pt>
                <c:pt idx="22">
                  <c:v>43496</c:v>
                </c:pt>
                <c:pt idx="23">
                  <c:v>43497</c:v>
                </c:pt>
                <c:pt idx="24">
                  <c:v>43500</c:v>
                </c:pt>
                <c:pt idx="25">
                  <c:v>43501</c:v>
                </c:pt>
                <c:pt idx="26">
                  <c:v>43502</c:v>
                </c:pt>
                <c:pt idx="27">
                  <c:v>43503</c:v>
                </c:pt>
                <c:pt idx="28">
                  <c:v>43504</c:v>
                </c:pt>
                <c:pt idx="29">
                  <c:v>43507</c:v>
                </c:pt>
                <c:pt idx="30">
                  <c:v>43508</c:v>
                </c:pt>
                <c:pt idx="31">
                  <c:v>43509</c:v>
                </c:pt>
                <c:pt idx="32">
                  <c:v>43510</c:v>
                </c:pt>
                <c:pt idx="33">
                  <c:v>43511</c:v>
                </c:pt>
                <c:pt idx="34">
                  <c:v>43514</c:v>
                </c:pt>
                <c:pt idx="35">
                  <c:v>43515</c:v>
                </c:pt>
                <c:pt idx="36">
                  <c:v>43516</c:v>
                </c:pt>
                <c:pt idx="37">
                  <c:v>43517</c:v>
                </c:pt>
                <c:pt idx="38">
                  <c:v>43518</c:v>
                </c:pt>
                <c:pt idx="39">
                  <c:v>43521</c:v>
                </c:pt>
                <c:pt idx="40">
                  <c:v>43522</c:v>
                </c:pt>
                <c:pt idx="41">
                  <c:v>43523</c:v>
                </c:pt>
                <c:pt idx="42">
                  <c:v>43524</c:v>
                </c:pt>
                <c:pt idx="43">
                  <c:v>43525</c:v>
                </c:pt>
                <c:pt idx="44">
                  <c:v>43528</c:v>
                </c:pt>
                <c:pt idx="45">
                  <c:v>43529</c:v>
                </c:pt>
                <c:pt idx="46">
                  <c:v>43530</c:v>
                </c:pt>
                <c:pt idx="47">
                  <c:v>43531</c:v>
                </c:pt>
                <c:pt idx="48">
                  <c:v>43532</c:v>
                </c:pt>
                <c:pt idx="49">
                  <c:v>43535</c:v>
                </c:pt>
                <c:pt idx="50">
                  <c:v>43536</c:v>
                </c:pt>
                <c:pt idx="51">
                  <c:v>43537</c:v>
                </c:pt>
                <c:pt idx="52">
                  <c:v>43538</c:v>
                </c:pt>
                <c:pt idx="53">
                  <c:v>43539</c:v>
                </c:pt>
                <c:pt idx="54">
                  <c:v>43542</c:v>
                </c:pt>
                <c:pt idx="55">
                  <c:v>43543</c:v>
                </c:pt>
                <c:pt idx="56">
                  <c:v>43544</c:v>
                </c:pt>
                <c:pt idx="57">
                  <c:v>43545</c:v>
                </c:pt>
                <c:pt idx="58">
                  <c:v>43546</c:v>
                </c:pt>
                <c:pt idx="59">
                  <c:v>43549</c:v>
                </c:pt>
                <c:pt idx="60">
                  <c:v>43550</c:v>
                </c:pt>
                <c:pt idx="61">
                  <c:v>43551</c:v>
                </c:pt>
                <c:pt idx="62">
                  <c:v>43552</c:v>
                </c:pt>
                <c:pt idx="63">
                  <c:v>43553</c:v>
                </c:pt>
                <c:pt idx="64">
                  <c:v>43556</c:v>
                </c:pt>
                <c:pt idx="65">
                  <c:v>43557</c:v>
                </c:pt>
                <c:pt idx="66">
                  <c:v>43558</c:v>
                </c:pt>
                <c:pt idx="67">
                  <c:v>43559</c:v>
                </c:pt>
                <c:pt idx="68">
                  <c:v>43560</c:v>
                </c:pt>
                <c:pt idx="69">
                  <c:v>43563</c:v>
                </c:pt>
                <c:pt idx="70">
                  <c:v>43564</c:v>
                </c:pt>
                <c:pt idx="71">
                  <c:v>43565</c:v>
                </c:pt>
                <c:pt idx="72">
                  <c:v>43566</c:v>
                </c:pt>
                <c:pt idx="73">
                  <c:v>43567</c:v>
                </c:pt>
                <c:pt idx="74">
                  <c:v>43570</c:v>
                </c:pt>
                <c:pt idx="75">
                  <c:v>43571</c:v>
                </c:pt>
                <c:pt idx="76">
                  <c:v>43572</c:v>
                </c:pt>
                <c:pt idx="77">
                  <c:v>43573</c:v>
                </c:pt>
                <c:pt idx="78">
                  <c:v>43574</c:v>
                </c:pt>
                <c:pt idx="79">
                  <c:v>43577</c:v>
                </c:pt>
                <c:pt idx="80">
                  <c:v>43578</c:v>
                </c:pt>
                <c:pt idx="81">
                  <c:v>43579</c:v>
                </c:pt>
                <c:pt idx="82">
                  <c:v>43580</c:v>
                </c:pt>
                <c:pt idx="83">
                  <c:v>43581</c:v>
                </c:pt>
                <c:pt idx="84">
                  <c:v>43584</c:v>
                </c:pt>
                <c:pt idx="85">
                  <c:v>43585</c:v>
                </c:pt>
                <c:pt idx="86">
                  <c:v>43586</c:v>
                </c:pt>
                <c:pt idx="87">
                  <c:v>43587</c:v>
                </c:pt>
                <c:pt idx="88">
                  <c:v>43588</c:v>
                </c:pt>
                <c:pt idx="89">
                  <c:v>43591</c:v>
                </c:pt>
                <c:pt idx="90">
                  <c:v>43592</c:v>
                </c:pt>
                <c:pt idx="91">
                  <c:v>43593</c:v>
                </c:pt>
                <c:pt idx="92">
                  <c:v>43594</c:v>
                </c:pt>
                <c:pt idx="93">
                  <c:v>43595</c:v>
                </c:pt>
                <c:pt idx="94">
                  <c:v>43598</c:v>
                </c:pt>
                <c:pt idx="95">
                  <c:v>43599</c:v>
                </c:pt>
                <c:pt idx="96">
                  <c:v>43600</c:v>
                </c:pt>
                <c:pt idx="97">
                  <c:v>43601</c:v>
                </c:pt>
                <c:pt idx="98">
                  <c:v>43602</c:v>
                </c:pt>
                <c:pt idx="99">
                  <c:v>43605</c:v>
                </c:pt>
                <c:pt idx="100">
                  <c:v>43606</c:v>
                </c:pt>
                <c:pt idx="101">
                  <c:v>43607</c:v>
                </c:pt>
                <c:pt idx="102">
                  <c:v>43608</c:v>
                </c:pt>
                <c:pt idx="103">
                  <c:v>43609</c:v>
                </c:pt>
                <c:pt idx="104">
                  <c:v>43612</c:v>
                </c:pt>
                <c:pt idx="105">
                  <c:v>43613</c:v>
                </c:pt>
                <c:pt idx="106">
                  <c:v>43614</c:v>
                </c:pt>
                <c:pt idx="107">
                  <c:v>43615</c:v>
                </c:pt>
                <c:pt idx="108">
                  <c:v>43616</c:v>
                </c:pt>
                <c:pt idx="109">
                  <c:v>43619</c:v>
                </c:pt>
                <c:pt idx="110">
                  <c:v>43620</c:v>
                </c:pt>
                <c:pt idx="111">
                  <c:v>43621</c:v>
                </c:pt>
                <c:pt idx="112">
                  <c:v>43622</c:v>
                </c:pt>
                <c:pt idx="113">
                  <c:v>43623</c:v>
                </c:pt>
                <c:pt idx="114">
                  <c:v>43626</c:v>
                </c:pt>
                <c:pt idx="115">
                  <c:v>43627</c:v>
                </c:pt>
                <c:pt idx="116">
                  <c:v>43628</c:v>
                </c:pt>
                <c:pt idx="117">
                  <c:v>43629</c:v>
                </c:pt>
                <c:pt idx="118">
                  <c:v>43630</c:v>
                </c:pt>
                <c:pt idx="119">
                  <c:v>43633</c:v>
                </c:pt>
                <c:pt idx="120">
                  <c:v>43634</c:v>
                </c:pt>
                <c:pt idx="121">
                  <c:v>43635</c:v>
                </c:pt>
                <c:pt idx="122">
                  <c:v>43636</c:v>
                </c:pt>
                <c:pt idx="123">
                  <c:v>43637</c:v>
                </c:pt>
                <c:pt idx="124">
                  <c:v>43640</c:v>
                </c:pt>
                <c:pt idx="125">
                  <c:v>43641</c:v>
                </c:pt>
                <c:pt idx="126">
                  <c:v>43642</c:v>
                </c:pt>
                <c:pt idx="127">
                  <c:v>43643</c:v>
                </c:pt>
                <c:pt idx="128">
                  <c:v>43644</c:v>
                </c:pt>
                <c:pt idx="129">
                  <c:v>43647</c:v>
                </c:pt>
                <c:pt idx="130">
                  <c:v>43648</c:v>
                </c:pt>
                <c:pt idx="131">
                  <c:v>43649</c:v>
                </c:pt>
                <c:pt idx="132">
                  <c:v>43650</c:v>
                </c:pt>
                <c:pt idx="133">
                  <c:v>43651</c:v>
                </c:pt>
                <c:pt idx="134">
                  <c:v>43654</c:v>
                </c:pt>
                <c:pt idx="135">
                  <c:v>43655</c:v>
                </c:pt>
                <c:pt idx="136">
                  <c:v>43656</c:v>
                </c:pt>
                <c:pt idx="137">
                  <c:v>43657</c:v>
                </c:pt>
                <c:pt idx="138">
                  <c:v>43658</c:v>
                </c:pt>
                <c:pt idx="139">
                  <c:v>43661</c:v>
                </c:pt>
                <c:pt idx="140">
                  <c:v>43662</c:v>
                </c:pt>
                <c:pt idx="141">
                  <c:v>43663</c:v>
                </c:pt>
                <c:pt idx="142">
                  <c:v>43664</c:v>
                </c:pt>
                <c:pt idx="143">
                  <c:v>43665</c:v>
                </c:pt>
                <c:pt idx="144">
                  <c:v>43668</c:v>
                </c:pt>
                <c:pt idx="145">
                  <c:v>43669</c:v>
                </c:pt>
                <c:pt idx="146">
                  <c:v>43670</c:v>
                </c:pt>
                <c:pt idx="147">
                  <c:v>43671</c:v>
                </c:pt>
                <c:pt idx="148">
                  <c:v>43672</c:v>
                </c:pt>
                <c:pt idx="149">
                  <c:v>43675</c:v>
                </c:pt>
                <c:pt idx="150">
                  <c:v>43676</c:v>
                </c:pt>
                <c:pt idx="151">
                  <c:v>43677</c:v>
                </c:pt>
                <c:pt idx="152">
                  <c:v>43678</c:v>
                </c:pt>
                <c:pt idx="153">
                  <c:v>43679</c:v>
                </c:pt>
                <c:pt idx="154">
                  <c:v>43682</c:v>
                </c:pt>
                <c:pt idx="155">
                  <c:v>43683</c:v>
                </c:pt>
                <c:pt idx="156">
                  <c:v>43684</c:v>
                </c:pt>
                <c:pt idx="157">
                  <c:v>43685</c:v>
                </c:pt>
                <c:pt idx="158">
                  <c:v>43686</c:v>
                </c:pt>
                <c:pt idx="159">
                  <c:v>43689</c:v>
                </c:pt>
                <c:pt idx="160">
                  <c:v>43690</c:v>
                </c:pt>
                <c:pt idx="161">
                  <c:v>43691</c:v>
                </c:pt>
                <c:pt idx="162">
                  <c:v>43692</c:v>
                </c:pt>
                <c:pt idx="163">
                  <c:v>43693</c:v>
                </c:pt>
                <c:pt idx="164">
                  <c:v>43696</c:v>
                </c:pt>
                <c:pt idx="165">
                  <c:v>43697</c:v>
                </c:pt>
                <c:pt idx="166">
                  <c:v>43698</c:v>
                </c:pt>
                <c:pt idx="167">
                  <c:v>43699</c:v>
                </c:pt>
                <c:pt idx="168">
                  <c:v>43700</c:v>
                </c:pt>
                <c:pt idx="169">
                  <c:v>43703</c:v>
                </c:pt>
                <c:pt idx="170">
                  <c:v>43704</c:v>
                </c:pt>
                <c:pt idx="171">
                  <c:v>43705</c:v>
                </c:pt>
                <c:pt idx="172">
                  <c:v>43706</c:v>
                </c:pt>
                <c:pt idx="173">
                  <c:v>43707</c:v>
                </c:pt>
                <c:pt idx="174">
                  <c:v>43710</c:v>
                </c:pt>
                <c:pt idx="175">
                  <c:v>43711</c:v>
                </c:pt>
                <c:pt idx="176">
                  <c:v>43712</c:v>
                </c:pt>
                <c:pt idx="177">
                  <c:v>43713</c:v>
                </c:pt>
                <c:pt idx="178">
                  <c:v>43714</c:v>
                </c:pt>
                <c:pt idx="179">
                  <c:v>43717</c:v>
                </c:pt>
                <c:pt idx="180">
                  <c:v>43718</c:v>
                </c:pt>
                <c:pt idx="181">
                  <c:v>43719</c:v>
                </c:pt>
                <c:pt idx="182">
                  <c:v>43720</c:v>
                </c:pt>
                <c:pt idx="183">
                  <c:v>43721</c:v>
                </c:pt>
                <c:pt idx="184">
                  <c:v>43724</c:v>
                </c:pt>
                <c:pt idx="185">
                  <c:v>43725</c:v>
                </c:pt>
                <c:pt idx="186">
                  <c:v>43726</c:v>
                </c:pt>
                <c:pt idx="187">
                  <c:v>43727</c:v>
                </c:pt>
                <c:pt idx="188">
                  <c:v>43728</c:v>
                </c:pt>
                <c:pt idx="189">
                  <c:v>43731</c:v>
                </c:pt>
                <c:pt idx="190">
                  <c:v>43732</c:v>
                </c:pt>
                <c:pt idx="191">
                  <c:v>43733</c:v>
                </c:pt>
                <c:pt idx="192">
                  <c:v>43734</c:v>
                </c:pt>
                <c:pt idx="193">
                  <c:v>43735</c:v>
                </c:pt>
                <c:pt idx="194">
                  <c:v>43738</c:v>
                </c:pt>
                <c:pt idx="195">
                  <c:v>43739</c:v>
                </c:pt>
                <c:pt idx="196">
                  <c:v>43740</c:v>
                </c:pt>
                <c:pt idx="197">
                  <c:v>43741</c:v>
                </c:pt>
                <c:pt idx="198">
                  <c:v>43742</c:v>
                </c:pt>
                <c:pt idx="199">
                  <c:v>43745</c:v>
                </c:pt>
                <c:pt idx="200">
                  <c:v>43746</c:v>
                </c:pt>
                <c:pt idx="201">
                  <c:v>43747</c:v>
                </c:pt>
                <c:pt idx="202">
                  <c:v>43748</c:v>
                </c:pt>
                <c:pt idx="203">
                  <c:v>43749</c:v>
                </c:pt>
                <c:pt idx="204">
                  <c:v>43752</c:v>
                </c:pt>
                <c:pt idx="205">
                  <c:v>43753</c:v>
                </c:pt>
                <c:pt idx="206">
                  <c:v>43754</c:v>
                </c:pt>
                <c:pt idx="207">
                  <c:v>43755</c:v>
                </c:pt>
                <c:pt idx="208">
                  <c:v>43756</c:v>
                </c:pt>
                <c:pt idx="209">
                  <c:v>43759</c:v>
                </c:pt>
                <c:pt idx="210">
                  <c:v>43760</c:v>
                </c:pt>
                <c:pt idx="211">
                  <c:v>43761</c:v>
                </c:pt>
                <c:pt idx="212">
                  <c:v>43762</c:v>
                </c:pt>
                <c:pt idx="213">
                  <c:v>43763</c:v>
                </c:pt>
                <c:pt idx="214">
                  <c:v>43766</c:v>
                </c:pt>
                <c:pt idx="215">
                  <c:v>43767</c:v>
                </c:pt>
                <c:pt idx="216">
                  <c:v>43768</c:v>
                </c:pt>
                <c:pt idx="217">
                  <c:v>43769</c:v>
                </c:pt>
                <c:pt idx="218">
                  <c:v>43770</c:v>
                </c:pt>
                <c:pt idx="219">
                  <c:v>43773</c:v>
                </c:pt>
                <c:pt idx="220">
                  <c:v>43774</c:v>
                </c:pt>
                <c:pt idx="221">
                  <c:v>43775</c:v>
                </c:pt>
                <c:pt idx="222">
                  <c:v>43776</c:v>
                </c:pt>
                <c:pt idx="223">
                  <c:v>43777</c:v>
                </c:pt>
                <c:pt idx="224">
                  <c:v>43780</c:v>
                </c:pt>
                <c:pt idx="225">
                  <c:v>43781</c:v>
                </c:pt>
                <c:pt idx="226">
                  <c:v>43782</c:v>
                </c:pt>
                <c:pt idx="227">
                  <c:v>43783</c:v>
                </c:pt>
                <c:pt idx="228">
                  <c:v>43784</c:v>
                </c:pt>
                <c:pt idx="229">
                  <c:v>43787</c:v>
                </c:pt>
                <c:pt idx="230">
                  <c:v>43788</c:v>
                </c:pt>
                <c:pt idx="231">
                  <c:v>43789</c:v>
                </c:pt>
                <c:pt idx="232">
                  <c:v>43790</c:v>
                </c:pt>
                <c:pt idx="233">
                  <c:v>43791</c:v>
                </c:pt>
                <c:pt idx="234">
                  <c:v>43794</c:v>
                </c:pt>
                <c:pt idx="235">
                  <c:v>43795</c:v>
                </c:pt>
                <c:pt idx="236">
                  <c:v>43796</c:v>
                </c:pt>
                <c:pt idx="237">
                  <c:v>43797</c:v>
                </c:pt>
                <c:pt idx="238">
                  <c:v>43798</c:v>
                </c:pt>
                <c:pt idx="239">
                  <c:v>43801</c:v>
                </c:pt>
                <c:pt idx="240">
                  <c:v>43802</c:v>
                </c:pt>
                <c:pt idx="241">
                  <c:v>43803</c:v>
                </c:pt>
                <c:pt idx="242">
                  <c:v>43804</c:v>
                </c:pt>
                <c:pt idx="243">
                  <c:v>43805</c:v>
                </c:pt>
                <c:pt idx="244">
                  <c:v>43808</c:v>
                </c:pt>
                <c:pt idx="245">
                  <c:v>43809</c:v>
                </c:pt>
                <c:pt idx="246">
                  <c:v>43810</c:v>
                </c:pt>
                <c:pt idx="247">
                  <c:v>43811</c:v>
                </c:pt>
                <c:pt idx="248">
                  <c:v>43812</c:v>
                </c:pt>
                <c:pt idx="249">
                  <c:v>43815</c:v>
                </c:pt>
                <c:pt idx="250">
                  <c:v>43816</c:v>
                </c:pt>
                <c:pt idx="251">
                  <c:v>43817</c:v>
                </c:pt>
                <c:pt idx="252">
                  <c:v>43818</c:v>
                </c:pt>
                <c:pt idx="253">
                  <c:v>43819</c:v>
                </c:pt>
                <c:pt idx="254">
                  <c:v>43822</c:v>
                </c:pt>
                <c:pt idx="255">
                  <c:v>43823</c:v>
                </c:pt>
                <c:pt idx="256">
                  <c:v>43824</c:v>
                </c:pt>
                <c:pt idx="257">
                  <c:v>43825</c:v>
                </c:pt>
                <c:pt idx="258">
                  <c:v>43826</c:v>
                </c:pt>
                <c:pt idx="259">
                  <c:v>43829</c:v>
                </c:pt>
                <c:pt idx="260">
                  <c:v>43830</c:v>
                </c:pt>
              </c:numCache>
            </c:numRef>
          </c:cat>
          <c:val>
            <c:numRef>
              <c:f>Sheet1!$D$2:$D$262</c:f>
              <c:numCache>
                <c:formatCode>General</c:formatCode>
                <c:ptCount val="261"/>
                <c:pt idx="0" formatCode="#,##0.000">
                  <c:v>230</c:v>
                </c:pt>
                <c:pt idx="41" formatCode="#,##0.000">
                  <c:v>230</c:v>
                </c:pt>
                <c:pt idx="63" formatCode="#,##0.000">
                  <c:v>230</c:v>
                </c:pt>
                <c:pt idx="85" formatCode="#,##0.000">
                  <c:v>230</c:v>
                </c:pt>
                <c:pt idx="98" formatCode="#,##0.000">
                  <c:v>230</c:v>
                </c:pt>
                <c:pt idx="114" formatCode="#,##0.000">
                  <c:v>230</c:v>
                </c:pt>
                <c:pt idx="128" formatCode="#,##0.000">
                  <c:v>230</c:v>
                </c:pt>
                <c:pt idx="139" formatCode="#,##0.000">
                  <c:v>230</c:v>
                </c:pt>
                <c:pt idx="161" formatCode="#,##0.000">
                  <c:v>230</c:v>
                </c:pt>
                <c:pt idx="182" formatCode="#,##0.000">
                  <c:v>230</c:v>
                </c:pt>
                <c:pt idx="186" formatCode="#,##0.000">
                  <c:v>230</c:v>
                </c:pt>
                <c:pt idx="207" formatCode="#,##0.000">
                  <c:v>230</c:v>
                </c:pt>
                <c:pt idx="223" formatCode="#,##0.000">
                  <c:v>230</c:v>
                </c:pt>
                <c:pt idx="248" formatCode="#,##0.000">
                  <c:v>230</c:v>
                </c:pt>
                <c:pt idx="260" formatCode="#,##0.000">
                  <c:v>230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290"/>
          <c:min val="21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1.368005265204516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8E8-4CCD-A3FD-B3CE59BA495C}"/>
                </c:ext>
              </c:extLst>
            </c:dLbl>
            <c:spPr>
              <a:noFill/>
              <a:ln>
                <a:noFill/>
              </a:ln>
              <a:effectLst/>
            </c:spPr>
            <c:txPr>
              <a:bodyPr wrap="square" lIns="38100" tIns="19050" rIns="38100" bIns="19050" anchor="ctr">
                <a:spAutoFit/>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1.645</c:v>
                </c:pt>
                <c:pt idx="1">
                  <c:v>1.573</c:v>
                </c:pt>
                <c:pt idx="2">
                  <c:v>1.599</c:v>
                </c:pt>
                <c:pt idx="3">
                  <c:v>1.6559999999999999</c:v>
                </c:pt>
                <c:pt idx="4">
                  <c:v>1.7170000000000001</c:v>
                </c:pt>
                <c:pt idx="5">
                  <c:v>1.7709999999999999</c:v>
                </c:pt>
                <c:pt idx="6">
                  <c:v>1.8160000000000001</c:v>
                </c:pt>
                <c:pt idx="7">
                  <c:v>1.8520000000000001</c:v>
                </c:pt>
                <c:pt idx="8">
                  <c:v>1.883</c:v>
                </c:pt>
                <c:pt idx="9">
                  <c:v>1.911</c:v>
                </c:pt>
                <c:pt idx="10">
                  <c:v>1.94</c:v>
                </c:pt>
                <c:pt idx="11">
                  <c:v>1.9710000000000001</c:v>
                </c:pt>
                <c:pt idx="12">
                  <c:v>2.004</c:v>
                </c:pt>
                <c:pt idx="13">
                  <c:v>2.0409999999999999</c:v>
                </c:pt>
                <c:pt idx="14">
                  <c:v>2.08</c:v>
                </c:pt>
                <c:pt idx="15">
                  <c:v>2.121</c:v>
                </c:pt>
                <c:pt idx="16">
                  <c:v>2.1619999999999999</c:v>
                </c:pt>
                <c:pt idx="17">
                  <c:v>2.2029999999999998</c:v>
                </c:pt>
                <c:pt idx="18">
                  <c:v>2.2429999999999999</c:v>
                </c:pt>
                <c:pt idx="19">
                  <c:v>2.2789999999999999</c:v>
                </c:pt>
                <c:pt idx="20">
                  <c:v>2.3119999999999998</c:v>
                </c:pt>
                <c:pt idx="21">
                  <c:v>2.34</c:v>
                </c:pt>
                <c:pt idx="22">
                  <c:v>2.363</c:v>
                </c:pt>
                <c:pt idx="23">
                  <c:v>2.38</c:v>
                </c:pt>
                <c:pt idx="24">
                  <c:v>2.391</c:v>
                </c:pt>
                <c:pt idx="25">
                  <c:v>2.3959999999999999</c:v>
                </c:pt>
                <c:pt idx="26">
                  <c:v>2.395</c:v>
                </c:pt>
                <c:pt idx="27">
                  <c:v>2.3889999999999998</c:v>
                </c:pt>
                <c:pt idx="28">
                  <c:v>2.3769999999999998</c:v>
                </c:pt>
                <c:pt idx="29">
                  <c:v>2.3610000000000002</c:v>
                </c:pt>
              </c:numCache>
            </c:numRef>
          </c:val>
          <c:smooth val="0"/>
          <c:extLst>
            <c:ext xmlns:c16="http://schemas.microsoft.com/office/drawing/2014/chart" uri="{C3380CC4-5D6E-409C-BE32-E72D297353CC}">
              <c16:uniqueId val="{00000000-38E8-4CCD-A3FD-B3CE59BA495C}"/>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1.368005265204516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E8-4CCD-A3FD-B3CE59BA4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1.8169999999999999</c:v>
                </c:pt>
                <c:pt idx="1">
                  <c:v>1.637</c:v>
                </c:pt>
                <c:pt idx="2">
                  <c:v>1.5760000000000001</c:v>
                </c:pt>
                <c:pt idx="3">
                  <c:v>1.573</c:v>
                </c:pt>
                <c:pt idx="4">
                  <c:v>1.59</c:v>
                </c:pt>
                <c:pt idx="5">
                  <c:v>1.61</c:v>
                </c:pt>
                <c:pt idx="6">
                  <c:v>1.625</c:v>
                </c:pt>
                <c:pt idx="7">
                  <c:v>1.637</c:v>
                </c:pt>
                <c:pt idx="8">
                  <c:v>1.647</c:v>
                </c:pt>
                <c:pt idx="9">
                  <c:v>1.657</c:v>
                </c:pt>
                <c:pt idx="10">
                  <c:v>1.671</c:v>
                </c:pt>
                <c:pt idx="11">
                  <c:v>1.69</c:v>
                </c:pt>
                <c:pt idx="12">
                  <c:v>1.7150000000000001</c:v>
                </c:pt>
                <c:pt idx="13">
                  <c:v>1.7450000000000001</c:v>
                </c:pt>
                <c:pt idx="14">
                  <c:v>1.78</c:v>
                </c:pt>
                <c:pt idx="15">
                  <c:v>1.819</c:v>
                </c:pt>
                <c:pt idx="16">
                  <c:v>1.861</c:v>
                </c:pt>
                <c:pt idx="17">
                  <c:v>1.9039999999999999</c:v>
                </c:pt>
                <c:pt idx="18">
                  <c:v>1.946</c:v>
                </c:pt>
                <c:pt idx="19">
                  <c:v>1.986</c:v>
                </c:pt>
                <c:pt idx="20">
                  <c:v>2.0230000000000001</c:v>
                </c:pt>
                <c:pt idx="21">
                  <c:v>2.056</c:v>
                </c:pt>
                <c:pt idx="22">
                  <c:v>2.0840000000000001</c:v>
                </c:pt>
                <c:pt idx="23">
                  <c:v>2.1059999999999999</c:v>
                </c:pt>
                <c:pt idx="24">
                  <c:v>2.1230000000000002</c:v>
                </c:pt>
                <c:pt idx="25">
                  <c:v>2.1339999999999999</c:v>
                </c:pt>
                <c:pt idx="26">
                  <c:v>2.1389999999999998</c:v>
                </c:pt>
                <c:pt idx="27">
                  <c:v>2.137</c:v>
                </c:pt>
                <c:pt idx="28">
                  <c:v>2.1309999999999998</c:v>
                </c:pt>
                <c:pt idx="29">
                  <c:v>2.12</c:v>
                </c:pt>
              </c:numCache>
            </c:numRef>
          </c:val>
          <c:smooth val="0"/>
          <c:extLst>
            <c:ext xmlns:c16="http://schemas.microsoft.com/office/drawing/2014/chart" uri="{C3380CC4-5D6E-409C-BE32-E72D297353CC}">
              <c16:uniqueId val="{00000001-38E8-4CCD-A3FD-B3CE59BA4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1.368005265204523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0.59399999999999997</c:v>
                </c:pt>
                <c:pt idx="1">
                  <c:v>0.55300000000000005</c:v>
                </c:pt>
                <c:pt idx="2">
                  <c:v>0.56499999999999995</c:v>
                </c:pt>
                <c:pt idx="3">
                  <c:v>0.52800000000000002</c:v>
                </c:pt>
                <c:pt idx="4">
                  <c:v>0.53200000000000003</c:v>
                </c:pt>
                <c:pt idx="5">
                  <c:v>0.56599999999999995</c:v>
                </c:pt>
                <c:pt idx="6">
                  <c:v>0.62</c:v>
                </c:pt>
                <c:pt idx="7">
                  <c:v>0.68500000000000005</c:v>
                </c:pt>
                <c:pt idx="8">
                  <c:v>0.75700000000000001</c:v>
                </c:pt>
                <c:pt idx="9">
                  <c:v>0.83</c:v>
                </c:pt>
                <c:pt idx="10">
                  <c:v>0.90200000000000002</c:v>
                </c:pt>
                <c:pt idx="11">
                  <c:v>0.97099999999999997</c:v>
                </c:pt>
                <c:pt idx="12">
                  <c:v>1.034</c:v>
                </c:pt>
                <c:pt idx="13">
                  <c:v>1.0920000000000001</c:v>
                </c:pt>
                <c:pt idx="14">
                  <c:v>1.1439999999999999</c:v>
                </c:pt>
                <c:pt idx="15">
                  <c:v>1.1890000000000001</c:v>
                </c:pt>
                <c:pt idx="16">
                  <c:v>1.2270000000000001</c:v>
                </c:pt>
                <c:pt idx="17">
                  <c:v>1.26</c:v>
                </c:pt>
                <c:pt idx="18">
                  <c:v>1.286</c:v>
                </c:pt>
                <c:pt idx="19">
                  <c:v>1.3069999999999999</c:v>
                </c:pt>
                <c:pt idx="20">
                  <c:v>1.323</c:v>
                </c:pt>
                <c:pt idx="21">
                  <c:v>1.3340000000000001</c:v>
                </c:pt>
                <c:pt idx="22">
                  <c:v>1.341</c:v>
                </c:pt>
                <c:pt idx="23">
                  <c:v>1.345</c:v>
                </c:pt>
                <c:pt idx="24">
                  <c:v>1.3460000000000001</c:v>
                </c:pt>
                <c:pt idx="25">
                  <c:v>1.3440000000000001</c:v>
                </c:pt>
                <c:pt idx="26">
                  <c:v>1.34</c:v>
                </c:pt>
                <c:pt idx="27">
                  <c:v>1.3340000000000001</c:v>
                </c:pt>
                <c:pt idx="28">
                  <c:v>1.327</c:v>
                </c:pt>
                <c:pt idx="29">
                  <c:v>1.319</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0"/>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0.51200000000000001</c:v>
                </c:pt>
                <c:pt idx="1">
                  <c:v>0.377</c:v>
                </c:pt>
                <c:pt idx="2">
                  <c:v>0.316</c:v>
                </c:pt>
                <c:pt idx="3">
                  <c:v>0.248</c:v>
                </c:pt>
                <c:pt idx="4">
                  <c:v>0.22600000000000001</c:v>
                </c:pt>
                <c:pt idx="5">
                  <c:v>0.23899999999999999</c:v>
                </c:pt>
                <c:pt idx="6">
                  <c:v>0.27700000000000002</c:v>
                </c:pt>
                <c:pt idx="7">
                  <c:v>0.33</c:v>
                </c:pt>
                <c:pt idx="8">
                  <c:v>0.39400000000000002</c:v>
                </c:pt>
                <c:pt idx="9">
                  <c:v>0.46200000000000002</c:v>
                </c:pt>
                <c:pt idx="10">
                  <c:v>0.53200000000000003</c:v>
                </c:pt>
                <c:pt idx="11">
                  <c:v>0.6</c:v>
                </c:pt>
                <c:pt idx="12">
                  <c:v>0.66400000000000003</c:v>
                </c:pt>
                <c:pt idx="13">
                  <c:v>0.72399999999999998</c:v>
                </c:pt>
                <c:pt idx="14">
                  <c:v>0.77800000000000002</c:v>
                </c:pt>
                <c:pt idx="15">
                  <c:v>0.82599999999999996</c:v>
                </c:pt>
                <c:pt idx="16">
                  <c:v>0.86799999999999999</c:v>
                </c:pt>
                <c:pt idx="17">
                  <c:v>0.90400000000000003</c:v>
                </c:pt>
                <c:pt idx="18">
                  <c:v>0.93400000000000005</c:v>
                </c:pt>
                <c:pt idx="19">
                  <c:v>0.95799999999999996</c:v>
                </c:pt>
                <c:pt idx="20">
                  <c:v>0.97699999999999998</c:v>
                </c:pt>
                <c:pt idx="21">
                  <c:v>0.99099999999999999</c:v>
                </c:pt>
                <c:pt idx="22">
                  <c:v>1.0009999999999999</c:v>
                </c:pt>
                <c:pt idx="23">
                  <c:v>1.0069999999999999</c:v>
                </c:pt>
                <c:pt idx="24">
                  <c:v>1.01</c:v>
                </c:pt>
                <c:pt idx="25">
                  <c:v>1.01</c:v>
                </c:pt>
                <c:pt idx="26">
                  <c:v>1.0069999999999999</c:v>
                </c:pt>
                <c:pt idx="27">
                  <c:v>1.002</c:v>
                </c:pt>
                <c:pt idx="28">
                  <c:v>0.996</c:v>
                </c:pt>
                <c:pt idx="29">
                  <c:v>0.98799999999999999</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6.8400263260226463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-0.73299999999999998</c:v>
                </c:pt>
                <c:pt idx="1">
                  <c:v>-0.63600000000000001</c:v>
                </c:pt>
                <c:pt idx="2">
                  <c:v>-0.57799999999999996</c:v>
                </c:pt>
                <c:pt idx="3">
                  <c:v>-0.53100000000000003</c:v>
                </c:pt>
                <c:pt idx="4">
                  <c:v>-0.46400000000000002</c:v>
                </c:pt>
                <c:pt idx="5">
                  <c:v>-0.39700000000000002</c:v>
                </c:pt>
                <c:pt idx="6">
                  <c:v>-0.33400000000000002</c:v>
                </c:pt>
                <c:pt idx="7">
                  <c:v>-0.27600000000000002</c:v>
                </c:pt>
                <c:pt idx="8">
                  <c:v>-0.223</c:v>
                </c:pt>
                <c:pt idx="9">
                  <c:v>-0.17299999999999999</c:v>
                </c:pt>
                <c:pt idx="10">
                  <c:v>-0.127</c:v>
                </c:pt>
                <c:pt idx="11">
                  <c:v>-8.4000000000000005E-2</c:v>
                </c:pt>
                <c:pt idx="12">
                  <c:v>-4.2999999999999997E-2</c:v>
                </c:pt>
                <c:pt idx="13">
                  <c:v>-4.0000000000000001E-3</c:v>
                </c:pt>
                <c:pt idx="14">
                  <c:v>3.4000000000000002E-2</c:v>
                </c:pt>
                <c:pt idx="15">
                  <c:v>7.0000000000000007E-2</c:v>
                </c:pt>
                <c:pt idx="16">
                  <c:v>0.105</c:v>
                </c:pt>
                <c:pt idx="17">
                  <c:v>0.13900000000000001</c:v>
                </c:pt>
                <c:pt idx="18">
                  <c:v>0.17100000000000001</c:v>
                </c:pt>
                <c:pt idx="19">
                  <c:v>0.2</c:v>
                </c:pt>
                <c:pt idx="20">
                  <c:v>0.22800000000000001</c:v>
                </c:pt>
                <c:pt idx="21">
                  <c:v>0.253</c:v>
                </c:pt>
                <c:pt idx="22">
                  <c:v>0.27500000000000002</c:v>
                </c:pt>
                <c:pt idx="23">
                  <c:v>0.29399999999999998</c:v>
                </c:pt>
                <c:pt idx="24">
                  <c:v>0.31</c:v>
                </c:pt>
                <c:pt idx="25">
                  <c:v>0.32300000000000001</c:v>
                </c:pt>
                <c:pt idx="26">
                  <c:v>0.33200000000000002</c:v>
                </c:pt>
                <c:pt idx="27">
                  <c:v>0.33900000000000002</c:v>
                </c:pt>
                <c:pt idx="28">
                  <c:v>0.34100000000000003</c:v>
                </c:pt>
                <c:pt idx="29">
                  <c:v>0.34100000000000003</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0"/>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-0.71899999999999997</c:v>
                </c:pt>
                <c:pt idx="1">
                  <c:v>-0.77700000000000002</c:v>
                </c:pt>
                <c:pt idx="2">
                  <c:v>-0.82599999999999996</c:v>
                </c:pt>
                <c:pt idx="3">
                  <c:v>-0.81699999999999995</c:v>
                </c:pt>
                <c:pt idx="4">
                  <c:v>-0.78600000000000003</c:v>
                </c:pt>
                <c:pt idx="5">
                  <c:v>-0.747</c:v>
                </c:pt>
                <c:pt idx="6">
                  <c:v>-0.70499999999999996</c:v>
                </c:pt>
                <c:pt idx="7">
                  <c:v>-0.66200000000000003</c:v>
                </c:pt>
                <c:pt idx="8">
                  <c:v>-0.621</c:v>
                </c:pt>
                <c:pt idx="9">
                  <c:v>-0.58199999999999996</c:v>
                </c:pt>
                <c:pt idx="10">
                  <c:v>-0.54300000000000004</c:v>
                </c:pt>
                <c:pt idx="11">
                  <c:v>-0.50600000000000001</c:v>
                </c:pt>
                <c:pt idx="12">
                  <c:v>-0.46899999999999997</c:v>
                </c:pt>
                <c:pt idx="13">
                  <c:v>-0.433</c:v>
                </c:pt>
                <c:pt idx="14">
                  <c:v>-0.39700000000000002</c:v>
                </c:pt>
                <c:pt idx="15">
                  <c:v>-0.36099999999999999</c:v>
                </c:pt>
                <c:pt idx="16">
                  <c:v>-0.32600000000000001</c:v>
                </c:pt>
                <c:pt idx="17">
                  <c:v>-0.29199999999999998</c:v>
                </c:pt>
                <c:pt idx="18">
                  <c:v>-0.25900000000000001</c:v>
                </c:pt>
                <c:pt idx="19">
                  <c:v>-0.22700000000000001</c:v>
                </c:pt>
                <c:pt idx="20">
                  <c:v>-0.19800000000000001</c:v>
                </c:pt>
                <c:pt idx="21">
                  <c:v>-0.17100000000000001</c:v>
                </c:pt>
                <c:pt idx="22">
                  <c:v>-0.14599999999999999</c:v>
                </c:pt>
                <c:pt idx="23">
                  <c:v>-0.124</c:v>
                </c:pt>
                <c:pt idx="24">
                  <c:v>-0.106</c:v>
                </c:pt>
                <c:pt idx="25">
                  <c:v>-9.0999999999999998E-2</c:v>
                </c:pt>
                <c:pt idx="26">
                  <c:v>-7.9000000000000001E-2</c:v>
                </c:pt>
                <c:pt idx="27">
                  <c:v>-7.0000000000000007E-2</c:v>
                </c:pt>
                <c:pt idx="28">
                  <c:v>-6.4000000000000001E-2</c:v>
                </c:pt>
                <c:pt idx="29">
                  <c:v>-6.2E-2</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2.736010530409033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-0.3</c:v>
                </c:pt>
                <c:pt idx="1">
                  <c:v>-0.33300000000000002</c:v>
                </c:pt>
                <c:pt idx="2">
                  <c:v>-0.36</c:v>
                </c:pt>
                <c:pt idx="3">
                  <c:v>-0.36299999999999999</c:v>
                </c:pt>
                <c:pt idx="4">
                  <c:v>-0.37</c:v>
                </c:pt>
                <c:pt idx="5">
                  <c:v>-0.37</c:v>
                </c:pt>
                <c:pt idx="6">
                  <c:v>-0.36799999999999999</c:v>
                </c:pt>
                <c:pt idx="7">
                  <c:v>-0.34899999999999998</c:v>
                </c:pt>
                <c:pt idx="8">
                  <c:v>-0.27200000000000002</c:v>
                </c:pt>
                <c:pt idx="9">
                  <c:v>-0.21299999999999999</c:v>
                </c:pt>
                <c:pt idx="10">
                  <c:v>-0.156</c:v>
                </c:pt>
                <c:pt idx="11">
                  <c:v>-9.8000000000000004E-2</c:v>
                </c:pt>
                <c:pt idx="12">
                  <c:v>-4.2999999999999997E-2</c:v>
                </c:pt>
                <c:pt idx="13">
                  <c:v>8.0000000000000002E-3</c:v>
                </c:pt>
                <c:pt idx="14">
                  <c:v>5.6000000000000001E-2</c:v>
                </c:pt>
                <c:pt idx="15">
                  <c:v>9.8000000000000004E-2</c:v>
                </c:pt>
                <c:pt idx="16">
                  <c:v>0.13500000000000001</c:v>
                </c:pt>
                <c:pt idx="17">
                  <c:v>0.16800000000000001</c:v>
                </c:pt>
                <c:pt idx="18">
                  <c:v>0.19700000000000001</c:v>
                </c:pt>
                <c:pt idx="19">
                  <c:v>0.222</c:v>
                </c:pt>
                <c:pt idx="20">
                  <c:v>0.24399999999999999</c:v>
                </c:pt>
                <c:pt idx="21">
                  <c:v>0.26400000000000001</c:v>
                </c:pt>
                <c:pt idx="22">
                  <c:v>0.28199999999999997</c:v>
                </c:pt>
                <c:pt idx="23">
                  <c:v>0.29899999999999999</c:v>
                </c:pt>
                <c:pt idx="24">
                  <c:v>0.315</c:v>
                </c:pt>
                <c:pt idx="25">
                  <c:v>0.33</c:v>
                </c:pt>
                <c:pt idx="26">
                  <c:v>0.34399999999999997</c:v>
                </c:pt>
                <c:pt idx="27">
                  <c:v>0.35799999999999998</c:v>
                </c:pt>
                <c:pt idx="28">
                  <c:v>0.372</c:v>
                </c:pt>
                <c:pt idx="29">
                  <c:v>0.38400000000000001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2.05200789780676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-0.2</c:v>
                </c:pt>
                <c:pt idx="1">
                  <c:v>-0.22900000000000001</c:v>
                </c:pt>
                <c:pt idx="2">
                  <c:v>-0.23799999999999999</c:v>
                </c:pt>
                <c:pt idx="3">
                  <c:v>-0.25800000000000001</c:v>
                </c:pt>
                <c:pt idx="4">
                  <c:v>-0.26600000000000001</c:v>
                </c:pt>
                <c:pt idx="5">
                  <c:v>-0.26500000000000001</c:v>
                </c:pt>
                <c:pt idx="6">
                  <c:v>-0.26600000000000001</c:v>
                </c:pt>
                <c:pt idx="7">
                  <c:v>-0.253</c:v>
                </c:pt>
                <c:pt idx="8">
                  <c:v>-0.19800000000000001</c:v>
                </c:pt>
                <c:pt idx="9">
                  <c:v>-0.156</c:v>
                </c:pt>
                <c:pt idx="10">
                  <c:v>-0.109</c:v>
                </c:pt>
                <c:pt idx="11">
                  <c:v>-5.8999999999999997E-2</c:v>
                </c:pt>
                <c:pt idx="12">
                  <c:v>-8.9999999999999993E-3</c:v>
                </c:pt>
                <c:pt idx="13">
                  <c:v>0.04</c:v>
                </c:pt>
                <c:pt idx="14">
                  <c:v>8.5999999999999993E-2</c:v>
                </c:pt>
                <c:pt idx="15">
                  <c:v>0.129</c:v>
                </c:pt>
                <c:pt idx="16">
                  <c:v>0.16600000000000001</c:v>
                </c:pt>
                <c:pt idx="17">
                  <c:v>0.2</c:v>
                </c:pt>
                <c:pt idx="18">
                  <c:v>0.22900000000000001</c:v>
                </c:pt>
                <c:pt idx="19">
                  <c:v>0.253</c:v>
                </c:pt>
                <c:pt idx="20">
                  <c:v>0.27400000000000002</c:v>
                </c:pt>
                <c:pt idx="21">
                  <c:v>0.29199999999999998</c:v>
                </c:pt>
                <c:pt idx="22">
                  <c:v>0.308</c:v>
                </c:pt>
                <c:pt idx="23">
                  <c:v>0.32100000000000001</c:v>
                </c:pt>
                <c:pt idx="24">
                  <c:v>0.33300000000000002</c:v>
                </c:pt>
                <c:pt idx="25">
                  <c:v>0.34399999999999997</c:v>
                </c:pt>
                <c:pt idx="26">
                  <c:v>0.35399999999999998</c:v>
                </c:pt>
                <c:pt idx="27">
                  <c:v>0.36399999999999999</c:v>
                </c:pt>
                <c:pt idx="28">
                  <c:v>0.373</c:v>
                </c:pt>
                <c:pt idx="29">
                  <c:v>0.38200000000000001</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3.194075514657053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1.744</c:v>
                </c:pt>
                <c:pt idx="1">
                  <c:v>1.704</c:v>
                </c:pt>
                <c:pt idx="2">
                  <c:v>1.6930000000000001</c:v>
                </c:pt>
                <c:pt idx="3">
                  <c:v>1.694</c:v>
                </c:pt>
                <c:pt idx="4">
                  <c:v>1.6990000000000001</c:v>
                </c:pt>
                <c:pt idx="5">
                  <c:v>1.706</c:v>
                </c:pt>
                <c:pt idx="6">
                  <c:v>1.7130000000000001</c:v>
                </c:pt>
                <c:pt idx="7">
                  <c:v>1.72</c:v>
                </c:pt>
                <c:pt idx="8">
                  <c:v>1.7270000000000001</c:v>
                </c:pt>
                <c:pt idx="9">
                  <c:v>1.7330000000000001</c:v>
                </c:pt>
                <c:pt idx="10">
                  <c:v>1.74</c:v>
                </c:pt>
                <c:pt idx="11">
                  <c:v>1.746</c:v>
                </c:pt>
                <c:pt idx="12">
                  <c:v>1.7529999999999999</c:v>
                </c:pt>
                <c:pt idx="13">
                  <c:v>1.76</c:v>
                </c:pt>
                <c:pt idx="14">
                  <c:v>1.766</c:v>
                </c:pt>
                <c:pt idx="15">
                  <c:v>1.772</c:v>
                </c:pt>
                <c:pt idx="16">
                  <c:v>1.7769999999999999</c:v>
                </c:pt>
                <c:pt idx="17">
                  <c:v>1.782</c:v>
                </c:pt>
                <c:pt idx="18">
                  <c:v>1.786</c:v>
                </c:pt>
                <c:pt idx="19">
                  <c:v>1.788</c:v>
                </c:pt>
                <c:pt idx="20">
                  <c:v>1.7889999999999999</c:v>
                </c:pt>
                <c:pt idx="21">
                  <c:v>1.79</c:v>
                </c:pt>
                <c:pt idx="22">
                  <c:v>1.788</c:v>
                </c:pt>
                <c:pt idx="23">
                  <c:v>1.786</c:v>
                </c:pt>
                <c:pt idx="24">
                  <c:v>1.7829999999999999</c:v>
                </c:pt>
                <c:pt idx="25">
                  <c:v>1.7789999999999999</c:v>
                </c:pt>
                <c:pt idx="26">
                  <c:v>1.774</c:v>
                </c:pt>
                <c:pt idx="27">
                  <c:v>1.7689999999999999</c:v>
                </c:pt>
                <c:pt idx="28">
                  <c:v>1.7629999999999999</c:v>
                </c:pt>
                <c:pt idx="29">
                  <c:v>1.7569999999999999</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8.3668005354752342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1.714</c:v>
                </c:pt>
                <c:pt idx="1">
                  <c:v>1.593</c:v>
                </c:pt>
                <c:pt idx="2">
                  <c:v>1.5109999999999999</c:v>
                </c:pt>
                <c:pt idx="3">
                  <c:v>1.45</c:v>
                </c:pt>
                <c:pt idx="4">
                  <c:v>1.409</c:v>
                </c:pt>
                <c:pt idx="5">
                  <c:v>1.3839999999999999</c:v>
                </c:pt>
                <c:pt idx="6">
                  <c:v>1.373</c:v>
                </c:pt>
                <c:pt idx="7">
                  <c:v>1.373</c:v>
                </c:pt>
                <c:pt idx="8">
                  <c:v>1.381</c:v>
                </c:pt>
                <c:pt idx="9">
                  <c:v>1.3959999999999999</c:v>
                </c:pt>
                <c:pt idx="10">
                  <c:v>1.4139999999999999</c:v>
                </c:pt>
                <c:pt idx="11">
                  <c:v>1.4339999999999999</c:v>
                </c:pt>
                <c:pt idx="12">
                  <c:v>1.4550000000000001</c:v>
                </c:pt>
                <c:pt idx="13">
                  <c:v>1.476</c:v>
                </c:pt>
                <c:pt idx="14">
                  <c:v>1.496</c:v>
                </c:pt>
                <c:pt idx="15">
                  <c:v>1.5129999999999999</c:v>
                </c:pt>
                <c:pt idx="16">
                  <c:v>1.5289999999999999</c:v>
                </c:pt>
                <c:pt idx="17">
                  <c:v>1.542</c:v>
                </c:pt>
                <c:pt idx="18">
                  <c:v>1.5529999999999999</c:v>
                </c:pt>
                <c:pt idx="19">
                  <c:v>1.5609999999999999</c:v>
                </c:pt>
                <c:pt idx="20">
                  <c:v>1.5669999999999999</c:v>
                </c:pt>
                <c:pt idx="21">
                  <c:v>1.57</c:v>
                </c:pt>
                <c:pt idx="22">
                  <c:v>1.571</c:v>
                </c:pt>
                <c:pt idx="23">
                  <c:v>1.571</c:v>
                </c:pt>
                <c:pt idx="24">
                  <c:v>1.569</c:v>
                </c:pt>
                <c:pt idx="25">
                  <c:v>1.5660000000000001</c:v>
                </c:pt>
                <c:pt idx="26">
                  <c:v>1.5620000000000001</c:v>
                </c:pt>
                <c:pt idx="27">
                  <c:v>1.5580000000000001</c:v>
                </c:pt>
                <c:pt idx="28">
                  <c:v>1.5529999999999999</c:v>
                </c:pt>
                <c:pt idx="29">
                  <c:v>1.5469999999999999</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12/31/2019</c:v>
                </c:pt>
              </c:strCache>
            </c:strRef>
          </c:tx>
          <c:spPr>
            <a:ln>
              <a:solidFill>
                <a:schemeClr val="accent1"/>
              </a:solidFill>
            </a:ln>
          </c:spPr>
          <c:marker>
            <c:symbol val="none"/>
          </c:marker>
          <c:dLbls>
            <c:dLbl>
              <c:idx val="29"/>
              <c:layout>
                <c:manualLayout>
                  <c:x val="0"/>
                  <c:y val="-2.736010530409033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0.93</c:v>
                </c:pt>
                <c:pt idx="1">
                  <c:v>0.91600000000000004</c:v>
                </c:pt>
                <c:pt idx="2">
                  <c:v>0.96899999999999997</c:v>
                </c:pt>
                <c:pt idx="3">
                  <c:v>1.0269999999999999</c:v>
                </c:pt>
                <c:pt idx="4">
                  <c:v>1.087</c:v>
                </c:pt>
                <c:pt idx="5">
                  <c:v>1.147</c:v>
                </c:pt>
                <c:pt idx="6">
                  <c:v>1.208</c:v>
                </c:pt>
                <c:pt idx="7">
                  <c:v>1.268</c:v>
                </c:pt>
                <c:pt idx="8">
                  <c:v>1.3260000000000001</c:v>
                </c:pt>
                <c:pt idx="9">
                  <c:v>1.383</c:v>
                </c:pt>
                <c:pt idx="10">
                  <c:v>1.4390000000000001</c:v>
                </c:pt>
                <c:pt idx="11">
                  <c:v>1.4930000000000001</c:v>
                </c:pt>
                <c:pt idx="12">
                  <c:v>1.544</c:v>
                </c:pt>
                <c:pt idx="13">
                  <c:v>1.593</c:v>
                </c:pt>
                <c:pt idx="14">
                  <c:v>1.64</c:v>
                </c:pt>
                <c:pt idx="15">
                  <c:v>1.6850000000000001</c:v>
                </c:pt>
                <c:pt idx="16">
                  <c:v>1.7270000000000001</c:v>
                </c:pt>
                <c:pt idx="17">
                  <c:v>1.7669999999999999</c:v>
                </c:pt>
                <c:pt idx="18">
                  <c:v>1.8049999999999999</c:v>
                </c:pt>
                <c:pt idx="19">
                  <c:v>1.84</c:v>
                </c:pt>
                <c:pt idx="20">
                  <c:v>1.873</c:v>
                </c:pt>
                <c:pt idx="21">
                  <c:v>1.903</c:v>
                </c:pt>
                <c:pt idx="22">
                  <c:v>1.9319999999999999</c:v>
                </c:pt>
                <c:pt idx="23">
                  <c:v>1.958</c:v>
                </c:pt>
                <c:pt idx="24">
                  <c:v>1.982</c:v>
                </c:pt>
                <c:pt idx="25">
                  <c:v>2.0030000000000001</c:v>
                </c:pt>
                <c:pt idx="26">
                  <c:v>2.0230000000000001</c:v>
                </c:pt>
                <c:pt idx="27">
                  <c:v>2.0270000000000001</c:v>
                </c:pt>
                <c:pt idx="28">
                  <c:v>2.0270000000000001</c:v>
                </c:pt>
                <c:pt idx="29">
                  <c:v>2.0270000000000001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9/30/2019</c:v>
                </c:pt>
              </c:strCache>
            </c:strRef>
          </c:tx>
          <c:spPr>
            <a:ln>
              <a:solidFill>
                <a:schemeClr val="bg1">
                  <a:lumMod val="65000"/>
                </a:schemeClr>
              </a:solidFill>
            </a:ln>
          </c:spPr>
          <c:marker>
            <c:symbol val="none"/>
          </c:marker>
          <c:dLbls>
            <c:dLbl>
              <c:idx val="29"/>
              <c:layout>
                <c:manualLayout>
                  <c:x val="0"/>
                  <c:y val="1.215360128176745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0.79300000000000004</c:v>
                </c:pt>
                <c:pt idx="1">
                  <c:v>0.76200000000000001</c:v>
                </c:pt>
                <c:pt idx="2">
                  <c:v>0.77200000000000002</c:v>
                </c:pt>
                <c:pt idx="3">
                  <c:v>0.78700000000000003</c:v>
                </c:pt>
                <c:pt idx="4">
                  <c:v>0.81299999999999994</c:v>
                </c:pt>
                <c:pt idx="5">
                  <c:v>0.84499999999999997</c:v>
                </c:pt>
                <c:pt idx="6">
                  <c:v>0.88400000000000001</c:v>
                </c:pt>
                <c:pt idx="7">
                  <c:v>0.92700000000000005</c:v>
                </c:pt>
                <c:pt idx="8">
                  <c:v>0.97299999999999998</c:v>
                </c:pt>
                <c:pt idx="9">
                  <c:v>1.0209999999999999</c:v>
                </c:pt>
                <c:pt idx="10">
                  <c:v>1.07</c:v>
                </c:pt>
                <c:pt idx="11">
                  <c:v>1.1200000000000001</c:v>
                </c:pt>
                <c:pt idx="12">
                  <c:v>1.169</c:v>
                </c:pt>
                <c:pt idx="13">
                  <c:v>1.2170000000000001</c:v>
                </c:pt>
                <c:pt idx="14">
                  <c:v>1.264</c:v>
                </c:pt>
                <c:pt idx="15">
                  <c:v>1.31</c:v>
                </c:pt>
                <c:pt idx="16">
                  <c:v>1.3540000000000001</c:v>
                </c:pt>
                <c:pt idx="17">
                  <c:v>1.3959999999999999</c:v>
                </c:pt>
                <c:pt idx="18">
                  <c:v>1.4359999999999999</c:v>
                </c:pt>
                <c:pt idx="19">
                  <c:v>1.4730000000000001</c:v>
                </c:pt>
                <c:pt idx="20">
                  <c:v>1.508</c:v>
                </c:pt>
                <c:pt idx="21">
                  <c:v>1.54</c:v>
                </c:pt>
                <c:pt idx="22">
                  <c:v>1.571</c:v>
                </c:pt>
                <c:pt idx="23">
                  <c:v>1.5980000000000001</c:v>
                </c:pt>
                <c:pt idx="24">
                  <c:v>1.623</c:v>
                </c:pt>
                <c:pt idx="25">
                  <c:v>1.6459999999999999</c:v>
                </c:pt>
                <c:pt idx="26">
                  <c:v>1.6659999999999999</c:v>
                </c:pt>
                <c:pt idx="27">
                  <c:v>1.675</c:v>
                </c:pt>
                <c:pt idx="28">
                  <c:v>1.675</c:v>
                </c:pt>
                <c:pt idx="29">
                  <c:v>1.6739999999999999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3858552944301"/>
          <c:y val="0.18793262791423601"/>
          <c:w val="0.68405472576811954"/>
          <c:h val="0.63363529699415189"/>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Sheet1!$A$2:$A$385</c:f>
              <c:numCache>
                <c:formatCode>yy\-mmm</c:formatCode>
                <c:ptCount val="384"/>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numCache>
            </c:numRef>
          </c:cat>
          <c:val>
            <c:numRef>
              <c:f>Sheet1!$B$2:$B$385</c:f>
              <c:numCache>
                <c:formatCode>_(* #,##0_);_(* \(#,##0\);_(* "-"??_);_(@_)</c:formatCode>
                <c:ptCount val="384"/>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pt idx="366">
                  <c:v>104800</c:v>
                </c:pt>
                <c:pt idx="367">
                  <c:v>105700</c:v>
                </c:pt>
                <c:pt idx="368">
                  <c:v>106199.99999999999</c:v>
                </c:pt>
                <c:pt idx="369">
                  <c:v>98280.904670254298</c:v>
                </c:pt>
                <c:pt idx="370">
                  <c:v>99764.86565198061</c:v>
                </c:pt>
                <c:pt idx="371">
                  <c:v>92777.067251499699</c:v>
                </c:pt>
                <c:pt idx="372">
                  <c:v>100132.638403527</c:v>
                </c:pt>
                <c:pt idx="373">
                  <c:v>102856.34827335499</c:v>
                </c:pt>
                <c:pt idx="374">
                  <c:v>104213.868811407</c:v>
                </c:pt>
                <c:pt idx="375">
                  <c:v>107787.857430513</c:v>
                </c:pt>
                <c:pt idx="376">
                  <c:v>101483.74064878401</c:v>
                </c:pt>
                <c:pt idx="377">
                  <c:v>108176.29507371</c:v>
                </c:pt>
                <c:pt idx="378">
                  <c:v>108530.48132318299</c:v>
                </c:pt>
                <c:pt idx="379">
                  <c:v>106005.42167217399</c:v>
                </c:pt>
                <c:pt idx="380">
                  <c:v>108284.616024904</c:v>
                </c:pt>
                <c:pt idx="381">
                  <c:v>111276.18028766</c:v>
                </c:pt>
                <c:pt idx="382">
                  <c:v>114040.180234891</c:v>
                </c:pt>
                <c:pt idx="383">
                  <c:v>118103.55134796101</c:v>
                </c:pt>
              </c:numCache>
            </c:numRef>
          </c:val>
          <c:smooth val="0"/>
          <c:extLst>
            <c:ext xmlns:c16="http://schemas.microsoft.com/office/drawing/2014/chart" uri="{C3380CC4-5D6E-409C-BE32-E72D297353CC}">
              <c16:uniqueId val="{00000000-44D3-4C16-A35C-E95EB81CBF6C}"/>
            </c:ext>
          </c:extLst>
        </c:ser>
        <c:ser>
          <c:idx val="1"/>
          <c:order val="1"/>
          <c:tx>
            <c:strRef>
              <c:f>Sheet1!$C$1</c:f>
              <c:strCache>
                <c:ptCount val="1"/>
                <c:pt idx="0">
                  <c:v>75/25</c:v>
                </c:pt>
              </c:strCache>
            </c:strRef>
          </c:tx>
          <c:spPr>
            <a:ln>
              <a:solidFill>
                <a:srgbClr val="6EA1B7"/>
              </a:solidFill>
            </a:ln>
          </c:spPr>
          <c:marker>
            <c:symbol val="none"/>
          </c:marker>
          <c:cat>
            <c:numRef>
              <c:f>Sheet1!$A$2:$A$385</c:f>
              <c:numCache>
                <c:formatCode>yy\-mmm</c:formatCode>
                <c:ptCount val="384"/>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numCache>
            </c:numRef>
          </c:cat>
          <c:val>
            <c:numRef>
              <c:f>Sheet1!$C$2:$C$385</c:f>
              <c:numCache>
                <c:formatCode>_(* #,##0_);_(* \(#,##0\);_(* "-"??_);_(@_)</c:formatCode>
                <c:ptCount val="384"/>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pt idx="366">
                  <c:v>78200</c:v>
                </c:pt>
                <c:pt idx="367">
                  <c:v>78700</c:v>
                </c:pt>
                <c:pt idx="368">
                  <c:v>79000</c:v>
                </c:pt>
                <c:pt idx="369">
                  <c:v>74592.057304887698</c:v>
                </c:pt>
                <c:pt idx="370">
                  <c:v>75469.905813795005</c:v>
                </c:pt>
                <c:pt idx="371">
                  <c:v>71541.5927809313</c:v>
                </c:pt>
                <c:pt idx="372">
                  <c:v>75832.257684900498</c:v>
                </c:pt>
                <c:pt idx="373">
                  <c:v>77414.064724138094</c:v>
                </c:pt>
                <c:pt idx="374">
                  <c:v>78217.546362482593</c:v>
                </c:pt>
                <c:pt idx="375">
                  <c:v>80270.2866949655</c:v>
                </c:pt>
                <c:pt idx="376">
                  <c:v>76790.473313962299</c:v>
                </c:pt>
                <c:pt idx="377">
                  <c:v>80622.966481629512</c:v>
                </c:pt>
                <c:pt idx="378">
                  <c:v>80859.672955471498</c:v>
                </c:pt>
                <c:pt idx="379">
                  <c:v>79482.050349417303</c:v>
                </c:pt>
                <c:pt idx="380">
                  <c:v>80798.883159732912</c:v>
                </c:pt>
                <c:pt idx="381">
                  <c:v>82503.801995380694</c:v>
                </c:pt>
                <c:pt idx="382">
                  <c:v>84066.1309929204</c:v>
                </c:pt>
                <c:pt idx="383">
                  <c:v>86341.747432234508</c:v>
                </c:pt>
              </c:numCache>
            </c:numRef>
          </c:val>
          <c:smooth val="0"/>
          <c:extLst>
            <c:ext xmlns:c16="http://schemas.microsoft.com/office/drawing/2014/chart" uri="{C3380CC4-5D6E-409C-BE32-E72D297353CC}">
              <c16:uniqueId val="{00000001-44D3-4C16-A35C-E95EB81CBF6C}"/>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Sheet1!$A$2:$A$385</c:f>
              <c:numCache>
                <c:formatCode>yy\-mmm</c:formatCode>
                <c:ptCount val="384"/>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numCache>
            </c:numRef>
          </c:cat>
          <c:val>
            <c:numRef>
              <c:f>Sheet1!$D$2:$D$385</c:f>
              <c:numCache>
                <c:formatCode>_(* #,##0_);_(* \(#,##0\);_(* "-"??_);_(@_)</c:formatCode>
                <c:ptCount val="384"/>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pt idx="366">
                  <c:v>55800</c:v>
                </c:pt>
                <c:pt idx="367">
                  <c:v>56100</c:v>
                </c:pt>
                <c:pt idx="368">
                  <c:v>56200</c:v>
                </c:pt>
                <c:pt idx="369">
                  <c:v>54185.265812328798</c:v>
                </c:pt>
                <c:pt idx="370">
                  <c:v>54642.488649516396</c:v>
                </c:pt>
                <c:pt idx="371">
                  <c:v>52781.360612003897</c:v>
                </c:pt>
                <c:pt idx="372">
                  <c:v>54927.814149784797</c:v>
                </c:pt>
                <c:pt idx="373">
                  <c:v>55725.231981880395</c:v>
                </c:pt>
                <c:pt idx="374">
                  <c:v>56146.504103289095</c:v>
                </c:pt>
                <c:pt idx="375">
                  <c:v>57167.990096633002</c:v>
                </c:pt>
                <c:pt idx="376">
                  <c:v>55554.934217793503</c:v>
                </c:pt>
                <c:pt idx="377">
                  <c:v>57436.570423188794</c:v>
                </c:pt>
                <c:pt idx="378">
                  <c:v>57585.777933922502</c:v>
                </c:pt>
                <c:pt idx="379">
                  <c:v>56963.361966745098</c:v>
                </c:pt>
                <c:pt idx="380">
                  <c:v>57626.1088605642</c:v>
                </c:pt>
                <c:pt idx="381">
                  <c:v>58465.991049053897</c:v>
                </c:pt>
                <c:pt idx="382">
                  <c:v>59228.025024723</c:v>
                </c:pt>
                <c:pt idx="383">
                  <c:v>60324.197997621595</c:v>
                </c:pt>
              </c:numCache>
            </c:numRef>
          </c:val>
          <c:smooth val="0"/>
          <c:extLst>
            <c:ext xmlns:c16="http://schemas.microsoft.com/office/drawing/2014/chart" uri="{C3380CC4-5D6E-409C-BE32-E72D297353CC}">
              <c16:uniqueId val="{00000002-44D3-4C16-A35C-E95EB81CBF6C}"/>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Sheet1!$A$2:$A$385</c:f>
              <c:numCache>
                <c:formatCode>yy\-mmm</c:formatCode>
                <c:ptCount val="384"/>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numCache>
            </c:numRef>
          </c:cat>
          <c:val>
            <c:numRef>
              <c:f>Sheet1!$E$2:$E$385</c:f>
              <c:numCache>
                <c:formatCode>_(* #,##0_);_(* \(#,##0\);_(* "-"??_);_(@_)</c:formatCode>
                <c:ptCount val="384"/>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38100</c:v>
                </c:pt>
                <c:pt idx="367">
                  <c:v>38300</c:v>
                </c:pt>
                <c:pt idx="368">
                  <c:v>38400</c:v>
                </c:pt>
                <c:pt idx="369">
                  <c:v>37696.750074022602</c:v>
                </c:pt>
                <c:pt idx="370">
                  <c:v>37889.290741096302</c:v>
                </c:pt>
                <c:pt idx="371">
                  <c:v>37280.455510637898</c:v>
                </c:pt>
                <c:pt idx="372">
                  <c:v>38076.7518577054</c:v>
                </c:pt>
                <c:pt idx="373">
                  <c:v>38388.060904038502</c:v>
                </c:pt>
                <c:pt idx="374">
                  <c:v>38570.043522145199</c:v>
                </c:pt>
                <c:pt idx="375">
                  <c:v>38961.238746048999</c:v>
                </c:pt>
                <c:pt idx="376">
                  <c:v>38451.589357349796</c:v>
                </c:pt>
                <c:pt idx="377">
                  <c:v>39137.227921962702</c:v>
                </c:pt>
                <c:pt idx="378">
                  <c:v>39225.6619873206</c:v>
                </c:pt>
                <c:pt idx="379">
                  <c:v>39046.016269170497</c:v>
                </c:pt>
                <c:pt idx="380">
                  <c:v>39307.685431390295</c:v>
                </c:pt>
                <c:pt idx="381">
                  <c:v>39624.056906722697</c:v>
                </c:pt>
                <c:pt idx="382">
                  <c:v>39906.621980320997</c:v>
                </c:pt>
                <c:pt idx="383">
                  <c:v>40303.532723751196</c:v>
                </c:pt>
              </c:numCache>
            </c:numRef>
          </c:val>
          <c:smooth val="0"/>
          <c:extLst>
            <c:ext xmlns:c16="http://schemas.microsoft.com/office/drawing/2014/chart" uri="{C3380CC4-5D6E-409C-BE32-E72D297353CC}">
              <c16:uniqueId val="{00000003-44D3-4C16-A35C-E95EB81CBF6C}"/>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Sheet1!$A$2:$A$385</c:f>
              <c:numCache>
                <c:formatCode>yy\-mmm</c:formatCode>
                <c:ptCount val="384"/>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numCache>
            </c:numRef>
          </c:cat>
          <c:val>
            <c:numRef>
              <c:f>Sheet1!$F$2:$F$385</c:f>
              <c:numCache>
                <c:formatCode>_(* #,##0_);_(* \(#,##0\);_(* "-"??_);_(@_)</c:formatCode>
                <c:ptCount val="384"/>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25000</c:v>
                </c:pt>
                <c:pt idx="367">
                  <c:v>25000</c:v>
                </c:pt>
                <c:pt idx="368">
                  <c:v>25099.999999999996</c:v>
                </c:pt>
                <c:pt idx="369">
                  <c:v>25128.318758720499</c:v>
                </c:pt>
                <c:pt idx="370">
                  <c:v>25172.974293986597</c:v>
                </c:pt>
                <c:pt idx="371">
                  <c:v>25221.369337066801</c:v>
                </c:pt>
                <c:pt idx="372">
                  <c:v>25273.1387197681</c:v>
                </c:pt>
                <c:pt idx="373">
                  <c:v>25319.492183494</c:v>
                </c:pt>
                <c:pt idx="374">
                  <c:v>25368.141055775301</c:v>
                </c:pt>
                <c:pt idx="375">
                  <c:v>25421.203596421699</c:v>
                </c:pt>
                <c:pt idx="376">
                  <c:v>25473.423832849501</c:v>
                </c:pt>
                <c:pt idx="377">
                  <c:v>25519.087492412196</c:v>
                </c:pt>
                <c:pt idx="378">
                  <c:v>25568.119867120196</c:v>
                </c:pt>
                <c:pt idx="379">
                  <c:v>25610.279139969098</c:v>
                </c:pt>
                <c:pt idx="380">
                  <c:v>25655.570918628098</c:v>
                </c:pt>
                <c:pt idx="381">
                  <c:v>25694.631525351702</c:v>
                </c:pt>
                <c:pt idx="382">
                  <c:v>25726.197380180602</c:v>
                </c:pt>
                <c:pt idx="383">
                  <c:v>25761.810155214003</c:v>
                </c:pt>
              </c:numCache>
            </c:numRef>
          </c:val>
          <c:smooth val="0"/>
          <c:extLst>
            <c:ext xmlns:c16="http://schemas.microsoft.com/office/drawing/2014/chart" uri="{C3380CC4-5D6E-409C-BE32-E72D297353CC}">
              <c16:uniqueId val="{00000004-44D3-4C16-A35C-E95EB81CBF6C}"/>
            </c:ext>
          </c:extLst>
        </c:ser>
        <c:dLbls>
          <c:showLegendKey val="0"/>
          <c:showVal val="0"/>
          <c:showCatName val="0"/>
          <c:showSerName val="0"/>
          <c:showPercent val="0"/>
          <c:showBubbleSize val="0"/>
        </c:dLbls>
        <c:smooth val="0"/>
        <c:axId val="154329472"/>
        <c:axId val="154331008"/>
      </c:lineChart>
      <c:dateAx>
        <c:axId val="154329472"/>
        <c:scaling>
          <c:orientation val="minMax"/>
          <c:max val="43830"/>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5"/>
        <c:majorTimeUnit val="years"/>
      </c:dateAx>
      <c:valAx>
        <c:axId val="154331008"/>
        <c:scaling>
          <c:orientation val="minMax"/>
          <c:max val="12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84257633263501"/>
          <c:y val="0.18377087080252374"/>
          <c:w val="0.6864019927864965"/>
          <c:h val="0.76283364335434178"/>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AFF-462D-8170-43705557C321}"/>
                </c:ext>
              </c:extLst>
            </c:dLbl>
            <c:dLbl>
              <c:idx val="1"/>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AFF-462D-8170-43705557C321}"/>
                </c:ext>
              </c:extLst>
            </c:dLbl>
            <c:dLbl>
              <c:idx val="2"/>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AFF-462D-8170-43705557C321}"/>
                </c:ext>
              </c:extLst>
            </c:dLbl>
            <c:dLbl>
              <c:idx val="3"/>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AFF-462D-8170-43705557C321}"/>
                </c:ext>
              </c:extLst>
            </c:dLbl>
            <c:numFmt formatCode="#,##0.00;[Red]\-#,##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Stocks</c:v>
                </c:pt>
                <c:pt idx="1">
                  <c:v>75/25</c:v>
                </c:pt>
                <c:pt idx="2">
                  <c:v>50/50</c:v>
                </c:pt>
                <c:pt idx="3">
                  <c:v>25/75</c:v>
                </c:pt>
                <c:pt idx="4">
                  <c:v>100% Treasury Bills</c:v>
                </c:pt>
              </c:strCache>
            </c:strRef>
          </c:cat>
          <c:val>
            <c:numRef>
              <c:f>Sheet1!$B$2:$B$6</c:f>
              <c:numCache>
                <c:formatCode>0.00</c:formatCode>
                <c:ptCount val="5"/>
                <c:pt idx="0">
                  <c:v>0</c:v>
                </c:pt>
                <c:pt idx="1">
                  <c:v>0</c:v>
                </c:pt>
                <c:pt idx="2">
                  <c:v>0</c:v>
                </c:pt>
                <c:pt idx="3">
                  <c:v>0</c:v>
                </c:pt>
                <c:pt idx="4">
                  <c:v>0</c:v>
                </c:pt>
              </c:numCache>
            </c:numRef>
          </c:val>
          <c:extLst>
            <c:ext xmlns:c16="http://schemas.microsoft.com/office/drawing/2014/chart" uri="{C3380CC4-5D6E-409C-BE32-E72D297353CC}">
              <c16:uniqueId val="{00000004-FAFF-462D-8170-43705557C32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1-F98F-4536-90D1-4130E8C7651D}"/>
              </c:ext>
            </c:extLst>
          </c:dPt>
          <c:dPt>
            <c:idx val="1"/>
            <c:invertIfNegative val="0"/>
            <c:bubble3D val="0"/>
            <c:extLst>
              <c:ext xmlns:c16="http://schemas.microsoft.com/office/drawing/2014/chart" uri="{C3380CC4-5D6E-409C-BE32-E72D297353CC}">
                <c16:uniqueId val="{00000002-F98F-4536-90D1-4130E8C7651D}"/>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Stocks</c:v>
                </c:pt>
                <c:pt idx="1">
                  <c:v>75/25</c:v>
                </c:pt>
                <c:pt idx="2">
                  <c:v>50/50</c:v>
                </c:pt>
                <c:pt idx="3">
                  <c:v>25/75</c:v>
                </c:pt>
                <c:pt idx="4">
                  <c:v>100% Treasury Bills</c:v>
                </c:pt>
              </c:strCache>
            </c:strRef>
          </c:cat>
          <c:val>
            <c:numRef>
              <c:f>Sheet1!$C$2:$C$6</c:f>
              <c:numCache>
                <c:formatCode>0.00</c:formatCode>
                <c:ptCount val="5"/>
                <c:pt idx="0">
                  <c:v>9.07</c:v>
                </c:pt>
                <c:pt idx="1">
                  <c:v>6.86</c:v>
                </c:pt>
                <c:pt idx="2">
                  <c:v>4.68</c:v>
                </c:pt>
                <c:pt idx="3">
                  <c:v>2.5299999999999998</c:v>
                </c:pt>
                <c:pt idx="4">
                  <c:v>0.41</c:v>
                </c:pt>
              </c:numCache>
            </c:numRef>
          </c:val>
          <c:extLst>
            <c:ext xmlns:c16="http://schemas.microsoft.com/office/drawing/2014/chart" uri="{C3380CC4-5D6E-409C-BE32-E72D297353CC}">
              <c16:uniqueId val="{00000000-F98F-4536-90D1-4130E8C7651D}"/>
            </c:ext>
          </c:extLst>
        </c:ser>
        <c:dLbls>
          <c:showLegendKey val="0"/>
          <c:showVal val="0"/>
          <c:showCatName val="0"/>
          <c:showSerName val="0"/>
          <c:showPercent val="0"/>
          <c:showBubbleSize val="0"/>
        </c:dLbls>
        <c:gapWidth val="43"/>
        <c:axId val="156994944"/>
        <c:axId val="156996736"/>
      </c:barChart>
      <c:catAx>
        <c:axId val="15699494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scaling>
        <c:delete val="0"/>
        <c:axPos val="t"/>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Sheet1!$A$2:$A$230</c:f>
              <c:numCache>
                <c:formatCode>m/d/yyyy</c:formatCode>
                <c:ptCount val="22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numCache>
            </c:numRef>
          </c:cat>
          <c:val>
            <c:numRef>
              <c:f>Sheet1!$D$2:$D$230</c:f>
              <c:numCache>
                <c:formatCode>General</c:formatCode>
                <c:ptCount val="229"/>
                <c:pt idx="203">
                  <c:v>0</c:v>
                </c:pt>
                <c:pt idx="216">
                  <c:v>300</c:v>
                </c:pt>
                <c:pt idx="217">
                  <c:v>300</c:v>
                </c:pt>
                <c:pt idx="218">
                  <c:v>300</c:v>
                </c:pt>
                <c:pt idx="219">
                  <c:v>300</c:v>
                </c:pt>
                <c:pt idx="220">
                  <c:v>300</c:v>
                </c:pt>
                <c:pt idx="221">
                  <c:v>300</c:v>
                </c:pt>
                <c:pt idx="222">
                  <c:v>300</c:v>
                </c:pt>
                <c:pt idx="223">
                  <c:v>300</c:v>
                </c:pt>
                <c:pt idx="224">
                  <c:v>300</c:v>
                </c:pt>
                <c:pt idx="225">
                  <c:v>300</c:v>
                </c:pt>
                <c:pt idx="226">
                  <c:v>300</c:v>
                </c:pt>
                <c:pt idx="227">
                  <c:v>300</c:v>
                </c:pt>
                <c:pt idx="228">
                  <c:v>300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Sheet1!$A$2:$A$230</c:f>
              <c:numCache>
                <c:formatCode>m/d/yyyy</c:formatCode>
                <c:ptCount val="22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numCache>
            </c:numRef>
          </c:cat>
          <c:val>
            <c:numRef>
              <c:f>Sheet1!$B$2:$B$230</c:f>
              <c:numCache>
                <c:formatCode>_(* #,##0.000_);_(* \(#,##0.000\);_(* "-"??_);_(@_)</c:formatCode>
                <c:ptCount val="229"/>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95.298999983583698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154.177622221581</c:v>
                </c:pt>
                <c:pt idx="147">
                  <c:v>156.996592144472</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188.55471742690199</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204.00502549100699</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221.36505714825199</c:v>
                </c:pt>
                <c:pt idx="199" formatCode="_(* #,##0.00_);_(* \(#,##0.00\);_(* &quot;-&quot;??_);_(@_)">
                  <c:v>227.55147416895699</c:v>
                </c:pt>
                <c:pt idx="200" formatCode="_(* #,##0.00_);_(* \(#,##0.00\);_(* &quot;-&quot;??_);_(@_)">
                  <c:v>228.423249443283</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pt idx="226" formatCode="_(* #,##0.00_);_(* \(#,##0.00\);_(* &quot;-&quot;??_);_(@_)">
                  <c:v>266.212336725375</c:v>
                </c:pt>
                <c:pt idx="227" formatCode="_(* #,##0.00_);_(* \(#,##0.00\);_(* &quot;-&quot;??_);_(@_)">
                  <c:v>272.710968854307</c:v>
                </c:pt>
                <c:pt idx="228" formatCode="_(* #,##0.00_);_(* \(#,##0.00\);_(* &quot;-&quot;??_);_(@_)">
                  <c:v>282.31454499169001</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Sheet1!$A$2:$A$230</c:f>
              <c:numCache>
                <c:formatCode>m/d/yyyy</c:formatCode>
                <c:ptCount val="22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numCache>
            </c:numRef>
          </c:cat>
          <c:val>
            <c:numRef>
              <c:f>Sheet1!$C$2:$C$230</c:f>
              <c:numCache>
                <c:formatCode>General</c:formatCode>
                <c:ptCount val="229"/>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0.000">
                  <c:v>259.94714568336701</c:v>
                </c:pt>
                <c:pt idx="224" formatCode="#,##0.000">
                  <c:v>253.78060166529099</c:v>
                </c:pt>
                <c:pt idx="225" formatCode="#,##0.000">
                  <c:v>259.12053941720001</c:v>
                </c:pt>
                <c:pt idx="226" formatCode="_(* #,##0.00_);_(* \(#,##0.00\);_(* &quot;-&quot;??_);_(@_)">
                  <c:v>266.212336725375</c:v>
                </c:pt>
                <c:pt idx="227" formatCode="_(* #,##0.00_);_(* \(#,##0.00\);_(* &quot;-&quot;??_);_(@_)">
                  <c:v>272.710968854307</c:v>
                </c:pt>
                <c:pt idx="228" formatCode="_(* #,##0.00_);_(* \(#,##0.00\);_(* &quot;-&quot;??_);_(@_)">
                  <c:v>282.31454499169001</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3829"/>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4079292719989"/>
          <c:y val="2.5017895490336401E-3"/>
          <c:w val="0.66810966063452593"/>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20B-49B9-836F-AC8D392E2F8B}"/>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20B-49B9-836F-AC8D392E2F8B}"/>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20B-49B9-836F-AC8D392E2F8B}"/>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C20B-49B9-836F-AC8D392E2F8B}"/>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C20B-49B9-836F-AC8D392E2F8B}"/>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C20B-49B9-836F-AC8D392E2F8B}"/>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C20B-49B9-836F-AC8D392E2F8B}"/>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C20B-49B9-836F-AC8D392E2F8B}"/>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C20B-49B9-836F-AC8D392E2F8B}"/>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C20B-49B9-836F-AC8D392E2F8B}"/>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C20B-49B9-836F-AC8D392E2F8B}"/>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C20B-49B9-836F-AC8D392E2F8B}"/>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C20B-49B9-836F-AC8D392E2F8B}"/>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C20B-49B9-836F-AC8D392E2F8B}"/>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MSCI Emerging Markets Index (net div.)</c:v>
                </c:pt>
                <c:pt idx="1">
                  <c:v>MSCI World ex USA Small Cap Index (net div.)</c:v>
                </c:pt>
                <c:pt idx="2">
                  <c:v>MSCI Emerging Markets Value Index (net div.)</c:v>
                </c:pt>
                <c:pt idx="3">
                  <c:v>Russell 2000 Index</c:v>
                </c:pt>
                <c:pt idx="4">
                  <c:v>MSCI Emerging Markets Small Cap Index (net div.)</c:v>
                </c:pt>
                <c:pt idx="5">
                  <c:v>Russell 3000 Index</c:v>
                </c:pt>
                <c:pt idx="6">
                  <c:v>S&amp;P 500 Index</c:v>
                </c:pt>
                <c:pt idx="7">
                  <c:v>Russell 1000 Index</c:v>
                </c:pt>
                <c:pt idx="8">
                  <c:v>MSCI All Country World ex USA Index (net div.)</c:v>
                </c:pt>
                <c:pt idx="9">
                  <c:v>Russell 2000 Value Index</c:v>
                </c:pt>
                <c:pt idx="10">
                  <c:v>MSCI World ex USA Index (net div.)</c:v>
                </c:pt>
                <c:pt idx="11">
                  <c:v>MSCI World ex USA Value Index (net div.)</c:v>
                </c:pt>
                <c:pt idx="12">
                  <c:v>Russell 1000 Value Index</c:v>
                </c:pt>
                <c:pt idx="13">
                  <c:v>S&amp;P Global ex US REIT Index (net div.)</c:v>
                </c:pt>
                <c:pt idx="14">
                  <c:v>One-Month US Treasury Bills</c:v>
                </c:pt>
                <c:pt idx="15">
                  <c:v>Bloomberg Barclays US Aggregate Bond Index</c:v>
                </c:pt>
                <c:pt idx="16">
                  <c:v>Dow Jones US Select REIT Index</c:v>
                </c:pt>
              </c:strCache>
            </c:strRef>
          </c:cat>
          <c:val>
            <c:numRef>
              <c:f>Sheet1!$B$2:$B$18</c:f>
              <c:numCache>
                <c:formatCode>#,##0.00;\-#,##0.00;</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-1.23</c:v>
                </c:pt>
              </c:numCache>
            </c:numRef>
          </c:val>
          <c:extLst>
            <c:ext xmlns:c16="http://schemas.microsoft.com/office/drawing/2014/chart" uri="{C3380CC4-5D6E-409C-BE32-E72D297353CC}">
              <c16:uniqueId val="{0000000E-C20B-49B9-836F-AC8D392E2F8B}"/>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MSCI Emerging Markets Index (net div.)</c:v>
                </c:pt>
                <c:pt idx="1">
                  <c:v>MSCI World ex USA Small Cap Index (net div.)</c:v>
                </c:pt>
                <c:pt idx="2">
                  <c:v>MSCI Emerging Markets Value Index (net div.)</c:v>
                </c:pt>
                <c:pt idx="3">
                  <c:v>Russell 2000 Index</c:v>
                </c:pt>
                <c:pt idx="4">
                  <c:v>MSCI Emerging Markets Small Cap Index (net div.)</c:v>
                </c:pt>
                <c:pt idx="5">
                  <c:v>Russell 3000 Index</c:v>
                </c:pt>
                <c:pt idx="6">
                  <c:v>S&amp;P 500 Index</c:v>
                </c:pt>
                <c:pt idx="7">
                  <c:v>Russell 1000 Index</c:v>
                </c:pt>
                <c:pt idx="8">
                  <c:v>MSCI All Country World ex USA Index (net div.)</c:v>
                </c:pt>
                <c:pt idx="9">
                  <c:v>Russell 2000 Value Index</c:v>
                </c:pt>
                <c:pt idx="10">
                  <c:v>MSCI World ex USA Index (net div.)</c:v>
                </c:pt>
                <c:pt idx="11">
                  <c:v>MSCI World ex USA Value Index (net div.)</c:v>
                </c:pt>
                <c:pt idx="12">
                  <c:v>Russell 1000 Value Index</c:v>
                </c:pt>
                <c:pt idx="13">
                  <c:v>S&amp;P Global ex US REIT Index (net div.)</c:v>
                </c:pt>
                <c:pt idx="14">
                  <c:v>One-Month US Treasury Bills</c:v>
                </c:pt>
                <c:pt idx="15">
                  <c:v>Bloomberg Barclays US Aggregate Bond Index</c:v>
                </c:pt>
                <c:pt idx="16">
                  <c:v>Dow Jones US Select REIT Index</c:v>
                </c:pt>
              </c:strCache>
            </c:strRef>
          </c:cat>
          <c:val>
            <c:numRef>
              <c:f>Sheet1!$C$2:$C$18</c:f>
              <c:numCache>
                <c:formatCode>#,##0.00;\-#,##0.00;</c:formatCode>
                <c:ptCount val="17"/>
                <c:pt idx="0">
                  <c:v>11.84</c:v>
                </c:pt>
                <c:pt idx="1">
                  <c:v>11.4</c:v>
                </c:pt>
                <c:pt idx="2">
                  <c:v>9.94</c:v>
                </c:pt>
                <c:pt idx="3">
                  <c:v>9.94</c:v>
                </c:pt>
                <c:pt idx="4">
                  <c:v>9.52</c:v>
                </c:pt>
                <c:pt idx="5">
                  <c:v>9.1</c:v>
                </c:pt>
                <c:pt idx="6">
                  <c:v>9.07</c:v>
                </c:pt>
                <c:pt idx="7">
                  <c:v>9.0399999999999991</c:v>
                </c:pt>
                <c:pt idx="8">
                  <c:v>8.92</c:v>
                </c:pt>
                <c:pt idx="9">
                  <c:v>8.49</c:v>
                </c:pt>
                <c:pt idx="10">
                  <c:v>7.86</c:v>
                </c:pt>
                <c:pt idx="11">
                  <c:v>7.56</c:v>
                </c:pt>
                <c:pt idx="12">
                  <c:v>7.41</c:v>
                </c:pt>
                <c:pt idx="13">
                  <c:v>4.4400000000000004</c:v>
                </c:pt>
                <c:pt idx="14">
                  <c:v>0.41</c:v>
                </c:pt>
                <c:pt idx="15">
                  <c:v>0.18</c:v>
                </c:pt>
                <c:pt idx="16">
                  <c:v>0</c:v>
                </c:pt>
              </c:numCache>
            </c:numRef>
          </c:val>
          <c:extLst>
            <c:ext xmlns:c16="http://schemas.microsoft.com/office/drawing/2014/chart" uri="{C3380CC4-5D6E-409C-BE32-E72D297353CC}">
              <c16:uniqueId val="{0000000F-C20B-49B9-836F-AC8D392E2F8B}"/>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in val="-2.5"/>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6183679448444169"/>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2.4019886270471583E-2"/>
                  <c:y val="-5.3965566018265049E-2"/>
                </c:manualLayout>
              </c:layout>
              <c:tx>
                <c:rich>
                  <a:bodyPr anchor="t" anchorCtr="0"/>
                  <a:lstStyle/>
                  <a:p>
                    <a:pPr algn="l">
                      <a:defRPr/>
                    </a:pPr>
                    <a:r>
                      <a:rPr lang="en-US" sz="3200" dirty="0">
                        <a:solidFill>
                          <a:schemeClr val="bg2"/>
                        </a:solidFill>
                      </a:rPr>
                      <a:t>55%</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$31.7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5497137085402088"/>
                      <c:h val="0.46119380318723424"/>
                    </c:manualLayout>
                  </c15:layout>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0.54864805477827827</c:v>
                </c:pt>
                <c:pt idx="1">
                  <c:v>0.33126478447943158</c:v>
                </c:pt>
                <c:pt idx="2">
                  <c:v>0.12008716074229005</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31.737650474547198</c:v>
                </c:pt>
                <c:pt idx="1">
                  <c:v>19.162677882059</c:v>
                </c:pt>
                <c:pt idx="2">
                  <c:v>6.9466833991780002</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376901165193"/>
          <c:y val="5.3097018226660728E-2"/>
          <c:w val="0.66003515662071877"/>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C5-4A62-954E-8C8B0856A4EF}"/>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7C5-4A62-954E-8C8B0856A4EF}"/>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67C5-4A62-954E-8C8B0856A4EF}"/>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7C5-4A62-954E-8C8B0856A4EF}"/>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67C5-4A62-954E-8C8B0856A4EF}"/>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7C5-4A62-954E-8C8B0856A4EF}"/>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67C5-4A62-954E-8C8B0856A4EF}"/>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67C5-4A62-954E-8C8B0856A4EF}"/>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67C5-4A62-954E-8C8B0856A4EF}"/>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7C5-4A62-954E-8C8B0856A4EF}"/>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67C5-4A62-954E-8C8B0856A4EF}"/>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7C5-4A62-954E-8C8B0856A4EF}"/>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Growth</c:v>
                </c:pt>
                <c:pt idx="1">
                  <c:v>Large Growth</c:v>
                </c:pt>
                <c:pt idx="2">
                  <c:v>Small Cap</c:v>
                </c:pt>
                <c:pt idx="3">
                  <c:v>Marketwide</c:v>
                </c:pt>
                <c:pt idx="4">
                  <c:v>Large Cap</c:v>
                </c:pt>
                <c:pt idx="5">
                  <c:v>Small Value</c:v>
                </c:pt>
                <c:pt idx="6">
                  <c:v>Large Value</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67C5-4A62-954E-8C8B0856A4EF}"/>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Growth</c:v>
                </c:pt>
                <c:pt idx="1">
                  <c:v>Large Growth</c:v>
                </c:pt>
                <c:pt idx="2">
                  <c:v>Small Cap</c:v>
                </c:pt>
                <c:pt idx="3">
                  <c:v>Marketwide</c:v>
                </c:pt>
                <c:pt idx="4">
                  <c:v>Large Cap</c:v>
                </c:pt>
                <c:pt idx="5">
                  <c:v>Small Value</c:v>
                </c:pt>
                <c:pt idx="6">
                  <c:v>Large Value</c:v>
                </c:pt>
              </c:strCache>
            </c:strRef>
          </c:cat>
          <c:val>
            <c:numRef>
              <c:f>Sheet1!$C$2:$C$8</c:f>
              <c:numCache>
                <c:formatCode>0.00</c:formatCode>
                <c:ptCount val="7"/>
                <c:pt idx="0">
                  <c:v>11.39</c:v>
                </c:pt>
                <c:pt idx="1">
                  <c:v>10.62</c:v>
                </c:pt>
                <c:pt idx="2">
                  <c:v>9.94</c:v>
                </c:pt>
                <c:pt idx="3">
                  <c:v>9.1</c:v>
                </c:pt>
                <c:pt idx="4">
                  <c:v>9.0399999999999991</c:v>
                </c:pt>
                <c:pt idx="5">
                  <c:v>8.49</c:v>
                </c:pt>
                <c:pt idx="6">
                  <c:v>7.41</c:v>
                </c:pt>
              </c:numCache>
            </c:numRef>
          </c:val>
          <c:extLst>
            <c:ext xmlns:c16="http://schemas.microsoft.com/office/drawing/2014/chart" uri="{C3380CC4-5D6E-409C-BE32-E72D297353CC}">
              <c16:uniqueId val="{0000000D-67C5-4A62-954E-8C8B0856A4EF}"/>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2"/>
          <c:min val="0"/>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1909837438427"/>
          <c:y val="0.17702653981428521"/>
          <c:w val="0.7199751279338491"/>
          <c:h val="0.76054610011074741"/>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Growth</c:v>
                </c:pt>
                <c:pt idx="2">
                  <c:v>Large Cap</c:v>
                </c:pt>
                <c:pt idx="3">
                  <c:v>Value</c:v>
                </c:pt>
              </c:strCache>
            </c:strRef>
          </c:cat>
          <c:val>
            <c:numRef>
              <c:f>Sheet1!$B$3:$B$6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0-5981-4A91-9E45-5E693FB7967F}"/>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Growth</c:v>
                </c:pt>
                <c:pt idx="2">
                  <c:v>Large Cap</c:v>
                </c:pt>
                <c:pt idx="3">
                  <c:v>Value</c:v>
                </c:pt>
              </c:strCache>
            </c:strRef>
          </c:cat>
          <c:val>
            <c:numRef>
              <c:f>Sheet1!$C$3:$C$6</c:f>
              <c:numCache>
                <c:formatCode>#,##0.00;[Red]\-#,##0.00</c:formatCode>
                <c:ptCount val="4"/>
                <c:pt idx="0">
                  <c:v>8.42</c:v>
                </c:pt>
                <c:pt idx="1">
                  <c:v>5.38</c:v>
                </c:pt>
                <c:pt idx="2">
                  <c:v>4.96</c:v>
                </c:pt>
                <c:pt idx="3">
                  <c:v>4.46</c:v>
                </c:pt>
              </c:numCache>
            </c:numRef>
          </c:val>
          <c:extLst>
            <c:ext xmlns:c16="http://schemas.microsoft.com/office/drawing/2014/chart" uri="{C3380CC4-5D6E-409C-BE32-E72D297353CC}">
              <c16:uniqueId val="{00000001-5981-4A91-9E45-5E693FB7967F}"/>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2-5981-4A91-9E45-5E693FB7967F}"/>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11.4</c:v>
                </c:pt>
                <c:pt idx="1">
                  <c:v>8.09</c:v>
                </c:pt>
                <c:pt idx="2">
                  <c:v>7.86</c:v>
                </c:pt>
                <c:pt idx="3">
                  <c:v>7.56</c:v>
                </c:pt>
              </c:numCache>
            </c:numRef>
          </c:val>
          <c:extLst>
            <c:ext xmlns:c16="http://schemas.microsoft.com/office/drawing/2014/chart" uri="{C3380CC4-5D6E-409C-BE32-E72D297353CC}">
              <c16:uniqueId val="{00000003-5981-4A91-9E45-5E693FB7967F}"/>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12"/>
          <c:min val="0"/>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4837429929298154"/>
          <c:y val="3.5324732074330123E-2"/>
          <c:w val="0.36293692045980469"/>
          <c:h val="8.1055568316143883E-2"/>
        </c:manualLayout>
      </c:layout>
      <c:overlay val="0"/>
      <c:txPr>
        <a:bodyPr/>
        <a:lstStyle/>
        <a:p>
          <a:pPr>
            <a:defRPr>
              <a:solidFill>
                <a:schemeClr val="bg1">
                  <a:lumMod val="50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9.2415570496494653E-2"/>
                  <c:y val="-0.20729841801700674"/>
                </c:manualLayout>
              </c:layout>
              <c:tx>
                <c:rich>
                  <a:bodyPr/>
                  <a:lstStyle/>
                  <a:p>
                    <a:pPr algn="l">
                      <a:defRPr/>
                    </a:pPr>
                    <a:r>
                      <a:rPr lang="en-US" sz="3200" dirty="0">
                        <a:solidFill>
                          <a:schemeClr val="accent4"/>
                        </a:solidFill>
                      </a:rPr>
                      <a:t>33%</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$19.2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0.54864805477827827</c:v>
                </c:pt>
                <c:pt idx="1">
                  <c:v>0.33126478447943158</c:v>
                </c:pt>
                <c:pt idx="2">
                  <c:v>0.12008716074229005</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7056659480606"/>
          <c:y val="0.23015636979882928"/>
          <c:w val="0.7199751279338491"/>
          <c:h val="0.72190636925933205"/>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Value</c:v>
                </c:pt>
                <c:pt idx="3">
                  <c:v>Small Cap</c:v>
                </c:pt>
              </c:strCache>
            </c:strRef>
          </c:cat>
          <c:val>
            <c:numRef>
              <c:f>Sheet1!$B$3:$B$6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0-724D-4F7C-9E01-78C73313BAE0}"/>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Value</c:v>
                </c:pt>
                <c:pt idx="3">
                  <c:v>Small Cap</c:v>
                </c:pt>
              </c:strCache>
            </c:strRef>
          </c:cat>
          <c:val>
            <c:numRef>
              <c:f>Sheet1!$C$3:$C$6</c:f>
              <c:numCache>
                <c:formatCode>0.00;[Red]\-0.00;;</c:formatCode>
                <c:ptCount val="4"/>
                <c:pt idx="0">
                  <c:v>11.46</c:v>
                </c:pt>
                <c:pt idx="1">
                  <c:v>9.5399999999999991</c:v>
                </c:pt>
                <c:pt idx="2">
                  <c:v>7.58</c:v>
                </c:pt>
                <c:pt idx="3">
                  <c:v>6.94</c:v>
                </c:pt>
              </c:numCache>
            </c:numRef>
          </c:val>
          <c:extLst>
            <c:ext xmlns:c16="http://schemas.microsoft.com/office/drawing/2014/chart" uri="{C3380CC4-5D6E-409C-BE32-E72D297353CC}">
              <c16:uniqueId val="{00000001-724D-4F7C-9E01-78C73313BAE0}"/>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2-724D-4F7C-9E01-78C73313BAE0}"/>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13.68</c:v>
                </c:pt>
                <c:pt idx="1">
                  <c:v>11.84</c:v>
                </c:pt>
                <c:pt idx="2">
                  <c:v>9.94</c:v>
                </c:pt>
                <c:pt idx="3">
                  <c:v>9.52</c:v>
                </c:pt>
              </c:numCache>
            </c:numRef>
          </c:val>
          <c:extLst>
            <c:ext xmlns:c16="http://schemas.microsoft.com/office/drawing/2014/chart" uri="{C3380CC4-5D6E-409C-BE32-E72D297353CC}">
              <c16:uniqueId val="{00000003-724D-4F7C-9E01-78C73313BAE0}"/>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4837429929298154"/>
          <c:y val="3.5324732074330123E-2"/>
          <c:w val="0.36293692045980469"/>
          <c:h val="8.1055568316143883E-2"/>
        </c:manualLayout>
      </c:layout>
      <c:overlay val="0"/>
      <c:txPr>
        <a:bodyPr/>
        <a:lstStyle/>
        <a:p>
          <a:pPr>
            <a:defRPr>
              <a:solidFill>
                <a:schemeClr val="bg1">
                  <a:lumMod val="50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994248" y="2155891"/>
          <a:ext cx="152536"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0.67333</cdr:x>
      <cdr:y>0.84373</cdr:y>
    </cdr:from>
    <cdr:to>
      <cdr:x>0.71969</cdr:x>
      <cdr:y>0.98971</cdr:y>
    </cdr:to>
    <cdr:sp macro="" textlink="">
      <cdr:nvSpPr>
        <cdr:cNvPr id="9" name="TextBox 25"/>
        <cdr:cNvSpPr txBox="1"/>
      </cdr:nvSpPr>
      <cdr:spPr>
        <a:xfrm xmlns:a="http://schemas.openxmlformats.org/drawingml/2006/main">
          <a:off x="2215436" y="1978222"/>
          <a:ext cx="152536"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1/8/2020</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026792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2281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62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580782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0.xml"/><Relationship Id="rId7" Type="http://schemas.openxmlformats.org/officeDocument/2006/relationships/chart" Target="../charts/chart10.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package" Target="../embeddings/Microsoft_Excel_Worksheet13.xlsx"/><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3.xml"/><Relationship Id="rId7" Type="http://schemas.openxmlformats.org/officeDocument/2006/relationships/chart" Target="../charts/chart16.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package" Target="../embeddings/Microsoft_Excel_Worksheet20.xlsx"/><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chart" Target="../charts/chart17.xml"/><Relationship Id="rId5" Type="http://schemas.openxmlformats.org/officeDocument/2006/relationships/image" Target="../media/image8.emf"/><Relationship Id="rId4" Type="http://schemas.openxmlformats.org/officeDocument/2006/relationships/package" Target="../embeddings/Microsoft_Excel_Worksheet22.xlsx"/></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5.xml"/><Relationship Id="rId7"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package" Target="../embeddings/Microsoft_Excel_Worksheet26.xlsx"/><Relationship Id="rId5" Type="http://schemas.openxmlformats.org/officeDocument/2006/relationships/chart" Target="../charts/chart19.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chart" Target="../charts/chart24.xml"/><Relationship Id="rId3" Type="http://schemas.openxmlformats.org/officeDocument/2006/relationships/notesSlide" Target="../notesSlides/notesSlide16.xml"/><Relationship Id="rId7" Type="http://schemas.openxmlformats.org/officeDocument/2006/relationships/image" Target="../media/image10.emf"/><Relationship Id="rId12" Type="http://schemas.openxmlformats.org/officeDocument/2006/relationships/chart" Target="../charts/chart23.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bin"/><Relationship Id="rId11" Type="http://schemas.openxmlformats.org/officeDocument/2006/relationships/chart" Target="../charts/chart22.xml"/><Relationship Id="rId5" Type="http://schemas.openxmlformats.org/officeDocument/2006/relationships/chart" Target="../charts/chart21.xml"/><Relationship Id="rId15" Type="http://schemas.openxmlformats.org/officeDocument/2006/relationships/image" Target="../media/image1.jpg"/><Relationship Id="rId10" Type="http://schemas.openxmlformats.org/officeDocument/2006/relationships/image" Target="../media/image11.emf"/><Relationship Id="rId4" Type="http://schemas.openxmlformats.org/officeDocument/2006/relationships/chart" Target="../charts/chart20.xml"/><Relationship Id="rId9" Type="http://schemas.openxmlformats.org/officeDocument/2006/relationships/package" Target="../embeddings/Microsoft_Excel_Worksheet29.xlsx"/><Relationship Id="rId14" Type="http://schemas.openxmlformats.org/officeDocument/2006/relationships/chart" Target="../charts/chart25.xml"/></Relationships>
</file>

<file path=ppt/slides/_rels/slide17.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7.xml"/><Relationship Id="rId7" Type="http://schemas.openxmlformats.org/officeDocument/2006/relationships/image" Target="../media/image12.emf"/><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package" Target="../embeddings/Microsoft_Excel_Worksheet36.xlsx"/><Relationship Id="rId5" Type="http://schemas.openxmlformats.org/officeDocument/2006/relationships/chart" Target="../charts/chart27.xml"/><Relationship Id="rId4" Type="http://schemas.openxmlformats.org/officeDocument/2006/relationships/chart" Target="../charts/chart2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jpg"/><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jpg"/><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8.xml"/><Relationship Id="rId7"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Microsoft_Excel_Worksheet7.xlsx"/><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9.xml"/><Relationship Id="rId7"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Microsoft_Excel_Worksheet10.xlsx"/><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Q4</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Fourth Quarter 2019</a:t>
            </a:r>
          </a:p>
        </p:txBody>
      </p:sp>
      <p:pic>
        <p:nvPicPr>
          <p:cNvPr id="6" name="Picture Placeholder 5"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87" r="87"/>
          <a:stretch>
            <a:fillRect/>
          </a:stretch>
        </p:blipFill>
        <p:spPr>
          <a:prstGeom prst="rect">
            <a:avLst/>
          </a:prstGeom>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EB9FBFEC-4FAC-4D87-8FFA-0F4B6240B2BA}"/>
              </a:ext>
            </a:extLst>
          </p:cNvPr>
          <p:cNvGraphicFramePr/>
          <p:nvPr>
            <p:extLst>
              <p:ext uri="{D42A27DB-BD31-4B8C-83A1-F6EECF244321}">
                <p14:modId xmlns:p14="http://schemas.microsoft.com/office/powerpoint/2010/main" val="2213364079"/>
              </p:ext>
            </p:extLst>
          </p:nvPr>
        </p:nvGraphicFramePr>
        <p:xfrm>
          <a:off x="4617660" y="1790192"/>
          <a:ext cx="5295901" cy="262940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10</a:t>
            </a:fld>
            <a:endParaRPr lang="en-US" dirty="0"/>
          </a:p>
        </p:txBody>
      </p:sp>
      <p:sp>
        <p:nvSpPr>
          <p:cNvPr id="6" name="Text Placeholder 5"/>
          <p:cNvSpPr>
            <a:spLocks noGrp="1"/>
          </p:cNvSpPr>
          <p:nvPr>
            <p:ph type="body" sz="quarter" idx="14"/>
          </p:nvPr>
        </p:nvSpPr>
        <p:spPr/>
        <p:txBody>
          <a:bodyPr/>
          <a:lstStyle/>
          <a:p>
            <a:pPr lvl="0"/>
            <a:r>
              <a:rPr lang="en-US" dirty="0"/>
              <a:t>Fourth Quarter 2019 Index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2020,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p:txBody>
          <a:bodyPr/>
          <a:lstStyle/>
          <a:p>
            <a:r>
              <a:rPr lang="en-US" dirty="0"/>
              <a:t>In US dollar terms, emerging markets outperformed developed markets, including the US, in the fourth quarter.   </a:t>
            </a:r>
          </a:p>
          <a:p>
            <a:r>
              <a:rPr lang="en-US" dirty="0"/>
              <a:t>Value stocks underperformed growth stocks.</a:t>
            </a:r>
          </a:p>
          <a:p>
            <a:r>
              <a:rPr lang="en-US" dirty="0"/>
              <a:t>Small caps underperformed large caps.</a:t>
            </a:r>
          </a:p>
          <a:p>
            <a:r>
              <a:rPr lang="en-US" dirty="0">
                <a:solidFill>
                  <a:srgbClr val="FF0000"/>
                </a:solidFill>
              </a:rPr>
              <a:t>  </a:t>
            </a:r>
          </a:p>
          <a:p>
            <a:endParaRPr lang="en-US" dirty="0">
              <a:solidFill>
                <a:srgbClr val="FF0000"/>
              </a:solidFill>
            </a:endParaRPr>
          </a:p>
          <a:p>
            <a:endParaRPr lang="en-US" dirty="0">
              <a:solidFill>
                <a:srgbClr val="FF0000"/>
              </a:solidFill>
            </a:endParaRP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endParaRPr lang="en-US" dirty="0">
              <a:solidFill>
                <a:srgbClr val="FF0000"/>
              </a:solidFill>
            </a:endParaRPr>
          </a:p>
          <a:p>
            <a:endParaRPr lang="en-US" dirty="0"/>
          </a:p>
          <a:p>
            <a:r>
              <a:rPr lang="en-US" dirty="0"/>
              <a:t>  </a:t>
            </a:r>
          </a:p>
          <a:p>
            <a:endParaRPr lang="en-US" dirty="0"/>
          </a:p>
          <a:p>
            <a:r>
              <a:rPr lang="en-US" dirty="0"/>
              <a:t>  </a:t>
            </a:r>
          </a:p>
          <a:p>
            <a:endParaRPr lang="en-US" dirty="0"/>
          </a:p>
          <a:p>
            <a:r>
              <a:rPr lang="en-US" dirty="0"/>
              <a:t>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27313408"/>
              </p:ext>
            </p:extLst>
          </p:nvPr>
        </p:nvGraphicFramePr>
        <p:xfrm>
          <a:off x="4743450" y="4632325"/>
          <a:ext cx="4772025" cy="1809750"/>
        </p:xfrm>
        <a:graphic>
          <a:graphicData uri="http://schemas.openxmlformats.org/presentationml/2006/ole">
            <mc:AlternateContent xmlns:mc="http://schemas.openxmlformats.org/markup-compatibility/2006">
              <mc:Choice xmlns:v="urn:schemas-microsoft-com:vml" Requires="v">
                <p:oleObj spid="_x0000_s88878" name="Worksheet" r:id="rId5" imgW="4771904" imgH="1809686" progId="Excel.Sheet.12">
                  <p:embed/>
                </p:oleObj>
              </mc:Choice>
              <mc:Fallback>
                <p:oleObj name="Worksheet" r:id="rId5" imgW="4771904" imgH="1809686" progId="Excel.Sheet.12">
                  <p:embed/>
                  <p:pic>
                    <p:nvPicPr>
                      <p:cNvPr id="0" name=""/>
                      <p:cNvPicPr>
                        <a:picLocks noChangeAspect="1" noChangeArrowheads="1"/>
                      </p:cNvPicPr>
                      <p:nvPr/>
                    </p:nvPicPr>
                    <p:blipFill>
                      <a:blip r:embed="rId6"/>
                      <a:srcRect/>
                      <a:stretch>
                        <a:fillRect/>
                      </a:stretch>
                    </p:blipFill>
                    <p:spPr bwMode="auto">
                      <a:xfrm>
                        <a:off x="4743450" y="4632325"/>
                        <a:ext cx="4772025" cy="1809750"/>
                      </a:xfrm>
                      <a:prstGeom prst="rect">
                        <a:avLst/>
                      </a:prstGeom>
                      <a:noFill/>
                      <a:ln>
                        <a:noFill/>
                      </a:ln>
                    </p:spPr>
                  </p:pic>
                </p:oleObj>
              </mc:Fallback>
            </mc:AlternateContent>
          </a:graphicData>
        </a:graphic>
      </p:graphicFrame>
      <p:graphicFrame>
        <p:nvGraphicFramePr>
          <p:cNvPr id="12" name="Chart 11"/>
          <p:cNvGraphicFramePr/>
          <p:nvPr>
            <p:extLst>
              <p:ext uri="{D42A27DB-BD31-4B8C-83A1-F6EECF244321}">
                <p14:modId xmlns:p14="http://schemas.microsoft.com/office/powerpoint/2010/main" val="3580139763"/>
              </p:ext>
            </p:extLst>
          </p:nvPr>
        </p:nvGraphicFramePr>
        <p:xfrm>
          <a:off x="609600" y="5062950"/>
          <a:ext cx="4750676" cy="176310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76C3E436-4E30-40AA-8861-2FA753395301}"/>
              </a:ext>
            </a:extLst>
          </p:cNvPr>
          <p:cNvGrpSpPr/>
          <p:nvPr/>
        </p:nvGrpSpPr>
        <p:grpSpPr>
          <a:xfrm>
            <a:off x="4635169" y="1826708"/>
            <a:ext cx="4813631" cy="342590"/>
            <a:chOff x="4635169" y="1826708"/>
            <a:chExt cx="4813631" cy="342590"/>
          </a:xfrm>
        </p:grpSpPr>
        <p:sp>
          <p:nvSpPr>
            <p:cNvPr id="14" name="Content Placeholder 9">
              <a:extLst>
                <a:ext uri="{FF2B5EF4-FFF2-40B4-BE49-F238E27FC236}">
                  <a16:creationId xmlns:a16="http://schemas.microsoft.com/office/drawing/2014/main" id="{DFC2D292-24E0-43C2-96BD-726B80B97F8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15" name="Straight Connector 14">
              <a:extLst>
                <a:ext uri="{FF2B5EF4-FFF2-40B4-BE49-F238E27FC236}">
                  <a16:creationId xmlns:a16="http://schemas.microsoft.com/office/drawing/2014/main" id="{13701C3F-5CAC-41DC-9C88-823CBC5A9D47}"/>
                </a:ext>
              </a:extLst>
            </p:cNvPr>
            <p:cNvCxnSpPr>
              <a:cxnSpLocks/>
            </p:cNvCxnSpPr>
            <p:nvPr/>
          </p:nvCxnSpPr>
          <p:spPr>
            <a:xfrm flipV="1">
              <a:off x="4724400" y="2095051"/>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FFF59CC-A2CB-48E6-8674-6B10021363C3}"/>
              </a:ext>
            </a:extLst>
          </p:cNvPr>
          <p:cNvGrpSpPr/>
          <p:nvPr/>
        </p:nvGrpSpPr>
        <p:grpSpPr>
          <a:xfrm>
            <a:off x="539264" y="4798637"/>
            <a:ext cx="3771481" cy="404896"/>
            <a:chOff x="609600" y="4798637"/>
            <a:chExt cx="3771481" cy="404896"/>
          </a:xfrm>
        </p:grpSpPr>
        <p:cxnSp>
          <p:nvCxnSpPr>
            <p:cNvPr id="17" name="Straight Connector 16">
              <a:extLst>
                <a:ext uri="{FF2B5EF4-FFF2-40B4-BE49-F238E27FC236}">
                  <a16:creationId xmlns:a16="http://schemas.microsoft.com/office/drawing/2014/main" id="{24C61435-4BA4-4EDF-B3FC-F66B2BD20CC6}"/>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EF988981-06E8-440F-B209-66F3F2566C1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05A4F654-710D-4DE1-9AD2-50B561DD1B68}"/>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1" name="Picture Placeholder 20"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9367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1963102800"/>
              </p:ext>
            </p:extLst>
          </p:nvPr>
        </p:nvGraphicFramePr>
        <p:xfrm>
          <a:off x="5162492" y="2765290"/>
          <a:ext cx="4261104"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826190434"/>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Country performance based on respective indices in the MSCI World ex US IMI Index (for developed markets), MSCI USA IMI Index (for US), and MSCI Emerging Markets IMI Index. All returns in USD and net of withholding tax on dividends. MSCI data © MSCI 2020, all rights reserved. UAE and Qatar have been reclassified as emerging markets by MSCI, effective May 2014. Saudi Arabia and Argentina have been reclassified as emerging markets by MSCI, effective May 2019.</a:t>
            </a:r>
          </a:p>
        </p:txBody>
      </p:sp>
      <p:sp>
        <p:nvSpPr>
          <p:cNvPr id="19" name="Text Placeholder 18"/>
          <p:cNvSpPr>
            <a:spLocks noGrp="1"/>
          </p:cNvSpPr>
          <p:nvPr>
            <p:ph type="body" sz="quarter" idx="18"/>
          </p:nvPr>
        </p:nvSpPr>
        <p:spPr/>
        <p:txBody>
          <a:bodyPr/>
          <a:lstStyle/>
          <a:p>
            <a:r>
              <a:rPr lang="en-US" dirty="0"/>
              <a:t>In US dollar terms, Ireland and Sweden recorded the highest country performance in developed markets in the fourth quarter, while Australia and Belgium posted the lowest returns. In emerging markets, Pakistan and Hungary were the top performers, while Chile and Thailand posted the lowest performance.</a:t>
            </a:r>
          </a:p>
        </p:txBody>
      </p:sp>
      <p:sp>
        <p:nvSpPr>
          <p:cNvPr id="6" name="Text Placeholder 5"/>
          <p:cNvSpPr>
            <a:spLocks noGrp="1"/>
          </p:cNvSpPr>
          <p:nvPr>
            <p:ph type="body" sz="quarter" idx="14"/>
          </p:nvPr>
        </p:nvSpPr>
        <p:spPr/>
        <p:txBody>
          <a:bodyPr/>
          <a:lstStyle/>
          <a:p>
            <a:pPr lvl="0"/>
            <a:r>
              <a:rPr lang="en-US" dirty="0"/>
              <a:t>Fourth Quarter 2019 Index Returns</a:t>
            </a:r>
          </a:p>
        </p:txBody>
      </p:sp>
      <p:grpSp>
        <p:nvGrpSpPr>
          <p:cNvPr id="12" name="Group 11">
            <a:extLst>
              <a:ext uri="{FF2B5EF4-FFF2-40B4-BE49-F238E27FC236}">
                <a16:creationId xmlns:a16="http://schemas.microsoft.com/office/drawing/2014/main" id="{2CAAF25F-760F-4A11-BE1C-AF8EB6276DDF}"/>
              </a:ext>
            </a:extLst>
          </p:cNvPr>
          <p:cNvGrpSpPr/>
          <p:nvPr/>
        </p:nvGrpSpPr>
        <p:grpSpPr>
          <a:xfrm>
            <a:off x="524130" y="2558502"/>
            <a:ext cx="4386472" cy="246221"/>
            <a:chOff x="383457" y="2594050"/>
            <a:chExt cx="4386472" cy="246221"/>
          </a:xfrm>
        </p:grpSpPr>
        <p:sp>
          <p:nvSpPr>
            <p:cNvPr id="13" name="TextBox 12">
              <a:extLst>
                <a:ext uri="{FF2B5EF4-FFF2-40B4-BE49-F238E27FC236}">
                  <a16:creationId xmlns:a16="http://schemas.microsoft.com/office/drawing/2014/main" id="{E3935B8E-B788-46C5-962A-FCE3BEC76A60}"/>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59793270-7B38-4286-A8FC-A5CC69DE6659}"/>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395BF37B-5D28-402C-B3A3-1ECF1183D420}"/>
              </a:ext>
            </a:extLst>
          </p:cNvPr>
          <p:cNvGrpSpPr/>
          <p:nvPr/>
        </p:nvGrpSpPr>
        <p:grpSpPr>
          <a:xfrm>
            <a:off x="5059297" y="2558502"/>
            <a:ext cx="4396522" cy="246221"/>
            <a:chOff x="5234734" y="2432382"/>
            <a:chExt cx="4396522" cy="246221"/>
          </a:xfrm>
        </p:grpSpPr>
        <p:sp>
          <p:nvSpPr>
            <p:cNvPr id="20" name="TextBox 19">
              <a:extLst>
                <a:ext uri="{FF2B5EF4-FFF2-40B4-BE49-F238E27FC236}">
                  <a16:creationId xmlns:a16="http://schemas.microsoft.com/office/drawing/2014/main" id="{1D4EA527-4B48-4321-93C2-7857B1C74DC9}"/>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1472EBC8-A5FD-4547-A798-BE634318F579}"/>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22"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408461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2136244895"/>
              </p:ext>
            </p:extLst>
          </p:nvPr>
        </p:nvGraphicFramePr>
        <p:xfrm>
          <a:off x="5174428" y="2765290"/>
          <a:ext cx="4249163"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2973755887"/>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Currency Performance vs. US Dollar</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p>
          <a:p>
            <a:r>
              <a:rPr lang="en-US" dirty="0"/>
              <a:t>MSCI data © MSCI 2020, all rights reserved. </a:t>
            </a:r>
          </a:p>
        </p:txBody>
      </p:sp>
      <p:sp>
        <p:nvSpPr>
          <p:cNvPr id="19" name="Text Placeholder 18"/>
          <p:cNvSpPr>
            <a:spLocks noGrp="1"/>
          </p:cNvSpPr>
          <p:nvPr>
            <p:ph type="body" sz="quarter" idx="18"/>
          </p:nvPr>
        </p:nvSpPr>
        <p:spPr>
          <a:xfrm>
            <a:off x="540289" y="1790200"/>
            <a:ext cx="8904287" cy="814777"/>
          </a:xfrm>
        </p:spPr>
        <p:txBody>
          <a:bodyPr/>
          <a:lstStyle/>
          <a:p>
            <a:r>
              <a:rPr lang="en-US" dirty="0"/>
              <a:t>In developed and emerging markets, most currencies appreciated vs. the US dollar. The few exceptions included the Japanese yen and the Turkish lira.</a:t>
            </a:r>
          </a:p>
        </p:txBody>
      </p:sp>
      <p:sp>
        <p:nvSpPr>
          <p:cNvPr id="6" name="Text Placeholder 5"/>
          <p:cNvSpPr>
            <a:spLocks noGrp="1"/>
          </p:cNvSpPr>
          <p:nvPr>
            <p:ph type="body" sz="quarter" idx="14"/>
          </p:nvPr>
        </p:nvSpPr>
        <p:spPr/>
        <p:txBody>
          <a:bodyPr/>
          <a:lstStyle/>
          <a:p>
            <a:pPr lvl="0"/>
            <a:r>
              <a:rPr lang="en-US" dirty="0"/>
              <a:t>Fourth Quarter 2019</a:t>
            </a:r>
          </a:p>
        </p:txBody>
      </p:sp>
      <p:grpSp>
        <p:nvGrpSpPr>
          <p:cNvPr id="12" name="Group 11">
            <a:extLst>
              <a:ext uri="{FF2B5EF4-FFF2-40B4-BE49-F238E27FC236}">
                <a16:creationId xmlns:a16="http://schemas.microsoft.com/office/drawing/2014/main" id="{1D0D1F38-FF33-4408-9984-9D7AA16DD784}"/>
              </a:ext>
            </a:extLst>
          </p:cNvPr>
          <p:cNvGrpSpPr/>
          <p:nvPr/>
        </p:nvGrpSpPr>
        <p:grpSpPr>
          <a:xfrm>
            <a:off x="524133" y="2558502"/>
            <a:ext cx="4386472" cy="246221"/>
            <a:chOff x="383457" y="2594050"/>
            <a:chExt cx="4386472" cy="246221"/>
          </a:xfrm>
        </p:grpSpPr>
        <p:sp>
          <p:nvSpPr>
            <p:cNvPr id="13" name="TextBox 12">
              <a:extLst>
                <a:ext uri="{FF2B5EF4-FFF2-40B4-BE49-F238E27FC236}">
                  <a16:creationId xmlns:a16="http://schemas.microsoft.com/office/drawing/2014/main" id="{1647B9BA-50BC-4A8A-AF92-D2A8C3F46819}"/>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a:t>
              </a:r>
            </a:p>
          </p:txBody>
        </p:sp>
        <p:cxnSp>
          <p:nvCxnSpPr>
            <p:cNvPr id="15" name="Straight Connector 14">
              <a:extLst>
                <a:ext uri="{FF2B5EF4-FFF2-40B4-BE49-F238E27FC236}">
                  <a16:creationId xmlns:a16="http://schemas.microsoft.com/office/drawing/2014/main" id="{A3CF5BB0-BF85-4F27-A273-FBDFA9D766A0}"/>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6949230-70BE-4C5A-BFBC-371DC789FCCF}"/>
              </a:ext>
            </a:extLst>
          </p:cNvPr>
          <p:cNvGrpSpPr/>
          <p:nvPr/>
        </p:nvGrpSpPr>
        <p:grpSpPr>
          <a:xfrm>
            <a:off x="5069349" y="2558502"/>
            <a:ext cx="4386472" cy="246221"/>
            <a:chOff x="5244784" y="2432382"/>
            <a:chExt cx="4386472" cy="246221"/>
          </a:xfrm>
        </p:grpSpPr>
        <p:sp>
          <p:nvSpPr>
            <p:cNvPr id="20" name="TextBox 19">
              <a:extLst>
                <a:ext uri="{FF2B5EF4-FFF2-40B4-BE49-F238E27FC236}">
                  <a16:creationId xmlns:a16="http://schemas.microsoft.com/office/drawing/2014/main" id="{40393FB6-8773-4B5B-8299-CC6D48A3DDE3}"/>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a:t>
              </a:r>
            </a:p>
          </p:txBody>
        </p:sp>
        <p:cxnSp>
          <p:nvCxnSpPr>
            <p:cNvPr id="21" name="Straight Connector 20">
              <a:extLst>
                <a:ext uri="{FF2B5EF4-FFF2-40B4-BE49-F238E27FC236}">
                  <a16:creationId xmlns:a16="http://schemas.microsoft.com/office/drawing/2014/main" id="{8655B192-8DE6-45AB-B48D-C55334C078B6}"/>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22"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75514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sp>
        <p:nvSpPr>
          <p:cNvPr id="7" name="Text Placeholder 6"/>
          <p:cNvSpPr>
            <a:spLocks noGrp="1"/>
          </p:cNvSpPr>
          <p:nvPr>
            <p:ph type="body" sz="quarter" idx="14"/>
          </p:nvPr>
        </p:nvSpPr>
        <p:spPr/>
        <p:txBody>
          <a:bodyPr/>
          <a:lstStyle/>
          <a:p>
            <a:r>
              <a:rPr lang="en-US" dirty="0"/>
              <a:t>Fourth Quarter 2019 Index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2020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US real estate investment trusts (REITs) underperformed non-US REITs in US dollar terms during the fourth quarter.</a:t>
            </a:r>
          </a:p>
        </p:txBody>
      </p:sp>
      <p:graphicFrame>
        <p:nvGraphicFramePr>
          <p:cNvPr id="14" name="Chart 13"/>
          <p:cNvGraphicFramePr/>
          <p:nvPr>
            <p:extLst>
              <p:ext uri="{D42A27DB-BD31-4B8C-83A1-F6EECF244321}">
                <p14:modId xmlns:p14="http://schemas.microsoft.com/office/powerpoint/2010/main" val="2518658710"/>
              </p:ext>
            </p:extLst>
          </p:nvPr>
        </p:nvGraphicFramePr>
        <p:xfrm>
          <a:off x="4599852" y="2140299"/>
          <a:ext cx="5295901" cy="18790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31518574"/>
              </p:ext>
            </p:extLst>
          </p:nvPr>
        </p:nvGraphicFramePr>
        <p:xfrm>
          <a:off x="4745038" y="4738688"/>
          <a:ext cx="4505325" cy="1762125"/>
        </p:xfrm>
        <a:graphic>
          <a:graphicData uri="http://schemas.openxmlformats.org/presentationml/2006/ole">
            <mc:AlternateContent xmlns:mc="http://schemas.openxmlformats.org/markup-compatibility/2006">
              <mc:Choice xmlns:v="urn:schemas-microsoft-com:vml" Requires="v">
                <p:oleObj spid="_x0000_s89895" name="Worksheet" r:id="rId5" imgW="4505204" imgH="1762045" progId="Excel.Sheet.12">
                  <p:embed/>
                </p:oleObj>
              </mc:Choice>
              <mc:Fallback>
                <p:oleObj name="Worksheet" r:id="rId5" imgW="4505204" imgH="1762045" progId="Excel.Sheet.12">
                  <p:embed/>
                  <p:pic>
                    <p:nvPicPr>
                      <p:cNvPr id="0" name=""/>
                      <p:cNvPicPr>
                        <a:picLocks noChangeAspect="1" noChangeArrowheads="1"/>
                      </p:cNvPicPr>
                      <p:nvPr/>
                    </p:nvPicPr>
                    <p:blipFill>
                      <a:blip r:embed="rId6"/>
                      <a:srcRect/>
                      <a:stretch>
                        <a:fillRect/>
                      </a:stretch>
                    </p:blipFill>
                    <p:spPr bwMode="auto">
                      <a:xfrm>
                        <a:off x="4745038" y="4738688"/>
                        <a:ext cx="45053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4067984444"/>
              </p:ext>
            </p:extLst>
          </p:nvPr>
        </p:nvGraphicFramePr>
        <p:xfrm>
          <a:off x="609599" y="5024176"/>
          <a:ext cx="3841821" cy="181875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F84F2405-280A-4654-82E1-CBCC0FAB3A4F}"/>
              </a:ext>
            </a:extLst>
          </p:cNvPr>
          <p:cNvGrpSpPr/>
          <p:nvPr/>
        </p:nvGrpSpPr>
        <p:grpSpPr>
          <a:xfrm>
            <a:off x="539264" y="4798637"/>
            <a:ext cx="3771481" cy="404896"/>
            <a:chOff x="609600" y="4798637"/>
            <a:chExt cx="3771481" cy="404896"/>
          </a:xfrm>
        </p:grpSpPr>
        <p:cxnSp>
          <p:nvCxnSpPr>
            <p:cNvPr id="15" name="Straight Connector 14">
              <a:extLst>
                <a:ext uri="{FF2B5EF4-FFF2-40B4-BE49-F238E27FC236}">
                  <a16:creationId xmlns:a16="http://schemas.microsoft.com/office/drawing/2014/main" id="{4C9BBF4E-3FD5-461D-B078-21E99714BDE1}"/>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10">
              <a:extLst>
                <a:ext uri="{FF2B5EF4-FFF2-40B4-BE49-F238E27FC236}">
                  <a16:creationId xmlns:a16="http://schemas.microsoft.com/office/drawing/2014/main" id="{09BBBB74-23A3-4E78-9FF2-C2BBC90555F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latin typeface="+mj-lt"/>
                </a:rPr>
                <a:t>Total Value of REIT Stocks</a:t>
              </a:r>
            </a:p>
            <a:p>
              <a:pPr marL="0" lvl="1" indent="0">
                <a:spcBef>
                  <a:spcPts val="0"/>
                </a:spcBef>
                <a:buNone/>
              </a:pPr>
              <a:endParaRPr lang="en-US" sz="1000" b="1" dirty="0">
                <a:solidFill>
                  <a:schemeClr val="tx2"/>
                </a:solidFill>
              </a:endParaRPr>
            </a:p>
          </p:txBody>
        </p:sp>
      </p:grpSp>
      <p:sp>
        <p:nvSpPr>
          <p:cNvPr id="17" name="Content Placeholder 23">
            <a:extLst>
              <a:ext uri="{FF2B5EF4-FFF2-40B4-BE49-F238E27FC236}">
                <a16:creationId xmlns:a16="http://schemas.microsoft.com/office/drawing/2014/main" id="{0512B4E1-FE62-43EF-937A-6411FF89ACD3}"/>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8" name="Group 17">
            <a:extLst>
              <a:ext uri="{FF2B5EF4-FFF2-40B4-BE49-F238E27FC236}">
                <a16:creationId xmlns:a16="http://schemas.microsoft.com/office/drawing/2014/main" id="{126212E1-EF59-45D7-B34A-571189FBFE67}"/>
              </a:ext>
            </a:extLst>
          </p:cNvPr>
          <p:cNvGrpSpPr/>
          <p:nvPr/>
        </p:nvGrpSpPr>
        <p:grpSpPr>
          <a:xfrm>
            <a:off x="4655265" y="1826708"/>
            <a:ext cx="4813631" cy="342590"/>
            <a:chOff x="4635169" y="1826708"/>
            <a:chExt cx="4813631" cy="342590"/>
          </a:xfrm>
        </p:grpSpPr>
        <p:sp>
          <p:nvSpPr>
            <p:cNvPr id="19" name="Content Placeholder 9">
              <a:extLst>
                <a:ext uri="{FF2B5EF4-FFF2-40B4-BE49-F238E27FC236}">
                  <a16:creationId xmlns:a16="http://schemas.microsoft.com/office/drawing/2014/main" id="{8EE6814C-483F-43F7-A2D2-75A56D9657C3}"/>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84AD0D03-E95A-4A14-A7F4-0C773B95A0B0}"/>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0" name="Picture Placeholder 19"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01300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4" name="Text Placeholder 3"/>
          <p:cNvSpPr>
            <a:spLocks noGrp="1"/>
          </p:cNvSpPr>
          <p:nvPr>
            <p:ph type="body" sz="quarter" idx="14"/>
          </p:nvPr>
        </p:nvSpPr>
        <p:spPr/>
        <p:txBody>
          <a:bodyPr/>
          <a:lstStyle/>
          <a:p>
            <a:r>
              <a:rPr lang="en-US" dirty="0"/>
              <a:t>Fourth Quarter 2019 Index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increased 4.42% in the fourth quarter. </a:t>
            </a:r>
          </a:p>
          <a:p>
            <a:r>
              <a:rPr lang="en-US" dirty="0"/>
              <a:t>Coffee and soybean oil were the top performers, gaining 24.33% and 17.62%, respectively. </a:t>
            </a:r>
          </a:p>
          <a:p>
            <a:r>
              <a:rPr lang="en-US" dirty="0"/>
              <a:t>Nickel and natural gas were the worst performers, declining by 17.97% and 17.57%, respectively.</a:t>
            </a:r>
          </a:p>
        </p:txBody>
      </p:sp>
      <p:graphicFrame>
        <p:nvGraphicFramePr>
          <p:cNvPr id="3" name="Object 2"/>
          <p:cNvGraphicFramePr>
            <a:graphicFrameLocks/>
          </p:cNvGraphicFramePr>
          <p:nvPr>
            <p:extLst>
              <p:ext uri="{D42A27DB-BD31-4B8C-83A1-F6EECF244321}">
                <p14:modId xmlns:p14="http://schemas.microsoft.com/office/powerpoint/2010/main" val="2483935845"/>
              </p:ext>
            </p:extLst>
          </p:nvPr>
        </p:nvGraphicFramePr>
        <p:xfrm>
          <a:off x="609600" y="4587875"/>
          <a:ext cx="3457575" cy="857250"/>
        </p:xfrm>
        <a:graphic>
          <a:graphicData uri="http://schemas.openxmlformats.org/presentationml/2006/ole">
            <mc:AlternateContent xmlns:mc="http://schemas.openxmlformats.org/markup-compatibility/2006">
              <mc:Choice xmlns:v="urn:schemas-microsoft-com:vml" Requires="v">
                <p:oleObj spid="_x0000_s90905" name="Worksheet" r:id="rId4" imgW="3457431" imgH="857250" progId="Excel.Sheet.12">
                  <p:embed/>
                </p:oleObj>
              </mc:Choice>
              <mc:Fallback>
                <p:oleObj name="Worksheet" r:id="rId4" imgW="3457431" imgH="857250" progId="Excel.Sheet.12">
                  <p:embed/>
                  <p:pic>
                    <p:nvPicPr>
                      <p:cNvPr id="0" name=""/>
                      <p:cNvPicPr>
                        <a:picLocks noChangeArrowheads="1"/>
                      </p:cNvPicPr>
                      <p:nvPr/>
                    </p:nvPicPr>
                    <p:blipFill>
                      <a:blip r:embed="rId5"/>
                      <a:srcRect/>
                      <a:stretch>
                        <a:fillRect/>
                      </a:stretch>
                    </p:blipFill>
                    <p:spPr bwMode="auto">
                      <a:xfrm>
                        <a:off x="609600" y="4587875"/>
                        <a:ext cx="34575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Chart 9"/>
          <p:cNvGraphicFramePr/>
          <p:nvPr>
            <p:extLst>
              <p:ext uri="{D42A27DB-BD31-4B8C-83A1-F6EECF244321}">
                <p14:modId xmlns:p14="http://schemas.microsoft.com/office/powerpoint/2010/main" val="2292789625"/>
              </p:ext>
            </p:extLst>
          </p:nvPr>
        </p:nvGraphicFramePr>
        <p:xfrm>
          <a:off x="4843945" y="1754365"/>
          <a:ext cx="4890281" cy="4937760"/>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a:extLst>
              <a:ext uri="{FF2B5EF4-FFF2-40B4-BE49-F238E27FC236}">
                <a16:creationId xmlns:a16="http://schemas.microsoft.com/office/drawing/2014/main" id="{E3727012-40E0-4AE9-B47D-EAB6060B95A9}"/>
              </a:ext>
            </a:extLst>
          </p:cNvPr>
          <p:cNvSpPr txBox="1"/>
          <p:nvPr/>
        </p:nvSpPr>
        <p:spPr bwMode="auto">
          <a:xfrm>
            <a:off x="513536" y="4760825"/>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6" name="Group 15">
            <a:extLst>
              <a:ext uri="{FF2B5EF4-FFF2-40B4-BE49-F238E27FC236}">
                <a16:creationId xmlns:a16="http://schemas.microsoft.com/office/drawing/2014/main" id="{CAF50A0D-A3E5-4690-ACCF-D8EBFDE88619}"/>
              </a:ext>
            </a:extLst>
          </p:cNvPr>
          <p:cNvGrpSpPr/>
          <p:nvPr/>
        </p:nvGrpSpPr>
        <p:grpSpPr>
          <a:xfrm>
            <a:off x="5041654" y="1866900"/>
            <a:ext cx="4386472" cy="246221"/>
            <a:chOff x="5244784" y="2432382"/>
            <a:chExt cx="4386472" cy="246221"/>
          </a:xfrm>
        </p:grpSpPr>
        <p:sp>
          <p:nvSpPr>
            <p:cNvPr id="17" name="TextBox 16">
              <a:extLst>
                <a:ext uri="{FF2B5EF4-FFF2-40B4-BE49-F238E27FC236}">
                  <a16:creationId xmlns:a16="http://schemas.microsoft.com/office/drawing/2014/main" id="{A214FDA0-47BA-4708-91FB-16EC0A981C39}"/>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mj-lt"/>
                </a:rPr>
                <a:t>Ranked Returns (%)</a:t>
              </a:r>
            </a:p>
          </p:txBody>
        </p:sp>
        <p:cxnSp>
          <p:nvCxnSpPr>
            <p:cNvPr id="19" name="Straight Connector 18">
              <a:extLst>
                <a:ext uri="{FF2B5EF4-FFF2-40B4-BE49-F238E27FC236}">
                  <a16:creationId xmlns:a16="http://schemas.microsoft.com/office/drawing/2014/main" id="{71E5228C-5231-4E16-B366-1F569E381050}"/>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5" name="Picture Placeholder 14"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345006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3339063469"/>
              </p:ext>
            </p:extLst>
          </p:nvPr>
        </p:nvGraphicFramePr>
        <p:xfrm>
          <a:off x="6458586" y="1780830"/>
          <a:ext cx="3290251" cy="2765030"/>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sp>
        <p:nvSpPr>
          <p:cNvPr id="31" name="Text Placeholder 30"/>
          <p:cNvSpPr>
            <a:spLocks noGrp="1"/>
          </p:cNvSpPr>
          <p:nvPr>
            <p:ph type="body" sz="quarter" idx="15"/>
          </p:nvPr>
        </p:nvSpPr>
        <p:spPr/>
        <p:txBody>
          <a:bodyPr/>
          <a:lstStyle/>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are from the S&amp;P National AMT-Free Municipal Bond Index. AAA-AA Corporates represent the Bank of America Merrill Lynch US Corporates, AA-AAA rated. A-BBB Corporates represent the ICE BofA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2020 FTSE Fixed Income LLC, all rights reserved. ICE BofA index data © 2020 ICE Data Indices, LLC. S&amp;P data © 2020 S&amp;P Dow Jones Indices LLC, a division of S&amp;P Global. All rights reserved. </a:t>
            </a:r>
          </a:p>
        </p:txBody>
      </p:sp>
      <p:sp>
        <p:nvSpPr>
          <p:cNvPr id="7" name="Text Placeholder 6"/>
          <p:cNvSpPr>
            <a:spLocks noGrp="1"/>
          </p:cNvSpPr>
          <p:nvPr>
            <p:ph type="body" sz="quarter" idx="14"/>
          </p:nvPr>
        </p:nvSpPr>
        <p:spPr>
          <a:xfrm>
            <a:off x="529813" y="1086488"/>
            <a:ext cx="8823326" cy="346075"/>
          </a:xfrm>
        </p:spPr>
        <p:txBody>
          <a:bodyPr/>
          <a:lstStyle/>
          <a:p>
            <a:r>
              <a:rPr lang="en-US" dirty="0"/>
              <a:t>Fourth Quarter 2019 Index Returns</a:t>
            </a:r>
          </a:p>
        </p:txBody>
      </p:sp>
      <p:sp>
        <p:nvSpPr>
          <p:cNvPr id="9" name="Text Placeholder 8"/>
          <p:cNvSpPr>
            <a:spLocks noGrp="1"/>
          </p:cNvSpPr>
          <p:nvPr>
            <p:ph type="body" sz="quarter" idx="20"/>
          </p:nvPr>
        </p:nvSpPr>
        <p:spPr/>
        <p:txBody>
          <a:bodyPr/>
          <a:lstStyle/>
          <a:p>
            <a:r>
              <a:rPr lang="en-US" dirty="0"/>
              <a:t>Interest rate changes were mixed in the US Treasury market during the fourth quarter. The yield on the 5-year Treasury note increased 14 basis points (bps), ending at 1.69%. The yield on the 10-year note rose 24 bps to 1.92%. The 30-year Treasury bond yield increased 27 bps to 2.39%.</a:t>
            </a:r>
          </a:p>
          <a:p>
            <a:r>
              <a:rPr lang="en-US" dirty="0"/>
              <a:t>On the short end of the yield curve, the 1-month Treasury bill yield decreased to 1.48%, while the yield on the 1-year bill dipped 16 bps to 1.59%. The 2-year note yield finished at 1.58% after a decrease of 5 bps.</a:t>
            </a:r>
          </a:p>
          <a:p>
            <a:r>
              <a:rPr lang="en-US" dirty="0"/>
              <a:t>In terms of total returns, short-term corporate bonds gained 0.95%. Intermediate corporate bonds had a total return of 1.10%.</a:t>
            </a:r>
          </a:p>
          <a:p>
            <a:r>
              <a:rPr lang="en-US" dirty="0"/>
              <a:t>The total return for short-term municipal bonds was 0.84%, while intermediate-term munis returned 0.93%. General obligation bonds outperformed revenue bonds.</a:t>
            </a:r>
          </a:p>
        </p:txBody>
      </p:sp>
      <p:graphicFrame>
        <p:nvGraphicFramePr>
          <p:cNvPr id="13" name="Chart 12"/>
          <p:cNvGraphicFramePr/>
          <p:nvPr>
            <p:extLst>
              <p:ext uri="{D42A27DB-BD31-4B8C-83A1-F6EECF244321}">
                <p14:modId xmlns:p14="http://schemas.microsoft.com/office/powerpoint/2010/main" val="979557680"/>
              </p:ext>
            </p:extLst>
          </p:nvPr>
        </p:nvGraphicFramePr>
        <p:xfrm>
          <a:off x="3336925" y="1780835"/>
          <a:ext cx="3290250" cy="255519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Object 11">
            <a:extLst>
              <a:ext uri="{FF2B5EF4-FFF2-40B4-BE49-F238E27FC236}">
                <a16:creationId xmlns:a16="http://schemas.microsoft.com/office/drawing/2014/main" id="{E05B80F5-B79E-4989-AD26-F3833084CD68}"/>
              </a:ext>
            </a:extLst>
          </p:cNvPr>
          <p:cNvGraphicFramePr>
            <a:graphicFrameLocks noChangeAspect="1"/>
          </p:cNvGraphicFramePr>
          <p:nvPr>
            <p:extLst>
              <p:ext uri="{D42A27DB-BD31-4B8C-83A1-F6EECF244321}">
                <p14:modId xmlns:p14="http://schemas.microsoft.com/office/powerpoint/2010/main" val="534089798"/>
              </p:ext>
            </p:extLst>
          </p:nvPr>
        </p:nvGraphicFramePr>
        <p:xfrm>
          <a:off x="3380403" y="4494213"/>
          <a:ext cx="5935663" cy="2085975"/>
        </p:xfrm>
        <a:graphic>
          <a:graphicData uri="http://schemas.openxmlformats.org/presentationml/2006/ole">
            <mc:AlternateContent xmlns:mc="http://schemas.openxmlformats.org/markup-compatibility/2006">
              <mc:Choice xmlns:v="urn:schemas-microsoft-com:vml" Requires="v">
                <p:oleObj spid="_x0000_s91936" name="Worksheet" r:id="rId6" imgW="6381590" imgH="2219218" progId="Excel.Sheet.12">
                  <p:embed/>
                </p:oleObj>
              </mc:Choice>
              <mc:Fallback>
                <p:oleObj name="Worksheet" r:id="rId6" imgW="6381590" imgH="2219218" progId="Excel.Sheet.12">
                  <p:embed/>
                  <p:pic>
                    <p:nvPicPr>
                      <p:cNvPr id="12" name="Object 11">
                        <a:extLst>
                          <a:ext uri="{FF2B5EF4-FFF2-40B4-BE49-F238E27FC236}">
                            <a16:creationId xmlns:a16="http://schemas.microsoft.com/office/drawing/2014/main" id="{5EF1ECF9-D60E-4453-BB33-425FBD0528EA}"/>
                          </a:ext>
                        </a:extLst>
                      </p:cNvPr>
                      <p:cNvPicPr>
                        <a:picLocks noChangeAspect="1" noChangeArrowheads="1"/>
                      </p:cNvPicPr>
                      <p:nvPr/>
                    </p:nvPicPr>
                    <p:blipFill>
                      <a:blip r:embed="rId7"/>
                      <a:srcRect/>
                      <a:stretch>
                        <a:fillRect/>
                      </a:stretch>
                    </p:blipFill>
                    <p:spPr bwMode="auto">
                      <a:xfrm>
                        <a:off x="3380403" y="4494213"/>
                        <a:ext cx="5935663" cy="2085975"/>
                      </a:xfrm>
                      <a:prstGeom prst="rect">
                        <a:avLst/>
                      </a:prstGeom>
                      <a:noFill/>
                      <a:ln>
                        <a:noFill/>
                      </a:ln>
                    </p:spPr>
                  </p:pic>
                </p:oleObj>
              </mc:Fallback>
            </mc:AlternateContent>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34150" y="1852382"/>
            <a:ext cx="3124200" cy="280039"/>
            <a:chOff x="6534150" y="1852382"/>
            <a:chExt cx="3124200" cy="280039"/>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3415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32421"/>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312527" y="1852382"/>
            <a:ext cx="3220333" cy="280039"/>
            <a:chOff x="6534150" y="1852382"/>
            <a:chExt cx="3076575" cy="280039"/>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34150" y="1852382"/>
              <a:ext cx="30765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a:cxnSpLocks/>
            </p:cNvCxnSpPr>
            <p:nvPr/>
          </p:nvCxnSpPr>
          <p:spPr>
            <a:xfrm>
              <a:off x="6627175" y="2132421"/>
              <a:ext cx="289040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98869" y="4488893"/>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pic>
        <p:nvPicPr>
          <p:cNvPr id="22" name="Picture Placeholder 21"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235951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31" name="Text Placeholder 30"/>
          <p:cNvSpPr>
            <a:spLocks noGrp="1"/>
          </p:cNvSpPr>
          <p:nvPr>
            <p:ph type="body" sz="quarter" idx="15"/>
          </p:nvPr>
        </p:nvSpPr>
        <p:spPr/>
        <p:txBody>
          <a:bodyPr/>
          <a:lstStyle/>
          <a:p>
            <a:r>
              <a:rPr lang="en-US" dirty="0"/>
              <a:t>One basis point (bps) equals 0.01%. Source: ICE BofA government yield. ICE BofA index data © 2019 ICE Data Indices, LLC.</a:t>
            </a:r>
          </a:p>
        </p:txBody>
      </p:sp>
      <p:sp>
        <p:nvSpPr>
          <p:cNvPr id="7" name="Text Placeholder 6"/>
          <p:cNvSpPr>
            <a:spLocks noGrp="1"/>
          </p:cNvSpPr>
          <p:nvPr>
            <p:ph type="body" sz="quarter" idx="14"/>
          </p:nvPr>
        </p:nvSpPr>
        <p:spPr/>
        <p:txBody>
          <a:bodyPr/>
          <a:lstStyle/>
          <a:p>
            <a:r>
              <a:rPr lang="en-US" dirty="0"/>
              <a:t>Fourth Quarter 2019 Yield Curves</a:t>
            </a:r>
          </a:p>
        </p:txBody>
      </p:sp>
      <p:sp>
        <p:nvSpPr>
          <p:cNvPr id="9" name="Text Placeholder 8"/>
          <p:cNvSpPr>
            <a:spLocks noGrp="1"/>
          </p:cNvSpPr>
          <p:nvPr>
            <p:ph type="body" sz="quarter" idx="20"/>
          </p:nvPr>
        </p:nvSpPr>
        <p:spPr/>
        <p:txBody>
          <a:bodyPr/>
          <a:lstStyle/>
          <a:p>
            <a:r>
              <a:rPr lang="en-US" dirty="0"/>
              <a:t>Interest rates in global developed markets generally increased during   the fourth quarter. </a:t>
            </a:r>
          </a:p>
          <a:p>
            <a:r>
              <a:rPr lang="en-US" dirty="0"/>
              <a:t>Longer-term bonds generally underperformed shorter-term bonds    in the global developed markets.</a:t>
            </a:r>
          </a:p>
          <a:p>
            <a:r>
              <a:rPr lang="en-US" dirty="0"/>
              <a:t>Short- and intermediate-term      nominal rates are negative in       Japan and Germany.</a:t>
            </a:r>
          </a:p>
        </p:txBody>
      </p:sp>
      <p:graphicFrame>
        <p:nvGraphicFramePr>
          <p:cNvPr id="23" name="Chart 22">
            <a:extLst>
              <a:ext uri="{FF2B5EF4-FFF2-40B4-BE49-F238E27FC236}">
                <a16:creationId xmlns:a16="http://schemas.microsoft.com/office/drawing/2014/main" id="{999257CB-79D0-4805-AEBB-C908DE512065}"/>
              </a:ext>
            </a:extLst>
          </p:cNvPr>
          <p:cNvGraphicFramePr/>
          <p:nvPr/>
        </p:nvGraphicFramePr>
        <p:xfrm>
          <a:off x="3390900" y="1822618"/>
          <a:ext cx="2901043" cy="15179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4" name="Chart 63">
            <a:extLst>
              <a:ext uri="{FF2B5EF4-FFF2-40B4-BE49-F238E27FC236}">
                <a16:creationId xmlns:a16="http://schemas.microsoft.com/office/drawing/2014/main" id="{89C0335B-81BF-4AA8-AF30-7E28C70D3525}"/>
              </a:ext>
            </a:extLst>
          </p:cNvPr>
          <p:cNvGraphicFramePr/>
          <p:nvPr/>
        </p:nvGraphicFramePr>
        <p:xfrm>
          <a:off x="6547757" y="1822618"/>
          <a:ext cx="2901043" cy="15179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nvGraphicFramePr>
        <p:xfrm>
          <a:off x="4414838" y="3342560"/>
          <a:ext cx="1228725" cy="390525"/>
        </p:xfrm>
        <a:graphic>
          <a:graphicData uri="http://schemas.openxmlformats.org/presentationml/2006/ole">
            <mc:AlternateContent xmlns:mc="http://schemas.openxmlformats.org/markup-compatibility/2006">
              <mc:Choice xmlns:v="urn:schemas-microsoft-com:vml" Requires="v">
                <p:oleObj spid="_x0000_s97336" name="Worksheet" r:id="rId6" imgW="1228835" imgH="390420" progId="Excel.Sheet.12">
                  <p:embed/>
                </p:oleObj>
              </mc:Choice>
              <mc:Fallback>
                <p:oleObj name="Worksheet" r:id="rId6"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7"/>
                      <a:stretch>
                        <a:fillRect/>
                      </a:stretch>
                    </p:blipFill>
                    <p:spPr>
                      <a:xfrm>
                        <a:off x="4414838" y="3342560"/>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nvGraphicFramePr>
        <p:xfrm>
          <a:off x="4414838" y="3342560"/>
          <a:ext cx="1228725" cy="390525"/>
        </p:xfrm>
        <a:graphic>
          <a:graphicData uri="http://schemas.openxmlformats.org/presentationml/2006/ole">
            <mc:AlternateContent xmlns:mc="http://schemas.openxmlformats.org/markup-compatibility/2006">
              <mc:Choice xmlns:v="urn:schemas-microsoft-com:vml" Requires="v">
                <p:oleObj spid="_x0000_s97337" name="Worksheet" r:id="rId8" imgW="1228835" imgH="390420" progId="Excel.Sheet.12">
                  <p:embed/>
                </p:oleObj>
              </mc:Choice>
              <mc:Fallback>
                <p:oleObj name="Worksheet" r:id="rId8"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7"/>
                      <a:stretch>
                        <a:fillRect/>
                      </a:stretch>
                    </p:blipFill>
                    <p:spPr>
                      <a:xfrm>
                        <a:off x="4414838" y="3342560"/>
                        <a:ext cx="1228725" cy="390525"/>
                      </a:xfrm>
                      <a:prstGeom prst="rect">
                        <a:avLst/>
                      </a:prstGeom>
                    </p:spPr>
                  </p:pic>
                </p:oleObj>
              </mc:Fallback>
            </mc:AlternateContent>
          </a:graphicData>
        </a:graphic>
      </p:graphicFrame>
      <p:graphicFrame>
        <p:nvGraphicFramePr>
          <p:cNvPr id="70" name="Object 69">
            <a:extLst>
              <a:ext uri="{FF2B5EF4-FFF2-40B4-BE49-F238E27FC236}">
                <a16:creationId xmlns:a16="http://schemas.microsoft.com/office/drawing/2014/main" id="{3F8C3C35-AC71-4DB3-BC8B-A5DA6A522C05}"/>
              </a:ext>
            </a:extLst>
          </p:cNvPr>
          <p:cNvGraphicFramePr>
            <a:graphicFrameLocks noChangeAspect="1"/>
          </p:cNvGraphicFramePr>
          <p:nvPr>
            <p:extLst>
              <p:ext uri="{D42A27DB-BD31-4B8C-83A1-F6EECF244321}">
                <p14:modId xmlns:p14="http://schemas.microsoft.com/office/powerpoint/2010/main" val="726115485"/>
              </p:ext>
            </p:extLst>
          </p:nvPr>
        </p:nvGraphicFramePr>
        <p:xfrm>
          <a:off x="609600" y="5369798"/>
          <a:ext cx="2371725" cy="1276350"/>
        </p:xfrm>
        <a:graphic>
          <a:graphicData uri="http://schemas.openxmlformats.org/presentationml/2006/ole">
            <mc:AlternateContent xmlns:mc="http://schemas.openxmlformats.org/markup-compatibility/2006">
              <mc:Choice xmlns:v="urn:schemas-microsoft-com:vml" Requires="v">
                <p:oleObj spid="_x0000_s97338" name="Worksheet" r:id="rId9" imgW="2371677" imgH="1276436" progId="Excel.Sheet.12">
                  <p:embed/>
                </p:oleObj>
              </mc:Choice>
              <mc:Fallback>
                <p:oleObj name="Worksheet" r:id="rId9" imgW="2371677" imgH="1276436" progId="Excel.Sheet.12">
                  <p:embed/>
                  <p:pic>
                    <p:nvPicPr>
                      <p:cNvPr id="70" name="Object 69">
                        <a:extLst>
                          <a:ext uri="{FF2B5EF4-FFF2-40B4-BE49-F238E27FC236}">
                            <a16:creationId xmlns:a16="http://schemas.microsoft.com/office/drawing/2014/main" id="{3F8C3C35-AC71-4DB3-BC8B-A5DA6A522C05}"/>
                          </a:ext>
                        </a:extLst>
                      </p:cNvPr>
                      <p:cNvPicPr/>
                      <p:nvPr/>
                    </p:nvPicPr>
                    <p:blipFill>
                      <a:blip r:embed="rId10"/>
                      <a:stretch>
                        <a:fillRect/>
                      </a:stretch>
                    </p:blipFill>
                    <p:spPr>
                      <a:xfrm>
                        <a:off x="609600" y="5369798"/>
                        <a:ext cx="2371725" cy="1276350"/>
                      </a:xfrm>
                      <a:prstGeom prst="rect">
                        <a:avLst/>
                      </a:prstGeom>
                    </p:spPr>
                  </p:pic>
                </p:oleObj>
              </mc:Fallback>
            </mc:AlternateContent>
          </a:graphicData>
        </a:graphic>
      </p:graphicFrame>
      <p:graphicFrame>
        <p:nvGraphicFramePr>
          <p:cNvPr id="71" name="Chart 70">
            <a:extLst>
              <a:ext uri="{FF2B5EF4-FFF2-40B4-BE49-F238E27FC236}">
                <a16:creationId xmlns:a16="http://schemas.microsoft.com/office/drawing/2014/main" id="{DB60CDF1-0A74-4C53-97D2-BB224EF9210B}"/>
              </a:ext>
            </a:extLst>
          </p:cNvPr>
          <p:cNvGraphicFramePr/>
          <p:nvPr/>
        </p:nvGraphicFramePr>
        <p:xfrm>
          <a:off x="3390900" y="3739482"/>
          <a:ext cx="2901043" cy="15179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nvGraphicFramePr>
        <p:xfrm>
          <a:off x="6547757" y="3739482"/>
          <a:ext cx="2901043" cy="151790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0" name="Chart 19">
            <a:extLst>
              <a:ext uri="{FF2B5EF4-FFF2-40B4-BE49-F238E27FC236}">
                <a16:creationId xmlns:a16="http://schemas.microsoft.com/office/drawing/2014/main" id="{17FE7B74-A3B4-41EB-B28E-CD056DF3407F}"/>
              </a:ext>
            </a:extLst>
          </p:cNvPr>
          <p:cNvGraphicFramePr/>
          <p:nvPr/>
        </p:nvGraphicFramePr>
        <p:xfrm>
          <a:off x="3390900" y="5656346"/>
          <a:ext cx="2901043" cy="1517904"/>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21" name="Chart 20">
            <a:extLst>
              <a:ext uri="{FF2B5EF4-FFF2-40B4-BE49-F238E27FC236}">
                <a16:creationId xmlns:a16="http://schemas.microsoft.com/office/drawing/2014/main" id="{01AC4831-3C9B-48B2-B429-6893592213AD}"/>
              </a:ext>
            </a:extLst>
          </p:cNvPr>
          <p:cNvGraphicFramePr/>
          <p:nvPr/>
        </p:nvGraphicFramePr>
        <p:xfrm>
          <a:off x="6547757" y="5656346"/>
          <a:ext cx="2901043" cy="1517904"/>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2" name="Table 21">
            <a:extLst>
              <a:ext uri="{FF2B5EF4-FFF2-40B4-BE49-F238E27FC236}">
                <a16:creationId xmlns:a16="http://schemas.microsoft.com/office/drawing/2014/main" id="{4D502F1A-CD5A-4D37-924D-AE74F0275F7E}"/>
              </a:ext>
            </a:extLst>
          </p:cNvPr>
          <p:cNvGraphicFramePr>
            <a:graphicFrameLocks noGrp="1"/>
          </p:cNvGraphicFramePr>
          <p:nvPr/>
        </p:nvGraphicFramePr>
        <p:xfrm>
          <a:off x="3451700" y="157065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US</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4" name="Table 23">
            <a:extLst>
              <a:ext uri="{FF2B5EF4-FFF2-40B4-BE49-F238E27FC236}">
                <a16:creationId xmlns:a16="http://schemas.microsoft.com/office/drawing/2014/main" id="{70B2DC8B-1AC8-40A8-BA14-3A474D104A4F}"/>
              </a:ext>
            </a:extLst>
          </p:cNvPr>
          <p:cNvGraphicFramePr>
            <a:graphicFrameLocks noGrp="1"/>
          </p:cNvGraphicFramePr>
          <p:nvPr/>
        </p:nvGraphicFramePr>
        <p:xfrm>
          <a:off x="6618895" y="157065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UK</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Table 24">
            <a:extLst>
              <a:ext uri="{FF2B5EF4-FFF2-40B4-BE49-F238E27FC236}">
                <a16:creationId xmlns:a16="http://schemas.microsoft.com/office/drawing/2014/main" id="{5218E2C1-8434-427D-827F-FE8081C89CD8}"/>
              </a:ext>
            </a:extLst>
          </p:cNvPr>
          <p:cNvGraphicFramePr>
            <a:graphicFrameLocks noGrp="1"/>
          </p:cNvGraphicFramePr>
          <p:nvPr/>
        </p:nvGraphicFramePr>
        <p:xfrm>
          <a:off x="3451700" y="348128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Germany</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6" name="Table 25">
            <a:extLst>
              <a:ext uri="{FF2B5EF4-FFF2-40B4-BE49-F238E27FC236}">
                <a16:creationId xmlns:a16="http://schemas.microsoft.com/office/drawing/2014/main" id="{B74C135F-5318-4BAD-AE5F-784F9315626B}"/>
              </a:ext>
            </a:extLst>
          </p:cNvPr>
          <p:cNvGraphicFramePr>
            <a:graphicFrameLocks noGrp="1"/>
          </p:cNvGraphicFramePr>
          <p:nvPr/>
        </p:nvGraphicFramePr>
        <p:xfrm>
          <a:off x="6618895" y="348128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Japan</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2E8C32B6-E67C-4F83-AD24-FB2627D53EDB}"/>
              </a:ext>
            </a:extLst>
          </p:cNvPr>
          <p:cNvGraphicFramePr>
            <a:graphicFrameLocks noGrp="1"/>
          </p:cNvGraphicFramePr>
          <p:nvPr/>
        </p:nvGraphicFramePr>
        <p:xfrm>
          <a:off x="6618895" y="538210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Australia</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7AF654BB-3AC6-4424-800D-F0DAE2C6D986}"/>
              </a:ext>
            </a:extLst>
          </p:cNvPr>
          <p:cNvGraphicFramePr>
            <a:graphicFrameLocks noGrp="1"/>
          </p:cNvGraphicFramePr>
          <p:nvPr/>
        </p:nvGraphicFramePr>
        <p:xfrm>
          <a:off x="3433759" y="538210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Canada</a:t>
                      </a:r>
                    </a:p>
                  </a:txBody>
                  <a:tcPr marL="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pic>
        <p:nvPicPr>
          <p:cNvPr id="30" name="Picture Placeholder 29"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15">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8953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1241532594"/>
              </p:ext>
            </p:extLst>
          </p:nvPr>
        </p:nvGraphicFramePr>
        <p:xfrm>
          <a:off x="4617248" y="3756839"/>
          <a:ext cx="4891882" cy="325149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8470392" y="4134615"/>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 name="Title 2"/>
          <p:cNvSpPr>
            <a:spLocks noGrp="1"/>
          </p:cNvSpPr>
          <p:nvPr>
            <p:ph type="title"/>
          </p:nvPr>
        </p:nvSpPr>
        <p:spPr/>
        <p:txBody>
          <a:bodyPr/>
          <a:lstStyle/>
          <a:p>
            <a:r>
              <a:rPr lang="en-US" dirty="0"/>
              <a:t>Impact of Diversification</a:t>
            </a:r>
          </a:p>
        </p:txBody>
      </p:sp>
      <p:sp>
        <p:nvSpPr>
          <p:cNvPr id="15" name="Slide Number Placeholder 14"/>
          <p:cNvSpPr>
            <a:spLocks noGrp="1"/>
          </p:cNvSpPr>
          <p:nvPr>
            <p:ph type="sldNum" sz="quarter" idx="12"/>
          </p:nvPr>
        </p:nvSpPr>
        <p:spPr/>
        <p:txBody>
          <a:bodyPr/>
          <a:lstStyle/>
          <a:p>
            <a:fld id="{66F6FF41-5833-4EBF-9145-362BCED2914A}" type="slidenum">
              <a:rPr lang="en-US" smtClean="0"/>
              <a:pPr/>
              <a:t>17</a:t>
            </a:fld>
            <a:endParaRPr lang="en-US" dirty="0"/>
          </a:p>
        </p:txBody>
      </p:sp>
      <p:sp>
        <p:nvSpPr>
          <p:cNvPr id="5" name="Text Placeholder 4"/>
          <p:cNvSpPr>
            <a:spLocks noGrp="1"/>
          </p:cNvSpPr>
          <p:nvPr>
            <p:ph type="body" sz="quarter" idx="14"/>
          </p:nvPr>
        </p:nvSpPr>
        <p:spPr>
          <a:xfrm>
            <a:off x="529813" y="1086488"/>
            <a:ext cx="8823326" cy="346075"/>
          </a:xfrm>
        </p:spPr>
        <p:txBody>
          <a:bodyPr/>
          <a:lstStyle/>
          <a:p>
            <a:r>
              <a:rPr lang="en-US" dirty="0"/>
              <a:t>Fourth Quarter 2019</a:t>
            </a:r>
          </a:p>
        </p:txBody>
      </p:sp>
      <p:sp>
        <p:nvSpPr>
          <p:cNvPr id="6" name="Text Placeholder 5"/>
          <p:cNvSpPr>
            <a:spLocks noGrp="1"/>
          </p:cNvSpPr>
          <p:nvPr>
            <p:ph type="body" sz="quarter" idx="15"/>
          </p:nvPr>
        </p:nvSpPr>
        <p:spPr/>
        <p:txBody>
          <a:bodyPr/>
          <a:lstStyle/>
          <a:p>
            <a:r>
              <a:rPr lang="en-US" dirty="0"/>
              <a:t>1. 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a:t>
            </a:r>
            <a:r>
              <a:rPr lang="en-US" b="1" dirty="0"/>
              <a:t> Past performance is not a guarantee of future results. Indices are not available for direct investment. Index performance does not reflect expenses associated with the management of an actual portfolio.</a:t>
            </a:r>
            <a:r>
              <a:rPr lang="en-US" dirty="0"/>
              <a:t> 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2020,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p:txBody>
          <a:bodyPr/>
          <a:lstStyle/>
          <a:p>
            <a:r>
              <a:rPr lang="en-US" dirty="0"/>
              <a:t>These portfolios illustrate the performance of different global stock/bond mixes and highlight the benefits of diversification. Mixes with larger allocations to stocks are considered riskier but have higher expected returns over time.</a:t>
            </a:r>
          </a:p>
          <a:p>
            <a:endParaRPr lang="en-US" dirty="0"/>
          </a:p>
        </p:txBody>
      </p:sp>
      <p:graphicFrame>
        <p:nvGraphicFramePr>
          <p:cNvPr id="37" name="Chart 36"/>
          <p:cNvGraphicFramePr/>
          <p:nvPr>
            <p:extLst>
              <p:ext uri="{D42A27DB-BD31-4B8C-83A1-F6EECF244321}">
                <p14:modId xmlns:p14="http://schemas.microsoft.com/office/powerpoint/2010/main" val="1846251340"/>
              </p:ext>
            </p:extLst>
          </p:nvPr>
        </p:nvGraphicFramePr>
        <p:xfrm>
          <a:off x="4589085" y="1810357"/>
          <a:ext cx="5295901" cy="175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p:cNvGraphicFramePr>
          <p:nvPr>
            <p:extLst>
              <p:ext uri="{D42A27DB-BD31-4B8C-83A1-F6EECF244321}">
                <p14:modId xmlns:p14="http://schemas.microsoft.com/office/powerpoint/2010/main" val="1013426012"/>
              </p:ext>
            </p:extLst>
          </p:nvPr>
        </p:nvGraphicFramePr>
        <p:xfrm>
          <a:off x="609600" y="4589463"/>
          <a:ext cx="3706091" cy="1989137"/>
        </p:xfrm>
        <a:graphic>
          <a:graphicData uri="http://schemas.openxmlformats.org/presentationml/2006/ole">
            <mc:AlternateContent xmlns:mc="http://schemas.openxmlformats.org/markup-compatibility/2006">
              <mc:Choice xmlns:v="urn:schemas-microsoft-com:vml" Requires="v">
                <p:oleObj spid="_x0000_s92953" name="Worksheet" r:id="rId6" imgW="4143303" imgH="2162095" progId="Excel.Sheet.12">
                  <p:embed/>
                </p:oleObj>
              </mc:Choice>
              <mc:Fallback>
                <p:oleObj name="Worksheet" r:id="rId6" imgW="4143303" imgH="2162095" progId="Excel.Sheet.12">
                  <p:embed/>
                  <p:pic>
                    <p:nvPicPr>
                      <p:cNvPr id="0" name=""/>
                      <p:cNvPicPr>
                        <a:picLocks noChangeArrowheads="1"/>
                      </p:cNvPicPr>
                      <p:nvPr/>
                    </p:nvPicPr>
                    <p:blipFill>
                      <a:blip r:embed="rId7"/>
                      <a:srcRect/>
                      <a:stretch>
                        <a:fillRect/>
                      </a:stretch>
                    </p:blipFill>
                    <p:spPr bwMode="auto">
                      <a:xfrm>
                        <a:off x="609600" y="4589463"/>
                        <a:ext cx="3706091" cy="1989137"/>
                      </a:xfrm>
                      <a:prstGeom prst="rect">
                        <a:avLst/>
                      </a:prstGeom>
                      <a:noFill/>
                      <a:ln>
                        <a:noFill/>
                      </a:ln>
                    </p:spPr>
                  </p:pic>
                </p:oleObj>
              </mc:Fallback>
            </mc:AlternateContent>
          </a:graphicData>
        </a:graphic>
      </p:graphicFrame>
      <p:sp>
        <p:nvSpPr>
          <p:cNvPr id="10" name="TextBox 9"/>
          <p:cNvSpPr txBox="1"/>
          <p:nvPr/>
        </p:nvSpPr>
        <p:spPr>
          <a:xfrm>
            <a:off x="8267705" y="6653012"/>
            <a:ext cx="435784" cy="233433"/>
          </a:xfrm>
          <a:prstGeom prst="rect">
            <a:avLst/>
          </a:prstGeom>
          <a:solidFill>
            <a:schemeClr val="bg1"/>
          </a:solidFill>
        </p:spPr>
        <p:txBody>
          <a:bodyPr wrap="square" lIns="91388" tIns="45693" rIns="91388" bIns="45693" rtlCol="0">
            <a:spAutoFit/>
          </a:bodyPr>
          <a:lstStyle/>
          <a:p>
            <a:endParaRPr lang="en-US" sz="900" dirty="0">
              <a:solidFill>
                <a:prstClr val="black"/>
              </a:solidFill>
            </a:endParaRPr>
          </a:p>
        </p:txBody>
      </p:sp>
      <p:sp>
        <p:nvSpPr>
          <p:cNvPr id="2" name="Rectangle 1"/>
          <p:cNvSpPr/>
          <p:nvPr/>
        </p:nvSpPr>
        <p:spPr>
          <a:xfrm>
            <a:off x="8470392" y="4297268"/>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11" name="Rectangle 10"/>
          <p:cNvSpPr/>
          <p:nvPr/>
        </p:nvSpPr>
        <p:spPr>
          <a:xfrm>
            <a:off x="8470392" y="4855915"/>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12" name="Rectangle 11"/>
          <p:cNvSpPr/>
          <p:nvPr/>
        </p:nvSpPr>
        <p:spPr>
          <a:xfrm>
            <a:off x="8470392" y="5305121"/>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13" name="Rectangle 12"/>
          <p:cNvSpPr/>
          <p:nvPr/>
        </p:nvSpPr>
        <p:spPr>
          <a:xfrm>
            <a:off x="8478839" y="5638476"/>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14" name="Rectangle 13"/>
          <p:cNvSpPr/>
          <p:nvPr/>
        </p:nvSpPr>
        <p:spPr>
          <a:xfrm>
            <a:off x="8470392" y="5886835"/>
            <a:ext cx="1099876" cy="215389"/>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sp>
        <p:nvSpPr>
          <p:cNvPr id="19" name="Content Placeholder 25">
            <a:extLst>
              <a:ext uri="{FF2B5EF4-FFF2-40B4-BE49-F238E27FC236}">
                <a16:creationId xmlns:a16="http://schemas.microsoft.com/office/drawing/2014/main" id="{991E18D4-E64C-48DE-B44C-36A180AFDDE6}"/>
              </a:ext>
            </a:extLst>
          </p:cNvPr>
          <p:cNvSpPr txBox="1">
            <a:spLocks/>
          </p:cNvSpPr>
          <p:nvPr/>
        </p:nvSpPr>
        <p:spPr>
          <a:xfrm>
            <a:off x="539264" y="4682244"/>
            <a:ext cx="2702455" cy="35198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tx2"/>
                </a:solidFill>
              </a:rPr>
              <a:t>Period Returns (%)</a:t>
            </a:r>
          </a:p>
        </p:txBody>
      </p:sp>
      <p:grpSp>
        <p:nvGrpSpPr>
          <p:cNvPr id="8" name="Group 7">
            <a:extLst>
              <a:ext uri="{FF2B5EF4-FFF2-40B4-BE49-F238E27FC236}">
                <a16:creationId xmlns:a16="http://schemas.microsoft.com/office/drawing/2014/main" id="{9D61AA95-964A-443B-A82C-37CC99DD78C7}"/>
              </a:ext>
            </a:extLst>
          </p:cNvPr>
          <p:cNvGrpSpPr/>
          <p:nvPr/>
        </p:nvGrpSpPr>
        <p:grpSpPr>
          <a:xfrm>
            <a:off x="4568732" y="1790056"/>
            <a:ext cx="4885904" cy="453772"/>
            <a:chOff x="5141488" y="1820201"/>
            <a:chExt cx="4885904" cy="453772"/>
          </a:xfrm>
        </p:grpSpPr>
        <p:sp>
          <p:nvSpPr>
            <p:cNvPr id="25" name="Content Placeholder 5">
              <a:extLst>
                <a:ext uri="{FF2B5EF4-FFF2-40B4-BE49-F238E27FC236}">
                  <a16:creationId xmlns:a16="http://schemas.microsoft.com/office/drawing/2014/main" id="{EC53D7DB-99CE-45A0-8104-3089D1EC4C5D}"/>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a:spcBef>
                  <a:spcPts val="0"/>
                </a:spcBef>
              </a:pPr>
              <a:r>
                <a:rPr lang="en-US" dirty="0">
                  <a:latin typeface="+mj-lt"/>
                </a:rPr>
                <a:t>Ranked Returns (%)</a:t>
              </a:r>
            </a:p>
            <a:p>
              <a:pPr fontAlgn="auto"/>
              <a:endParaRPr lang="en-US" dirty="0">
                <a:latin typeface="Arial" panose="020B0604020202020204" pitchFamily="34" charset="0"/>
                <a:cs typeface="Arial" panose="020B0604020202020204" pitchFamily="34" charset="0"/>
              </a:endParaRPr>
            </a:p>
          </p:txBody>
        </p:sp>
        <p:cxnSp>
          <p:nvCxnSpPr>
            <p:cNvPr id="26" name="Straight Connector 25">
              <a:extLst>
                <a:ext uri="{FF2B5EF4-FFF2-40B4-BE49-F238E27FC236}">
                  <a16:creationId xmlns:a16="http://schemas.microsoft.com/office/drawing/2014/main" id="{EC895E95-11D5-4FD0-96EC-A016CACCA9D1}"/>
                </a:ext>
              </a:extLst>
            </p:cNvPr>
            <p:cNvCxnSpPr>
              <a:cxnSpLocks/>
            </p:cNvCxnSpPr>
            <p:nvPr/>
          </p:nvCxnSpPr>
          <p:spPr>
            <a:xfrm>
              <a:off x="5219700" y="2074501"/>
              <a:ext cx="480769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FE4D42B1-5BD2-4891-A5BE-3245DFF7402C}"/>
              </a:ext>
            </a:extLst>
          </p:cNvPr>
          <p:cNvGrpSpPr/>
          <p:nvPr/>
        </p:nvGrpSpPr>
        <p:grpSpPr>
          <a:xfrm>
            <a:off x="4575516" y="3841594"/>
            <a:ext cx="4879120" cy="453772"/>
            <a:chOff x="5141488" y="1820201"/>
            <a:chExt cx="4879120" cy="453772"/>
          </a:xfrm>
        </p:grpSpPr>
        <p:sp>
          <p:nvSpPr>
            <p:cNvPr id="29" name="Content Placeholder 5">
              <a:extLst>
                <a:ext uri="{FF2B5EF4-FFF2-40B4-BE49-F238E27FC236}">
                  <a16:creationId xmlns:a16="http://schemas.microsoft.com/office/drawing/2014/main" id="{22A00FFD-2D2B-4CC8-B051-2E3EA9A20313}"/>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fontAlgn="auto"/>
              <a:r>
                <a:rPr lang="en-US" dirty="0">
                  <a:latin typeface="Arial" panose="020B0604020202020204" pitchFamily="34" charset="0"/>
                  <a:cs typeface="Arial" panose="020B0604020202020204" pitchFamily="34" charset="0"/>
                </a:rPr>
                <a:t>Growth of Wealth: The Relationship between Risk and Return</a:t>
              </a:r>
            </a:p>
            <a:p>
              <a:pPr fontAlgn="auto"/>
              <a:endParaRPr lang="en-US" dirty="0">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9D4FB24F-303F-43C0-AE7B-E73093ADBBF3}"/>
                </a:ext>
              </a:extLst>
            </p:cNvPr>
            <p:cNvCxnSpPr>
              <a:cxnSpLocks/>
            </p:cNvCxnSpPr>
            <p:nvPr/>
          </p:nvCxnSpPr>
          <p:spPr>
            <a:xfrm>
              <a:off x="5219700" y="2074501"/>
              <a:ext cx="480090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7" name="Picture Placeholder 26"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214291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Tuning Out the Noise</a:t>
            </a:r>
          </a:p>
        </p:txBody>
      </p:sp>
      <p:sp>
        <p:nvSpPr>
          <p:cNvPr id="5" name="Slide Number Placeholder 4"/>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19" name="Text Placeholder 18">
            <a:extLst>
              <a:ext uri="{FF2B5EF4-FFF2-40B4-BE49-F238E27FC236}">
                <a16:creationId xmlns:a16="http://schemas.microsoft.com/office/drawing/2014/main" id="{4DA205ED-B28D-4D46-B994-056C64805199}"/>
              </a:ext>
            </a:extLst>
          </p:cNvPr>
          <p:cNvSpPr>
            <a:spLocks noGrp="1"/>
          </p:cNvSpPr>
          <p:nvPr>
            <p:ph type="body" sz="quarter" idx="15"/>
          </p:nvPr>
        </p:nvSpPr>
        <p:spPr>
          <a:xfrm>
            <a:off x="520758" y="7128335"/>
            <a:ext cx="8928042" cy="400050"/>
          </a:xfrm>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r>
              <a:rPr lang="en-US" dirty="0"/>
              <a:t>1. For the US stock market, this is generally understood as the period inclusive of 1999–2009.</a:t>
            </a:r>
          </a:p>
          <a:p>
            <a:pPr indent="-322747"/>
            <a:r>
              <a:rPr lang="en-US" dirty="0"/>
              <a:t>2. In USD. As measured by the S&amp;P 500 Index. A hypothetical portfolio of $10,000 invested on April 30, 1999, and tracking the S&amp;P 500 Index, would have grown to $28,408 on March 31, 2018. However, performance of a hypothetical investment does not reflect transaction costs, taxes, or returns that any investor actually attained and may not reflect the true costs, including management fees, of an actual portfolio. Changes in any assumption may have a material impact on the hypothetical returns presented. It is not possible to invest directly in an index.</a:t>
            </a:r>
          </a:p>
        </p:txBody>
      </p:sp>
      <p:sp>
        <p:nvSpPr>
          <p:cNvPr id="3" name="Text Placeholder 2"/>
          <p:cNvSpPr>
            <a:spLocks noGrp="1"/>
          </p:cNvSpPr>
          <p:nvPr>
            <p:ph type="body" sz="quarter" idx="18"/>
          </p:nvPr>
        </p:nvSpPr>
        <p:spPr>
          <a:xfrm>
            <a:off x="540289" y="2608949"/>
            <a:ext cx="8908511" cy="4114329"/>
          </a:xfrm>
        </p:spPr>
        <p:txBody>
          <a:bodyPr numCol="2"/>
          <a:lstStyle/>
          <a:p>
            <a:r>
              <a:rPr lang="en-US" sz="1000" dirty="0"/>
              <a:t>For investors, it can be easy to feel overwhelmed by the relentless stream of news about markets. Being bombarded with data and headlines presented as impactful to your financial well-being can evoke strong emotional responses from even the most experienced investors. Headlines from the “lost decade”</a:t>
            </a:r>
            <a:r>
              <a:rPr lang="en-US" sz="1000" baseline="30000" dirty="0"/>
              <a:t>1</a:t>
            </a:r>
            <a:r>
              <a:rPr lang="en-US" sz="1000" dirty="0"/>
              <a:t> can help illustrate several periods that may have led market participants to question their approach.</a:t>
            </a:r>
          </a:p>
          <a:p>
            <a:pPr>
              <a:spcAft>
                <a:spcPts val="0"/>
              </a:spcAft>
            </a:pPr>
            <a:r>
              <a:rPr lang="en-US" sz="1000" b="1" dirty="0"/>
              <a:t>May 1999:</a:t>
            </a:r>
            <a:br>
              <a:rPr lang="en-US" sz="1000" dirty="0"/>
            </a:br>
            <a:r>
              <a:rPr lang="en-US" sz="1000" dirty="0"/>
              <a:t>Dow Jones Industrial Average Closes Above 11,000 for the First Time</a:t>
            </a:r>
          </a:p>
          <a:p>
            <a:pPr>
              <a:spcAft>
                <a:spcPts val="0"/>
              </a:spcAft>
            </a:pPr>
            <a:br>
              <a:rPr lang="en-US" sz="1000" dirty="0"/>
            </a:br>
            <a:r>
              <a:rPr lang="en-US" sz="1000" b="1" dirty="0"/>
              <a:t>March 2000:</a:t>
            </a:r>
            <a:br>
              <a:rPr lang="en-US" sz="1000" b="1" dirty="0"/>
            </a:br>
            <a:r>
              <a:rPr lang="en-US" sz="1000" dirty="0"/>
              <a:t>Nasdaq Stock Exchange Index Reaches an All‑Time High of 5,048</a:t>
            </a:r>
          </a:p>
          <a:p>
            <a:pPr>
              <a:spcAft>
                <a:spcPts val="0"/>
              </a:spcAft>
            </a:pPr>
            <a:br>
              <a:rPr lang="en-US" sz="1000" dirty="0"/>
            </a:br>
            <a:r>
              <a:rPr lang="en-US" sz="1000" b="1" dirty="0"/>
              <a:t>April 2000:</a:t>
            </a:r>
            <a:br>
              <a:rPr lang="en-US" sz="1000" b="1" dirty="0"/>
            </a:br>
            <a:r>
              <a:rPr lang="en-US" sz="1000" dirty="0"/>
              <a:t>In Less Than a Month, Nearly a Trillion Dollars of Stock Value Evaporates</a:t>
            </a:r>
          </a:p>
          <a:p>
            <a:pPr>
              <a:spcAft>
                <a:spcPts val="0"/>
              </a:spcAft>
            </a:pPr>
            <a:br>
              <a:rPr lang="en-US" sz="1000" dirty="0"/>
            </a:br>
            <a:r>
              <a:rPr lang="en-US" sz="1000" b="1" dirty="0"/>
              <a:t>October 2002:</a:t>
            </a:r>
            <a:br>
              <a:rPr lang="en-US" sz="1000" b="1" dirty="0"/>
            </a:br>
            <a:r>
              <a:rPr lang="en-US" sz="1000" dirty="0"/>
              <a:t>Nasdaq Hits a Bear-Market Low of 1,114</a:t>
            </a:r>
          </a:p>
          <a:p>
            <a:pPr>
              <a:spcAft>
                <a:spcPts val="0"/>
              </a:spcAft>
            </a:pPr>
            <a:br>
              <a:rPr lang="en-US" sz="1000" dirty="0"/>
            </a:br>
            <a:r>
              <a:rPr lang="en-US" sz="1000" b="1" dirty="0"/>
              <a:t>September 2005:</a:t>
            </a:r>
            <a:br>
              <a:rPr lang="en-US" sz="1000" b="1" dirty="0"/>
            </a:br>
            <a:r>
              <a:rPr lang="en-US" sz="1000" dirty="0"/>
              <a:t>Home Prices Post Record Gains</a:t>
            </a:r>
          </a:p>
          <a:p>
            <a:pPr>
              <a:spcAft>
                <a:spcPts val="0"/>
              </a:spcAft>
            </a:pPr>
            <a:endParaRPr lang="en-US" sz="1000" dirty="0"/>
          </a:p>
          <a:p>
            <a:pPr>
              <a:spcAft>
                <a:spcPts val="0"/>
              </a:spcAft>
            </a:pPr>
            <a:r>
              <a:rPr lang="en-US" sz="1000" b="1" dirty="0"/>
              <a:t>September 2008:</a:t>
            </a:r>
            <a:br>
              <a:rPr lang="en-US" sz="1000" b="1" dirty="0"/>
            </a:br>
            <a:r>
              <a:rPr lang="en-US" sz="1000" dirty="0"/>
              <a:t>Lehman Files for Bankruptcy, Merrill Is Sold</a:t>
            </a:r>
          </a:p>
          <a:p>
            <a:br>
              <a:rPr lang="en-US" sz="1000" dirty="0"/>
            </a:br>
            <a:r>
              <a:rPr lang="en-US" sz="1000" dirty="0"/>
              <a:t>While these events are now a decade or more behind us, they can still serve as an important reminder for investors today. For many, feelings of elation or despair can accompany headlines like these. We should remember that markets can be volatile and recognize that, in the moment, doing nothing may feel paralyzing. Throughout these ups and downs, however, if one had hypothetically invested $10,000 in US stocks in May 1999 and stayed invested, that investment would be worth approximately $28,000 today.</a:t>
            </a:r>
            <a:r>
              <a:rPr lang="en-US" sz="1000" baseline="30000" dirty="0"/>
              <a:t>2</a:t>
            </a:r>
          </a:p>
          <a:p>
            <a:r>
              <a:rPr lang="en-US" sz="1000" dirty="0"/>
              <a:t>When faced with short-term noise, it is easy to lose sight of the potential long-term benefits of staying invested. While no one has a crystal ball, adopting a long-term perspective can help change how investors view market volatility and help them look beyond the headlines.</a:t>
            </a:r>
          </a:p>
          <a:p>
            <a:r>
              <a:rPr lang="en-US" sz="1000" b="1" dirty="0"/>
              <a:t>The Value of a Trusted Advisor</a:t>
            </a:r>
          </a:p>
          <a:p>
            <a:r>
              <a:rPr lang="en-US" sz="1000" dirty="0"/>
              <a:t>Part of being able to avoid giving in to emotion during periods of uncertainty is having an appropriate asset allocation that is aligned with an investor’s willingness and ability to bear risk. It also helps to remember that if returns were guaranteed, you would not expect to earn a premium. Creating a portfolio investors are comfortable with, understanding that uncertainty is a part of investing, and sticking to a plan may ultimately lead to a better investment experience. </a:t>
            </a:r>
          </a:p>
          <a:p>
            <a:endParaRPr lang="en-US" sz="1000" dirty="0"/>
          </a:p>
        </p:txBody>
      </p:sp>
      <p:sp>
        <p:nvSpPr>
          <p:cNvPr id="4" name="Text Placeholder 3"/>
          <p:cNvSpPr>
            <a:spLocks noGrp="1"/>
          </p:cNvSpPr>
          <p:nvPr>
            <p:ph type="body" sz="quarter" idx="14"/>
          </p:nvPr>
        </p:nvSpPr>
        <p:spPr/>
        <p:txBody>
          <a:bodyPr/>
          <a:lstStyle/>
          <a:p>
            <a:r>
              <a:rPr lang="en-US" dirty="0"/>
              <a:t>Fourth Quarter 2019</a:t>
            </a:r>
          </a:p>
          <a:p>
            <a:pPr lvl="0"/>
            <a:endParaRPr lang="en-US" dirty="0"/>
          </a:p>
        </p:txBody>
      </p:sp>
      <p:cxnSp>
        <p:nvCxnSpPr>
          <p:cNvPr id="20" name="Straight Connector 19">
            <a:extLst>
              <a:ext uri="{FF2B5EF4-FFF2-40B4-BE49-F238E27FC236}">
                <a16:creationId xmlns:a16="http://schemas.microsoft.com/office/drawing/2014/main" id="{B8C6BF78-C514-4732-88CC-6F01EF275017}"/>
              </a:ext>
            </a:extLst>
          </p:cNvPr>
          <p:cNvCxnSpPr>
            <a:cxnSpLocks/>
          </p:cNvCxnSpPr>
          <p:nvPr/>
        </p:nvCxnSpPr>
        <p:spPr>
          <a:xfrm>
            <a:off x="609600" y="2448706"/>
            <a:ext cx="8839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2E7191E-71ED-4347-9790-67D33118629E}"/>
              </a:ext>
            </a:extLst>
          </p:cNvPr>
          <p:cNvSpPr/>
          <p:nvPr/>
        </p:nvSpPr>
        <p:spPr>
          <a:xfrm>
            <a:off x="541336" y="1793546"/>
            <a:ext cx="5121710" cy="515206"/>
          </a:xfrm>
          <a:prstGeom prst="rect">
            <a:avLst/>
          </a:prstGeom>
        </p:spPr>
        <p:txBody>
          <a:bodyPr wrap="square">
            <a:spAutoFit/>
          </a:bodyPr>
          <a:lstStyle/>
          <a:p>
            <a:pPr marL="0" marR="0" lvl="2" indent="0" algn="l" defTabSz="898484"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5627D"/>
                </a:solidFill>
                <a:effectLst/>
                <a:uLnTx/>
                <a:uFillTx/>
                <a:latin typeface="Arial" panose="020B0604020202020204" pitchFamily="34" charset="0"/>
                <a:ea typeface="+mn-ea"/>
                <a:cs typeface="Arial" panose="020B0604020202020204" pitchFamily="34" charset="0"/>
              </a:rPr>
              <a:t>When faced with short-term noise, it is easy to lose sight</a:t>
            </a:r>
            <a:br>
              <a:rPr kumimoji="0" lang="en-US" sz="1200" b="0" i="0" u="none" strike="noStrike" kern="1200" cap="none" spc="0" normalizeH="0" baseline="0" noProof="0" dirty="0">
                <a:ln>
                  <a:noFill/>
                </a:ln>
                <a:solidFill>
                  <a:srgbClr val="35627D"/>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35627D"/>
                </a:solidFill>
                <a:effectLst/>
                <a:uLnTx/>
                <a:uFillTx/>
                <a:latin typeface="Arial" panose="020B0604020202020204" pitchFamily="34" charset="0"/>
                <a:ea typeface="+mn-ea"/>
                <a:cs typeface="Arial" panose="020B0604020202020204" pitchFamily="34" charset="0"/>
              </a:rPr>
              <a:t>of the potential long-term benefits of staying invested.</a:t>
            </a:r>
          </a:p>
        </p:txBody>
      </p:sp>
      <p:cxnSp>
        <p:nvCxnSpPr>
          <p:cNvPr id="25" name="Straight Connector 24">
            <a:extLst>
              <a:ext uri="{FF2B5EF4-FFF2-40B4-BE49-F238E27FC236}">
                <a16:creationId xmlns:a16="http://schemas.microsoft.com/office/drawing/2014/main" id="{F5F4760B-2AC6-44AD-A6B4-2FB2D2B93277}"/>
              </a:ext>
            </a:extLst>
          </p:cNvPr>
          <p:cNvCxnSpPr>
            <a:cxnSpLocks/>
          </p:cNvCxnSpPr>
          <p:nvPr/>
        </p:nvCxnSpPr>
        <p:spPr>
          <a:xfrm>
            <a:off x="610794" y="6980418"/>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Placeholder 10"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264936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Tuning Out the Noise</a:t>
            </a:r>
          </a:p>
        </p:txBody>
      </p:sp>
      <p:sp>
        <p:nvSpPr>
          <p:cNvPr id="5" name="Slide Number Placeholder 4"/>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11" name="Text Placeholder 10">
            <a:extLst>
              <a:ext uri="{FF2B5EF4-FFF2-40B4-BE49-F238E27FC236}">
                <a16:creationId xmlns:a16="http://schemas.microsoft.com/office/drawing/2014/main" id="{12B08FCF-1EFB-401B-92DC-E73A7DDFB9D0}"/>
              </a:ext>
            </a:extLst>
          </p:cNvPr>
          <p:cNvSpPr>
            <a:spLocks noGrp="1"/>
          </p:cNvSpPr>
          <p:nvPr>
            <p:ph type="body" sz="quarter" idx="15"/>
          </p:nvPr>
        </p:nvSpPr>
        <p:spPr>
          <a:xfrm>
            <a:off x="529812" y="7134371"/>
            <a:ext cx="8918988" cy="400050"/>
          </a:xfrm>
        </p:spPr>
        <p:txBody>
          <a:bodyPr/>
          <a:lstStyle/>
          <a:p>
            <a:r>
              <a:rPr lang="en-US" dirty="0"/>
              <a:t>Indices are not available for direct investment. Their performance does not reflect the expenses associated with the management of an actual portfolio. Past performance is not a guarantee of future results. There is no guarantee investment strategies will be successful. Investing involves risks including possible loss of principal. Investors should talk to their financial advisor prior to making any investment decision. There is always the risk that an investor may lose money. A long-term investment approach cannot guarantee a profit.</a:t>
            </a:r>
          </a:p>
          <a:p>
            <a:endParaRPr lang="en-US" dirty="0"/>
          </a:p>
          <a:p>
            <a:r>
              <a:rPr lang="en-US" dirty="0"/>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Ireland Limited, Dimensional Japan Ltd., and Dimensional Hong Kong Limited. Dimensional Hong Kong Limited is licensed by the Securities and Futures Commission to conduct Type 1 (dealing in securities) regulated activities only and does not provide asset management services.</a:t>
            </a:r>
          </a:p>
        </p:txBody>
      </p:sp>
      <p:sp>
        <p:nvSpPr>
          <p:cNvPr id="16" name="Text Placeholder 15">
            <a:extLst>
              <a:ext uri="{FF2B5EF4-FFF2-40B4-BE49-F238E27FC236}">
                <a16:creationId xmlns:a16="http://schemas.microsoft.com/office/drawing/2014/main" id="{CBECFD82-1858-49A6-BCF4-5829EB1CEA52}"/>
              </a:ext>
            </a:extLst>
          </p:cNvPr>
          <p:cNvSpPr>
            <a:spLocks noGrp="1"/>
          </p:cNvSpPr>
          <p:nvPr>
            <p:ph type="body" sz="quarter" idx="18"/>
          </p:nvPr>
        </p:nvSpPr>
        <p:spPr>
          <a:xfrm>
            <a:off x="529590" y="1815295"/>
            <a:ext cx="8918988" cy="3579276"/>
          </a:xfrm>
        </p:spPr>
        <p:txBody>
          <a:bodyPr/>
          <a:lstStyle/>
          <a:p>
            <a:pPr defTabSz="898484">
              <a:spcAft>
                <a:spcPts val="794"/>
              </a:spcAft>
            </a:pPr>
            <a:r>
              <a:rPr lang="en-US" sz="1000" dirty="0">
                <a:solidFill>
                  <a:prstClr val="black"/>
                </a:solidFill>
              </a:rPr>
              <a:t>However, as with many aspects of life, we can all benefit from a bit of help in reaching our goals. The best athletes in the world work closely with a coach to increase their odds of winning, and many successful professionals rely on the assistance of a mentor or career coach to help them manage the obstacles that arise during a career. Why? They understand that the wisdom of an experienced professional, combined with the discipline to forge ahead during challenging times, can keep them on the right track. The right financial advisor can play this vital role for an investor. A financial advisor can provide the expertise, perspective, and encouragement to keep you focused on your destination and in your seat when it matters most. </a:t>
            </a:r>
          </a:p>
          <a:p>
            <a:pPr defTabSz="898484">
              <a:spcAft>
                <a:spcPts val="794"/>
              </a:spcAft>
            </a:pPr>
            <a:r>
              <a:rPr lang="en-US" sz="1000" dirty="0">
                <a:solidFill>
                  <a:prstClr val="black"/>
                </a:solidFill>
              </a:rPr>
              <a:t>A recent survey conducted by Dimensional Fund Advisors (see </a:t>
            </a:r>
            <a:r>
              <a:rPr lang="en-US" sz="1000" b="1" dirty="0">
                <a:solidFill>
                  <a:prstClr val="black"/>
                </a:solidFill>
              </a:rPr>
              <a:t>Exhibit 1</a:t>
            </a:r>
            <a:r>
              <a:rPr lang="en-US" sz="1000" dirty="0">
                <a:solidFill>
                  <a:prstClr val="black"/>
                </a:solidFill>
              </a:rPr>
              <a:t>) found that, along with progress towards their goals, investors place a high value on the sense of security they receive from their relationship with a financial advisor.</a:t>
            </a:r>
          </a:p>
          <a:p>
            <a:pPr defTabSz="898484">
              <a:spcAft>
                <a:spcPts val="794"/>
              </a:spcAft>
            </a:pPr>
            <a:r>
              <a:rPr lang="en-US" sz="1000" dirty="0">
                <a:solidFill>
                  <a:prstClr val="black"/>
                </a:solidFill>
              </a:rPr>
              <a:t>Having a strong relationship with an advisor can help you be better prepared to live your life through the ups and downs of the market. That’s the value of discipline, perspective, and calm. That’s the difference the right financial advisor makes.</a:t>
            </a:r>
          </a:p>
          <a:p>
            <a:pPr lvl="1" defTabSz="898484">
              <a:spcAft>
                <a:spcPts val="794"/>
              </a:spcAft>
            </a:pPr>
            <a:r>
              <a:rPr lang="en-US" sz="850" cap="all" dirty="0">
                <a:solidFill>
                  <a:prstClr val="black"/>
                </a:solidFill>
              </a:rPr>
              <a:t>EXHIBIT 1</a:t>
            </a:r>
          </a:p>
          <a:p>
            <a:pPr lvl="2" defTabSz="898484">
              <a:lnSpc>
                <a:spcPct val="110000"/>
              </a:lnSpc>
              <a:spcAft>
                <a:spcPts val="600"/>
              </a:spcAft>
            </a:pPr>
            <a:r>
              <a:rPr lang="en-US" sz="1150" b="1" dirty="0">
                <a:solidFill>
                  <a:prstClr val="black"/>
                </a:solidFill>
              </a:rPr>
              <a:t>How Do You Primarily Measure the Value Received from Your Advisor?</a:t>
            </a:r>
          </a:p>
          <a:p>
            <a:pPr lvl="2" defTabSz="898484">
              <a:spcAft>
                <a:spcPts val="794"/>
              </a:spcAft>
            </a:pPr>
            <a:r>
              <a:rPr lang="en-US" sz="950" i="1" dirty="0">
                <a:solidFill>
                  <a:prstClr val="black"/>
                </a:solidFill>
              </a:rPr>
              <a:t>Top Four Responses</a:t>
            </a:r>
          </a:p>
          <a:p>
            <a:endParaRPr lang="en-US" dirty="0"/>
          </a:p>
        </p:txBody>
      </p:sp>
      <p:sp>
        <p:nvSpPr>
          <p:cNvPr id="4" name="Text Placeholder 3"/>
          <p:cNvSpPr>
            <a:spLocks noGrp="1"/>
          </p:cNvSpPr>
          <p:nvPr>
            <p:ph type="body" sz="quarter" idx="14"/>
          </p:nvPr>
        </p:nvSpPr>
        <p:spPr/>
        <p:txBody>
          <a:bodyPr/>
          <a:lstStyle/>
          <a:p>
            <a:pPr lvl="0"/>
            <a:r>
              <a:rPr lang="en-US" dirty="0"/>
              <a:t>(continued from page 18)</a:t>
            </a:r>
          </a:p>
          <a:p>
            <a:pPr lvl="0"/>
            <a:endParaRPr lang="en-US" dirty="0"/>
          </a:p>
        </p:txBody>
      </p:sp>
      <p:cxnSp>
        <p:nvCxnSpPr>
          <p:cNvPr id="20" name="Straight Connector 19">
            <a:extLst>
              <a:ext uri="{FF2B5EF4-FFF2-40B4-BE49-F238E27FC236}">
                <a16:creationId xmlns:a16="http://schemas.microsoft.com/office/drawing/2014/main" id="{328A41E7-DE78-42A4-82B4-4B70199EE37C}"/>
              </a:ext>
            </a:extLst>
          </p:cNvPr>
          <p:cNvCxnSpPr>
            <a:cxnSpLocks/>
          </p:cNvCxnSpPr>
          <p:nvPr/>
        </p:nvCxnSpPr>
        <p:spPr>
          <a:xfrm>
            <a:off x="619848" y="6623815"/>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5" name="Picture Placeholder 7">
            <a:extLst>
              <a:ext uri="{FF2B5EF4-FFF2-40B4-BE49-F238E27FC236}">
                <a16:creationId xmlns:a16="http://schemas.microsoft.com/office/drawing/2014/main" id="{8D61403B-4468-4433-B437-9AE4D464A46A}"/>
              </a:ext>
            </a:extLst>
          </p:cNvPr>
          <p:cNvPicPr>
            <a:picLocks noChangeAspect="1"/>
          </p:cNvPicPr>
          <p:nvPr/>
        </p:nvPicPr>
        <p:blipFill>
          <a:blip r:embed="rId3" cstate="print">
            <a:extLst>
              <a:ext uri="{28A0092B-C50C-407E-A947-70E740481C1C}">
                <a14:useLocalDpi xmlns:a14="http://schemas.microsoft.com/office/drawing/2010/main" val="0"/>
              </a:ext>
            </a:extLst>
          </a:blip>
          <a:srcRect t="4864" b="4864"/>
          <a:stretch>
            <a:fillRect/>
          </a:stretch>
        </p:blipFill>
        <p:spPr>
          <a:xfrm>
            <a:off x="5181599" y="2822650"/>
            <a:ext cx="4299745" cy="1720696"/>
          </a:xfrm>
          <a:prstGeom prst="rect">
            <a:avLst/>
          </a:prstGeom>
        </p:spPr>
      </p:pic>
      <p:pic>
        <p:nvPicPr>
          <p:cNvPr id="10" name="Picture Placeholder 9"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218689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t>Fourth Quarter 2019</a:t>
            </a:r>
          </a:p>
        </p:txBody>
      </p:sp>
      <p:sp>
        <p:nvSpPr>
          <p:cNvPr id="14" name="Text Placeholder 13"/>
          <p:cNvSpPr>
            <a:spLocks noGrp="1"/>
          </p:cNvSpPr>
          <p:nvPr>
            <p:ph type="body" sz="quarter" idx="17"/>
          </p:nvPr>
        </p:nvSpPr>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Market Performance</a:t>
            </a:r>
          </a:p>
          <a:p>
            <a:pPr lvl="1"/>
            <a:r>
              <a:rPr lang="en-US" dirty="0"/>
              <a:t>Select Currency Performance 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a:t>
            </a:r>
          </a:p>
          <a:p>
            <a:pPr lvl="1"/>
            <a:r>
              <a:rPr lang="en-US" dirty="0"/>
              <a:t>Quarterly Topic: Tuning Out the Noise</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a:t>
            </a:r>
          </a:p>
          <a:p>
            <a:r>
              <a:rPr lang="en-US" dirty="0"/>
              <a:t>The report also illustrates the impact of globally diversified portfolios and features a quarterly topic.</a:t>
            </a:r>
          </a:p>
          <a:p>
            <a:endParaRPr lang="en-US" dirty="0"/>
          </a:p>
        </p:txBody>
      </p:sp>
      <p:pic>
        <p:nvPicPr>
          <p:cNvPr id="9" name="Picture Placeholder 8"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48696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2020 S&amp;P Dow Jones Indices LLC, a division of S&amp;P Global. All rights reserved. Frank Russell Company is the source and owner of the trademarks, service marks, and copyrights related to the Russell Indexes. MSCI data © MSCI 2020,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4029421946"/>
              </p:ext>
            </p:extLst>
          </p:nvPr>
        </p:nvGraphicFramePr>
        <p:xfrm>
          <a:off x="610267" y="1587500"/>
          <a:ext cx="8850312" cy="5045075"/>
        </p:xfrm>
        <a:graphic>
          <a:graphicData uri="http://schemas.openxmlformats.org/presentationml/2006/ole">
            <mc:AlternateContent xmlns:mc="http://schemas.openxmlformats.org/markup-compatibility/2006">
              <mc:Choice xmlns:v="urn:schemas-microsoft-com:vml" Requires="v">
                <p:oleObj spid="_x0000_s85780" name="Worksheet" r:id="rId4" imgW="8629554" imgH="5248296" progId="Excel.Sheet.12">
                  <p:embed/>
                </p:oleObj>
              </mc:Choice>
              <mc:Fallback>
                <p:oleObj name="Worksheet" r:id="rId4" imgW="8629554" imgH="5248296" progId="Excel.Sheet.12">
                  <p:embed/>
                  <p:pic>
                    <p:nvPicPr>
                      <p:cNvPr id="0" name=""/>
                      <p:cNvPicPr>
                        <a:picLocks noChangeArrowheads="1"/>
                      </p:cNvPicPr>
                      <p:nvPr/>
                    </p:nvPicPr>
                    <p:blipFill>
                      <a:blip r:embed="rId5"/>
                      <a:srcRect/>
                      <a:stretch>
                        <a:fillRect/>
                      </a:stretch>
                    </p:blipFill>
                    <p:spPr bwMode="auto">
                      <a:xfrm>
                        <a:off x="610267" y="1587500"/>
                        <a:ext cx="8850312"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4" name="Arrow: Up 3">
            <a:extLst>
              <a:ext uri="{FF2B5EF4-FFF2-40B4-BE49-F238E27FC236}">
                <a16:creationId xmlns:a16="http://schemas.microsoft.com/office/drawing/2014/main" id="{F90F63B0-2558-4ADC-8859-E4B7F7CEA96B}"/>
              </a:ext>
            </a:extLst>
          </p:cNvPr>
          <p:cNvSpPr/>
          <p:nvPr/>
        </p:nvSpPr>
        <p:spPr>
          <a:xfrm>
            <a:off x="2567970"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Up 14">
            <a:extLst>
              <a:ext uri="{FF2B5EF4-FFF2-40B4-BE49-F238E27FC236}">
                <a16:creationId xmlns:a16="http://schemas.microsoft.com/office/drawing/2014/main" id="{CD4CE940-CA29-47CA-945A-AE0D7C94D818}"/>
              </a:ext>
            </a:extLst>
          </p:cNvPr>
          <p:cNvSpPr/>
          <p:nvPr/>
        </p:nvSpPr>
        <p:spPr>
          <a:xfrm>
            <a:off x="4853464"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Up 18">
            <a:extLst>
              <a:ext uri="{FF2B5EF4-FFF2-40B4-BE49-F238E27FC236}">
                <a16:creationId xmlns:a16="http://schemas.microsoft.com/office/drawing/2014/main" id="{177C3122-C5D5-490C-B12A-6BCA8FEEBC1D}"/>
              </a:ext>
            </a:extLst>
          </p:cNvPr>
          <p:cNvSpPr/>
          <p:nvPr/>
        </p:nvSpPr>
        <p:spPr>
          <a:xfrm>
            <a:off x="7394954"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Up 20">
            <a:extLst>
              <a:ext uri="{FF2B5EF4-FFF2-40B4-BE49-F238E27FC236}">
                <a16:creationId xmlns:a16="http://schemas.microsoft.com/office/drawing/2014/main" id="{86794082-3AD2-4A02-95DF-765989FB51B4}"/>
              </a:ext>
            </a:extLst>
          </p:cNvPr>
          <p:cNvSpPr/>
          <p:nvPr/>
        </p:nvSpPr>
        <p:spPr>
          <a:xfrm>
            <a:off x="3706217"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Up 23">
            <a:extLst>
              <a:ext uri="{FF2B5EF4-FFF2-40B4-BE49-F238E27FC236}">
                <a16:creationId xmlns:a16="http://schemas.microsoft.com/office/drawing/2014/main" id="{1FFFF51C-91BC-4BBA-B7BA-23B70FB434F7}"/>
              </a:ext>
            </a:extLst>
          </p:cNvPr>
          <p:cNvSpPr/>
          <p:nvPr/>
        </p:nvSpPr>
        <p:spPr>
          <a:xfrm rot="10800000">
            <a:off x="8540738" y="3040380"/>
            <a:ext cx="670560" cy="883920"/>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Up 13">
            <a:extLst>
              <a:ext uri="{FF2B5EF4-FFF2-40B4-BE49-F238E27FC236}">
                <a16:creationId xmlns:a16="http://schemas.microsoft.com/office/drawing/2014/main" id="{30AFBCA8-9E0E-4C41-835F-FDDBB83DAE0B}"/>
              </a:ext>
            </a:extLst>
          </p:cNvPr>
          <p:cNvSpPr/>
          <p:nvPr/>
        </p:nvSpPr>
        <p:spPr>
          <a:xfrm>
            <a:off x="5996559"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Placeholder 15"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Long-Term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2020 S&amp;P Dow Jones Indices LLC, a division of S&amp;P Global. All rights reserved. Frank Russell Company is the source and owner of the trademarks, service marks, and copyrights related to the Russell Indexes. MSCI data © MSCI 2020,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2736869287"/>
              </p:ext>
            </p:extLst>
          </p:nvPr>
        </p:nvGraphicFramePr>
        <p:xfrm>
          <a:off x="613749" y="1620838"/>
          <a:ext cx="8837612" cy="5761037"/>
        </p:xfrm>
        <a:graphic>
          <a:graphicData uri="http://schemas.openxmlformats.org/presentationml/2006/ole">
            <mc:AlternateContent xmlns:mc="http://schemas.openxmlformats.org/markup-compatibility/2006">
              <mc:Choice xmlns:v="urn:schemas-microsoft-com:vml" Requires="v">
                <p:oleObj spid="_x0000_s95486" name="Worksheet" r:id="rId4" imgW="8619949" imgH="5991118" progId="Excel.Sheet.12">
                  <p:embed/>
                </p:oleObj>
              </mc:Choice>
              <mc:Fallback>
                <p:oleObj name="Worksheet" r:id="rId4" imgW="8619949" imgH="5991118" progId="Excel.Sheet.12">
                  <p:embed/>
                  <p:pic>
                    <p:nvPicPr>
                      <p:cNvPr id="10" name="Object 9"/>
                      <p:cNvPicPr>
                        <a:picLocks noChangeArrowheads="1"/>
                      </p:cNvPicPr>
                      <p:nvPr/>
                    </p:nvPicPr>
                    <p:blipFill>
                      <a:blip r:embed="rId5"/>
                      <a:srcRect/>
                      <a:stretch>
                        <a:fillRect/>
                      </a:stretch>
                    </p:blipFill>
                    <p:spPr bwMode="auto">
                      <a:xfrm>
                        <a:off x="613749" y="1620838"/>
                        <a:ext cx="8837612" cy="5761037"/>
                      </a:xfrm>
                      <a:prstGeom prst="rect">
                        <a:avLst/>
                      </a:prstGeom>
                      <a:noFill/>
                      <a:ln>
                        <a:noFill/>
                      </a:ln>
                    </p:spPr>
                  </p:pic>
                </p:oleObj>
              </mc:Fallback>
            </mc:AlternateContent>
          </a:graphicData>
        </a:graphic>
      </p:graphicFrame>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22" name="Up Arrow 1">
            <a:extLst>
              <a:ext uri="{FF2B5EF4-FFF2-40B4-BE49-F238E27FC236}">
                <a16:creationId xmlns:a16="http://schemas.microsoft.com/office/drawing/2014/main" id="{44870769-FC9B-4076-BE5A-E84752D4E4E4}"/>
              </a:ext>
            </a:extLst>
          </p:cNvPr>
          <p:cNvSpPr/>
          <p:nvPr/>
        </p:nvSpPr>
        <p:spPr>
          <a:xfrm flipV="1">
            <a:off x="5942528"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3" name="Up Arrow 1">
            <a:extLst>
              <a:ext uri="{FF2B5EF4-FFF2-40B4-BE49-F238E27FC236}">
                <a16:creationId xmlns:a16="http://schemas.microsoft.com/office/drawing/2014/main" id="{0C7D4398-7020-4420-B88F-0D2338580150}"/>
              </a:ext>
            </a:extLst>
          </p:cNvPr>
          <p:cNvSpPr/>
          <p:nvPr/>
        </p:nvSpPr>
        <p:spPr>
          <a:xfrm flipV="1">
            <a:off x="7355104"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4" name="Up Arrow 1">
            <a:extLst>
              <a:ext uri="{FF2B5EF4-FFF2-40B4-BE49-F238E27FC236}">
                <a16:creationId xmlns:a16="http://schemas.microsoft.com/office/drawing/2014/main" id="{A1ECBBB5-FACD-46DE-81E9-3DD93A368CA3}"/>
              </a:ext>
            </a:extLst>
          </p:cNvPr>
          <p:cNvSpPr/>
          <p:nvPr/>
        </p:nvSpPr>
        <p:spPr>
          <a:xfrm rot="10800000">
            <a:off x="2539847"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94F250EE-7C9F-4FB9-9C60-EF103DC5E968}"/>
              </a:ext>
            </a:extLst>
          </p:cNvPr>
          <p:cNvSpPr/>
          <p:nvPr/>
        </p:nvSpPr>
        <p:spPr>
          <a:xfrm flipV="1">
            <a:off x="5924106"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2F060152-4489-4517-9711-793140031D70}"/>
              </a:ext>
            </a:extLst>
          </p:cNvPr>
          <p:cNvSpPr/>
          <p:nvPr/>
        </p:nvSpPr>
        <p:spPr>
          <a:xfrm flipV="1">
            <a:off x="7336682"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CE567FF2-CD51-4840-86AF-10C68F5AEB4F}"/>
              </a:ext>
            </a:extLst>
          </p:cNvPr>
          <p:cNvSpPr/>
          <p:nvPr/>
        </p:nvSpPr>
        <p:spPr>
          <a:xfrm rot="10800000">
            <a:off x="2529799"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330A093D-2E6E-4A30-A6C5-B3027E64BBC9}"/>
              </a:ext>
            </a:extLst>
          </p:cNvPr>
          <p:cNvSpPr/>
          <p:nvPr/>
        </p:nvSpPr>
        <p:spPr>
          <a:xfrm flipV="1">
            <a:off x="3676219"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FA7C44C3-F1BD-49F5-BBE8-3F4980880FC9}"/>
              </a:ext>
            </a:extLst>
          </p:cNvPr>
          <p:cNvSpPr/>
          <p:nvPr/>
        </p:nvSpPr>
        <p:spPr>
          <a:xfrm flipV="1">
            <a:off x="5944203"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77AFEC42-05DE-4DFC-A1D9-CE5570C42C7F}"/>
              </a:ext>
            </a:extLst>
          </p:cNvPr>
          <p:cNvSpPr/>
          <p:nvPr/>
        </p:nvSpPr>
        <p:spPr>
          <a:xfrm flipV="1">
            <a:off x="7356779"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D209CAE6-E3F3-4BF4-B1A2-7EBDA10384B0}"/>
              </a:ext>
            </a:extLst>
          </p:cNvPr>
          <p:cNvSpPr/>
          <p:nvPr/>
        </p:nvSpPr>
        <p:spPr>
          <a:xfrm flipV="1">
            <a:off x="8505731"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2337E8A3-17B8-4C07-B3F2-E64CE616CD13}"/>
              </a:ext>
            </a:extLst>
          </p:cNvPr>
          <p:cNvSpPr/>
          <p:nvPr/>
        </p:nvSpPr>
        <p:spPr>
          <a:xfrm flipV="1">
            <a:off x="8487309"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
            <a:extLst>
              <a:ext uri="{FF2B5EF4-FFF2-40B4-BE49-F238E27FC236}">
                <a16:creationId xmlns:a16="http://schemas.microsoft.com/office/drawing/2014/main" id="{AF044265-10B8-42F0-996B-A4B643847215}"/>
              </a:ext>
            </a:extLst>
          </p:cNvPr>
          <p:cNvSpPr/>
          <p:nvPr/>
        </p:nvSpPr>
        <p:spPr>
          <a:xfrm flipV="1">
            <a:off x="8507406"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250146ED-8EDD-4FE9-952D-65A39673D8FC}"/>
              </a:ext>
            </a:extLst>
          </p:cNvPr>
          <p:cNvSpPr/>
          <p:nvPr/>
        </p:nvSpPr>
        <p:spPr>
          <a:xfrm flipV="1">
            <a:off x="4779114"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9" name="Up Arrow 1">
            <a:extLst>
              <a:ext uri="{FF2B5EF4-FFF2-40B4-BE49-F238E27FC236}">
                <a16:creationId xmlns:a16="http://schemas.microsoft.com/office/drawing/2014/main" id="{0BDE1B08-58EB-4ECC-BBB0-7A2E6F2F1537}"/>
              </a:ext>
            </a:extLst>
          </p:cNvPr>
          <p:cNvSpPr/>
          <p:nvPr/>
        </p:nvSpPr>
        <p:spPr>
          <a:xfrm flipV="1">
            <a:off x="2515502"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3F02A915-C973-4E43-84C9-AA3C347B2419}"/>
              </a:ext>
            </a:extLst>
          </p:cNvPr>
          <p:cNvSpPr/>
          <p:nvPr/>
        </p:nvSpPr>
        <p:spPr>
          <a:xfrm flipV="1">
            <a:off x="3686267"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88CFB578-4D9A-4316-B55A-14F904A9CD96}"/>
              </a:ext>
            </a:extLst>
          </p:cNvPr>
          <p:cNvSpPr/>
          <p:nvPr/>
        </p:nvSpPr>
        <p:spPr>
          <a:xfrm flipV="1">
            <a:off x="4789162"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9" name="Up Arrow 1">
            <a:extLst>
              <a:ext uri="{FF2B5EF4-FFF2-40B4-BE49-F238E27FC236}">
                <a16:creationId xmlns:a16="http://schemas.microsoft.com/office/drawing/2014/main" id="{B33AD5F1-2DCB-4725-A08E-547334B72588}"/>
              </a:ext>
            </a:extLst>
          </p:cNvPr>
          <p:cNvSpPr/>
          <p:nvPr/>
        </p:nvSpPr>
        <p:spPr>
          <a:xfrm flipV="1">
            <a:off x="3675654"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164A8893-B742-465C-8200-806C87C3389B}"/>
              </a:ext>
            </a:extLst>
          </p:cNvPr>
          <p:cNvSpPr/>
          <p:nvPr/>
        </p:nvSpPr>
        <p:spPr>
          <a:xfrm flipV="1">
            <a:off x="4798873"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37" name="Picture Placeholder 36"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1354421449"/>
              </p:ext>
            </p:extLst>
          </p:nvPr>
        </p:nvGraphicFramePr>
        <p:xfrm>
          <a:off x="616153" y="1631808"/>
          <a:ext cx="9049212" cy="2857360"/>
        </p:xfrm>
        <a:graphic>
          <a:graphicData uri="http://schemas.openxmlformats.org/drawingml/2006/chart">
            <c:chart xmlns:c="http://schemas.openxmlformats.org/drawingml/2006/chart" xmlns:r="http://schemas.openxmlformats.org/officeDocument/2006/relationships" r:id="rId3"/>
          </a:graphicData>
        </a:graphic>
      </p:graphicFrame>
      <p:cxnSp>
        <p:nvCxnSpPr>
          <p:cNvPr id="43" name="Straight Connector 42">
            <a:extLst>
              <a:ext uri="{FF2B5EF4-FFF2-40B4-BE49-F238E27FC236}">
                <a16:creationId xmlns:a16="http://schemas.microsoft.com/office/drawing/2014/main" id="{805FBFB8-2D78-493F-814D-69AABDF2679F}"/>
              </a:ext>
            </a:extLst>
          </p:cNvPr>
          <p:cNvCxnSpPr>
            <a:cxnSpLocks/>
          </p:cNvCxnSpPr>
          <p:nvPr/>
        </p:nvCxnSpPr>
        <p:spPr>
          <a:xfrm>
            <a:off x="2502663" y="4294217"/>
            <a:ext cx="0" cy="33052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3123839" y="4294217"/>
            <a:ext cx="0" cy="161128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a:cxnSpLocks/>
          </p:cNvCxnSpPr>
          <p:nvPr/>
        </p:nvCxnSpPr>
        <p:spPr>
          <a:xfrm>
            <a:off x="3709934" y="4489168"/>
            <a:ext cx="0" cy="17137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1824955" y="4294217"/>
            <a:ext cx="0" cy="9767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6ED15CB-1C95-48A3-A1D0-FAD9E92872C9}"/>
              </a:ext>
            </a:extLst>
          </p:cNvPr>
          <p:cNvCxnSpPr>
            <a:cxnSpLocks/>
          </p:cNvCxnSpPr>
          <p:nvPr/>
        </p:nvCxnSpPr>
        <p:spPr>
          <a:xfrm>
            <a:off x="4532978" y="4294217"/>
            <a:ext cx="0" cy="9767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4976709" y="4294217"/>
            <a:ext cx="0" cy="29683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5447808" y="4294217"/>
            <a:ext cx="0" cy="167718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a:cxnSpLocks/>
          </p:cNvCxnSpPr>
          <p:nvPr/>
        </p:nvCxnSpPr>
        <p:spPr>
          <a:xfrm>
            <a:off x="6036975" y="4294217"/>
            <a:ext cx="0" cy="92127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a:cxnSpLocks/>
          </p:cNvCxnSpPr>
          <p:nvPr/>
        </p:nvCxnSpPr>
        <p:spPr>
          <a:xfrm>
            <a:off x="6366286" y="4297344"/>
            <a:ext cx="0" cy="28997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8A6DCE-9616-441E-8BD4-B22805C734E3}"/>
              </a:ext>
            </a:extLst>
          </p:cNvPr>
          <p:cNvCxnSpPr>
            <a:cxnSpLocks/>
          </p:cNvCxnSpPr>
          <p:nvPr/>
        </p:nvCxnSpPr>
        <p:spPr>
          <a:xfrm flipH="1">
            <a:off x="7088857" y="4294217"/>
            <a:ext cx="14796" cy="118417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a:cxnSpLocks/>
          </p:cNvCxnSpPr>
          <p:nvPr/>
        </p:nvCxnSpPr>
        <p:spPr>
          <a:xfrm>
            <a:off x="7610938" y="4294217"/>
            <a:ext cx="0" cy="33052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0F98869-1E5D-4B2C-9CB0-892C46221360}"/>
              </a:ext>
            </a:extLst>
          </p:cNvPr>
          <p:cNvCxnSpPr>
            <a:cxnSpLocks/>
          </p:cNvCxnSpPr>
          <p:nvPr/>
        </p:nvCxnSpPr>
        <p:spPr>
          <a:xfrm>
            <a:off x="8034405" y="4294217"/>
            <a:ext cx="0" cy="171605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5D8FAE1-2A38-4351-895C-67F9420BF1EC}"/>
              </a:ext>
            </a:extLst>
          </p:cNvPr>
          <p:cNvCxnSpPr>
            <a:cxnSpLocks/>
          </p:cNvCxnSpPr>
          <p:nvPr/>
        </p:nvCxnSpPr>
        <p:spPr>
          <a:xfrm>
            <a:off x="9408850" y="4489168"/>
            <a:ext cx="0" cy="15616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3C40147-2EF0-4D8F-84D3-7A65B4238E15}"/>
              </a:ext>
            </a:extLst>
          </p:cNvPr>
          <p:cNvCxnSpPr>
            <a:cxnSpLocks/>
          </p:cNvCxnSpPr>
          <p:nvPr/>
        </p:nvCxnSpPr>
        <p:spPr>
          <a:xfrm>
            <a:off x="8410831" y="4294217"/>
            <a:ext cx="0" cy="109832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2020,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Q4 2019</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24124" y="6748330"/>
            <a:ext cx="8894109" cy="396933"/>
            <a:chOff x="524124" y="6748330"/>
            <a:chExt cx="8894109" cy="396933"/>
          </a:xfrm>
        </p:grpSpPr>
        <p:sp>
          <p:nvSpPr>
            <p:cNvPr id="59" name="TextBox 58">
              <a:extLst>
                <a:ext uri="{FF2B5EF4-FFF2-40B4-BE49-F238E27FC236}">
                  <a16:creationId xmlns:a16="http://schemas.microsoft.com/office/drawing/2014/main" id="{E1D965E7-6EE5-4026-A3C2-D120857AFD82}"/>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2" name="TextBox 51">
            <a:extLst>
              <a:ext uri="{FF2B5EF4-FFF2-40B4-BE49-F238E27FC236}">
                <a16:creationId xmlns:a16="http://schemas.microsoft.com/office/drawing/2014/main" id="{55AB6CD1-A276-4A8F-949C-FF437EF5E850}"/>
              </a:ext>
            </a:extLst>
          </p:cNvPr>
          <p:cNvSpPr txBox="1"/>
          <p:nvPr/>
        </p:nvSpPr>
        <p:spPr>
          <a:xfrm>
            <a:off x="1163582" y="5300375"/>
            <a:ext cx="133683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“OPEC, Allies Consider Deeper Output Cuts Amid Signs of Weaker Demand”</a:t>
            </a:r>
          </a:p>
        </p:txBody>
      </p:sp>
      <p:sp>
        <p:nvSpPr>
          <p:cNvPr id="63" name="TextBox 62">
            <a:extLst>
              <a:ext uri="{FF2B5EF4-FFF2-40B4-BE49-F238E27FC236}">
                <a16:creationId xmlns:a16="http://schemas.microsoft.com/office/drawing/2014/main" id="{48073172-E709-4D64-BD60-04FD27C109C6}"/>
              </a:ext>
            </a:extLst>
          </p:cNvPr>
          <p:cNvSpPr txBox="1"/>
          <p:nvPr/>
        </p:nvSpPr>
        <p:spPr>
          <a:xfrm>
            <a:off x="2655375" y="5896938"/>
            <a:ext cx="1008201"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Deficit Hits Seven-Year High”</a:t>
            </a:r>
          </a:p>
        </p:txBody>
      </p:sp>
      <p:sp>
        <p:nvSpPr>
          <p:cNvPr id="64" name="TextBox 63">
            <a:extLst>
              <a:ext uri="{FF2B5EF4-FFF2-40B4-BE49-F238E27FC236}">
                <a16:creationId xmlns:a16="http://schemas.microsoft.com/office/drawing/2014/main" id="{880DC02E-D4B2-40ED-A098-3942422A9D33}"/>
              </a:ext>
            </a:extLst>
          </p:cNvPr>
          <p:cNvSpPr txBox="1"/>
          <p:nvPr/>
        </p:nvSpPr>
        <p:spPr>
          <a:xfrm>
            <a:off x="3214907" y="4665267"/>
            <a:ext cx="1170669"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Cuts Rate for Third Time This Year, Signals Pause”</a:t>
            </a:r>
          </a:p>
        </p:txBody>
      </p:sp>
      <p:sp>
        <p:nvSpPr>
          <p:cNvPr id="65" name="TextBox 64">
            <a:extLst>
              <a:ext uri="{FF2B5EF4-FFF2-40B4-BE49-F238E27FC236}">
                <a16:creationId xmlns:a16="http://schemas.microsoft.com/office/drawing/2014/main" id="{296EA5E9-670E-4995-96AD-34E710F4DB77}"/>
              </a:ext>
            </a:extLst>
          </p:cNvPr>
          <p:cNvSpPr txBox="1"/>
          <p:nvPr/>
        </p:nvSpPr>
        <p:spPr>
          <a:xfrm>
            <a:off x="3913699" y="5270957"/>
            <a:ext cx="120201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“China’s Consumer Inflation Soars to Highest Level in Years”</a:t>
            </a:r>
          </a:p>
        </p:txBody>
      </p:sp>
      <p:sp>
        <p:nvSpPr>
          <p:cNvPr id="66" name="TextBox 65">
            <a:extLst>
              <a:ext uri="{FF2B5EF4-FFF2-40B4-BE49-F238E27FC236}">
                <a16:creationId xmlns:a16="http://schemas.microsoft.com/office/drawing/2014/main" id="{3AFDF447-D06C-46E9-B522-95658C128939}"/>
              </a:ext>
            </a:extLst>
          </p:cNvPr>
          <p:cNvSpPr txBox="1"/>
          <p:nvPr/>
        </p:nvSpPr>
        <p:spPr>
          <a:xfrm>
            <a:off x="4532543" y="4587315"/>
            <a:ext cx="101478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“Gas Prices Drive October Inflation Increase”</a:t>
            </a:r>
          </a:p>
        </p:txBody>
      </p:sp>
      <p:sp>
        <p:nvSpPr>
          <p:cNvPr id="67" name="TextBox 66">
            <a:extLst>
              <a:ext uri="{FF2B5EF4-FFF2-40B4-BE49-F238E27FC236}">
                <a16:creationId xmlns:a16="http://schemas.microsoft.com/office/drawing/2014/main" id="{F198A1F0-32FA-49E9-9ABB-53A0139030AE}"/>
              </a:ext>
            </a:extLst>
          </p:cNvPr>
          <p:cNvSpPr txBox="1"/>
          <p:nvPr/>
        </p:nvSpPr>
        <p:spPr>
          <a:xfrm>
            <a:off x="5002672" y="5977239"/>
            <a:ext cx="1004571"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“Value Stocks Are Back in Vogue”</a:t>
            </a:r>
          </a:p>
        </p:txBody>
      </p:sp>
      <p:sp>
        <p:nvSpPr>
          <p:cNvPr id="68" name="TextBox 67">
            <a:extLst>
              <a:ext uri="{FF2B5EF4-FFF2-40B4-BE49-F238E27FC236}">
                <a16:creationId xmlns:a16="http://schemas.microsoft.com/office/drawing/2014/main" id="{0AFE7491-93A5-4328-9802-2D4646A6C5E3}"/>
              </a:ext>
            </a:extLst>
          </p:cNvPr>
          <p:cNvSpPr txBox="1"/>
          <p:nvPr/>
        </p:nvSpPr>
        <p:spPr>
          <a:xfrm>
            <a:off x="5523187" y="5215492"/>
            <a:ext cx="102757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“Charles Schwab to Buy TD Ameritrade for $26 Billion”</a:t>
            </a:r>
          </a:p>
        </p:txBody>
      </p:sp>
      <p:sp>
        <p:nvSpPr>
          <p:cNvPr id="69" name="TextBox 68">
            <a:extLst>
              <a:ext uri="{FF2B5EF4-FFF2-40B4-BE49-F238E27FC236}">
                <a16:creationId xmlns:a16="http://schemas.microsoft.com/office/drawing/2014/main" id="{D4EC4146-15E4-4A4F-9F8E-7A108E8D4432}"/>
              </a:ext>
            </a:extLst>
          </p:cNvPr>
          <p:cNvSpPr txBox="1"/>
          <p:nvPr/>
        </p:nvSpPr>
        <p:spPr>
          <a:xfrm>
            <a:off x="6013329" y="4567033"/>
            <a:ext cx="105410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Growth Enters Fourth Quarter on More Solid Footing”</a:t>
            </a:r>
          </a:p>
        </p:txBody>
      </p:sp>
      <p:sp>
        <p:nvSpPr>
          <p:cNvPr id="70" name="TextBox 69">
            <a:extLst>
              <a:ext uri="{FF2B5EF4-FFF2-40B4-BE49-F238E27FC236}">
                <a16:creationId xmlns:a16="http://schemas.microsoft.com/office/drawing/2014/main" id="{6169FA9A-D8F3-4F80-BFD2-FA54F85FFDAF}"/>
              </a:ext>
            </a:extLst>
          </p:cNvPr>
          <p:cNvSpPr txBox="1"/>
          <p:nvPr/>
        </p:nvSpPr>
        <p:spPr>
          <a:xfrm>
            <a:off x="6580090" y="5478388"/>
            <a:ext cx="1180249"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Unemployment Rate Drops to 50-Year Low of 3.5%”</a:t>
            </a:r>
          </a:p>
        </p:txBody>
      </p:sp>
      <p:sp>
        <p:nvSpPr>
          <p:cNvPr id="71" name="TextBox 70">
            <a:extLst>
              <a:ext uri="{FF2B5EF4-FFF2-40B4-BE49-F238E27FC236}">
                <a16:creationId xmlns:a16="http://schemas.microsoft.com/office/drawing/2014/main" id="{F7962D92-1EBC-4A55-BBDE-E43C676FAA95}"/>
              </a:ext>
            </a:extLst>
          </p:cNvPr>
          <p:cNvSpPr txBox="1"/>
          <p:nvPr/>
        </p:nvSpPr>
        <p:spPr>
          <a:xfrm>
            <a:off x="7122148" y="4633895"/>
            <a:ext cx="985852" cy="643303"/>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“Boris Johnson Secures a Resounding UK Election Win”</a:t>
            </a:r>
          </a:p>
        </p:txBody>
      </p:sp>
      <p:sp>
        <p:nvSpPr>
          <p:cNvPr id="72" name="TextBox 71">
            <a:extLst>
              <a:ext uri="{FF2B5EF4-FFF2-40B4-BE49-F238E27FC236}">
                <a16:creationId xmlns:a16="http://schemas.microsoft.com/office/drawing/2014/main" id="{56189568-CD58-4EB2-8A60-F858498AB579}"/>
              </a:ext>
            </a:extLst>
          </p:cNvPr>
          <p:cNvSpPr txBox="1"/>
          <p:nvPr/>
        </p:nvSpPr>
        <p:spPr>
          <a:xfrm>
            <a:off x="7534789" y="6019428"/>
            <a:ext cx="114074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China Agree to Limited Deal to Halt Trade War”</a:t>
            </a:r>
          </a:p>
        </p:txBody>
      </p:sp>
      <p:sp>
        <p:nvSpPr>
          <p:cNvPr id="73" name="TextBox 72">
            <a:extLst>
              <a:ext uri="{FF2B5EF4-FFF2-40B4-BE49-F238E27FC236}">
                <a16:creationId xmlns:a16="http://schemas.microsoft.com/office/drawing/2014/main" id="{6AF5CCF0-1B06-4D94-AE35-30052A7C2ECC}"/>
              </a:ext>
            </a:extLst>
          </p:cNvPr>
          <p:cNvSpPr txBox="1"/>
          <p:nvPr/>
        </p:nvSpPr>
        <p:spPr>
          <a:xfrm>
            <a:off x="8119577" y="5392539"/>
            <a:ext cx="111191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Keeps Interest Rates Steady, Sees Long Pause”</a:t>
            </a:r>
          </a:p>
        </p:txBody>
      </p:sp>
      <p:sp>
        <p:nvSpPr>
          <p:cNvPr id="74" name="TextBox 73">
            <a:extLst>
              <a:ext uri="{FF2B5EF4-FFF2-40B4-BE49-F238E27FC236}">
                <a16:creationId xmlns:a16="http://schemas.microsoft.com/office/drawing/2014/main" id="{559C7C62-AA3B-41D0-87FB-3FC45BA5AF06}"/>
              </a:ext>
            </a:extLst>
          </p:cNvPr>
          <p:cNvSpPr txBox="1"/>
          <p:nvPr/>
        </p:nvSpPr>
        <p:spPr>
          <a:xfrm>
            <a:off x="8623313" y="4629270"/>
            <a:ext cx="94832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Close Out Decade with 190% Gain”</a:t>
            </a:r>
          </a:p>
        </p:txBody>
      </p:sp>
      <p:sp>
        <p:nvSpPr>
          <p:cNvPr id="75" name="TextBox 74">
            <a:extLst>
              <a:ext uri="{FF2B5EF4-FFF2-40B4-BE49-F238E27FC236}">
                <a16:creationId xmlns:a16="http://schemas.microsoft.com/office/drawing/2014/main" id="{65A59795-F2C2-4BB7-88FB-46AE93D56E7D}"/>
              </a:ext>
            </a:extLst>
          </p:cNvPr>
          <p:cNvSpPr txBox="1"/>
          <p:nvPr/>
        </p:nvSpPr>
        <p:spPr>
          <a:xfrm>
            <a:off x="1941565" y="4624541"/>
            <a:ext cx="112524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“Manufacturing Sputters as Broader US Economy Slows”</a:t>
            </a:r>
          </a:p>
        </p:txBody>
      </p:sp>
      <p:pic>
        <p:nvPicPr>
          <p:cNvPr id="39" name="Picture Placeholder 38"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410752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aph">
            <a:extLst>
              <a:ext uri="{FF2B5EF4-FFF2-40B4-BE49-F238E27FC236}">
                <a16:creationId xmlns:a16="http://schemas.microsoft.com/office/drawing/2014/main" id="{4B04FABA-CA0D-4CFC-A638-C722D9A0AEFA}"/>
              </a:ext>
            </a:extLst>
          </p:cNvPr>
          <p:cNvGrpSpPr/>
          <p:nvPr/>
        </p:nvGrpSpPr>
        <p:grpSpPr>
          <a:xfrm>
            <a:off x="613785" y="1966378"/>
            <a:ext cx="9022975" cy="2889045"/>
            <a:chOff x="696537" y="1959276"/>
            <a:chExt cx="5391839" cy="2712354"/>
          </a:xfrm>
        </p:grpSpPr>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3877153453"/>
                </p:ext>
              </p:extLst>
            </p:nvPr>
          </p:nvGraphicFramePr>
          <p:xfrm>
            <a:off x="696537" y="2000421"/>
            <a:ext cx="5391839" cy="2671209"/>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(Q1 2019–Q4 2019)</a:t>
              </a:r>
            </a:p>
          </p:txBody>
        </p:sp>
      </p:grpSp>
      <p:sp>
        <p:nvSpPr>
          <p:cNvPr id="28" name="TextBox 27">
            <a:extLst>
              <a:ext uri="{FF2B5EF4-FFF2-40B4-BE49-F238E27FC236}">
                <a16:creationId xmlns:a16="http://schemas.microsoft.com/office/drawing/2014/main" id="{890783C8-C485-445C-BF3B-45F9EBAC0D25}"/>
              </a:ext>
            </a:extLst>
          </p:cNvPr>
          <p:cNvSpPr txBox="1"/>
          <p:nvPr/>
        </p:nvSpPr>
        <p:spPr>
          <a:xfrm>
            <a:off x="7150727" y="5216620"/>
            <a:ext cx="109364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“Manufacturing Sputters as Broader US Economy Slows”</a:t>
            </a:r>
          </a:p>
        </p:txBody>
      </p:sp>
      <p:sp>
        <p:nvSpPr>
          <p:cNvPr id="36" name="TextBox 35">
            <a:extLst>
              <a:ext uri="{FF2B5EF4-FFF2-40B4-BE49-F238E27FC236}">
                <a16:creationId xmlns:a16="http://schemas.microsoft.com/office/drawing/2014/main" id="{BCA15D50-A41B-4C14-93E2-7F84AA3EBF68}"/>
              </a:ext>
            </a:extLst>
          </p:cNvPr>
          <p:cNvSpPr txBox="1"/>
          <p:nvPr/>
        </p:nvSpPr>
        <p:spPr>
          <a:xfrm>
            <a:off x="7713926" y="5837162"/>
            <a:ext cx="104681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“China’s Consumer Inflation Soars to Highest Level in Years”</a:t>
            </a:r>
          </a:p>
        </p:txBody>
      </p:sp>
      <p:sp>
        <p:nvSpPr>
          <p:cNvPr id="37" name="TextBox 36">
            <a:extLst>
              <a:ext uri="{FF2B5EF4-FFF2-40B4-BE49-F238E27FC236}">
                <a16:creationId xmlns:a16="http://schemas.microsoft.com/office/drawing/2014/main" id="{50683A86-5225-471A-9B30-1AD348312CF0}"/>
              </a:ext>
            </a:extLst>
          </p:cNvPr>
          <p:cNvSpPr txBox="1"/>
          <p:nvPr/>
        </p:nvSpPr>
        <p:spPr>
          <a:xfrm>
            <a:off x="8411154" y="4942234"/>
            <a:ext cx="95769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“Boris Johnson Secures a Resounding UK Election Win”</a:t>
            </a:r>
          </a:p>
        </p:txBody>
      </p:sp>
      <p:sp>
        <p:nvSpPr>
          <p:cNvPr id="38" name="TextBox 37">
            <a:extLst>
              <a:ext uri="{FF2B5EF4-FFF2-40B4-BE49-F238E27FC236}">
                <a16:creationId xmlns:a16="http://schemas.microsoft.com/office/drawing/2014/main" id="{F20114D5-8C44-4AB4-B716-81DF36621300}"/>
              </a:ext>
            </a:extLst>
          </p:cNvPr>
          <p:cNvSpPr txBox="1"/>
          <p:nvPr/>
        </p:nvSpPr>
        <p:spPr>
          <a:xfrm>
            <a:off x="8638978" y="6226322"/>
            <a:ext cx="98818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Close Out Decade with 190% Gain”</a:t>
            </a:r>
          </a:p>
        </p:txBody>
      </p: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7689863" y="4655507"/>
            <a:ext cx="0" cy="57562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8225335" y="4657621"/>
            <a:ext cx="0" cy="117591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a:cxnSpLocks/>
          </p:cNvCxnSpPr>
          <p:nvPr/>
        </p:nvCxnSpPr>
        <p:spPr>
          <a:xfrm>
            <a:off x="8857161" y="4657621"/>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BF05A1-2DC7-4043-B9AC-6875F8537B8B}"/>
              </a:ext>
            </a:extLst>
          </p:cNvPr>
          <p:cNvCxnSpPr>
            <a:cxnSpLocks/>
          </p:cNvCxnSpPr>
          <p:nvPr/>
        </p:nvCxnSpPr>
        <p:spPr>
          <a:xfrm>
            <a:off x="9416633" y="4895951"/>
            <a:ext cx="0" cy="132618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F1DA62C-D65B-49D4-ADD4-A36C75C482F4}"/>
              </a:ext>
            </a:extLst>
          </p:cNvPr>
          <p:cNvCxnSpPr>
            <a:cxnSpLocks/>
          </p:cNvCxnSpPr>
          <p:nvPr/>
        </p:nvCxnSpPr>
        <p:spPr>
          <a:xfrm>
            <a:off x="616154" y="6787155"/>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5726193-92CD-4514-B557-E5E8CDF71F56}"/>
              </a:ext>
            </a:extLst>
          </p:cNvPr>
          <p:cNvSpPr txBox="1"/>
          <p:nvPr/>
        </p:nvSpPr>
        <p:spPr>
          <a:xfrm>
            <a:off x="4142463" y="4947522"/>
            <a:ext cx="100207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29" name="TextBox 28">
            <a:extLst>
              <a:ext uri="{FF2B5EF4-FFF2-40B4-BE49-F238E27FC236}">
                <a16:creationId xmlns:a16="http://schemas.microsoft.com/office/drawing/2014/main" id="{81233AF4-CDC1-4639-9E6E-9F9E0C1FB7BE}"/>
              </a:ext>
            </a:extLst>
          </p:cNvPr>
          <p:cNvSpPr txBox="1"/>
          <p:nvPr/>
        </p:nvSpPr>
        <p:spPr>
          <a:xfrm>
            <a:off x="5125613" y="5127823"/>
            <a:ext cx="110490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 Growth at Its Slowest since 1992 as Beijing Struggles to Juice Economy”</a:t>
            </a:r>
          </a:p>
        </p:txBody>
      </p:sp>
      <p:sp>
        <p:nvSpPr>
          <p:cNvPr id="32" name="TextBox 31">
            <a:extLst>
              <a:ext uri="{FF2B5EF4-FFF2-40B4-BE49-F238E27FC236}">
                <a16:creationId xmlns:a16="http://schemas.microsoft.com/office/drawing/2014/main" id="{5DAD31AA-D360-4648-B961-D58559A71DDE}"/>
              </a:ext>
            </a:extLst>
          </p:cNvPr>
          <p:cNvSpPr txBox="1"/>
          <p:nvPr/>
        </p:nvSpPr>
        <p:spPr>
          <a:xfrm>
            <a:off x="5597113" y="5820171"/>
            <a:ext cx="1132142"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Sheds 800 in Biggest Drop of Year”</a:t>
            </a:r>
          </a:p>
        </p:txBody>
      </p:sp>
      <p:sp>
        <p:nvSpPr>
          <p:cNvPr id="33" name="TextBox 32">
            <a:extLst>
              <a:ext uri="{FF2B5EF4-FFF2-40B4-BE49-F238E27FC236}">
                <a16:creationId xmlns:a16="http://schemas.microsoft.com/office/drawing/2014/main" id="{BD54E360-8869-427F-A5EA-62DCF0AFEF05}"/>
              </a:ext>
            </a:extLst>
          </p:cNvPr>
          <p:cNvSpPr txBox="1"/>
          <p:nvPr/>
        </p:nvSpPr>
        <p:spPr>
          <a:xfrm>
            <a:off x="6234061" y="4986863"/>
            <a:ext cx="963593"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“ECB Launches Major Stimulus Package, Cuts Key Rate”</a:t>
            </a:r>
          </a:p>
        </p:txBody>
      </p:sp>
      <p:sp>
        <p:nvSpPr>
          <p:cNvPr id="39" name="TextBox 38">
            <a:extLst>
              <a:ext uri="{FF2B5EF4-FFF2-40B4-BE49-F238E27FC236}">
                <a16:creationId xmlns:a16="http://schemas.microsoft.com/office/drawing/2014/main" id="{6EB48871-D21B-41CC-BAD6-4DCEFE1CAAF1}"/>
              </a:ext>
            </a:extLst>
          </p:cNvPr>
          <p:cNvSpPr txBox="1"/>
          <p:nvPr/>
        </p:nvSpPr>
        <p:spPr>
          <a:xfrm>
            <a:off x="846220" y="4999002"/>
            <a:ext cx="108176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Indexes Close with Worst Yearly Losses Since 2008”</a:t>
            </a:r>
          </a:p>
        </p:txBody>
      </p:sp>
      <p:sp>
        <p:nvSpPr>
          <p:cNvPr id="41" name="TextBox 40">
            <a:extLst>
              <a:ext uri="{FF2B5EF4-FFF2-40B4-BE49-F238E27FC236}">
                <a16:creationId xmlns:a16="http://schemas.microsoft.com/office/drawing/2014/main" id="{2B84D859-B32A-4AE9-8831-DD621C5A1795}"/>
              </a:ext>
            </a:extLst>
          </p:cNvPr>
          <p:cNvSpPr txBox="1"/>
          <p:nvPr/>
        </p:nvSpPr>
        <p:spPr>
          <a:xfrm>
            <a:off x="1840105" y="5134281"/>
            <a:ext cx="1085850"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Rises Sharply on OPEC Production Cuts, Falling US Stockpiles”</a:t>
            </a:r>
          </a:p>
        </p:txBody>
      </p:sp>
      <p:cxnSp>
        <p:nvCxnSpPr>
          <p:cNvPr id="13" name="Straight Connector 12">
            <a:extLst>
              <a:ext uri="{FF2B5EF4-FFF2-40B4-BE49-F238E27FC236}">
                <a16:creationId xmlns:a16="http://schemas.microsoft.com/office/drawing/2014/main" id="{1583A3AB-E696-4F66-9953-29408FBFACC5}"/>
              </a:ext>
            </a:extLst>
          </p:cNvPr>
          <p:cNvCxnSpPr>
            <a:cxnSpLocks/>
          </p:cNvCxnSpPr>
          <p:nvPr/>
        </p:nvCxnSpPr>
        <p:spPr>
          <a:xfrm>
            <a:off x="4703200" y="4653064"/>
            <a:ext cx="0" cy="27238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a:cxnSpLocks/>
          </p:cNvCxnSpPr>
          <p:nvPr/>
        </p:nvCxnSpPr>
        <p:spPr>
          <a:xfrm>
            <a:off x="5483451" y="4657621"/>
            <a:ext cx="0" cy="4766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6224215" y="4656269"/>
            <a:ext cx="6299" cy="11243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1E58C0D-B8D2-4DCA-88EF-AD00BE9F1B5C}"/>
              </a:ext>
            </a:extLst>
          </p:cNvPr>
          <p:cNvCxnSpPr>
            <a:cxnSpLocks/>
          </p:cNvCxnSpPr>
          <p:nvPr/>
        </p:nvCxnSpPr>
        <p:spPr>
          <a:xfrm>
            <a:off x="6891583" y="4657621"/>
            <a:ext cx="0" cy="33066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5120474" y="4895951"/>
            <a:ext cx="0" cy="122862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a:cxnSpLocks/>
          </p:cNvCxnSpPr>
          <p:nvPr/>
        </p:nvCxnSpPr>
        <p:spPr>
          <a:xfrm>
            <a:off x="1030345" y="4895951"/>
            <a:ext cx="0" cy="9514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a:cxnSpLocks/>
          </p:cNvCxnSpPr>
          <p:nvPr/>
        </p:nvCxnSpPr>
        <p:spPr>
          <a:xfrm>
            <a:off x="2277876" y="4657621"/>
            <a:ext cx="0" cy="498704"/>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BBF0643-983E-499E-88E3-E852058256D1}"/>
              </a:ext>
            </a:extLst>
          </p:cNvPr>
          <p:cNvSpPr txBox="1"/>
          <p:nvPr/>
        </p:nvSpPr>
        <p:spPr>
          <a:xfrm>
            <a:off x="2447103" y="5959225"/>
            <a:ext cx="114269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“May’s Brexit Deal Is Rejected for a Third Time by Lawmakers”</a:t>
            </a:r>
          </a:p>
        </p:txBody>
      </p:sp>
      <p:sp>
        <p:nvSpPr>
          <p:cNvPr id="67" name="TextBox 66">
            <a:extLst>
              <a:ext uri="{FF2B5EF4-FFF2-40B4-BE49-F238E27FC236}">
                <a16:creationId xmlns:a16="http://schemas.microsoft.com/office/drawing/2014/main" id="{CF7F42A6-DB0C-48C9-8E4A-E046922FEE5A}"/>
              </a:ext>
            </a:extLst>
          </p:cNvPr>
          <p:cNvSpPr txBox="1"/>
          <p:nvPr/>
        </p:nvSpPr>
        <p:spPr>
          <a:xfrm>
            <a:off x="3076067" y="4949615"/>
            <a:ext cx="105522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68" name="TextBox 67">
            <a:extLst>
              <a:ext uri="{FF2B5EF4-FFF2-40B4-BE49-F238E27FC236}">
                <a16:creationId xmlns:a16="http://schemas.microsoft.com/office/drawing/2014/main" id="{2D8477B4-C0F3-4D9B-B49D-28CD27957767}"/>
              </a:ext>
            </a:extLst>
          </p:cNvPr>
          <p:cNvSpPr txBox="1"/>
          <p:nvPr/>
        </p:nvSpPr>
        <p:spPr>
          <a:xfrm>
            <a:off x="3652938" y="5670922"/>
            <a:ext cx="91748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 “US Consumer Sentiment Hits Highest Level in 15 Years”</a:t>
            </a:r>
          </a:p>
        </p:txBody>
      </p:sp>
      <p:cxnSp>
        <p:nvCxnSpPr>
          <p:cNvPr id="57" name="Straight Connector 56">
            <a:extLst>
              <a:ext uri="{FF2B5EF4-FFF2-40B4-BE49-F238E27FC236}">
                <a16:creationId xmlns:a16="http://schemas.microsoft.com/office/drawing/2014/main" id="{7E4827E2-3174-4E87-9515-1001BE4D1FB9}"/>
              </a:ext>
            </a:extLst>
          </p:cNvPr>
          <p:cNvCxnSpPr>
            <a:cxnSpLocks/>
          </p:cNvCxnSpPr>
          <p:nvPr/>
        </p:nvCxnSpPr>
        <p:spPr>
          <a:xfrm>
            <a:off x="2981669" y="4906973"/>
            <a:ext cx="0" cy="10600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7485F96-DDD2-45D3-9CBF-312FAD2E84F7}"/>
              </a:ext>
            </a:extLst>
          </p:cNvPr>
          <p:cNvCxnSpPr>
            <a:cxnSpLocks/>
          </p:cNvCxnSpPr>
          <p:nvPr/>
        </p:nvCxnSpPr>
        <p:spPr>
          <a:xfrm flipH="1">
            <a:off x="4127415" y="4653064"/>
            <a:ext cx="3876" cy="102168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A43329-4FB5-4505-9554-C3DFCFF730D6}"/>
              </a:ext>
            </a:extLst>
          </p:cNvPr>
          <p:cNvCxnSpPr/>
          <p:nvPr/>
        </p:nvCxnSpPr>
        <p:spPr>
          <a:xfrm>
            <a:off x="3724988" y="4653064"/>
            <a:ext cx="0" cy="27432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B6E3ACA4-5D7B-4250-9610-A2B49DFFC30D}"/>
              </a:ext>
            </a:extLst>
          </p:cNvPr>
          <p:cNvSpPr txBox="1"/>
          <p:nvPr/>
        </p:nvSpPr>
        <p:spPr>
          <a:xfrm>
            <a:off x="4561994" y="6129101"/>
            <a:ext cx="121755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sp>
        <p:nvSpPr>
          <p:cNvPr id="62" name="TextBox 61">
            <a:extLst>
              <a:ext uri="{FF2B5EF4-FFF2-40B4-BE49-F238E27FC236}">
                <a16:creationId xmlns:a16="http://schemas.microsoft.com/office/drawing/2014/main" id="{22BAE901-36FC-48CF-87A7-748F6D0B932C}"/>
              </a:ext>
            </a:extLst>
          </p:cNvPr>
          <p:cNvSpPr txBox="1"/>
          <p:nvPr/>
        </p:nvSpPr>
        <p:spPr>
          <a:xfrm>
            <a:off x="6504776" y="6222138"/>
            <a:ext cx="110652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Cuts Rates by Quarter Point but Faces Growing Split”</a:t>
            </a:r>
          </a:p>
        </p:txBody>
      </p:sp>
      <p:cxnSp>
        <p:nvCxnSpPr>
          <p:cNvPr id="63" name="Straight Connector 62">
            <a:extLst>
              <a:ext uri="{FF2B5EF4-FFF2-40B4-BE49-F238E27FC236}">
                <a16:creationId xmlns:a16="http://schemas.microsoft.com/office/drawing/2014/main" id="{3B408681-1112-45BA-ADCC-46C7C8DE065D}"/>
              </a:ext>
            </a:extLst>
          </p:cNvPr>
          <p:cNvCxnSpPr>
            <a:cxnSpLocks/>
          </p:cNvCxnSpPr>
          <p:nvPr/>
        </p:nvCxnSpPr>
        <p:spPr>
          <a:xfrm>
            <a:off x="7058037" y="4657621"/>
            <a:ext cx="0" cy="1548805"/>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2020,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past 12 months</a:t>
            </a:r>
          </a:p>
        </p:txBody>
      </p:sp>
      <p:sp>
        <p:nvSpPr>
          <p:cNvPr id="17" name="TextBox 16"/>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169482912"/>
              </p:ext>
            </p:extLst>
          </p:nvPr>
        </p:nvGraphicFramePr>
        <p:xfrm>
          <a:off x="5334256" y="1495736"/>
          <a:ext cx="4310743" cy="1155561"/>
        </p:xfrm>
        <a:graphic>
          <a:graphicData uri="http://schemas.openxmlformats.org/drawingml/2006/chart">
            <c:chart xmlns:c="http://schemas.openxmlformats.org/drawingml/2006/chart" xmlns:r="http://schemas.openxmlformats.org/officeDocument/2006/relationships" r:id="rId4"/>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5539050" y="152378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(2000–Q4 2019)</a:t>
            </a:r>
          </a:p>
        </p:txBody>
      </p:sp>
      <p:sp>
        <p:nvSpPr>
          <p:cNvPr id="64" name="TextBox 1">
            <a:extLst>
              <a:ext uri="{FF2B5EF4-FFF2-40B4-BE49-F238E27FC236}">
                <a16:creationId xmlns:a16="http://schemas.microsoft.com/office/drawing/2014/main" id="{65C937AD-3845-4BBF-8FD0-5BE7CD2CD26D}"/>
              </a:ext>
            </a:extLst>
          </p:cNvPr>
          <p:cNvSpPr txBox="1"/>
          <p:nvPr/>
        </p:nvSpPr>
        <p:spPr>
          <a:xfrm>
            <a:off x="9051625" y="2036721"/>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sp>
        <p:nvSpPr>
          <p:cNvPr id="35" name="TextBox 34">
            <a:extLst>
              <a:ext uri="{FF2B5EF4-FFF2-40B4-BE49-F238E27FC236}">
                <a16:creationId xmlns:a16="http://schemas.microsoft.com/office/drawing/2014/main" id="{C231C43A-7817-4004-B804-A845881B1224}"/>
              </a:ext>
            </a:extLst>
          </p:cNvPr>
          <p:cNvSpPr txBox="1"/>
          <p:nvPr/>
        </p:nvSpPr>
        <p:spPr>
          <a:xfrm>
            <a:off x="9030377" y="4668130"/>
            <a:ext cx="551142" cy="215444"/>
          </a:xfrm>
          <a:prstGeom prst="rect">
            <a:avLst/>
          </a:prstGeom>
          <a:noFill/>
        </p:spPr>
        <p:txBody>
          <a:bodyPr wrap="square" rtlCol="0">
            <a:spAutoFit/>
          </a:bodyPr>
          <a:lstStyle/>
          <a:p>
            <a:r>
              <a:rPr lang="en-US" sz="800" b="1" dirty="0"/>
              <a:t>Dec 31</a:t>
            </a:r>
          </a:p>
        </p:txBody>
      </p:sp>
      <p:pic>
        <p:nvPicPr>
          <p:cNvPr id="48" name="Picture Placeholder 47"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4503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2020, all rights reserved. Dow Jones data © 2020 S&amp;P Dow Jones Indices LLC, a division of S&amp;P Global. All rights reserved. S&amp;P data © 2020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Equity markets around the globe posted positive returns in the fourth quarter. Looking at broad market indices, US equities outperformed non-US developed markets but underperformed emerging markets.  </a:t>
            </a:r>
          </a:p>
          <a:p>
            <a:r>
              <a:rPr lang="en-US" dirty="0"/>
              <a:t>Value stocks underperformed growth stocks in all regions. Small caps outperformed large caps in the US and non-US developed markets but underperformed in emerging markets. </a:t>
            </a:r>
          </a:p>
          <a:p>
            <a:r>
              <a:rPr lang="en-US" dirty="0"/>
              <a:t>REIT indices underperformed equity market indices in both the US and non-US developed markets. </a:t>
            </a:r>
          </a:p>
        </p:txBody>
      </p:sp>
      <p:sp>
        <p:nvSpPr>
          <p:cNvPr id="12" name="Text Placeholder 11"/>
          <p:cNvSpPr>
            <a:spLocks noGrp="1"/>
          </p:cNvSpPr>
          <p:nvPr>
            <p:ph type="body" sz="quarter" idx="14"/>
          </p:nvPr>
        </p:nvSpPr>
        <p:spPr/>
        <p:txBody>
          <a:bodyPr/>
          <a:lstStyle/>
          <a:p>
            <a:pPr lvl="0"/>
            <a:r>
              <a:rPr lang="en-US" dirty="0"/>
              <a:t>Fourth Quarter 2019 Index Returns (%)</a:t>
            </a:r>
          </a:p>
          <a:p>
            <a:endParaRPr lang="en-US" dirty="0"/>
          </a:p>
        </p:txBody>
      </p:sp>
      <p:cxnSp>
        <p:nvCxnSpPr>
          <p:cNvPr id="7" name="Straight Connector 6"/>
          <p:cNvCxnSpPr/>
          <p:nvPr/>
        </p:nvCxnSpPr>
        <p:spPr>
          <a:xfrm>
            <a:off x="609599" y="3173855"/>
            <a:ext cx="8686800"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2558257995"/>
              </p:ext>
            </p:extLst>
          </p:nvPr>
        </p:nvGraphicFramePr>
        <p:xfrm>
          <a:off x="456564" y="3309719"/>
          <a:ext cx="905256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7</a:t>
            </a:fld>
            <a:endParaRPr lang="en-US" dirty="0">
              <a:solidFill>
                <a:prstClr val="white">
                  <a:lumMod val="50000"/>
                </a:prstClr>
              </a:solidFill>
            </a:endParaRPr>
          </a:p>
        </p:txBody>
      </p:sp>
      <p:pic>
        <p:nvPicPr>
          <p:cNvPr id="11" name="Picture Placeholder 10"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32233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8</a:t>
            </a:fld>
            <a:endParaRPr lang="en-US" dirty="0"/>
          </a:p>
        </p:txBody>
      </p:sp>
      <p:sp>
        <p:nvSpPr>
          <p:cNvPr id="8" name="Text Placeholder 7"/>
          <p:cNvSpPr>
            <a:spLocks noGrp="1"/>
          </p:cNvSpPr>
          <p:nvPr>
            <p:ph type="body" sz="quarter" idx="14"/>
          </p:nvPr>
        </p:nvSpPr>
        <p:spPr/>
        <p:txBody>
          <a:bodyPr/>
          <a:lstStyle/>
          <a:p>
            <a:r>
              <a:rPr lang="en-US" dirty="0"/>
              <a:t>Fourth Quarter 2019 Index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2020, all rights reserved.</a:t>
            </a:r>
          </a:p>
        </p:txBody>
      </p:sp>
      <p:sp>
        <p:nvSpPr>
          <p:cNvPr id="14" name="Text Placeholder 13"/>
          <p:cNvSpPr>
            <a:spLocks noGrp="1"/>
          </p:cNvSpPr>
          <p:nvPr>
            <p:ph type="body" sz="quarter" idx="18"/>
          </p:nvPr>
        </p:nvSpPr>
        <p:spPr/>
        <p:txBody>
          <a:bodyPr/>
          <a:lstStyle/>
          <a:p>
            <a:r>
              <a:rPr lang="en-US" dirty="0"/>
              <a:t>US equities outperformed non-US developed equities but underperformed emerging markets stocks in the fourth quarter. </a:t>
            </a:r>
          </a:p>
          <a:p>
            <a:r>
              <a:rPr lang="en-US" dirty="0"/>
              <a:t>Value underperformed growth in the US across large and small cap stocks.</a:t>
            </a:r>
          </a:p>
          <a:p>
            <a:r>
              <a:rPr lang="en-US" dirty="0"/>
              <a:t>Small caps outperformed large caps in the US.</a:t>
            </a:r>
          </a:p>
          <a:p>
            <a:r>
              <a:rPr lang="en-US" dirty="0"/>
              <a:t>REIT indices underperformed equity market indices.</a:t>
            </a:r>
          </a:p>
          <a:p>
            <a:endParaRPr lang="en-US" dirty="0"/>
          </a:p>
          <a:p>
            <a:endParaRPr lang="en-US" dirty="0"/>
          </a:p>
        </p:txBody>
      </p:sp>
      <p:graphicFrame>
        <p:nvGraphicFramePr>
          <p:cNvPr id="13" name="Chart 12"/>
          <p:cNvGraphicFramePr/>
          <p:nvPr>
            <p:extLst>
              <p:ext uri="{D42A27DB-BD31-4B8C-83A1-F6EECF244321}">
                <p14:modId xmlns:p14="http://schemas.microsoft.com/office/powerpoint/2010/main" val="3512930103"/>
              </p:ext>
            </p:extLst>
          </p:nvPr>
        </p:nvGraphicFramePr>
        <p:xfrm>
          <a:off x="609600" y="4903597"/>
          <a:ext cx="3811675" cy="19865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76833"/>
              </p:ext>
            </p:extLst>
          </p:nvPr>
        </p:nvGraphicFramePr>
        <p:xfrm>
          <a:off x="4743150" y="4651375"/>
          <a:ext cx="4705650" cy="2133600"/>
        </p:xfrm>
        <a:graphic>
          <a:graphicData uri="http://schemas.openxmlformats.org/presentationml/2006/ole">
            <mc:AlternateContent xmlns:mc="http://schemas.openxmlformats.org/markup-compatibility/2006">
              <mc:Choice xmlns:v="urn:schemas-microsoft-com:vml" Requires="v">
                <p:oleObj spid="_x0000_s86823" name="Worksheet" r:id="rId5" imgW="4667250" imgH="2133713" progId="Excel.Sheet.12">
                  <p:embed/>
                </p:oleObj>
              </mc:Choice>
              <mc:Fallback>
                <p:oleObj name="Worksheet" r:id="rId5" imgW="4667250" imgH="2133713" progId="Excel.Sheet.12">
                  <p:embed/>
                  <p:pic>
                    <p:nvPicPr>
                      <p:cNvPr id="0" name=""/>
                      <p:cNvPicPr>
                        <a:picLocks noChangeAspect="1" noChangeArrowheads="1"/>
                      </p:cNvPicPr>
                      <p:nvPr/>
                    </p:nvPicPr>
                    <p:blipFill>
                      <a:blip r:embed="rId6"/>
                      <a:srcRect/>
                      <a:stretch>
                        <a:fillRect/>
                      </a:stretch>
                    </p:blipFill>
                    <p:spPr bwMode="auto">
                      <a:xfrm>
                        <a:off x="4743150" y="4651375"/>
                        <a:ext cx="4705650" cy="2133600"/>
                      </a:xfrm>
                      <a:prstGeom prst="rect">
                        <a:avLst/>
                      </a:prstGeom>
                      <a:noFill/>
                      <a:ln>
                        <a:noFill/>
                      </a:ln>
                    </p:spPr>
                  </p:pic>
                </p:oleObj>
              </mc:Fallback>
            </mc:AlternateContent>
          </a:graphicData>
        </a:graphic>
      </p:graphicFrame>
      <p:graphicFrame>
        <p:nvGraphicFramePr>
          <p:cNvPr id="15" name="Chart 14"/>
          <p:cNvGraphicFramePr/>
          <p:nvPr>
            <p:extLst>
              <p:ext uri="{D42A27DB-BD31-4B8C-83A1-F6EECF244321}">
                <p14:modId xmlns:p14="http://schemas.microsoft.com/office/powerpoint/2010/main" val="1425380426"/>
              </p:ext>
            </p:extLst>
          </p:nvPr>
        </p:nvGraphicFramePr>
        <p:xfrm>
          <a:off x="4592096" y="2120202"/>
          <a:ext cx="4983983" cy="2192722"/>
        </p:xfrm>
        <a:graphic>
          <a:graphicData uri="http://schemas.openxmlformats.org/drawingml/2006/chart">
            <c:chart xmlns:c="http://schemas.openxmlformats.org/drawingml/2006/chart" xmlns:r="http://schemas.openxmlformats.org/officeDocument/2006/relationships" r:id="rId7"/>
          </a:graphicData>
        </a:graphic>
      </p:graphicFrame>
      <p:grpSp>
        <p:nvGrpSpPr>
          <p:cNvPr id="6" name="Group 5">
            <a:extLst>
              <a:ext uri="{FF2B5EF4-FFF2-40B4-BE49-F238E27FC236}">
                <a16:creationId xmlns:a16="http://schemas.microsoft.com/office/drawing/2014/main" id="{63D51C6D-B6E5-4BDA-9193-3EEB3B7C3EA2}"/>
              </a:ext>
            </a:extLst>
          </p:cNvPr>
          <p:cNvGrpSpPr/>
          <p:nvPr/>
        </p:nvGrpSpPr>
        <p:grpSpPr>
          <a:xfrm>
            <a:off x="539264" y="4798637"/>
            <a:ext cx="3771481" cy="404896"/>
            <a:chOff x="609600" y="4798637"/>
            <a:chExt cx="3771481" cy="404896"/>
          </a:xfrm>
        </p:grpSpPr>
        <p:cxnSp>
          <p:nvCxnSpPr>
            <p:cNvPr id="5" name="Straight Connector 4"/>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1" name="Group 10">
            <a:extLst>
              <a:ext uri="{FF2B5EF4-FFF2-40B4-BE49-F238E27FC236}">
                <a16:creationId xmlns:a16="http://schemas.microsoft.com/office/drawing/2014/main" id="{40805EBB-D870-4E3B-8868-3513B10251C1}"/>
              </a:ext>
            </a:extLst>
          </p:cNvPr>
          <p:cNvGrpSpPr/>
          <p:nvPr/>
        </p:nvGrpSpPr>
        <p:grpSpPr>
          <a:xfrm>
            <a:off x="4635169" y="1826708"/>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1" name="Picture Placeholder 20"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48607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a:extLst>
              <a:ext uri="{FF2B5EF4-FFF2-40B4-BE49-F238E27FC236}">
                <a16:creationId xmlns:a16="http://schemas.microsoft.com/office/drawing/2014/main" id="{379B7EDD-C1D6-4385-8814-97FC169FC92B}"/>
              </a:ext>
            </a:extLst>
          </p:cNvPr>
          <p:cNvGraphicFramePr/>
          <p:nvPr>
            <p:extLst>
              <p:ext uri="{D42A27DB-BD31-4B8C-83A1-F6EECF244321}">
                <p14:modId xmlns:p14="http://schemas.microsoft.com/office/powerpoint/2010/main" val="3571513678"/>
              </p:ext>
            </p:extLst>
          </p:nvPr>
        </p:nvGraphicFramePr>
        <p:xfrm>
          <a:off x="4648200" y="1790192"/>
          <a:ext cx="5295901" cy="2629408"/>
        </p:xfrm>
        <a:graphic>
          <a:graphicData uri="http://schemas.openxmlformats.org/drawingml/2006/chart">
            <c:chart xmlns:c="http://schemas.openxmlformats.org/drawingml/2006/chart" xmlns:r="http://schemas.openxmlformats.org/officeDocument/2006/relationships" r:id="rId4"/>
          </a:graphicData>
        </a:graphic>
      </p:graphicFrame>
      <p:grpSp>
        <p:nvGrpSpPr>
          <p:cNvPr id="30" name="Group 29">
            <a:extLst>
              <a:ext uri="{FF2B5EF4-FFF2-40B4-BE49-F238E27FC236}">
                <a16:creationId xmlns:a16="http://schemas.microsoft.com/office/drawing/2014/main" id="{65957FC4-0D71-48FC-AA01-ABDD2AFA2732}"/>
              </a:ext>
            </a:extLst>
          </p:cNvPr>
          <p:cNvGrpSpPr/>
          <p:nvPr/>
        </p:nvGrpSpPr>
        <p:grpSpPr>
          <a:xfrm>
            <a:off x="4635169" y="1826708"/>
            <a:ext cx="4813631" cy="342590"/>
            <a:chOff x="4635169" y="1826708"/>
            <a:chExt cx="4813631" cy="342590"/>
          </a:xfrm>
        </p:grpSpPr>
        <p:sp>
          <p:nvSpPr>
            <p:cNvPr id="31" name="Content Placeholder 9">
              <a:extLst>
                <a:ext uri="{FF2B5EF4-FFF2-40B4-BE49-F238E27FC236}">
                  <a16:creationId xmlns:a16="http://schemas.microsoft.com/office/drawing/2014/main" id="{C6BC6CA7-5C0E-4FA8-9BF7-B49DA79CBC3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4" name="Straight Connector 33">
              <a:extLst>
                <a:ext uri="{FF2B5EF4-FFF2-40B4-BE49-F238E27FC236}">
                  <a16:creationId xmlns:a16="http://schemas.microsoft.com/office/drawing/2014/main" id="{03F34CFD-F3E0-44D8-8594-5E34912C2E98}"/>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9</a:t>
            </a:fld>
            <a:endParaRPr lang="en-US" dirty="0"/>
          </a:p>
        </p:txBody>
      </p:sp>
      <p:sp>
        <p:nvSpPr>
          <p:cNvPr id="5" name="Text Placeholder 4"/>
          <p:cNvSpPr>
            <a:spLocks noGrp="1"/>
          </p:cNvSpPr>
          <p:nvPr>
            <p:ph type="body" sz="quarter" idx="14"/>
          </p:nvPr>
        </p:nvSpPr>
        <p:spPr/>
        <p:txBody>
          <a:bodyPr/>
          <a:lstStyle/>
          <a:p>
            <a:pPr lvl="0"/>
            <a:r>
              <a:rPr lang="en-US" dirty="0"/>
              <a:t>Fourth Quarter 2019 Index Returns</a:t>
            </a:r>
          </a:p>
        </p:txBody>
      </p:sp>
      <p:sp>
        <p:nvSpPr>
          <p:cNvPr id="12" name="Text Placeholder 11"/>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2020,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p:txBody>
          <a:bodyPr/>
          <a:lstStyle/>
          <a:p>
            <a:r>
              <a:rPr lang="en-US" dirty="0"/>
              <a:t>In US dollar terms, developed markets outside the US underperformed both the US equity market and emerging markets equities during the quarter. </a:t>
            </a:r>
          </a:p>
          <a:p>
            <a:r>
              <a:rPr lang="en-US" dirty="0"/>
              <a:t>Small caps outperformed large caps in non-US           developed markets.  </a:t>
            </a:r>
          </a:p>
          <a:p>
            <a:r>
              <a:rPr lang="en-US" dirty="0"/>
              <a:t>Value underperformed growth across large and small           cap stocks.</a:t>
            </a:r>
          </a:p>
        </p:txBody>
      </p:sp>
      <p:graphicFrame>
        <p:nvGraphicFramePr>
          <p:cNvPr id="2" name="Object 1"/>
          <p:cNvGraphicFramePr>
            <a:graphicFrameLocks noChangeAspect="1"/>
          </p:cNvGraphicFramePr>
          <p:nvPr>
            <p:extLst>
              <p:ext uri="{D42A27DB-BD31-4B8C-83A1-F6EECF244321}">
                <p14:modId xmlns:p14="http://schemas.microsoft.com/office/powerpoint/2010/main" val="1842816078"/>
              </p:ext>
            </p:extLst>
          </p:nvPr>
        </p:nvGraphicFramePr>
        <p:xfrm>
          <a:off x="4732338" y="4659313"/>
          <a:ext cx="4410075" cy="1809750"/>
        </p:xfrm>
        <a:graphic>
          <a:graphicData uri="http://schemas.openxmlformats.org/presentationml/2006/ole">
            <mc:AlternateContent xmlns:mc="http://schemas.openxmlformats.org/markup-compatibility/2006">
              <mc:Choice xmlns:v="urn:schemas-microsoft-com:vml" Requires="v">
                <p:oleObj spid="_x0000_s87848" name="Worksheet" r:id="rId5" imgW="4410003" imgH="1809686" progId="Excel.Sheet.12">
                  <p:embed/>
                </p:oleObj>
              </mc:Choice>
              <mc:Fallback>
                <p:oleObj name="Worksheet" r:id="rId5" imgW="4410003" imgH="1809686" progId="Excel.Sheet.12">
                  <p:embed/>
                  <p:pic>
                    <p:nvPicPr>
                      <p:cNvPr id="0" name=""/>
                      <p:cNvPicPr>
                        <a:picLocks noChangeAspect="1" noChangeArrowheads="1"/>
                      </p:cNvPicPr>
                      <p:nvPr/>
                    </p:nvPicPr>
                    <p:blipFill>
                      <a:blip r:embed="rId6"/>
                      <a:srcRect/>
                      <a:stretch>
                        <a:fillRect/>
                      </a:stretch>
                    </p:blipFill>
                    <p:spPr bwMode="auto">
                      <a:xfrm>
                        <a:off x="4732338" y="4659313"/>
                        <a:ext cx="4410075" cy="1809750"/>
                      </a:xfrm>
                      <a:prstGeom prst="rect">
                        <a:avLst/>
                      </a:prstGeom>
                      <a:noFill/>
                      <a:ln>
                        <a:noFill/>
                      </a:ln>
                    </p:spPr>
                  </p:pic>
                </p:oleObj>
              </mc:Fallback>
            </mc:AlternateContent>
          </a:graphicData>
        </a:graphic>
      </p:graphicFrame>
      <p:graphicFrame>
        <p:nvGraphicFramePr>
          <p:cNvPr id="19" name="Chart 18"/>
          <p:cNvGraphicFramePr/>
          <p:nvPr>
            <p:extLst>
              <p:ext uri="{D42A27DB-BD31-4B8C-83A1-F6EECF244321}">
                <p14:modId xmlns:p14="http://schemas.microsoft.com/office/powerpoint/2010/main" val="3585244244"/>
              </p:ext>
            </p:extLst>
          </p:nvPr>
        </p:nvGraphicFramePr>
        <p:xfrm>
          <a:off x="690564" y="5024176"/>
          <a:ext cx="3620180" cy="1785291"/>
        </p:xfrm>
        <a:graphic>
          <a:graphicData uri="http://schemas.openxmlformats.org/drawingml/2006/chart">
            <c:chart xmlns:c="http://schemas.openxmlformats.org/drawingml/2006/chart" xmlns:r="http://schemas.openxmlformats.org/officeDocument/2006/relationships" r:id="rId7"/>
          </a:graphicData>
        </a:graphic>
      </p:graphicFrame>
      <p:grpSp>
        <p:nvGrpSpPr>
          <p:cNvPr id="24" name="Group 23">
            <a:extLst>
              <a:ext uri="{FF2B5EF4-FFF2-40B4-BE49-F238E27FC236}">
                <a16:creationId xmlns:a16="http://schemas.microsoft.com/office/drawing/2014/main" id="{1DF96017-0C5F-45DC-B04A-FA79EA32E9F2}"/>
              </a:ext>
            </a:extLst>
          </p:cNvPr>
          <p:cNvGrpSpPr/>
          <p:nvPr/>
        </p:nvGrpSpPr>
        <p:grpSpPr>
          <a:xfrm>
            <a:off x="539264" y="4798637"/>
            <a:ext cx="3771481" cy="404896"/>
            <a:chOff x="609600" y="4798637"/>
            <a:chExt cx="3771481" cy="404896"/>
          </a:xfrm>
        </p:grpSpPr>
        <p:cxnSp>
          <p:nvCxnSpPr>
            <p:cNvPr id="26" name="Straight Connector 25">
              <a:extLst>
                <a:ext uri="{FF2B5EF4-FFF2-40B4-BE49-F238E27FC236}">
                  <a16:creationId xmlns:a16="http://schemas.microsoft.com/office/drawing/2014/main" id="{68A6FC2A-3FE5-46FD-BCC9-9E6CC7F9DF63}"/>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6A6BF92-0B95-4A7A-883E-AE67C4E08333}"/>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sp>
        <p:nvSpPr>
          <p:cNvPr id="29" name="Content Placeholder 23">
            <a:extLst>
              <a:ext uri="{FF2B5EF4-FFF2-40B4-BE49-F238E27FC236}">
                <a16:creationId xmlns:a16="http://schemas.microsoft.com/office/drawing/2014/main" id="{46F5CBEA-FD46-4DBB-BE99-F0F6567553FD}"/>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7" name="Picture Placeholder 26" descr="A picture containing drawing&#10;&#10;Description automatically generated">
            <a:extLst>
              <a:ext uri="{FF2B5EF4-FFF2-40B4-BE49-F238E27FC236}">
                <a16:creationId xmlns:a16="http://schemas.microsoft.com/office/drawing/2014/main" id="{B71A4FD1-5572-43CC-9D65-3AD91975830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prstGeom prst="rect">
            <a:avLst/>
          </a:prstGeom>
        </p:spPr>
      </p:pic>
    </p:spTree>
    <p:extLst>
      <p:ext uri="{BB962C8B-B14F-4D97-AF65-F5344CB8AC3E}">
        <p14:creationId xmlns:p14="http://schemas.microsoft.com/office/powerpoint/2010/main" val="951565805"/>
      </p:ext>
    </p:extLst>
  </p:cSld>
  <p:clrMapOvr>
    <a:masterClrMapping/>
  </p:clrMapOvr>
</p:sld>
</file>

<file path=ppt/theme/theme1.xml><?xml version="1.0" encoding="utf-8"?>
<a:theme xmlns:a="http://schemas.openxmlformats.org/drawingml/2006/main" name="1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10487</TotalTime>
  <Words>4576</Words>
  <Application>Microsoft Office PowerPoint</Application>
  <PresentationFormat>Custom</PresentationFormat>
  <Paragraphs>431</Paragraphs>
  <Slides>19</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Narrow</vt:lpstr>
      <vt:lpstr>Avenir LT Std 35 Light</vt:lpstr>
      <vt:lpstr>Calibri</vt:lpstr>
      <vt:lpstr>Times New Roman</vt:lpstr>
      <vt:lpstr>1_QMR_Q2_2016_Landscape v1arr</vt:lpstr>
      <vt:lpstr>Worksheet</vt:lpstr>
      <vt:lpstr>Q4</vt:lpstr>
      <vt:lpstr>Quarterly Market Review</vt:lpstr>
      <vt:lpstr>Quarterly 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Market Performance</vt:lpstr>
      <vt:lpstr>Select Currency Performance vs. US Dollar</vt:lpstr>
      <vt:lpstr>Real Estate Investment Trusts (REITs)</vt:lpstr>
      <vt:lpstr>Commodities</vt:lpstr>
      <vt:lpstr>Fixed Income</vt:lpstr>
      <vt:lpstr>Global Fixed Income</vt:lpstr>
      <vt:lpstr>Impact of Diversification</vt:lpstr>
      <vt:lpstr>Tuning Out the Noise</vt:lpstr>
      <vt:lpstr>Tuning Out the Noise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dc:title>
  <dc:creator>Alicia.Rosner@dimensional.com</dc:creator>
  <cp:lastModifiedBy>Tyler Hill</cp:lastModifiedBy>
  <cp:revision>1137</cp:revision>
  <cp:lastPrinted>2020-01-06T20:32:30Z</cp:lastPrinted>
  <dcterms:created xsi:type="dcterms:W3CDTF">2016-07-05T22:39:06Z</dcterms:created>
  <dcterms:modified xsi:type="dcterms:W3CDTF">2020-01-08T20:23:18Z</dcterms:modified>
</cp:coreProperties>
</file>