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5.xml" ContentType="application/vnd.openxmlformats-officedocument.presentationml.notesSlide+xml"/>
  <Override PartName="/ppt/charts/chart11.xml" ContentType="application/vnd.openxmlformats-officedocument.drawingml.chart+xml"/>
  <Override PartName="/ppt/theme/themeOverride1.xml" ContentType="application/vnd.openxmlformats-officedocument.themeOverride+xml"/>
  <Override PartName="/ppt/charts/chart12.xml" ContentType="application/vnd.openxmlformats-officedocument.drawingml.chart+xml"/>
  <Override PartName="/ppt/notesSlides/notesSlide6.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8.xml" ContentType="application/vnd.openxmlformats-officedocument.presentationml.notesSlide+xml"/>
  <Override PartName="/ppt/charts/chart17.xml" ContentType="application/vnd.openxmlformats-officedocument.drawingml.chart+xml"/>
  <Override PartName="/ppt/notesSlides/notesSlide9.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0.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notesSlides/notesSlide11.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1" r:id="rId4"/>
    <p:sldId id="313" r:id="rId5"/>
    <p:sldId id="314" r:id="rId6"/>
    <p:sldId id="284" r:id="rId7"/>
    <p:sldId id="260" r:id="rId8"/>
    <p:sldId id="261" r:id="rId9"/>
    <p:sldId id="262" r:id="rId10"/>
    <p:sldId id="263" r:id="rId11"/>
    <p:sldId id="264" r:id="rId12"/>
    <p:sldId id="279" r:id="rId13"/>
    <p:sldId id="270" r:id="rId14"/>
    <p:sldId id="266" r:id="rId15"/>
    <p:sldId id="267" r:id="rId16"/>
    <p:sldId id="320" r:id="rId17"/>
    <p:sldId id="268" r:id="rId18"/>
    <p:sldId id="318" r:id="rId19"/>
    <p:sldId id="323" r:id="rId20"/>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7" orient="horz" pos="6096" userDrawn="1">
          <p15:clr>
            <a:srgbClr val="A4A3A4"/>
          </p15:clr>
        </p15:guide>
        <p15:guide id="21" pos="4584" userDrawn="1">
          <p15:clr>
            <a:srgbClr val="A4A3A4"/>
          </p15:clr>
        </p15:guide>
        <p15:guide id="22" pos="336" userDrawn="1">
          <p15:clr>
            <a:srgbClr val="A4A3A4"/>
          </p15:clr>
        </p15:guide>
        <p15:guide id="23" pos="1800" userDrawn="1">
          <p15:clr>
            <a:srgbClr val="A4A3A4"/>
          </p15:clr>
        </p15:guide>
        <p15:guide id="26" pos="2208" userDrawn="1">
          <p15:clr>
            <a:srgbClr val="A4A3A4"/>
          </p15:clr>
        </p15:guide>
        <p15:guide id="29" orient="horz" pos="4896" userDrawn="1">
          <p15:clr>
            <a:srgbClr val="A4A3A4"/>
          </p15:clr>
        </p15:guide>
        <p15:guide id="30" orient="horz" pos="5568" userDrawn="1">
          <p15:clr>
            <a:srgbClr val="A4A3A4"/>
          </p15:clr>
        </p15:guide>
        <p15:guide id="31" orient="horz" pos="1752" userDrawn="1">
          <p15:clr>
            <a:srgbClr val="A4A3A4"/>
          </p15:clr>
        </p15:guide>
        <p15:guide id="32" orient="horz" pos="26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Martin@dimensional.com" initials="A" lastIdx="2" clrIdx="0">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FF"/>
    <a:srgbClr val="35627D"/>
    <a:srgbClr val="C20000"/>
    <a:srgbClr val="C00000"/>
    <a:srgbClr val="4D859E"/>
    <a:srgbClr val="595959"/>
    <a:srgbClr val="B7312C"/>
    <a:srgbClr val="BFBFB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97BF0C-34B8-41C7-97C4-1E9854382A8C}" v="21" dt="2021-10-07T19:51:02.80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97" autoAdjust="0"/>
    <p:restoredTop sz="92797" autoAdjust="0"/>
  </p:normalViewPr>
  <p:slideViewPr>
    <p:cSldViewPr snapToGrid="0">
      <p:cViewPr varScale="1">
        <p:scale>
          <a:sx n="78" d="100"/>
          <a:sy n="78" d="100"/>
        </p:scale>
        <p:origin x="3240" y="114"/>
      </p:cViewPr>
      <p:guideLst>
        <p:guide orient="horz" pos="6096"/>
        <p:guide pos="4584"/>
        <p:guide pos="336"/>
        <p:guide pos="1800"/>
        <p:guide pos="2208"/>
        <p:guide orient="horz" pos="4896"/>
        <p:guide orient="horz" pos="5568"/>
        <p:guide orient="horz" pos="1752"/>
        <p:guide orient="horz" pos="2664"/>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ler Hill" userId="0aec3058-3a0e-41f4-8a79-70ee5269fbdf" providerId="ADAL" clId="{9997BF0C-34B8-41C7-97C4-1E9854382A8C}"/>
    <pc:docChg chg="undo custSel modSld">
      <pc:chgData name="Tyler Hill" userId="0aec3058-3a0e-41f4-8a79-70ee5269fbdf" providerId="ADAL" clId="{9997BF0C-34B8-41C7-97C4-1E9854382A8C}" dt="2021-10-07T19:51:02.805" v="25"/>
      <pc:docMkLst>
        <pc:docMk/>
      </pc:docMkLst>
      <pc:sldChg chg="addSp delSp modSp mod">
        <pc:chgData name="Tyler Hill" userId="0aec3058-3a0e-41f4-8a79-70ee5269fbdf" providerId="ADAL" clId="{9997BF0C-34B8-41C7-97C4-1E9854382A8C}" dt="2021-10-07T19:50:31.911" v="2" actId="962"/>
        <pc:sldMkLst>
          <pc:docMk/>
          <pc:sldMk cId="3755134607" sldId="256"/>
        </pc:sldMkLst>
        <pc:spChg chg="del">
          <ac:chgData name="Tyler Hill" userId="0aec3058-3a0e-41f4-8a79-70ee5269fbdf" providerId="ADAL" clId="{9997BF0C-34B8-41C7-97C4-1E9854382A8C}" dt="2021-10-07T19:50:30.469" v="0" actId="931"/>
          <ac:spMkLst>
            <pc:docMk/>
            <pc:sldMk cId="3755134607" sldId="256"/>
            <ac:spMk id="13" creationId="{00000000-0000-0000-0000-000000000000}"/>
          </ac:spMkLst>
        </pc:spChg>
        <pc:picChg chg="add mod">
          <ac:chgData name="Tyler Hill" userId="0aec3058-3a0e-41f4-8a79-70ee5269fbdf" providerId="ADAL" clId="{9997BF0C-34B8-41C7-97C4-1E9854382A8C}" dt="2021-10-07T19:50:31.911" v="2" actId="962"/>
          <ac:picMkLst>
            <pc:docMk/>
            <pc:sldMk cId="3755134607" sldId="256"/>
            <ac:picMk id="3" creationId="{2EF569A9-E6C6-4A05-84A5-87FC014F6302}"/>
          </ac:picMkLst>
        </pc:picChg>
      </pc:sldChg>
      <pc:sldChg chg="addSp delSp modSp mod">
        <pc:chgData name="Tyler Hill" userId="0aec3058-3a0e-41f4-8a79-70ee5269fbdf" providerId="ADAL" clId="{9997BF0C-34B8-41C7-97C4-1E9854382A8C}" dt="2021-10-07T19:50:45.946" v="6"/>
        <pc:sldMkLst>
          <pc:docMk/>
          <pc:sldMk cId="3410036985" sldId="257"/>
        </pc:sldMkLst>
        <pc:spChg chg="add del mod">
          <ac:chgData name="Tyler Hill" userId="0aec3058-3a0e-41f4-8a79-70ee5269fbdf" providerId="ADAL" clId="{9997BF0C-34B8-41C7-97C4-1E9854382A8C}" dt="2021-10-07T19:50:34.775" v="4" actId="478"/>
          <ac:spMkLst>
            <pc:docMk/>
            <pc:sldMk cId="3410036985" sldId="257"/>
            <ac:spMk id="5" creationId="{98ADB200-5E7B-46DD-AFC1-7E6D9D19E640}"/>
          </ac:spMkLst>
        </pc:spChg>
        <pc:spChg chg="del">
          <ac:chgData name="Tyler Hill" userId="0aec3058-3a0e-41f4-8a79-70ee5269fbdf" providerId="ADAL" clId="{9997BF0C-34B8-41C7-97C4-1E9854382A8C}" dt="2021-10-07T19:50:45.946" v="6"/>
          <ac:spMkLst>
            <pc:docMk/>
            <pc:sldMk cId="3410036985" sldId="257"/>
            <ac:spMk id="12" creationId="{7A398953-1AAC-425C-9CA4-35ADFEEEF1E7}"/>
          </ac:spMkLst>
        </pc:spChg>
        <pc:spChg chg="del">
          <ac:chgData name="Tyler Hill" userId="0aec3058-3a0e-41f4-8a79-70ee5269fbdf" providerId="ADAL" clId="{9997BF0C-34B8-41C7-97C4-1E9854382A8C}" dt="2021-10-07T19:50:37.641" v="5" actId="478"/>
          <ac:spMkLst>
            <pc:docMk/>
            <pc:sldMk cId="3410036985" sldId="257"/>
            <ac:spMk id="13" creationId="{E724BDEF-8BA8-4BF4-81B8-E5814B1D64C0}"/>
          </ac:spMkLst>
        </pc:spChg>
        <pc:spChg chg="add del">
          <ac:chgData name="Tyler Hill" userId="0aec3058-3a0e-41f4-8a79-70ee5269fbdf" providerId="ADAL" clId="{9997BF0C-34B8-41C7-97C4-1E9854382A8C}" dt="2021-10-07T19:50:34.775" v="4" actId="478"/>
          <ac:spMkLst>
            <pc:docMk/>
            <pc:sldMk cId="3410036985" sldId="257"/>
            <ac:spMk id="24" creationId="{00000000-0000-0000-0000-000000000000}"/>
          </ac:spMkLst>
        </pc:spChg>
        <pc:picChg chg="add mod">
          <ac:chgData name="Tyler Hill" userId="0aec3058-3a0e-41f4-8a79-70ee5269fbdf" providerId="ADAL" clId="{9997BF0C-34B8-41C7-97C4-1E9854382A8C}" dt="2021-10-07T19:50:45.946" v="6"/>
          <ac:picMkLst>
            <pc:docMk/>
            <pc:sldMk cId="3410036985" sldId="257"/>
            <ac:picMk id="11" creationId="{6811AC16-17BC-44F0-8515-609D09CE3505}"/>
          </ac:picMkLst>
        </pc:picChg>
      </pc:sldChg>
      <pc:sldChg chg="addSp delSp modSp">
        <pc:chgData name="Tyler Hill" userId="0aec3058-3a0e-41f4-8a79-70ee5269fbdf" providerId="ADAL" clId="{9997BF0C-34B8-41C7-97C4-1E9854382A8C}" dt="2021-10-07T19:50:51.351" v="13"/>
        <pc:sldMkLst>
          <pc:docMk/>
          <pc:sldMk cId="2683156000" sldId="260"/>
        </pc:sldMkLst>
        <pc:spChg chg="del">
          <ac:chgData name="Tyler Hill" userId="0aec3058-3a0e-41f4-8a79-70ee5269fbdf" providerId="ADAL" clId="{9997BF0C-34B8-41C7-97C4-1E9854382A8C}" dt="2021-10-07T19:50:51.351" v="13"/>
          <ac:spMkLst>
            <pc:docMk/>
            <pc:sldMk cId="2683156000" sldId="260"/>
            <ac:spMk id="9" creationId="{00000000-0000-0000-0000-000000000000}"/>
          </ac:spMkLst>
        </pc:spChg>
        <pc:picChg chg="add del mod">
          <ac:chgData name="Tyler Hill" userId="0aec3058-3a0e-41f4-8a79-70ee5269fbdf" providerId="ADAL" clId="{9997BF0C-34B8-41C7-97C4-1E9854382A8C}" dt="2021-10-07T19:50:50.945" v="12"/>
          <ac:picMkLst>
            <pc:docMk/>
            <pc:sldMk cId="2683156000" sldId="260"/>
            <ac:picMk id="11" creationId="{7DE1E1CC-4FFF-45EE-97BD-517FB9CAA2A0}"/>
          </ac:picMkLst>
        </pc:picChg>
        <pc:picChg chg="add mod">
          <ac:chgData name="Tyler Hill" userId="0aec3058-3a0e-41f4-8a79-70ee5269fbdf" providerId="ADAL" clId="{9997BF0C-34B8-41C7-97C4-1E9854382A8C}" dt="2021-10-07T19:50:51.351" v="13"/>
          <ac:picMkLst>
            <pc:docMk/>
            <pc:sldMk cId="2683156000" sldId="260"/>
            <ac:picMk id="13" creationId="{8E8B0F84-3199-4E16-82C8-33741AC2EFC6}"/>
          </ac:picMkLst>
        </pc:picChg>
      </pc:sldChg>
      <pc:sldChg chg="addSp delSp modSp">
        <pc:chgData name="Tyler Hill" userId="0aec3058-3a0e-41f4-8a79-70ee5269fbdf" providerId="ADAL" clId="{9997BF0C-34B8-41C7-97C4-1E9854382A8C}" dt="2021-10-07T19:50:52.043" v="14"/>
        <pc:sldMkLst>
          <pc:docMk/>
          <pc:sldMk cId="1397243794" sldId="261"/>
        </pc:sldMkLst>
        <pc:spChg chg="del">
          <ac:chgData name="Tyler Hill" userId="0aec3058-3a0e-41f4-8a79-70ee5269fbdf" providerId="ADAL" clId="{9997BF0C-34B8-41C7-97C4-1E9854382A8C}" dt="2021-10-07T19:50:52.043" v="14"/>
          <ac:spMkLst>
            <pc:docMk/>
            <pc:sldMk cId="1397243794" sldId="261"/>
            <ac:spMk id="24" creationId="{00000000-0000-0000-0000-000000000000}"/>
          </ac:spMkLst>
        </pc:spChg>
        <pc:picChg chg="add mod">
          <ac:chgData name="Tyler Hill" userId="0aec3058-3a0e-41f4-8a79-70ee5269fbdf" providerId="ADAL" clId="{9997BF0C-34B8-41C7-97C4-1E9854382A8C}" dt="2021-10-07T19:50:52.043" v="14"/>
          <ac:picMkLst>
            <pc:docMk/>
            <pc:sldMk cId="1397243794" sldId="261"/>
            <ac:picMk id="29" creationId="{5A398CF1-7110-4727-9EC1-8E937BF4EC16}"/>
          </ac:picMkLst>
        </pc:picChg>
      </pc:sldChg>
      <pc:sldChg chg="addSp delSp modSp">
        <pc:chgData name="Tyler Hill" userId="0aec3058-3a0e-41f4-8a79-70ee5269fbdf" providerId="ADAL" clId="{9997BF0C-34B8-41C7-97C4-1E9854382A8C}" dt="2021-10-07T19:50:52.903" v="15"/>
        <pc:sldMkLst>
          <pc:docMk/>
          <pc:sldMk cId="59708518" sldId="262"/>
        </pc:sldMkLst>
        <pc:spChg chg="del">
          <ac:chgData name="Tyler Hill" userId="0aec3058-3a0e-41f4-8a79-70ee5269fbdf" providerId="ADAL" clId="{9997BF0C-34B8-41C7-97C4-1E9854382A8C}" dt="2021-10-07T19:50:52.903" v="15"/>
          <ac:spMkLst>
            <pc:docMk/>
            <pc:sldMk cId="59708518" sldId="262"/>
            <ac:spMk id="17" creationId="{00000000-0000-0000-0000-000000000000}"/>
          </ac:spMkLst>
        </pc:spChg>
        <pc:picChg chg="add mod">
          <ac:chgData name="Tyler Hill" userId="0aec3058-3a0e-41f4-8a79-70ee5269fbdf" providerId="ADAL" clId="{9997BF0C-34B8-41C7-97C4-1E9854382A8C}" dt="2021-10-07T19:50:52.903" v="15"/>
          <ac:picMkLst>
            <pc:docMk/>
            <pc:sldMk cId="59708518" sldId="262"/>
            <ac:picMk id="27" creationId="{0BCAAA4E-F27F-4F4C-99FE-85690547E1F1}"/>
          </ac:picMkLst>
        </pc:picChg>
      </pc:sldChg>
      <pc:sldChg chg="addSp delSp modSp">
        <pc:chgData name="Tyler Hill" userId="0aec3058-3a0e-41f4-8a79-70ee5269fbdf" providerId="ADAL" clId="{9997BF0C-34B8-41C7-97C4-1E9854382A8C}" dt="2021-10-07T19:50:54.429" v="16"/>
        <pc:sldMkLst>
          <pc:docMk/>
          <pc:sldMk cId="2013841493" sldId="263"/>
        </pc:sldMkLst>
        <pc:spChg chg="del">
          <ac:chgData name="Tyler Hill" userId="0aec3058-3a0e-41f4-8a79-70ee5269fbdf" providerId="ADAL" clId="{9997BF0C-34B8-41C7-97C4-1E9854382A8C}" dt="2021-10-07T19:50:54.429" v="16"/>
          <ac:spMkLst>
            <pc:docMk/>
            <pc:sldMk cId="2013841493" sldId="263"/>
            <ac:spMk id="10" creationId="{00000000-0000-0000-0000-000000000000}"/>
          </ac:spMkLst>
        </pc:spChg>
        <pc:picChg chg="add mod">
          <ac:chgData name="Tyler Hill" userId="0aec3058-3a0e-41f4-8a79-70ee5269fbdf" providerId="ADAL" clId="{9997BF0C-34B8-41C7-97C4-1E9854382A8C}" dt="2021-10-07T19:50:54.429" v="16"/>
          <ac:picMkLst>
            <pc:docMk/>
            <pc:sldMk cId="2013841493" sldId="263"/>
            <ac:picMk id="23" creationId="{7149A133-F994-44C7-8B4C-A2F774BEA5A6}"/>
          </ac:picMkLst>
        </pc:picChg>
      </pc:sldChg>
      <pc:sldChg chg="addSp delSp modSp">
        <pc:chgData name="Tyler Hill" userId="0aec3058-3a0e-41f4-8a79-70ee5269fbdf" providerId="ADAL" clId="{9997BF0C-34B8-41C7-97C4-1E9854382A8C}" dt="2021-10-07T19:50:56.762" v="17"/>
        <pc:sldMkLst>
          <pc:docMk/>
          <pc:sldMk cId="2417864126" sldId="264"/>
        </pc:sldMkLst>
        <pc:spChg chg="del">
          <ac:chgData name="Tyler Hill" userId="0aec3058-3a0e-41f4-8a79-70ee5269fbdf" providerId="ADAL" clId="{9997BF0C-34B8-41C7-97C4-1E9854382A8C}" dt="2021-10-07T19:50:56.762" v="17"/>
          <ac:spMkLst>
            <pc:docMk/>
            <pc:sldMk cId="2417864126" sldId="264"/>
            <ac:spMk id="9" creationId="{00000000-0000-0000-0000-000000000000}"/>
          </ac:spMkLst>
        </pc:spChg>
        <pc:picChg chg="add mod">
          <ac:chgData name="Tyler Hill" userId="0aec3058-3a0e-41f4-8a79-70ee5269fbdf" providerId="ADAL" clId="{9997BF0C-34B8-41C7-97C4-1E9854382A8C}" dt="2021-10-07T19:50:56.762" v="17"/>
          <ac:picMkLst>
            <pc:docMk/>
            <pc:sldMk cId="2417864126" sldId="264"/>
            <ac:picMk id="24" creationId="{841C3902-0022-4613-BD08-B814ED37402E}"/>
          </ac:picMkLst>
        </pc:picChg>
      </pc:sldChg>
      <pc:sldChg chg="addSp delSp modSp">
        <pc:chgData name="Tyler Hill" userId="0aec3058-3a0e-41f4-8a79-70ee5269fbdf" providerId="ADAL" clId="{9997BF0C-34B8-41C7-97C4-1E9854382A8C}" dt="2021-10-07T19:50:58.960" v="20"/>
        <pc:sldMkLst>
          <pc:docMk/>
          <pc:sldMk cId="3962466282" sldId="266"/>
        </pc:sldMkLst>
        <pc:spChg chg="del">
          <ac:chgData name="Tyler Hill" userId="0aec3058-3a0e-41f4-8a79-70ee5269fbdf" providerId="ADAL" clId="{9997BF0C-34B8-41C7-97C4-1E9854382A8C}" dt="2021-10-07T19:50:58.960" v="20"/>
          <ac:spMkLst>
            <pc:docMk/>
            <pc:sldMk cId="3962466282" sldId="266"/>
            <ac:spMk id="15" creationId="{00000000-0000-0000-0000-000000000000}"/>
          </ac:spMkLst>
        </pc:spChg>
        <pc:picChg chg="add mod">
          <ac:chgData name="Tyler Hill" userId="0aec3058-3a0e-41f4-8a79-70ee5269fbdf" providerId="ADAL" clId="{9997BF0C-34B8-41C7-97C4-1E9854382A8C}" dt="2021-10-07T19:50:58.960" v="20"/>
          <ac:picMkLst>
            <pc:docMk/>
            <pc:sldMk cId="3962466282" sldId="266"/>
            <ac:picMk id="20" creationId="{FE538D3F-8169-48D8-9651-A6BD9319A754}"/>
          </ac:picMkLst>
        </pc:picChg>
      </pc:sldChg>
      <pc:sldChg chg="addSp delSp modSp">
        <pc:chgData name="Tyler Hill" userId="0aec3058-3a0e-41f4-8a79-70ee5269fbdf" providerId="ADAL" clId="{9997BF0C-34B8-41C7-97C4-1E9854382A8C}" dt="2021-10-07T19:50:59.753" v="21"/>
        <pc:sldMkLst>
          <pc:docMk/>
          <pc:sldMk cId="3680952062" sldId="267"/>
        </pc:sldMkLst>
        <pc:spChg chg="del">
          <ac:chgData name="Tyler Hill" userId="0aec3058-3a0e-41f4-8a79-70ee5269fbdf" providerId="ADAL" clId="{9997BF0C-34B8-41C7-97C4-1E9854382A8C}" dt="2021-10-07T19:50:59.753" v="21"/>
          <ac:spMkLst>
            <pc:docMk/>
            <pc:sldMk cId="3680952062" sldId="267"/>
            <ac:spMk id="11" creationId="{00000000-0000-0000-0000-000000000000}"/>
          </ac:spMkLst>
        </pc:spChg>
        <pc:picChg chg="add mod">
          <ac:chgData name="Tyler Hill" userId="0aec3058-3a0e-41f4-8a79-70ee5269fbdf" providerId="ADAL" clId="{9997BF0C-34B8-41C7-97C4-1E9854382A8C}" dt="2021-10-07T19:50:59.753" v="21"/>
          <ac:picMkLst>
            <pc:docMk/>
            <pc:sldMk cId="3680952062" sldId="267"/>
            <ac:picMk id="21" creationId="{FAFA2383-C6C0-4D97-9B8E-6A0A7B103836}"/>
          </ac:picMkLst>
        </pc:picChg>
      </pc:sldChg>
      <pc:sldChg chg="addSp delSp modSp">
        <pc:chgData name="Tyler Hill" userId="0aec3058-3a0e-41f4-8a79-70ee5269fbdf" providerId="ADAL" clId="{9997BF0C-34B8-41C7-97C4-1E9854382A8C}" dt="2021-10-07T19:51:01.325" v="23"/>
        <pc:sldMkLst>
          <pc:docMk/>
          <pc:sldMk cId="2933697881" sldId="268"/>
        </pc:sldMkLst>
        <pc:spChg chg="del">
          <ac:chgData name="Tyler Hill" userId="0aec3058-3a0e-41f4-8a79-70ee5269fbdf" providerId="ADAL" clId="{9997BF0C-34B8-41C7-97C4-1E9854382A8C}" dt="2021-10-07T19:51:01.325" v="23"/>
          <ac:spMkLst>
            <pc:docMk/>
            <pc:sldMk cId="2933697881" sldId="268"/>
            <ac:spMk id="16" creationId="{00000000-0000-0000-0000-000000000000}"/>
          </ac:spMkLst>
        </pc:spChg>
        <pc:picChg chg="add mod">
          <ac:chgData name="Tyler Hill" userId="0aec3058-3a0e-41f4-8a79-70ee5269fbdf" providerId="ADAL" clId="{9997BF0C-34B8-41C7-97C4-1E9854382A8C}" dt="2021-10-07T19:51:01.325" v="23"/>
          <ac:picMkLst>
            <pc:docMk/>
            <pc:sldMk cId="2933697881" sldId="268"/>
            <ac:picMk id="31" creationId="{2D848D68-058E-40C0-85F7-43956BF61ED1}"/>
          </ac:picMkLst>
        </pc:picChg>
      </pc:sldChg>
      <pc:sldChg chg="addSp delSp modSp">
        <pc:chgData name="Tyler Hill" userId="0aec3058-3a0e-41f4-8a79-70ee5269fbdf" providerId="ADAL" clId="{9997BF0C-34B8-41C7-97C4-1E9854382A8C}" dt="2021-10-07T19:50:58.215" v="19"/>
        <pc:sldMkLst>
          <pc:docMk/>
          <pc:sldMk cId="2738516538" sldId="270"/>
        </pc:sldMkLst>
        <pc:spChg chg="del">
          <ac:chgData name="Tyler Hill" userId="0aec3058-3a0e-41f4-8a79-70ee5269fbdf" providerId="ADAL" clId="{9997BF0C-34B8-41C7-97C4-1E9854382A8C}" dt="2021-10-07T19:50:58.215" v="19"/>
          <ac:spMkLst>
            <pc:docMk/>
            <pc:sldMk cId="2738516538" sldId="270"/>
            <ac:spMk id="9" creationId="{00000000-0000-0000-0000-000000000000}"/>
          </ac:spMkLst>
        </pc:spChg>
        <pc:picChg chg="add mod">
          <ac:chgData name="Tyler Hill" userId="0aec3058-3a0e-41f4-8a79-70ee5269fbdf" providerId="ADAL" clId="{9997BF0C-34B8-41C7-97C4-1E9854382A8C}" dt="2021-10-07T19:50:58.215" v="19"/>
          <ac:picMkLst>
            <pc:docMk/>
            <pc:sldMk cId="2738516538" sldId="270"/>
            <ac:picMk id="19" creationId="{E3F74D95-DEE1-4B02-B9BD-DD22342504C9}"/>
          </ac:picMkLst>
        </pc:picChg>
      </pc:sldChg>
      <pc:sldChg chg="addSp delSp modSp">
        <pc:chgData name="Tyler Hill" userId="0aec3058-3a0e-41f4-8a79-70ee5269fbdf" providerId="ADAL" clId="{9997BF0C-34B8-41C7-97C4-1E9854382A8C}" dt="2021-10-07T19:50:46.761" v="7"/>
        <pc:sldMkLst>
          <pc:docMk/>
          <pc:sldMk cId="3077758293" sldId="271"/>
        </pc:sldMkLst>
        <pc:spChg chg="del">
          <ac:chgData name="Tyler Hill" userId="0aec3058-3a0e-41f4-8a79-70ee5269fbdf" providerId="ADAL" clId="{9997BF0C-34B8-41C7-97C4-1E9854382A8C}" dt="2021-10-07T19:50:46.761" v="7"/>
          <ac:spMkLst>
            <pc:docMk/>
            <pc:sldMk cId="3077758293" sldId="271"/>
            <ac:spMk id="11" creationId="{00000000-0000-0000-0000-000000000000}"/>
          </ac:spMkLst>
        </pc:spChg>
        <pc:picChg chg="add mod">
          <ac:chgData name="Tyler Hill" userId="0aec3058-3a0e-41f4-8a79-70ee5269fbdf" providerId="ADAL" clId="{9997BF0C-34B8-41C7-97C4-1E9854382A8C}" dt="2021-10-07T19:50:46.761" v="7"/>
          <ac:picMkLst>
            <pc:docMk/>
            <pc:sldMk cId="3077758293" sldId="271"/>
            <ac:picMk id="19" creationId="{0AE246F4-896D-4344-BA5D-60217EB30D57}"/>
          </ac:picMkLst>
        </pc:picChg>
      </pc:sldChg>
      <pc:sldChg chg="addSp delSp modSp">
        <pc:chgData name="Tyler Hill" userId="0aec3058-3a0e-41f4-8a79-70ee5269fbdf" providerId="ADAL" clId="{9997BF0C-34B8-41C7-97C4-1E9854382A8C}" dt="2021-10-07T19:50:57.450" v="18"/>
        <pc:sldMkLst>
          <pc:docMk/>
          <pc:sldMk cId="1033394735" sldId="279"/>
        </pc:sldMkLst>
        <pc:spChg chg="del">
          <ac:chgData name="Tyler Hill" userId="0aec3058-3a0e-41f4-8a79-70ee5269fbdf" providerId="ADAL" clId="{9997BF0C-34B8-41C7-97C4-1E9854382A8C}" dt="2021-10-07T19:50:57.450" v="18"/>
          <ac:spMkLst>
            <pc:docMk/>
            <pc:sldMk cId="1033394735" sldId="279"/>
            <ac:spMk id="9" creationId="{00000000-0000-0000-0000-000000000000}"/>
          </ac:spMkLst>
        </pc:spChg>
        <pc:picChg chg="add mod">
          <ac:chgData name="Tyler Hill" userId="0aec3058-3a0e-41f4-8a79-70ee5269fbdf" providerId="ADAL" clId="{9997BF0C-34B8-41C7-97C4-1E9854382A8C}" dt="2021-10-07T19:50:57.450" v="18"/>
          <ac:picMkLst>
            <pc:docMk/>
            <pc:sldMk cId="1033394735" sldId="279"/>
            <ac:picMk id="24" creationId="{15DAC6B3-FFED-4EF0-8082-1D75EDAE0400}"/>
          </ac:picMkLst>
        </pc:picChg>
      </pc:sldChg>
      <pc:sldChg chg="addSp delSp modSp">
        <pc:chgData name="Tyler Hill" userId="0aec3058-3a0e-41f4-8a79-70ee5269fbdf" providerId="ADAL" clId="{9997BF0C-34B8-41C7-97C4-1E9854382A8C}" dt="2021-10-07T19:50:49.091" v="10"/>
        <pc:sldMkLst>
          <pc:docMk/>
          <pc:sldMk cId="210787848" sldId="284"/>
        </pc:sldMkLst>
        <pc:spChg chg="del">
          <ac:chgData name="Tyler Hill" userId="0aec3058-3a0e-41f4-8a79-70ee5269fbdf" providerId="ADAL" clId="{9997BF0C-34B8-41C7-97C4-1E9854382A8C}" dt="2021-10-07T19:50:49.091" v="10"/>
          <ac:spMkLst>
            <pc:docMk/>
            <pc:sldMk cId="210787848" sldId="284"/>
            <ac:spMk id="18" creationId="{00000000-0000-0000-0000-000000000000}"/>
          </ac:spMkLst>
        </pc:spChg>
        <pc:picChg chg="add mod">
          <ac:chgData name="Tyler Hill" userId="0aec3058-3a0e-41f4-8a79-70ee5269fbdf" providerId="ADAL" clId="{9997BF0C-34B8-41C7-97C4-1E9854382A8C}" dt="2021-10-07T19:50:49.091" v="10"/>
          <ac:picMkLst>
            <pc:docMk/>
            <pc:sldMk cId="210787848" sldId="284"/>
            <ac:picMk id="50" creationId="{A18BBB27-7AA7-48EF-A137-529B2ABB9331}"/>
          </ac:picMkLst>
        </pc:picChg>
      </pc:sldChg>
      <pc:sldChg chg="addSp delSp modSp">
        <pc:chgData name="Tyler Hill" userId="0aec3058-3a0e-41f4-8a79-70ee5269fbdf" providerId="ADAL" clId="{9997BF0C-34B8-41C7-97C4-1E9854382A8C}" dt="2021-10-07T19:50:47.722" v="8"/>
        <pc:sldMkLst>
          <pc:docMk/>
          <pc:sldMk cId="295291861" sldId="313"/>
        </pc:sldMkLst>
        <pc:spChg chg="del">
          <ac:chgData name="Tyler Hill" userId="0aec3058-3a0e-41f4-8a79-70ee5269fbdf" providerId="ADAL" clId="{9997BF0C-34B8-41C7-97C4-1E9854382A8C}" dt="2021-10-07T19:50:47.722" v="8"/>
          <ac:spMkLst>
            <pc:docMk/>
            <pc:sldMk cId="295291861" sldId="313"/>
            <ac:spMk id="11" creationId="{00000000-0000-0000-0000-000000000000}"/>
          </ac:spMkLst>
        </pc:spChg>
        <pc:picChg chg="add mod">
          <ac:chgData name="Tyler Hill" userId="0aec3058-3a0e-41f4-8a79-70ee5269fbdf" providerId="ADAL" clId="{9997BF0C-34B8-41C7-97C4-1E9854382A8C}" dt="2021-10-07T19:50:47.722" v="8"/>
          <ac:picMkLst>
            <pc:docMk/>
            <pc:sldMk cId="295291861" sldId="313"/>
            <ac:picMk id="41" creationId="{7E832E5C-25ED-4A24-A87E-FC5A0C020119}"/>
          </ac:picMkLst>
        </pc:picChg>
      </pc:sldChg>
      <pc:sldChg chg="addSp delSp modSp">
        <pc:chgData name="Tyler Hill" userId="0aec3058-3a0e-41f4-8a79-70ee5269fbdf" providerId="ADAL" clId="{9997BF0C-34B8-41C7-97C4-1E9854382A8C}" dt="2021-10-07T19:50:48.441" v="9"/>
        <pc:sldMkLst>
          <pc:docMk/>
          <pc:sldMk cId="1696748869" sldId="314"/>
        </pc:sldMkLst>
        <pc:spChg chg="del">
          <ac:chgData name="Tyler Hill" userId="0aec3058-3a0e-41f4-8a79-70ee5269fbdf" providerId="ADAL" clId="{9997BF0C-34B8-41C7-97C4-1E9854382A8C}" dt="2021-10-07T19:50:48.441" v="9"/>
          <ac:spMkLst>
            <pc:docMk/>
            <pc:sldMk cId="1696748869" sldId="314"/>
            <ac:spMk id="8" creationId="{FFC75001-0B2D-4D65-B87B-62055DE420A6}"/>
          </ac:spMkLst>
        </pc:spChg>
        <pc:picChg chg="add mod">
          <ac:chgData name="Tyler Hill" userId="0aec3058-3a0e-41f4-8a79-70ee5269fbdf" providerId="ADAL" clId="{9997BF0C-34B8-41C7-97C4-1E9854382A8C}" dt="2021-10-07T19:50:48.441" v="9"/>
          <ac:picMkLst>
            <pc:docMk/>
            <pc:sldMk cId="1696748869" sldId="314"/>
            <ac:picMk id="43" creationId="{397612F9-1EE6-477F-ACFD-417923424826}"/>
          </ac:picMkLst>
        </pc:picChg>
      </pc:sldChg>
      <pc:sldChg chg="addSp delSp modSp">
        <pc:chgData name="Tyler Hill" userId="0aec3058-3a0e-41f4-8a79-70ee5269fbdf" providerId="ADAL" clId="{9997BF0C-34B8-41C7-97C4-1E9854382A8C}" dt="2021-10-07T19:51:02.082" v="24"/>
        <pc:sldMkLst>
          <pc:docMk/>
          <pc:sldMk cId="3850977957" sldId="318"/>
        </pc:sldMkLst>
        <pc:spChg chg="del">
          <ac:chgData name="Tyler Hill" userId="0aec3058-3a0e-41f4-8a79-70ee5269fbdf" providerId="ADAL" clId="{9997BF0C-34B8-41C7-97C4-1E9854382A8C}" dt="2021-10-07T19:51:02.082" v="24"/>
          <ac:spMkLst>
            <pc:docMk/>
            <pc:sldMk cId="3850977957" sldId="318"/>
            <ac:spMk id="12" creationId="{4E62430F-77D5-4BE0-9BD8-62B6E7101062}"/>
          </ac:spMkLst>
        </pc:spChg>
        <pc:picChg chg="add mod">
          <ac:chgData name="Tyler Hill" userId="0aec3058-3a0e-41f4-8a79-70ee5269fbdf" providerId="ADAL" clId="{9997BF0C-34B8-41C7-97C4-1E9854382A8C}" dt="2021-10-07T19:51:02.082" v="24"/>
          <ac:picMkLst>
            <pc:docMk/>
            <pc:sldMk cId="3850977957" sldId="318"/>
            <ac:picMk id="13" creationId="{77DF3C67-15F9-401F-8B42-A5DA66ABDA36}"/>
          </ac:picMkLst>
        </pc:picChg>
      </pc:sldChg>
      <pc:sldChg chg="addSp delSp modSp">
        <pc:chgData name="Tyler Hill" userId="0aec3058-3a0e-41f4-8a79-70ee5269fbdf" providerId="ADAL" clId="{9997BF0C-34B8-41C7-97C4-1E9854382A8C}" dt="2021-10-07T19:51:00.528" v="22"/>
        <pc:sldMkLst>
          <pc:docMk/>
          <pc:sldMk cId="95083137" sldId="320"/>
        </pc:sldMkLst>
        <pc:spChg chg="del">
          <ac:chgData name="Tyler Hill" userId="0aec3058-3a0e-41f4-8a79-70ee5269fbdf" providerId="ADAL" clId="{9997BF0C-34B8-41C7-97C4-1E9854382A8C}" dt="2021-10-07T19:51:00.528" v="22"/>
          <ac:spMkLst>
            <pc:docMk/>
            <pc:sldMk cId="95083137" sldId="320"/>
            <ac:spMk id="11" creationId="{00000000-0000-0000-0000-000000000000}"/>
          </ac:spMkLst>
        </pc:spChg>
        <pc:picChg chg="add mod">
          <ac:chgData name="Tyler Hill" userId="0aec3058-3a0e-41f4-8a79-70ee5269fbdf" providerId="ADAL" clId="{9997BF0C-34B8-41C7-97C4-1E9854382A8C}" dt="2021-10-07T19:51:00.528" v="22"/>
          <ac:picMkLst>
            <pc:docMk/>
            <pc:sldMk cId="95083137" sldId="320"/>
            <ac:picMk id="24" creationId="{3CB98506-9ABC-456C-A6FC-7BF0EAB80588}"/>
          </ac:picMkLst>
        </pc:picChg>
      </pc:sldChg>
      <pc:sldChg chg="addSp delSp modSp">
        <pc:chgData name="Tyler Hill" userId="0aec3058-3a0e-41f4-8a79-70ee5269fbdf" providerId="ADAL" clId="{9997BF0C-34B8-41C7-97C4-1E9854382A8C}" dt="2021-10-07T19:51:02.805" v="25"/>
        <pc:sldMkLst>
          <pc:docMk/>
          <pc:sldMk cId="2948100129" sldId="323"/>
        </pc:sldMkLst>
        <pc:spChg chg="del">
          <ac:chgData name="Tyler Hill" userId="0aec3058-3a0e-41f4-8a79-70ee5269fbdf" providerId="ADAL" clId="{9997BF0C-34B8-41C7-97C4-1E9854382A8C}" dt="2021-10-07T19:51:02.805" v="25"/>
          <ac:spMkLst>
            <pc:docMk/>
            <pc:sldMk cId="2948100129" sldId="323"/>
            <ac:spMk id="13" creationId="{D110F8E7-F1A6-4E61-8D13-B7C6264B7A40}"/>
          </ac:spMkLst>
        </pc:spChg>
        <pc:picChg chg="add mod">
          <ac:chgData name="Tyler Hill" userId="0aec3058-3a0e-41f4-8a79-70ee5269fbdf" providerId="ADAL" clId="{9997BF0C-34B8-41C7-97C4-1E9854382A8C}" dt="2021-10-07T19:51:02.805" v="25"/>
          <ac:picMkLst>
            <pc:docMk/>
            <pc:sldMk cId="2948100129" sldId="323"/>
            <ac:picMk id="12" creationId="{E135DC19-F96C-4227-8259-B99E286FC57C}"/>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26.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8.7738955558683565E-2"/>
          <c:w val="0.93980006214905787"/>
          <c:h val="0.86396529210754069"/>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Sheet1!$A$2:$A$66</c:f>
              <c:numCache>
                <c:formatCode>mmm\ dd\,\ yyyy</c:formatCode>
                <c:ptCount val="65"/>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numCache>
            </c:numRef>
          </c:cat>
          <c:val>
            <c:numRef>
              <c:f>Sheet1!$C$2:$C$66</c:f>
              <c:numCache>
                <c:formatCode>#,##0.00</c:formatCode>
                <c:ptCount val="65"/>
                <c:pt idx="0">
                  <c:v>328.20441195479498</c:v>
                </c:pt>
                <c:pt idx="1">
                  <c:v>328.220963959698</c:v>
                </c:pt>
                <c:pt idx="2">
                  <c:v>326.55452140050102</c:v>
                </c:pt>
                <c:pt idx="3">
                  <c:v>328.59147605741202</c:v>
                </c:pt>
                <c:pt idx="4">
                  <c:v>330.059311530591</c:v>
                </c:pt>
                <c:pt idx="5">
                  <c:v>333.99874480722599</c:v>
                </c:pt>
                <c:pt idx="6">
                  <c:v>337.09307781508699</c:v>
                </c:pt>
                <c:pt idx="7">
                  <c:v>334.49772195853399</c:v>
                </c:pt>
                <c:pt idx="8">
                  <c:v>335.09226014963002</c:v>
                </c:pt>
                <c:pt idx="9">
                  <c:v>336.02711745915502</c:v>
                </c:pt>
                <c:pt idx="10">
                  <c:v>336.082115487907</c:v>
                </c:pt>
                <c:pt idx="11">
                  <c:v>333.19118455166699</c:v>
                </c:pt>
                <c:pt idx="12">
                  <c:v>333.090549518751</c:v>
                </c:pt>
                <c:pt idx="13">
                  <c:v>335.85917741481001</c:v>
                </c:pt>
                <c:pt idx="14">
                  <c:v>339.59377163227998</c:v>
                </c:pt>
                <c:pt idx="15">
                  <c:v>340.208633832712</c:v>
                </c:pt>
                <c:pt idx="16">
                  <c:v>338.71733333478898</c:v>
                </c:pt>
                <c:pt idx="17">
                  <c:v>339.43331257750799</c:v>
                </c:pt>
                <c:pt idx="18">
                  <c:v>338.42185826293701</c:v>
                </c:pt>
                <c:pt idx="19">
                  <c:v>331.51581102024801</c:v>
                </c:pt>
                <c:pt idx="20">
                  <c:v>332.54532034279998</c:v>
                </c:pt>
                <c:pt idx="21">
                  <c:v>326.711723439254</c:v>
                </c:pt>
                <c:pt idx="22">
                  <c:v>331.60988004941498</c:v>
                </c:pt>
                <c:pt idx="23">
                  <c:v>335.89731044815198</c:v>
                </c:pt>
                <c:pt idx="24">
                  <c:v>336.916129784058</c:v>
                </c:pt>
                <c:pt idx="25">
                  <c:v>338.86538241196001</c:v>
                </c:pt>
                <c:pt idx="26">
                  <c:v>340.81592604961901</c:v>
                </c:pt>
                <c:pt idx="27">
                  <c:v>343.34686686641498</c:v>
                </c:pt>
                <c:pt idx="28">
                  <c:v>343.96590506140302</c:v>
                </c:pt>
                <c:pt idx="29">
                  <c:v>344.658990271905</c:v>
                </c:pt>
                <c:pt idx="30">
                  <c:v>345.54573257546201</c:v>
                </c:pt>
                <c:pt idx="31">
                  <c:v>346.828126977718</c:v>
                </c:pt>
                <c:pt idx="32">
                  <c:v>348.27677243287297</c:v>
                </c:pt>
                <c:pt idx="33">
                  <c:v>348.29940143753998</c:v>
                </c:pt>
                <c:pt idx="34">
                  <c:v>347.12255704064103</c:v>
                </c:pt>
                <c:pt idx="35">
                  <c:v>345.10599138043699</c:v>
                </c:pt>
                <c:pt idx="36">
                  <c:v>345.65698757176398</c:v>
                </c:pt>
                <c:pt idx="37">
                  <c:v>342.63703359401802</c:v>
                </c:pt>
                <c:pt idx="38">
                  <c:v>342.78117564891301</c:v>
                </c:pt>
                <c:pt idx="39">
                  <c:v>343.46789985700599</c:v>
                </c:pt>
                <c:pt idx="40">
                  <c:v>339.292498500806</c:v>
                </c:pt>
                <c:pt idx="41">
                  <c:v>334.27949485774599</c:v>
                </c:pt>
                <c:pt idx="42">
                  <c:v>341.09935807553899</c:v>
                </c:pt>
                <c:pt idx="43">
                  <c:v>339.37175651181099</c:v>
                </c:pt>
                <c:pt idx="44">
                  <c:v>337.19355180069698</c:v>
                </c:pt>
                <c:pt idx="45">
                  <c:v>332.51273126340101</c:v>
                </c:pt>
                <c:pt idx="46">
                  <c:v>334.63867395509601</c:v>
                </c:pt>
                <c:pt idx="47">
                  <c:v>332.95750641343102</c:v>
                </c:pt>
                <c:pt idx="48">
                  <c:v>337.46963486639902</c:v>
                </c:pt>
                <c:pt idx="49">
                  <c:v>339.157287404594</c:v>
                </c:pt>
                <c:pt idx="50">
                  <c:v>343.55209682769299</c:v>
                </c:pt>
                <c:pt idx="51">
                  <c:v>343.39103778387403</c:v>
                </c:pt>
                <c:pt idx="52">
                  <c:v>344.68207720497497</c:v>
                </c:pt>
                <c:pt idx="53">
                  <c:v>345.18262937750899</c:v>
                </c:pt>
                <c:pt idx="54">
                  <c:v>345.317636413591</c:v>
                </c:pt>
                <c:pt idx="55">
                  <c:v>342.91964963733102</c:v>
                </c:pt>
                <c:pt idx="56">
                  <c:v>341.92776332949899</c:v>
                </c:pt>
                <c:pt idx="57">
                  <c:v>343.34443679727201</c:v>
                </c:pt>
                <c:pt idx="58">
                  <c:v>340.63132291183501</c:v>
                </c:pt>
                <c:pt idx="59">
                  <c:v>337.587978926522</c:v>
                </c:pt>
                <c:pt idx="60">
                  <c:v>338.12324509118298</c:v>
                </c:pt>
                <c:pt idx="61">
                  <c:v>343.00860368377403</c:v>
                </c:pt>
                <c:pt idx="62">
                  <c:v>342.75387760548</c:v>
                </c:pt>
                <c:pt idx="63">
                  <c:v>342.59095355998102</c:v>
                </c:pt>
                <c:pt idx="64">
                  <c:v>343.207879769577</c:v>
                </c:pt>
              </c:numCache>
            </c:numRef>
          </c:val>
          <c:extLst>
            <c:ext xmlns:c16="http://schemas.microsoft.com/office/drawing/2014/chart" uri="{C3380CC4-5D6E-409C-BE32-E72D297353CC}">
              <c16:uniqueId val="{00000000-17F4-40D5-AFA5-18EB943C6AFC}"/>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Sheet1!$A$2:$A$66</c:f>
              <c:numCache>
                <c:formatCode>mmm\ dd\,\ yyyy</c:formatCode>
                <c:ptCount val="65"/>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numCache>
            </c:numRef>
          </c:cat>
          <c:val>
            <c:numRef>
              <c:f>Sheet1!$B$2:$B$66</c:f>
              <c:numCache>
                <c:formatCode>#,##0.000</c:formatCode>
                <c:ptCount val="65"/>
                <c:pt idx="0">
                  <c:v>328.20441195479498</c:v>
                </c:pt>
                <c:pt idx="1">
                  <c:v>328.220963959698</c:v>
                </c:pt>
                <c:pt idx="2">
                  <c:v>326.55452140050102</c:v>
                </c:pt>
                <c:pt idx="3">
                  <c:v>328.59147605741202</c:v>
                </c:pt>
                <c:pt idx="4">
                  <c:v>330.059311530591</c:v>
                </c:pt>
                <c:pt idx="5">
                  <c:v>333.99874480722599</c:v>
                </c:pt>
                <c:pt idx="6">
                  <c:v>337.09307781508699</c:v>
                </c:pt>
                <c:pt idx="7">
                  <c:v>334.49772195853399</c:v>
                </c:pt>
                <c:pt idx="8">
                  <c:v>335.09226014963002</c:v>
                </c:pt>
                <c:pt idx="9">
                  <c:v>336.02711745915502</c:v>
                </c:pt>
                <c:pt idx="10">
                  <c:v>336.082115487907</c:v>
                </c:pt>
                <c:pt idx="11">
                  <c:v>333.19118455166699</c:v>
                </c:pt>
                <c:pt idx="12">
                  <c:v>333.090549518751</c:v>
                </c:pt>
                <c:pt idx="13">
                  <c:v>335.85917741481001</c:v>
                </c:pt>
                <c:pt idx="14">
                  <c:v>339.59377163227998</c:v>
                </c:pt>
                <c:pt idx="15">
                  <c:v>340.208633832712</c:v>
                </c:pt>
                <c:pt idx="16">
                  <c:v>338.71733333478898</c:v>
                </c:pt>
                <c:pt idx="17">
                  <c:v>339.43331257750799</c:v>
                </c:pt>
                <c:pt idx="18">
                  <c:v>338.42185826293701</c:v>
                </c:pt>
                <c:pt idx="19">
                  <c:v>331.51581102024801</c:v>
                </c:pt>
                <c:pt idx="20">
                  <c:v>332.54532034279998</c:v>
                </c:pt>
                <c:pt idx="21">
                  <c:v>326.711723439254</c:v>
                </c:pt>
                <c:pt idx="22">
                  <c:v>331.60988004941498</c:v>
                </c:pt>
                <c:pt idx="23">
                  <c:v>335.89731044815198</c:v>
                </c:pt>
                <c:pt idx="24">
                  <c:v>336.916129784058</c:v>
                </c:pt>
                <c:pt idx="25">
                  <c:v>338.86538241196001</c:v>
                </c:pt>
                <c:pt idx="26">
                  <c:v>340.81592604961901</c:v>
                </c:pt>
                <c:pt idx="27">
                  <c:v>343.34686686641498</c:v>
                </c:pt>
                <c:pt idx="28">
                  <c:v>343.96590506140302</c:v>
                </c:pt>
                <c:pt idx="29">
                  <c:v>344.658990271905</c:v>
                </c:pt>
                <c:pt idx="30">
                  <c:v>345.54573257546201</c:v>
                </c:pt>
                <c:pt idx="31">
                  <c:v>346.828126977718</c:v>
                </c:pt>
                <c:pt idx="32">
                  <c:v>348.27677243287297</c:v>
                </c:pt>
                <c:pt idx="33">
                  <c:v>348.29940143753998</c:v>
                </c:pt>
                <c:pt idx="34">
                  <c:v>347.12255704064103</c:v>
                </c:pt>
                <c:pt idx="35">
                  <c:v>345.10599138043699</c:v>
                </c:pt>
                <c:pt idx="36">
                  <c:v>345.65698757176398</c:v>
                </c:pt>
                <c:pt idx="37">
                  <c:v>342.63703359401802</c:v>
                </c:pt>
                <c:pt idx="38">
                  <c:v>342.78117564891301</c:v>
                </c:pt>
                <c:pt idx="39">
                  <c:v>343.46789985700599</c:v>
                </c:pt>
                <c:pt idx="40">
                  <c:v>339.292498500806</c:v>
                </c:pt>
                <c:pt idx="41">
                  <c:v>334.27949485774599</c:v>
                </c:pt>
                <c:pt idx="42">
                  <c:v>341.09935807553899</c:v>
                </c:pt>
                <c:pt idx="43">
                  <c:v>339.37175651181099</c:v>
                </c:pt>
                <c:pt idx="44">
                  <c:v>337.19355180069698</c:v>
                </c:pt>
                <c:pt idx="45">
                  <c:v>332.51273126340101</c:v>
                </c:pt>
                <c:pt idx="46">
                  <c:v>334.63867395509601</c:v>
                </c:pt>
                <c:pt idx="47">
                  <c:v>332.95750641343102</c:v>
                </c:pt>
                <c:pt idx="48">
                  <c:v>337.46963486639902</c:v>
                </c:pt>
                <c:pt idx="49">
                  <c:v>339.157287404594</c:v>
                </c:pt>
                <c:pt idx="50">
                  <c:v>343.55209682769299</c:v>
                </c:pt>
                <c:pt idx="51">
                  <c:v>343.39103778387403</c:v>
                </c:pt>
                <c:pt idx="52">
                  <c:v>344.68207720497497</c:v>
                </c:pt>
                <c:pt idx="53">
                  <c:v>345.18262937750899</c:v>
                </c:pt>
                <c:pt idx="54">
                  <c:v>345.317636413591</c:v>
                </c:pt>
                <c:pt idx="55">
                  <c:v>342.91964963733102</c:v>
                </c:pt>
                <c:pt idx="56">
                  <c:v>341.92776332949899</c:v>
                </c:pt>
                <c:pt idx="57">
                  <c:v>343.34443679727201</c:v>
                </c:pt>
                <c:pt idx="58">
                  <c:v>340.63132291183501</c:v>
                </c:pt>
                <c:pt idx="59">
                  <c:v>337.587978926522</c:v>
                </c:pt>
                <c:pt idx="60">
                  <c:v>338.12324509118298</c:v>
                </c:pt>
                <c:pt idx="61">
                  <c:v>343.00860368377403</c:v>
                </c:pt>
                <c:pt idx="62">
                  <c:v>342.75387760548</c:v>
                </c:pt>
                <c:pt idx="63">
                  <c:v>342.59095355998102</c:v>
                </c:pt>
                <c:pt idx="64">
                  <c:v>343.207879769577</c:v>
                </c:pt>
              </c:numCache>
            </c:numRef>
          </c:val>
          <c:smooth val="0"/>
          <c:extLst>
            <c:ext xmlns:c16="http://schemas.microsoft.com/office/drawing/2014/chart" uri="{C3380CC4-5D6E-409C-BE32-E72D297353CC}">
              <c16:uniqueId val="{00000001-17F4-40D5-AFA5-18EB943C6AFC}"/>
            </c:ext>
          </c:extLst>
        </c:ser>
        <c:ser>
          <c:idx val="2"/>
          <c:order val="2"/>
          <c:tx>
            <c:strRef>
              <c:f>Sheet1!$D$1</c:f>
              <c:strCache>
                <c:ptCount val="1"/>
                <c:pt idx="0">
                  <c:v>Annotations</c:v>
                </c:pt>
              </c:strCache>
            </c:strRef>
          </c:tx>
          <c:spPr>
            <a:ln>
              <a:noFill/>
            </a:ln>
          </c:spPr>
          <c:marker>
            <c:symbol val="none"/>
          </c:marker>
          <c:cat>
            <c:numRef>
              <c:f>Sheet1!$A$2:$A$66</c:f>
              <c:numCache>
                <c:formatCode>mmm\ dd\,\ yyyy</c:formatCode>
                <c:ptCount val="65"/>
                <c:pt idx="0">
                  <c:v>44196</c:v>
                </c:pt>
                <c:pt idx="1">
                  <c:v>44197</c:v>
                </c:pt>
                <c:pt idx="2">
                  <c:v>44200</c:v>
                </c:pt>
                <c:pt idx="3">
                  <c:v>44201</c:v>
                </c:pt>
                <c:pt idx="4">
                  <c:v>44202</c:v>
                </c:pt>
                <c:pt idx="5">
                  <c:v>44203</c:v>
                </c:pt>
                <c:pt idx="6">
                  <c:v>44204</c:v>
                </c:pt>
                <c:pt idx="7">
                  <c:v>44207</c:v>
                </c:pt>
                <c:pt idx="8">
                  <c:v>44208</c:v>
                </c:pt>
                <c:pt idx="9">
                  <c:v>44209</c:v>
                </c:pt>
                <c:pt idx="10">
                  <c:v>44210</c:v>
                </c:pt>
                <c:pt idx="11">
                  <c:v>44211</c:v>
                </c:pt>
                <c:pt idx="12">
                  <c:v>44214</c:v>
                </c:pt>
                <c:pt idx="13">
                  <c:v>44215</c:v>
                </c:pt>
                <c:pt idx="14">
                  <c:v>44216</c:v>
                </c:pt>
                <c:pt idx="15">
                  <c:v>44217</c:v>
                </c:pt>
                <c:pt idx="16">
                  <c:v>44218</c:v>
                </c:pt>
                <c:pt idx="17">
                  <c:v>44221</c:v>
                </c:pt>
                <c:pt idx="18">
                  <c:v>44222</c:v>
                </c:pt>
                <c:pt idx="19">
                  <c:v>44223</c:v>
                </c:pt>
                <c:pt idx="20">
                  <c:v>44224</c:v>
                </c:pt>
                <c:pt idx="21">
                  <c:v>44225</c:v>
                </c:pt>
                <c:pt idx="22">
                  <c:v>44228</c:v>
                </c:pt>
                <c:pt idx="23">
                  <c:v>44229</c:v>
                </c:pt>
                <c:pt idx="24">
                  <c:v>44230</c:v>
                </c:pt>
                <c:pt idx="25">
                  <c:v>44231</c:v>
                </c:pt>
                <c:pt idx="26">
                  <c:v>44232</c:v>
                </c:pt>
                <c:pt idx="27">
                  <c:v>44235</c:v>
                </c:pt>
                <c:pt idx="28">
                  <c:v>44236</c:v>
                </c:pt>
                <c:pt idx="29">
                  <c:v>44237</c:v>
                </c:pt>
                <c:pt idx="30">
                  <c:v>44238</c:v>
                </c:pt>
                <c:pt idx="31">
                  <c:v>44239</c:v>
                </c:pt>
                <c:pt idx="32">
                  <c:v>44242</c:v>
                </c:pt>
                <c:pt idx="33">
                  <c:v>44243</c:v>
                </c:pt>
                <c:pt idx="34">
                  <c:v>44244</c:v>
                </c:pt>
                <c:pt idx="35">
                  <c:v>44245</c:v>
                </c:pt>
                <c:pt idx="36">
                  <c:v>44246</c:v>
                </c:pt>
                <c:pt idx="37">
                  <c:v>44249</c:v>
                </c:pt>
                <c:pt idx="38">
                  <c:v>44250</c:v>
                </c:pt>
                <c:pt idx="39">
                  <c:v>44251</c:v>
                </c:pt>
                <c:pt idx="40">
                  <c:v>44252</c:v>
                </c:pt>
                <c:pt idx="41">
                  <c:v>44253</c:v>
                </c:pt>
                <c:pt idx="42">
                  <c:v>44256</c:v>
                </c:pt>
                <c:pt idx="43">
                  <c:v>44257</c:v>
                </c:pt>
                <c:pt idx="44">
                  <c:v>44258</c:v>
                </c:pt>
                <c:pt idx="45">
                  <c:v>44259</c:v>
                </c:pt>
                <c:pt idx="46">
                  <c:v>44260</c:v>
                </c:pt>
                <c:pt idx="47">
                  <c:v>44263</c:v>
                </c:pt>
                <c:pt idx="48">
                  <c:v>44264</c:v>
                </c:pt>
                <c:pt idx="49">
                  <c:v>44265</c:v>
                </c:pt>
                <c:pt idx="50">
                  <c:v>44266</c:v>
                </c:pt>
                <c:pt idx="51">
                  <c:v>44267</c:v>
                </c:pt>
                <c:pt idx="52">
                  <c:v>44270</c:v>
                </c:pt>
                <c:pt idx="53">
                  <c:v>44271</c:v>
                </c:pt>
                <c:pt idx="54">
                  <c:v>44272</c:v>
                </c:pt>
                <c:pt idx="55">
                  <c:v>44273</c:v>
                </c:pt>
                <c:pt idx="56">
                  <c:v>44274</c:v>
                </c:pt>
                <c:pt idx="57">
                  <c:v>44277</c:v>
                </c:pt>
                <c:pt idx="58">
                  <c:v>44278</c:v>
                </c:pt>
                <c:pt idx="59">
                  <c:v>44279</c:v>
                </c:pt>
                <c:pt idx="60">
                  <c:v>44280</c:v>
                </c:pt>
                <c:pt idx="61">
                  <c:v>44281</c:v>
                </c:pt>
                <c:pt idx="62">
                  <c:v>44284</c:v>
                </c:pt>
                <c:pt idx="63">
                  <c:v>44285</c:v>
                </c:pt>
                <c:pt idx="64">
                  <c:v>44286</c:v>
                </c:pt>
              </c:numCache>
            </c:numRef>
          </c:cat>
          <c:val>
            <c:numRef>
              <c:f>Sheet1!$D$2:$D$66</c:f>
              <c:numCache>
                <c:formatCode>General</c:formatCode>
                <c:ptCount val="65"/>
                <c:pt idx="11" formatCode="#,##0.000">
                  <c:v>200</c:v>
                </c:pt>
                <c:pt idx="14" formatCode="#,##0.000">
                  <c:v>200</c:v>
                </c:pt>
                <c:pt idx="16" formatCode="#,##0.000">
                  <c:v>200</c:v>
                </c:pt>
                <c:pt idx="17" formatCode="#,##0.000">
                  <c:v>200</c:v>
                </c:pt>
                <c:pt idx="24" formatCode="#,##0.000">
                  <c:v>200</c:v>
                </c:pt>
                <c:pt idx="27" formatCode="#,##0.000">
                  <c:v>200</c:v>
                </c:pt>
                <c:pt idx="31" formatCode="#,##0.000">
                  <c:v>200</c:v>
                </c:pt>
                <c:pt idx="33" formatCode="#,##0.000">
                  <c:v>200</c:v>
                </c:pt>
                <c:pt idx="34" formatCode="#,##0.000">
                  <c:v>200</c:v>
                </c:pt>
                <c:pt idx="37" formatCode="#,##0.000">
                  <c:v>200</c:v>
                </c:pt>
                <c:pt idx="47" formatCode="#,##0.000">
                  <c:v>200</c:v>
                </c:pt>
                <c:pt idx="51" formatCode="#,##0.000">
                  <c:v>200</c:v>
                </c:pt>
                <c:pt idx="54" formatCode="#,##0.000">
                  <c:v>200</c:v>
                </c:pt>
                <c:pt idx="60" formatCode="#,##0.000">
                  <c:v>200</c:v>
                </c:pt>
                <c:pt idx="64" formatCode="#,##0.000">
                  <c:v>200</c:v>
                </c:pt>
              </c:numCache>
            </c:numRef>
          </c:val>
          <c:smooth val="0"/>
          <c:extLst>
            <c:ext xmlns:c16="http://schemas.microsoft.com/office/drawing/2014/chart" uri="{C3380CC4-5D6E-409C-BE32-E72D297353CC}">
              <c16:uniqueId val="{00000002-17F4-40D5-AFA5-18EB943C6AFC}"/>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4196"/>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highlight>
                  <a:srgbClr val="FFFFFF"/>
                </a:highlight>
              </a:defRPr>
            </a:pPr>
            <a:endParaRPr lang="en-US"/>
          </a:p>
        </c:txPr>
        <c:crossAx val="2079031016"/>
        <c:crosses val="autoZero"/>
        <c:auto val="1"/>
        <c:lblOffset val="100"/>
        <c:baseTimeUnit val="days"/>
        <c:majorUnit val="1"/>
        <c:majorTimeUnit val="months"/>
      </c:dateAx>
      <c:valAx>
        <c:axId val="2079031016"/>
        <c:scaling>
          <c:orientation val="minMax"/>
          <c:max val="350"/>
          <c:min val="20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5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951306298303652"/>
          <c:y val="7.3689482338221118E-2"/>
          <c:w val="0.31549425808032372"/>
          <c:h val="0.85009934201160342"/>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51C9-41B2-A3CB-FE8F80CF6F9C}"/>
              </c:ext>
            </c:extLst>
          </c:dPt>
          <c:dPt>
            <c:idx val="1"/>
            <c:bubble3D val="0"/>
            <c:extLst>
              <c:ext xmlns:c16="http://schemas.microsoft.com/office/drawing/2014/chart" uri="{C3380CC4-5D6E-409C-BE32-E72D297353CC}">
                <c16:uniqueId val="{00000001-51C9-41B2-A3CB-FE8F80CF6F9C}"/>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51C9-41B2-A3CB-FE8F80CF6F9C}"/>
              </c:ext>
            </c:extLst>
          </c:dPt>
          <c:dLbls>
            <c:dLbl>
              <c:idx val="0"/>
              <c:delete val="1"/>
              <c:extLst>
                <c:ext xmlns:c15="http://schemas.microsoft.com/office/drawing/2012/chart" uri="{CE6537A1-D6FC-4f65-9D91-7224C49458BB}"/>
                <c:ext xmlns:c16="http://schemas.microsoft.com/office/drawing/2014/chart" uri="{C3380CC4-5D6E-409C-BE32-E72D297353CC}">
                  <c16:uniqueId val="{00000000-51C9-41B2-A3CB-FE8F80CF6F9C}"/>
                </c:ext>
              </c:extLst>
            </c:dLbl>
            <c:dLbl>
              <c:idx val="1"/>
              <c:delete val="1"/>
              <c:extLst>
                <c:ext xmlns:c15="http://schemas.microsoft.com/office/drawing/2012/chart" uri="{CE6537A1-D6FC-4f65-9D91-7224C49458BB}"/>
                <c:ext xmlns:c16="http://schemas.microsoft.com/office/drawing/2014/chart" uri="{C3380CC4-5D6E-409C-BE32-E72D297353CC}">
                  <c16:uniqueId val="{00000001-51C9-41B2-A3CB-FE8F80CF6F9C}"/>
                </c:ext>
              </c:extLst>
            </c:dLbl>
            <c:dLbl>
              <c:idx val="2"/>
              <c:layout>
                <c:manualLayout>
                  <c:x val="-0.12898795876628927"/>
                  <c:y val="0.24016831707315686"/>
                </c:manualLayout>
              </c:layout>
              <c:tx>
                <c:rich>
                  <a:bodyPr anchor="t" anchorCtr="0"/>
                  <a:lstStyle/>
                  <a:p>
                    <a:pPr algn="l">
                      <a:defRPr/>
                    </a:pPr>
                    <a:r>
                      <a:rPr lang="en-US" sz="3200" b="0" dirty="0">
                        <a:solidFill>
                          <a:schemeClr val="accent5"/>
                        </a:solidFill>
                      </a:rPr>
                      <a:t>13%</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$9.0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2902193287860506"/>
                      <c:h val="0.75983168292684311"/>
                    </c:manualLayout>
                  </c15:layout>
                  <c15:showDataLabelsRange val="0"/>
                </c:ext>
                <c:ext xmlns:c16="http://schemas.microsoft.com/office/drawing/2014/chart" uri="{C3380CC4-5D6E-409C-BE32-E72D297353CC}">
                  <c16:uniqueId val="{00000003-51C9-41B2-A3CB-FE8F80CF6F9C}"/>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0.57108709423523762</c:v>
                </c:pt>
                <c:pt idx="1">
                  <c:v>0.30076533946604606</c:v>
                </c:pt>
                <c:pt idx="2">
                  <c:v>0.12814756629871624</c:v>
                </c:pt>
              </c:numCache>
            </c:numRef>
          </c:val>
          <c:extLst>
            <c:ext xmlns:c16="http://schemas.microsoft.com/office/drawing/2014/chart" uri="{C3380CC4-5D6E-409C-BE32-E72D297353CC}">
              <c16:uniqueId val="{00000004-51C9-41B2-A3CB-FE8F80CF6F9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969140221108727"/>
          <c:y val="4.0346663367481023E-2"/>
          <c:w val="0.67899516181721919"/>
          <c:h val="0.934062853033129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184-4C03-A2BF-2E2383AC3F4B}"/>
                </c:ext>
              </c:extLst>
            </c:dLbl>
            <c:dLbl>
              <c:idx val="1"/>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184-4C03-A2BF-2E2383AC3F4B}"/>
                </c:ext>
              </c:extLst>
            </c:dLbl>
            <c:dLbl>
              <c:idx val="2"/>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184-4C03-A2BF-2E2383AC3F4B}"/>
                </c:ext>
              </c:extLst>
            </c:dLbl>
            <c:dLbl>
              <c:idx val="3"/>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184-4C03-A2BF-2E2383AC3F4B}"/>
                </c:ext>
              </c:extLst>
            </c:dLbl>
            <c:dLbl>
              <c:idx val="4"/>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4184-4C03-A2BF-2E2383AC3F4B}"/>
                </c:ext>
              </c:extLst>
            </c:dLbl>
            <c:dLbl>
              <c:idx val="5"/>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4184-4C03-A2BF-2E2383AC3F4B}"/>
                </c:ext>
              </c:extLst>
            </c:dLbl>
            <c:dLbl>
              <c:idx val="6"/>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4184-4C03-A2BF-2E2383AC3F4B}"/>
                </c:ext>
              </c:extLst>
            </c:dLbl>
            <c:dLbl>
              <c:idx val="7"/>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4184-4C03-A2BF-2E2383AC3F4B}"/>
                </c:ext>
              </c:extLst>
            </c:dLbl>
            <c:dLbl>
              <c:idx val="8"/>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4184-4C03-A2BF-2E2383AC3F4B}"/>
                </c:ext>
              </c:extLst>
            </c:dLbl>
            <c:dLbl>
              <c:idx val="9"/>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4184-4C03-A2BF-2E2383AC3F4B}"/>
                </c:ext>
              </c:extLst>
            </c:dLbl>
            <c:dLbl>
              <c:idx val="1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4184-4C03-A2BF-2E2383AC3F4B}"/>
                </c:ext>
              </c:extLst>
            </c:dLbl>
            <c:dLbl>
              <c:idx val="11"/>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4184-4C03-A2BF-2E2383AC3F4B}"/>
                </c:ext>
              </c:extLst>
            </c:dLbl>
            <c:dLbl>
              <c:idx val="12"/>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4184-4C03-A2BF-2E2383AC3F4B}"/>
                </c:ext>
              </c:extLst>
            </c:dLbl>
            <c:dLbl>
              <c:idx val="13"/>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4184-4C03-A2BF-2E2383AC3F4B}"/>
                </c:ext>
              </c:extLst>
            </c:dLbl>
            <c:dLbl>
              <c:idx val="14"/>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4184-4C03-A2BF-2E2383AC3F4B}"/>
                </c:ext>
              </c:extLst>
            </c:dLbl>
            <c:dLbl>
              <c:idx val="15"/>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4184-4C03-A2BF-2E2383AC3F4B}"/>
                </c:ext>
              </c:extLst>
            </c:dLbl>
            <c:dLbl>
              <c:idx val="16"/>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4184-4C03-A2BF-2E2383AC3F4B}"/>
                </c:ext>
              </c:extLst>
            </c:dLbl>
            <c:dLbl>
              <c:idx val="17"/>
              <c:spPr/>
              <c:txPr>
                <a:bodyPr/>
                <a:lstStyle/>
                <a:p>
                  <a:pPr algn="ctr" rtl="0">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4184-4C03-A2BF-2E2383AC3F4B}"/>
                </c:ext>
              </c:extLst>
            </c:dLbl>
            <c:dLbl>
              <c:idx val="18"/>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4184-4C03-A2BF-2E2383AC3F4B}"/>
                </c:ext>
              </c:extLst>
            </c:dLbl>
            <c:spPr>
              <a:noFill/>
              <a:ln>
                <a:noFill/>
              </a:ln>
              <a:effectLst/>
            </c:spPr>
            <c:txPr>
              <a:bodyPr/>
              <a:lstStyle/>
              <a:p>
                <a:pPr>
                  <a:defRPr sz="900">
                    <a:solidFill>
                      <a:schemeClr val="accent3"/>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Netherlands</c:v>
                </c:pt>
                <c:pt idx="1">
                  <c:v>Austria</c:v>
                </c:pt>
                <c:pt idx="2">
                  <c:v>Canada</c:v>
                </c:pt>
                <c:pt idx="3">
                  <c:v>Norway</c:v>
                </c:pt>
                <c:pt idx="4">
                  <c:v>Hong Kong</c:v>
                </c:pt>
                <c:pt idx="5">
                  <c:v>Sweden</c:v>
                </c:pt>
                <c:pt idx="6">
                  <c:v>Singapore</c:v>
                </c:pt>
                <c:pt idx="7">
                  <c:v>Italy</c:v>
                </c:pt>
                <c:pt idx="8">
                  <c:v>Ireland</c:v>
                </c:pt>
                <c:pt idx="9">
                  <c:v>US</c:v>
                </c:pt>
                <c:pt idx="10">
                  <c:v>UK</c:v>
                </c:pt>
                <c:pt idx="11">
                  <c:v>France</c:v>
                </c:pt>
                <c:pt idx="12">
                  <c:v>Germany</c:v>
                </c:pt>
                <c:pt idx="13">
                  <c:v>Australia</c:v>
                </c:pt>
                <c:pt idx="14">
                  <c:v>Spain</c:v>
                </c:pt>
                <c:pt idx="15">
                  <c:v>Japan</c:v>
                </c:pt>
                <c:pt idx="16">
                  <c:v>Israel</c:v>
                </c:pt>
                <c:pt idx="17">
                  <c:v>Finland</c:v>
                </c:pt>
                <c:pt idx="18">
                  <c:v>Switzerland</c:v>
                </c:pt>
                <c:pt idx="19">
                  <c:v>Belgium</c:v>
                </c:pt>
                <c:pt idx="20">
                  <c:v>Denmark</c:v>
                </c:pt>
                <c:pt idx="21">
                  <c:v>Portugal</c:v>
                </c:pt>
                <c:pt idx="22">
                  <c:v>New Zealand</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-1.66</c:v>
                </c:pt>
                <c:pt idx="19">
                  <c:v>-1.67</c:v>
                </c:pt>
                <c:pt idx="20">
                  <c:v>-2.46</c:v>
                </c:pt>
                <c:pt idx="21">
                  <c:v>-2.81</c:v>
                </c:pt>
                <c:pt idx="22">
                  <c:v>-8.6</c:v>
                </c:pt>
              </c:numCache>
            </c:numRef>
          </c:val>
          <c:extLst>
            <c:ext xmlns:c16="http://schemas.microsoft.com/office/drawing/2014/chart" uri="{C3380CC4-5D6E-409C-BE32-E72D297353CC}">
              <c16:uniqueId val="{00000013-4184-4C03-A2BF-2E2383AC3F4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Netherlands</c:v>
                </c:pt>
                <c:pt idx="1">
                  <c:v>Austria</c:v>
                </c:pt>
                <c:pt idx="2">
                  <c:v>Canada</c:v>
                </c:pt>
                <c:pt idx="3">
                  <c:v>Norway</c:v>
                </c:pt>
                <c:pt idx="4">
                  <c:v>Hong Kong</c:v>
                </c:pt>
                <c:pt idx="5">
                  <c:v>Sweden</c:v>
                </c:pt>
                <c:pt idx="6">
                  <c:v>Singapore</c:v>
                </c:pt>
                <c:pt idx="7">
                  <c:v>Italy</c:v>
                </c:pt>
                <c:pt idx="8">
                  <c:v>Ireland</c:v>
                </c:pt>
                <c:pt idx="9">
                  <c:v>US</c:v>
                </c:pt>
                <c:pt idx="10">
                  <c:v>UK</c:v>
                </c:pt>
                <c:pt idx="11">
                  <c:v>France</c:v>
                </c:pt>
                <c:pt idx="12">
                  <c:v>Germany</c:v>
                </c:pt>
                <c:pt idx="13">
                  <c:v>Australia</c:v>
                </c:pt>
                <c:pt idx="14">
                  <c:v>Spain</c:v>
                </c:pt>
                <c:pt idx="15">
                  <c:v>Japan</c:v>
                </c:pt>
                <c:pt idx="16">
                  <c:v>Israel</c:v>
                </c:pt>
                <c:pt idx="17">
                  <c:v>Finland</c:v>
                </c:pt>
                <c:pt idx="18">
                  <c:v>Switzerland</c:v>
                </c:pt>
                <c:pt idx="19">
                  <c:v>Belgium</c:v>
                </c:pt>
                <c:pt idx="20">
                  <c:v>Denmark</c:v>
                </c:pt>
                <c:pt idx="21">
                  <c:v>Portugal</c:v>
                </c:pt>
                <c:pt idx="22">
                  <c:v>New Zealand</c:v>
                </c:pt>
              </c:strCache>
            </c:strRef>
          </c:cat>
          <c:val>
            <c:numRef>
              <c:f>Sheet1!$C$2:$C$24</c:f>
              <c:numCache>
                <c:formatCode>#,##0.00;\-#,##0.00;</c:formatCode>
                <c:ptCount val="23"/>
                <c:pt idx="0">
                  <c:v>11.79</c:v>
                </c:pt>
                <c:pt idx="1">
                  <c:v>9.76</c:v>
                </c:pt>
                <c:pt idx="2">
                  <c:v>9.5299999999999994</c:v>
                </c:pt>
                <c:pt idx="3">
                  <c:v>9.2799999999999994</c:v>
                </c:pt>
                <c:pt idx="4">
                  <c:v>8.42</c:v>
                </c:pt>
                <c:pt idx="5">
                  <c:v>8.16</c:v>
                </c:pt>
                <c:pt idx="6">
                  <c:v>7.85</c:v>
                </c:pt>
                <c:pt idx="7">
                  <c:v>6.77</c:v>
                </c:pt>
                <c:pt idx="8">
                  <c:v>6.42</c:v>
                </c:pt>
                <c:pt idx="9">
                  <c:v>6.35</c:v>
                </c:pt>
                <c:pt idx="10">
                  <c:v>6.34</c:v>
                </c:pt>
                <c:pt idx="11">
                  <c:v>4.3600000000000003</c:v>
                </c:pt>
                <c:pt idx="12">
                  <c:v>4.08</c:v>
                </c:pt>
                <c:pt idx="13">
                  <c:v>3.01</c:v>
                </c:pt>
                <c:pt idx="14">
                  <c:v>1.88</c:v>
                </c:pt>
                <c:pt idx="15">
                  <c:v>1.87</c:v>
                </c:pt>
                <c:pt idx="16">
                  <c:v>1.1200000000000001</c:v>
                </c:pt>
                <c:pt idx="17">
                  <c:v>0.17</c:v>
                </c:pt>
                <c:pt idx="18">
                  <c:v>0</c:v>
                </c:pt>
                <c:pt idx="19">
                  <c:v>0</c:v>
                </c:pt>
                <c:pt idx="20">
                  <c:v>0</c:v>
                </c:pt>
                <c:pt idx="21">
                  <c:v>0</c:v>
                </c:pt>
                <c:pt idx="22">
                  <c:v>0</c:v>
                </c:pt>
              </c:numCache>
            </c:numRef>
          </c:val>
          <c:extLst>
            <c:ext xmlns:c16="http://schemas.microsoft.com/office/drawing/2014/chart" uri="{C3380CC4-5D6E-409C-BE32-E72D297353CC}">
              <c16:uniqueId val="{00000014-4184-4C03-A2BF-2E2383AC3F4B}"/>
            </c:ext>
          </c:extLst>
        </c:ser>
        <c:dLbls>
          <c:showLegendKey val="0"/>
          <c:showVal val="0"/>
          <c:showCatName val="0"/>
          <c:showSerName val="0"/>
          <c:showPercent val="0"/>
          <c:showBubbleSize val="0"/>
        </c:dLbls>
        <c:gapWidth val="106"/>
        <c:overlap val="100"/>
        <c:axId val="107325696"/>
        <c:axId val="107352064"/>
      </c:barChart>
      <c:catAx>
        <c:axId val="107325696"/>
        <c:scaling>
          <c:orientation val="maxMin"/>
        </c:scaling>
        <c:delete val="0"/>
        <c:axPos val="l"/>
        <c:numFmt formatCode="General" sourceLinked="1"/>
        <c:majorTickMark val="none"/>
        <c:minorTickMark val="none"/>
        <c:tickLblPos val="low"/>
        <c:txPr>
          <a:bodyPr/>
          <a:lstStyle/>
          <a:p>
            <a:pPr>
              <a:defRPr sz="900"/>
            </a:pPr>
            <a:endParaRPr lang="en-US"/>
          </a:p>
        </c:txPr>
        <c:crossAx val="107352064"/>
        <c:crosses val="autoZero"/>
        <c:auto val="1"/>
        <c:lblAlgn val="ctr"/>
        <c:lblOffset val="100"/>
        <c:noMultiLvlLbl val="0"/>
      </c:catAx>
      <c:valAx>
        <c:axId val="107352064"/>
        <c:scaling>
          <c:orientation val="minMax"/>
          <c:max val="20"/>
          <c:min val="-14"/>
        </c:scaling>
        <c:delete val="0"/>
        <c:axPos val="b"/>
        <c:numFmt formatCode="#,##0.00;\-#,##0.00;" sourceLinked="1"/>
        <c:majorTickMark val="none"/>
        <c:minorTickMark val="none"/>
        <c:tickLblPos val="none"/>
        <c:spPr>
          <a:ln>
            <a:noFill/>
          </a:ln>
        </c:spPr>
        <c:crossAx val="107325696"/>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11412846184358"/>
          <c:y val="4.0346663367481023E-2"/>
          <c:w val="0.6549752534554335"/>
          <c:h val="0.92971968061690224"/>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244-4572-83E3-36F74E48999B}"/>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244-4572-83E3-36F74E48999B}"/>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244-4572-83E3-36F74E48999B}"/>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244-4572-83E3-36F74E48999B}"/>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244-4572-83E3-36F74E48999B}"/>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244-4572-83E3-36F74E48999B}"/>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244-4572-83E3-36F74E48999B}"/>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244-4572-83E3-36F74E48999B}"/>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244-4572-83E3-36F74E48999B}"/>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244-4572-83E3-36F74E48999B}"/>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244-4572-83E3-36F74E48999B}"/>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244-4572-83E3-36F74E48999B}"/>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244-4572-83E3-36F74E48999B}"/>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244-4572-83E3-36F74E48999B}"/>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244-4572-83E3-36F74E48999B}"/>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244-4572-83E3-36F74E48999B}"/>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244-4572-83E3-36F74E48999B}"/>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244-4572-83E3-36F74E48999B}"/>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244-4572-83E3-36F74E48999B}"/>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Sheet1!$A$2:$A$28</c:f>
              <c:strCache>
                <c:ptCount val="27"/>
                <c:pt idx="0">
                  <c:v>Saudi Arabia </c:v>
                </c:pt>
                <c:pt idx="1">
                  <c:v>Chile </c:v>
                </c:pt>
                <c:pt idx="2">
                  <c:v>UAE</c:v>
                </c:pt>
                <c:pt idx="3">
                  <c:v>South Africa </c:v>
                </c:pt>
                <c:pt idx="4">
                  <c:v>Taiwan </c:v>
                </c:pt>
                <c:pt idx="5">
                  <c:v>Kuwait </c:v>
                </c:pt>
                <c:pt idx="6">
                  <c:v>India </c:v>
                </c:pt>
                <c:pt idx="7">
                  <c:v>Thailand </c:v>
                </c:pt>
                <c:pt idx="8">
                  <c:v>Russia </c:v>
                </c:pt>
                <c:pt idx="9">
                  <c:v>Czech Republic </c:v>
                </c:pt>
                <c:pt idx="10">
                  <c:v>Pakistan </c:v>
                </c:pt>
                <c:pt idx="11">
                  <c:v>Mexico </c:v>
                </c:pt>
                <c:pt idx="12">
                  <c:v>Greece </c:v>
                </c:pt>
                <c:pt idx="13">
                  <c:v>Qatar </c:v>
                </c:pt>
                <c:pt idx="14">
                  <c:v>Korea </c:v>
                </c:pt>
                <c:pt idx="15">
                  <c:v>Hungary </c:v>
                </c:pt>
                <c:pt idx="16">
                  <c:v>China </c:v>
                </c:pt>
                <c:pt idx="17">
                  <c:v>Egypt </c:v>
                </c:pt>
                <c:pt idx="18">
                  <c:v>Malaysia </c:v>
                </c:pt>
                <c:pt idx="19">
                  <c:v>Argentina </c:v>
                </c:pt>
                <c:pt idx="20">
                  <c:v>Poland </c:v>
                </c:pt>
                <c:pt idx="21">
                  <c:v>Indonesia </c:v>
                </c:pt>
                <c:pt idx="22">
                  <c:v>Brazil </c:v>
                </c:pt>
                <c:pt idx="23">
                  <c:v>Philippines </c:v>
                </c:pt>
                <c:pt idx="24">
                  <c:v>Peru </c:v>
                </c:pt>
                <c:pt idx="25">
                  <c:v>Turkey </c:v>
                </c:pt>
                <c:pt idx="26">
                  <c:v>Colombia </c:v>
                </c:pt>
              </c:strCache>
            </c:strRef>
          </c:cat>
          <c:val>
            <c:numRef>
              <c:f>Sheet1!$B$2:$B$28</c:f>
              <c:numCache>
                <c:formatCode>#,##0.00;\-#,##0.00;</c:formatCode>
                <c:ptCount val="2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-3.76</c:v>
                </c:pt>
                <c:pt idx="18">
                  <c:v>-4.4000000000000004</c:v>
                </c:pt>
                <c:pt idx="19">
                  <c:v>-4.46</c:v>
                </c:pt>
                <c:pt idx="20">
                  <c:v>-6.08</c:v>
                </c:pt>
                <c:pt idx="21">
                  <c:v>-6.79</c:v>
                </c:pt>
                <c:pt idx="22">
                  <c:v>-9.48</c:v>
                </c:pt>
                <c:pt idx="23">
                  <c:v>-10.029999999999999</c:v>
                </c:pt>
                <c:pt idx="24">
                  <c:v>-10.44</c:v>
                </c:pt>
                <c:pt idx="25">
                  <c:v>-15.52</c:v>
                </c:pt>
                <c:pt idx="26">
                  <c:v>-17.09</c:v>
                </c:pt>
              </c:numCache>
            </c:numRef>
          </c:val>
          <c:extLst>
            <c:ext xmlns:c16="http://schemas.microsoft.com/office/drawing/2014/chart" uri="{C3380CC4-5D6E-409C-BE32-E72D297353CC}">
              <c16:uniqueId val="{00000013-0244-4572-83E3-36F74E48999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Sheet1!$A$2:$A$28</c:f>
              <c:strCache>
                <c:ptCount val="27"/>
                <c:pt idx="0">
                  <c:v>Saudi Arabia </c:v>
                </c:pt>
                <c:pt idx="1">
                  <c:v>Chile </c:v>
                </c:pt>
                <c:pt idx="2">
                  <c:v>UAE</c:v>
                </c:pt>
                <c:pt idx="3">
                  <c:v>South Africa </c:v>
                </c:pt>
                <c:pt idx="4">
                  <c:v>Taiwan </c:v>
                </c:pt>
                <c:pt idx="5">
                  <c:v>Kuwait </c:v>
                </c:pt>
                <c:pt idx="6">
                  <c:v>India </c:v>
                </c:pt>
                <c:pt idx="7">
                  <c:v>Thailand </c:v>
                </c:pt>
                <c:pt idx="8">
                  <c:v>Russia </c:v>
                </c:pt>
                <c:pt idx="9">
                  <c:v>Czech Republic </c:v>
                </c:pt>
                <c:pt idx="10">
                  <c:v>Pakistan </c:v>
                </c:pt>
                <c:pt idx="11">
                  <c:v>Mexico </c:v>
                </c:pt>
                <c:pt idx="12">
                  <c:v>Greece </c:v>
                </c:pt>
                <c:pt idx="13">
                  <c:v>Qatar </c:v>
                </c:pt>
                <c:pt idx="14">
                  <c:v>Korea </c:v>
                </c:pt>
                <c:pt idx="15">
                  <c:v>Hungary </c:v>
                </c:pt>
                <c:pt idx="16">
                  <c:v>China </c:v>
                </c:pt>
                <c:pt idx="17">
                  <c:v>Egypt </c:v>
                </c:pt>
                <c:pt idx="18">
                  <c:v>Malaysia </c:v>
                </c:pt>
                <c:pt idx="19">
                  <c:v>Argentina </c:v>
                </c:pt>
                <c:pt idx="20">
                  <c:v>Poland </c:v>
                </c:pt>
                <c:pt idx="21">
                  <c:v>Indonesia </c:v>
                </c:pt>
                <c:pt idx="22">
                  <c:v>Brazil </c:v>
                </c:pt>
                <c:pt idx="23">
                  <c:v>Philippines </c:v>
                </c:pt>
                <c:pt idx="24">
                  <c:v>Peru </c:v>
                </c:pt>
                <c:pt idx="25">
                  <c:v>Turkey </c:v>
                </c:pt>
                <c:pt idx="26">
                  <c:v>Colombia </c:v>
                </c:pt>
              </c:strCache>
            </c:strRef>
          </c:cat>
          <c:val>
            <c:numRef>
              <c:f>Sheet1!$C$2:$C$28</c:f>
              <c:numCache>
                <c:formatCode>#,##0.00;\-#,##0.00;</c:formatCode>
                <c:ptCount val="27"/>
                <c:pt idx="0">
                  <c:v>15.76</c:v>
                </c:pt>
                <c:pt idx="1">
                  <c:v>15.51</c:v>
                </c:pt>
                <c:pt idx="2">
                  <c:v>13.65</c:v>
                </c:pt>
                <c:pt idx="3">
                  <c:v>12.48</c:v>
                </c:pt>
                <c:pt idx="4">
                  <c:v>10.69</c:v>
                </c:pt>
                <c:pt idx="5">
                  <c:v>7.27</c:v>
                </c:pt>
                <c:pt idx="6">
                  <c:v>6.91</c:v>
                </c:pt>
                <c:pt idx="7">
                  <c:v>6.14</c:v>
                </c:pt>
                <c:pt idx="8">
                  <c:v>5.97</c:v>
                </c:pt>
                <c:pt idx="9">
                  <c:v>5.35</c:v>
                </c:pt>
                <c:pt idx="10">
                  <c:v>5.13</c:v>
                </c:pt>
                <c:pt idx="11">
                  <c:v>3.66</c:v>
                </c:pt>
                <c:pt idx="12">
                  <c:v>3.57</c:v>
                </c:pt>
                <c:pt idx="13">
                  <c:v>3.07</c:v>
                </c:pt>
                <c:pt idx="14">
                  <c:v>1.79</c:v>
                </c:pt>
                <c:pt idx="15">
                  <c:v>0.31</c:v>
                </c:pt>
                <c:pt idx="16">
                  <c:v>1.0000000000000001E-5</c:v>
                </c:pt>
                <c:pt idx="17">
                  <c:v>0</c:v>
                </c:pt>
                <c:pt idx="18">
                  <c:v>0</c:v>
                </c:pt>
                <c:pt idx="19">
                  <c:v>0</c:v>
                </c:pt>
                <c:pt idx="20">
                  <c:v>0</c:v>
                </c:pt>
                <c:pt idx="21">
                  <c:v>0</c:v>
                </c:pt>
                <c:pt idx="22">
                  <c:v>0</c:v>
                </c:pt>
                <c:pt idx="23">
                  <c:v>0</c:v>
                </c:pt>
                <c:pt idx="24">
                  <c:v>0</c:v>
                </c:pt>
                <c:pt idx="25">
                  <c:v>0</c:v>
                </c:pt>
                <c:pt idx="26">
                  <c:v>0</c:v>
                </c:pt>
              </c:numCache>
            </c:numRef>
          </c:val>
          <c:extLst>
            <c:ext xmlns:c16="http://schemas.microsoft.com/office/drawing/2014/chart" uri="{C3380CC4-5D6E-409C-BE32-E72D297353CC}">
              <c16:uniqueId val="{00000014-0244-4572-83E3-36F74E48999B}"/>
            </c:ext>
          </c:extLst>
        </c:ser>
        <c:dLbls>
          <c:showLegendKey val="0"/>
          <c:showVal val="0"/>
          <c:showCatName val="0"/>
          <c:showSerName val="0"/>
          <c:showPercent val="0"/>
          <c:showBubbleSize val="0"/>
        </c:dLbls>
        <c:gapWidth val="106"/>
        <c:overlap val="100"/>
        <c:axId val="107281024"/>
        <c:axId val="107569536"/>
      </c:barChart>
      <c:catAx>
        <c:axId val="107281024"/>
        <c:scaling>
          <c:orientation val="maxMin"/>
        </c:scaling>
        <c:delete val="0"/>
        <c:axPos val="l"/>
        <c:numFmt formatCode="General" sourceLinked="1"/>
        <c:majorTickMark val="none"/>
        <c:minorTickMark val="none"/>
        <c:tickLblPos val="low"/>
        <c:txPr>
          <a:bodyPr/>
          <a:lstStyle/>
          <a:p>
            <a:pPr>
              <a:defRPr sz="900"/>
            </a:pPr>
            <a:endParaRPr lang="en-US"/>
          </a:p>
        </c:txPr>
        <c:crossAx val="107569536"/>
        <c:crosses val="autoZero"/>
        <c:auto val="1"/>
        <c:lblAlgn val="ctr"/>
        <c:lblOffset val="100"/>
        <c:noMultiLvlLbl val="0"/>
      </c:catAx>
      <c:valAx>
        <c:axId val="107569536"/>
        <c:scaling>
          <c:orientation val="minMax"/>
          <c:max val="24"/>
          <c:min val="-24"/>
        </c:scaling>
        <c:delete val="0"/>
        <c:axPos val="b"/>
        <c:numFmt formatCode="#,##0.00;\-#,##0.00;" sourceLinked="1"/>
        <c:majorTickMark val="none"/>
        <c:minorTickMark val="none"/>
        <c:tickLblPos val="none"/>
        <c:spPr>
          <a:ln>
            <a:noFill/>
          </a:ln>
        </c:spPr>
        <c:crossAx val="107281024"/>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376273471464867"/>
          <c:y val="4.0346663367481023E-2"/>
          <c:w val="0.49786577496013718"/>
          <c:h val="0.93046224019933355"/>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E2A-4F9D-B006-F107065617AA}"/>
                </c:ext>
              </c:extLst>
            </c:dLbl>
            <c:dLbl>
              <c:idx val="1"/>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E2A-4F9D-B006-F107065617AA}"/>
                </c:ext>
              </c:extLst>
            </c:dLbl>
            <c:dLbl>
              <c:idx val="2"/>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E2A-4F9D-B006-F107065617AA}"/>
                </c:ext>
              </c:extLst>
            </c:dLbl>
            <c:dLbl>
              <c:idx val="3"/>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E2A-4F9D-B006-F107065617AA}"/>
                </c:ext>
              </c:extLst>
            </c:dLbl>
            <c:dLbl>
              <c:idx val="4"/>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4E2A-4F9D-B006-F107065617AA}"/>
                </c:ext>
              </c:extLst>
            </c:dLbl>
            <c:dLbl>
              <c:idx val="5"/>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4E2A-4F9D-B006-F107065617AA}"/>
                </c:ext>
              </c:extLst>
            </c:dLbl>
            <c:dLbl>
              <c:idx val="6"/>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4E2A-4F9D-B006-F107065617AA}"/>
                </c:ext>
              </c:extLst>
            </c:dLbl>
            <c:dLbl>
              <c:idx val="7"/>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4E2A-4F9D-B006-F107065617AA}"/>
                </c:ext>
              </c:extLst>
            </c:dLbl>
            <c:dLbl>
              <c:idx val="8"/>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4E2A-4F9D-B006-F107065617AA}"/>
                </c:ext>
              </c:extLst>
            </c:dLbl>
            <c:dLbl>
              <c:idx val="9"/>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4E2A-4F9D-B006-F107065617AA}"/>
                </c:ext>
              </c:extLst>
            </c:dLbl>
            <c:dLbl>
              <c:idx val="1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4E2A-4F9D-B006-F107065617AA}"/>
                </c:ext>
              </c:extLst>
            </c:dLbl>
            <c:dLbl>
              <c:idx val="11"/>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4E2A-4F9D-B006-F107065617AA}"/>
                </c:ext>
              </c:extLst>
            </c:dLbl>
            <c:dLbl>
              <c:idx val="12"/>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4E2A-4F9D-B006-F107065617AA}"/>
                </c:ext>
              </c:extLst>
            </c:dLbl>
            <c:dLbl>
              <c:idx val="13"/>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4E2A-4F9D-B006-F107065617AA}"/>
                </c:ext>
              </c:extLst>
            </c:dLbl>
            <c:dLbl>
              <c:idx val="14"/>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4E2A-4F9D-B006-F107065617AA}"/>
                </c:ext>
              </c:extLst>
            </c:dLbl>
            <c:dLbl>
              <c:idx val="15"/>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4E2A-4F9D-B006-F107065617AA}"/>
                </c:ext>
              </c:extLst>
            </c:dLbl>
            <c:dLbl>
              <c:idx val="16"/>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4E2A-4F9D-B006-F107065617AA}"/>
                </c:ext>
              </c:extLst>
            </c:dLbl>
            <c:dLbl>
              <c:idx val="17"/>
              <c:spPr/>
              <c:txPr>
                <a:bodyPr/>
                <a:lstStyle/>
                <a:p>
                  <a:pPr algn="ctr" rtl="0">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4E2A-4F9D-B006-F107065617AA}"/>
                </c:ext>
              </c:extLst>
            </c:dLbl>
            <c:dLbl>
              <c:idx val="18"/>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4E2A-4F9D-B006-F107065617AA}"/>
                </c:ext>
              </c:extLst>
            </c:dLbl>
            <c:spPr>
              <a:noFill/>
              <a:ln>
                <a:noFill/>
              </a:ln>
              <a:effectLst/>
            </c:spPr>
            <c:txPr>
              <a:bodyPr/>
              <a:lstStyle/>
              <a:p>
                <a:pPr>
                  <a:defRPr sz="900">
                    <a:solidFill>
                      <a:schemeClr val="accent3"/>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Pakistani rupee (PKR)</c:v>
                </c:pt>
                <c:pt idx="1">
                  <c:v>Kuwaiti dinar (KWD)</c:v>
                </c:pt>
                <c:pt idx="2">
                  <c:v>Egyptian pound (EGP)</c:v>
                </c:pt>
                <c:pt idx="3">
                  <c:v>Saudi Arabian riyal (SAR)</c:v>
                </c:pt>
                <c:pt idx="4">
                  <c:v>Indian rupee (INR)</c:v>
                </c:pt>
                <c:pt idx="5">
                  <c:v>Chinese renminbi (CNY)</c:v>
                </c:pt>
                <c:pt idx="6">
                  <c:v>South African rand (ZAR)</c:v>
                </c:pt>
                <c:pt idx="7">
                  <c:v>Philippine peso (PHP)</c:v>
                </c:pt>
                <c:pt idx="8">
                  <c:v>Chilean peso (CLP)</c:v>
                </c:pt>
                <c:pt idx="9">
                  <c:v>New Taiwan dollar (TWD)</c:v>
                </c:pt>
                <c:pt idx="10">
                  <c:v>Russian ruble (RUB)</c:v>
                </c:pt>
                <c:pt idx="11">
                  <c:v>Mexican peso (MXN)</c:v>
                </c:pt>
                <c:pt idx="12">
                  <c:v>Malaysian ringgit (MYR)</c:v>
                </c:pt>
                <c:pt idx="13">
                  <c:v>Indonesian rupiah (IDR)</c:v>
                </c:pt>
                <c:pt idx="14">
                  <c:v>Czech koruna (CZK)</c:v>
                </c:pt>
                <c:pt idx="15">
                  <c:v>Hungarian forint (HUF)</c:v>
                </c:pt>
                <c:pt idx="16">
                  <c:v>Peruvian sol (PEN)</c:v>
                </c:pt>
                <c:pt idx="17">
                  <c:v>Korean won (KRW)</c:v>
                </c:pt>
                <c:pt idx="18">
                  <c:v>Thai baht (THB)</c:v>
                </c:pt>
                <c:pt idx="19">
                  <c:v>Polish zloty (PLN)</c:v>
                </c:pt>
                <c:pt idx="20">
                  <c:v>Colombian peso (COP)</c:v>
                </c:pt>
                <c:pt idx="21">
                  <c:v>Brazilian real (BRL)</c:v>
                </c:pt>
                <c:pt idx="22">
                  <c:v>Argentinian peso (ARS)</c:v>
                </c:pt>
                <c:pt idx="23">
                  <c:v>Turkish lira (TRY)</c:v>
                </c:pt>
              </c:strCache>
            </c:strRef>
          </c:cat>
          <c:val>
            <c:numRef>
              <c:f>Sheet1!$B$2:$B$25</c:f>
              <c:numCache>
                <c:formatCode>#,##0.00;\-#,##0.00;</c:formatCode>
                <c:ptCount val="24"/>
                <c:pt idx="0">
                  <c:v>0</c:v>
                </c:pt>
                <c:pt idx="1">
                  <c:v>0</c:v>
                </c:pt>
                <c:pt idx="2">
                  <c:v>0</c:v>
                </c:pt>
                <c:pt idx="3">
                  <c:v>0</c:v>
                </c:pt>
                <c:pt idx="4">
                  <c:v>-0.06</c:v>
                </c:pt>
                <c:pt idx="5">
                  <c:v>-0.23</c:v>
                </c:pt>
                <c:pt idx="6">
                  <c:v>-0.52</c:v>
                </c:pt>
                <c:pt idx="7">
                  <c:v>-1.06</c:v>
                </c:pt>
                <c:pt idx="8">
                  <c:v>-1.1000000000000001</c:v>
                </c:pt>
                <c:pt idx="9">
                  <c:v>-1.52</c:v>
                </c:pt>
                <c:pt idx="10">
                  <c:v>-2.06</c:v>
                </c:pt>
                <c:pt idx="11">
                  <c:v>-2.61</c:v>
                </c:pt>
                <c:pt idx="12">
                  <c:v>-2.99</c:v>
                </c:pt>
                <c:pt idx="13">
                  <c:v>-3.27</c:v>
                </c:pt>
                <c:pt idx="14">
                  <c:v>-3.42</c:v>
                </c:pt>
                <c:pt idx="15">
                  <c:v>-3.83</c:v>
                </c:pt>
                <c:pt idx="16">
                  <c:v>-3.85</c:v>
                </c:pt>
                <c:pt idx="17">
                  <c:v>-4.0199999999999996</c:v>
                </c:pt>
                <c:pt idx="18">
                  <c:v>-4.13</c:v>
                </c:pt>
                <c:pt idx="19">
                  <c:v>-5.58</c:v>
                </c:pt>
                <c:pt idx="20">
                  <c:v>-6.93</c:v>
                </c:pt>
                <c:pt idx="21">
                  <c:v>-7.95</c:v>
                </c:pt>
                <c:pt idx="22">
                  <c:v>-8.6</c:v>
                </c:pt>
                <c:pt idx="23">
                  <c:v>-10.19</c:v>
                </c:pt>
              </c:numCache>
            </c:numRef>
          </c:val>
          <c:extLst>
            <c:ext xmlns:c16="http://schemas.microsoft.com/office/drawing/2014/chart" uri="{C3380CC4-5D6E-409C-BE32-E72D297353CC}">
              <c16:uniqueId val="{00000013-4E2A-4F9D-B006-F107065617AA}"/>
            </c:ext>
          </c:extLst>
        </c:ser>
        <c:ser>
          <c:idx val="1"/>
          <c:order val="1"/>
          <c:tx>
            <c:strRef>
              <c:f>Sheet1!$C$1</c:f>
              <c:strCache>
                <c:ptCount val="1"/>
                <c:pt idx="0">
                  <c:v>Positive</c:v>
                </c:pt>
              </c:strCache>
            </c:strRef>
          </c:tx>
          <c:spPr>
            <a:solidFill>
              <a:schemeClr val="bg1">
                <a:lumMod val="75000"/>
              </a:schemeClr>
            </a:solidFill>
          </c:spPr>
          <c:invertIfNegative val="0"/>
          <c:dLbls>
            <c:dLbl>
              <c:idx val="14"/>
              <c:delete val="1"/>
              <c:extLst>
                <c:ext xmlns:c15="http://schemas.microsoft.com/office/drawing/2012/chart" uri="{CE6537A1-D6FC-4f65-9D91-7224C49458BB}"/>
                <c:ext xmlns:c16="http://schemas.microsoft.com/office/drawing/2014/chart" uri="{C3380CC4-5D6E-409C-BE32-E72D297353CC}">
                  <c16:uniqueId val="{00000001-9BD4-477E-BB22-F19763DC95B7}"/>
                </c:ext>
              </c:extLst>
            </c:dLbl>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Pakistani rupee (PKR)</c:v>
                </c:pt>
                <c:pt idx="1">
                  <c:v>Kuwaiti dinar (KWD)</c:v>
                </c:pt>
                <c:pt idx="2">
                  <c:v>Egyptian pound (EGP)</c:v>
                </c:pt>
                <c:pt idx="3">
                  <c:v>Saudi Arabian riyal (SAR)</c:v>
                </c:pt>
                <c:pt idx="4">
                  <c:v>Indian rupee (INR)</c:v>
                </c:pt>
                <c:pt idx="5">
                  <c:v>Chinese renminbi (CNY)</c:v>
                </c:pt>
                <c:pt idx="6">
                  <c:v>South African rand (ZAR)</c:v>
                </c:pt>
                <c:pt idx="7">
                  <c:v>Philippine peso (PHP)</c:v>
                </c:pt>
                <c:pt idx="8">
                  <c:v>Chilean peso (CLP)</c:v>
                </c:pt>
                <c:pt idx="9">
                  <c:v>New Taiwan dollar (TWD)</c:v>
                </c:pt>
                <c:pt idx="10">
                  <c:v>Russian ruble (RUB)</c:v>
                </c:pt>
                <c:pt idx="11">
                  <c:v>Mexican peso (MXN)</c:v>
                </c:pt>
                <c:pt idx="12">
                  <c:v>Malaysian ringgit (MYR)</c:v>
                </c:pt>
                <c:pt idx="13">
                  <c:v>Indonesian rupiah (IDR)</c:v>
                </c:pt>
                <c:pt idx="14">
                  <c:v>Czech koruna (CZK)</c:v>
                </c:pt>
                <c:pt idx="15">
                  <c:v>Hungarian forint (HUF)</c:v>
                </c:pt>
                <c:pt idx="16">
                  <c:v>Peruvian sol (PEN)</c:v>
                </c:pt>
                <c:pt idx="17">
                  <c:v>Korean won (KRW)</c:v>
                </c:pt>
                <c:pt idx="18">
                  <c:v>Thai baht (THB)</c:v>
                </c:pt>
                <c:pt idx="19">
                  <c:v>Polish zloty (PLN)</c:v>
                </c:pt>
                <c:pt idx="20">
                  <c:v>Colombian peso (COP)</c:v>
                </c:pt>
                <c:pt idx="21">
                  <c:v>Brazilian real (BRL)</c:v>
                </c:pt>
                <c:pt idx="22">
                  <c:v>Argentinian peso (ARS)</c:v>
                </c:pt>
                <c:pt idx="23">
                  <c:v>Turkish lira (TRY)</c:v>
                </c:pt>
              </c:strCache>
            </c:strRef>
          </c:cat>
          <c:val>
            <c:numRef>
              <c:f>Sheet1!$C$2:$C$25</c:f>
              <c:numCache>
                <c:formatCode>#,##0.00;\-#,##0.00;</c:formatCode>
                <c:ptCount val="24"/>
                <c:pt idx="0">
                  <c:v>4.6500000000000004</c:v>
                </c:pt>
                <c:pt idx="1">
                  <c:v>0.65</c:v>
                </c:pt>
                <c:pt idx="2">
                  <c:v>0.08</c:v>
                </c:pt>
                <c:pt idx="3">
                  <c:v>0.03</c:v>
                </c:pt>
                <c:pt idx="4">
                  <c:v>0</c:v>
                </c:pt>
                <c:pt idx="5">
                  <c:v>0</c:v>
                </c:pt>
                <c:pt idx="6">
                  <c:v>0</c:v>
                </c:pt>
                <c:pt idx="7">
                  <c:v>0</c:v>
                </c:pt>
                <c:pt idx="8">
                  <c:v>0</c:v>
                </c:pt>
                <c:pt idx="9">
                  <c:v>0</c:v>
                </c:pt>
                <c:pt idx="10">
                  <c:v>0</c:v>
                </c:pt>
                <c:pt idx="11">
                  <c:v>0</c:v>
                </c:pt>
                <c:pt idx="12">
                  <c:v>0</c:v>
                </c:pt>
                <c:pt idx="13">
                  <c:v>0</c:v>
                </c:pt>
                <c:pt idx="14" formatCode="0.00">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4E2A-4F9D-B006-F107065617AA}"/>
            </c:ext>
          </c:extLst>
        </c:ser>
        <c:dLbls>
          <c:showLegendKey val="0"/>
          <c:showVal val="0"/>
          <c:showCatName val="0"/>
          <c:showSerName val="0"/>
          <c:showPercent val="0"/>
          <c:showBubbleSize val="0"/>
        </c:dLbls>
        <c:gapWidth val="106"/>
        <c:overlap val="100"/>
        <c:axId val="107668992"/>
        <c:axId val="107670528"/>
      </c:barChart>
      <c:catAx>
        <c:axId val="107668992"/>
        <c:scaling>
          <c:orientation val="maxMin"/>
        </c:scaling>
        <c:delete val="0"/>
        <c:axPos val="l"/>
        <c:numFmt formatCode="General" sourceLinked="1"/>
        <c:majorTickMark val="none"/>
        <c:minorTickMark val="none"/>
        <c:tickLblPos val="low"/>
        <c:txPr>
          <a:bodyPr/>
          <a:lstStyle/>
          <a:p>
            <a:pPr>
              <a:defRPr sz="900"/>
            </a:pPr>
            <a:endParaRPr lang="en-US"/>
          </a:p>
        </c:txPr>
        <c:crossAx val="107670528"/>
        <c:crosses val="autoZero"/>
        <c:auto val="1"/>
        <c:lblAlgn val="ctr"/>
        <c:lblOffset val="100"/>
        <c:noMultiLvlLbl val="0"/>
      </c:catAx>
      <c:valAx>
        <c:axId val="107670528"/>
        <c:scaling>
          <c:orientation val="minMax"/>
          <c:max val="10"/>
          <c:min val="-16"/>
        </c:scaling>
        <c:delete val="0"/>
        <c:axPos val="b"/>
        <c:numFmt formatCode="#,##0.00;\-#,##0.00;" sourceLinked="1"/>
        <c:majorTickMark val="none"/>
        <c:minorTickMark val="none"/>
        <c:tickLblPos val="none"/>
        <c:spPr>
          <a:ln>
            <a:noFill/>
          </a:ln>
        </c:spPr>
        <c:crossAx val="10766899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930803848016853"/>
          <c:y val="4.0346663367481023E-2"/>
          <c:w val="0.48250829601572676"/>
          <c:h val="0.91417937200861299"/>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F2F-4A95-AABE-4AC6975D4D35}"/>
                </c:ext>
              </c:extLst>
            </c:dLbl>
            <c:dLbl>
              <c:idx val="1"/>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3F2F-4A95-AABE-4AC6975D4D35}"/>
                </c:ext>
              </c:extLst>
            </c:dLbl>
            <c:dLbl>
              <c:idx val="2"/>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3F2F-4A95-AABE-4AC6975D4D35}"/>
                </c:ext>
              </c:extLst>
            </c:dLbl>
            <c:dLbl>
              <c:idx val="3"/>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3F2F-4A95-AABE-4AC6975D4D35}"/>
                </c:ext>
              </c:extLst>
            </c:dLbl>
            <c:dLbl>
              <c:idx val="4"/>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3F2F-4A95-AABE-4AC6975D4D35}"/>
                </c:ext>
              </c:extLst>
            </c:dLbl>
            <c:dLbl>
              <c:idx val="5"/>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3F2F-4A95-AABE-4AC6975D4D35}"/>
                </c:ext>
              </c:extLst>
            </c:dLbl>
            <c:dLbl>
              <c:idx val="6"/>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3F2F-4A95-AABE-4AC6975D4D35}"/>
                </c:ext>
              </c:extLst>
            </c:dLbl>
            <c:dLbl>
              <c:idx val="7"/>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3F2F-4A95-AABE-4AC6975D4D35}"/>
                </c:ext>
              </c:extLst>
            </c:dLbl>
            <c:dLbl>
              <c:idx val="8"/>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3F2F-4A95-AABE-4AC6975D4D35}"/>
                </c:ext>
              </c:extLst>
            </c:dLbl>
            <c:dLbl>
              <c:idx val="9"/>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3F2F-4A95-AABE-4AC6975D4D35}"/>
                </c:ext>
              </c:extLst>
            </c:dLbl>
            <c:dLbl>
              <c:idx val="1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3F2F-4A95-AABE-4AC6975D4D35}"/>
                </c:ext>
              </c:extLst>
            </c:dLbl>
            <c:dLbl>
              <c:idx val="11"/>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3F2F-4A95-AABE-4AC6975D4D35}"/>
                </c:ext>
              </c:extLst>
            </c:dLbl>
            <c:dLbl>
              <c:idx val="12"/>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3F2F-4A95-AABE-4AC6975D4D35}"/>
                </c:ext>
              </c:extLst>
            </c:dLbl>
            <c:dLbl>
              <c:idx val="13"/>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3F2F-4A95-AABE-4AC6975D4D35}"/>
                </c:ext>
              </c:extLst>
            </c:dLbl>
            <c:dLbl>
              <c:idx val="14"/>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3F2F-4A95-AABE-4AC6975D4D35}"/>
                </c:ext>
              </c:extLst>
            </c:dLbl>
            <c:dLbl>
              <c:idx val="15"/>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3F2F-4A95-AABE-4AC6975D4D35}"/>
                </c:ext>
              </c:extLst>
            </c:dLbl>
            <c:dLbl>
              <c:idx val="16"/>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3F2F-4A95-AABE-4AC6975D4D35}"/>
                </c:ext>
              </c:extLst>
            </c:dLbl>
            <c:dLbl>
              <c:idx val="17"/>
              <c:spPr/>
              <c:txPr>
                <a:bodyPr/>
                <a:lstStyle/>
                <a:p>
                  <a:pPr algn="ctr" rtl="0">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3F2F-4A95-AABE-4AC6975D4D35}"/>
                </c:ext>
              </c:extLst>
            </c:dLbl>
            <c:dLbl>
              <c:idx val="18"/>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3F2F-4A95-AABE-4AC6975D4D35}"/>
                </c:ext>
              </c:extLst>
            </c:dLbl>
            <c:spPr>
              <a:noFill/>
              <a:ln>
                <a:noFill/>
              </a:ln>
              <a:effectLst/>
            </c:spPr>
            <c:txPr>
              <a:bodyPr/>
              <a:lstStyle/>
              <a:p>
                <a:pPr>
                  <a:defRPr sz="900">
                    <a:solidFill>
                      <a:schemeClr val="accent3"/>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Canadian dollar (CAD)</c:v>
                </c:pt>
                <c:pt idx="1">
                  <c:v>British pound (GBP)</c:v>
                </c:pt>
                <c:pt idx="2">
                  <c:v>Norwegian krone (NOK)</c:v>
                </c:pt>
                <c:pt idx="3">
                  <c:v>Hong Kong dollar (HKD)</c:v>
                </c:pt>
                <c:pt idx="4">
                  <c:v>Australian dollar (AUD)</c:v>
                </c:pt>
                <c:pt idx="5">
                  <c:v>Singapore dollar (SGD)</c:v>
                </c:pt>
                <c:pt idx="6">
                  <c:v>New Zealand dollar (NZD)</c:v>
                </c:pt>
                <c:pt idx="7">
                  <c:v>Israeli New shekel (ILS)</c:v>
                </c:pt>
                <c:pt idx="8">
                  <c:v>Danish krone (DKK)</c:v>
                </c:pt>
                <c:pt idx="9">
                  <c:v>Euro (EUR)</c:v>
                </c:pt>
                <c:pt idx="10">
                  <c:v>Swedish krona (SEK)</c:v>
                </c:pt>
                <c:pt idx="11">
                  <c:v>Swiss franc (CHF)</c:v>
                </c:pt>
                <c:pt idx="12">
                  <c:v>Japanese yen (JPY)</c:v>
                </c:pt>
              </c:strCache>
            </c:strRef>
          </c:cat>
          <c:val>
            <c:numRef>
              <c:f>Sheet1!$B$2:$B$14</c:f>
              <c:numCache>
                <c:formatCode>#,##0.00;\-#,##0.00;</c:formatCode>
                <c:ptCount val="13"/>
                <c:pt idx="0">
                  <c:v>0</c:v>
                </c:pt>
                <c:pt idx="1">
                  <c:v>0</c:v>
                </c:pt>
                <c:pt idx="2">
                  <c:v>0</c:v>
                </c:pt>
                <c:pt idx="3">
                  <c:v>-0.26497051240000002</c:v>
                </c:pt>
                <c:pt idx="4">
                  <c:v>-1.2959243208</c:v>
                </c:pt>
                <c:pt idx="5">
                  <c:v>-1.6336707353</c:v>
                </c:pt>
                <c:pt idx="6">
                  <c:v>-2.7291666644000001</c:v>
                </c:pt>
                <c:pt idx="7">
                  <c:v>-3.7154766546000002</c:v>
                </c:pt>
                <c:pt idx="8">
                  <c:v>-3.8630204094999998</c:v>
                </c:pt>
                <c:pt idx="9">
                  <c:v>-3.9434432599</c:v>
                </c:pt>
                <c:pt idx="10">
                  <c:v>-5.7794018103999996</c:v>
                </c:pt>
                <c:pt idx="11">
                  <c:v>-6.0776709345000004</c:v>
                </c:pt>
                <c:pt idx="12">
                  <c:v>-6.5656108596999996</c:v>
                </c:pt>
              </c:numCache>
            </c:numRef>
          </c:val>
          <c:extLst>
            <c:ext xmlns:c16="http://schemas.microsoft.com/office/drawing/2014/chart" uri="{C3380CC4-5D6E-409C-BE32-E72D297353CC}">
              <c16:uniqueId val="{00000013-3F2F-4A95-AABE-4AC6975D4D35}"/>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Canadian dollar (CAD)</c:v>
                </c:pt>
                <c:pt idx="1">
                  <c:v>British pound (GBP)</c:v>
                </c:pt>
                <c:pt idx="2">
                  <c:v>Norwegian krone (NOK)</c:v>
                </c:pt>
                <c:pt idx="3">
                  <c:v>Hong Kong dollar (HKD)</c:v>
                </c:pt>
                <c:pt idx="4">
                  <c:v>Australian dollar (AUD)</c:v>
                </c:pt>
                <c:pt idx="5">
                  <c:v>Singapore dollar (SGD)</c:v>
                </c:pt>
                <c:pt idx="6">
                  <c:v>New Zealand dollar (NZD)</c:v>
                </c:pt>
                <c:pt idx="7">
                  <c:v>Israeli New shekel (ILS)</c:v>
                </c:pt>
                <c:pt idx="8">
                  <c:v>Danish krone (DKK)</c:v>
                </c:pt>
                <c:pt idx="9">
                  <c:v>Euro (EUR)</c:v>
                </c:pt>
                <c:pt idx="10">
                  <c:v>Swedish krona (SEK)</c:v>
                </c:pt>
                <c:pt idx="11">
                  <c:v>Swiss franc (CHF)</c:v>
                </c:pt>
                <c:pt idx="12">
                  <c:v>Japanese yen (JPY)</c:v>
                </c:pt>
              </c:strCache>
            </c:strRef>
          </c:cat>
          <c:val>
            <c:numRef>
              <c:f>Sheet1!$C$2:$C$14</c:f>
              <c:numCache>
                <c:formatCode>#,##0.00;\-#,##0.00;</c:formatCode>
                <c:ptCount val="13"/>
                <c:pt idx="0">
                  <c:v>1.3645224171999999</c:v>
                </c:pt>
                <c:pt idx="1">
                  <c:v>0.93273346420000003</c:v>
                </c:pt>
                <c:pt idx="2">
                  <c:v>0.29989398280000001</c:v>
                </c:pt>
                <c:pt idx="3">
                  <c:v>0</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14-3F2F-4A95-AABE-4AC6975D4D35}"/>
            </c:ext>
          </c:extLst>
        </c:ser>
        <c:dLbls>
          <c:showLegendKey val="0"/>
          <c:showVal val="0"/>
          <c:showCatName val="0"/>
          <c:showSerName val="0"/>
          <c:showPercent val="0"/>
          <c:showBubbleSize val="0"/>
        </c:dLbls>
        <c:gapWidth val="106"/>
        <c:overlap val="100"/>
        <c:axId val="107693184"/>
        <c:axId val="107694720"/>
      </c:barChart>
      <c:catAx>
        <c:axId val="107693184"/>
        <c:scaling>
          <c:orientation val="maxMin"/>
        </c:scaling>
        <c:delete val="0"/>
        <c:axPos val="l"/>
        <c:numFmt formatCode="General" sourceLinked="1"/>
        <c:majorTickMark val="none"/>
        <c:minorTickMark val="none"/>
        <c:tickLblPos val="low"/>
        <c:txPr>
          <a:bodyPr/>
          <a:lstStyle/>
          <a:p>
            <a:pPr>
              <a:defRPr sz="900"/>
            </a:pPr>
            <a:endParaRPr lang="en-US"/>
          </a:p>
        </c:txPr>
        <c:crossAx val="107694720"/>
        <c:crosses val="autoZero"/>
        <c:auto val="1"/>
        <c:lblAlgn val="ctr"/>
        <c:lblOffset val="100"/>
        <c:noMultiLvlLbl val="0"/>
      </c:catAx>
      <c:valAx>
        <c:axId val="107694720"/>
        <c:scaling>
          <c:orientation val="minMax"/>
          <c:max val="5"/>
          <c:min val="-10"/>
        </c:scaling>
        <c:delete val="0"/>
        <c:axPos val="b"/>
        <c:numFmt formatCode="#,##0.00;\-#,##0.00;" sourceLinked="1"/>
        <c:majorTickMark val="none"/>
        <c:minorTickMark val="none"/>
        <c:tickLblPos val="none"/>
        <c:spPr>
          <a:ln>
            <a:noFill/>
          </a:ln>
        </c:spPr>
        <c:crossAx val="107693184"/>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608408143224264"/>
          <c:y val="5.0443773084853365E-2"/>
          <c:w val="0.5693953724127695"/>
          <c:h val="0.89145483403628323"/>
        </c:manualLayout>
      </c:layout>
      <c:barChart>
        <c:barDir val="bar"/>
        <c:grouping val="clustered"/>
        <c:varyColors val="0"/>
        <c:ser>
          <c:idx val="0"/>
          <c:order val="0"/>
          <c:tx>
            <c:strRef>
              <c:f>Sheet1!$B$1</c:f>
              <c:strCache>
                <c:ptCount val="1"/>
                <c:pt idx="0">
                  <c:v>3 Months
neg</c:v>
                </c:pt>
              </c:strCache>
            </c:strRef>
          </c:tx>
          <c:spPr>
            <a:solidFill>
              <a:schemeClr val="bg1">
                <a:lumMod val="75000"/>
              </a:schemeClr>
            </a:solidFill>
          </c:spPr>
          <c:invertIfNegative val="0"/>
          <c:cat>
            <c:strRef>
              <c:f>Sheet1!$A$2:$A$3</c:f>
              <c:strCache>
                <c:ptCount val="2"/>
                <c:pt idx="0">
                  <c:v>US REITS</c:v>
                </c:pt>
                <c:pt idx="1">
                  <c:v>Global ex US REITS</c:v>
                </c:pt>
              </c:strCache>
            </c:strRef>
          </c:cat>
          <c:val>
            <c:numRef>
              <c:f>Sheet1!$B$2:$B$3</c:f>
              <c:numCache>
                <c:formatCode>General</c:formatCode>
                <c:ptCount val="2"/>
                <c:pt idx="0">
                  <c:v>0</c:v>
                </c:pt>
                <c:pt idx="1">
                  <c:v>0</c:v>
                </c:pt>
              </c:numCache>
            </c:numRef>
          </c:val>
          <c:extLst>
            <c:ext xmlns:c16="http://schemas.microsoft.com/office/drawing/2014/chart" uri="{C3380CC4-5D6E-409C-BE32-E72D297353CC}">
              <c16:uniqueId val="{00000001-5533-49A0-ADED-EF7996453BAF}"/>
            </c:ext>
          </c:extLst>
        </c:ser>
        <c:ser>
          <c:idx val="1"/>
          <c:order val="1"/>
          <c:tx>
            <c:strRef>
              <c:f>Sheet1!$C$1</c:f>
              <c:strCache>
                <c:ptCount val="1"/>
                <c:pt idx="0">
                  <c:v>3 Months
positive</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Sheet1!$C$2:$C$3</c:f>
              <c:numCache>
                <c:formatCode>General</c:formatCode>
                <c:ptCount val="2"/>
                <c:pt idx="0" formatCode="0.00">
                  <c:v>10</c:v>
                </c:pt>
                <c:pt idx="1">
                  <c:v>2.23</c:v>
                </c:pt>
              </c:numCache>
            </c:numRef>
          </c:val>
          <c:extLst>
            <c:ext xmlns:c16="http://schemas.microsoft.com/office/drawing/2014/chart" uri="{C3380CC4-5D6E-409C-BE32-E72D297353CC}">
              <c16:uniqueId val="{00000003-5533-49A0-ADED-EF7996453BAF}"/>
            </c:ext>
          </c:extLst>
        </c:ser>
        <c:dLbls>
          <c:showLegendKey val="0"/>
          <c:showVal val="0"/>
          <c:showCatName val="0"/>
          <c:showSerName val="0"/>
          <c:showPercent val="0"/>
          <c:showBubbleSize val="0"/>
        </c:dLbls>
        <c:gapWidth val="54"/>
        <c:overlap val="100"/>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in val="0"/>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1150540329703025"/>
          <c:y val="0.11696433431514265"/>
          <c:w val="0.38037661160971808"/>
          <c:h val="0.82590085173836325"/>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0577-4C1F-A299-EF8A6235486D}"/>
              </c:ext>
            </c:extLst>
          </c:dPt>
          <c:dPt>
            <c:idx val="1"/>
            <c:bubble3D val="0"/>
            <c:extLst>
              <c:ext xmlns:c16="http://schemas.microsoft.com/office/drawing/2014/chart" uri="{C3380CC4-5D6E-409C-BE32-E72D297353CC}">
                <c16:uniqueId val="{00000002-0577-4C1F-A299-EF8A6235486D}"/>
              </c:ext>
            </c:extLst>
          </c:dPt>
          <c:dLbls>
            <c:dLbl>
              <c:idx val="0"/>
              <c:layout>
                <c:manualLayout>
                  <c:x val="-8.7504922217679793E-3"/>
                  <c:y val="8.2517735565393935E-2"/>
                </c:manualLayout>
              </c:layout>
              <c:tx>
                <c:rich>
                  <a:bodyPr anchor="t" anchorCtr="1"/>
                  <a:lstStyle/>
                  <a:p>
                    <a:pPr algn="l">
                      <a:defRPr sz="2800"/>
                    </a:pPr>
                    <a:r>
                      <a:rPr lang="en-US" dirty="0">
                        <a:solidFill>
                          <a:schemeClr val="bg2"/>
                        </a:solidFill>
                      </a:rPr>
                      <a:t>62%</a:t>
                    </a:r>
                  </a:p>
                  <a:p>
                    <a:pPr algn="l">
                      <a:defRPr sz="2800"/>
                    </a:pPr>
                    <a:r>
                      <a:rPr lang="en-US" sz="900" b="1" dirty="0">
                        <a:solidFill>
                          <a:schemeClr val="bg1">
                            <a:lumMod val="50000"/>
                          </a:schemeClr>
                        </a:solidFill>
                      </a:rPr>
                      <a:t>US               </a:t>
                    </a:r>
                    <a:br>
                      <a:rPr lang="en-US" sz="900" b="1" dirty="0">
                        <a:solidFill>
                          <a:schemeClr val="bg1">
                            <a:lumMod val="50000"/>
                          </a:schemeClr>
                        </a:solidFill>
                      </a:rPr>
                    </a:br>
                    <a:r>
                      <a:rPr lang="en-US" sz="900" b="0" dirty="0">
                        <a:solidFill>
                          <a:schemeClr val="bg1">
                            <a:lumMod val="50000"/>
                          </a:schemeClr>
                        </a:solidFill>
                      </a:rPr>
                      <a:t>$845 billion  </a:t>
                    </a:r>
                    <a:br>
                      <a:rPr lang="en-US" sz="900" b="0" dirty="0">
                        <a:solidFill>
                          <a:schemeClr val="bg1">
                            <a:lumMod val="50000"/>
                          </a:schemeClr>
                        </a:solidFill>
                      </a:rPr>
                    </a:br>
                    <a:r>
                      <a:rPr lang="en-US" sz="900" b="0" dirty="0">
                        <a:solidFill>
                          <a:schemeClr val="bg1">
                            <a:lumMod val="50000"/>
                          </a:schemeClr>
                        </a:solidFill>
                      </a:rPr>
                      <a:t>114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899259438"/>
                      <c:h val="0.4573276848752138"/>
                    </c:manualLayout>
                  </c15:layout>
                  <c15:showDataLabelsRange val="0"/>
                </c:ext>
                <c:ext xmlns:c16="http://schemas.microsoft.com/office/drawing/2014/chart" uri="{C3380CC4-5D6E-409C-BE32-E72D297353CC}">
                  <c16:uniqueId val="{00000001-0577-4C1F-A299-EF8A6235486D}"/>
                </c:ext>
              </c:extLst>
            </c:dLbl>
            <c:dLbl>
              <c:idx val="1"/>
              <c:layout>
                <c:manualLayout>
                  <c:x val="6.6852515166747728E-2"/>
                  <c:y val="-4.4483606909698305E-2"/>
                </c:manualLayout>
              </c:layout>
              <c:tx>
                <c:rich>
                  <a:bodyPr/>
                  <a:lstStyle/>
                  <a:p>
                    <a:pPr algn="l">
                      <a:defRPr sz="2800"/>
                    </a:pPr>
                    <a:r>
                      <a:rPr lang="en-US" dirty="0">
                        <a:solidFill>
                          <a:schemeClr val="accent1"/>
                        </a:solidFill>
                      </a:rPr>
                      <a:t>38%</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$523 billion</a:t>
                    </a:r>
                    <a:br>
                      <a:rPr lang="en-US" sz="900" dirty="0">
                        <a:solidFill>
                          <a:schemeClr val="bg1">
                            <a:lumMod val="50000"/>
                          </a:schemeClr>
                        </a:solidFill>
                      </a:rPr>
                    </a:br>
                    <a:r>
                      <a:rPr lang="en-US" sz="900" dirty="0">
                        <a:solidFill>
                          <a:schemeClr val="bg1">
                            <a:lumMod val="50000"/>
                          </a:schemeClr>
                        </a:solidFill>
                      </a:rPr>
                      <a:t>278 REITs</a:t>
                    </a:r>
                    <a:br>
                      <a:rPr lang="en-US" sz="900" dirty="0">
                        <a:solidFill>
                          <a:schemeClr val="bg1">
                            <a:lumMod val="50000"/>
                          </a:schemeClr>
                        </a:solidFill>
                      </a:rPr>
                    </a:br>
                    <a:r>
                      <a:rPr lang="en-US" sz="900" dirty="0">
                        <a:solidFill>
                          <a:schemeClr val="bg1">
                            <a:lumMod val="50000"/>
                          </a:schemeClr>
                        </a:solidFill>
                      </a:rPr>
                      <a:t>(25 other </a:t>
                    </a:r>
                    <a:br>
                      <a:rPr lang="en-US" sz="900" dirty="0">
                        <a:solidFill>
                          <a:schemeClr val="bg1">
                            <a:lumMod val="50000"/>
                          </a:schemeClr>
                        </a:solidFill>
                      </a:rPr>
                    </a:br>
                    <a:r>
                      <a:rPr lang="en-US" sz="900" dirty="0">
                        <a:solidFill>
                          <a:schemeClr val="bg1">
                            <a:lumMod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33791069567261867"/>
                      <c:h val="0.63707740273553037"/>
                    </c:manualLayout>
                  </c15:layout>
                  <c15:showDataLabelsRange val="0"/>
                </c:ext>
                <c:ext xmlns:c16="http://schemas.microsoft.com/office/drawing/2014/chart" uri="{C3380CC4-5D6E-409C-BE32-E72D297353CC}">
                  <c16:uniqueId val="{00000002-0577-4C1F-A299-EF8A6235486D}"/>
                </c:ext>
              </c:extLst>
            </c:dLbl>
            <c:dLbl>
              <c:idx val="2"/>
              <c:delete val="1"/>
              <c:extLst>
                <c:ext xmlns:c15="http://schemas.microsoft.com/office/drawing/2012/chart" uri="{CE6537A1-D6FC-4f65-9D91-7224C49458BB}"/>
                <c:ext xmlns:c16="http://schemas.microsoft.com/office/drawing/2014/chart" uri="{C3380CC4-5D6E-409C-BE32-E72D297353CC}">
                  <c16:uniqueId val="{00000003-0577-4C1F-A299-EF8A6235486D}"/>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c:v>
                </c:pt>
              </c:strCache>
            </c:strRef>
          </c:cat>
          <c:val>
            <c:numRef>
              <c:f>Sheet1!$C$2:$C$3</c:f>
              <c:numCache>
                <c:formatCode>#,##0.00</c:formatCode>
                <c:ptCount val="2"/>
                <c:pt idx="0">
                  <c:v>845467160585.69995</c:v>
                </c:pt>
                <c:pt idx="1">
                  <c:v>522543113894.09003</c:v>
                </c:pt>
              </c:numCache>
            </c:numRef>
          </c:val>
          <c:extLst>
            <c:ext xmlns:c16="http://schemas.microsoft.com/office/drawing/2014/chart" uri="{C3380CC4-5D6E-409C-BE32-E72D297353CC}">
              <c16:uniqueId val="{00000004-0577-4C1F-A299-EF8A6235486D}"/>
            </c:ext>
          </c:extLst>
        </c:ser>
        <c:ser>
          <c:idx val="1"/>
          <c:order val="1"/>
          <c:tx>
            <c:strRef>
              <c:f>Sheet1!$D$1</c:f>
              <c:strCache>
                <c:ptCount val="1"/>
                <c:pt idx="0">
                  <c:v>$billion</c:v>
                </c:pt>
              </c:strCache>
            </c:strRef>
          </c:tx>
          <c:cat>
            <c:strRef>
              <c:f>Sheet1!$B$2:$B$3</c:f>
              <c:strCache>
                <c:ptCount val="2"/>
                <c:pt idx="0">
                  <c:v>Dow Jones US Select REIT Index (USD)</c:v>
                </c:pt>
                <c:pt idx="1">
                  <c:v>S&amp;P Global Ex-US REIT Index</c:v>
                </c:pt>
              </c:strCache>
            </c:strRef>
          </c:cat>
          <c:val>
            <c:numRef>
              <c:f>Sheet1!$D$2:$D$3</c:f>
              <c:numCache>
                <c:formatCode>0</c:formatCode>
                <c:ptCount val="2"/>
                <c:pt idx="0">
                  <c:v>845.46716058569996</c:v>
                </c:pt>
                <c:pt idx="1">
                  <c:v>522.54311389409008</c:v>
                </c:pt>
              </c:numCache>
            </c:numRef>
          </c:val>
          <c:extLst>
            <c:ext xmlns:c16="http://schemas.microsoft.com/office/drawing/2014/chart" uri="{C3380CC4-5D6E-409C-BE32-E72D297353CC}">
              <c16:uniqueId val="{00000005-0577-4C1F-A299-EF8A6235486D}"/>
            </c:ext>
          </c:extLst>
        </c:ser>
        <c:ser>
          <c:idx val="2"/>
          <c:order val="2"/>
          <c:tx>
            <c:strRef>
              <c:f>Sheet1!$E$1</c:f>
              <c:strCache>
                <c:ptCount val="1"/>
                <c:pt idx="0">
                  <c:v>NumberOf Countries</c:v>
                </c:pt>
              </c:strCache>
            </c:strRef>
          </c:tx>
          <c:cat>
            <c:strRef>
              <c:f>Sheet1!$B$2:$B$3</c:f>
              <c:strCache>
                <c:ptCount val="2"/>
                <c:pt idx="0">
                  <c:v>Dow Jones US Select REIT Index (USD)</c:v>
                </c:pt>
                <c:pt idx="1">
                  <c:v>S&amp;P Global Ex-US REIT Index</c:v>
                </c:pt>
              </c:strCache>
            </c:strRef>
          </c:cat>
          <c:val>
            <c:numRef>
              <c:f>Sheet1!$E$2:$E$3</c:f>
              <c:numCache>
                <c:formatCode>0</c:formatCode>
                <c:ptCount val="2"/>
                <c:pt idx="0">
                  <c:v>1</c:v>
                </c:pt>
                <c:pt idx="1">
                  <c:v>25</c:v>
                </c:pt>
              </c:numCache>
            </c:numRef>
          </c:val>
          <c:extLst>
            <c:ext xmlns:c16="http://schemas.microsoft.com/office/drawing/2014/chart" uri="{C3380CC4-5D6E-409C-BE32-E72D297353CC}">
              <c16:uniqueId val="{00000006-0577-4C1F-A299-EF8A6235486D}"/>
            </c:ext>
          </c:extLst>
        </c:ser>
        <c:ser>
          <c:idx val="3"/>
          <c:order val="3"/>
          <c:tx>
            <c:strRef>
              <c:f>Sheet1!$F$1</c:f>
              <c:strCache>
                <c:ptCount val="1"/>
                <c:pt idx="0">
                  <c:v>NumberOf Holdings</c:v>
                </c:pt>
              </c:strCache>
            </c:strRef>
          </c:tx>
          <c:cat>
            <c:strRef>
              <c:f>Sheet1!$B$2:$B$3</c:f>
              <c:strCache>
                <c:ptCount val="2"/>
                <c:pt idx="0">
                  <c:v>Dow Jones US Select REIT Index (USD)</c:v>
                </c:pt>
                <c:pt idx="1">
                  <c:v>S&amp;P Global Ex-US REIT Index</c:v>
                </c:pt>
              </c:strCache>
            </c:strRef>
          </c:cat>
          <c:val>
            <c:numRef>
              <c:f>Sheet1!$F$2:$F$3</c:f>
              <c:numCache>
                <c:formatCode>0</c:formatCode>
                <c:ptCount val="2"/>
                <c:pt idx="0">
                  <c:v>114</c:v>
                </c:pt>
                <c:pt idx="1">
                  <c:v>278</c:v>
                </c:pt>
              </c:numCache>
            </c:numRef>
          </c:val>
          <c:extLst>
            <c:ext xmlns:c16="http://schemas.microsoft.com/office/drawing/2014/chart" uri="{C3380CC4-5D6E-409C-BE32-E72D297353CC}">
              <c16:uniqueId val="{00000007-0577-4C1F-A299-EF8A6235486D}"/>
            </c:ext>
          </c:extLst>
        </c:ser>
        <c:ser>
          <c:idx val="4"/>
          <c:order val="4"/>
          <c:tx>
            <c:strRef>
              <c:f>Sheet1!$G$1</c:f>
              <c:strCache>
                <c:ptCount val="1"/>
                <c:pt idx="0">
                  <c:v> MARKET </c:v>
                </c:pt>
              </c:strCache>
            </c:strRef>
          </c:tx>
          <c:cat>
            <c:strRef>
              <c:f>Sheet1!$B$2:$B$3</c:f>
              <c:strCache>
                <c:ptCount val="2"/>
                <c:pt idx="0">
                  <c:v>Dow Jones US Select REIT Index (USD)</c:v>
                </c:pt>
                <c:pt idx="1">
                  <c:v>S&amp;P Global Ex-US REIT Index</c:v>
                </c:pt>
              </c:strCache>
            </c:strRef>
          </c:cat>
          <c:val>
            <c:numRef>
              <c:f>Sheet1!$G$2:$G$3</c:f>
              <c:numCache>
                <c:formatCode>General</c:formatCode>
                <c:ptCount val="2"/>
                <c:pt idx="0">
                  <c:v>0</c:v>
                </c:pt>
                <c:pt idx="1">
                  <c:v>0</c:v>
                </c:pt>
              </c:numCache>
            </c:numRef>
          </c:val>
          <c:extLst>
            <c:ext xmlns:c16="http://schemas.microsoft.com/office/drawing/2014/chart" uri="{C3380CC4-5D6E-409C-BE32-E72D297353CC}">
              <c16:uniqueId val="{00000008-0577-4C1F-A299-EF8A6235486D}"/>
            </c:ext>
          </c:extLst>
        </c:ser>
        <c:ser>
          <c:idx val="5"/>
          <c:order val="5"/>
          <c:tx>
            <c:strRef>
              <c:f>Sheet1!$H$1</c:f>
              <c:strCache>
                <c:ptCount val="1"/>
                <c:pt idx="0">
                  <c:v>Percent</c:v>
                </c:pt>
              </c:strCache>
            </c:strRef>
          </c:tx>
          <c:cat>
            <c:strRef>
              <c:f>Sheet1!$B$2:$B$3</c:f>
              <c:strCache>
                <c:ptCount val="2"/>
                <c:pt idx="0">
                  <c:v>Dow Jones US Select REIT Index (USD)</c:v>
                </c:pt>
                <c:pt idx="1">
                  <c:v>S&amp;P Global Ex-US REIT Index</c:v>
                </c:pt>
              </c:strCache>
            </c:strRef>
          </c:cat>
          <c:val>
            <c:numRef>
              <c:f>Sheet1!$H$2:$H$3</c:f>
              <c:numCache>
                <c:formatCode>0%</c:formatCode>
                <c:ptCount val="2"/>
                <c:pt idx="0">
                  <c:v>0.6180269083923392</c:v>
                </c:pt>
                <c:pt idx="1">
                  <c:v>0.3819730916076608</c:v>
                </c:pt>
              </c:numCache>
            </c:numRef>
          </c:val>
          <c:extLst>
            <c:ext xmlns:c16="http://schemas.microsoft.com/office/drawing/2014/chart" uri="{C3380CC4-5D6E-409C-BE32-E72D297353CC}">
              <c16:uniqueId val="{00000009-0577-4C1F-A299-EF8A6235486D}"/>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79450793450601"/>
          <c:y val="8.8972938734400153E-2"/>
          <c:w val="0.61494946372326498"/>
          <c:h val="0.88769624283075732"/>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4A5-4BE0-A1F3-A375EB94657F}"/>
                </c:ext>
              </c:extLst>
            </c:dLbl>
            <c:dLbl>
              <c:idx val="1"/>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4A5-4BE0-A1F3-A375EB94657F}"/>
                </c:ext>
              </c:extLst>
            </c:dLbl>
            <c:dLbl>
              <c:idx val="2"/>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4A5-4BE0-A1F3-A375EB94657F}"/>
                </c:ext>
              </c:extLst>
            </c:dLbl>
            <c:dLbl>
              <c:idx val="3"/>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4A5-4BE0-A1F3-A375EB94657F}"/>
                </c:ext>
              </c:extLst>
            </c:dLbl>
            <c:dLbl>
              <c:idx val="4"/>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F4A5-4BE0-A1F3-A375EB94657F}"/>
                </c:ext>
              </c:extLst>
            </c:dLbl>
            <c:dLbl>
              <c:idx val="5"/>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F4A5-4BE0-A1F3-A375EB94657F}"/>
                </c:ext>
              </c:extLst>
            </c:dLbl>
            <c:dLbl>
              <c:idx val="6"/>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F4A5-4BE0-A1F3-A375EB94657F}"/>
                </c:ext>
              </c:extLst>
            </c:dLbl>
            <c:dLbl>
              <c:idx val="7"/>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F4A5-4BE0-A1F3-A375EB94657F}"/>
                </c:ext>
              </c:extLst>
            </c:dLbl>
            <c:dLbl>
              <c:idx val="8"/>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4A5-4BE0-A1F3-A375EB94657F}"/>
                </c:ext>
              </c:extLst>
            </c:dLbl>
            <c:dLbl>
              <c:idx val="9"/>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F4A5-4BE0-A1F3-A375EB94657F}"/>
                </c:ext>
              </c:extLst>
            </c:dLbl>
            <c:dLbl>
              <c:idx val="10"/>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F4A5-4BE0-A1F3-A375EB94657F}"/>
                </c:ext>
              </c:extLst>
            </c:dLbl>
            <c:dLbl>
              <c:idx val="11"/>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F4A5-4BE0-A1F3-A375EB94657F}"/>
                </c:ext>
              </c:extLst>
            </c:dLbl>
            <c:dLbl>
              <c:idx val="12"/>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F4A5-4BE0-A1F3-A375EB94657F}"/>
                </c:ext>
              </c:extLst>
            </c:dLbl>
            <c:dLbl>
              <c:idx val="13"/>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F4A5-4BE0-A1F3-A375EB94657F}"/>
                </c:ext>
              </c:extLst>
            </c:dLbl>
            <c:dLbl>
              <c:idx val="14"/>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F4A5-4BE0-A1F3-A375EB94657F}"/>
                </c:ext>
              </c:extLst>
            </c:dLbl>
            <c:dLbl>
              <c:idx val="15"/>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F4A5-4BE0-A1F3-A375EB94657F}"/>
                </c:ext>
              </c:extLst>
            </c:dLbl>
            <c:dLbl>
              <c:idx val="16"/>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F4A5-4BE0-A1F3-A375EB94657F}"/>
                </c:ext>
              </c:extLst>
            </c:dLbl>
            <c:dLbl>
              <c:idx val="17"/>
              <c:numFmt formatCode="#0.00;\-#0.00;" sourceLinked="0"/>
              <c:spPr/>
              <c:txPr>
                <a:bodyPr/>
                <a:lstStyle/>
                <a:p>
                  <a:pPr algn="ctr" rtl="0">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F4A5-4BE0-A1F3-A375EB94657F}"/>
                </c:ext>
              </c:extLst>
            </c:dLbl>
            <c:dLbl>
              <c:idx val="18"/>
              <c:numFmt formatCode="#0.00;\-#0.00;" sourceLinked="0"/>
              <c:spPr/>
              <c:txPr>
                <a:bodyPr/>
                <a:lstStyle/>
                <a:p>
                  <a:pPr algn="ctr">
                    <a:defRPr lang="en-US" sz="900" b="0" i="0" u="none" strike="noStrike" kern="120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F4A5-4BE0-A1F3-A375EB94657F}"/>
                </c:ext>
              </c:extLst>
            </c:dLbl>
            <c:numFmt formatCode="#0.00;\-#0.00;" sourceLinked="0"/>
            <c:spPr>
              <a:noFill/>
              <a:ln>
                <a:noFill/>
              </a:ln>
              <a:effectLst/>
            </c:spPr>
            <c:txPr>
              <a:bodyPr/>
              <a:lstStyle/>
              <a:p>
                <a:pPr>
                  <a:defRPr sz="900">
                    <a:solidFill>
                      <a:schemeClr val="accent3"/>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Unleaded Gas</c:v>
                </c:pt>
                <c:pt idx="1">
                  <c:v>Lean Hogs</c:v>
                </c:pt>
                <c:pt idx="2">
                  <c:v>Soybean Oil</c:v>
                </c:pt>
                <c:pt idx="3">
                  <c:v>Brent Crude Oil</c:v>
                </c:pt>
                <c:pt idx="4">
                  <c:v>WTI Crude Oil</c:v>
                </c:pt>
                <c:pt idx="5">
                  <c:v>Heating Oil</c:v>
                </c:pt>
                <c:pt idx="6">
                  <c:v>Low Sulphur Gas Oil</c:v>
                </c:pt>
                <c:pt idx="7">
                  <c:v>Corn</c:v>
                </c:pt>
                <c:pt idx="8">
                  <c:v>Copper</c:v>
                </c:pt>
                <c:pt idx="9">
                  <c:v>Aluminum</c:v>
                </c:pt>
                <c:pt idx="10">
                  <c:v>Soybeans</c:v>
                </c:pt>
                <c:pt idx="11">
                  <c:v>Natural Gas</c:v>
                </c:pt>
                <c:pt idx="12">
                  <c:v>Live Cattle</c:v>
                </c:pt>
                <c:pt idx="13">
                  <c:v>Cotton</c:v>
                </c:pt>
                <c:pt idx="14">
                  <c:v>Zinc</c:v>
                </c:pt>
                <c:pt idx="15">
                  <c:v>Sugar</c:v>
                </c:pt>
                <c:pt idx="16">
                  <c:v>Soybean Meal</c:v>
                </c:pt>
                <c:pt idx="17">
                  <c:v>Nickel</c:v>
                </c:pt>
                <c:pt idx="18">
                  <c:v>Wheat</c:v>
                </c:pt>
                <c:pt idx="19">
                  <c:v>Coffee</c:v>
                </c:pt>
                <c:pt idx="20">
                  <c:v>Kansas Wheat</c:v>
                </c:pt>
                <c:pt idx="21">
                  <c:v>Silver</c:v>
                </c:pt>
                <c:pt idx="22">
                  <c:v>Gold</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-0.17</c:v>
                </c:pt>
                <c:pt idx="16">
                  <c:v>-1.26</c:v>
                </c:pt>
                <c:pt idx="17">
                  <c:v>-3.53</c:v>
                </c:pt>
                <c:pt idx="18">
                  <c:v>-4.22</c:v>
                </c:pt>
                <c:pt idx="19">
                  <c:v>-5.29</c:v>
                </c:pt>
                <c:pt idx="20">
                  <c:v>-5.4</c:v>
                </c:pt>
                <c:pt idx="21">
                  <c:v>-7.25</c:v>
                </c:pt>
                <c:pt idx="22">
                  <c:v>-9.82</c:v>
                </c:pt>
              </c:numCache>
            </c:numRef>
          </c:val>
          <c:extLst>
            <c:ext xmlns:c16="http://schemas.microsoft.com/office/drawing/2014/chart" uri="{C3380CC4-5D6E-409C-BE32-E72D297353CC}">
              <c16:uniqueId val="{00000013-F4A5-4BE0-A1F3-A375EB94657F}"/>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Unleaded Gas</c:v>
                </c:pt>
                <c:pt idx="1">
                  <c:v>Lean Hogs</c:v>
                </c:pt>
                <c:pt idx="2">
                  <c:v>Soybean Oil</c:v>
                </c:pt>
                <c:pt idx="3">
                  <c:v>Brent Crude Oil</c:v>
                </c:pt>
                <c:pt idx="4">
                  <c:v>WTI Crude Oil</c:v>
                </c:pt>
                <c:pt idx="5">
                  <c:v>Heating Oil</c:v>
                </c:pt>
                <c:pt idx="6">
                  <c:v>Low Sulphur Gas Oil</c:v>
                </c:pt>
                <c:pt idx="7">
                  <c:v>Corn</c:v>
                </c:pt>
                <c:pt idx="8">
                  <c:v>Copper</c:v>
                </c:pt>
                <c:pt idx="9">
                  <c:v>Aluminum</c:v>
                </c:pt>
                <c:pt idx="10">
                  <c:v>Soybeans</c:v>
                </c:pt>
                <c:pt idx="11">
                  <c:v>Natural Gas</c:v>
                </c:pt>
                <c:pt idx="12">
                  <c:v>Live Cattle</c:v>
                </c:pt>
                <c:pt idx="13">
                  <c:v>Cotton</c:v>
                </c:pt>
                <c:pt idx="14">
                  <c:v>Zinc</c:v>
                </c:pt>
                <c:pt idx="15">
                  <c:v>Sugar</c:v>
                </c:pt>
                <c:pt idx="16">
                  <c:v>Soybean Meal</c:v>
                </c:pt>
                <c:pt idx="17">
                  <c:v>Nickel</c:v>
                </c:pt>
                <c:pt idx="18">
                  <c:v>Wheat</c:v>
                </c:pt>
                <c:pt idx="19">
                  <c:v>Coffee</c:v>
                </c:pt>
                <c:pt idx="20">
                  <c:v>Kansas Wheat</c:v>
                </c:pt>
                <c:pt idx="21">
                  <c:v>Silver</c:v>
                </c:pt>
                <c:pt idx="22">
                  <c:v>Gold</c:v>
                </c:pt>
              </c:strCache>
            </c:strRef>
          </c:cat>
          <c:val>
            <c:numRef>
              <c:f>Sheet1!$C$2:$C$24</c:f>
              <c:numCache>
                <c:formatCode>#0.00;\-#0.00;</c:formatCode>
                <c:ptCount val="23"/>
                <c:pt idx="0">
                  <c:v>28.95</c:v>
                </c:pt>
                <c:pt idx="1">
                  <c:v>27.47</c:v>
                </c:pt>
                <c:pt idx="2">
                  <c:v>26.69</c:v>
                </c:pt>
                <c:pt idx="3">
                  <c:v>23.26</c:v>
                </c:pt>
                <c:pt idx="4">
                  <c:v>22.49</c:v>
                </c:pt>
                <c:pt idx="5">
                  <c:v>20.04</c:v>
                </c:pt>
                <c:pt idx="6">
                  <c:v>19.12</c:v>
                </c:pt>
                <c:pt idx="7">
                  <c:v>16.91</c:v>
                </c:pt>
                <c:pt idx="8">
                  <c:v>13.51</c:v>
                </c:pt>
                <c:pt idx="9">
                  <c:v>10.6</c:v>
                </c:pt>
                <c:pt idx="10">
                  <c:v>9.7200000000000006</c:v>
                </c:pt>
                <c:pt idx="11">
                  <c:v>3</c:v>
                </c:pt>
                <c:pt idx="12">
                  <c:v>2.2599999999999998</c:v>
                </c:pt>
                <c:pt idx="13">
                  <c:v>1.91</c:v>
                </c:pt>
                <c:pt idx="14">
                  <c:v>1.82</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F4A5-4BE0-A1F3-A375EB94657F}"/>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40"/>
          <c:min val="-18"/>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24018966272780795"/>
          <c:w val="0.86383052970651397"/>
          <c:h val="0.48489507690314798"/>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dLbl>
              <c:idx val="1"/>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A827-47B1-92F8-D1494E2755A9}"/>
                </c:ext>
              </c:extLst>
            </c:dLbl>
            <c:dLbl>
              <c:idx val="2"/>
              <c:layout>
                <c:manualLayout>
                  <c:x val="0"/>
                  <c:y val="9.1868804316770497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827-47B1-92F8-D1494E2755A9}"/>
                </c:ext>
              </c:extLst>
            </c:dLbl>
            <c:dLbl>
              <c:idx val="3"/>
              <c:layout>
                <c:manualLayout>
                  <c:x val="7.5757575757575803E-3"/>
                  <c:y val="4.5938018755673502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827-47B1-92F8-D1494E2755A9}"/>
                </c:ext>
              </c:extLst>
            </c:dLbl>
            <c:spPr>
              <a:noFill/>
              <a:ln>
                <a:noFill/>
              </a:ln>
              <a:effectLst/>
            </c:spPr>
            <c:txPr>
              <a:bodyPr/>
              <a:lstStyle/>
              <a:p>
                <a:pPr>
                  <a:defRPr sz="900" b="0" i="0">
                    <a:solidFill>
                      <a:srgbClr val="35627D"/>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0">
                  <c:v>1.74</c:v>
                </c:pt>
                <c:pt idx="1">
                  <c:v>2.33</c:v>
                </c:pt>
                <c:pt idx="2">
                  <c:v>2</c:v>
                </c:pt>
                <c:pt idx="3">
                  <c:v>2.39</c:v>
                </c:pt>
              </c:numCache>
            </c:numRef>
          </c:val>
          <c:extLst>
            <c:ext xmlns:c16="http://schemas.microsoft.com/office/drawing/2014/chart" uri="{C3380CC4-5D6E-409C-BE32-E72D297353CC}">
              <c16:uniqueId val="{00000003-A827-47B1-92F8-D1494E2755A9}"/>
            </c:ext>
          </c:extLst>
        </c:ser>
        <c:dLbls>
          <c:showLegendKey val="0"/>
          <c:showVal val="1"/>
          <c:showCatName val="0"/>
          <c:showSerName val="0"/>
          <c:showPercent val="0"/>
          <c:showBubbleSize val="0"/>
        </c:dLbls>
        <c:gapWidth val="24"/>
        <c:overlap val="74"/>
        <c:axId val="108243200"/>
        <c:axId val="108249088"/>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tickLblSkip val="1"/>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71174937308872721"/>
          <c:h val="0.55820465193645863"/>
        </c:manualLayout>
      </c:layout>
      <c:scatterChart>
        <c:scatterStyle val="lineMarker"/>
        <c:varyColors val="0"/>
        <c:ser>
          <c:idx val="0"/>
          <c:order val="0"/>
          <c:tx>
            <c:strRef>
              <c:f>Sheet1!$B$1</c:f>
              <c:strCache>
                <c:ptCount val="1"/>
                <c:pt idx="0">
                  <c:v>3/31/2020</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DDE-43C5-9412-C6B8D147E1B1}"/>
                </c:ext>
              </c:extLst>
            </c:dLbl>
            <c:dLbl>
              <c:idx val="1"/>
              <c:delete val="1"/>
              <c:extLst>
                <c:ext xmlns:c15="http://schemas.microsoft.com/office/drawing/2012/chart" uri="{CE6537A1-D6FC-4f65-9D91-7224C49458BB}"/>
                <c:ext xmlns:c16="http://schemas.microsoft.com/office/drawing/2014/chart" uri="{C3380CC4-5D6E-409C-BE32-E72D297353CC}">
                  <c16:uniqueId val="{00000001-1DDE-43C5-9412-C6B8D147E1B1}"/>
                </c:ext>
              </c:extLst>
            </c:dLbl>
            <c:dLbl>
              <c:idx val="2"/>
              <c:delete val="1"/>
              <c:extLst>
                <c:ext xmlns:c15="http://schemas.microsoft.com/office/drawing/2012/chart" uri="{CE6537A1-D6FC-4f65-9D91-7224C49458BB}"/>
                <c:ext xmlns:c16="http://schemas.microsoft.com/office/drawing/2014/chart" uri="{C3380CC4-5D6E-409C-BE32-E72D297353CC}">
                  <c16:uniqueId val="{00000002-1DDE-43C5-9412-C6B8D147E1B1}"/>
                </c:ext>
              </c:extLst>
            </c:dLbl>
            <c:dLbl>
              <c:idx val="3"/>
              <c:delete val="1"/>
              <c:extLst>
                <c:ext xmlns:c15="http://schemas.microsoft.com/office/drawing/2012/chart" uri="{CE6537A1-D6FC-4f65-9D91-7224C49458BB}"/>
                <c:ext xmlns:c16="http://schemas.microsoft.com/office/drawing/2014/chart" uri="{C3380CC4-5D6E-409C-BE32-E72D297353CC}">
                  <c16:uniqueId val="{00000003-1DDE-43C5-9412-C6B8D147E1B1}"/>
                </c:ext>
              </c:extLst>
            </c:dLbl>
            <c:dLbl>
              <c:idx val="4"/>
              <c:delete val="1"/>
              <c:extLst>
                <c:ext xmlns:c15="http://schemas.microsoft.com/office/drawing/2012/chart" uri="{CE6537A1-D6FC-4f65-9D91-7224C49458BB}"/>
                <c:ext xmlns:c16="http://schemas.microsoft.com/office/drawing/2014/chart" uri="{C3380CC4-5D6E-409C-BE32-E72D297353CC}">
                  <c16:uniqueId val="{00000004-1DDE-43C5-9412-C6B8D147E1B1}"/>
                </c:ext>
              </c:extLst>
            </c:dLbl>
            <c:dLbl>
              <c:idx val="5"/>
              <c:delete val="1"/>
              <c:extLst>
                <c:ext xmlns:c15="http://schemas.microsoft.com/office/drawing/2012/chart" uri="{CE6537A1-D6FC-4f65-9D91-7224C49458BB}"/>
                <c:ext xmlns:c16="http://schemas.microsoft.com/office/drawing/2014/chart" uri="{C3380CC4-5D6E-409C-BE32-E72D297353CC}">
                  <c16:uniqueId val="{00000005-1DDE-43C5-9412-C6B8D147E1B1}"/>
                </c:ext>
              </c:extLst>
            </c:dLbl>
            <c:dLbl>
              <c:idx val="6"/>
              <c:delete val="1"/>
              <c:extLst>
                <c:ext xmlns:c15="http://schemas.microsoft.com/office/drawing/2012/chart" uri="{CE6537A1-D6FC-4f65-9D91-7224C49458BB}"/>
                <c:ext xmlns:c16="http://schemas.microsoft.com/office/drawing/2014/chart" uri="{C3380CC4-5D6E-409C-BE32-E72D297353CC}">
                  <c16:uniqueId val="{00000006-1DDE-43C5-9412-C6B8D147E1B1}"/>
                </c:ext>
              </c:extLst>
            </c:dLbl>
            <c:dLbl>
              <c:idx val="7"/>
              <c:layout>
                <c:manualLayout>
                  <c:x val="-1.9299445330902047E-2"/>
                  <c:y val="-5.8030886927826529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1DDE-43C5-9412-C6B8D147E1B1}"/>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0.11</c:v>
                </c:pt>
                <c:pt idx="1">
                  <c:v>0.15</c:v>
                </c:pt>
                <c:pt idx="2">
                  <c:v>0.17</c:v>
                </c:pt>
                <c:pt idx="3">
                  <c:v>0.23</c:v>
                </c:pt>
                <c:pt idx="4">
                  <c:v>0.28999999999999998</c:v>
                </c:pt>
                <c:pt idx="5">
                  <c:v>0.37</c:v>
                </c:pt>
                <c:pt idx="6">
                  <c:v>0.7</c:v>
                </c:pt>
                <c:pt idx="7">
                  <c:v>1.35</c:v>
                </c:pt>
              </c:numCache>
            </c:numRef>
          </c:yVal>
          <c:smooth val="0"/>
          <c:extLst>
            <c:ext xmlns:c16="http://schemas.microsoft.com/office/drawing/2014/chart" uri="{C3380CC4-5D6E-409C-BE32-E72D297353CC}">
              <c16:uniqueId val="{00000008-1DDE-43C5-9412-C6B8D147E1B1}"/>
            </c:ext>
          </c:extLst>
        </c:ser>
        <c:ser>
          <c:idx val="1"/>
          <c:order val="1"/>
          <c:tx>
            <c:strRef>
              <c:f>Sheet1!$C$1</c:f>
              <c:strCache>
                <c:ptCount val="1"/>
                <c:pt idx="0">
                  <c:v>12/31/2020</c:v>
                </c:pt>
              </c:strCache>
            </c:strRef>
          </c:tx>
          <c:spPr>
            <a:ln>
              <a:solidFill>
                <a:srgbClr val="437189"/>
              </a:solidFill>
            </a:ln>
          </c:spPr>
          <c:marker>
            <c:symbol val="none"/>
          </c:marker>
          <c:dLbls>
            <c:dLbl>
              <c:idx val="7"/>
              <c:layout>
                <c:manualLayout>
                  <c:x val="-1.7957269848172849E-2"/>
                  <c:y val="-2.4404829228030403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1DDE-43C5-9412-C6B8D147E1B1}"/>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0.09</c:v>
                </c:pt>
                <c:pt idx="1">
                  <c:v>0.09</c:v>
                </c:pt>
                <c:pt idx="2">
                  <c:v>0.1</c:v>
                </c:pt>
                <c:pt idx="3">
                  <c:v>0.13</c:v>
                </c:pt>
                <c:pt idx="4">
                  <c:v>0.17</c:v>
                </c:pt>
                <c:pt idx="5">
                  <c:v>0.36</c:v>
                </c:pt>
                <c:pt idx="6">
                  <c:v>0.93</c:v>
                </c:pt>
                <c:pt idx="7">
                  <c:v>1.65</c:v>
                </c:pt>
              </c:numCache>
            </c:numRef>
          </c:yVal>
          <c:smooth val="0"/>
          <c:extLst>
            <c:ext xmlns:c16="http://schemas.microsoft.com/office/drawing/2014/chart" uri="{C3380CC4-5D6E-409C-BE32-E72D297353CC}">
              <c16:uniqueId val="{0000000A-1DDE-43C5-9412-C6B8D147E1B1}"/>
            </c:ext>
          </c:extLst>
        </c:ser>
        <c:ser>
          <c:idx val="2"/>
          <c:order val="2"/>
          <c:tx>
            <c:strRef>
              <c:f>Sheet1!$D$1</c:f>
              <c:strCache>
                <c:ptCount val="1"/>
                <c:pt idx="0">
                  <c:v>3/31/2021</c:v>
                </c:pt>
              </c:strCache>
            </c:strRef>
          </c:tx>
          <c:spPr>
            <a:ln>
              <a:solidFill>
                <a:srgbClr val="93A37C"/>
              </a:solidFill>
            </a:ln>
          </c:spPr>
          <c:marker>
            <c:symbol val="none"/>
          </c:marker>
          <c:dLbls>
            <c:dLbl>
              <c:idx val="7"/>
              <c:layout>
                <c:manualLayout>
                  <c:x val="-1.9299350854625752E-2"/>
                  <c:y val="-3.9762193902530184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1DDE-43C5-9412-C6B8D147E1B1}"/>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0.03</c:v>
                </c:pt>
                <c:pt idx="1">
                  <c:v>0.05</c:v>
                </c:pt>
                <c:pt idx="2">
                  <c:v>7.0000000000000007E-2</c:v>
                </c:pt>
                <c:pt idx="3">
                  <c:v>0.16</c:v>
                </c:pt>
                <c:pt idx="4">
                  <c:v>0.35</c:v>
                </c:pt>
                <c:pt idx="5">
                  <c:v>0.92</c:v>
                </c:pt>
                <c:pt idx="6">
                  <c:v>1.74</c:v>
                </c:pt>
                <c:pt idx="7">
                  <c:v>2.41</c:v>
                </c:pt>
              </c:numCache>
            </c:numRef>
          </c:yVal>
          <c:smooth val="0"/>
          <c:extLst>
            <c:ext xmlns:c16="http://schemas.microsoft.com/office/drawing/2014/chart" uri="{C3380CC4-5D6E-409C-BE32-E72D297353CC}">
              <c16:uniqueId val="{0000000C-1DDE-43C5-9412-C6B8D147E1B1}"/>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Sheet1!$A$2:$A$245</c:f>
              <c:numCache>
                <c:formatCode>m/d/yyyy</c:formatCode>
                <c:ptCount val="244"/>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numCache>
            </c:numRef>
          </c:cat>
          <c:val>
            <c:numRef>
              <c:f>Sheet1!$D$2:$D$245</c:f>
              <c:numCache>
                <c:formatCode>General</c:formatCode>
                <c:ptCount val="244"/>
                <c:pt idx="203">
                  <c:v>0</c:v>
                </c:pt>
                <c:pt idx="231">
                  <c:v>350</c:v>
                </c:pt>
                <c:pt idx="232">
                  <c:v>350</c:v>
                </c:pt>
                <c:pt idx="233">
                  <c:v>350</c:v>
                </c:pt>
                <c:pt idx="234">
                  <c:v>350</c:v>
                </c:pt>
                <c:pt idx="235">
                  <c:v>350</c:v>
                </c:pt>
                <c:pt idx="236">
                  <c:v>350</c:v>
                </c:pt>
                <c:pt idx="237">
                  <c:v>350</c:v>
                </c:pt>
                <c:pt idx="238">
                  <c:v>350</c:v>
                </c:pt>
                <c:pt idx="239">
                  <c:v>350</c:v>
                </c:pt>
                <c:pt idx="240">
                  <c:v>350</c:v>
                </c:pt>
                <c:pt idx="241">
                  <c:v>350</c:v>
                </c:pt>
                <c:pt idx="242">
                  <c:v>350</c:v>
                </c:pt>
                <c:pt idx="243">
                  <c:v>350</c:v>
                </c:pt>
              </c:numCache>
            </c:numRef>
          </c:val>
          <c:extLst>
            <c:ext xmlns:c16="http://schemas.microsoft.com/office/drawing/2014/chart" uri="{C3380CC4-5D6E-409C-BE32-E72D297353CC}">
              <c16:uniqueId val="{00000000-1CA0-45B6-A447-E027E00458A2}"/>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Sheet1!$A$2:$A$245</c:f>
              <c:numCache>
                <c:formatCode>m/d/yyyy</c:formatCode>
                <c:ptCount val="244"/>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numCache>
            </c:numRef>
          </c:cat>
          <c:val>
            <c:numRef>
              <c:f>Sheet1!$B$2:$B$245</c:f>
              <c:numCache>
                <c:formatCode>_(* #,##0.000_);_(* \(#,##0.000\);_(* "-"??_);_(@_)</c:formatCode>
                <c:ptCount val="244"/>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85.204999978899195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95.298999983583698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154.177622221581</c:v>
                </c:pt>
                <c:pt idx="147">
                  <c:v>156.996592144472</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188.55471742690199</c:v>
                </c:pt>
                <c:pt idx="169">
                  <c:v>185.60747746787399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187.49644612399501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204.00502549100699</c:v>
                </c:pt>
                <c:pt idx="194" formatCode="_(* #,##0.00_);_(* \(#,##0.00\);_(* &quot;-&quot;??_);_(@_)">
                  <c:v>209.727631356556</c:v>
                </c:pt>
                <c:pt idx="195" formatCode="_(* #,##0.00_);_(* \(#,##0.00\);_(* &quot;-&quot;??_);_(@_)">
                  <c:v>212.29334318526199</c:v>
                </c:pt>
                <c:pt idx="196" formatCode="_(* #,##0.00_);_(* \(#,##0.00\);_(* &quot;-&quot;??_);_(@_)">
                  <c:v>215.60186426635099</c:v>
                </c:pt>
                <c:pt idx="197" formatCode="_(* #,##0.00_);_(* \(#,##0.00\);_(* &quot;-&quot;??_);_(@_)">
                  <c:v>220.36296882175299</c:v>
                </c:pt>
                <c:pt idx="198" formatCode="_(* #,##0.00_);_(* \(#,##0.00\);_(* &quot;-&quot;??_);_(@_)">
                  <c:v>221.36505714825199</c:v>
                </c:pt>
                <c:pt idx="199" formatCode="_(* #,##0.00_);_(* \(#,##0.00\);_(* &quot;-&quot;??_);_(@_)">
                  <c:v>227.55147416895699</c:v>
                </c:pt>
                <c:pt idx="200" formatCode="_(* #,##0.00_);_(* \(#,##0.00\);_(* &quot;-&quot;??_);_(@_)">
                  <c:v>228.423249443283</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pt idx="223" formatCode="_(* #,##0.00_);_(* \(#,##0.00\);_(* &quot;-&quot;??_);_(@_)">
                  <c:v>259.94714568336701</c:v>
                </c:pt>
                <c:pt idx="224" formatCode="_(* #,##0.00_);_(* \(#,##0.00\);_(* &quot;-&quot;??_);_(@_)">
                  <c:v>253.78060166529099</c:v>
                </c:pt>
                <c:pt idx="225" formatCode="_(* #,##0.00_);_(* \(#,##0.00\);_(* &quot;-&quot;??_);_(@_)">
                  <c:v>259.12053941720001</c:v>
                </c:pt>
                <c:pt idx="226" formatCode="_(* #,##0.00_);_(* \(#,##0.00\);_(* &quot;-&quot;??_);_(@_)">
                  <c:v>266.212336725375</c:v>
                </c:pt>
                <c:pt idx="227" formatCode="_(* #,##0.00_);_(* \(#,##0.00\);_(* &quot;-&quot;??_);_(@_)">
                  <c:v>272.710968854307</c:v>
                </c:pt>
                <c:pt idx="228" formatCode="_(* #,##0.00_);_(* \(#,##0.00\);_(* &quot;-&quot;??_);_(@_)">
                  <c:v>282.31454499169001</c:v>
                </c:pt>
                <c:pt idx="229" formatCode="_(* #,##0.00_);_(* \(#,##0.00\);_(* &quot;-&quot;??_);_(@_)">
                  <c:v>279.19611896728497</c:v>
                </c:pt>
                <c:pt idx="230" formatCode="_(* #,##0.00_);_(* \(#,##0.00\);_(* &quot;-&quot;??_);_(@_)">
                  <c:v>256.64550863298001</c:v>
                </c:pt>
                <c:pt idx="231" formatCode="_(* #,##0.00_);_(* \(#,##0.00\);_(* &quot;-&quot;??_);_(@_)">
                  <c:v>221.99751434165401</c:v>
                </c:pt>
                <c:pt idx="232" formatCode="_(* #,##0.00_);_(* \(#,##0.00\);_(* &quot;-&quot;??_);_(@_)">
                  <c:v>245.77901109675801</c:v>
                </c:pt>
                <c:pt idx="233" formatCode="_(* #,##0.00_);_(* \(#,##0.00\);_(* &quot;-&quot;??_);_(@_)">
                  <c:v>256.468190590701</c:v>
                </c:pt>
                <c:pt idx="234" formatCode="_(* #,##0.00_);_(* \(#,##0.00\);_(* &quot;-&quot;??_);_(@_)">
                  <c:v>264.662989270796</c:v>
                </c:pt>
                <c:pt idx="235" formatCode="_(* #,##0.00_);_(* \(#,##0.00\);_(* &quot;-&quot;??_);_(@_)">
                  <c:v>278.66022983583503</c:v>
                </c:pt>
                <c:pt idx="236" formatCode="_(* #,##0.00_);_(* \(#,##0.00\);_(* &quot;-&quot;??_);_(@_)">
                  <c:v>295.71565938184102</c:v>
                </c:pt>
                <c:pt idx="237" formatCode="_(* #,##0.00_);_(* \(#,##0.00\);_(* &quot;-&quot;??_);_(@_)">
                  <c:v>286.18083727610298</c:v>
                </c:pt>
                <c:pt idx="238" formatCode="_(* #,##0.00_);_(* \(#,##0.00\);_(* &quot;-&quot;??_);_(@_)">
                  <c:v>279.22418400730402</c:v>
                </c:pt>
                <c:pt idx="239" formatCode="_(* #,##0.00_);_(* \(#,##0.00\);_(* &quot;-&quot;??_);_(@_)">
                  <c:v>313.64217321202398</c:v>
                </c:pt>
                <c:pt idx="240" formatCode="_(* #,##0.00_);_(* \(#,##0.00\);_(* &quot;-&quot;??_);_(@_)">
                  <c:v>328.20441195479498</c:v>
                </c:pt>
                <c:pt idx="241" formatCode="_(* #,##0.00_);_(* \(#,##0.00\);_(* &quot;-&quot;??_);_(@_)">
                  <c:v>326.71172345438498</c:v>
                </c:pt>
                <c:pt idx="242" formatCode="_(* #,##0.00_);_(* \(#,##0.00\);_(* &quot;-&quot;??_);_(@_)">
                  <c:v>334.27949490914199</c:v>
                </c:pt>
                <c:pt idx="243" formatCode="_(* #,##0.00_);_(* \(#,##0.00\);_(* &quot;-&quot;??_);_(@_)">
                  <c:v>343.207879827694</c:v>
                </c:pt>
              </c:numCache>
            </c:numRef>
          </c:val>
          <c:smooth val="0"/>
          <c:extLst>
            <c:ext xmlns:c16="http://schemas.microsoft.com/office/drawing/2014/chart" uri="{C3380CC4-5D6E-409C-BE32-E72D297353CC}">
              <c16:uniqueId val="{00000001-1CA0-45B6-A447-E027E00458A2}"/>
            </c:ext>
          </c:extLst>
        </c:ser>
        <c:ser>
          <c:idx val="1"/>
          <c:order val="1"/>
          <c:tx>
            <c:strRef>
              <c:f>Sheet1!$C$1</c:f>
              <c:strCache>
                <c:ptCount val="1"/>
                <c:pt idx="0">
                  <c:v>blue line</c:v>
                </c:pt>
              </c:strCache>
            </c:strRef>
          </c:tx>
          <c:spPr>
            <a:ln w="28575">
              <a:solidFill>
                <a:schemeClr val="accent1"/>
              </a:solidFill>
            </a:ln>
          </c:spPr>
          <c:marker>
            <c:symbol val="none"/>
          </c:marker>
          <c:cat>
            <c:numRef>
              <c:f>Sheet1!$A$2:$A$245</c:f>
              <c:numCache>
                <c:formatCode>m/d/yyyy</c:formatCode>
                <c:ptCount val="244"/>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pt idx="223">
                  <c:v>43677</c:v>
                </c:pt>
                <c:pt idx="224">
                  <c:v>43708</c:v>
                </c:pt>
                <c:pt idx="225">
                  <c:v>43738</c:v>
                </c:pt>
                <c:pt idx="226">
                  <c:v>43769</c:v>
                </c:pt>
                <c:pt idx="227">
                  <c:v>43799</c:v>
                </c:pt>
                <c:pt idx="228">
                  <c:v>43830</c:v>
                </c:pt>
                <c:pt idx="229">
                  <c:v>43861</c:v>
                </c:pt>
                <c:pt idx="230">
                  <c:v>43890</c:v>
                </c:pt>
                <c:pt idx="231">
                  <c:v>43921</c:v>
                </c:pt>
                <c:pt idx="232">
                  <c:v>43951</c:v>
                </c:pt>
                <c:pt idx="233">
                  <c:v>43982</c:v>
                </c:pt>
                <c:pt idx="234">
                  <c:v>44012</c:v>
                </c:pt>
                <c:pt idx="235">
                  <c:v>44043</c:v>
                </c:pt>
                <c:pt idx="236">
                  <c:v>44074</c:v>
                </c:pt>
                <c:pt idx="237">
                  <c:v>44104</c:v>
                </c:pt>
                <c:pt idx="238">
                  <c:v>44135</c:v>
                </c:pt>
                <c:pt idx="239">
                  <c:v>44165</c:v>
                </c:pt>
                <c:pt idx="240">
                  <c:v>44196</c:v>
                </c:pt>
                <c:pt idx="241">
                  <c:v>44227</c:v>
                </c:pt>
                <c:pt idx="242">
                  <c:v>44255</c:v>
                </c:pt>
                <c:pt idx="243">
                  <c:v>44286</c:v>
                </c:pt>
              </c:numCache>
            </c:numRef>
          </c:cat>
          <c:val>
            <c:numRef>
              <c:f>Sheet1!$C$2:$C$245</c:f>
              <c:numCache>
                <c:formatCode>General</c:formatCode>
                <c:ptCount val="244"/>
                <c:pt idx="228" formatCode="_(* #,##0.00_);_(* \(#,##0.00\);_(* &quot;-&quot;??_);_(@_)">
                  <c:v>282.31454499169001</c:v>
                </c:pt>
                <c:pt idx="229" formatCode="_(* #,##0.00_);_(* \(#,##0.00\);_(* &quot;-&quot;??_);_(@_)">
                  <c:v>279.19611896728497</c:v>
                </c:pt>
                <c:pt idx="230" formatCode="_(* #,##0.00_);_(* \(#,##0.00\);_(* &quot;-&quot;??_);_(@_)">
                  <c:v>256.64550863298001</c:v>
                </c:pt>
                <c:pt idx="231" formatCode="_(* #,##0.00_);_(* \(#,##0.00\);_(* &quot;-&quot;??_);_(@_)">
                  <c:v>221.99751434165401</c:v>
                </c:pt>
                <c:pt idx="232" formatCode="_(* #,##0.00_);_(* \(#,##0.00\);_(* &quot;-&quot;??_);_(@_)">
                  <c:v>245.77901109675801</c:v>
                </c:pt>
                <c:pt idx="233" formatCode="_(* #,##0.00_);_(* \(#,##0.00\);_(* &quot;-&quot;??_);_(@_)">
                  <c:v>256.468190590701</c:v>
                </c:pt>
                <c:pt idx="234" formatCode="_(* #,##0.00_);_(* \(#,##0.00\);_(* &quot;-&quot;??_);_(@_)">
                  <c:v>264.662989270796</c:v>
                </c:pt>
                <c:pt idx="235" formatCode="_(* #,##0.00_);_(* \(#,##0.00\);_(* &quot;-&quot;??_);_(@_)">
                  <c:v>278.66022983583503</c:v>
                </c:pt>
                <c:pt idx="236" formatCode="_(* #,##0.00_);_(* \(#,##0.00\);_(* &quot;-&quot;??_);_(@_)">
                  <c:v>295.71565938184102</c:v>
                </c:pt>
                <c:pt idx="237" formatCode="_(* #,##0.00_);_(* \(#,##0.00\);_(* &quot;-&quot;??_);_(@_)">
                  <c:v>286.18083727610298</c:v>
                </c:pt>
                <c:pt idx="238" formatCode="_(* #,##0.00_);_(* \(#,##0.00\);_(* &quot;-&quot;??_);_(@_)">
                  <c:v>279.22418400730402</c:v>
                </c:pt>
                <c:pt idx="239" formatCode="_(* #,##0.00_);_(* \(#,##0.00\);_(* &quot;-&quot;??_);_(@_)">
                  <c:v>313.64217321202398</c:v>
                </c:pt>
                <c:pt idx="240" formatCode="_(* #,##0.00_);_(* \(#,##0.00\);_(* &quot;-&quot;??_);_(@_)">
                  <c:v>328.20441195479498</c:v>
                </c:pt>
                <c:pt idx="241" formatCode="_(* #,##0.00_);_(* \(#,##0.00\);_(* &quot;-&quot;??_);_(@_)">
                  <c:v>326.71172345438498</c:v>
                </c:pt>
                <c:pt idx="242" formatCode="_(* #,##0.00_);_(* \(#,##0.00\);_(* &quot;-&quot;??_);_(@_)">
                  <c:v>334.27949490914199</c:v>
                </c:pt>
                <c:pt idx="243" formatCode="_(* #,##0.00_);_(* \(#,##0.00\);_(* &quot;-&quot;??_);_(@_)">
                  <c:v>343.207879827694</c:v>
                </c:pt>
              </c:numCache>
            </c:numRef>
          </c:val>
          <c:smooth val="0"/>
          <c:extLst>
            <c:ext xmlns:c16="http://schemas.microsoft.com/office/drawing/2014/chart" uri="{C3380CC4-5D6E-409C-BE32-E72D297353CC}">
              <c16:uniqueId val="{00000002-1CA0-45B6-A447-E027E00458A2}"/>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4286"/>
          <c:min val="3686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5"/>
        <c:majorTimeUnit val="years"/>
      </c:dateAx>
      <c:valAx>
        <c:axId val="43203584"/>
        <c:scaling>
          <c:orientation val="minMax"/>
          <c:max val="350"/>
          <c:min val="5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1325100687338796"/>
          <c:h val="0.66533743950346791"/>
        </c:manualLayout>
      </c:layout>
      <c:lineChart>
        <c:grouping val="standard"/>
        <c:varyColors val="0"/>
        <c:ser>
          <c:idx val="0"/>
          <c:order val="0"/>
          <c:tx>
            <c:strRef>
              <c:f>Sheet1!$B$1</c:f>
              <c:strCache>
                <c:ptCount val="1"/>
                <c:pt idx="0">
                  <c:v>3/31/2021</c:v>
                </c:pt>
              </c:strCache>
            </c:strRef>
          </c:tx>
          <c:spPr>
            <a:ln>
              <a:solidFill>
                <a:schemeClr val="accent1"/>
              </a:solidFill>
            </a:ln>
          </c:spPr>
          <c:marker>
            <c:symbol val="none"/>
          </c:marker>
          <c:dLbls>
            <c:dLbl>
              <c:idx val="29"/>
              <c:layout>
                <c:manualLayout>
                  <c:x val="-2.4258148425623776E-2"/>
                  <c:y val="-3.4597379017381864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245452518985198"/>
                      <c:h val="8.4086345381526081E-2"/>
                    </c:manualLayout>
                  </c15:layout>
                </c:ext>
                <c:ext xmlns:c16="http://schemas.microsoft.com/office/drawing/2014/chart" uri="{C3380CC4-5D6E-409C-BE32-E72D297353CC}">
                  <c16:uniqueId val="{00000000-3717-4CC8-A111-EAB6B8544E9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1.7000000000000001E-2</c:v>
                </c:pt>
                <c:pt idx="1">
                  <c:v>9.0999999999999998E-2</c:v>
                </c:pt>
                <c:pt idx="2">
                  <c:v>0.151</c:v>
                </c:pt>
                <c:pt idx="3">
                  <c:v>0.28199999999999997</c:v>
                </c:pt>
                <c:pt idx="4">
                  <c:v>0.40799999999999997</c:v>
                </c:pt>
                <c:pt idx="5">
                  <c:v>0.52600000000000002</c:v>
                </c:pt>
                <c:pt idx="6">
                  <c:v>0.63500000000000001</c:v>
                </c:pt>
                <c:pt idx="7">
                  <c:v>0.73599999999999999</c:v>
                </c:pt>
                <c:pt idx="8">
                  <c:v>0.82899999999999996</c:v>
                </c:pt>
                <c:pt idx="9">
                  <c:v>0.91300000000000003</c:v>
                </c:pt>
                <c:pt idx="10">
                  <c:v>0.98899999999999999</c:v>
                </c:pt>
                <c:pt idx="11">
                  <c:v>1.0569999999999999</c:v>
                </c:pt>
                <c:pt idx="12">
                  <c:v>1.1180000000000001</c:v>
                </c:pt>
                <c:pt idx="13">
                  <c:v>1.171</c:v>
                </c:pt>
                <c:pt idx="14">
                  <c:v>1.218</c:v>
                </c:pt>
                <c:pt idx="15">
                  <c:v>1.2589999999999999</c:v>
                </c:pt>
                <c:pt idx="16">
                  <c:v>1.294</c:v>
                </c:pt>
                <c:pt idx="17">
                  <c:v>1.323</c:v>
                </c:pt>
                <c:pt idx="18">
                  <c:v>1.347</c:v>
                </c:pt>
                <c:pt idx="19">
                  <c:v>1.367</c:v>
                </c:pt>
                <c:pt idx="20">
                  <c:v>1.3819999999999999</c:v>
                </c:pt>
                <c:pt idx="21">
                  <c:v>1.3939999999999999</c:v>
                </c:pt>
                <c:pt idx="22">
                  <c:v>1.4019999999999999</c:v>
                </c:pt>
                <c:pt idx="23">
                  <c:v>1.407</c:v>
                </c:pt>
                <c:pt idx="24">
                  <c:v>1.409</c:v>
                </c:pt>
                <c:pt idx="25">
                  <c:v>1.4079999999999999</c:v>
                </c:pt>
                <c:pt idx="26">
                  <c:v>1.4059999999999999</c:v>
                </c:pt>
                <c:pt idx="27">
                  <c:v>1.401</c:v>
                </c:pt>
                <c:pt idx="28">
                  <c:v>1.3959999999999999</c:v>
                </c:pt>
                <c:pt idx="29">
                  <c:v>1.3879999999999999</c:v>
                </c:pt>
              </c:numCache>
            </c:numRef>
          </c:val>
          <c:smooth val="0"/>
          <c:extLst>
            <c:ext xmlns:c16="http://schemas.microsoft.com/office/drawing/2014/chart" uri="{C3380CC4-5D6E-409C-BE32-E72D297353CC}">
              <c16:uniqueId val="{00000001-3717-4CC8-A111-EAB6B8544E9F}"/>
            </c:ext>
          </c:extLst>
        </c:ser>
        <c:ser>
          <c:idx val="1"/>
          <c:order val="1"/>
          <c:tx>
            <c:strRef>
              <c:f>Sheet1!$C$1</c:f>
              <c:strCache>
                <c:ptCount val="1"/>
                <c:pt idx="0">
                  <c:v>12/31/2020</c:v>
                </c:pt>
              </c:strCache>
            </c:strRef>
          </c:tx>
          <c:spPr>
            <a:ln>
              <a:solidFill>
                <a:schemeClr val="bg1">
                  <a:lumMod val="65000"/>
                </a:schemeClr>
              </a:solidFill>
            </a:ln>
          </c:spPr>
          <c:marker>
            <c:symbol val="none"/>
          </c:marker>
          <c:dLbls>
            <c:dLbl>
              <c:idx val="29"/>
              <c:layout>
                <c:manualLayout>
                  <c:x val="-1.7510797805745087E-2"/>
                  <c:y val="8.3668005354751579E-3"/>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717-4CC8-A111-EAB6B8544E9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-0.122</c:v>
                </c:pt>
                <c:pt idx="1">
                  <c:v>-0.105</c:v>
                </c:pt>
                <c:pt idx="2">
                  <c:v>-0.128</c:v>
                </c:pt>
                <c:pt idx="3">
                  <c:v>-9.6000000000000002E-2</c:v>
                </c:pt>
                <c:pt idx="4">
                  <c:v>-5.3999999999999999E-2</c:v>
                </c:pt>
                <c:pt idx="5">
                  <c:v>-4.0000000000000001E-3</c:v>
                </c:pt>
                <c:pt idx="6">
                  <c:v>5.1999999999999998E-2</c:v>
                </c:pt>
                <c:pt idx="7">
                  <c:v>0.112</c:v>
                </c:pt>
                <c:pt idx="8">
                  <c:v>0.17399999999999999</c:v>
                </c:pt>
                <c:pt idx="9">
                  <c:v>0.23699999999999999</c:v>
                </c:pt>
                <c:pt idx="10">
                  <c:v>0.29899999999999999</c:v>
                </c:pt>
                <c:pt idx="11">
                  <c:v>0.35899999999999999</c:v>
                </c:pt>
                <c:pt idx="12">
                  <c:v>0.41599999999999998</c:v>
                </c:pt>
                <c:pt idx="13">
                  <c:v>0.47</c:v>
                </c:pt>
                <c:pt idx="14">
                  <c:v>0.52100000000000002</c:v>
                </c:pt>
                <c:pt idx="15">
                  <c:v>0.56599999999999995</c:v>
                </c:pt>
                <c:pt idx="16">
                  <c:v>0.60699999999999998</c:v>
                </c:pt>
                <c:pt idx="17">
                  <c:v>0.64400000000000002</c:v>
                </c:pt>
                <c:pt idx="18">
                  <c:v>0.67500000000000004</c:v>
                </c:pt>
                <c:pt idx="19">
                  <c:v>0.70199999999999996</c:v>
                </c:pt>
                <c:pt idx="20">
                  <c:v>0.72499999999999998</c:v>
                </c:pt>
                <c:pt idx="21">
                  <c:v>0.74299999999999999</c:v>
                </c:pt>
                <c:pt idx="22">
                  <c:v>0.75700000000000001</c:v>
                </c:pt>
                <c:pt idx="23">
                  <c:v>0.76700000000000002</c:v>
                </c:pt>
                <c:pt idx="24">
                  <c:v>0.77400000000000002</c:v>
                </c:pt>
                <c:pt idx="25">
                  <c:v>0.77700000000000002</c:v>
                </c:pt>
                <c:pt idx="26">
                  <c:v>0.77800000000000002</c:v>
                </c:pt>
                <c:pt idx="27">
                  <c:v>0.77600000000000002</c:v>
                </c:pt>
                <c:pt idx="28">
                  <c:v>0.77200000000000002</c:v>
                </c:pt>
                <c:pt idx="29">
                  <c:v>0.76600000000000001</c:v>
                </c:pt>
              </c:numCache>
            </c:numRef>
          </c:val>
          <c:smooth val="0"/>
          <c:extLst>
            <c:ext xmlns:c16="http://schemas.microsoft.com/office/drawing/2014/chart" uri="{C3380CC4-5D6E-409C-BE32-E72D297353CC}">
              <c16:uniqueId val="{00000003-3717-4CC8-A111-EAB6B8544E9F}"/>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3/31/2021</c:v>
                </c:pt>
              </c:strCache>
            </c:strRef>
          </c:tx>
          <c:spPr>
            <a:ln>
              <a:solidFill>
                <a:schemeClr val="accent1"/>
              </a:solidFill>
            </a:ln>
          </c:spPr>
          <c:marker>
            <c:symbol val="none"/>
          </c:marker>
          <c:dLbls>
            <c:dLbl>
              <c:idx val="29"/>
              <c:layout>
                <c:manualLayout>
                  <c:x val="0"/>
                  <c:y val="-2.736010530409033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745-4279-B0EA-F3DC892917C9}"/>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-0.13</c:v>
                </c:pt>
                <c:pt idx="1">
                  <c:v>-0.13300000000000001</c:v>
                </c:pt>
                <c:pt idx="2">
                  <c:v>-0.13500000000000001</c:v>
                </c:pt>
                <c:pt idx="3">
                  <c:v>-0.12</c:v>
                </c:pt>
                <c:pt idx="4">
                  <c:v>-8.8999999999999996E-2</c:v>
                </c:pt>
                <c:pt idx="5">
                  <c:v>-6.0999999999999999E-2</c:v>
                </c:pt>
                <c:pt idx="6">
                  <c:v>-3.2000000000000001E-2</c:v>
                </c:pt>
                <c:pt idx="7">
                  <c:v>2.4E-2</c:v>
                </c:pt>
                <c:pt idx="8">
                  <c:v>6.3E-2</c:v>
                </c:pt>
                <c:pt idx="9">
                  <c:v>0.11</c:v>
                </c:pt>
                <c:pt idx="10">
                  <c:v>0.156</c:v>
                </c:pt>
                <c:pt idx="11">
                  <c:v>0.20200000000000001</c:v>
                </c:pt>
                <c:pt idx="12">
                  <c:v>0.248</c:v>
                </c:pt>
                <c:pt idx="13">
                  <c:v>0.29099999999999998</c:v>
                </c:pt>
                <c:pt idx="14">
                  <c:v>0.33300000000000002</c:v>
                </c:pt>
                <c:pt idx="15">
                  <c:v>0.372</c:v>
                </c:pt>
                <c:pt idx="16">
                  <c:v>0.40799999999999997</c:v>
                </c:pt>
                <c:pt idx="17">
                  <c:v>0.441</c:v>
                </c:pt>
                <c:pt idx="18">
                  <c:v>0.47199999999999998</c:v>
                </c:pt>
                <c:pt idx="19">
                  <c:v>0.499</c:v>
                </c:pt>
                <c:pt idx="20">
                  <c:v>0.52400000000000002</c:v>
                </c:pt>
                <c:pt idx="21">
                  <c:v>0.54700000000000004</c:v>
                </c:pt>
                <c:pt idx="22">
                  <c:v>0.56799999999999995</c:v>
                </c:pt>
                <c:pt idx="23">
                  <c:v>0.58699999999999997</c:v>
                </c:pt>
                <c:pt idx="24">
                  <c:v>0.60499999999999998</c:v>
                </c:pt>
                <c:pt idx="25">
                  <c:v>0.622</c:v>
                </c:pt>
                <c:pt idx="26">
                  <c:v>0.63700000000000001</c:v>
                </c:pt>
                <c:pt idx="27">
                  <c:v>0.65100000000000002</c:v>
                </c:pt>
                <c:pt idx="28">
                  <c:v>0.66400000000000003</c:v>
                </c:pt>
                <c:pt idx="29">
                  <c:v>0.67600000000000005</c:v>
                </c:pt>
              </c:numCache>
            </c:numRef>
          </c:val>
          <c:smooth val="0"/>
          <c:extLst>
            <c:ext xmlns:c16="http://schemas.microsoft.com/office/drawing/2014/chart" uri="{C3380CC4-5D6E-409C-BE32-E72D297353CC}">
              <c16:uniqueId val="{00000001-7745-4279-B0EA-F3DC892917C9}"/>
            </c:ext>
          </c:extLst>
        </c:ser>
        <c:ser>
          <c:idx val="1"/>
          <c:order val="1"/>
          <c:tx>
            <c:strRef>
              <c:f>Sheet1!$C$1</c:f>
              <c:strCache>
                <c:ptCount val="1"/>
                <c:pt idx="0">
                  <c:v>12/31/2020</c:v>
                </c:pt>
              </c:strCache>
            </c:strRef>
          </c:tx>
          <c:spPr>
            <a:ln>
              <a:solidFill>
                <a:schemeClr val="bg1">
                  <a:lumMod val="65000"/>
                </a:schemeClr>
              </a:solidFill>
            </a:ln>
          </c:spPr>
          <c:marker>
            <c:symbol val="none"/>
          </c:marker>
          <c:dLbls>
            <c:dLbl>
              <c:idx val="29"/>
              <c:layout>
                <c:manualLayout>
                  <c:x val="0"/>
                  <c:y val="2.052007897806769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745-4279-B0EA-F3DC892917C9}"/>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-0.12</c:v>
                </c:pt>
                <c:pt idx="1">
                  <c:v>-0.13200000000000001</c:v>
                </c:pt>
                <c:pt idx="2">
                  <c:v>-0.13500000000000001</c:v>
                </c:pt>
                <c:pt idx="3">
                  <c:v>-0.127</c:v>
                </c:pt>
                <c:pt idx="4">
                  <c:v>-0.114</c:v>
                </c:pt>
                <c:pt idx="5">
                  <c:v>-0.1</c:v>
                </c:pt>
                <c:pt idx="6">
                  <c:v>-9.2999999999999999E-2</c:v>
                </c:pt>
                <c:pt idx="7">
                  <c:v>-6.0999999999999999E-2</c:v>
                </c:pt>
                <c:pt idx="8">
                  <c:v>-7.0000000000000001E-3</c:v>
                </c:pt>
                <c:pt idx="9">
                  <c:v>3.4000000000000002E-2</c:v>
                </c:pt>
                <c:pt idx="10">
                  <c:v>8.2000000000000003E-2</c:v>
                </c:pt>
                <c:pt idx="11">
                  <c:v>0.129</c:v>
                </c:pt>
                <c:pt idx="12">
                  <c:v>0.17499999999999999</c:v>
                </c:pt>
                <c:pt idx="13">
                  <c:v>0.219</c:v>
                </c:pt>
                <c:pt idx="14">
                  <c:v>0.25900000000000001</c:v>
                </c:pt>
                <c:pt idx="15">
                  <c:v>0.29699999999999999</c:v>
                </c:pt>
                <c:pt idx="16">
                  <c:v>0.33100000000000002</c:v>
                </c:pt>
                <c:pt idx="17">
                  <c:v>0.36299999999999999</c:v>
                </c:pt>
                <c:pt idx="18">
                  <c:v>0.39300000000000002</c:v>
                </c:pt>
                <c:pt idx="19">
                  <c:v>0.42099999999999999</c:v>
                </c:pt>
                <c:pt idx="20">
                  <c:v>0.44700000000000001</c:v>
                </c:pt>
                <c:pt idx="21">
                  <c:v>0.47299999999999998</c:v>
                </c:pt>
                <c:pt idx="22">
                  <c:v>0.498</c:v>
                </c:pt>
                <c:pt idx="23">
                  <c:v>0.52200000000000002</c:v>
                </c:pt>
                <c:pt idx="24">
                  <c:v>0.54500000000000004</c:v>
                </c:pt>
                <c:pt idx="25">
                  <c:v>0.56799999999999995</c:v>
                </c:pt>
                <c:pt idx="26">
                  <c:v>0.59099999999999997</c:v>
                </c:pt>
                <c:pt idx="27">
                  <c:v>0.61199999999999999</c:v>
                </c:pt>
                <c:pt idx="28">
                  <c:v>0.63100000000000001</c:v>
                </c:pt>
                <c:pt idx="29">
                  <c:v>0.64900000000000002</c:v>
                </c:pt>
              </c:numCache>
            </c:numRef>
          </c:val>
          <c:smooth val="0"/>
          <c:extLst>
            <c:ext xmlns:c16="http://schemas.microsoft.com/office/drawing/2014/chart" uri="{C3380CC4-5D6E-409C-BE32-E72D297353CC}">
              <c16:uniqueId val="{00000003-7745-4279-B0EA-F3DC892917C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2979693854934238"/>
          <c:h val="0.66533743950346791"/>
        </c:manualLayout>
      </c:layout>
      <c:lineChart>
        <c:grouping val="standard"/>
        <c:varyColors val="0"/>
        <c:ser>
          <c:idx val="0"/>
          <c:order val="0"/>
          <c:tx>
            <c:strRef>
              <c:f>Sheet1!$B$1</c:f>
              <c:strCache>
                <c:ptCount val="1"/>
                <c:pt idx="0">
                  <c:v>3/31/2021</c:v>
                </c:pt>
              </c:strCache>
            </c:strRef>
          </c:tx>
          <c:spPr>
            <a:ln>
              <a:solidFill>
                <a:schemeClr val="accent1"/>
              </a:solidFill>
            </a:ln>
          </c:spPr>
          <c:marker>
            <c:symbol val="none"/>
          </c:marker>
          <c:dLbls>
            <c:dLbl>
              <c:idx val="29"/>
              <c:layout>
                <c:manualLayout>
                  <c:x val="-1.0944512025502551E-2"/>
                  <c:y val="-1.480956634938705E-2"/>
                </c:manualLayout>
              </c:layout>
              <c:spPr>
                <a:noFill/>
                <a:ln>
                  <a:noFill/>
                </a:ln>
                <a:effectLst/>
              </c:spPr>
              <c:txPr>
                <a:bodyPr wrap="square" lIns="38100" tIns="19050" rIns="38100" bIns="19050" anchor="ctr">
                  <a:no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8454328322606728"/>
                      <c:h val="6.7352744310575627E-2"/>
                    </c:manualLayout>
                  </c15:layout>
                </c:ext>
                <c:ext xmlns:c16="http://schemas.microsoft.com/office/drawing/2014/chart" uri="{C3380CC4-5D6E-409C-BE32-E72D297353CC}">
                  <c16:uniqueId val="{00000000-16EE-4C03-A4FF-94BE2DA6EE46}"/>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5.8999999999999997E-2</c:v>
                </c:pt>
                <c:pt idx="1">
                  <c:v>-1.6E-2</c:v>
                </c:pt>
                <c:pt idx="2">
                  <c:v>0.27100000000000002</c:v>
                </c:pt>
                <c:pt idx="3">
                  <c:v>0.55900000000000005</c:v>
                </c:pt>
                <c:pt idx="4">
                  <c:v>0.81699999999999995</c:v>
                </c:pt>
                <c:pt idx="5">
                  <c:v>1.0469999999999999</c:v>
                </c:pt>
                <c:pt idx="6">
                  <c:v>1.252</c:v>
                </c:pt>
                <c:pt idx="7">
                  <c:v>1.4350000000000001</c:v>
                </c:pt>
                <c:pt idx="8">
                  <c:v>1.597</c:v>
                </c:pt>
                <c:pt idx="9">
                  <c:v>1.742</c:v>
                </c:pt>
                <c:pt idx="10">
                  <c:v>1.871</c:v>
                </c:pt>
                <c:pt idx="11">
                  <c:v>1.9850000000000001</c:v>
                </c:pt>
                <c:pt idx="12">
                  <c:v>2.0870000000000002</c:v>
                </c:pt>
                <c:pt idx="13">
                  <c:v>2.177</c:v>
                </c:pt>
                <c:pt idx="14">
                  <c:v>2.2559999999999998</c:v>
                </c:pt>
                <c:pt idx="15">
                  <c:v>2.327</c:v>
                </c:pt>
                <c:pt idx="16">
                  <c:v>2.3879999999999999</c:v>
                </c:pt>
                <c:pt idx="17">
                  <c:v>2.4420000000000002</c:v>
                </c:pt>
                <c:pt idx="18">
                  <c:v>2.488</c:v>
                </c:pt>
                <c:pt idx="19">
                  <c:v>2.5289999999999999</c:v>
                </c:pt>
                <c:pt idx="20">
                  <c:v>2.5630000000000002</c:v>
                </c:pt>
                <c:pt idx="21">
                  <c:v>2.5920000000000001</c:v>
                </c:pt>
                <c:pt idx="22">
                  <c:v>2.617</c:v>
                </c:pt>
                <c:pt idx="23">
                  <c:v>2.637</c:v>
                </c:pt>
                <c:pt idx="24">
                  <c:v>2.653</c:v>
                </c:pt>
                <c:pt idx="25">
                  <c:v>2.6659999999999999</c:v>
                </c:pt>
                <c:pt idx="26">
                  <c:v>2.6749999999999998</c:v>
                </c:pt>
                <c:pt idx="27">
                  <c:v>2.6819999999999999</c:v>
                </c:pt>
                <c:pt idx="28">
                  <c:v>2.6859999999999999</c:v>
                </c:pt>
                <c:pt idx="29">
                  <c:v>2.6869999999999998</c:v>
                </c:pt>
              </c:numCache>
            </c:numRef>
          </c:val>
          <c:smooth val="0"/>
          <c:extLst>
            <c:ext xmlns:c16="http://schemas.microsoft.com/office/drawing/2014/chart" uri="{C3380CC4-5D6E-409C-BE32-E72D297353CC}">
              <c16:uniqueId val="{00000001-16EE-4C03-A4FF-94BE2DA6EE46}"/>
            </c:ext>
          </c:extLst>
        </c:ser>
        <c:ser>
          <c:idx val="1"/>
          <c:order val="1"/>
          <c:tx>
            <c:strRef>
              <c:f>Sheet1!$C$1</c:f>
              <c:strCache>
                <c:ptCount val="1"/>
                <c:pt idx="0">
                  <c:v>12/31/2020</c:v>
                </c:pt>
              </c:strCache>
            </c:strRef>
          </c:tx>
          <c:spPr>
            <a:ln>
              <a:solidFill>
                <a:schemeClr val="bg1">
                  <a:lumMod val="65000"/>
                </a:schemeClr>
              </a:solidFill>
            </a:ln>
          </c:spPr>
          <c:marker>
            <c:symbol val="none"/>
          </c:marker>
          <c:dLbls>
            <c:dLbl>
              <c:idx val="29"/>
              <c:layout>
                <c:manualLayout>
                  <c:x val="-6.5664314524121149E-3"/>
                  <c:y val="-1.2945812119870597E-2"/>
                </c:manualLayout>
              </c:layout>
              <c:spPr>
                <a:noFill/>
                <a:ln>
                  <a:noFill/>
                </a:ln>
                <a:effectLst/>
              </c:spPr>
              <c:txPr>
                <a:bodyPr wrap="square" lIns="38100" tIns="19050" rIns="38100" bIns="19050" anchor="ctr">
                  <a:no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19329875496502461"/>
                      <c:h val="5.8985943775100393E-2"/>
                    </c:manualLayout>
                  </c15:layout>
                </c:ext>
                <c:ext xmlns:c16="http://schemas.microsoft.com/office/drawing/2014/chart" uri="{C3380CC4-5D6E-409C-BE32-E72D297353CC}">
                  <c16:uniqueId val="{00000002-16EE-4C03-A4FF-94BE2DA6EE46}"/>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0.03</c:v>
                </c:pt>
                <c:pt idx="1">
                  <c:v>3.6999999999999998E-2</c:v>
                </c:pt>
                <c:pt idx="2">
                  <c:v>0.13600000000000001</c:v>
                </c:pt>
                <c:pt idx="3">
                  <c:v>0.25900000000000001</c:v>
                </c:pt>
                <c:pt idx="4">
                  <c:v>0.38500000000000001</c:v>
                </c:pt>
                <c:pt idx="5">
                  <c:v>0.51</c:v>
                </c:pt>
                <c:pt idx="6">
                  <c:v>0.63300000000000001</c:v>
                </c:pt>
                <c:pt idx="7">
                  <c:v>0.751</c:v>
                </c:pt>
                <c:pt idx="8">
                  <c:v>0.86499999999999999</c:v>
                </c:pt>
                <c:pt idx="9">
                  <c:v>0.97299999999999998</c:v>
                </c:pt>
                <c:pt idx="10">
                  <c:v>1.0760000000000001</c:v>
                </c:pt>
                <c:pt idx="11">
                  <c:v>1.173</c:v>
                </c:pt>
                <c:pt idx="12">
                  <c:v>1.264</c:v>
                </c:pt>
                <c:pt idx="13">
                  <c:v>1.349</c:v>
                </c:pt>
                <c:pt idx="14">
                  <c:v>1.4279999999999999</c:v>
                </c:pt>
                <c:pt idx="15">
                  <c:v>1.5009999999999999</c:v>
                </c:pt>
                <c:pt idx="16">
                  <c:v>1.5680000000000001</c:v>
                </c:pt>
                <c:pt idx="17">
                  <c:v>1.629</c:v>
                </c:pt>
                <c:pt idx="18">
                  <c:v>1.6850000000000001</c:v>
                </c:pt>
                <c:pt idx="19">
                  <c:v>1.734</c:v>
                </c:pt>
                <c:pt idx="20">
                  <c:v>1.7789999999999999</c:v>
                </c:pt>
                <c:pt idx="21">
                  <c:v>1.8169999999999999</c:v>
                </c:pt>
                <c:pt idx="22">
                  <c:v>1.851</c:v>
                </c:pt>
                <c:pt idx="23">
                  <c:v>1.879</c:v>
                </c:pt>
                <c:pt idx="24">
                  <c:v>1.903</c:v>
                </c:pt>
                <c:pt idx="25">
                  <c:v>1.9219999999999999</c:v>
                </c:pt>
                <c:pt idx="26">
                  <c:v>1.9359999999999999</c:v>
                </c:pt>
                <c:pt idx="27">
                  <c:v>1.946</c:v>
                </c:pt>
                <c:pt idx="28">
                  <c:v>1.9530000000000001</c:v>
                </c:pt>
                <c:pt idx="29">
                  <c:v>1.9550000000000001</c:v>
                </c:pt>
              </c:numCache>
            </c:numRef>
          </c:val>
          <c:smooth val="0"/>
          <c:extLst>
            <c:ext xmlns:c16="http://schemas.microsoft.com/office/drawing/2014/chart" uri="{C3380CC4-5D6E-409C-BE32-E72D297353CC}">
              <c16:uniqueId val="{00000003-16EE-4C03-A4FF-94BE2DA6EE46}"/>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3/31/2021</c:v>
                </c:pt>
              </c:strCache>
            </c:strRef>
          </c:tx>
          <c:spPr>
            <a:ln>
              <a:solidFill>
                <a:schemeClr val="accent1"/>
              </a:solidFill>
            </a:ln>
          </c:spPr>
          <c:marker>
            <c:symbol val="none"/>
          </c:marker>
          <c:dLbls>
            <c:dLbl>
              <c:idx val="29"/>
              <c:layout>
                <c:manualLayout>
                  <c:x val="-8.7554717389573336E-3"/>
                  <c:y val="0"/>
                </c:manualLayout>
              </c:layout>
              <c:spPr>
                <a:noFill/>
                <a:ln>
                  <a:noFill/>
                </a:ln>
                <a:effectLst/>
              </c:spPr>
              <c:txPr>
                <a:bodyPr wrap="square" lIns="38100" tIns="19050" rIns="38100" bIns="19050" anchor="ctr">
                  <a:spAutoFit/>
                </a:bodyPr>
                <a:lstStyle/>
                <a:p>
                  <a:pPr>
                    <a:defRPr sz="700"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F773-4E92-9DFE-BFB2B91271C9}"/>
                </c:ext>
              </c:extLst>
            </c:dLbl>
            <c:spPr>
              <a:noFill/>
              <a:ln>
                <a:noFill/>
              </a:ln>
              <a:effectLst/>
            </c:spPr>
            <c:txPr>
              <a:bodyPr wrap="square" lIns="38100" tIns="19050" rIns="38100" bIns="19050" anchor="ctr">
                <a:spAutoFit/>
              </a:bodyPr>
              <a:lstStyle/>
              <a:p>
                <a:pPr>
                  <a:defRPr b="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8.4000000000000005E-2</c:v>
                </c:pt>
                <c:pt idx="1">
                  <c:v>0.154</c:v>
                </c:pt>
                <c:pt idx="2">
                  <c:v>0.39200000000000002</c:v>
                </c:pt>
                <c:pt idx="3">
                  <c:v>0.67700000000000005</c:v>
                </c:pt>
                <c:pt idx="4">
                  <c:v>0.95299999999999996</c:v>
                </c:pt>
                <c:pt idx="5">
                  <c:v>1.1950000000000001</c:v>
                </c:pt>
                <c:pt idx="6">
                  <c:v>1.395</c:v>
                </c:pt>
                <c:pt idx="7">
                  <c:v>1.5549999999999999</c:v>
                </c:pt>
                <c:pt idx="8">
                  <c:v>1.681</c:v>
                </c:pt>
                <c:pt idx="9">
                  <c:v>1.78</c:v>
                </c:pt>
                <c:pt idx="10">
                  <c:v>1.86</c:v>
                </c:pt>
                <c:pt idx="11">
                  <c:v>1.9259999999999999</c:v>
                </c:pt>
                <c:pt idx="12">
                  <c:v>1.984</c:v>
                </c:pt>
                <c:pt idx="13">
                  <c:v>2.036</c:v>
                </c:pt>
                <c:pt idx="14">
                  <c:v>2.085</c:v>
                </c:pt>
                <c:pt idx="15">
                  <c:v>2.1320000000000001</c:v>
                </c:pt>
                <c:pt idx="16">
                  <c:v>2.177</c:v>
                </c:pt>
                <c:pt idx="17">
                  <c:v>2.2200000000000002</c:v>
                </c:pt>
                <c:pt idx="18">
                  <c:v>2.2610000000000001</c:v>
                </c:pt>
                <c:pt idx="19">
                  <c:v>2.2989999999999999</c:v>
                </c:pt>
                <c:pt idx="20">
                  <c:v>2.3330000000000002</c:v>
                </c:pt>
                <c:pt idx="21">
                  <c:v>2.363</c:v>
                </c:pt>
                <c:pt idx="22">
                  <c:v>2.387</c:v>
                </c:pt>
                <c:pt idx="23">
                  <c:v>2.4060000000000001</c:v>
                </c:pt>
                <c:pt idx="24">
                  <c:v>2.419</c:v>
                </c:pt>
                <c:pt idx="25">
                  <c:v>2.4260000000000002</c:v>
                </c:pt>
                <c:pt idx="26">
                  <c:v>2.4260000000000002</c:v>
                </c:pt>
                <c:pt idx="27">
                  <c:v>2.42</c:v>
                </c:pt>
                <c:pt idx="28">
                  <c:v>2.4079999999999999</c:v>
                </c:pt>
                <c:pt idx="29">
                  <c:v>2.3929999999999998</c:v>
                </c:pt>
              </c:numCache>
            </c:numRef>
          </c:val>
          <c:smooth val="0"/>
          <c:extLst>
            <c:ext xmlns:c16="http://schemas.microsoft.com/office/drawing/2014/chart" uri="{C3380CC4-5D6E-409C-BE32-E72D297353CC}">
              <c16:uniqueId val="{00000001-F773-4E92-9DFE-BFB2B91271C9}"/>
            </c:ext>
          </c:extLst>
        </c:ser>
        <c:ser>
          <c:idx val="1"/>
          <c:order val="1"/>
          <c:tx>
            <c:strRef>
              <c:f>Sheet1!$C$1</c:f>
              <c:strCache>
                <c:ptCount val="1"/>
                <c:pt idx="0">
                  <c:v>12/31/2020</c:v>
                </c:pt>
              </c:strCache>
            </c:strRef>
          </c:tx>
          <c:spPr>
            <a:ln>
              <a:solidFill>
                <a:schemeClr val="bg1">
                  <a:lumMod val="65000"/>
                </a:schemeClr>
              </a:solidFill>
            </a:ln>
          </c:spPr>
          <c:marker>
            <c:symbol val="none"/>
          </c:marker>
          <c:dLbls>
            <c:dLbl>
              <c:idx val="29"/>
              <c:layout>
                <c:manualLayout>
                  <c:x val="-8.7554717389573336E-3"/>
                  <c:y val="4.1834002677376095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F773-4E92-9DFE-BFB2B91271C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0.13100000000000001</c:v>
                </c:pt>
                <c:pt idx="1">
                  <c:v>8.7999999999999995E-2</c:v>
                </c:pt>
                <c:pt idx="2">
                  <c:v>0.151</c:v>
                </c:pt>
                <c:pt idx="3">
                  <c:v>0.26500000000000001</c:v>
                </c:pt>
                <c:pt idx="4">
                  <c:v>0.39200000000000002</c:v>
                </c:pt>
                <c:pt idx="5">
                  <c:v>0.51500000000000001</c:v>
                </c:pt>
                <c:pt idx="6">
                  <c:v>0.626</c:v>
                </c:pt>
                <c:pt idx="7">
                  <c:v>0.72299999999999998</c:v>
                </c:pt>
                <c:pt idx="8">
                  <c:v>0.80800000000000005</c:v>
                </c:pt>
                <c:pt idx="9">
                  <c:v>0.88400000000000001</c:v>
                </c:pt>
                <c:pt idx="10">
                  <c:v>0.95199999999999996</c:v>
                </c:pt>
                <c:pt idx="11">
                  <c:v>1.016</c:v>
                </c:pt>
                <c:pt idx="12">
                  <c:v>1.0760000000000001</c:v>
                </c:pt>
                <c:pt idx="13">
                  <c:v>1.1339999999999999</c:v>
                </c:pt>
                <c:pt idx="14">
                  <c:v>1.1910000000000001</c:v>
                </c:pt>
                <c:pt idx="15">
                  <c:v>1.2450000000000001</c:v>
                </c:pt>
                <c:pt idx="16">
                  <c:v>1.298</c:v>
                </c:pt>
                <c:pt idx="17">
                  <c:v>1.3480000000000001</c:v>
                </c:pt>
                <c:pt idx="18">
                  <c:v>1.395</c:v>
                </c:pt>
                <c:pt idx="19">
                  <c:v>1.4390000000000001</c:v>
                </c:pt>
                <c:pt idx="20">
                  <c:v>1.4790000000000001</c:v>
                </c:pt>
                <c:pt idx="21">
                  <c:v>1.5149999999999999</c:v>
                </c:pt>
                <c:pt idx="22">
                  <c:v>1.5469999999999999</c:v>
                </c:pt>
                <c:pt idx="23">
                  <c:v>1.5740000000000001</c:v>
                </c:pt>
                <c:pt idx="24">
                  <c:v>1.5960000000000001</c:v>
                </c:pt>
                <c:pt idx="25">
                  <c:v>1.6140000000000001</c:v>
                </c:pt>
                <c:pt idx="26">
                  <c:v>1.627</c:v>
                </c:pt>
                <c:pt idx="27">
                  <c:v>1.6359999999999999</c:v>
                </c:pt>
                <c:pt idx="28">
                  <c:v>1.641</c:v>
                </c:pt>
                <c:pt idx="29">
                  <c:v>1.6439999999999999</c:v>
                </c:pt>
              </c:numCache>
            </c:numRef>
          </c:val>
          <c:smooth val="0"/>
          <c:extLst>
            <c:ext xmlns:c16="http://schemas.microsoft.com/office/drawing/2014/chart" uri="{C3380CC4-5D6E-409C-BE32-E72D297353CC}">
              <c16:uniqueId val="{00000003-F773-4E92-9DFE-BFB2B91271C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3/31/2021</c:v>
                </c:pt>
              </c:strCache>
            </c:strRef>
          </c:tx>
          <c:spPr>
            <a:ln>
              <a:solidFill>
                <a:schemeClr val="accent1"/>
              </a:solidFill>
            </a:ln>
          </c:spPr>
          <c:marker>
            <c:symbol val="none"/>
          </c:marker>
          <c:dLbls>
            <c:dLbl>
              <c:idx val="29"/>
              <c:layout>
                <c:manualLayout>
                  <c:x val="0"/>
                  <c:y val="-3.0413649348048362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533-4787-BA0B-2E4D31DB7F3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-0.64800000000000002</c:v>
                </c:pt>
                <c:pt idx="1">
                  <c:v>-0.70299999999999996</c:v>
                </c:pt>
                <c:pt idx="2">
                  <c:v>-0.73399999999999999</c:v>
                </c:pt>
                <c:pt idx="3">
                  <c:v>-0.70399999999999996</c:v>
                </c:pt>
                <c:pt idx="4">
                  <c:v>-0.65500000000000003</c:v>
                </c:pt>
                <c:pt idx="5">
                  <c:v>-0.58899999999999997</c:v>
                </c:pt>
                <c:pt idx="6">
                  <c:v>-0.51600000000000001</c:v>
                </c:pt>
                <c:pt idx="7">
                  <c:v>-0.441</c:v>
                </c:pt>
                <c:pt idx="8">
                  <c:v>-0.36899999999999999</c:v>
                </c:pt>
                <c:pt idx="9">
                  <c:v>-0.3</c:v>
                </c:pt>
                <c:pt idx="10">
                  <c:v>-0.23699999999999999</c:v>
                </c:pt>
                <c:pt idx="11">
                  <c:v>-0.17899999999999999</c:v>
                </c:pt>
                <c:pt idx="12">
                  <c:v>-0.128</c:v>
                </c:pt>
                <c:pt idx="13">
                  <c:v>-8.2000000000000003E-2</c:v>
                </c:pt>
                <c:pt idx="14">
                  <c:v>-4.1000000000000002E-2</c:v>
                </c:pt>
                <c:pt idx="15">
                  <c:v>-6.0000000000000001E-3</c:v>
                </c:pt>
                <c:pt idx="16">
                  <c:v>2.5999999999999999E-2</c:v>
                </c:pt>
                <c:pt idx="17">
                  <c:v>5.5E-2</c:v>
                </c:pt>
                <c:pt idx="18">
                  <c:v>0.08</c:v>
                </c:pt>
                <c:pt idx="19">
                  <c:v>0.10299999999999999</c:v>
                </c:pt>
                <c:pt idx="20">
                  <c:v>0.123</c:v>
                </c:pt>
                <c:pt idx="21">
                  <c:v>0.14199999999999999</c:v>
                </c:pt>
                <c:pt idx="22">
                  <c:v>0.16</c:v>
                </c:pt>
                <c:pt idx="23">
                  <c:v>0.17599999999999999</c:v>
                </c:pt>
                <c:pt idx="24">
                  <c:v>0.192</c:v>
                </c:pt>
                <c:pt idx="25">
                  <c:v>0.20799999999999999</c:v>
                </c:pt>
                <c:pt idx="26">
                  <c:v>0.222</c:v>
                </c:pt>
                <c:pt idx="27">
                  <c:v>0.23699999999999999</c:v>
                </c:pt>
                <c:pt idx="28">
                  <c:v>0.251</c:v>
                </c:pt>
                <c:pt idx="29">
                  <c:v>0.26500000000000001</c:v>
                </c:pt>
              </c:numCache>
            </c:numRef>
          </c:val>
          <c:smooth val="0"/>
          <c:extLst>
            <c:ext xmlns:c16="http://schemas.microsoft.com/office/drawing/2014/chart" uri="{C3380CC4-5D6E-409C-BE32-E72D297353CC}">
              <c16:uniqueId val="{00000001-3533-4787-BA0B-2E4D31DB7F34}"/>
            </c:ext>
          </c:extLst>
        </c:ser>
        <c:ser>
          <c:idx val="1"/>
          <c:order val="1"/>
          <c:tx>
            <c:strRef>
              <c:f>Sheet1!$C$1</c:f>
              <c:strCache>
                <c:ptCount val="1"/>
                <c:pt idx="0">
                  <c:v>12/31/2020</c:v>
                </c:pt>
              </c:strCache>
            </c:strRef>
          </c:tx>
          <c:spPr>
            <a:ln>
              <a:solidFill>
                <a:schemeClr val="bg1">
                  <a:lumMod val="65000"/>
                </a:schemeClr>
              </a:solidFill>
            </a:ln>
          </c:spPr>
          <c:marker>
            <c:symbol val="none"/>
          </c:marker>
          <c:dLbls>
            <c:dLbl>
              <c:idx val="29"/>
              <c:layout>
                <c:manualLayout>
                  <c:x val="0"/>
                  <c:y val="1.6733601070950392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533-4787-BA0B-2E4D31DB7F3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-0.754</c:v>
                </c:pt>
                <c:pt idx="1">
                  <c:v>-0.72</c:v>
                </c:pt>
                <c:pt idx="2">
                  <c:v>-0.77100000000000002</c:v>
                </c:pt>
                <c:pt idx="3">
                  <c:v>-0.77700000000000002</c:v>
                </c:pt>
                <c:pt idx="4">
                  <c:v>-0.76100000000000001</c:v>
                </c:pt>
                <c:pt idx="5">
                  <c:v>-0.73199999999999998</c:v>
                </c:pt>
                <c:pt idx="6">
                  <c:v>-0.69599999999999995</c:v>
                </c:pt>
                <c:pt idx="7">
                  <c:v>-0.65600000000000003</c:v>
                </c:pt>
                <c:pt idx="8">
                  <c:v>-0.61499999999999999</c:v>
                </c:pt>
                <c:pt idx="9">
                  <c:v>-0.57499999999999996</c:v>
                </c:pt>
                <c:pt idx="10">
                  <c:v>-0.53700000000000003</c:v>
                </c:pt>
                <c:pt idx="11">
                  <c:v>-0.5</c:v>
                </c:pt>
                <c:pt idx="12">
                  <c:v>-0.46700000000000003</c:v>
                </c:pt>
                <c:pt idx="13">
                  <c:v>-0.435</c:v>
                </c:pt>
                <c:pt idx="14">
                  <c:v>-0.40699999999999997</c:v>
                </c:pt>
                <c:pt idx="15">
                  <c:v>-0.38</c:v>
                </c:pt>
                <c:pt idx="16">
                  <c:v>-0.35599999999999998</c:v>
                </c:pt>
                <c:pt idx="17">
                  <c:v>-0.33400000000000002</c:v>
                </c:pt>
                <c:pt idx="18">
                  <c:v>-0.313</c:v>
                </c:pt>
                <c:pt idx="19">
                  <c:v>-0.29399999999999998</c:v>
                </c:pt>
                <c:pt idx="20">
                  <c:v>-0.27600000000000002</c:v>
                </c:pt>
                <c:pt idx="21">
                  <c:v>-0.25900000000000001</c:v>
                </c:pt>
                <c:pt idx="22">
                  <c:v>-0.24299999999999999</c:v>
                </c:pt>
                <c:pt idx="23">
                  <c:v>-0.22700000000000001</c:v>
                </c:pt>
                <c:pt idx="24">
                  <c:v>-0.21199999999999999</c:v>
                </c:pt>
                <c:pt idx="25">
                  <c:v>-0.19700000000000001</c:v>
                </c:pt>
                <c:pt idx="26">
                  <c:v>-0.182</c:v>
                </c:pt>
                <c:pt idx="27">
                  <c:v>-0.16800000000000001</c:v>
                </c:pt>
                <c:pt idx="28">
                  <c:v>-0.153</c:v>
                </c:pt>
                <c:pt idx="29">
                  <c:v>-0.13900000000000001</c:v>
                </c:pt>
              </c:numCache>
            </c:numRef>
          </c:val>
          <c:smooth val="0"/>
          <c:extLst>
            <c:ext xmlns:c16="http://schemas.microsoft.com/office/drawing/2014/chart" uri="{C3380CC4-5D6E-409C-BE32-E72D297353CC}">
              <c16:uniqueId val="{00000003-3533-4787-BA0B-2E4D31DB7F34}"/>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3/31/2021</c:v>
                </c:pt>
              </c:strCache>
            </c:strRef>
          </c:tx>
          <c:spPr>
            <a:ln>
              <a:solidFill>
                <a:schemeClr val="accent1"/>
              </a:solidFill>
            </a:ln>
          </c:spPr>
          <c:marker>
            <c:symbol val="none"/>
          </c:marker>
          <c:dLbls>
            <c:dLbl>
              <c:idx val="29"/>
              <c:layout>
                <c:manualLayout>
                  <c:x val="0"/>
                  <c:y val="-3.8780449883523631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D680-41CA-8A4F-C25F8FF0150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0.17599999999999999</c:v>
                </c:pt>
                <c:pt idx="1">
                  <c:v>0.31</c:v>
                </c:pt>
                <c:pt idx="2">
                  <c:v>0.53200000000000003</c:v>
                </c:pt>
                <c:pt idx="3">
                  <c:v>0.76100000000000001</c:v>
                </c:pt>
                <c:pt idx="4">
                  <c:v>0.97299999999999998</c:v>
                </c:pt>
                <c:pt idx="5">
                  <c:v>1.155</c:v>
                </c:pt>
                <c:pt idx="6">
                  <c:v>1.306</c:v>
                </c:pt>
                <c:pt idx="7">
                  <c:v>1.429</c:v>
                </c:pt>
                <c:pt idx="8">
                  <c:v>1.526</c:v>
                </c:pt>
                <c:pt idx="9">
                  <c:v>1.603</c:v>
                </c:pt>
                <c:pt idx="10">
                  <c:v>1.6639999999999999</c:v>
                </c:pt>
                <c:pt idx="11">
                  <c:v>1.7130000000000001</c:v>
                </c:pt>
                <c:pt idx="12">
                  <c:v>1.7529999999999999</c:v>
                </c:pt>
                <c:pt idx="13">
                  <c:v>1.7869999999999999</c:v>
                </c:pt>
                <c:pt idx="14">
                  <c:v>1.8160000000000001</c:v>
                </c:pt>
                <c:pt idx="15">
                  <c:v>1.8420000000000001</c:v>
                </c:pt>
                <c:pt idx="16">
                  <c:v>1.865</c:v>
                </c:pt>
                <c:pt idx="17">
                  <c:v>1.8859999999999999</c:v>
                </c:pt>
                <c:pt idx="18">
                  <c:v>1.9039999999999999</c:v>
                </c:pt>
                <c:pt idx="19">
                  <c:v>1.921</c:v>
                </c:pt>
                <c:pt idx="20">
                  <c:v>1.9359999999999999</c:v>
                </c:pt>
                <c:pt idx="21">
                  <c:v>1.948</c:v>
                </c:pt>
                <c:pt idx="22">
                  <c:v>1.958</c:v>
                </c:pt>
                <c:pt idx="23">
                  <c:v>1.966</c:v>
                </c:pt>
                <c:pt idx="24">
                  <c:v>1.972</c:v>
                </c:pt>
                <c:pt idx="25">
                  <c:v>1.9770000000000001</c:v>
                </c:pt>
                <c:pt idx="26">
                  <c:v>1.9790000000000001</c:v>
                </c:pt>
                <c:pt idx="27">
                  <c:v>1.9790000000000001</c:v>
                </c:pt>
                <c:pt idx="28">
                  <c:v>1.978</c:v>
                </c:pt>
                <c:pt idx="29">
                  <c:v>1.976</c:v>
                </c:pt>
              </c:numCache>
            </c:numRef>
          </c:val>
          <c:smooth val="0"/>
          <c:extLst>
            <c:ext xmlns:c16="http://schemas.microsoft.com/office/drawing/2014/chart" uri="{C3380CC4-5D6E-409C-BE32-E72D297353CC}">
              <c16:uniqueId val="{00000001-D680-41CA-8A4F-C25F8FF01501}"/>
            </c:ext>
          </c:extLst>
        </c:ser>
        <c:ser>
          <c:idx val="1"/>
          <c:order val="1"/>
          <c:tx>
            <c:strRef>
              <c:f>Sheet1!$C$1</c:f>
              <c:strCache>
                <c:ptCount val="1"/>
                <c:pt idx="0">
                  <c:v>12/31/2020</c:v>
                </c:pt>
              </c:strCache>
            </c:strRef>
          </c:tx>
          <c:spPr>
            <a:ln>
              <a:solidFill>
                <a:schemeClr val="bg1">
                  <a:lumMod val="65000"/>
                </a:schemeClr>
              </a:solidFill>
            </a:ln>
          </c:spPr>
          <c:marker>
            <c:symbol val="none"/>
          </c:marker>
          <c:dLbls>
            <c:dLbl>
              <c:idx val="29"/>
              <c:layout>
                <c:manualLayout>
                  <c:x val="0"/>
                  <c:y val="1.6733601070950468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D680-41CA-8A4F-C25F8FF01501}"/>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0.159</c:v>
                </c:pt>
                <c:pt idx="1">
                  <c:v>0.21</c:v>
                </c:pt>
                <c:pt idx="2">
                  <c:v>0.26800000000000002</c:v>
                </c:pt>
                <c:pt idx="3">
                  <c:v>0.33</c:v>
                </c:pt>
                <c:pt idx="4">
                  <c:v>0.39500000000000002</c:v>
                </c:pt>
                <c:pt idx="5">
                  <c:v>0.46300000000000002</c:v>
                </c:pt>
                <c:pt idx="6">
                  <c:v>0.53100000000000003</c:v>
                </c:pt>
                <c:pt idx="7">
                  <c:v>0.59699999999999998</c:v>
                </c:pt>
                <c:pt idx="8">
                  <c:v>0.66</c:v>
                </c:pt>
                <c:pt idx="9">
                  <c:v>0.72</c:v>
                </c:pt>
                <c:pt idx="10">
                  <c:v>0.77600000000000002</c:v>
                </c:pt>
                <c:pt idx="11">
                  <c:v>0.82799999999999996</c:v>
                </c:pt>
                <c:pt idx="12">
                  <c:v>0.875</c:v>
                </c:pt>
                <c:pt idx="13">
                  <c:v>0.91700000000000004</c:v>
                </c:pt>
                <c:pt idx="14">
                  <c:v>0.95599999999999996</c:v>
                </c:pt>
                <c:pt idx="15">
                  <c:v>0.99099999999999999</c:v>
                </c:pt>
                <c:pt idx="16">
                  <c:v>1.022</c:v>
                </c:pt>
                <c:pt idx="17">
                  <c:v>1.05</c:v>
                </c:pt>
                <c:pt idx="18">
                  <c:v>1.075</c:v>
                </c:pt>
                <c:pt idx="19">
                  <c:v>1.0980000000000001</c:v>
                </c:pt>
                <c:pt idx="20">
                  <c:v>1.119</c:v>
                </c:pt>
                <c:pt idx="21">
                  <c:v>1.1379999999999999</c:v>
                </c:pt>
                <c:pt idx="22">
                  <c:v>1.1539999999999999</c:v>
                </c:pt>
                <c:pt idx="23">
                  <c:v>1.17</c:v>
                </c:pt>
                <c:pt idx="24">
                  <c:v>1.1830000000000001</c:v>
                </c:pt>
                <c:pt idx="25">
                  <c:v>1.1950000000000001</c:v>
                </c:pt>
                <c:pt idx="26">
                  <c:v>1.206</c:v>
                </c:pt>
                <c:pt idx="27">
                  <c:v>1.2150000000000001</c:v>
                </c:pt>
                <c:pt idx="28">
                  <c:v>1.2230000000000001</c:v>
                </c:pt>
                <c:pt idx="29">
                  <c:v>1.2290000000000001</c:v>
                </c:pt>
              </c:numCache>
            </c:numRef>
          </c:val>
          <c:smooth val="0"/>
          <c:extLst>
            <c:ext xmlns:c16="http://schemas.microsoft.com/office/drawing/2014/chart" uri="{C3380CC4-5D6E-409C-BE32-E72D297353CC}">
              <c16:uniqueId val="{00000003-D680-41CA-8A4F-C25F8FF01501}"/>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63858552944301"/>
          <c:y val="0.17528687180617383"/>
          <c:w val="0.86504697808843767"/>
          <c:h val="0.64628105537492153"/>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Sheet1!$A$2:$A$400</c:f>
              <c:numCache>
                <c:formatCode>yy\-mmm</c:formatCode>
                <c:ptCount val="399"/>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numCache>
            </c:numRef>
          </c:cat>
          <c:val>
            <c:numRef>
              <c:f>Sheet1!$B$2:$B$400</c:f>
              <c:numCache>
                <c:formatCode>_(* #,##0_);_(* \(#,##0\);_(* "-"??_);_(@_)</c:formatCode>
                <c:ptCount val="399"/>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59111.1238255676</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47412.747995377096</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53820.571939890106</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62164.729475075503</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76922.266452644704</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79043.233570464203</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88910.833868478003</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pt idx="363">
                  <c:v>102039.568309485</c:v>
                </c:pt>
                <c:pt idx="364">
                  <c:v>102254.978521803</c:v>
                </c:pt>
                <c:pt idx="365">
                  <c:v>101742.00603294301</c:v>
                </c:pt>
                <c:pt idx="366">
                  <c:v>104800</c:v>
                </c:pt>
                <c:pt idx="367">
                  <c:v>105700</c:v>
                </c:pt>
                <c:pt idx="368">
                  <c:v>106199.99999999999</c:v>
                </c:pt>
                <c:pt idx="369">
                  <c:v>98280.904670254298</c:v>
                </c:pt>
                <c:pt idx="370">
                  <c:v>99764.86565198061</c:v>
                </c:pt>
                <c:pt idx="371">
                  <c:v>92777.067251499699</c:v>
                </c:pt>
                <c:pt idx="372">
                  <c:v>100132.638403527</c:v>
                </c:pt>
                <c:pt idx="373">
                  <c:v>102856.34827335499</c:v>
                </c:pt>
                <c:pt idx="374">
                  <c:v>104213.868811407</c:v>
                </c:pt>
                <c:pt idx="375">
                  <c:v>107787.857430513</c:v>
                </c:pt>
                <c:pt idx="376">
                  <c:v>101483.74064878401</c:v>
                </c:pt>
                <c:pt idx="377">
                  <c:v>108176.29507371</c:v>
                </c:pt>
                <c:pt idx="378">
                  <c:v>108530.48132318299</c:v>
                </c:pt>
                <c:pt idx="379">
                  <c:v>106005.42167217399</c:v>
                </c:pt>
                <c:pt idx="380">
                  <c:v>108284.616024904</c:v>
                </c:pt>
                <c:pt idx="381">
                  <c:v>111276.18028766</c:v>
                </c:pt>
                <c:pt idx="382">
                  <c:v>114040.180234891</c:v>
                </c:pt>
                <c:pt idx="383">
                  <c:v>118103.55134796101</c:v>
                </c:pt>
                <c:pt idx="384">
                  <c:v>116828.68478328199</c:v>
                </c:pt>
                <c:pt idx="385">
                  <c:v>107437.65858705901</c:v>
                </c:pt>
                <c:pt idx="386">
                  <c:v>92998.301580341795</c:v>
                </c:pt>
                <c:pt idx="387">
                  <c:v>103007.79632803501</c:v>
                </c:pt>
                <c:pt idx="388">
                  <c:v>107550.04924181501</c:v>
                </c:pt>
                <c:pt idx="389">
                  <c:v>111033.35439238201</c:v>
                </c:pt>
                <c:pt idx="390">
                  <c:v>116950.059331792</c:v>
                </c:pt>
                <c:pt idx="391">
                  <c:v>124152.144137772</c:v>
                </c:pt>
                <c:pt idx="392">
                  <c:v>120195.044784442</c:v>
                </c:pt>
                <c:pt idx="393">
                  <c:v>117302.57338798299</c:v>
                </c:pt>
                <c:pt idx="394">
                  <c:v>131804.99846692401</c:v>
                </c:pt>
                <c:pt idx="395">
                  <c:v>137973.18760411598</c:v>
                </c:pt>
                <c:pt idx="396">
                  <c:v>137378.96604567699</c:v>
                </c:pt>
                <c:pt idx="397">
                  <c:v>140602.078701044</c:v>
                </c:pt>
                <c:pt idx="398">
                  <c:v>144432.182611147</c:v>
                </c:pt>
              </c:numCache>
            </c:numRef>
          </c:val>
          <c:smooth val="0"/>
          <c:extLst>
            <c:ext xmlns:c16="http://schemas.microsoft.com/office/drawing/2014/chart" uri="{C3380CC4-5D6E-409C-BE32-E72D297353CC}">
              <c16:uniqueId val="{00000000-DFFF-42C3-B79E-F20A400067F7}"/>
            </c:ext>
          </c:extLst>
        </c:ser>
        <c:ser>
          <c:idx val="1"/>
          <c:order val="1"/>
          <c:tx>
            <c:strRef>
              <c:f>Sheet1!$C$1</c:f>
              <c:strCache>
                <c:ptCount val="1"/>
                <c:pt idx="0">
                  <c:v>75/25</c:v>
                </c:pt>
              </c:strCache>
            </c:strRef>
          </c:tx>
          <c:spPr>
            <a:ln>
              <a:solidFill>
                <a:srgbClr val="6EA1B7"/>
              </a:solidFill>
            </a:ln>
          </c:spPr>
          <c:marker>
            <c:symbol val="none"/>
          </c:marker>
          <c:cat>
            <c:numRef>
              <c:f>Sheet1!$A$2:$A$400</c:f>
              <c:numCache>
                <c:formatCode>yy\-mmm</c:formatCode>
                <c:ptCount val="399"/>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numCache>
            </c:numRef>
          </c:cat>
          <c:val>
            <c:numRef>
              <c:f>Sheet1!$C$2:$C$400</c:f>
              <c:numCache>
                <c:formatCode>_(* #,##0_);_(* \(#,##0\);_(* "-"??_);_(@_)</c:formatCode>
                <c:ptCount val="399"/>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12289.010643377002</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31237.209981016498</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28643.4459811425</c:v>
                </c:pt>
                <c:pt idx="170">
                  <c:v>29623.150023430397</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38871.713266747902</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48772.136453568703</c:v>
                </c:pt>
                <c:pt idx="236">
                  <c:v>50786.755349725798</c:v>
                </c:pt>
                <c:pt idx="237">
                  <c:v>52321.319330860693</c:v>
                </c:pt>
                <c:pt idx="238">
                  <c:v>50647.062498577303</c:v>
                </c:pt>
                <c:pt idx="239">
                  <c:v>50271.000031966003</c:v>
                </c:pt>
                <c:pt idx="240">
                  <c:v>47218.605446363203</c:v>
                </c:pt>
                <c:pt idx="241">
                  <c:v>47351.042292731203</c:v>
                </c:pt>
                <c:pt idx="242">
                  <c:v>46866.053172184496</c:v>
                </c:pt>
                <c:pt idx="243">
                  <c:v>48873.239607023002</c:v>
                </c:pt>
                <c:pt idx="244">
                  <c:v>49509.563321917696</c:v>
                </c:pt>
                <c:pt idx="245">
                  <c:v>46494.566096524599</c:v>
                </c:pt>
                <c:pt idx="246">
                  <c:v>45617.718365344401</c:v>
                </c:pt>
                <c:pt idx="247">
                  <c:v>44909.743387459501</c:v>
                </c:pt>
                <c:pt idx="248">
                  <c:v>40730.642525162504</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41841.259807189199</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47742.654395892103</c:v>
                </c:pt>
                <c:pt idx="277">
                  <c:v>48801.411951894093</c:v>
                </c:pt>
                <c:pt idx="278">
                  <c:v>48780.972124676693</c:v>
                </c:pt>
                <c:pt idx="279">
                  <c:v>50299.337887511298</c:v>
                </c:pt>
                <c:pt idx="280">
                  <c:v>49523.879564392999</c:v>
                </c:pt>
                <c:pt idx="281">
                  <c:v>48953.447404499995</c:v>
                </c:pt>
                <c:pt idx="282">
                  <c:v>48367.273572573606</c:v>
                </c:pt>
                <c:pt idx="283">
                  <c:v>45733.2375076807</c:v>
                </c:pt>
                <c:pt idx="284">
                  <c:v>42507.452024138795</c:v>
                </c:pt>
                <c:pt idx="285">
                  <c:v>45931.741423255196</c:v>
                </c:pt>
                <c:pt idx="286">
                  <c:v>44917.707130320901</c:v>
                </c:pt>
                <c:pt idx="287">
                  <c:v>44861.241031277903</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49639.378333869499</c:v>
                </c:pt>
                <c:pt idx="299">
                  <c:v>50501.984382202398</c:v>
                </c:pt>
                <c:pt idx="300">
                  <c:v>52257.9708670982</c:v>
                </c:pt>
                <c:pt idx="301">
                  <c:v>52269.8934343129</c:v>
                </c:pt>
                <c:pt idx="302">
                  <c:v>53005.895015255504</c:v>
                </c:pt>
                <c:pt idx="303">
                  <c:v>54168.833104039295</c:v>
                </c:pt>
                <c:pt idx="304">
                  <c:v>54091.770225306995</c:v>
                </c:pt>
                <c:pt idx="305">
                  <c:v>52922.722540664698</c:v>
                </c:pt>
                <c:pt idx="306">
                  <c:v>54835.670407936996</c:v>
                </c:pt>
                <c:pt idx="307">
                  <c:v>53996.312289075599</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62592.214069497095</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62720.1428987209</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61517.879410640198</c:v>
                </c:pt>
                <c:pt idx="340">
                  <c:v>61617.094443812297</c:v>
                </c:pt>
                <c:pt idx="341">
                  <c:v>61364.652991165603</c:v>
                </c:pt>
                <c:pt idx="342">
                  <c:v>63364.8713062604</c:v>
                </c:pt>
                <c:pt idx="343">
                  <c:v>63550.732044227101</c:v>
                </c:pt>
                <c:pt idx="344">
                  <c:v>63866.967884184392</c:v>
                </c:pt>
                <c:pt idx="345">
                  <c:v>63067.933639357499</c:v>
                </c:pt>
                <c:pt idx="346">
                  <c:v>63452.802550995002</c:v>
                </c:pt>
                <c:pt idx="347">
                  <c:v>64503.782442923395</c:v>
                </c:pt>
                <c:pt idx="348">
                  <c:v>65842.848204967304</c:v>
                </c:pt>
                <c:pt idx="349">
                  <c:v>67256.126068069396</c:v>
                </c:pt>
                <c:pt idx="350">
                  <c:v>67912.464478581198</c:v>
                </c:pt>
                <c:pt idx="351">
                  <c:v>68739.025141453501</c:v>
                </c:pt>
                <c:pt idx="352">
                  <c:v>69934.041401029492</c:v>
                </c:pt>
                <c:pt idx="353">
                  <c:v>70205.035657603599</c:v>
                </c:pt>
                <c:pt idx="354">
                  <c:v>71708.387609615602</c:v>
                </c:pt>
                <c:pt idx="355">
                  <c:v>71954.043758632601</c:v>
                </c:pt>
                <c:pt idx="356">
                  <c:v>73033.768006855593</c:v>
                </c:pt>
                <c:pt idx="357">
                  <c:v>74201.401082633907</c:v>
                </c:pt>
                <c:pt idx="358">
                  <c:v>75319.537328279999</c:v>
                </c:pt>
                <c:pt idx="359">
                  <c:v>76265.88304951771</c:v>
                </c:pt>
                <c:pt idx="360">
                  <c:v>79526.169257162896</c:v>
                </c:pt>
                <c:pt idx="361">
                  <c:v>77066.273360591702</c:v>
                </c:pt>
                <c:pt idx="362">
                  <c:v>75886.239137511002</c:v>
                </c:pt>
                <c:pt idx="363">
                  <c:v>76489.080847880701</c:v>
                </c:pt>
                <c:pt idx="364">
                  <c:v>76637.030571508105</c:v>
                </c:pt>
                <c:pt idx="365">
                  <c:v>76374.659773530599</c:v>
                </c:pt>
                <c:pt idx="366">
                  <c:v>78200</c:v>
                </c:pt>
                <c:pt idx="367">
                  <c:v>78700</c:v>
                </c:pt>
                <c:pt idx="368">
                  <c:v>79000</c:v>
                </c:pt>
                <c:pt idx="369">
                  <c:v>74592.057304887698</c:v>
                </c:pt>
                <c:pt idx="370">
                  <c:v>75469.905813795005</c:v>
                </c:pt>
                <c:pt idx="371">
                  <c:v>71541.5927809313</c:v>
                </c:pt>
                <c:pt idx="372">
                  <c:v>75832.257684900498</c:v>
                </c:pt>
                <c:pt idx="373">
                  <c:v>77414.064724138094</c:v>
                </c:pt>
                <c:pt idx="374">
                  <c:v>78217.546362482593</c:v>
                </c:pt>
                <c:pt idx="375">
                  <c:v>80270.2866949655</c:v>
                </c:pt>
                <c:pt idx="376">
                  <c:v>76790.473313962299</c:v>
                </c:pt>
                <c:pt idx="377">
                  <c:v>80622.966481629512</c:v>
                </c:pt>
                <c:pt idx="378">
                  <c:v>80859.672955471498</c:v>
                </c:pt>
                <c:pt idx="379">
                  <c:v>79482.050349417303</c:v>
                </c:pt>
                <c:pt idx="380">
                  <c:v>80798.883159732912</c:v>
                </c:pt>
                <c:pt idx="381">
                  <c:v>82503.801995380694</c:v>
                </c:pt>
                <c:pt idx="382">
                  <c:v>84066.1309929204</c:v>
                </c:pt>
                <c:pt idx="383">
                  <c:v>86341.747432234508</c:v>
                </c:pt>
                <c:pt idx="384">
                  <c:v>85670.247294435787</c:v>
                </c:pt>
                <c:pt idx="385">
                  <c:v>80530.785472542309</c:v>
                </c:pt>
                <c:pt idx="386">
                  <c:v>72438.337042939296</c:v>
                </c:pt>
                <c:pt idx="387">
                  <c:v>78286.394902753702</c:v>
                </c:pt>
                <c:pt idx="388">
                  <c:v>80876.75696354291</c:v>
                </c:pt>
                <c:pt idx="389">
                  <c:v>82843.424510552592</c:v>
                </c:pt>
                <c:pt idx="390">
                  <c:v>86156.550669837088</c:v>
                </c:pt>
                <c:pt idx="391">
                  <c:v>90137.5799362814</c:v>
                </c:pt>
                <c:pt idx="392">
                  <c:v>87984.703483539895</c:v>
                </c:pt>
                <c:pt idx="393">
                  <c:v>86398.314160098904</c:v>
                </c:pt>
                <c:pt idx="394">
                  <c:v>94411.037996813102</c:v>
                </c:pt>
                <c:pt idx="395">
                  <c:v>97726.194690710603</c:v>
                </c:pt>
                <c:pt idx="396">
                  <c:v>97411.749166692913</c:v>
                </c:pt>
                <c:pt idx="397">
                  <c:v>99126.783189015303</c:v>
                </c:pt>
                <c:pt idx="398">
                  <c:v>101152.86039143801</c:v>
                </c:pt>
              </c:numCache>
            </c:numRef>
          </c:val>
          <c:smooth val="0"/>
          <c:extLst>
            <c:ext xmlns:c16="http://schemas.microsoft.com/office/drawing/2014/chart" uri="{C3380CC4-5D6E-409C-BE32-E72D297353CC}">
              <c16:uniqueId val="{00000001-DFFF-42C3-B79E-F20A400067F7}"/>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Sheet1!$A$2:$A$400</c:f>
              <c:numCache>
                <c:formatCode>yy\-mmm</c:formatCode>
                <c:ptCount val="399"/>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numCache>
            </c:numRef>
          </c:cat>
          <c:val>
            <c:numRef>
              <c:f>Sheet1!$D$2:$D$400</c:f>
              <c:numCache>
                <c:formatCode>_(* #,##0_);_(* \(#,##0\);_(* "-"??_);_(@_)</c:formatCode>
                <c:ptCount val="399"/>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22795.595137682998</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25587.494040310201</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27419.399355641501</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c:v>
                </c:pt>
                <c:pt idx="201">
                  <c:v>29224.189316183401</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30850.490487996401</c:v>
                </c:pt>
                <c:pt idx="210">
                  <c:v>31461.6205428799</c:v>
                </c:pt>
                <c:pt idx="211">
                  <c:v>31635.8486673683</c:v>
                </c:pt>
                <c:pt idx="212">
                  <c:v>32161.3592219694</c:v>
                </c:pt>
                <c:pt idx="213">
                  <c:v>31775.153666054797</c:v>
                </c:pt>
                <c:pt idx="214">
                  <c:v>32411.746814620099</c:v>
                </c:pt>
                <c:pt idx="215">
                  <c:v>32865.529984567402</c:v>
                </c:pt>
                <c:pt idx="216">
                  <c:v>33735.624461695297</c:v>
                </c:pt>
                <c:pt idx="217">
                  <c:v>33774.393292889996</c:v>
                </c:pt>
                <c:pt idx="218">
                  <c:v>34198.830439568301</c:v>
                </c:pt>
                <c:pt idx="219">
                  <c:v>34837.5777784483</c:v>
                </c:pt>
                <c:pt idx="220">
                  <c:v>34240.663105297899</c:v>
                </c:pt>
                <c:pt idx="221">
                  <c:v>34308.108531607199</c:v>
                </c:pt>
                <c:pt idx="222">
                  <c:v>34497.6469090139</c:v>
                </c:pt>
                <c:pt idx="223">
                  <c:v>35026.415722243699</c:v>
                </c:pt>
                <c:pt idx="224">
                  <c:v>35306.752281468398</c:v>
                </c:pt>
                <c:pt idx="225">
                  <c:v>36043.9886991764</c:v>
                </c:pt>
                <c:pt idx="226">
                  <c:v>36638.585741958697</c:v>
                </c:pt>
                <c:pt idx="227">
                  <c:v>37125.917695950498</c:v>
                </c:pt>
                <c:pt idx="228">
                  <c:v>37397.1280750441</c:v>
                </c:pt>
                <c:pt idx="229">
                  <c:v>37377.723838418999</c:v>
                </c:pt>
                <c:pt idx="230">
                  <c:v>37840.120269864499</c:v>
                </c:pt>
                <c:pt idx="231">
                  <c:v>38770.9707529148</c:v>
                </c:pt>
                <c:pt idx="232">
                  <c:v>39445.779588042496</c:v>
                </c:pt>
                <c:pt idx="233">
                  <c:v>39473.357505265602</c:v>
                </c:pt>
                <c:pt idx="234">
                  <c:v>39254.639764189502</c:v>
                </c:pt>
                <c:pt idx="235">
                  <c:v>39290.704089094397</c:v>
                </c:pt>
                <c:pt idx="236">
                  <c:v>40415.044500220298</c:v>
                </c:pt>
                <c:pt idx="237">
                  <c:v>41272.494942225305</c:v>
                </c:pt>
                <c:pt idx="238">
                  <c:v>40438.952472899</c:v>
                </c:pt>
                <c:pt idx="239">
                  <c:v>40275.462952105299</c:v>
                </c:pt>
                <c:pt idx="240">
                  <c:v>38673.992517885403</c:v>
                </c:pt>
                <c:pt idx="241">
                  <c:v>38763.395437769999</c:v>
                </c:pt>
                <c:pt idx="242">
                  <c:v>38520.807209236002</c:v>
                </c:pt>
                <c:pt idx="243">
                  <c:v>39643.222683843</c:v>
                </c:pt>
                <c:pt idx="244">
                  <c:v>40010.903798216903</c:v>
                </c:pt>
                <c:pt idx="245">
                  <c:v>38409.732257879703</c:v>
                </c:pt>
                <c:pt idx="246">
                  <c:v>37946.359955806802</c:v>
                </c:pt>
                <c:pt idx="247">
                  <c:v>37569.746465603996</c:v>
                </c:pt>
                <c:pt idx="248">
                  <c:v>35258.186419451995</c:v>
                </c:pt>
                <c:pt idx="249">
                  <c:v>31783.735753676599</c:v>
                </c:pt>
                <c:pt idx="250">
                  <c:v>30753.9326398132</c:v>
                </c:pt>
                <c:pt idx="251">
                  <c:v>31318.9500472092</c:v>
                </c:pt>
                <c:pt idx="252">
                  <c:v>29985.916267787801</c:v>
                </c:pt>
                <c:pt idx="253">
                  <c:v>28529.221466630199</c:v>
                </c:pt>
                <c:pt idx="254">
                  <c:v>29714.335294463999</c:v>
                </c:pt>
                <c:pt idx="255">
                  <c:v>31483.759258284197</c:v>
                </c:pt>
                <c:pt idx="256">
                  <c:v>33071.300978978499</c:v>
                </c:pt>
                <c:pt idx="257">
                  <c:v>32986.535735625701</c:v>
                </c:pt>
                <c:pt idx="258">
                  <c:v>34446.412370137601</c:v>
                </c:pt>
                <c:pt idx="259">
                  <c:v>35071.574524690601</c:v>
                </c:pt>
                <c:pt idx="260">
                  <c:v>35883.146969273701</c:v>
                </c:pt>
                <c:pt idx="261">
                  <c:v>35610.181803409097</c:v>
                </c:pt>
                <c:pt idx="262">
                  <c:v>36350.486256533601</c:v>
                </c:pt>
                <c:pt idx="263">
                  <c:v>36733.306775127399</c:v>
                </c:pt>
                <c:pt idx="264">
                  <c:v>35943.690566047102</c:v>
                </c:pt>
                <c:pt idx="265">
                  <c:v>36179.444157753402</c:v>
                </c:pt>
                <c:pt idx="266">
                  <c:v>37353.358575104197</c:v>
                </c:pt>
                <c:pt idx="267">
                  <c:v>37396.653370100299</c:v>
                </c:pt>
                <c:pt idx="268">
                  <c:v>35642.428289501702</c:v>
                </c:pt>
                <c:pt idx="269">
                  <c:v>35102.024064843703</c:v>
                </c:pt>
                <c:pt idx="270">
                  <c:v>36538.192170247195</c:v>
                </c:pt>
                <c:pt idx="271">
                  <c:v>35909.1630402913</c:v>
                </c:pt>
                <c:pt idx="272">
                  <c:v>37635.467157349798</c:v>
                </c:pt>
                <c:pt idx="273">
                  <c:v>38321.413804951699</c:v>
                </c:pt>
                <c:pt idx="274">
                  <c:v>37905.056139062799</c:v>
                </c:pt>
                <c:pt idx="275">
                  <c:v>39301.087856270402</c:v>
                </c:pt>
                <c:pt idx="276">
                  <c:v>39615.297727056903</c:v>
                </c:pt>
                <c:pt idx="277">
                  <c:v>40202.5587194775</c:v>
                </c:pt>
                <c:pt idx="278">
                  <c:v>40192.284637996505</c:v>
                </c:pt>
                <c:pt idx="279">
                  <c:v>41026.849000501599</c:v>
                </c:pt>
                <c:pt idx="280">
                  <c:v>40605.372812297399</c:v>
                </c:pt>
                <c:pt idx="281">
                  <c:v>40293.99794573</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39570.773633707198</c:v>
                </c:pt>
                <c:pt idx="295">
                  <c:v>40012.069144933201</c:v>
                </c:pt>
                <c:pt idx="296">
                  <c:v>40651.847682202504</c:v>
                </c:pt>
                <c:pt idx="297">
                  <c:v>40522.898505040699</c:v>
                </c:pt>
                <c:pt idx="298">
                  <c:v>40793.334308740399</c:v>
                </c:pt>
                <c:pt idx="299">
                  <c:v>41267.299948532702</c:v>
                </c:pt>
                <c:pt idx="300">
                  <c:v>42224.123383563296</c:v>
                </c:pt>
                <c:pt idx="301">
                  <c:v>42230.87356416</c:v>
                </c:pt>
                <c:pt idx="302">
                  <c:v>42627.836558406801</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45920.148131125796</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47671.9735085828</c:v>
                </c:pt>
                <c:pt idx="320">
                  <c:v>46908.329284275998</c:v>
                </c:pt>
                <c:pt idx="321">
                  <c:v>47079.125668130597</c:v>
                </c:pt>
                <c:pt idx="322">
                  <c:v>47482.862874680897</c:v>
                </c:pt>
                <c:pt idx="323">
                  <c:v>47034.750625927401</c:v>
                </c:pt>
                <c:pt idx="324">
                  <c:v>46672.594720132794</c:v>
                </c:pt>
                <c:pt idx="325">
                  <c:v>47982.4118046933</c:v>
                </c:pt>
                <c:pt idx="326">
                  <c:v>47625.461281909702</c:v>
                </c:pt>
                <c:pt idx="327">
                  <c:v>48328.7330573297</c:v>
                </c:pt>
                <c:pt idx="328">
                  <c:v>48315.779835643807</c:v>
                </c:pt>
                <c:pt idx="329">
                  <c:v>47757.845632635297</c:v>
                </c:pt>
                <c:pt idx="330">
                  <c:v>47973.680267205498</c:v>
                </c:pt>
                <c:pt idx="331">
                  <c:v>46339.8813871893</c:v>
                </c:pt>
                <c:pt idx="332">
                  <c:v>45510.911387205197</c:v>
                </c:pt>
                <c:pt idx="333">
                  <c:v>47302.472857873094</c:v>
                </c:pt>
                <c:pt idx="334">
                  <c:v>47118.221462349698</c:v>
                </c:pt>
                <c:pt idx="335">
                  <c:v>46705.6535189274</c:v>
                </c:pt>
                <c:pt idx="336">
                  <c:v>45304.129113862597</c:v>
                </c:pt>
                <c:pt idx="337">
                  <c:v>45165.483619019797</c:v>
                </c:pt>
                <c:pt idx="338">
                  <c:v>46859.241344085298</c:v>
                </c:pt>
                <c:pt idx="339">
                  <c:v>47220.5501804983</c:v>
                </c:pt>
                <c:pt idx="340">
                  <c:v>47273.345390506795</c:v>
                </c:pt>
                <c:pt idx="341">
                  <c:v>47147.288221168295</c:v>
                </c:pt>
                <c:pt idx="342">
                  <c:v>48174.789827608496</c:v>
                </c:pt>
                <c:pt idx="343">
                  <c:v>48271.920889069297</c:v>
                </c:pt>
                <c:pt idx="344">
                  <c:v>48435.532656439696</c:v>
                </c:pt>
                <c:pt idx="345">
                  <c:v>48034.091996753501</c:v>
                </c:pt>
                <c:pt idx="346">
                  <c:v>48231.757088729399</c:v>
                </c:pt>
                <c:pt idx="347">
                  <c:v>48768.411761328796</c:v>
                </c:pt>
                <c:pt idx="348">
                  <c:v>49449.2965653801</c:v>
                </c:pt>
                <c:pt idx="349">
                  <c:v>50162.889790731198</c:v>
                </c:pt>
                <c:pt idx="350">
                  <c:v>50494.857426696995</c:v>
                </c:pt>
                <c:pt idx="351">
                  <c:v>50913.719722092399</c:v>
                </c:pt>
                <c:pt idx="352">
                  <c:v>51514.629912295401</c:v>
                </c:pt>
                <c:pt idx="353">
                  <c:v>51658.269798196598</c:v>
                </c:pt>
                <c:pt idx="354">
                  <c:v>52408.202679767506</c:v>
                </c:pt>
                <c:pt idx="355">
                  <c:v>52540.843155456598</c:v>
                </c:pt>
                <c:pt idx="356">
                  <c:v>53082.941994968503</c:v>
                </c:pt>
                <c:pt idx="357">
                  <c:v>53665.772244605199</c:v>
                </c:pt>
                <c:pt idx="358">
                  <c:v>54219.711676625207</c:v>
                </c:pt>
                <c:pt idx="359">
                  <c:v>54689.829553290103</c:v>
                </c:pt>
                <c:pt idx="360">
                  <c:v>56268.912600643802</c:v>
                </c:pt>
                <c:pt idx="361">
                  <c:v>55129.286879899897</c:v>
                </c:pt>
                <c:pt idx="362">
                  <c:v>54588.099540161696</c:v>
                </c:pt>
                <c:pt idx="363">
                  <c:v>54903.280991637897</c:v>
                </c:pt>
                <c:pt idx="364">
                  <c:v>54999.772025592094</c:v>
                </c:pt>
                <c:pt idx="365">
                  <c:v>54899.094898899501</c:v>
                </c:pt>
                <c:pt idx="366">
                  <c:v>55800</c:v>
                </c:pt>
                <c:pt idx="367">
                  <c:v>56100</c:v>
                </c:pt>
                <c:pt idx="368">
                  <c:v>56200</c:v>
                </c:pt>
                <c:pt idx="369">
                  <c:v>54185.265812328798</c:v>
                </c:pt>
                <c:pt idx="370">
                  <c:v>54642.488649516396</c:v>
                </c:pt>
                <c:pt idx="371">
                  <c:v>52781.360612003897</c:v>
                </c:pt>
                <c:pt idx="372">
                  <c:v>54927.814149784797</c:v>
                </c:pt>
                <c:pt idx="373">
                  <c:v>55725.231981880395</c:v>
                </c:pt>
                <c:pt idx="374">
                  <c:v>56146.504103289095</c:v>
                </c:pt>
                <c:pt idx="375">
                  <c:v>57167.990096633002</c:v>
                </c:pt>
                <c:pt idx="376">
                  <c:v>55554.934217793503</c:v>
                </c:pt>
                <c:pt idx="377">
                  <c:v>57436.570423188794</c:v>
                </c:pt>
                <c:pt idx="378">
                  <c:v>57585.777933922502</c:v>
                </c:pt>
                <c:pt idx="379">
                  <c:v>56963.361966745098</c:v>
                </c:pt>
                <c:pt idx="380">
                  <c:v>57626.1088605642</c:v>
                </c:pt>
                <c:pt idx="381">
                  <c:v>58465.991049053897</c:v>
                </c:pt>
                <c:pt idx="382">
                  <c:v>59228.025024723</c:v>
                </c:pt>
                <c:pt idx="383">
                  <c:v>60324.197997621595</c:v>
                </c:pt>
                <c:pt idx="384">
                  <c:v>60037.0553822004</c:v>
                </c:pt>
                <c:pt idx="385">
                  <c:v>57659.615594103401</c:v>
                </c:pt>
                <c:pt idx="386">
                  <c:v>53820.625702732505</c:v>
                </c:pt>
                <c:pt idx="387">
                  <c:v>56717.904121711501</c:v>
                </c:pt>
                <c:pt idx="388">
                  <c:v>57970.255443451897</c:v>
                </c:pt>
                <c:pt idx="389">
                  <c:v>58912.036149671403</c:v>
                </c:pt>
                <c:pt idx="390">
                  <c:v>60484.847180506295</c:v>
                </c:pt>
                <c:pt idx="391">
                  <c:v>62349.672639285702</c:v>
                </c:pt>
                <c:pt idx="392">
                  <c:v>61358.581434240805</c:v>
                </c:pt>
                <c:pt idx="393">
                  <c:v>60622.538801491006</c:v>
                </c:pt>
                <c:pt idx="394">
                  <c:v>64372.086025984398</c:v>
                </c:pt>
                <c:pt idx="395">
                  <c:v>65880.344581329104</c:v>
                </c:pt>
                <c:pt idx="396">
                  <c:v>65740.121884718596</c:v>
                </c:pt>
                <c:pt idx="397">
                  <c:v>66512.606814279396</c:v>
                </c:pt>
                <c:pt idx="398">
                  <c:v>67419.690268528997</c:v>
                </c:pt>
              </c:numCache>
            </c:numRef>
          </c:val>
          <c:smooth val="0"/>
          <c:extLst>
            <c:ext xmlns:c16="http://schemas.microsoft.com/office/drawing/2014/chart" uri="{C3380CC4-5D6E-409C-BE32-E72D297353CC}">
              <c16:uniqueId val="{00000002-DFFF-42C3-B79E-F20A400067F7}"/>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Sheet1!$A$2:$A$400</c:f>
              <c:numCache>
                <c:formatCode>yy\-mmm</c:formatCode>
                <c:ptCount val="399"/>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numCache>
            </c:numRef>
          </c:cat>
          <c:val>
            <c:numRef>
              <c:f>Sheet1!$E$2:$E$400</c:f>
              <c:numCache>
                <c:formatCode>_(* #,##0_);_(* \(#,##0\);_(* "-"??_);_(@_)</c:formatCode>
                <c:ptCount val="399"/>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21485.286993266502</c:v>
                </c:pt>
                <c:pt idx="132">
                  <c:v>21652.095128320198</c:v>
                </c:pt>
                <c:pt idx="133">
                  <c:v>21573.680595635797</c:v>
                </c:pt>
                <c:pt idx="134">
                  <c:v>21885.178767203201</c:v>
                </c:pt>
                <c:pt idx="135">
                  <c:v>22182.4756036244</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24165.447792484902</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32802.989914704398</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36774.876551872301</c:v>
                </c:pt>
                <c:pt idx="356">
                  <c:v>36981.903760703295</c:v>
                </c:pt>
                <c:pt idx="357">
                  <c:v>37202.738470665303</c:v>
                </c:pt>
                <c:pt idx="358">
                  <c:v>37410.1479192271</c:v>
                </c:pt>
                <c:pt idx="359">
                  <c:v>37588.848867189299</c:v>
                </c:pt>
                <c:pt idx="360">
                  <c:v>38152.6032537594</c:v>
                </c:pt>
                <c:pt idx="361">
                  <c:v>37787.311092862205</c:v>
                </c:pt>
                <c:pt idx="362">
                  <c:v>37624.0152307018</c:v>
                </c:pt>
                <c:pt idx="363">
                  <c:v>37759.597369018498</c:v>
                </c:pt>
                <c:pt idx="364">
                  <c:v>37819.283454825098</c:v>
                </c:pt>
                <c:pt idx="365">
                  <c:v>37810.303250841105</c:v>
                </c:pt>
                <c:pt idx="366">
                  <c:v>38100</c:v>
                </c:pt>
                <c:pt idx="367">
                  <c:v>38300</c:v>
                </c:pt>
                <c:pt idx="368">
                  <c:v>38400</c:v>
                </c:pt>
                <c:pt idx="369">
                  <c:v>37696.750074022602</c:v>
                </c:pt>
                <c:pt idx="370">
                  <c:v>37889.290741096302</c:v>
                </c:pt>
                <c:pt idx="371">
                  <c:v>37280.455510637898</c:v>
                </c:pt>
                <c:pt idx="372">
                  <c:v>38076.7518577054</c:v>
                </c:pt>
                <c:pt idx="373">
                  <c:v>38388.060904038502</c:v>
                </c:pt>
                <c:pt idx="374">
                  <c:v>38570.043522145199</c:v>
                </c:pt>
                <c:pt idx="375">
                  <c:v>38961.238746048999</c:v>
                </c:pt>
                <c:pt idx="376">
                  <c:v>38451.589357349796</c:v>
                </c:pt>
                <c:pt idx="377">
                  <c:v>39137.227921962702</c:v>
                </c:pt>
                <c:pt idx="378">
                  <c:v>39225.6619873206</c:v>
                </c:pt>
                <c:pt idx="379">
                  <c:v>39046.016269170497</c:v>
                </c:pt>
                <c:pt idx="380">
                  <c:v>39307.685431390295</c:v>
                </c:pt>
                <c:pt idx="381">
                  <c:v>39624.056906722697</c:v>
                </c:pt>
                <c:pt idx="382">
                  <c:v>39906.621980320997</c:v>
                </c:pt>
                <c:pt idx="383">
                  <c:v>40303.532723751196</c:v>
                </c:pt>
                <c:pt idx="384">
                  <c:v>40233.293931523498</c:v>
                </c:pt>
                <c:pt idx="385">
                  <c:v>39460.498047991699</c:v>
                </c:pt>
                <c:pt idx="386">
                  <c:v>38171.2620183869</c:v>
                </c:pt>
                <c:pt idx="387">
                  <c:v>39199.317563930599</c:v>
                </c:pt>
                <c:pt idx="388">
                  <c:v>39633.349118667495</c:v>
                </c:pt>
                <c:pt idx="389">
                  <c:v>39957.352338249497</c:v>
                </c:pt>
                <c:pt idx="390">
                  <c:v>40492.885104318506</c:v>
                </c:pt>
                <c:pt idx="391">
                  <c:v>41118.728623840907</c:v>
                </c:pt>
                <c:pt idx="392">
                  <c:v>40793.6009410388</c:v>
                </c:pt>
                <c:pt idx="393">
                  <c:v>40550.420964491394</c:v>
                </c:pt>
                <c:pt idx="394">
                  <c:v>41805.852115414498</c:v>
                </c:pt>
                <c:pt idx="395">
                  <c:v>42296.927057278204</c:v>
                </c:pt>
                <c:pt idx="396">
                  <c:v>42252.969024153099</c:v>
                </c:pt>
                <c:pt idx="397">
                  <c:v>42502.056310274405</c:v>
                </c:pt>
                <c:pt idx="398">
                  <c:v>42792.612425044797</c:v>
                </c:pt>
              </c:numCache>
            </c:numRef>
          </c:val>
          <c:smooth val="0"/>
          <c:extLst>
            <c:ext xmlns:c16="http://schemas.microsoft.com/office/drawing/2014/chart" uri="{C3380CC4-5D6E-409C-BE32-E72D297353CC}">
              <c16:uniqueId val="{00000003-DFFF-42C3-B79E-F20A400067F7}"/>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Sheet1!$A$2:$A$400</c:f>
              <c:numCache>
                <c:formatCode>yy\-mmm</c:formatCode>
                <c:ptCount val="399"/>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c:v>43496</c:v>
                </c:pt>
                <c:pt idx="373">
                  <c:v>43524</c:v>
                </c:pt>
                <c:pt idx="374">
                  <c:v>43555</c:v>
                </c:pt>
                <c:pt idx="375">
                  <c:v>43585</c:v>
                </c:pt>
                <c:pt idx="376">
                  <c:v>43616</c:v>
                </c:pt>
                <c:pt idx="377">
                  <c:v>43646</c:v>
                </c:pt>
                <c:pt idx="378">
                  <c:v>43677</c:v>
                </c:pt>
                <c:pt idx="379">
                  <c:v>43708</c:v>
                </c:pt>
                <c:pt idx="380">
                  <c:v>43738</c:v>
                </c:pt>
                <c:pt idx="381">
                  <c:v>43769</c:v>
                </c:pt>
                <c:pt idx="382">
                  <c:v>43799</c:v>
                </c:pt>
                <c:pt idx="383">
                  <c:v>43830</c:v>
                </c:pt>
                <c:pt idx="384">
                  <c:v>43861</c:v>
                </c:pt>
                <c:pt idx="385">
                  <c:v>43890</c:v>
                </c:pt>
                <c:pt idx="386">
                  <c:v>43921</c:v>
                </c:pt>
                <c:pt idx="387" formatCode="mmm\-yy">
                  <c:v>43951</c:v>
                </c:pt>
                <c:pt idx="388" formatCode="mmm\-yy">
                  <c:v>43982</c:v>
                </c:pt>
                <c:pt idx="389" formatCode="mmm\-yy">
                  <c:v>44012</c:v>
                </c:pt>
                <c:pt idx="390" formatCode="mm/yyyy">
                  <c:v>44043</c:v>
                </c:pt>
                <c:pt idx="391" formatCode="mm/yyyy">
                  <c:v>44074</c:v>
                </c:pt>
                <c:pt idx="392" formatCode="mm/yyyy">
                  <c:v>44104</c:v>
                </c:pt>
                <c:pt idx="393" formatCode="mm/yyyy">
                  <c:v>44135</c:v>
                </c:pt>
                <c:pt idx="394" formatCode="mm/yyyy">
                  <c:v>44165</c:v>
                </c:pt>
                <c:pt idx="395" formatCode="mm/yyyy">
                  <c:v>44196</c:v>
                </c:pt>
                <c:pt idx="396" formatCode="mm/yyyy">
                  <c:v>44227</c:v>
                </c:pt>
                <c:pt idx="397" formatCode="mm/yyyy">
                  <c:v>44255</c:v>
                </c:pt>
                <c:pt idx="398" formatCode="mm/yyyy">
                  <c:v>44286</c:v>
                </c:pt>
              </c:numCache>
            </c:numRef>
          </c:cat>
          <c:val>
            <c:numRef>
              <c:f>Sheet1!$F$2:$F$400</c:f>
              <c:numCache>
                <c:formatCode>_(* #,##0_);_(* \(#,##0\);_(* "-"??_);_(@_)</c:formatCode>
                <c:ptCount val="399"/>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15718.459433090498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18345.681368717298</c:v>
                </c:pt>
                <c:pt idx="140">
                  <c:v>18416.701170431901</c:v>
                </c:pt>
                <c:pt idx="141">
                  <c:v>18488.281362870999</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21552.247366731997</c:v>
                </c:pt>
                <c:pt idx="210">
                  <c:v>21603.4274885538</c:v>
                </c:pt>
                <c:pt idx="211">
                  <c:v>21668.6071896295</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22333.868322912898</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24303.977214357699</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24460.166820680002</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24499.026020929603</c:v>
                </c:pt>
                <c:pt idx="284">
                  <c:v>24499.1485160597</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24504.979883141601</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24519.203838198398</c:v>
                </c:pt>
                <c:pt idx="311">
                  <c:v>24519.782491408998</c:v>
                </c:pt>
                <c:pt idx="312">
                  <c:v>24520.287598928298</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24524.834016696499</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24563.910205054501</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24632.716692962902</c:v>
                </c:pt>
                <c:pt idx="353">
                  <c:v>24647.865813729099</c:v>
                </c:pt>
                <c:pt idx="354">
                  <c:v>24665.713333364798</c:v>
                </c:pt>
                <c:pt idx="355">
                  <c:v>24683.9955600875</c:v>
                </c:pt>
                <c:pt idx="356">
                  <c:v>24707.235541907401</c:v>
                </c:pt>
                <c:pt idx="357">
                  <c:v>24731.028913280003</c:v>
                </c:pt>
                <c:pt idx="358">
                  <c:v>24751.511151425999</c:v>
                </c:pt>
                <c:pt idx="359">
                  <c:v>24773.366735772703</c:v>
                </c:pt>
                <c:pt idx="360">
                  <c:v>24801.172362596899</c:v>
                </c:pt>
                <c:pt idx="361">
                  <c:v>24828.557817119701</c:v>
                </c:pt>
                <c:pt idx="362">
                  <c:v>24857.7015782854</c:v>
                </c:pt>
                <c:pt idx="363">
                  <c:v>24893.332607727698</c:v>
                </c:pt>
                <c:pt idx="364">
                  <c:v>24928.280357375701</c:v>
                </c:pt>
                <c:pt idx="365">
                  <c:v>24962.073134228202</c:v>
                </c:pt>
                <c:pt idx="366">
                  <c:v>25000</c:v>
                </c:pt>
                <c:pt idx="367">
                  <c:v>25000</c:v>
                </c:pt>
                <c:pt idx="368">
                  <c:v>25099.999999999996</c:v>
                </c:pt>
                <c:pt idx="369">
                  <c:v>25128.318758720499</c:v>
                </c:pt>
                <c:pt idx="370">
                  <c:v>25172.974293986597</c:v>
                </c:pt>
                <c:pt idx="371">
                  <c:v>25221.369337066801</c:v>
                </c:pt>
                <c:pt idx="372">
                  <c:v>25273.1387197681</c:v>
                </c:pt>
                <c:pt idx="373">
                  <c:v>25319.492183494</c:v>
                </c:pt>
                <c:pt idx="374">
                  <c:v>25368.141055775301</c:v>
                </c:pt>
                <c:pt idx="375">
                  <c:v>25421.203596421699</c:v>
                </c:pt>
                <c:pt idx="376">
                  <c:v>25473.423832849501</c:v>
                </c:pt>
                <c:pt idx="377">
                  <c:v>25519.087492412196</c:v>
                </c:pt>
                <c:pt idx="378">
                  <c:v>25568.119867120196</c:v>
                </c:pt>
                <c:pt idx="379">
                  <c:v>25610.279139969098</c:v>
                </c:pt>
                <c:pt idx="380">
                  <c:v>25655.570918628098</c:v>
                </c:pt>
                <c:pt idx="381">
                  <c:v>25694.631525351702</c:v>
                </c:pt>
                <c:pt idx="382">
                  <c:v>25726.197380180602</c:v>
                </c:pt>
                <c:pt idx="383">
                  <c:v>25761.810155214003</c:v>
                </c:pt>
                <c:pt idx="384">
                  <c:v>25794.643582256798</c:v>
                </c:pt>
                <c:pt idx="385">
                  <c:v>25825.179281329496</c:v>
                </c:pt>
                <c:pt idx="386">
                  <c:v>25857.127610618398</c:v>
                </c:pt>
                <c:pt idx="387">
                  <c:v>25857.988652967899</c:v>
                </c:pt>
                <c:pt idx="388">
                  <c:v>25859.656493236002</c:v>
                </c:pt>
                <c:pt idx="389">
                  <c:v>25862.348483476901</c:v>
                </c:pt>
                <c:pt idx="390">
                  <c:v>25865.131272173701</c:v>
                </c:pt>
                <c:pt idx="391">
                  <c:v>25867.2004826755</c:v>
                </c:pt>
                <c:pt idx="392">
                  <c:v>25869.311246234902</c:v>
                </c:pt>
                <c:pt idx="393">
                  <c:v>25871.2074667493</c:v>
                </c:pt>
                <c:pt idx="394">
                  <c:v>25872.987405823002</c:v>
                </c:pt>
                <c:pt idx="395">
                  <c:v>25874.612229432001</c:v>
                </c:pt>
                <c:pt idx="396">
                  <c:v>25875.903372582299</c:v>
                </c:pt>
                <c:pt idx="397">
                  <c:v>25876.930645946202</c:v>
                </c:pt>
                <c:pt idx="398">
                  <c:v>25877.831163132701</c:v>
                </c:pt>
              </c:numCache>
            </c:numRef>
          </c:val>
          <c:smooth val="0"/>
          <c:extLst>
            <c:ext xmlns:c16="http://schemas.microsoft.com/office/drawing/2014/chart" uri="{C3380CC4-5D6E-409C-BE32-E72D297353CC}">
              <c16:uniqueId val="{00000004-DFFF-42C3-B79E-F20A400067F7}"/>
            </c:ext>
          </c:extLst>
        </c:ser>
        <c:dLbls>
          <c:showLegendKey val="0"/>
          <c:showVal val="0"/>
          <c:showCatName val="0"/>
          <c:showSerName val="0"/>
          <c:showPercent val="0"/>
          <c:showBubbleSize val="0"/>
        </c:dLbls>
        <c:smooth val="0"/>
        <c:axId val="154329472"/>
        <c:axId val="154331008"/>
      </c:lineChart>
      <c:dateAx>
        <c:axId val="154329472"/>
        <c:scaling>
          <c:orientation val="minMax"/>
          <c:max val="44286"/>
          <c:min val="32478"/>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800">
                <a:solidFill>
                  <a:schemeClr val="tx1"/>
                </a:solidFill>
                <a:latin typeface="Arial" pitchFamily="34" charset="0"/>
                <a:cs typeface="Arial" pitchFamily="34" charset="0"/>
              </a:defRPr>
            </a:pPr>
            <a:endParaRPr lang="en-US"/>
          </a:p>
        </c:txPr>
        <c:crossAx val="154331008"/>
        <c:crosses val="autoZero"/>
        <c:auto val="1"/>
        <c:lblOffset val="100"/>
        <c:baseTimeUnit val="months"/>
        <c:majorUnit val="5"/>
        <c:majorTimeUnit val="years"/>
      </c:dateAx>
      <c:valAx>
        <c:axId val="154331008"/>
        <c:scaling>
          <c:orientation val="minMax"/>
          <c:max val="160000"/>
          <c:min val="0"/>
        </c:scaling>
        <c:delete val="0"/>
        <c:axPos val="l"/>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154329472"/>
        <c:crosses val="autoZero"/>
        <c:crossBetween val="between"/>
        <c:majorUnit val="20000"/>
      </c:valAx>
    </c:plotArea>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72127735911785"/>
          <c:y val="0.15718089282660963"/>
          <c:w val="0.65412742956959846"/>
          <c:h val="0.78942398620944754"/>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4AA-4224-9BB5-54B9C8BC6CF1}"/>
                </c:ext>
              </c:extLst>
            </c:dLbl>
            <c:dLbl>
              <c:idx val="1"/>
              <c:numFmt formatCode="#,##0.00;\-#,##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D4AA-4224-9BB5-54B9C8BC6CF1}"/>
                </c:ext>
              </c:extLst>
            </c:dLbl>
            <c:dLbl>
              <c:idx val="2"/>
              <c:numFmt formatCode="#,##0.00;\-#,##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4AA-4224-9BB5-54B9C8BC6CF1}"/>
                </c:ext>
              </c:extLst>
            </c:dLbl>
            <c:dLbl>
              <c:idx val="3"/>
              <c:numFmt formatCode="#,##0.00;\-#,##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D4AA-4224-9BB5-54B9C8BC6CF1}"/>
                </c:ext>
              </c:extLst>
            </c:dLbl>
            <c:numFmt formatCode="#,##0.00;\-#,##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Stocks</c:v>
                </c:pt>
                <c:pt idx="1">
                  <c:v>75/25</c:v>
                </c:pt>
                <c:pt idx="2">
                  <c:v>50/50</c:v>
                </c:pt>
                <c:pt idx="3">
                  <c:v>25/75</c:v>
                </c:pt>
                <c:pt idx="4">
                  <c:v>100% Treasury Bills</c:v>
                </c:pt>
              </c:strCache>
            </c:strRef>
          </c:cat>
          <c:val>
            <c:numRef>
              <c:f>Sheet1!$B$2:$B$6</c:f>
              <c:numCache>
                <c:formatCode>0.00</c:formatCode>
                <c:ptCount val="5"/>
                <c:pt idx="0">
                  <c:v>0</c:v>
                </c:pt>
                <c:pt idx="1">
                  <c:v>0</c:v>
                </c:pt>
                <c:pt idx="2">
                  <c:v>0</c:v>
                </c:pt>
                <c:pt idx="3">
                  <c:v>0</c:v>
                </c:pt>
                <c:pt idx="4">
                  <c:v>0</c:v>
                </c:pt>
              </c:numCache>
            </c:numRef>
          </c:val>
          <c:extLst>
            <c:ext xmlns:c16="http://schemas.microsoft.com/office/drawing/2014/chart" uri="{C3380CC4-5D6E-409C-BE32-E72D297353CC}">
              <c16:uniqueId val="{00000004-D4AA-4224-9BB5-54B9C8BC6CF1}"/>
            </c:ext>
          </c:extLst>
        </c:ser>
        <c:ser>
          <c:idx val="1"/>
          <c:order val="1"/>
          <c:tx>
            <c:strRef>
              <c:f>Sheet1!$C$1</c:f>
              <c:strCache>
                <c:ptCount val="1"/>
                <c:pt idx="0">
                  <c:v>Series 2</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5-D4AA-4224-9BB5-54B9C8BC6CF1}"/>
              </c:ext>
            </c:extLst>
          </c:dPt>
          <c:dPt>
            <c:idx val="1"/>
            <c:invertIfNegative val="0"/>
            <c:bubble3D val="0"/>
            <c:extLst>
              <c:ext xmlns:c16="http://schemas.microsoft.com/office/drawing/2014/chart" uri="{C3380CC4-5D6E-409C-BE32-E72D297353CC}">
                <c16:uniqueId val="{00000006-D4AA-4224-9BB5-54B9C8BC6CF1}"/>
              </c:ext>
            </c:extLst>
          </c:dPt>
          <c:dLbls>
            <c:numFmt formatCode="#,##0.00;[Red]\-#,##0.00;" sourceLinked="0"/>
            <c:spPr>
              <a:noFill/>
              <a:ln>
                <a:noFill/>
              </a:ln>
              <a:effectLst/>
            </c:spPr>
            <c:txPr>
              <a:bodyPr wrap="square" lIns="38100" tIns="19050" rIns="38100" bIns="19050" anchor="ctr">
                <a:spAutoFit/>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100% Stocks</c:v>
                </c:pt>
                <c:pt idx="1">
                  <c:v>75/25</c:v>
                </c:pt>
                <c:pt idx="2">
                  <c:v>50/50</c:v>
                </c:pt>
                <c:pt idx="3">
                  <c:v>25/75</c:v>
                </c:pt>
                <c:pt idx="4">
                  <c:v>100% Treasury Bills</c:v>
                </c:pt>
              </c:strCache>
            </c:strRef>
          </c:cat>
          <c:val>
            <c:numRef>
              <c:f>Sheet1!$C$2:$C$6</c:f>
              <c:numCache>
                <c:formatCode>0.00</c:formatCode>
                <c:ptCount val="5"/>
                <c:pt idx="0">
                  <c:v>4.68</c:v>
                </c:pt>
                <c:pt idx="1">
                  <c:v>3.51</c:v>
                </c:pt>
                <c:pt idx="2">
                  <c:v>2.34</c:v>
                </c:pt>
                <c:pt idx="3">
                  <c:v>1.17</c:v>
                </c:pt>
                <c:pt idx="4">
                  <c:v>0.01</c:v>
                </c:pt>
              </c:numCache>
            </c:numRef>
          </c:val>
          <c:extLst>
            <c:ext xmlns:c16="http://schemas.microsoft.com/office/drawing/2014/chart" uri="{C3380CC4-5D6E-409C-BE32-E72D297353CC}">
              <c16:uniqueId val="{00000007-D4AA-4224-9BB5-54B9C8BC6CF1}"/>
            </c:ext>
          </c:extLst>
        </c:ser>
        <c:dLbls>
          <c:showLegendKey val="0"/>
          <c:showVal val="0"/>
          <c:showCatName val="0"/>
          <c:showSerName val="0"/>
          <c:showPercent val="0"/>
          <c:showBubbleSize val="0"/>
        </c:dLbls>
        <c:gapWidth val="43"/>
        <c:overlap val="71"/>
        <c:axId val="156994944"/>
        <c:axId val="156996736"/>
      </c:barChart>
      <c:catAx>
        <c:axId val="15699494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56996736"/>
        <c:crosses val="autoZero"/>
        <c:auto val="1"/>
        <c:lblAlgn val="ctr"/>
        <c:lblOffset val="100"/>
        <c:noMultiLvlLbl val="0"/>
      </c:catAx>
      <c:valAx>
        <c:axId val="156996736"/>
        <c:scaling>
          <c:orientation val="minMax"/>
          <c:max val="6"/>
          <c:min val="0"/>
        </c:scaling>
        <c:delete val="0"/>
        <c:axPos val="t"/>
        <c:numFmt formatCode="0.00" sourceLinked="1"/>
        <c:majorTickMark val="none"/>
        <c:minorTickMark val="none"/>
        <c:tickLblPos val="none"/>
        <c:spPr>
          <a:ln>
            <a:noFill/>
          </a:ln>
        </c:spPr>
        <c:crossAx val="156994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2424989542813907"/>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mmm\ dd\,\ yyyy</c:formatCode>
                <c:ptCount val="262"/>
                <c:pt idx="0">
                  <c:v>43921</c:v>
                </c:pt>
                <c:pt idx="1">
                  <c:v>43922</c:v>
                </c:pt>
                <c:pt idx="2">
                  <c:v>43923</c:v>
                </c:pt>
                <c:pt idx="3">
                  <c:v>43924</c:v>
                </c:pt>
                <c:pt idx="4">
                  <c:v>43927</c:v>
                </c:pt>
                <c:pt idx="5">
                  <c:v>43928</c:v>
                </c:pt>
                <c:pt idx="6">
                  <c:v>43929</c:v>
                </c:pt>
                <c:pt idx="7">
                  <c:v>43930</c:v>
                </c:pt>
                <c:pt idx="8">
                  <c:v>43931</c:v>
                </c:pt>
                <c:pt idx="9">
                  <c:v>43934</c:v>
                </c:pt>
                <c:pt idx="10">
                  <c:v>43935</c:v>
                </c:pt>
                <c:pt idx="11">
                  <c:v>43936</c:v>
                </c:pt>
                <c:pt idx="12">
                  <c:v>43937</c:v>
                </c:pt>
                <c:pt idx="13">
                  <c:v>43938</c:v>
                </c:pt>
                <c:pt idx="14">
                  <c:v>43941</c:v>
                </c:pt>
                <c:pt idx="15">
                  <c:v>43942</c:v>
                </c:pt>
                <c:pt idx="16">
                  <c:v>43943</c:v>
                </c:pt>
                <c:pt idx="17">
                  <c:v>43944</c:v>
                </c:pt>
                <c:pt idx="18">
                  <c:v>43945</c:v>
                </c:pt>
                <c:pt idx="19">
                  <c:v>43948</c:v>
                </c:pt>
                <c:pt idx="20">
                  <c:v>43949</c:v>
                </c:pt>
                <c:pt idx="21">
                  <c:v>43950</c:v>
                </c:pt>
                <c:pt idx="22">
                  <c:v>43951</c:v>
                </c:pt>
                <c:pt idx="23">
                  <c:v>43952</c:v>
                </c:pt>
                <c:pt idx="24">
                  <c:v>43955</c:v>
                </c:pt>
                <c:pt idx="25">
                  <c:v>43956</c:v>
                </c:pt>
                <c:pt idx="26">
                  <c:v>43957</c:v>
                </c:pt>
                <c:pt idx="27">
                  <c:v>43958</c:v>
                </c:pt>
                <c:pt idx="28">
                  <c:v>43959</c:v>
                </c:pt>
                <c:pt idx="29">
                  <c:v>43962</c:v>
                </c:pt>
                <c:pt idx="30">
                  <c:v>43963</c:v>
                </c:pt>
                <c:pt idx="31">
                  <c:v>43964</c:v>
                </c:pt>
                <c:pt idx="32">
                  <c:v>43965</c:v>
                </c:pt>
                <c:pt idx="33">
                  <c:v>43966</c:v>
                </c:pt>
                <c:pt idx="34">
                  <c:v>43969</c:v>
                </c:pt>
                <c:pt idx="35">
                  <c:v>43970</c:v>
                </c:pt>
                <c:pt idx="36">
                  <c:v>43971</c:v>
                </c:pt>
                <c:pt idx="37">
                  <c:v>43972</c:v>
                </c:pt>
                <c:pt idx="38">
                  <c:v>43973</c:v>
                </c:pt>
                <c:pt idx="39">
                  <c:v>43976</c:v>
                </c:pt>
                <c:pt idx="40">
                  <c:v>43977</c:v>
                </c:pt>
                <c:pt idx="41">
                  <c:v>43978</c:v>
                </c:pt>
                <c:pt idx="42">
                  <c:v>43979</c:v>
                </c:pt>
                <c:pt idx="43">
                  <c:v>43980</c:v>
                </c:pt>
                <c:pt idx="44">
                  <c:v>43983</c:v>
                </c:pt>
                <c:pt idx="45">
                  <c:v>43984</c:v>
                </c:pt>
                <c:pt idx="46">
                  <c:v>43985</c:v>
                </c:pt>
                <c:pt idx="47">
                  <c:v>43986</c:v>
                </c:pt>
                <c:pt idx="48">
                  <c:v>43987</c:v>
                </c:pt>
                <c:pt idx="49">
                  <c:v>43990</c:v>
                </c:pt>
                <c:pt idx="50">
                  <c:v>43991</c:v>
                </c:pt>
                <c:pt idx="51">
                  <c:v>43992</c:v>
                </c:pt>
                <c:pt idx="52">
                  <c:v>43993</c:v>
                </c:pt>
                <c:pt idx="53">
                  <c:v>43994</c:v>
                </c:pt>
                <c:pt idx="54">
                  <c:v>43997</c:v>
                </c:pt>
                <c:pt idx="55">
                  <c:v>43998</c:v>
                </c:pt>
                <c:pt idx="56">
                  <c:v>43999</c:v>
                </c:pt>
                <c:pt idx="57">
                  <c:v>44000</c:v>
                </c:pt>
                <c:pt idx="58">
                  <c:v>44001</c:v>
                </c:pt>
                <c:pt idx="59">
                  <c:v>44004</c:v>
                </c:pt>
                <c:pt idx="60">
                  <c:v>44005</c:v>
                </c:pt>
                <c:pt idx="61">
                  <c:v>44006</c:v>
                </c:pt>
                <c:pt idx="62">
                  <c:v>44007</c:v>
                </c:pt>
                <c:pt idx="63">
                  <c:v>44008</c:v>
                </c:pt>
                <c:pt idx="64">
                  <c:v>44011</c:v>
                </c:pt>
                <c:pt idx="65">
                  <c:v>44012</c:v>
                </c:pt>
                <c:pt idx="66">
                  <c:v>44013</c:v>
                </c:pt>
                <c:pt idx="67">
                  <c:v>44014</c:v>
                </c:pt>
                <c:pt idx="68">
                  <c:v>44015</c:v>
                </c:pt>
                <c:pt idx="69">
                  <c:v>44018</c:v>
                </c:pt>
                <c:pt idx="70">
                  <c:v>44019</c:v>
                </c:pt>
                <c:pt idx="71">
                  <c:v>44020</c:v>
                </c:pt>
                <c:pt idx="72">
                  <c:v>44021</c:v>
                </c:pt>
                <c:pt idx="73">
                  <c:v>44022</c:v>
                </c:pt>
                <c:pt idx="74">
                  <c:v>44025</c:v>
                </c:pt>
                <c:pt idx="75">
                  <c:v>44026</c:v>
                </c:pt>
                <c:pt idx="76">
                  <c:v>44027</c:v>
                </c:pt>
                <c:pt idx="77">
                  <c:v>44028</c:v>
                </c:pt>
                <c:pt idx="78">
                  <c:v>44029</c:v>
                </c:pt>
                <c:pt idx="79">
                  <c:v>44032</c:v>
                </c:pt>
                <c:pt idx="80">
                  <c:v>44033</c:v>
                </c:pt>
                <c:pt idx="81">
                  <c:v>44034</c:v>
                </c:pt>
                <c:pt idx="82">
                  <c:v>44035</c:v>
                </c:pt>
                <c:pt idx="83">
                  <c:v>44036</c:v>
                </c:pt>
                <c:pt idx="84">
                  <c:v>44039</c:v>
                </c:pt>
                <c:pt idx="85">
                  <c:v>44040</c:v>
                </c:pt>
                <c:pt idx="86">
                  <c:v>44041</c:v>
                </c:pt>
                <c:pt idx="87">
                  <c:v>44042</c:v>
                </c:pt>
                <c:pt idx="88">
                  <c:v>44043</c:v>
                </c:pt>
                <c:pt idx="89">
                  <c:v>44046</c:v>
                </c:pt>
                <c:pt idx="90">
                  <c:v>44047</c:v>
                </c:pt>
                <c:pt idx="91">
                  <c:v>44048</c:v>
                </c:pt>
                <c:pt idx="92">
                  <c:v>44049</c:v>
                </c:pt>
                <c:pt idx="93">
                  <c:v>44050</c:v>
                </c:pt>
                <c:pt idx="94">
                  <c:v>44053</c:v>
                </c:pt>
                <c:pt idx="95">
                  <c:v>44054</c:v>
                </c:pt>
                <c:pt idx="96">
                  <c:v>44055</c:v>
                </c:pt>
                <c:pt idx="97">
                  <c:v>44056</c:v>
                </c:pt>
                <c:pt idx="98">
                  <c:v>44057</c:v>
                </c:pt>
                <c:pt idx="99">
                  <c:v>44060</c:v>
                </c:pt>
                <c:pt idx="100">
                  <c:v>44061</c:v>
                </c:pt>
                <c:pt idx="101">
                  <c:v>44062</c:v>
                </c:pt>
                <c:pt idx="102">
                  <c:v>44063</c:v>
                </c:pt>
                <c:pt idx="103">
                  <c:v>44064</c:v>
                </c:pt>
                <c:pt idx="104">
                  <c:v>44067</c:v>
                </c:pt>
                <c:pt idx="105">
                  <c:v>44068</c:v>
                </c:pt>
                <c:pt idx="106">
                  <c:v>44069</c:v>
                </c:pt>
                <c:pt idx="107">
                  <c:v>44070</c:v>
                </c:pt>
                <c:pt idx="108">
                  <c:v>44071</c:v>
                </c:pt>
                <c:pt idx="109">
                  <c:v>44074</c:v>
                </c:pt>
                <c:pt idx="110">
                  <c:v>44075</c:v>
                </c:pt>
                <c:pt idx="111">
                  <c:v>44076</c:v>
                </c:pt>
                <c:pt idx="112">
                  <c:v>44077</c:v>
                </c:pt>
                <c:pt idx="113">
                  <c:v>44078</c:v>
                </c:pt>
                <c:pt idx="114">
                  <c:v>44081</c:v>
                </c:pt>
                <c:pt idx="115">
                  <c:v>44082</c:v>
                </c:pt>
                <c:pt idx="116">
                  <c:v>44083</c:v>
                </c:pt>
                <c:pt idx="117">
                  <c:v>44084</c:v>
                </c:pt>
                <c:pt idx="118">
                  <c:v>44085</c:v>
                </c:pt>
                <c:pt idx="119">
                  <c:v>44088</c:v>
                </c:pt>
                <c:pt idx="120">
                  <c:v>44089</c:v>
                </c:pt>
                <c:pt idx="121">
                  <c:v>44090</c:v>
                </c:pt>
                <c:pt idx="122">
                  <c:v>44091</c:v>
                </c:pt>
                <c:pt idx="123">
                  <c:v>44092</c:v>
                </c:pt>
                <c:pt idx="124">
                  <c:v>44095</c:v>
                </c:pt>
                <c:pt idx="125">
                  <c:v>44096</c:v>
                </c:pt>
                <c:pt idx="126">
                  <c:v>44097</c:v>
                </c:pt>
                <c:pt idx="127">
                  <c:v>44098</c:v>
                </c:pt>
                <c:pt idx="128">
                  <c:v>44099</c:v>
                </c:pt>
                <c:pt idx="129">
                  <c:v>44102</c:v>
                </c:pt>
                <c:pt idx="130">
                  <c:v>44103</c:v>
                </c:pt>
                <c:pt idx="131">
                  <c:v>44104</c:v>
                </c:pt>
                <c:pt idx="132">
                  <c:v>44105</c:v>
                </c:pt>
                <c:pt idx="133">
                  <c:v>44106</c:v>
                </c:pt>
                <c:pt idx="134">
                  <c:v>44109</c:v>
                </c:pt>
                <c:pt idx="135">
                  <c:v>44110</c:v>
                </c:pt>
                <c:pt idx="136">
                  <c:v>44111</c:v>
                </c:pt>
                <c:pt idx="137">
                  <c:v>44112</c:v>
                </c:pt>
                <c:pt idx="138">
                  <c:v>44113</c:v>
                </c:pt>
                <c:pt idx="139">
                  <c:v>44116</c:v>
                </c:pt>
                <c:pt idx="140">
                  <c:v>44117</c:v>
                </c:pt>
                <c:pt idx="141">
                  <c:v>44118</c:v>
                </c:pt>
                <c:pt idx="142">
                  <c:v>44119</c:v>
                </c:pt>
                <c:pt idx="143">
                  <c:v>44120</c:v>
                </c:pt>
                <c:pt idx="144">
                  <c:v>44123</c:v>
                </c:pt>
                <c:pt idx="145">
                  <c:v>44124</c:v>
                </c:pt>
                <c:pt idx="146">
                  <c:v>44125</c:v>
                </c:pt>
                <c:pt idx="147">
                  <c:v>44126</c:v>
                </c:pt>
                <c:pt idx="148">
                  <c:v>44127</c:v>
                </c:pt>
                <c:pt idx="149">
                  <c:v>44130</c:v>
                </c:pt>
                <c:pt idx="150">
                  <c:v>44131</c:v>
                </c:pt>
                <c:pt idx="151">
                  <c:v>44132</c:v>
                </c:pt>
                <c:pt idx="152">
                  <c:v>44133</c:v>
                </c:pt>
                <c:pt idx="153">
                  <c:v>44134</c:v>
                </c:pt>
                <c:pt idx="154">
                  <c:v>44137</c:v>
                </c:pt>
                <c:pt idx="155">
                  <c:v>44138</c:v>
                </c:pt>
                <c:pt idx="156">
                  <c:v>44139</c:v>
                </c:pt>
                <c:pt idx="157">
                  <c:v>44140</c:v>
                </c:pt>
                <c:pt idx="158">
                  <c:v>44141</c:v>
                </c:pt>
                <c:pt idx="159">
                  <c:v>44144</c:v>
                </c:pt>
                <c:pt idx="160">
                  <c:v>44145</c:v>
                </c:pt>
                <c:pt idx="161">
                  <c:v>44146</c:v>
                </c:pt>
                <c:pt idx="162">
                  <c:v>44147</c:v>
                </c:pt>
                <c:pt idx="163">
                  <c:v>44148</c:v>
                </c:pt>
                <c:pt idx="164">
                  <c:v>44151</c:v>
                </c:pt>
                <c:pt idx="165">
                  <c:v>44152</c:v>
                </c:pt>
                <c:pt idx="166">
                  <c:v>44153</c:v>
                </c:pt>
                <c:pt idx="167">
                  <c:v>44154</c:v>
                </c:pt>
                <c:pt idx="168">
                  <c:v>44155</c:v>
                </c:pt>
                <c:pt idx="169">
                  <c:v>44158</c:v>
                </c:pt>
                <c:pt idx="170">
                  <c:v>44159</c:v>
                </c:pt>
                <c:pt idx="171">
                  <c:v>44160</c:v>
                </c:pt>
                <c:pt idx="172">
                  <c:v>44161</c:v>
                </c:pt>
                <c:pt idx="173">
                  <c:v>44162</c:v>
                </c:pt>
                <c:pt idx="174">
                  <c:v>44165</c:v>
                </c:pt>
                <c:pt idx="175">
                  <c:v>44166</c:v>
                </c:pt>
                <c:pt idx="176">
                  <c:v>44167</c:v>
                </c:pt>
                <c:pt idx="177">
                  <c:v>44168</c:v>
                </c:pt>
                <c:pt idx="178">
                  <c:v>44169</c:v>
                </c:pt>
                <c:pt idx="179">
                  <c:v>44172</c:v>
                </c:pt>
                <c:pt idx="180">
                  <c:v>44173</c:v>
                </c:pt>
                <c:pt idx="181">
                  <c:v>44174</c:v>
                </c:pt>
                <c:pt idx="182">
                  <c:v>44175</c:v>
                </c:pt>
                <c:pt idx="183">
                  <c:v>44176</c:v>
                </c:pt>
                <c:pt idx="184">
                  <c:v>44179</c:v>
                </c:pt>
                <c:pt idx="185">
                  <c:v>44180</c:v>
                </c:pt>
                <c:pt idx="186">
                  <c:v>44181</c:v>
                </c:pt>
                <c:pt idx="187">
                  <c:v>44182</c:v>
                </c:pt>
                <c:pt idx="188">
                  <c:v>44183</c:v>
                </c:pt>
                <c:pt idx="189">
                  <c:v>44186</c:v>
                </c:pt>
                <c:pt idx="190">
                  <c:v>44187</c:v>
                </c:pt>
                <c:pt idx="191">
                  <c:v>44188</c:v>
                </c:pt>
                <c:pt idx="192">
                  <c:v>44189</c:v>
                </c:pt>
                <c:pt idx="193">
                  <c:v>44190</c:v>
                </c:pt>
                <c:pt idx="194">
                  <c:v>44193</c:v>
                </c:pt>
                <c:pt idx="195">
                  <c:v>44194</c:v>
                </c:pt>
                <c:pt idx="196">
                  <c:v>44195</c:v>
                </c:pt>
                <c:pt idx="197">
                  <c:v>44196</c:v>
                </c:pt>
                <c:pt idx="198">
                  <c:v>44197</c:v>
                </c:pt>
                <c:pt idx="199">
                  <c:v>44200</c:v>
                </c:pt>
                <c:pt idx="200">
                  <c:v>44201</c:v>
                </c:pt>
                <c:pt idx="201">
                  <c:v>44202</c:v>
                </c:pt>
                <c:pt idx="202">
                  <c:v>44203</c:v>
                </c:pt>
                <c:pt idx="203">
                  <c:v>44204</c:v>
                </c:pt>
                <c:pt idx="204">
                  <c:v>44207</c:v>
                </c:pt>
                <c:pt idx="205">
                  <c:v>44208</c:v>
                </c:pt>
                <c:pt idx="206">
                  <c:v>44209</c:v>
                </c:pt>
                <c:pt idx="207">
                  <c:v>44210</c:v>
                </c:pt>
                <c:pt idx="208">
                  <c:v>44211</c:v>
                </c:pt>
                <c:pt idx="209">
                  <c:v>44214</c:v>
                </c:pt>
                <c:pt idx="210">
                  <c:v>44215</c:v>
                </c:pt>
                <c:pt idx="211">
                  <c:v>44216</c:v>
                </c:pt>
                <c:pt idx="212">
                  <c:v>44217</c:v>
                </c:pt>
                <c:pt idx="213">
                  <c:v>44218</c:v>
                </c:pt>
                <c:pt idx="214">
                  <c:v>44221</c:v>
                </c:pt>
                <c:pt idx="215">
                  <c:v>44222</c:v>
                </c:pt>
                <c:pt idx="216">
                  <c:v>44223</c:v>
                </c:pt>
                <c:pt idx="217">
                  <c:v>44224</c:v>
                </c:pt>
                <c:pt idx="218">
                  <c:v>44225</c:v>
                </c:pt>
                <c:pt idx="219">
                  <c:v>44228</c:v>
                </c:pt>
                <c:pt idx="220">
                  <c:v>44229</c:v>
                </c:pt>
                <c:pt idx="221">
                  <c:v>44230</c:v>
                </c:pt>
                <c:pt idx="222">
                  <c:v>44231</c:v>
                </c:pt>
                <c:pt idx="223">
                  <c:v>44232</c:v>
                </c:pt>
                <c:pt idx="224">
                  <c:v>44235</c:v>
                </c:pt>
                <c:pt idx="225">
                  <c:v>44236</c:v>
                </c:pt>
                <c:pt idx="226">
                  <c:v>44237</c:v>
                </c:pt>
                <c:pt idx="227">
                  <c:v>44238</c:v>
                </c:pt>
                <c:pt idx="228">
                  <c:v>44239</c:v>
                </c:pt>
                <c:pt idx="229">
                  <c:v>44242</c:v>
                </c:pt>
                <c:pt idx="230">
                  <c:v>44243</c:v>
                </c:pt>
                <c:pt idx="231">
                  <c:v>44244</c:v>
                </c:pt>
                <c:pt idx="232">
                  <c:v>44245</c:v>
                </c:pt>
                <c:pt idx="233">
                  <c:v>44246</c:v>
                </c:pt>
                <c:pt idx="234">
                  <c:v>44249</c:v>
                </c:pt>
                <c:pt idx="235">
                  <c:v>44250</c:v>
                </c:pt>
                <c:pt idx="236">
                  <c:v>44251</c:v>
                </c:pt>
                <c:pt idx="237">
                  <c:v>44252</c:v>
                </c:pt>
                <c:pt idx="238">
                  <c:v>44253</c:v>
                </c:pt>
                <c:pt idx="239">
                  <c:v>44256</c:v>
                </c:pt>
                <c:pt idx="240">
                  <c:v>44257</c:v>
                </c:pt>
                <c:pt idx="241">
                  <c:v>44258</c:v>
                </c:pt>
                <c:pt idx="242">
                  <c:v>44259</c:v>
                </c:pt>
                <c:pt idx="243">
                  <c:v>44260</c:v>
                </c:pt>
                <c:pt idx="244">
                  <c:v>44263</c:v>
                </c:pt>
                <c:pt idx="245">
                  <c:v>44264</c:v>
                </c:pt>
                <c:pt idx="246">
                  <c:v>44265</c:v>
                </c:pt>
                <c:pt idx="247">
                  <c:v>44266</c:v>
                </c:pt>
                <c:pt idx="248">
                  <c:v>44267</c:v>
                </c:pt>
                <c:pt idx="249">
                  <c:v>44270</c:v>
                </c:pt>
                <c:pt idx="250">
                  <c:v>44271</c:v>
                </c:pt>
                <c:pt idx="251">
                  <c:v>44272</c:v>
                </c:pt>
                <c:pt idx="252">
                  <c:v>44273</c:v>
                </c:pt>
                <c:pt idx="253">
                  <c:v>44274</c:v>
                </c:pt>
                <c:pt idx="254">
                  <c:v>44277</c:v>
                </c:pt>
                <c:pt idx="255">
                  <c:v>44278</c:v>
                </c:pt>
                <c:pt idx="256">
                  <c:v>44279</c:v>
                </c:pt>
                <c:pt idx="257">
                  <c:v>44280</c:v>
                </c:pt>
                <c:pt idx="258">
                  <c:v>44281</c:v>
                </c:pt>
                <c:pt idx="259">
                  <c:v>44284</c:v>
                </c:pt>
                <c:pt idx="260">
                  <c:v>44285</c:v>
                </c:pt>
                <c:pt idx="261">
                  <c:v>44286</c:v>
                </c:pt>
              </c:numCache>
            </c:numRef>
          </c:cat>
          <c:val>
            <c:numRef>
              <c:f>Sheet1!$C$2:$C$263</c:f>
              <c:numCache>
                <c:formatCode>#,##0.00</c:formatCode>
                <c:ptCount val="262"/>
                <c:pt idx="0">
                  <c:v>221.99751431881253</c:v>
                </c:pt>
                <c:pt idx="1">
                  <c:v>213.80493465580517</c:v>
                </c:pt>
                <c:pt idx="2">
                  <c:v>216.44197551409582</c:v>
                </c:pt>
                <c:pt idx="3">
                  <c:v>213.49341855836806</c:v>
                </c:pt>
                <c:pt idx="4">
                  <c:v>225.22430637259262</c:v>
                </c:pt>
                <c:pt idx="5">
                  <c:v>227.42624009201717</c:v>
                </c:pt>
                <c:pt idx="6">
                  <c:v>232.07026460620835</c:v>
                </c:pt>
                <c:pt idx="7">
                  <c:v>235.74635279279326</c:v>
                </c:pt>
                <c:pt idx="8">
                  <c:v>235.90184483981702</c:v>
                </c:pt>
                <c:pt idx="9">
                  <c:v>234.14305426695321</c:v>
                </c:pt>
                <c:pt idx="10">
                  <c:v>239.84844813424422</c:v>
                </c:pt>
                <c:pt idx="11">
                  <c:v>234.68656345306948</c:v>
                </c:pt>
                <c:pt idx="12">
                  <c:v>235.02963256628928</c:v>
                </c:pt>
                <c:pt idx="13">
                  <c:v>241.16305056241873</c:v>
                </c:pt>
                <c:pt idx="14">
                  <c:v>238.62477072446336</c:v>
                </c:pt>
                <c:pt idx="15">
                  <c:v>231.45931640036522</c:v>
                </c:pt>
                <c:pt idx="16">
                  <c:v>235.60031475616307</c:v>
                </c:pt>
                <c:pt idx="17">
                  <c:v>236.36225800122028</c:v>
                </c:pt>
                <c:pt idx="18">
                  <c:v>237.38469033883726</c:v>
                </c:pt>
                <c:pt idx="19">
                  <c:v>241.59995670610002</c:v>
                </c:pt>
                <c:pt idx="20">
                  <c:v>241.92463080791953</c:v>
                </c:pt>
                <c:pt idx="21">
                  <c:v>247.48464362829554</c:v>
                </c:pt>
                <c:pt idx="22">
                  <c:v>245.77901106819832</c:v>
                </c:pt>
                <c:pt idx="23">
                  <c:v>240.46474733042027</c:v>
                </c:pt>
                <c:pt idx="24">
                  <c:v>238.82923979343178</c:v>
                </c:pt>
                <c:pt idx="25">
                  <c:v>241.24066457057646</c:v>
                </c:pt>
                <c:pt idx="26">
                  <c:v>240.2315212417291</c:v>
                </c:pt>
                <c:pt idx="27">
                  <c:v>242.20079388877531</c:v>
                </c:pt>
                <c:pt idx="28">
                  <c:v>246.46837228883692</c:v>
                </c:pt>
                <c:pt idx="29">
                  <c:v>246.48540229213543</c:v>
                </c:pt>
                <c:pt idx="30">
                  <c:v>243.49139330897916</c:v>
                </c:pt>
                <c:pt idx="31">
                  <c:v>239.74289809455092</c:v>
                </c:pt>
                <c:pt idx="32">
                  <c:v>239.6773920636615</c:v>
                </c:pt>
                <c:pt idx="33">
                  <c:v>240.6177753712287</c:v>
                </c:pt>
                <c:pt idx="34">
                  <c:v>247.40729159030749</c:v>
                </c:pt>
                <c:pt idx="35">
                  <c:v>247.02010145511574</c:v>
                </c:pt>
                <c:pt idx="36">
                  <c:v>250.47967259213905</c:v>
                </c:pt>
                <c:pt idx="37">
                  <c:v>248.56059996225994</c:v>
                </c:pt>
                <c:pt idx="38">
                  <c:v>247.5746586413436</c:v>
                </c:pt>
                <c:pt idx="39">
                  <c:v>248.82900904313897</c:v>
                </c:pt>
                <c:pt idx="40">
                  <c:v>252.74538433022084</c:v>
                </c:pt>
                <c:pt idx="41">
                  <c:v>255.16421811495701</c:v>
                </c:pt>
                <c:pt idx="42">
                  <c:v>256.33052050318815</c:v>
                </c:pt>
                <c:pt idx="43">
                  <c:v>256.46819055040612</c:v>
                </c:pt>
                <c:pt idx="44">
                  <c:v>258.85778534101019</c:v>
                </c:pt>
                <c:pt idx="45">
                  <c:v>261.8287283193917</c:v>
                </c:pt>
                <c:pt idx="46">
                  <c:v>266.2553067564661</c:v>
                </c:pt>
                <c:pt idx="47">
                  <c:v>265.8866156313029</c:v>
                </c:pt>
                <c:pt idx="48">
                  <c:v>271.42906044839873</c:v>
                </c:pt>
                <c:pt idx="49">
                  <c:v>273.83745422033547</c:v>
                </c:pt>
                <c:pt idx="50">
                  <c:v>272.57271181293913</c:v>
                </c:pt>
                <c:pt idx="51">
                  <c:v>271.83718157328877</c:v>
                </c:pt>
                <c:pt idx="52">
                  <c:v>259.3434464934067</c:v>
                </c:pt>
                <c:pt idx="53">
                  <c:v>260.22353877501689</c:v>
                </c:pt>
                <c:pt idx="54">
                  <c:v>260.30411480792083</c:v>
                </c:pt>
                <c:pt idx="55">
                  <c:v>266.09542270654674</c:v>
                </c:pt>
                <c:pt idx="56">
                  <c:v>266.1273777067164</c:v>
                </c:pt>
                <c:pt idx="57">
                  <c:v>265.93248664015579</c:v>
                </c:pt>
                <c:pt idx="58">
                  <c:v>265.46340949707417</c:v>
                </c:pt>
                <c:pt idx="59">
                  <c:v>266.39451279610978</c:v>
                </c:pt>
                <c:pt idx="60">
                  <c:v>268.79326756775151</c:v>
                </c:pt>
                <c:pt idx="61">
                  <c:v>262.77522859716095</c:v>
                </c:pt>
                <c:pt idx="62">
                  <c:v>263.98117998440182</c:v>
                </c:pt>
                <c:pt idx="63">
                  <c:v>259.98524968954109</c:v>
                </c:pt>
                <c:pt idx="64">
                  <c:v>261.93527833631089</c:v>
                </c:pt>
                <c:pt idx="65">
                  <c:v>264.66298921284141</c:v>
                </c:pt>
                <c:pt idx="66">
                  <c:v>265.87588861244694</c:v>
                </c:pt>
                <c:pt idx="67">
                  <c:v>268.4063244418266</c:v>
                </c:pt>
                <c:pt idx="68">
                  <c:v>268.5908844955639</c:v>
                </c:pt>
                <c:pt idx="69">
                  <c:v>273.49292010271671</c:v>
                </c:pt>
                <c:pt idx="70">
                  <c:v>271.03765330243323</c:v>
                </c:pt>
                <c:pt idx="71">
                  <c:v>272.614919820772</c:v>
                </c:pt>
                <c:pt idx="72">
                  <c:v>271.72564051984045</c:v>
                </c:pt>
                <c:pt idx="73">
                  <c:v>273.3855150713066</c:v>
                </c:pt>
                <c:pt idx="74">
                  <c:v>272.84336488515538</c:v>
                </c:pt>
                <c:pt idx="75">
                  <c:v>274.27097334573284</c:v>
                </c:pt>
                <c:pt idx="76">
                  <c:v>277.47883537744752</c:v>
                </c:pt>
                <c:pt idx="77">
                  <c:v>275.77976681693895</c:v>
                </c:pt>
                <c:pt idx="78">
                  <c:v>276.62180810222662</c:v>
                </c:pt>
                <c:pt idx="79">
                  <c:v>278.9466218705474</c:v>
                </c:pt>
                <c:pt idx="80">
                  <c:v>280.54931038387116</c:v>
                </c:pt>
                <c:pt idx="81">
                  <c:v>280.94825750699226</c:v>
                </c:pt>
                <c:pt idx="82">
                  <c:v>278.89135782825417</c:v>
                </c:pt>
                <c:pt idx="83">
                  <c:v>276.59694607031076</c:v>
                </c:pt>
                <c:pt idx="84">
                  <c:v>279.12871990102713</c:v>
                </c:pt>
                <c:pt idx="85">
                  <c:v>278.18061359425047</c:v>
                </c:pt>
                <c:pt idx="86">
                  <c:v>280.426418319569</c:v>
                </c:pt>
                <c:pt idx="87">
                  <c:v>278.64234973674411</c:v>
                </c:pt>
                <c:pt idx="88">
                  <c:v>278.66022974263473</c:v>
                </c:pt>
                <c:pt idx="89">
                  <c:v>280.65177438899633</c:v>
                </c:pt>
                <c:pt idx="90">
                  <c:v>282.38043594303787</c:v>
                </c:pt>
                <c:pt idx="91">
                  <c:v>284.84009175435443</c:v>
                </c:pt>
                <c:pt idx="92">
                  <c:v>285.41212893265441</c:v>
                </c:pt>
                <c:pt idx="93">
                  <c:v>284.4661846310704</c:v>
                </c:pt>
                <c:pt idx="94">
                  <c:v>284.89649975768987</c:v>
                </c:pt>
                <c:pt idx="95">
                  <c:v>284.90529875759523</c:v>
                </c:pt>
                <c:pt idx="96">
                  <c:v>288.43313890436644</c:v>
                </c:pt>
                <c:pt idx="97">
                  <c:v>288.40625289775664</c:v>
                </c:pt>
                <c:pt idx="98">
                  <c:v>287.70241866425988</c:v>
                </c:pt>
                <c:pt idx="99">
                  <c:v>288.96210707518151</c:v>
                </c:pt>
                <c:pt idx="100">
                  <c:v>289.71597632865286</c:v>
                </c:pt>
                <c:pt idx="101">
                  <c:v>289.04417709945085</c:v>
                </c:pt>
                <c:pt idx="102">
                  <c:v>287.89337271065068</c:v>
                </c:pt>
                <c:pt idx="103">
                  <c:v>288.58500092617783</c:v>
                </c:pt>
                <c:pt idx="104">
                  <c:v>291.77690297642437</c:v>
                </c:pt>
                <c:pt idx="105">
                  <c:v>292.62200025868799</c:v>
                </c:pt>
                <c:pt idx="106">
                  <c:v>295.22431910532913</c:v>
                </c:pt>
                <c:pt idx="107">
                  <c:v>294.82734599034603</c:v>
                </c:pt>
                <c:pt idx="108">
                  <c:v>296.48656851759881</c:v>
                </c:pt>
                <c:pt idx="109">
                  <c:v>295.71565926295432</c:v>
                </c:pt>
                <c:pt idx="110">
                  <c:v>297.57413787769821</c:v>
                </c:pt>
                <c:pt idx="111">
                  <c:v>300.39243879112172</c:v>
                </c:pt>
                <c:pt idx="112">
                  <c:v>292.88573733367383</c:v>
                </c:pt>
                <c:pt idx="113">
                  <c:v>289.81244233387088</c:v>
                </c:pt>
                <c:pt idx="114">
                  <c:v>290.55581658100618</c:v>
                </c:pt>
                <c:pt idx="115">
                  <c:v>284.66159867084156</c:v>
                </c:pt>
                <c:pt idx="116">
                  <c:v>288.77709899986485</c:v>
                </c:pt>
                <c:pt idx="117">
                  <c:v>286.02969909236487</c:v>
                </c:pt>
                <c:pt idx="118">
                  <c:v>286.2836861714016</c:v>
                </c:pt>
                <c:pt idx="119">
                  <c:v>289.71651828968004</c:v>
                </c:pt>
                <c:pt idx="120">
                  <c:v>291.22119677843585</c:v>
                </c:pt>
                <c:pt idx="121">
                  <c:v>290.90304568778259</c:v>
                </c:pt>
                <c:pt idx="122">
                  <c:v>288.47378588630289</c:v>
                </c:pt>
                <c:pt idx="123">
                  <c:v>286.88893637887884</c:v>
                </c:pt>
                <c:pt idx="124">
                  <c:v>282.22732386782161</c:v>
                </c:pt>
                <c:pt idx="125">
                  <c:v>283.46409926112045</c:v>
                </c:pt>
                <c:pt idx="126">
                  <c:v>279.30157789550867</c:v>
                </c:pt>
                <c:pt idx="127">
                  <c:v>278.09809351105446</c:v>
                </c:pt>
                <c:pt idx="128">
                  <c:v>280.96882145641842</c:v>
                </c:pt>
                <c:pt idx="129">
                  <c:v>285.5164709468242</c:v>
                </c:pt>
                <c:pt idx="130">
                  <c:v>284.93346775543773</c:v>
                </c:pt>
                <c:pt idx="131">
                  <c:v>286.18083715295836</c:v>
                </c:pt>
                <c:pt idx="132">
                  <c:v>287.6533376375491</c:v>
                </c:pt>
                <c:pt idx="133">
                  <c:v>285.70014199052304</c:v>
                </c:pt>
                <c:pt idx="134">
                  <c:v>290.38703550644897</c:v>
                </c:pt>
                <c:pt idx="135">
                  <c:v>288.54030890348338</c:v>
                </c:pt>
                <c:pt idx="136">
                  <c:v>291.56246388297313</c:v>
                </c:pt>
                <c:pt idx="137">
                  <c:v>293.82094162823756</c:v>
                </c:pt>
                <c:pt idx="138">
                  <c:v>296.15203438604931</c:v>
                </c:pt>
                <c:pt idx="139">
                  <c:v>299.82845658981989</c:v>
                </c:pt>
                <c:pt idx="140">
                  <c:v>298.34846312109647</c:v>
                </c:pt>
                <c:pt idx="141">
                  <c:v>297.2152577593788</c:v>
                </c:pt>
                <c:pt idx="142">
                  <c:v>294.85578700268769</c:v>
                </c:pt>
                <c:pt idx="143">
                  <c:v>295.42037819049148</c:v>
                </c:pt>
                <c:pt idx="144">
                  <c:v>293.14887846538687</c:v>
                </c:pt>
                <c:pt idx="145">
                  <c:v>293.90144070952982</c:v>
                </c:pt>
                <c:pt idx="146">
                  <c:v>293.51829157026663</c:v>
                </c:pt>
                <c:pt idx="147">
                  <c:v>293.82351067501207</c:v>
                </c:pt>
                <c:pt idx="148">
                  <c:v>294.84310399599389</c:v>
                </c:pt>
                <c:pt idx="149">
                  <c:v>290.36741454247459</c:v>
                </c:pt>
                <c:pt idx="150">
                  <c:v>289.58694328618475</c:v>
                </c:pt>
                <c:pt idx="151">
                  <c:v>281.20751457099215</c:v>
                </c:pt>
                <c:pt idx="152">
                  <c:v>282.4572249777126</c:v>
                </c:pt>
                <c:pt idx="153">
                  <c:v>279.22418393451591</c:v>
                </c:pt>
                <c:pt idx="154">
                  <c:v>282.69444807312868</c:v>
                </c:pt>
                <c:pt idx="155">
                  <c:v>287.89395976049218</c:v>
                </c:pt>
                <c:pt idx="156">
                  <c:v>293.38470356112066</c:v>
                </c:pt>
                <c:pt idx="157">
                  <c:v>299.72725562032275</c:v>
                </c:pt>
                <c:pt idx="158">
                  <c:v>300.44523286880781</c:v>
                </c:pt>
                <c:pt idx="159">
                  <c:v>304.38642016464104</c:v>
                </c:pt>
                <c:pt idx="160">
                  <c:v>304.53261921470562</c:v>
                </c:pt>
                <c:pt idx="161">
                  <c:v>306.74435792196027</c:v>
                </c:pt>
                <c:pt idx="162">
                  <c:v>304.89014330825984</c:v>
                </c:pt>
                <c:pt idx="163">
                  <c:v>307.23277108429789</c:v>
                </c:pt>
                <c:pt idx="164">
                  <c:v>311.13556836176957</c:v>
                </c:pt>
                <c:pt idx="165">
                  <c:v>310.77718324817948</c:v>
                </c:pt>
                <c:pt idx="166">
                  <c:v>309.403407813402</c:v>
                </c:pt>
                <c:pt idx="167">
                  <c:v>309.49460582923001</c:v>
                </c:pt>
                <c:pt idx="168">
                  <c:v>309.12227171717836</c:v>
                </c:pt>
                <c:pt idx="169">
                  <c:v>310.23890108525467</c:v>
                </c:pt>
                <c:pt idx="170">
                  <c:v>314.70235853796578</c:v>
                </c:pt>
                <c:pt idx="171">
                  <c:v>314.71829053368816</c:v>
                </c:pt>
                <c:pt idx="172">
                  <c:v>315.15326866268231</c:v>
                </c:pt>
                <c:pt idx="173">
                  <c:v>316.40642108248863</c:v>
                </c:pt>
                <c:pt idx="174">
                  <c:v>313.64217318276826</c:v>
                </c:pt>
                <c:pt idx="175">
                  <c:v>317.04008927776187</c:v>
                </c:pt>
                <c:pt idx="176">
                  <c:v>317.73394349726158</c:v>
                </c:pt>
                <c:pt idx="177">
                  <c:v>318.90363589202673</c:v>
                </c:pt>
                <c:pt idx="178">
                  <c:v>321.24533766858497</c:v>
                </c:pt>
                <c:pt idx="179">
                  <c:v>320.93077355932468</c:v>
                </c:pt>
                <c:pt idx="180">
                  <c:v>321.61827977455044</c:v>
                </c:pt>
                <c:pt idx="181">
                  <c:v>320.14750728829409</c:v>
                </c:pt>
                <c:pt idx="182">
                  <c:v>320.2432443269326</c:v>
                </c:pt>
                <c:pt idx="183">
                  <c:v>319.62992112645713</c:v>
                </c:pt>
                <c:pt idx="184">
                  <c:v>319.15069097214848</c:v>
                </c:pt>
                <c:pt idx="185">
                  <c:v>321.71542179733831</c:v>
                </c:pt>
                <c:pt idx="186">
                  <c:v>323.34502233353709</c:v>
                </c:pt>
                <c:pt idx="187">
                  <c:v>325.81513113923023</c:v>
                </c:pt>
                <c:pt idx="188">
                  <c:v>324.7669107820214</c:v>
                </c:pt>
                <c:pt idx="189">
                  <c:v>322.13339093919797</c:v>
                </c:pt>
                <c:pt idx="190">
                  <c:v>321.66245379450208</c:v>
                </c:pt>
                <c:pt idx="191">
                  <c:v>322.86905517392245</c:v>
                </c:pt>
                <c:pt idx="192">
                  <c:v>323.53762939281296</c:v>
                </c:pt>
                <c:pt idx="193">
                  <c:v>323.61859743463833</c:v>
                </c:pt>
                <c:pt idx="194">
                  <c:v>325.37555800981437</c:v>
                </c:pt>
                <c:pt idx="195">
                  <c:v>326.5051523932741</c:v>
                </c:pt>
                <c:pt idx="196">
                  <c:v>327.69771677225856</c:v>
                </c:pt>
                <c:pt idx="197">
                  <c:v>328.20441195479498</c:v>
                </c:pt>
                <c:pt idx="198">
                  <c:v>328.220963959698</c:v>
                </c:pt>
                <c:pt idx="199">
                  <c:v>326.55452140050102</c:v>
                </c:pt>
                <c:pt idx="200">
                  <c:v>328.59147605741202</c:v>
                </c:pt>
                <c:pt idx="201">
                  <c:v>330.059311530591</c:v>
                </c:pt>
                <c:pt idx="202">
                  <c:v>333.99874480722599</c:v>
                </c:pt>
                <c:pt idx="203">
                  <c:v>337.09307781508699</c:v>
                </c:pt>
                <c:pt idx="204">
                  <c:v>334.49772195853399</c:v>
                </c:pt>
                <c:pt idx="205">
                  <c:v>335.09226014963002</c:v>
                </c:pt>
                <c:pt idx="206">
                  <c:v>336.02711745915502</c:v>
                </c:pt>
                <c:pt idx="207">
                  <c:v>336.082115487907</c:v>
                </c:pt>
                <c:pt idx="208">
                  <c:v>333.19118455166699</c:v>
                </c:pt>
                <c:pt idx="209">
                  <c:v>333.090549518751</c:v>
                </c:pt>
                <c:pt idx="210">
                  <c:v>335.85917741481001</c:v>
                </c:pt>
                <c:pt idx="211">
                  <c:v>339.59377163227998</c:v>
                </c:pt>
                <c:pt idx="212">
                  <c:v>340.208633832712</c:v>
                </c:pt>
                <c:pt idx="213">
                  <c:v>338.71733333478898</c:v>
                </c:pt>
                <c:pt idx="214">
                  <c:v>339.43331257750799</c:v>
                </c:pt>
                <c:pt idx="215">
                  <c:v>338.42185826293701</c:v>
                </c:pt>
                <c:pt idx="216">
                  <c:v>331.51581102024801</c:v>
                </c:pt>
                <c:pt idx="217">
                  <c:v>332.54532034279998</c:v>
                </c:pt>
                <c:pt idx="218">
                  <c:v>326.711723439254</c:v>
                </c:pt>
                <c:pt idx="219">
                  <c:v>331.60988004941498</c:v>
                </c:pt>
                <c:pt idx="220">
                  <c:v>335.89731044815198</c:v>
                </c:pt>
                <c:pt idx="221">
                  <c:v>336.916129784058</c:v>
                </c:pt>
                <c:pt idx="222">
                  <c:v>338.86538241196001</c:v>
                </c:pt>
                <c:pt idx="223">
                  <c:v>340.81592604961901</c:v>
                </c:pt>
                <c:pt idx="224">
                  <c:v>343.34686686641498</c:v>
                </c:pt>
                <c:pt idx="225">
                  <c:v>343.96590506140302</c:v>
                </c:pt>
                <c:pt idx="226">
                  <c:v>344.658990271905</c:v>
                </c:pt>
                <c:pt idx="227">
                  <c:v>345.54573257546201</c:v>
                </c:pt>
                <c:pt idx="228">
                  <c:v>346.828126977718</c:v>
                </c:pt>
                <c:pt idx="229">
                  <c:v>348.27677243287297</c:v>
                </c:pt>
                <c:pt idx="230">
                  <c:v>348.29940143753998</c:v>
                </c:pt>
                <c:pt idx="231">
                  <c:v>347.12255704064103</c:v>
                </c:pt>
                <c:pt idx="232">
                  <c:v>345.10599138043699</c:v>
                </c:pt>
                <c:pt idx="233">
                  <c:v>345.65698757176398</c:v>
                </c:pt>
                <c:pt idx="234">
                  <c:v>342.63703359401802</c:v>
                </c:pt>
                <c:pt idx="235">
                  <c:v>342.78117564891301</c:v>
                </c:pt>
                <c:pt idx="236">
                  <c:v>343.46789985700599</c:v>
                </c:pt>
                <c:pt idx="237">
                  <c:v>339.292498500806</c:v>
                </c:pt>
                <c:pt idx="238">
                  <c:v>334.27949485774599</c:v>
                </c:pt>
                <c:pt idx="239">
                  <c:v>341.09935807553899</c:v>
                </c:pt>
                <c:pt idx="240">
                  <c:v>339.37175651181099</c:v>
                </c:pt>
                <c:pt idx="241">
                  <c:v>337.19355180069698</c:v>
                </c:pt>
                <c:pt idx="242">
                  <c:v>332.51273126340101</c:v>
                </c:pt>
                <c:pt idx="243">
                  <c:v>334.63867395509601</c:v>
                </c:pt>
                <c:pt idx="244">
                  <c:v>332.95750641343102</c:v>
                </c:pt>
                <c:pt idx="245">
                  <c:v>337.46963486639902</c:v>
                </c:pt>
                <c:pt idx="246">
                  <c:v>339.157287404594</c:v>
                </c:pt>
                <c:pt idx="247">
                  <c:v>343.55209682769299</c:v>
                </c:pt>
                <c:pt idx="248">
                  <c:v>343.39103778387403</c:v>
                </c:pt>
                <c:pt idx="249">
                  <c:v>344.68207720497497</c:v>
                </c:pt>
                <c:pt idx="250">
                  <c:v>345.18262937750899</c:v>
                </c:pt>
                <c:pt idx="251">
                  <c:v>345.317636413591</c:v>
                </c:pt>
                <c:pt idx="252">
                  <c:v>342.91964963733102</c:v>
                </c:pt>
                <c:pt idx="253">
                  <c:v>341.92776332949899</c:v>
                </c:pt>
                <c:pt idx="254">
                  <c:v>343.34443679727201</c:v>
                </c:pt>
                <c:pt idx="255">
                  <c:v>340.63132291183501</c:v>
                </c:pt>
                <c:pt idx="256">
                  <c:v>337.587978926522</c:v>
                </c:pt>
                <c:pt idx="257">
                  <c:v>338.12324509118298</c:v>
                </c:pt>
                <c:pt idx="258">
                  <c:v>343.00860368377403</c:v>
                </c:pt>
                <c:pt idx="259">
                  <c:v>342.75387760548</c:v>
                </c:pt>
                <c:pt idx="260">
                  <c:v>342.59095355998102</c:v>
                </c:pt>
                <c:pt idx="261">
                  <c:v>343.207879769577</c:v>
                </c:pt>
              </c:numCache>
            </c:numRef>
          </c:val>
          <c:extLst>
            <c:ext xmlns:c16="http://schemas.microsoft.com/office/drawing/2014/chart" uri="{C3380CC4-5D6E-409C-BE32-E72D297353CC}">
              <c16:uniqueId val="{00000000-0234-40BE-8F9B-08A7D62D0486}"/>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mmm\ dd\,\ yyyy</c:formatCode>
                <c:ptCount val="262"/>
                <c:pt idx="0">
                  <c:v>43921</c:v>
                </c:pt>
                <c:pt idx="1">
                  <c:v>43922</c:v>
                </c:pt>
                <c:pt idx="2">
                  <c:v>43923</c:v>
                </c:pt>
                <c:pt idx="3">
                  <c:v>43924</c:v>
                </c:pt>
                <c:pt idx="4">
                  <c:v>43927</c:v>
                </c:pt>
                <c:pt idx="5">
                  <c:v>43928</c:v>
                </c:pt>
                <c:pt idx="6">
                  <c:v>43929</c:v>
                </c:pt>
                <c:pt idx="7">
                  <c:v>43930</c:v>
                </c:pt>
                <c:pt idx="8">
                  <c:v>43931</c:v>
                </c:pt>
                <c:pt idx="9">
                  <c:v>43934</c:v>
                </c:pt>
                <c:pt idx="10">
                  <c:v>43935</c:v>
                </c:pt>
                <c:pt idx="11">
                  <c:v>43936</c:v>
                </c:pt>
                <c:pt idx="12">
                  <c:v>43937</c:v>
                </c:pt>
                <c:pt idx="13">
                  <c:v>43938</c:v>
                </c:pt>
                <c:pt idx="14">
                  <c:v>43941</c:v>
                </c:pt>
                <c:pt idx="15">
                  <c:v>43942</c:v>
                </c:pt>
                <c:pt idx="16">
                  <c:v>43943</c:v>
                </c:pt>
                <c:pt idx="17">
                  <c:v>43944</c:v>
                </c:pt>
                <c:pt idx="18">
                  <c:v>43945</c:v>
                </c:pt>
                <c:pt idx="19">
                  <c:v>43948</c:v>
                </c:pt>
                <c:pt idx="20">
                  <c:v>43949</c:v>
                </c:pt>
                <c:pt idx="21">
                  <c:v>43950</c:v>
                </c:pt>
                <c:pt idx="22">
                  <c:v>43951</c:v>
                </c:pt>
                <c:pt idx="23">
                  <c:v>43952</c:v>
                </c:pt>
                <c:pt idx="24">
                  <c:v>43955</c:v>
                </c:pt>
                <c:pt idx="25">
                  <c:v>43956</c:v>
                </c:pt>
                <c:pt idx="26">
                  <c:v>43957</c:v>
                </c:pt>
                <c:pt idx="27">
                  <c:v>43958</c:v>
                </c:pt>
                <c:pt idx="28">
                  <c:v>43959</c:v>
                </c:pt>
                <c:pt idx="29">
                  <c:v>43962</c:v>
                </c:pt>
                <c:pt idx="30">
                  <c:v>43963</c:v>
                </c:pt>
                <c:pt idx="31">
                  <c:v>43964</c:v>
                </c:pt>
                <c:pt idx="32">
                  <c:v>43965</c:v>
                </c:pt>
                <c:pt idx="33">
                  <c:v>43966</c:v>
                </c:pt>
                <c:pt idx="34">
                  <c:v>43969</c:v>
                </c:pt>
                <c:pt idx="35">
                  <c:v>43970</c:v>
                </c:pt>
                <c:pt idx="36">
                  <c:v>43971</c:v>
                </c:pt>
                <c:pt idx="37">
                  <c:v>43972</c:v>
                </c:pt>
                <c:pt idx="38">
                  <c:v>43973</c:v>
                </c:pt>
                <c:pt idx="39">
                  <c:v>43976</c:v>
                </c:pt>
                <c:pt idx="40">
                  <c:v>43977</c:v>
                </c:pt>
                <c:pt idx="41">
                  <c:v>43978</c:v>
                </c:pt>
                <c:pt idx="42">
                  <c:v>43979</c:v>
                </c:pt>
                <c:pt idx="43">
                  <c:v>43980</c:v>
                </c:pt>
                <c:pt idx="44">
                  <c:v>43983</c:v>
                </c:pt>
                <c:pt idx="45">
                  <c:v>43984</c:v>
                </c:pt>
                <c:pt idx="46">
                  <c:v>43985</c:v>
                </c:pt>
                <c:pt idx="47">
                  <c:v>43986</c:v>
                </c:pt>
                <c:pt idx="48">
                  <c:v>43987</c:v>
                </c:pt>
                <c:pt idx="49">
                  <c:v>43990</c:v>
                </c:pt>
                <c:pt idx="50">
                  <c:v>43991</c:v>
                </c:pt>
                <c:pt idx="51">
                  <c:v>43992</c:v>
                </c:pt>
                <c:pt idx="52">
                  <c:v>43993</c:v>
                </c:pt>
                <c:pt idx="53">
                  <c:v>43994</c:v>
                </c:pt>
                <c:pt idx="54">
                  <c:v>43997</c:v>
                </c:pt>
                <c:pt idx="55">
                  <c:v>43998</c:v>
                </c:pt>
                <c:pt idx="56">
                  <c:v>43999</c:v>
                </c:pt>
                <c:pt idx="57">
                  <c:v>44000</c:v>
                </c:pt>
                <c:pt idx="58">
                  <c:v>44001</c:v>
                </c:pt>
                <c:pt idx="59">
                  <c:v>44004</c:v>
                </c:pt>
                <c:pt idx="60">
                  <c:v>44005</c:v>
                </c:pt>
                <c:pt idx="61">
                  <c:v>44006</c:v>
                </c:pt>
                <c:pt idx="62">
                  <c:v>44007</c:v>
                </c:pt>
                <c:pt idx="63">
                  <c:v>44008</c:v>
                </c:pt>
                <c:pt idx="64">
                  <c:v>44011</c:v>
                </c:pt>
                <c:pt idx="65">
                  <c:v>44012</c:v>
                </c:pt>
                <c:pt idx="66">
                  <c:v>44013</c:v>
                </c:pt>
                <c:pt idx="67">
                  <c:v>44014</c:v>
                </c:pt>
                <c:pt idx="68">
                  <c:v>44015</c:v>
                </c:pt>
                <c:pt idx="69">
                  <c:v>44018</c:v>
                </c:pt>
                <c:pt idx="70">
                  <c:v>44019</c:v>
                </c:pt>
                <c:pt idx="71">
                  <c:v>44020</c:v>
                </c:pt>
                <c:pt idx="72">
                  <c:v>44021</c:v>
                </c:pt>
                <c:pt idx="73">
                  <c:v>44022</c:v>
                </c:pt>
                <c:pt idx="74">
                  <c:v>44025</c:v>
                </c:pt>
                <c:pt idx="75">
                  <c:v>44026</c:v>
                </c:pt>
                <c:pt idx="76">
                  <c:v>44027</c:v>
                </c:pt>
                <c:pt idx="77">
                  <c:v>44028</c:v>
                </c:pt>
                <c:pt idx="78">
                  <c:v>44029</c:v>
                </c:pt>
                <c:pt idx="79">
                  <c:v>44032</c:v>
                </c:pt>
                <c:pt idx="80">
                  <c:v>44033</c:v>
                </c:pt>
                <c:pt idx="81">
                  <c:v>44034</c:v>
                </c:pt>
                <c:pt idx="82">
                  <c:v>44035</c:v>
                </c:pt>
                <c:pt idx="83">
                  <c:v>44036</c:v>
                </c:pt>
                <c:pt idx="84">
                  <c:v>44039</c:v>
                </c:pt>
                <c:pt idx="85">
                  <c:v>44040</c:v>
                </c:pt>
                <c:pt idx="86">
                  <c:v>44041</c:v>
                </c:pt>
                <c:pt idx="87">
                  <c:v>44042</c:v>
                </c:pt>
                <c:pt idx="88">
                  <c:v>44043</c:v>
                </c:pt>
                <c:pt idx="89">
                  <c:v>44046</c:v>
                </c:pt>
                <c:pt idx="90">
                  <c:v>44047</c:v>
                </c:pt>
                <c:pt idx="91">
                  <c:v>44048</c:v>
                </c:pt>
                <c:pt idx="92">
                  <c:v>44049</c:v>
                </c:pt>
                <c:pt idx="93">
                  <c:v>44050</c:v>
                </c:pt>
                <c:pt idx="94">
                  <c:v>44053</c:v>
                </c:pt>
                <c:pt idx="95">
                  <c:v>44054</c:v>
                </c:pt>
                <c:pt idx="96">
                  <c:v>44055</c:v>
                </c:pt>
                <c:pt idx="97">
                  <c:v>44056</c:v>
                </c:pt>
                <c:pt idx="98">
                  <c:v>44057</c:v>
                </c:pt>
                <c:pt idx="99">
                  <c:v>44060</c:v>
                </c:pt>
                <c:pt idx="100">
                  <c:v>44061</c:v>
                </c:pt>
                <c:pt idx="101">
                  <c:v>44062</c:v>
                </c:pt>
                <c:pt idx="102">
                  <c:v>44063</c:v>
                </c:pt>
                <c:pt idx="103">
                  <c:v>44064</c:v>
                </c:pt>
                <c:pt idx="104">
                  <c:v>44067</c:v>
                </c:pt>
                <c:pt idx="105">
                  <c:v>44068</c:v>
                </c:pt>
                <c:pt idx="106">
                  <c:v>44069</c:v>
                </c:pt>
                <c:pt idx="107">
                  <c:v>44070</c:v>
                </c:pt>
                <c:pt idx="108">
                  <c:v>44071</c:v>
                </c:pt>
                <c:pt idx="109">
                  <c:v>44074</c:v>
                </c:pt>
                <c:pt idx="110">
                  <c:v>44075</c:v>
                </c:pt>
                <c:pt idx="111">
                  <c:v>44076</c:v>
                </c:pt>
                <c:pt idx="112">
                  <c:v>44077</c:v>
                </c:pt>
                <c:pt idx="113">
                  <c:v>44078</c:v>
                </c:pt>
                <c:pt idx="114">
                  <c:v>44081</c:v>
                </c:pt>
                <c:pt idx="115">
                  <c:v>44082</c:v>
                </c:pt>
                <c:pt idx="116">
                  <c:v>44083</c:v>
                </c:pt>
                <c:pt idx="117">
                  <c:v>44084</c:v>
                </c:pt>
                <c:pt idx="118">
                  <c:v>44085</c:v>
                </c:pt>
                <c:pt idx="119">
                  <c:v>44088</c:v>
                </c:pt>
                <c:pt idx="120">
                  <c:v>44089</c:v>
                </c:pt>
                <c:pt idx="121">
                  <c:v>44090</c:v>
                </c:pt>
                <c:pt idx="122">
                  <c:v>44091</c:v>
                </c:pt>
                <c:pt idx="123">
                  <c:v>44092</c:v>
                </c:pt>
                <c:pt idx="124">
                  <c:v>44095</c:v>
                </c:pt>
                <c:pt idx="125">
                  <c:v>44096</c:v>
                </c:pt>
                <c:pt idx="126">
                  <c:v>44097</c:v>
                </c:pt>
                <c:pt idx="127">
                  <c:v>44098</c:v>
                </c:pt>
                <c:pt idx="128">
                  <c:v>44099</c:v>
                </c:pt>
                <c:pt idx="129">
                  <c:v>44102</c:v>
                </c:pt>
                <c:pt idx="130">
                  <c:v>44103</c:v>
                </c:pt>
                <c:pt idx="131">
                  <c:v>44104</c:v>
                </c:pt>
                <c:pt idx="132">
                  <c:v>44105</c:v>
                </c:pt>
                <c:pt idx="133">
                  <c:v>44106</c:v>
                </c:pt>
                <c:pt idx="134">
                  <c:v>44109</c:v>
                </c:pt>
                <c:pt idx="135">
                  <c:v>44110</c:v>
                </c:pt>
                <c:pt idx="136">
                  <c:v>44111</c:v>
                </c:pt>
                <c:pt idx="137">
                  <c:v>44112</c:v>
                </c:pt>
                <c:pt idx="138">
                  <c:v>44113</c:v>
                </c:pt>
                <c:pt idx="139">
                  <c:v>44116</c:v>
                </c:pt>
                <c:pt idx="140">
                  <c:v>44117</c:v>
                </c:pt>
                <c:pt idx="141">
                  <c:v>44118</c:v>
                </c:pt>
                <c:pt idx="142">
                  <c:v>44119</c:v>
                </c:pt>
                <c:pt idx="143">
                  <c:v>44120</c:v>
                </c:pt>
                <c:pt idx="144">
                  <c:v>44123</c:v>
                </c:pt>
                <c:pt idx="145">
                  <c:v>44124</c:v>
                </c:pt>
                <c:pt idx="146">
                  <c:v>44125</c:v>
                </c:pt>
                <c:pt idx="147">
                  <c:v>44126</c:v>
                </c:pt>
                <c:pt idx="148">
                  <c:v>44127</c:v>
                </c:pt>
                <c:pt idx="149">
                  <c:v>44130</c:v>
                </c:pt>
                <c:pt idx="150">
                  <c:v>44131</c:v>
                </c:pt>
                <c:pt idx="151">
                  <c:v>44132</c:v>
                </c:pt>
                <c:pt idx="152">
                  <c:v>44133</c:v>
                </c:pt>
                <c:pt idx="153">
                  <c:v>44134</c:v>
                </c:pt>
                <c:pt idx="154">
                  <c:v>44137</c:v>
                </c:pt>
                <c:pt idx="155">
                  <c:v>44138</c:v>
                </c:pt>
                <c:pt idx="156">
                  <c:v>44139</c:v>
                </c:pt>
                <c:pt idx="157">
                  <c:v>44140</c:v>
                </c:pt>
                <c:pt idx="158">
                  <c:v>44141</c:v>
                </c:pt>
                <c:pt idx="159">
                  <c:v>44144</c:v>
                </c:pt>
                <c:pt idx="160">
                  <c:v>44145</c:v>
                </c:pt>
                <c:pt idx="161">
                  <c:v>44146</c:v>
                </c:pt>
                <c:pt idx="162">
                  <c:v>44147</c:v>
                </c:pt>
                <c:pt idx="163">
                  <c:v>44148</c:v>
                </c:pt>
                <c:pt idx="164">
                  <c:v>44151</c:v>
                </c:pt>
                <c:pt idx="165">
                  <c:v>44152</c:v>
                </c:pt>
                <c:pt idx="166">
                  <c:v>44153</c:v>
                </c:pt>
                <c:pt idx="167">
                  <c:v>44154</c:v>
                </c:pt>
                <c:pt idx="168">
                  <c:v>44155</c:v>
                </c:pt>
                <c:pt idx="169">
                  <c:v>44158</c:v>
                </c:pt>
                <c:pt idx="170">
                  <c:v>44159</c:v>
                </c:pt>
                <c:pt idx="171">
                  <c:v>44160</c:v>
                </c:pt>
                <c:pt idx="172">
                  <c:v>44161</c:v>
                </c:pt>
                <c:pt idx="173">
                  <c:v>44162</c:v>
                </c:pt>
                <c:pt idx="174">
                  <c:v>44165</c:v>
                </c:pt>
                <c:pt idx="175">
                  <c:v>44166</c:v>
                </c:pt>
                <c:pt idx="176">
                  <c:v>44167</c:v>
                </c:pt>
                <c:pt idx="177">
                  <c:v>44168</c:v>
                </c:pt>
                <c:pt idx="178">
                  <c:v>44169</c:v>
                </c:pt>
                <c:pt idx="179">
                  <c:v>44172</c:v>
                </c:pt>
                <c:pt idx="180">
                  <c:v>44173</c:v>
                </c:pt>
                <c:pt idx="181">
                  <c:v>44174</c:v>
                </c:pt>
                <c:pt idx="182">
                  <c:v>44175</c:v>
                </c:pt>
                <c:pt idx="183">
                  <c:v>44176</c:v>
                </c:pt>
                <c:pt idx="184">
                  <c:v>44179</c:v>
                </c:pt>
                <c:pt idx="185">
                  <c:v>44180</c:v>
                </c:pt>
                <c:pt idx="186">
                  <c:v>44181</c:v>
                </c:pt>
                <c:pt idx="187">
                  <c:v>44182</c:v>
                </c:pt>
                <c:pt idx="188">
                  <c:v>44183</c:v>
                </c:pt>
                <c:pt idx="189">
                  <c:v>44186</c:v>
                </c:pt>
                <c:pt idx="190">
                  <c:v>44187</c:v>
                </c:pt>
                <c:pt idx="191">
                  <c:v>44188</c:v>
                </c:pt>
                <c:pt idx="192">
                  <c:v>44189</c:v>
                </c:pt>
                <c:pt idx="193">
                  <c:v>44190</c:v>
                </c:pt>
                <c:pt idx="194">
                  <c:v>44193</c:v>
                </c:pt>
                <c:pt idx="195">
                  <c:v>44194</c:v>
                </c:pt>
                <c:pt idx="196">
                  <c:v>44195</c:v>
                </c:pt>
                <c:pt idx="197">
                  <c:v>44196</c:v>
                </c:pt>
                <c:pt idx="198">
                  <c:v>44197</c:v>
                </c:pt>
                <c:pt idx="199">
                  <c:v>44200</c:v>
                </c:pt>
                <c:pt idx="200">
                  <c:v>44201</c:v>
                </c:pt>
                <c:pt idx="201">
                  <c:v>44202</c:v>
                </c:pt>
                <c:pt idx="202">
                  <c:v>44203</c:v>
                </c:pt>
                <c:pt idx="203">
                  <c:v>44204</c:v>
                </c:pt>
                <c:pt idx="204">
                  <c:v>44207</c:v>
                </c:pt>
                <c:pt idx="205">
                  <c:v>44208</c:v>
                </c:pt>
                <c:pt idx="206">
                  <c:v>44209</c:v>
                </c:pt>
                <c:pt idx="207">
                  <c:v>44210</c:v>
                </c:pt>
                <c:pt idx="208">
                  <c:v>44211</c:v>
                </c:pt>
                <c:pt idx="209">
                  <c:v>44214</c:v>
                </c:pt>
                <c:pt idx="210">
                  <c:v>44215</c:v>
                </c:pt>
                <c:pt idx="211">
                  <c:v>44216</c:v>
                </c:pt>
                <c:pt idx="212">
                  <c:v>44217</c:v>
                </c:pt>
                <c:pt idx="213">
                  <c:v>44218</c:v>
                </c:pt>
                <c:pt idx="214">
                  <c:v>44221</c:v>
                </c:pt>
                <c:pt idx="215">
                  <c:v>44222</c:v>
                </c:pt>
                <c:pt idx="216">
                  <c:v>44223</c:v>
                </c:pt>
                <c:pt idx="217">
                  <c:v>44224</c:v>
                </c:pt>
                <c:pt idx="218">
                  <c:v>44225</c:v>
                </c:pt>
                <c:pt idx="219">
                  <c:v>44228</c:v>
                </c:pt>
                <c:pt idx="220">
                  <c:v>44229</c:v>
                </c:pt>
                <c:pt idx="221">
                  <c:v>44230</c:v>
                </c:pt>
                <c:pt idx="222">
                  <c:v>44231</c:v>
                </c:pt>
                <c:pt idx="223">
                  <c:v>44232</c:v>
                </c:pt>
                <c:pt idx="224">
                  <c:v>44235</c:v>
                </c:pt>
                <c:pt idx="225">
                  <c:v>44236</c:v>
                </c:pt>
                <c:pt idx="226">
                  <c:v>44237</c:v>
                </c:pt>
                <c:pt idx="227">
                  <c:v>44238</c:v>
                </c:pt>
                <c:pt idx="228">
                  <c:v>44239</c:v>
                </c:pt>
                <c:pt idx="229">
                  <c:v>44242</c:v>
                </c:pt>
                <c:pt idx="230">
                  <c:v>44243</c:v>
                </c:pt>
                <c:pt idx="231">
                  <c:v>44244</c:v>
                </c:pt>
                <c:pt idx="232">
                  <c:v>44245</c:v>
                </c:pt>
                <c:pt idx="233">
                  <c:v>44246</c:v>
                </c:pt>
                <c:pt idx="234">
                  <c:v>44249</c:v>
                </c:pt>
                <c:pt idx="235">
                  <c:v>44250</c:v>
                </c:pt>
                <c:pt idx="236">
                  <c:v>44251</c:v>
                </c:pt>
                <c:pt idx="237">
                  <c:v>44252</c:v>
                </c:pt>
                <c:pt idx="238">
                  <c:v>44253</c:v>
                </c:pt>
                <c:pt idx="239">
                  <c:v>44256</c:v>
                </c:pt>
                <c:pt idx="240">
                  <c:v>44257</c:v>
                </c:pt>
                <c:pt idx="241">
                  <c:v>44258</c:v>
                </c:pt>
                <c:pt idx="242">
                  <c:v>44259</c:v>
                </c:pt>
                <c:pt idx="243">
                  <c:v>44260</c:v>
                </c:pt>
                <c:pt idx="244">
                  <c:v>44263</c:v>
                </c:pt>
                <c:pt idx="245">
                  <c:v>44264</c:v>
                </c:pt>
                <c:pt idx="246">
                  <c:v>44265</c:v>
                </c:pt>
                <c:pt idx="247">
                  <c:v>44266</c:v>
                </c:pt>
                <c:pt idx="248">
                  <c:v>44267</c:v>
                </c:pt>
                <c:pt idx="249">
                  <c:v>44270</c:v>
                </c:pt>
                <c:pt idx="250">
                  <c:v>44271</c:v>
                </c:pt>
                <c:pt idx="251">
                  <c:v>44272</c:v>
                </c:pt>
                <c:pt idx="252">
                  <c:v>44273</c:v>
                </c:pt>
                <c:pt idx="253">
                  <c:v>44274</c:v>
                </c:pt>
                <c:pt idx="254">
                  <c:v>44277</c:v>
                </c:pt>
                <c:pt idx="255">
                  <c:v>44278</c:v>
                </c:pt>
                <c:pt idx="256">
                  <c:v>44279</c:v>
                </c:pt>
                <c:pt idx="257">
                  <c:v>44280</c:v>
                </c:pt>
                <c:pt idx="258">
                  <c:v>44281</c:v>
                </c:pt>
                <c:pt idx="259">
                  <c:v>44284</c:v>
                </c:pt>
                <c:pt idx="260">
                  <c:v>44285</c:v>
                </c:pt>
                <c:pt idx="261">
                  <c:v>44286</c:v>
                </c:pt>
              </c:numCache>
            </c:numRef>
          </c:cat>
          <c:val>
            <c:numRef>
              <c:f>Sheet1!$B$2:$B$263</c:f>
              <c:numCache>
                <c:formatCode>#,##0.000</c:formatCode>
                <c:ptCount val="262"/>
                <c:pt idx="0">
                  <c:v>221.99751431881253</c:v>
                </c:pt>
                <c:pt idx="1">
                  <c:v>213.80493465580517</c:v>
                </c:pt>
                <c:pt idx="2">
                  <c:v>216.44197551409582</c:v>
                </c:pt>
                <c:pt idx="3">
                  <c:v>213.49341855836806</c:v>
                </c:pt>
                <c:pt idx="4">
                  <c:v>225.22430637259262</c:v>
                </c:pt>
                <c:pt idx="5">
                  <c:v>227.42624009201717</c:v>
                </c:pt>
                <c:pt idx="6">
                  <c:v>232.07026460620835</c:v>
                </c:pt>
                <c:pt idx="7">
                  <c:v>235.74635279279326</c:v>
                </c:pt>
                <c:pt idx="8">
                  <c:v>235.90184483981702</c:v>
                </c:pt>
                <c:pt idx="9">
                  <c:v>234.14305426695321</c:v>
                </c:pt>
                <c:pt idx="10">
                  <c:v>239.84844813424422</c:v>
                </c:pt>
                <c:pt idx="11">
                  <c:v>234.68656345306948</c:v>
                </c:pt>
                <c:pt idx="12">
                  <c:v>235.02963256628928</c:v>
                </c:pt>
                <c:pt idx="13">
                  <c:v>241.16305056241873</c:v>
                </c:pt>
                <c:pt idx="14">
                  <c:v>238.62477072446336</c:v>
                </c:pt>
                <c:pt idx="15">
                  <c:v>231.45931640036522</c:v>
                </c:pt>
                <c:pt idx="16">
                  <c:v>235.60031475616307</c:v>
                </c:pt>
                <c:pt idx="17">
                  <c:v>236.36225800122028</c:v>
                </c:pt>
                <c:pt idx="18">
                  <c:v>237.38469033883726</c:v>
                </c:pt>
                <c:pt idx="19">
                  <c:v>241.59995670610002</c:v>
                </c:pt>
                <c:pt idx="20">
                  <c:v>241.92463080791953</c:v>
                </c:pt>
                <c:pt idx="21">
                  <c:v>247.48464362829554</c:v>
                </c:pt>
                <c:pt idx="22">
                  <c:v>245.77901106819832</c:v>
                </c:pt>
                <c:pt idx="23">
                  <c:v>240.46474733042027</c:v>
                </c:pt>
                <c:pt idx="24">
                  <c:v>238.82923979343178</c:v>
                </c:pt>
                <c:pt idx="25">
                  <c:v>241.24066457057646</c:v>
                </c:pt>
                <c:pt idx="26">
                  <c:v>240.2315212417291</c:v>
                </c:pt>
                <c:pt idx="27">
                  <c:v>242.20079388877531</c:v>
                </c:pt>
                <c:pt idx="28">
                  <c:v>246.46837228883692</c:v>
                </c:pt>
                <c:pt idx="29">
                  <c:v>246.48540229213543</c:v>
                </c:pt>
                <c:pt idx="30">
                  <c:v>243.49139330897916</c:v>
                </c:pt>
                <c:pt idx="31">
                  <c:v>239.74289809455092</c:v>
                </c:pt>
                <c:pt idx="32">
                  <c:v>239.6773920636615</c:v>
                </c:pt>
                <c:pt idx="33">
                  <c:v>240.6177753712287</c:v>
                </c:pt>
                <c:pt idx="34">
                  <c:v>247.40729159030749</c:v>
                </c:pt>
                <c:pt idx="35">
                  <c:v>247.02010145511574</c:v>
                </c:pt>
                <c:pt idx="36">
                  <c:v>250.47967259213905</c:v>
                </c:pt>
                <c:pt idx="37">
                  <c:v>248.56059996225994</c:v>
                </c:pt>
                <c:pt idx="38">
                  <c:v>247.5746586413436</c:v>
                </c:pt>
                <c:pt idx="39">
                  <c:v>248.82900904313897</c:v>
                </c:pt>
                <c:pt idx="40">
                  <c:v>252.74538433022084</c:v>
                </c:pt>
                <c:pt idx="41">
                  <c:v>255.16421811495701</c:v>
                </c:pt>
                <c:pt idx="42">
                  <c:v>256.33052050318815</c:v>
                </c:pt>
                <c:pt idx="43">
                  <c:v>256.46819055040612</c:v>
                </c:pt>
                <c:pt idx="44">
                  <c:v>258.85778534101019</c:v>
                </c:pt>
                <c:pt idx="45">
                  <c:v>261.8287283193917</c:v>
                </c:pt>
                <c:pt idx="46">
                  <c:v>266.2553067564661</c:v>
                </c:pt>
                <c:pt idx="47">
                  <c:v>265.8866156313029</c:v>
                </c:pt>
                <c:pt idx="48">
                  <c:v>271.42906044839873</c:v>
                </c:pt>
                <c:pt idx="49">
                  <c:v>273.83745422033547</c:v>
                </c:pt>
                <c:pt idx="50">
                  <c:v>272.57271181293913</c:v>
                </c:pt>
                <c:pt idx="51">
                  <c:v>271.83718157328877</c:v>
                </c:pt>
                <c:pt idx="52">
                  <c:v>259.3434464934067</c:v>
                </c:pt>
                <c:pt idx="53">
                  <c:v>260.22353877501689</c:v>
                </c:pt>
                <c:pt idx="54">
                  <c:v>260.30411480792083</c:v>
                </c:pt>
                <c:pt idx="55">
                  <c:v>266.09542270654674</c:v>
                </c:pt>
                <c:pt idx="56">
                  <c:v>266.1273777067164</c:v>
                </c:pt>
                <c:pt idx="57">
                  <c:v>265.93248664015579</c:v>
                </c:pt>
                <c:pt idx="58">
                  <c:v>265.46340949707417</c:v>
                </c:pt>
                <c:pt idx="59">
                  <c:v>266.39451279610978</c:v>
                </c:pt>
                <c:pt idx="60">
                  <c:v>268.79326756775151</c:v>
                </c:pt>
                <c:pt idx="61">
                  <c:v>262.77522859716095</c:v>
                </c:pt>
                <c:pt idx="62">
                  <c:v>263.98117998440182</c:v>
                </c:pt>
                <c:pt idx="63">
                  <c:v>259.98524968954109</c:v>
                </c:pt>
                <c:pt idx="64">
                  <c:v>261.93527833631089</c:v>
                </c:pt>
                <c:pt idx="65">
                  <c:v>264.66298921284141</c:v>
                </c:pt>
                <c:pt idx="66">
                  <c:v>265.87588861244694</c:v>
                </c:pt>
                <c:pt idx="67">
                  <c:v>268.4063244418266</c:v>
                </c:pt>
                <c:pt idx="68">
                  <c:v>268.5908844955639</c:v>
                </c:pt>
                <c:pt idx="69">
                  <c:v>273.49292010271671</c:v>
                </c:pt>
                <c:pt idx="70">
                  <c:v>271.03765330243323</c:v>
                </c:pt>
                <c:pt idx="71">
                  <c:v>272.614919820772</c:v>
                </c:pt>
                <c:pt idx="72">
                  <c:v>271.72564051984045</c:v>
                </c:pt>
                <c:pt idx="73">
                  <c:v>273.3855150713066</c:v>
                </c:pt>
                <c:pt idx="74">
                  <c:v>272.84336488515538</c:v>
                </c:pt>
                <c:pt idx="75">
                  <c:v>274.27097334573284</c:v>
                </c:pt>
                <c:pt idx="76">
                  <c:v>277.47883537744752</c:v>
                </c:pt>
                <c:pt idx="77">
                  <c:v>275.77976681693895</c:v>
                </c:pt>
                <c:pt idx="78">
                  <c:v>276.62180810222662</c:v>
                </c:pt>
                <c:pt idx="79">
                  <c:v>278.9466218705474</c:v>
                </c:pt>
                <c:pt idx="80">
                  <c:v>280.54931038387116</c:v>
                </c:pt>
                <c:pt idx="81">
                  <c:v>280.94825750699226</c:v>
                </c:pt>
                <c:pt idx="82">
                  <c:v>278.89135782825417</c:v>
                </c:pt>
                <c:pt idx="83">
                  <c:v>276.59694607031076</c:v>
                </c:pt>
                <c:pt idx="84">
                  <c:v>279.12871990102713</c:v>
                </c:pt>
                <c:pt idx="85">
                  <c:v>278.18061359425047</c:v>
                </c:pt>
                <c:pt idx="86">
                  <c:v>280.426418319569</c:v>
                </c:pt>
                <c:pt idx="87">
                  <c:v>278.64234973674411</c:v>
                </c:pt>
                <c:pt idx="88">
                  <c:v>278.66022974263473</c:v>
                </c:pt>
                <c:pt idx="89">
                  <c:v>280.65177438899633</c:v>
                </c:pt>
                <c:pt idx="90">
                  <c:v>282.38043594303787</c:v>
                </c:pt>
                <c:pt idx="91">
                  <c:v>284.84009175435443</c:v>
                </c:pt>
                <c:pt idx="92">
                  <c:v>285.41212893265441</c:v>
                </c:pt>
                <c:pt idx="93">
                  <c:v>284.4661846310704</c:v>
                </c:pt>
                <c:pt idx="94">
                  <c:v>284.89649975768987</c:v>
                </c:pt>
                <c:pt idx="95">
                  <c:v>284.90529875759523</c:v>
                </c:pt>
                <c:pt idx="96">
                  <c:v>288.43313890436644</c:v>
                </c:pt>
                <c:pt idx="97">
                  <c:v>288.40625289775664</c:v>
                </c:pt>
                <c:pt idx="98">
                  <c:v>287.70241866425988</c:v>
                </c:pt>
                <c:pt idx="99">
                  <c:v>288.96210707518151</c:v>
                </c:pt>
                <c:pt idx="100">
                  <c:v>289.71597632865286</c:v>
                </c:pt>
                <c:pt idx="101">
                  <c:v>289.04417709945085</c:v>
                </c:pt>
                <c:pt idx="102">
                  <c:v>287.89337271065068</c:v>
                </c:pt>
                <c:pt idx="103">
                  <c:v>288.58500092617783</c:v>
                </c:pt>
                <c:pt idx="104">
                  <c:v>291.77690297642437</c:v>
                </c:pt>
                <c:pt idx="105">
                  <c:v>292.62200025868799</c:v>
                </c:pt>
                <c:pt idx="106">
                  <c:v>295.22431910532913</c:v>
                </c:pt>
                <c:pt idx="107">
                  <c:v>294.82734599034603</c:v>
                </c:pt>
                <c:pt idx="108">
                  <c:v>296.48656851759881</c:v>
                </c:pt>
                <c:pt idx="109">
                  <c:v>295.71565926295432</c:v>
                </c:pt>
                <c:pt idx="110">
                  <c:v>297.57413787769821</c:v>
                </c:pt>
                <c:pt idx="111">
                  <c:v>300.39243879112172</c:v>
                </c:pt>
                <c:pt idx="112">
                  <c:v>292.88573733367383</c:v>
                </c:pt>
                <c:pt idx="113">
                  <c:v>289.81244233387088</c:v>
                </c:pt>
                <c:pt idx="114">
                  <c:v>290.55581658100618</c:v>
                </c:pt>
                <c:pt idx="115">
                  <c:v>284.66159867084156</c:v>
                </c:pt>
                <c:pt idx="116">
                  <c:v>288.77709899986485</c:v>
                </c:pt>
                <c:pt idx="117">
                  <c:v>286.02969909236487</c:v>
                </c:pt>
                <c:pt idx="118">
                  <c:v>286.2836861714016</c:v>
                </c:pt>
                <c:pt idx="119">
                  <c:v>289.71651828968004</c:v>
                </c:pt>
                <c:pt idx="120">
                  <c:v>291.22119677843585</c:v>
                </c:pt>
                <c:pt idx="121">
                  <c:v>290.90304568778259</c:v>
                </c:pt>
                <c:pt idx="122">
                  <c:v>288.47378588630289</c:v>
                </c:pt>
                <c:pt idx="123">
                  <c:v>286.88893637887884</c:v>
                </c:pt>
                <c:pt idx="124">
                  <c:v>282.22732386782161</c:v>
                </c:pt>
                <c:pt idx="125">
                  <c:v>283.46409926112045</c:v>
                </c:pt>
                <c:pt idx="126">
                  <c:v>279.30157789550867</c:v>
                </c:pt>
                <c:pt idx="127">
                  <c:v>278.09809351105446</c:v>
                </c:pt>
                <c:pt idx="128">
                  <c:v>280.96882145641842</c:v>
                </c:pt>
                <c:pt idx="129">
                  <c:v>285.5164709468242</c:v>
                </c:pt>
                <c:pt idx="130">
                  <c:v>284.93346775543773</c:v>
                </c:pt>
                <c:pt idx="131">
                  <c:v>286.18083715295836</c:v>
                </c:pt>
                <c:pt idx="132">
                  <c:v>287.6533376375491</c:v>
                </c:pt>
                <c:pt idx="133">
                  <c:v>285.70014199052304</c:v>
                </c:pt>
                <c:pt idx="134">
                  <c:v>290.38703550644897</c:v>
                </c:pt>
                <c:pt idx="135">
                  <c:v>288.54030890348338</c:v>
                </c:pt>
                <c:pt idx="136">
                  <c:v>291.56246388297313</c:v>
                </c:pt>
                <c:pt idx="137">
                  <c:v>293.82094162823756</c:v>
                </c:pt>
                <c:pt idx="138">
                  <c:v>296.15203438604931</c:v>
                </c:pt>
                <c:pt idx="139">
                  <c:v>299.82845658981989</c:v>
                </c:pt>
                <c:pt idx="140">
                  <c:v>298.34846312109647</c:v>
                </c:pt>
                <c:pt idx="141">
                  <c:v>297.2152577593788</c:v>
                </c:pt>
                <c:pt idx="142">
                  <c:v>294.85578700268769</c:v>
                </c:pt>
                <c:pt idx="143">
                  <c:v>295.42037819049148</c:v>
                </c:pt>
                <c:pt idx="144">
                  <c:v>293.14887846538687</c:v>
                </c:pt>
                <c:pt idx="145">
                  <c:v>293.90144070952982</c:v>
                </c:pt>
                <c:pt idx="146">
                  <c:v>293.51829157026663</c:v>
                </c:pt>
                <c:pt idx="147">
                  <c:v>293.82351067501207</c:v>
                </c:pt>
                <c:pt idx="148">
                  <c:v>294.84310399599389</c:v>
                </c:pt>
                <c:pt idx="149">
                  <c:v>290.36741454247459</c:v>
                </c:pt>
                <c:pt idx="150">
                  <c:v>289.58694328618475</c:v>
                </c:pt>
                <c:pt idx="151">
                  <c:v>281.20751457099215</c:v>
                </c:pt>
                <c:pt idx="152">
                  <c:v>282.4572249777126</c:v>
                </c:pt>
                <c:pt idx="153">
                  <c:v>279.22418393451591</c:v>
                </c:pt>
                <c:pt idx="154">
                  <c:v>282.69444807312868</c:v>
                </c:pt>
                <c:pt idx="155">
                  <c:v>287.89395976049218</c:v>
                </c:pt>
                <c:pt idx="156">
                  <c:v>293.38470356112066</c:v>
                </c:pt>
                <c:pt idx="157">
                  <c:v>299.72725562032275</c:v>
                </c:pt>
                <c:pt idx="158">
                  <c:v>300.44523286880781</c:v>
                </c:pt>
                <c:pt idx="159">
                  <c:v>304.38642016464104</c:v>
                </c:pt>
                <c:pt idx="160">
                  <c:v>304.53261921470562</c:v>
                </c:pt>
                <c:pt idx="161">
                  <c:v>306.74435792196027</c:v>
                </c:pt>
                <c:pt idx="162">
                  <c:v>304.89014330825984</c:v>
                </c:pt>
                <c:pt idx="163">
                  <c:v>307.23277108429789</c:v>
                </c:pt>
                <c:pt idx="164">
                  <c:v>311.13556836176957</c:v>
                </c:pt>
                <c:pt idx="165">
                  <c:v>310.77718324817948</c:v>
                </c:pt>
                <c:pt idx="166">
                  <c:v>309.403407813402</c:v>
                </c:pt>
                <c:pt idx="167">
                  <c:v>309.49460582923001</c:v>
                </c:pt>
                <c:pt idx="168">
                  <c:v>309.12227171717836</c:v>
                </c:pt>
                <c:pt idx="169">
                  <c:v>310.23890108525467</c:v>
                </c:pt>
                <c:pt idx="170">
                  <c:v>314.70235853796578</c:v>
                </c:pt>
                <c:pt idx="171">
                  <c:v>314.71829053368816</c:v>
                </c:pt>
                <c:pt idx="172">
                  <c:v>315.15326866268231</c:v>
                </c:pt>
                <c:pt idx="173">
                  <c:v>316.40642108248863</c:v>
                </c:pt>
                <c:pt idx="174">
                  <c:v>313.64217318276826</c:v>
                </c:pt>
                <c:pt idx="175">
                  <c:v>317.04008927776187</c:v>
                </c:pt>
                <c:pt idx="176">
                  <c:v>317.73394349726158</c:v>
                </c:pt>
                <c:pt idx="177">
                  <c:v>318.90363589202673</c:v>
                </c:pt>
                <c:pt idx="178">
                  <c:v>321.24533766858497</c:v>
                </c:pt>
                <c:pt idx="179">
                  <c:v>320.93077355932468</c:v>
                </c:pt>
                <c:pt idx="180">
                  <c:v>321.61827977455044</c:v>
                </c:pt>
                <c:pt idx="181">
                  <c:v>320.14750728829409</c:v>
                </c:pt>
                <c:pt idx="182">
                  <c:v>320.2432443269326</c:v>
                </c:pt>
                <c:pt idx="183">
                  <c:v>319.62992112645713</c:v>
                </c:pt>
                <c:pt idx="184">
                  <c:v>319.15069097214848</c:v>
                </c:pt>
                <c:pt idx="185">
                  <c:v>321.71542179733831</c:v>
                </c:pt>
                <c:pt idx="186">
                  <c:v>323.34502233353709</c:v>
                </c:pt>
                <c:pt idx="187">
                  <c:v>325.81513113923023</c:v>
                </c:pt>
                <c:pt idx="188">
                  <c:v>324.7669107820214</c:v>
                </c:pt>
                <c:pt idx="189">
                  <c:v>322.13339093919797</c:v>
                </c:pt>
                <c:pt idx="190">
                  <c:v>321.66245379450208</c:v>
                </c:pt>
                <c:pt idx="191">
                  <c:v>322.86905517392245</c:v>
                </c:pt>
                <c:pt idx="192">
                  <c:v>323.53762939281296</c:v>
                </c:pt>
                <c:pt idx="193">
                  <c:v>323.61859743463833</c:v>
                </c:pt>
                <c:pt idx="194">
                  <c:v>325.37555800981437</c:v>
                </c:pt>
                <c:pt idx="195">
                  <c:v>326.5051523932741</c:v>
                </c:pt>
                <c:pt idx="196">
                  <c:v>327.69771677225856</c:v>
                </c:pt>
                <c:pt idx="197">
                  <c:v>328.20441195479498</c:v>
                </c:pt>
                <c:pt idx="198">
                  <c:v>328.220963959698</c:v>
                </c:pt>
                <c:pt idx="199">
                  <c:v>326.55452140050102</c:v>
                </c:pt>
                <c:pt idx="200">
                  <c:v>328.59147605741202</c:v>
                </c:pt>
                <c:pt idx="201">
                  <c:v>330.059311530591</c:v>
                </c:pt>
                <c:pt idx="202">
                  <c:v>333.99874480722599</c:v>
                </c:pt>
                <c:pt idx="203">
                  <c:v>337.09307781508699</c:v>
                </c:pt>
                <c:pt idx="204">
                  <c:v>334.49772195853399</c:v>
                </c:pt>
                <c:pt idx="205">
                  <c:v>335.09226014963002</c:v>
                </c:pt>
                <c:pt idx="206">
                  <c:v>336.02711745915502</c:v>
                </c:pt>
                <c:pt idx="207">
                  <c:v>336.082115487907</c:v>
                </c:pt>
                <c:pt idx="208">
                  <c:v>333.19118455166699</c:v>
                </c:pt>
                <c:pt idx="209">
                  <c:v>333.090549518751</c:v>
                </c:pt>
                <c:pt idx="210">
                  <c:v>335.85917741481001</c:v>
                </c:pt>
                <c:pt idx="211">
                  <c:v>339.59377163227998</c:v>
                </c:pt>
                <c:pt idx="212">
                  <c:v>340.208633832712</c:v>
                </c:pt>
                <c:pt idx="213">
                  <c:v>338.71733333478898</c:v>
                </c:pt>
                <c:pt idx="214">
                  <c:v>339.43331257750799</c:v>
                </c:pt>
                <c:pt idx="215">
                  <c:v>338.42185826293701</c:v>
                </c:pt>
                <c:pt idx="216">
                  <c:v>331.51581102024801</c:v>
                </c:pt>
                <c:pt idx="217">
                  <c:v>332.54532034279998</c:v>
                </c:pt>
                <c:pt idx="218">
                  <c:v>326.711723439254</c:v>
                </c:pt>
                <c:pt idx="219">
                  <c:v>331.60988004941498</c:v>
                </c:pt>
                <c:pt idx="220">
                  <c:v>335.89731044815198</c:v>
                </c:pt>
                <c:pt idx="221">
                  <c:v>336.916129784058</c:v>
                </c:pt>
                <c:pt idx="222">
                  <c:v>338.86538241196001</c:v>
                </c:pt>
                <c:pt idx="223">
                  <c:v>340.81592604961901</c:v>
                </c:pt>
                <c:pt idx="224">
                  <c:v>343.34686686641498</c:v>
                </c:pt>
                <c:pt idx="225">
                  <c:v>343.96590506140302</c:v>
                </c:pt>
                <c:pt idx="226">
                  <c:v>344.658990271905</c:v>
                </c:pt>
                <c:pt idx="227">
                  <c:v>345.54573257546201</c:v>
                </c:pt>
                <c:pt idx="228">
                  <c:v>346.828126977718</c:v>
                </c:pt>
                <c:pt idx="229">
                  <c:v>348.27677243287297</c:v>
                </c:pt>
                <c:pt idx="230">
                  <c:v>348.29940143753998</c:v>
                </c:pt>
                <c:pt idx="231">
                  <c:v>347.12255704064103</c:v>
                </c:pt>
                <c:pt idx="232">
                  <c:v>345.10599138043699</c:v>
                </c:pt>
                <c:pt idx="233">
                  <c:v>345.65698757176398</c:v>
                </c:pt>
                <c:pt idx="234">
                  <c:v>342.63703359401802</c:v>
                </c:pt>
                <c:pt idx="235">
                  <c:v>342.78117564891301</c:v>
                </c:pt>
                <c:pt idx="236">
                  <c:v>343.46789985700599</c:v>
                </c:pt>
                <c:pt idx="237">
                  <c:v>339.292498500806</c:v>
                </c:pt>
                <c:pt idx="238">
                  <c:v>334.27949485774599</c:v>
                </c:pt>
                <c:pt idx="239">
                  <c:v>341.09935807553899</c:v>
                </c:pt>
                <c:pt idx="240">
                  <c:v>339.37175651181099</c:v>
                </c:pt>
                <c:pt idx="241">
                  <c:v>337.19355180069698</c:v>
                </c:pt>
                <c:pt idx="242">
                  <c:v>332.51273126340101</c:v>
                </c:pt>
                <c:pt idx="243">
                  <c:v>334.63867395509601</c:v>
                </c:pt>
                <c:pt idx="244">
                  <c:v>332.95750641343102</c:v>
                </c:pt>
                <c:pt idx="245">
                  <c:v>337.46963486639902</c:v>
                </c:pt>
                <c:pt idx="246">
                  <c:v>339.157287404594</c:v>
                </c:pt>
                <c:pt idx="247">
                  <c:v>343.55209682769299</c:v>
                </c:pt>
                <c:pt idx="248">
                  <c:v>343.39103778387403</c:v>
                </c:pt>
                <c:pt idx="249">
                  <c:v>344.68207720497497</c:v>
                </c:pt>
                <c:pt idx="250">
                  <c:v>345.18262937750899</c:v>
                </c:pt>
                <c:pt idx="251">
                  <c:v>345.317636413591</c:v>
                </c:pt>
                <c:pt idx="252">
                  <c:v>342.91964963733102</c:v>
                </c:pt>
                <c:pt idx="253">
                  <c:v>341.92776332949899</c:v>
                </c:pt>
                <c:pt idx="254">
                  <c:v>343.34443679727201</c:v>
                </c:pt>
                <c:pt idx="255">
                  <c:v>340.63132291183501</c:v>
                </c:pt>
                <c:pt idx="256">
                  <c:v>337.587978926522</c:v>
                </c:pt>
                <c:pt idx="257">
                  <c:v>338.12324509118298</c:v>
                </c:pt>
                <c:pt idx="258">
                  <c:v>343.00860368377403</c:v>
                </c:pt>
                <c:pt idx="259">
                  <c:v>342.75387760548</c:v>
                </c:pt>
                <c:pt idx="260">
                  <c:v>342.59095355998102</c:v>
                </c:pt>
                <c:pt idx="261">
                  <c:v>343.207879769577</c:v>
                </c:pt>
              </c:numCache>
            </c:numRef>
          </c:val>
          <c:smooth val="0"/>
          <c:extLst>
            <c:ext xmlns:c16="http://schemas.microsoft.com/office/drawing/2014/chart" uri="{C3380CC4-5D6E-409C-BE32-E72D297353CC}">
              <c16:uniqueId val="{00000001-0234-40BE-8F9B-08A7D62D0486}"/>
            </c:ext>
          </c:extLst>
        </c:ser>
        <c:ser>
          <c:idx val="2"/>
          <c:order val="2"/>
          <c:tx>
            <c:strRef>
              <c:f>Sheet1!$D$1</c:f>
              <c:strCache>
                <c:ptCount val="1"/>
                <c:pt idx="0">
                  <c:v>Annotations</c:v>
                </c:pt>
              </c:strCache>
            </c:strRef>
          </c:tx>
          <c:spPr>
            <a:ln>
              <a:noFill/>
            </a:ln>
          </c:spPr>
          <c:marker>
            <c:symbol val="none"/>
          </c:marker>
          <c:cat>
            <c:numRef>
              <c:f>Sheet1!$A$2:$A$263</c:f>
              <c:numCache>
                <c:formatCode>mmm\ dd\,\ yyyy</c:formatCode>
                <c:ptCount val="262"/>
                <c:pt idx="0">
                  <c:v>43921</c:v>
                </c:pt>
                <c:pt idx="1">
                  <c:v>43922</c:v>
                </c:pt>
                <c:pt idx="2">
                  <c:v>43923</c:v>
                </c:pt>
                <c:pt idx="3">
                  <c:v>43924</c:v>
                </c:pt>
                <c:pt idx="4">
                  <c:v>43927</c:v>
                </c:pt>
                <c:pt idx="5">
                  <c:v>43928</c:v>
                </c:pt>
                <c:pt idx="6">
                  <c:v>43929</c:v>
                </c:pt>
                <c:pt idx="7">
                  <c:v>43930</c:v>
                </c:pt>
                <c:pt idx="8">
                  <c:v>43931</c:v>
                </c:pt>
                <c:pt idx="9">
                  <c:v>43934</c:v>
                </c:pt>
                <c:pt idx="10">
                  <c:v>43935</c:v>
                </c:pt>
                <c:pt idx="11">
                  <c:v>43936</c:v>
                </c:pt>
                <c:pt idx="12">
                  <c:v>43937</c:v>
                </c:pt>
                <c:pt idx="13">
                  <c:v>43938</c:v>
                </c:pt>
                <c:pt idx="14">
                  <c:v>43941</c:v>
                </c:pt>
                <c:pt idx="15">
                  <c:v>43942</c:v>
                </c:pt>
                <c:pt idx="16">
                  <c:v>43943</c:v>
                </c:pt>
                <c:pt idx="17">
                  <c:v>43944</c:v>
                </c:pt>
                <c:pt idx="18">
                  <c:v>43945</c:v>
                </c:pt>
                <c:pt idx="19">
                  <c:v>43948</c:v>
                </c:pt>
                <c:pt idx="20">
                  <c:v>43949</c:v>
                </c:pt>
                <c:pt idx="21">
                  <c:v>43950</c:v>
                </c:pt>
                <c:pt idx="22">
                  <c:v>43951</c:v>
                </c:pt>
                <c:pt idx="23">
                  <c:v>43952</c:v>
                </c:pt>
                <c:pt idx="24">
                  <c:v>43955</c:v>
                </c:pt>
                <c:pt idx="25">
                  <c:v>43956</c:v>
                </c:pt>
                <c:pt idx="26">
                  <c:v>43957</c:v>
                </c:pt>
                <c:pt idx="27">
                  <c:v>43958</c:v>
                </c:pt>
                <c:pt idx="28">
                  <c:v>43959</c:v>
                </c:pt>
                <c:pt idx="29">
                  <c:v>43962</c:v>
                </c:pt>
                <c:pt idx="30">
                  <c:v>43963</c:v>
                </c:pt>
                <c:pt idx="31">
                  <c:v>43964</c:v>
                </c:pt>
                <c:pt idx="32">
                  <c:v>43965</c:v>
                </c:pt>
                <c:pt idx="33">
                  <c:v>43966</c:v>
                </c:pt>
                <c:pt idx="34">
                  <c:v>43969</c:v>
                </c:pt>
                <c:pt idx="35">
                  <c:v>43970</c:v>
                </c:pt>
                <c:pt idx="36">
                  <c:v>43971</c:v>
                </c:pt>
                <c:pt idx="37">
                  <c:v>43972</c:v>
                </c:pt>
                <c:pt idx="38">
                  <c:v>43973</c:v>
                </c:pt>
                <c:pt idx="39">
                  <c:v>43976</c:v>
                </c:pt>
                <c:pt idx="40">
                  <c:v>43977</c:v>
                </c:pt>
                <c:pt idx="41">
                  <c:v>43978</c:v>
                </c:pt>
                <c:pt idx="42">
                  <c:v>43979</c:v>
                </c:pt>
                <c:pt idx="43">
                  <c:v>43980</c:v>
                </c:pt>
                <c:pt idx="44">
                  <c:v>43983</c:v>
                </c:pt>
                <c:pt idx="45">
                  <c:v>43984</c:v>
                </c:pt>
                <c:pt idx="46">
                  <c:v>43985</c:v>
                </c:pt>
                <c:pt idx="47">
                  <c:v>43986</c:v>
                </c:pt>
                <c:pt idx="48">
                  <c:v>43987</c:v>
                </c:pt>
                <c:pt idx="49">
                  <c:v>43990</c:v>
                </c:pt>
                <c:pt idx="50">
                  <c:v>43991</c:v>
                </c:pt>
                <c:pt idx="51">
                  <c:v>43992</c:v>
                </c:pt>
                <c:pt idx="52">
                  <c:v>43993</c:v>
                </c:pt>
                <c:pt idx="53">
                  <c:v>43994</c:v>
                </c:pt>
                <c:pt idx="54">
                  <c:v>43997</c:v>
                </c:pt>
                <c:pt idx="55">
                  <c:v>43998</c:v>
                </c:pt>
                <c:pt idx="56">
                  <c:v>43999</c:v>
                </c:pt>
                <c:pt idx="57">
                  <c:v>44000</c:v>
                </c:pt>
                <c:pt idx="58">
                  <c:v>44001</c:v>
                </c:pt>
                <c:pt idx="59">
                  <c:v>44004</c:v>
                </c:pt>
                <c:pt idx="60">
                  <c:v>44005</c:v>
                </c:pt>
                <c:pt idx="61">
                  <c:v>44006</c:v>
                </c:pt>
                <c:pt idx="62">
                  <c:v>44007</c:v>
                </c:pt>
                <c:pt idx="63">
                  <c:v>44008</c:v>
                </c:pt>
                <c:pt idx="64">
                  <c:v>44011</c:v>
                </c:pt>
                <c:pt idx="65">
                  <c:v>44012</c:v>
                </c:pt>
                <c:pt idx="66">
                  <c:v>44013</c:v>
                </c:pt>
                <c:pt idx="67">
                  <c:v>44014</c:v>
                </c:pt>
                <c:pt idx="68">
                  <c:v>44015</c:v>
                </c:pt>
                <c:pt idx="69">
                  <c:v>44018</c:v>
                </c:pt>
                <c:pt idx="70">
                  <c:v>44019</c:v>
                </c:pt>
                <c:pt idx="71">
                  <c:v>44020</c:v>
                </c:pt>
                <c:pt idx="72">
                  <c:v>44021</c:v>
                </c:pt>
                <c:pt idx="73">
                  <c:v>44022</c:v>
                </c:pt>
                <c:pt idx="74">
                  <c:v>44025</c:v>
                </c:pt>
                <c:pt idx="75">
                  <c:v>44026</c:v>
                </c:pt>
                <c:pt idx="76">
                  <c:v>44027</c:v>
                </c:pt>
                <c:pt idx="77">
                  <c:v>44028</c:v>
                </c:pt>
                <c:pt idx="78">
                  <c:v>44029</c:v>
                </c:pt>
                <c:pt idx="79">
                  <c:v>44032</c:v>
                </c:pt>
                <c:pt idx="80">
                  <c:v>44033</c:v>
                </c:pt>
                <c:pt idx="81">
                  <c:v>44034</c:v>
                </c:pt>
                <c:pt idx="82">
                  <c:v>44035</c:v>
                </c:pt>
                <c:pt idx="83">
                  <c:v>44036</c:v>
                </c:pt>
                <c:pt idx="84">
                  <c:v>44039</c:v>
                </c:pt>
                <c:pt idx="85">
                  <c:v>44040</c:v>
                </c:pt>
                <c:pt idx="86">
                  <c:v>44041</c:v>
                </c:pt>
                <c:pt idx="87">
                  <c:v>44042</c:v>
                </c:pt>
                <c:pt idx="88">
                  <c:v>44043</c:v>
                </c:pt>
                <c:pt idx="89">
                  <c:v>44046</c:v>
                </c:pt>
                <c:pt idx="90">
                  <c:v>44047</c:v>
                </c:pt>
                <c:pt idx="91">
                  <c:v>44048</c:v>
                </c:pt>
                <c:pt idx="92">
                  <c:v>44049</c:v>
                </c:pt>
                <c:pt idx="93">
                  <c:v>44050</c:v>
                </c:pt>
                <c:pt idx="94">
                  <c:v>44053</c:v>
                </c:pt>
                <c:pt idx="95">
                  <c:v>44054</c:v>
                </c:pt>
                <c:pt idx="96">
                  <c:v>44055</c:v>
                </c:pt>
                <c:pt idx="97">
                  <c:v>44056</c:v>
                </c:pt>
                <c:pt idx="98">
                  <c:v>44057</c:v>
                </c:pt>
                <c:pt idx="99">
                  <c:v>44060</c:v>
                </c:pt>
                <c:pt idx="100">
                  <c:v>44061</c:v>
                </c:pt>
                <c:pt idx="101">
                  <c:v>44062</c:v>
                </c:pt>
                <c:pt idx="102">
                  <c:v>44063</c:v>
                </c:pt>
                <c:pt idx="103">
                  <c:v>44064</c:v>
                </c:pt>
                <c:pt idx="104">
                  <c:v>44067</c:v>
                </c:pt>
                <c:pt idx="105">
                  <c:v>44068</c:v>
                </c:pt>
                <c:pt idx="106">
                  <c:v>44069</c:v>
                </c:pt>
                <c:pt idx="107">
                  <c:v>44070</c:v>
                </c:pt>
                <c:pt idx="108">
                  <c:v>44071</c:v>
                </c:pt>
                <c:pt idx="109">
                  <c:v>44074</c:v>
                </c:pt>
                <c:pt idx="110">
                  <c:v>44075</c:v>
                </c:pt>
                <c:pt idx="111">
                  <c:v>44076</c:v>
                </c:pt>
                <c:pt idx="112">
                  <c:v>44077</c:v>
                </c:pt>
                <c:pt idx="113">
                  <c:v>44078</c:v>
                </c:pt>
                <c:pt idx="114">
                  <c:v>44081</c:v>
                </c:pt>
                <c:pt idx="115">
                  <c:v>44082</c:v>
                </c:pt>
                <c:pt idx="116">
                  <c:v>44083</c:v>
                </c:pt>
                <c:pt idx="117">
                  <c:v>44084</c:v>
                </c:pt>
                <c:pt idx="118">
                  <c:v>44085</c:v>
                </c:pt>
                <c:pt idx="119">
                  <c:v>44088</c:v>
                </c:pt>
                <c:pt idx="120">
                  <c:v>44089</c:v>
                </c:pt>
                <c:pt idx="121">
                  <c:v>44090</c:v>
                </c:pt>
                <c:pt idx="122">
                  <c:v>44091</c:v>
                </c:pt>
                <c:pt idx="123">
                  <c:v>44092</c:v>
                </c:pt>
                <c:pt idx="124">
                  <c:v>44095</c:v>
                </c:pt>
                <c:pt idx="125">
                  <c:v>44096</c:v>
                </c:pt>
                <c:pt idx="126">
                  <c:v>44097</c:v>
                </c:pt>
                <c:pt idx="127">
                  <c:v>44098</c:v>
                </c:pt>
                <c:pt idx="128">
                  <c:v>44099</c:v>
                </c:pt>
                <c:pt idx="129">
                  <c:v>44102</c:v>
                </c:pt>
                <c:pt idx="130">
                  <c:v>44103</c:v>
                </c:pt>
                <c:pt idx="131">
                  <c:v>44104</c:v>
                </c:pt>
                <c:pt idx="132">
                  <c:v>44105</c:v>
                </c:pt>
                <c:pt idx="133">
                  <c:v>44106</c:v>
                </c:pt>
                <c:pt idx="134">
                  <c:v>44109</c:v>
                </c:pt>
                <c:pt idx="135">
                  <c:v>44110</c:v>
                </c:pt>
                <c:pt idx="136">
                  <c:v>44111</c:v>
                </c:pt>
                <c:pt idx="137">
                  <c:v>44112</c:v>
                </c:pt>
                <c:pt idx="138">
                  <c:v>44113</c:v>
                </c:pt>
                <c:pt idx="139">
                  <c:v>44116</c:v>
                </c:pt>
                <c:pt idx="140">
                  <c:v>44117</c:v>
                </c:pt>
                <c:pt idx="141">
                  <c:v>44118</c:v>
                </c:pt>
                <c:pt idx="142">
                  <c:v>44119</c:v>
                </c:pt>
                <c:pt idx="143">
                  <c:v>44120</c:v>
                </c:pt>
                <c:pt idx="144">
                  <c:v>44123</c:v>
                </c:pt>
                <c:pt idx="145">
                  <c:v>44124</c:v>
                </c:pt>
                <c:pt idx="146">
                  <c:v>44125</c:v>
                </c:pt>
                <c:pt idx="147">
                  <c:v>44126</c:v>
                </c:pt>
                <c:pt idx="148">
                  <c:v>44127</c:v>
                </c:pt>
                <c:pt idx="149">
                  <c:v>44130</c:v>
                </c:pt>
                <c:pt idx="150">
                  <c:v>44131</c:v>
                </c:pt>
                <c:pt idx="151">
                  <c:v>44132</c:v>
                </c:pt>
                <c:pt idx="152">
                  <c:v>44133</c:v>
                </c:pt>
                <c:pt idx="153">
                  <c:v>44134</c:v>
                </c:pt>
                <c:pt idx="154">
                  <c:v>44137</c:v>
                </c:pt>
                <c:pt idx="155">
                  <c:v>44138</c:v>
                </c:pt>
                <c:pt idx="156">
                  <c:v>44139</c:v>
                </c:pt>
                <c:pt idx="157">
                  <c:v>44140</c:v>
                </c:pt>
                <c:pt idx="158">
                  <c:v>44141</c:v>
                </c:pt>
                <c:pt idx="159">
                  <c:v>44144</c:v>
                </c:pt>
                <c:pt idx="160">
                  <c:v>44145</c:v>
                </c:pt>
                <c:pt idx="161">
                  <c:v>44146</c:v>
                </c:pt>
                <c:pt idx="162">
                  <c:v>44147</c:v>
                </c:pt>
                <c:pt idx="163">
                  <c:v>44148</c:v>
                </c:pt>
                <c:pt idx="164">
                  <c:v>44151</c:v>
                </c:pt>
                <c:pt idx="165">
                  <c:v>44152</c:v>
                </c:pt>
                <c:pt idx="166">
                  <c:v>44153</c:v>
                </c:pt>
                <c:pt idx="167">
                  <c:v>44154</c:v>
                </c:pt>
                <c:pt idx="168">
                  <c:v>44155</c:v>
                </c:pt>
                <c:pt idx="169">
                  <c:v>44158</c:v>
                </c:pt>
                <c:pt idx="170">
                  <c:v>44159</c:v>
                </c:pt>
                <c:pt idx="171">
                  <c:v>44160</c:v>
                </c:pt>
                <c:pt idx="172">
                  <c:v>44161</c:v>
                </c:pt>
                <c:pt idx="173">
                  <c:v>44162</c:v>
                </c:pt>
                <c:pt idx="174">
                  <c:v>44165</c:v>
                </c:pt>
                <c:pt idx="175">
                  <c:v>44166</c:v>
                </c:pt>
                <c:pt idx="176">
                  <c:v>44167</c:v>
                </c:pt>
                <c:pt idx="177">
                  <c:v>44168</c:v>
                </c:pt>
                <c:pt idx="178">
                  <c:v>44169</c:v>
                </c:pt>
                <c:pt idx="179">
                  <c:v>44172</c:v>
                </c:pt>
                <c:pt idx="180">
                  <c:v>44173</c:v>
                </c:pt>
                <c:pt idx="181">
                  <c:v>44174</c:v>
                </c:pt>
                <c:pt idx="182">
                  <c:v>44175</c:v>
                </c:pt>
                <c:pt idx="183">
                  <c:v>44176</c:v>
                </c:pt>
                <c:pt idx="184">
                  <c:v>44179</c:v>
                </c:pt>
                <c:pt idx="185">
                  <c:v>44180</c:v>
                </c:pt>
                <c:pt idx="186">
                  <c:v>44181</c:v>
                </c:pt>
                <c:pt idx="187">
                  <c:v>44182</c:v>
                </c:pt>
                <c:pt idx="188">
                  <c:v>44183</c:v>
                </c:pt>
                <c:pt idx="189">
                  <c:v>44186</c:v>
                </c:pt>
                <c:pt idx="190">
                  <c:v>44187</c:v>
                </c:pt>
                <c:pt idx="191">
                  <c:v>44188</c:v>
                </c:pt>
                <c:pt idx="192">
                  <c:v>44189</c:v>
                </c:pt>
                <c:pt idx="193">
                  <c:v>44190</c:v>
                </c:pt>
                <c:pt idx="194">
                  <c:v>44193</c:v>
                </c:pt>
                <c:pt idx="195">
                  <c:v>44194</c:v>
                </c:pt>
                <c:pt idx="196">
                  <c:v>44195</c:v>
                </c:pt>
                <c:pt idx="197">
                  <c:v>44196</c:v>
                </c:pt>
                <c:pt idx="198">
                  <c:v>44197</c:v>
                </c:pt>
                <c:pt idx="199">
                  <c:v>44200</c:v>
                </c:pt>
                <c:pt idx="200">
                  <c:v>44201</c:v>
                </c:pt>
                <c:pt idx="201">
                  <c:v>44202</c:v>
                </c:pt>
                <c:pt idx="202">
                  <c:v>44203</c:v>
                </c:pt>
                <c:pt idx="203">
                  <c:v>44204</c:v>
                </c:pt>
                <c:pt idx="204">
                  <c:v>44207</c:v>
                </c:pt>
                <c:pt idx="205">
                  <c:v>44208</c:v>
                </c:pt>
                <c:pt idx="206">
                  <c:v>44209</c:v>
                </c:pt>
                <c:pt idx="207">
                  <c:v>44210</c:v>
                </c:pt>
                <c:pt idx="208">
                  <c:v>44211</c:v>
                </c:pt>
                <c:pt idx="209">
                  <c:v>44214</c:v>
                </c:pt>
                <c:pt idx="210">
                  <c:v>44215</c:v>
                </c:pt>
                <c:pt idx="211">
                  <c:v>44216</c:v>
                </c:pt>
                <c:pt idx="212">
                  <c:v>44217</c:v>
                </c:pt>
                <c:pt idx="213">
                  <c:v>44218</c:v>
                </c:pt>
                <c:pt idx="214">
                  <c:v>44221</c:v>
                </c:pt>
                <c:pt idx="215">
                  <c:v>44222</c:v>
                </c:pt>
                <c:pt idx="216">
                  <c:v>44223</c:v>
                </c:pt>
                <c:pt idx="217">
                  <c:v>44224</c:v>
                </c:pt>
                <c:pt idx="218">
                  <c:v>44225</c:v>
                </c:pt>
                <c:pt idx="219">
                  <c:v>44228</c:v>
                </c:pt>
                <c:pt idx="220">
                  <c:v>44229</c:v>
                </c:pt>
                <c:pt idx="221">
                  <c:v>44230</c:v>
                </c:pt>
                <c:pt idx="222">
                  <c:v>44231</c:v>
                </c:pt>
                <c:pt idx="223">
                  <c:v>44232</c:v>
                </c:pt>
                <c:pt idx="224">
                  <c:v>44235</c:v>
                </c:pt>
                <c:pt idx="225">
                  <c:v>44236</c:v>
                </c:pt>
                <c:pt idx="226">
                  <c:v>44237</c:v>
                </c:pt>
                <c:pt idx="227">
                  <c:v>44238</c:v>
                </c:pt>
                <c:pt idx="228">
                  <c:v>44239</c:v>
                </c:pt>
                <c:pt idx="229">
                  <c:v>44242</c:v>
                </c:pt>
                <c:pt idx="230">
                  <c:v>44243</c:v>
                </c:pt>
                <c:pt idx="231">
                  <c:v>44244</c:v>
                </c:pt>
                <c:pt idx="232">
                  <c:v>44245</c:v>
                </c:pt>
                <c:pt idx="233">
                  <c:v>44246</c:v>
                </c:pt>
                <c:pt idx="234">
                  <c:v>44249</c:v>
                </c:pt>
                <c:pt idx="235">
                  <c:v>44250</c:v>
                </c:pt>
                <c:pt idx="236">
                  <c:v>44251</c:v>
                </c:pt>
                <c:pt idx="237">
                  <c:v>44252</c:v>
                </c:pt>
                <c:pt idx="238">
                  <c:v>44253</c:v>
                </c:pt>
                <c:pt idx="239">
                  <c:v>44256</c:v>
                </c:pt>
                <c:pt idx="240">
                  <c:v>44257</c:v>
                </c:pt>
                <c:pt idx="241">
                  <c:v>44258</c:v>
                </c:pt>
                <c:pt idx="242">
                  <c:v>44259</c:v>
                </c:pt>
                <c:pt idx="243">
                  <c:v>44260</c:v>
                </c:pt>
                <c:pt idx="244">
                  <c:v>44263</c:v>
                </c:pt>
                <c:pt idx="245">
                  <c:v>44264</c:v>
                </c:pt>
                <c:pt idx="246">
                  <c:v>44265</c:v>
                </c:pt>
                <c:pt idx="247">
                  <c:v>44266</c:v>
                </c:pt>
                <c:pt idx="248">
                  <c:v>44267</c:v>
                </c:pt>
                <c:pt idx="249">
                  <c:v>44270</c:v>
                </c:pt>
                <c:pt idx="250">
                  <c:v>44271</c:v>
                </c:pt>
                <c:pt idx="251">
                  <c:v>44272</c:v>
                </c:pt>
                <c:pt idx="252">
                  <c:v>44273</c:v>
                </c:pt>
                <c:pt idx="253">
                  <c:v>44274</c:v>
                </c:pt>
                <c:pt idx="254">
                  <c:v>44277</c:v>
                </c:pt>
                <c:pt idx="255">
                  <c:v>44278</c:v>
                </c:pt>
                <c:pt idx="256">
                  <c:v>44279</c:v>
                </c:pt>
                <c:pt idx="257">
                  <c:v>44280</c:v>
                </c:pt>
                <c:pt idx="258">
                  <c:v>44281</c:v>
                </c:pt>
                <c:pt idx="259">
                  <c:v>44284</c:v>
                </c:pt>
                <c:pt idx="260">
                  <c:v>44285</c:v>
                </c:pt>
                <c:pt idx="261">
                  <c:v>44286</c:v>
                </c:pt>
              </c:numCache>
            </c:numRef>
          </c:cat>
          <c:val>
            <c:numRef>
              <c:f>Sheet1!$D$2:$D$263</c:f>
              <c:numCache>
                <c:formatCode>General</c:formatCode>
                <c:ptCount val="262"/>
                <c:pt idx="4" formatCode="#,##0.000">
                  <c:v>200</c:v>
                </c:pt>
                <c:pt idx="28" formatCode="#,##0.000">
                  <c:v>200</c:v>
                </c:pt>
                <c:pt idx="48" formatCode="#,##0.000">
                  <c:v>200</c:v>
                </c:pt>
                <c:pt idx="58" formatCode="#,##0.000">
                  <c:v>200</c:v>
                </c:pt>
                <c:pt idx="88" formatCode="#,##0.000">
                  <c:v>200</c:v>
                </c:pt>
                <c:pt idx="96" formatCode="#,##0.000">
                  <c:v>200</c:v>
                </c:pt>
                <c:pt idx="107" formatCode="#,##0.000">
                  <c:v>200</c:v>
                </c:pt>
                <c:pt idx="111" formatCode="#,##0.000">
                  <c:v>200</c:v>
                </c:pt>
                <c:pt idx="170" formatCode="#,##0.000">
                  <c:v>200</c:v>
                </c:pt>
                <c:pt idx="184" formatCode="#,##0.000">
                  <c:v>200</c:v>
                </c:pt>
                <c:pt idx="197" formatCode="#,##0.000">
                  <c:v>200</c:v>
                </c:pt>
                <c:pt idx="211" formatCode="#,##0.000">
                  <c:v>200</c:v>
                </c:pt>
                <c:pt idx="224" formatCode="#,##0.000">
                  <c:v>200</c:v>
                </c:pt>
                <c:pt idx="230" formatCode="#,##0.000">
                  <c:v>200</c:v>
                </c:pt>
                <c:pt idx="234" formatCode="#,##0.000">
                  <c:v>200</c:v>
                </c:pt>
                <c:pt idx="251" formatCode="#,##0.000">
                  <c:v>200</c:v>
                </c:pt>
              </c:numCache>
            </c:numRef>
          </c:val>
          <c:smooth val="0"/>
          <c:extLst>
            <c:ext xmlns:c16="http://schemas.microsoft.com/office/drawing/2014/chart" uri="{C3380CC4-5D6E-409C-BE32-E72D297353CC}">
              <c16:uniqueId val="{00000002-0234-40BE-8F9B-08A7D62D0486}"/>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3"/>
        <c:majorTimeUnit val="months"/>
      </c:dateAx>
      <c:valAx>
        <c:axId val="2079031016"/>
        <c:scaling>
          <c:orientation val="minMax"/>
          <c:max val="350"/>
          <c:min val="20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5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485823965007358"/>
          <c:y val="2.5017895490336401E-3"/>
          <c:w val="0.63826765041371214"/>
          <c:h val="0.93333333333333302"/>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255D-48F9-BB2A-C13C514A928D}"/>
                </c:ext>
              </c:extLst>
            </c:dLbl>
            <c:dLbl>
              <c:idx val="2"/>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255D-48F9-BB2A-C13C514A928D}"/>
                </c:ext>
              </c:extLst>
            </c:dLbl>
            <c:dLbl>
              <c:idx val="3"/>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255D-48F9-BB2A-C13C514A928D}"/>
                </c:ext>
              </c:extLst>
            </c:dLbl>
            <c:dLbl>
              <c:idx val="4"/>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255D-48F9-BB2A-C13C514A928D}"/>
                </c:ext>
              </c:extLst>
            </c:dLbl>
            <c:dLbl>
              <c:idx val="5"/>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255D-48F9-BB2A-C13C514A928D}"/>
                </c:ext>
              </c:extLst>
            </c:dLbl>
            <c:dLbl>
              <c:idx val="6"/>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255D-48F9-BB2A-C13C514A928D}"/>
                </c:ext>
              </c:extLst>
            </c:dLbl>
            <c:dLbl>
              <c:idx val="7"/>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255D-48F9-BB2A-C13C514A928D}"/>
                </c:ext>
              </c:extLst>
            </c:dLbl>
            <c:dLbl>
              <c:idx val="8"/>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255D-48F9-BB2A-C13C514A928D}"/>
                </c:ext>
              </c:extLst>
            </c:dLbl>
            <c:dLbl>
              <c:idx val="9"/>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255D-48F9-BB2A-C13C514A928D}"/>
                </c:ext>
              </c:extLst>
            </c:dLbl>
            <c:dLbl>
              <c:idx val="10"/>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255D-48F9-BB2A-C13C514A928D}"/>
                </c:ext>
              </c:extLst>
            </c:dLbl>
            <c:dLbl>
              <c:idx val="12"/>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255D-48F9-BB2A-C13C514A928D}"/>
                </c:ext>
              </c:extLst>
            </c:dLbl>
            <c:dLbl>
              <c:idx val="13"/>
              <c:numFmt formatCode="#,##0.00;\-#,##0.00;;" sourceLinked="0"/>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255D-48F9-BB2A-C13C514A928D}"/>
                </c:ext>
              </c:extLst>
            </c:dLbl>
            <c:numFmt formatCode="#,##0.00;\-#,##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Russell 2000 Value Index</c:v>
                </c:pt>
                <c:pt idx="1">
                  <c:v>Russell 2000 Index</c:v>
                </c:pt>
                <c:pt idx="2">
                  <c:v>Russell 1000 Value Index</c:v>
                </c:pt>
                <c:pt idx="3">
                  <c:v>Dow Jones US Select REIT Index</c:v>
                </c:pt>
                <c:pt idx="4">
                  <c:v>MSCI World ex USA Value Index (net div.)</c:v>
                </c:pt>
                <c:pt idx="5">
                  <c:v>MSCI Emerging Markets Small Cap Index (net div.)</c:v>
                </c:pt>
                <c:pt idx="6">
                  <c:v>Russell 3000 Index</c:v>
                </c:pt>
                <c:pt idx="7">
                  <c:v>S&amp;P 500 Index</c:v>
                </c:pt>
                <c:pt idx="8">
                  <c:v>Russell 1000 Index</c:v>
                </c:pt>
                <c:pt idx="9">
                  <c:v>MSCI World ex USA Small Cap Index (net div.)</c:v>
                </c:pt>
                <c:pt idx="10">
                  <c:v>MSCI Emerging Markets Value Index (net div.)</c:v>
                </c:pt>
                <c:pt idx="11">
                  <c:v>MSCI World ex USA Index (net div.)</c:v>
                </c:pt>
                <c:pt idx="12">
                  <c:v>MSCI All Country World ex USA Index (net div.)</c:v>
                </c:pt>
                <c:pt idx="13">
                  <c:v>MSCI Emerging Markets Index (net div.)</c:v>
                </c:pt>
                <c:pt idx="14">
                  <c:v>S&amp;P Global ex US REIT Index (net div.)</c:v>
                </c:pt>
                <c:pt idx="15">
                  <c:v>One-Month US Treasury Bills</c:v>
                </c:pt>
                <c:pt idx="16">
                  <c:v>Bloomberg Barclays US Aggregate Bond Index</c:v>
                </c:pt>
              </c:strCache>
            </c:strRef>
          </c:cat>
          <c:val>
            <c:numRef>
              <c:f>Sheet1!$B$2:$B$18</c:f>
              <c:numCache>
                <c:formatCode>#,##0.00;\-#,##0.00;</c:formatCode>
                <c:ptCount val="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-3.37</c:v>
                </c:pt>
              </c:numCache>
            </c:numRef>
          </c:val>
          <c:extLst>
            <c:ext xmlns:c16="http://schemas.microsoft.com/office/drawing/2014/chart" uri="{C3380CC4-5D6E-409C-BE32-E72D297353CC}">
              <c16:uniqueId val="{0000000E-255D-48F9-BB2A-C13C514A928D}"/>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Russell 2000 Value Index</c:v>
                </c:pt>
                <c:pt idx="1">
                  <c:v>Russell 2000 Index</c:v>
                </c:pt>
                <c:pt idx="2">
                  <c:v>Russell 1000 Value Index</c:v>
                </c:pt>
                <c:pt idx="3">
                  <c:v>Dow Jones US Select REIT Index</c:v>
                </c:pt>
                <c:pt idx="4">
                  <c:v>MSCI World ex USA Value Index (net div.)</c:v>
                </c:pt>
                <c:pt idx="5">
                  <c:v>MSCI Emerging Markets Small Cap Index (net div.)</c:v>
                </c:pt>
                <c:pt idx="6">
                  <c:v>Russell 3000 Index</c:v>
                </c:pt>
                <c:pt idx="7">
                  <c:v>S&amp;P 500 Index</c:v>
                </c:pt>
                <c:pt idx="8">
                  <c:v>Russell 1000 Index</c:v>
                </c:pt>
                <c:pt idx="9">
                  <c:v>MSCI World ex USA Small Cap Index (net div.)</c:v>
                </c:pt>
                <c:pt idx="10">
                  <c:v>MSCI Emerging Markets Value Index (net div.)</c:v>
                </c:pt>
                <c:pt idx="11">
                  <c:v>MSCI World ex USA Index (net div.)</c:v>
                </c:pt>
                <c:pt idx="12">
                  <c:v>MSCI All Country World ex USA Index (net div.)</c:v>
                </c:pt>
                <c:pt idx="13">
                  <c:v>MSCI Emerging Markets Index (net div.)</c:v>
                </c:pt>
                <c:pt idx="14">
                  <c:v>S&amp;P Global ex US REIT Index (net div.)</c:v>
                </c:pt>
                <c:pt idx="15">
                  <c:v>One-Month US Treasury Bills</c:v>
                </c:pt>
                <c:pt idx="16">
                  <c:v>Bloomberg Barclays US Aggregate Bond Index</c:v>
                </c:pt>
              </c:strCache>
            </c:strRef>
          </c:cat>
          <c:val>
            <c:numRef>
              <c:f>Sheet1!$C$2:$C$18</c:f>
              <c:numCache>
                <c:formatCode>#,##0.00;\-#,##0.00;</c:formatCode>
                <c:ptCount val="17"/>
                <c:pt idx="0">
                  <c:v>21.17</c:v>
                </c:pt>
                <c:pt idx="1">
                  <c:v>12.7</c:v>
                </c:pt>
                <c:pt idx="2">
                  <c:v>11.26</c:v>
                </c:pt>
                <c:pt idx="3">
                  <c:v>10</c:v>
                </c:pt>
                <c:pt idx="4">
                  <c:v>8.33</c:v>
                </c:pt>
                <c:pt idx="5">
                  <c:v>7.67</c:v>
                </c:pt>
                <c:pt idx="6">
                  <c:v>6.35</c:v>
                </c:pt>
                <c:pt idx="7">
                  <c:v>6.17</c:v>
                </c:pt>
                <c:pt idx="8">
                  <c:v>5.91</c:v>
                </c:pt>
                <c:pt idx="9">
                  <c:v>4.88</c:v>
                </c:pt>
                <c:pt idx="10">
                  <c:v>4.1100000000000003</c:v>
                </c:pt>
                <c:pt idx="11">
                  <c:v>4.04</c:v>
                </c:pt>
                <c:pt idx="12">
                  <c:v>3.49</c:v>
                </c:pt>
                <c:pt idx="13">
                  <c:v>2.29</c:v>
                </c:pt>
                <c:pt idx="14">
                  <c:v>2.23</c:v>
                </c:pt>
                <c:pt idx="15">
                  <c:v>0.01</c:v>
                </c:pt>
                <c:pt idx="16">
                  <c:v>0</c:v>
                </c:pt>
              </c:numCache>
            </c:numRef>
          </c:val>
          <c:extLst>
            <c:ext xmlns:c16="http://schemas.microsoft.com/office/drawing/2014/chart" uri="{C3380CC4-5D6E-409C-BE32-E72D297353CC}">
              <c16:uniqueId val="{0000000F-255D-48F9-BB2A-C13C514A928D}"/>
            </c:ext>
          </c:extLst>
        </c:ser>
        <c:dLbls>
          <c:showLegendKey val="0"/>
          <c:showVal val="1"/>
          <c:showCatName val="0"/>
          <c:showSerName val="0"/>
          <c:showPercent val="0"/>
          <c:showBubbleSize val="0"/>
        </c:dLbls>
        <c:gapWidth val="56"/>
        <c:overlap val="100"/>
        <c:axId val="43376000"/>
        <c:axId val="43402368"/>
      </c:barChart>
      <c:dateAx>
        <c:axId val="43376000"/>
        <c:scaling>
          <c:orientation val="maxMin"/>
        </c:scaling>
        <c:delete val="0"/>
        <c:axPos val="l"/>
        <c:numFmt formatCode="General" sourceLinked="0"/>
        <c:majorTickMark val="none"/>
        <c:minorTickMark val="none"/>
        <c:tickLblPos val="low"/>
        <c:spPr>
          <a:ln w="6350">
            <a:solidFill>
              <a:schemeClr val="bg1">
                <a:lumMod val="50000"/>
              </a:schemeClr>
            </a:solidFill>
          </a:ln>
        </c:spPr>
        <c:txPr>
          <a:bodyPr wrap="none"/>
          <a:lstStyle/>
          <a:p>
            <a:pPr>
              <a:defRPr sz="900">
                <a:solidFill>
                  <a:schemeClr val="tx1"/>
                </a:solidFill>
                <a:latin typeface="Arial" pitchFamily="34" charset="0"/>
                <a:cs typeface="Arial" pitchFamily="34" charset="0"/>
              </a:defRPr>
            </a:pPr>
            <a:endParaRPr lang="en-US"/>
          </a:p>
        </c:txPr>
        <c:crossAx val="43402368"/>
        <c:crosses val="autoZero"/>
        <c:auto val="0"/>
        <c:lblOffset val="50"/>
        <c:baseTimeUnit val="days"/>
        <c:majorUnit val="1"/>
      </c:dateAx>
      <c:valAx>
        <c:axId val="43402368"/>
        <c:scaling>
          <c:orientation val="minMax"/>
          <c:max val="25"/>
          <c:min val="-6"/>
        </c:scaling>
        <c:delete val="0"/>
        <c:axPos val="b"/>
        <c:numFmt formatCode="#,##0.00;\-#,##0.00;" sourceLinked="1"/>
        <c:majorTickMark val="out"/>
        <c:minorTickMark val="none"/>
        <c:tickLblPos val="none"/>
        <c:spPr>
          <a:ln>
            <a:noFill/>
          </a:ln>
        </c:spPr>
        <c:crossAx val="43376000"/>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57376901165193"/>
          <c:y val="5.3097018226660728E-2"/>
          <c:w val="0.66003515662071877"/>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8E6-4957-AF49-677C837291CD}"/>
                </c:ext>
              </c:extLst>
            </c:dLbl>
            <c:dLbl>
              <c:idx val="1"/>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58E6-4957-AF49-677C837291CD}"/>
                </c:ext>
              </c:extLst>
            </c:dLbl>
            <c:dLbl>
              <c:idx val="2"/>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58E6-4957-AF49-677C837291CD}"/>
                </c:ext>
              </c:extLst>
            </c:dLbl>
            <c:dLbl>
              <c:idx val="3"/>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58E6-4957-AF49-677C837291CD}"/>
                </c:ext>
              </c:extLst>
            </c:dLbl>
            <c:dLbl>
              <c:idx val="4"/>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58E6-4957-AF49-677C837291CD}"/>
                </c:ext>
              </c:extLst>
            </c:dLbl>
            <c:dLbl>
              <c:idx val="5"/>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58E6-4957-AF49-677C837291CD}"/>
                </c:ext>
              </c:extLst>
            </c:dLbl>
            <c:dLbl>
              <c:idx val="6"/>
              <c:numFmt formatCode="#,##0.00;\-#,##0.00;;" sourceLinked="0"/>
              <c:spPr>
                <a:ln>
                  <a:noFill/>
                </a:ln>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58E6-4957-AF49-677C837291CD}"/>
                </c:ext>
              </c:extLst>
            </c:dLbl>
            <c:dLbl>
              <c:idx val="7"/>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58E6-4957-AF49-677C837291CD}"/>
                </c:ext>
              </c:extLst>
            </c:dLbl>
            <c:dLbl>
              <c:idx val="8"/>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58E6-4957-AF49-677C837291CD}"/>
                </c:ext>
              </c:extLst>
            </c:dLbl>
            <c:dLbl>
              <c:idx val="9"/>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58E6-4957-AF49-677C837291CD}"/>
                </c:ext>
              </c:extLst>
            </c:dLbl>
            <c:dLbl>
              <c:idx val="10"/>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58E6-4957-AF49-677C837291CD}"/>
                </c:ext>
              </c:extLst>
            </c:dLbl>
            <c:dLbl>
              <c:idx val="12"/>
              <c:numFmt formatCode="#,##0.00;\-#,##0.00;;" sourceLinked="0"/>
              <c:spPr/>
              <c:txPr>
                <a:bodyPr/>
                <a:lstStyle/>
                <a:p>
                  <a:pPr algn="ctr" rtl="0">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58E6-4957-AF49-677C837291CD}"/>
                </c:ext>
              </c:extLst>
            </c:dLbl>
            <c:numFmt formatCode="#,##0.00;\-#,##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Value</c:v>
                </c:pt>
                <c:pt idx="1">
                  <c:v>Small Cap</c:v>
                </c:pt>
                <c:pt idx="2">
                  <c:v>Large Value</c:v>
                </c:pt>
                <c:pt idx="3">
                  <c:v>Marketwide</c:v>
                </c:pt>
                <c:pt idx="4">
                  <c:v>Large Cap</c:v>
                </c:pt>
                <c:pt idx="5">
                  <c:v>Small Growth</c:v>
                </c:pt>
                <c:pt idx="6">
                  <c:v>Large Growth</c:v>
                </c:pt>
              </c:strCache>
            </c:strRef>
          </c:cat>
          <c:val>
            <c:numRef>
              <c:f>Sheet1!$B$2:$B$8</c:f>
              <c:numCache>
                <c:formatCode>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C-58E6-4957-AF49-677C837291CD}"/>
            </c:ext>
          </c:extLst>
        </c:ser>
        <c:ser>
          <c:idx val="1"/>
          <c:order val="1"/>
          <c:tx>
            <c:strRef>
              <c:f>Sheet1!$C$1</c:f>
              <c:strCache>
                <c:ptCount val="1"/>
                <c:pt idx="0">
                  <c:v>positive</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Value</c:v>
                </c:pt>
                <c:pt idx="1">
                  <c:v>Small Cap</c:v>
                </c:pt>
                <c:pt idx="2">
                  <c:v>Large Value</c:v>
                </c:pt>
                <c:pt idx="3">
                  <c:v>Marketwide</c:v>
                </c:pt>
                <c:pt idx="4">
                  <c:v>Large Cap</c:v>
                </c:pt>
                <c:pt idx="5">
                  <c:v>Small Growth</c:v>
                </c:pt>
                <c:pt idx="6">
                  <c:v>Large Growth</c:v>
                </c:pt>
              </c:strCache>
            </c:strRef>
          </c:cat>
          <c:val>
            <c:numRef>
              <c:f>Sheet1!$C$2:$C$8</c:f>
              <c:numCache>
                <c:formatCode>0.00</c:formatCode>
                <c:ptCount val="7"/>
                <c:pt idx="0">
                  <c:v>21.17</c:v>
                </c:pt>
                <c:pt idx="1">
                  <c:v>12.7</c:v>
                </c:pt>
                <c:pt idx="2">
                  <c:v>11.26</c:v>
                </c:pt>
                <c:pt idx="3">
                  <c:v>6.35</c:v>
                </c:pt>
                <c:pt idx="4">
                  <c:v>5.91</c:v>
                </c:pt>
                <c:pt idx="5">
                  <c:v>4.88</c:v>
                </c:pt>
                <c:pt idx="6">
                  <c:v>0.94</c:v>
                </c:pt>
              </c:numCache>
            </c:numRef>
          </c:val>
          <c:extLst>
            <c:ext xmlns:c16="http://schemas.microsoft.com/office/drawing/2014/chart" uri="{C3380CC4-5D6E-409C-BE32-E72D297353CC}">
              <c16:uniqueId val="{0000000D-58E6-4957-AF49-677C837291CD}"/>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25"/>
          <c:min val="0"/>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7844910701987974E-2"/>
          <c:y val="0.16183679448444169"/>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814E-4BEB-A67B-B6673889490A}"/>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814E-4BEB-A67B-B6673889490A}"/>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814E-4BEB-A67B-B6673889490A}"/>
              </c:ext>
            </c:extLst>
          </c:dPt>
          <c:dLbls>
            <c:dLbl>
              <c:idx val="0"/>
              <c:layout>
                <c:manualLayout>
                  <c:x val="4.0665277177465112E-2"/>
                  <c:y val="-9.6550255703235652E-2"/>
                </c:manualLayout>
              </c:layout>
              <c:tx>
                <c:rich>
                  <a:bodyPr anchor="t" anchorCtr="0"/>
                  <a:lstStyle/>
                  <a:p>
                    <a:pPr algn="l">
                      <a:defRPr/>
                    </a:pPr>
                    <a:r>
                      <a:rPr lang="en-US" sz="3200" dirty="0">
                        <a:solidFill>
                          <a:schemeClr val="bg2"/>
                        </a:solidFill>
                      </a:rPr>
                      <a:t>57%</a:t>
                    </a:r>
                    <a:r>
                      <a:rPr lang="en-US" sz="900" dirty="0">
                        <a:solidFill>
                          <a:schemeClr val="bg2"/>
                        </a:solidFill>
                      </a:rPr>
                      <a:t> </a:t>
                    </a:r>
                    <a:br>
                      <a:rPr lang="en-US" sz="900" dirty="0">
                        <a:solidFill>
                          <a:schemeClr val="bg2"/>
                        </a:solidFill>
                      </a:rPr>
                    </a:b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$40.3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33264965649170675"/>
                      <c:h val="0.46119407906318338"/>
                    </c:manualLayout>
                  </c15:layout>
                  <c15:showDataLabelsRange val="0"/>
                </c:ext>
                <c:ext xmlns:c16="http://schemas.microsoft.com/office/drawing/2014/chart" uri="{C3380CC4-5D6E-409C-BE32-E72D297353CC}">
                  <c16:uniqueId val="{00000001-814E-4BEB-A67B-B6673889490A}"/>
                </c:ext>
              </c:extLst>
            </c:dLbl>
            <c:dLbl>
              <c:idx val="1"/>
              <c:delete val="1"/>
              <c:extLst>
                <c:ext xmlns:c15="http://schemas.microsoft.com/office/drawing/2012/chart" uri="{CE6537A1-D6FC-4f65-9D91-7224C49458BB}"/>
                <c:ext xmlns:c16="http://schemas.microsoft.com/office/drawing/2014/chart" uri="{C3380CC4-5D6E-409C-BE32-E72D297353CC}">
                  <c16:uniqueId val="{00000003-814E-4BEB-A67B-B6673889490A}"/>
                </c:ext>
              </c:extLst>
            </c:dLbl>
            <c:dLbl>
              <c:idx val="2"/>
              <c:delete val="1"/>
              <c:extLst>
                <c:ext xmlns:c15="http://schemas.microsoft.com/office/drawing/2012/chart" uri="{CE6537A1-D6FC-4f65-9D91-7224C49458BB}"/>
                <c:ext xmlns:c16="http://schemas.microsoft.com/office/drawing/2014/chart" uri="{C3380CC4-5D6E-409C-BE32-E72D297353CC}">
                  <c16:uniqueId val="{00000005-814E-4BEB-A67B-B6673889490A}"/>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0.0%</c:formatCode>
                <c:ptCount val="3"/>
                <c:pt idx="0">
                  <c:v>0.57108709423523762</c:v>
                </c:pt>
                <c:pt idx="1">
                  <c:v>0.30076533946604606</c:v>
                </c:pt>
                <c:pt idx="2">
                  <c:v>0.12814756629871624</c:v>
                </c:pt>
              </c:numCache>
            </c:numRef>
          </c:val>
          <c:extLst>
            <c:ext xmlns:c16="http://schemas.microsoft.com/office/drawing/2014/chart" uri="{C3380CC4-5D6E-409C-BE32-E72D297353CC}">
              <c16:uniqueId val="{00000006-814E-4BEB-A67B-B6673889490A}"/>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0.00</c:formatCode>
                <c:ptCount val="3"/>
                <c:pt idx="0">
                  <c:v>40.286616665059896</c:v>
                </c:pt>
                <c:pt idx="1">
                  <c:v>21.217110418912998</c:v>
                </c:pt>
                <c:pt idx="2">
                  <c:v>9.0400079640219992</c:v>
                </c:pt>
              </c:numCache>
            </c:numRef>
          </c:val>
          <c:extLst>
            <c:ext xmlns:c16="http://schemas.microsoft.com/office/drawing/2014/chart" uri="{C3380CC4-5D6E-409C-BE32-E72D297353CC}">
              <c16:uniqueId val="{00000007-814E-4BEB-A67B-B6673889490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86206613685898"/>
          <c:y val="0.12043809221356633"/>
          <c:w val="0.73793706895373123"/>
          <c:h val="0.76054610011074741"/>
        </c:manualLayout>
      </c:layout>
      <c:barChart>
        <c:barDir val="bar"/>
        <c:grouping val="clustered"/>
        <c:varyColors val="0"/>
        <c:ser>
          <c:idx val="0"/>
          <c:order val="0"/>
          <c:tx>
            <c:strRef>
              <c:f>Sheet1!$B$2</c:f>
              <c:strCache>
                <c:ptCount val="1"/>
                <c:pt idx="0">
                  <c:v>Local currency</c:v>
                </c:pt>
              </c:strCache>
            </c:strRef>
          </c:tx>
          <c:spPr>
            <a:noFill/>
          </c:spPr>
          <c:invertIfNegative val="0"/>
          <c:dLbls>
            <c:dLbl>
              <c:idx val="3"/>
              <c:layout>
                <c:manualLayout>
                  <c:x val="-2.9934276125134184E-3"/>
                  <c:y val="-4.6299191802662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E0-4B53-8D9D-E35FB9828B93}"/>
                </c:ext>
              </c:extLst>
            </c:dLbl>
            <c:numFmt formatCode="0.00;\-0.00;;" sourceLinked="0"/>
            <c:spPr>
              <a:noFill/>
              <a:ln>
                <a:noFill/>
              </a:ln>
              <a:effectLst/>
            </c:spPr>
            <c:txPr>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Value</c:v>
                </c:pt>
                <c:pt idx="1">
                  <c:v>Small Cap</c:v>
                </c:pt>
                <c:pt idx="2">
                  <c:v>Large Cap</c:v>
                </c:pt>
                <c:pt idx="3">
                  <c:v>Growth</c:v>
                </c:pt>
              </c:strCache>
            </c:strRef>
          </c:cat>
          <c:val>
            <c:numRef>
              <c:f>Sheet1!$B$3:$B$6</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0-A394-46D3-80EE-C0EAEA64F5FC}"/>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 sourceLinked="0"/>
            <c:spPr>
              <a:noFill/>
              <a:ln>
                <a:noFill/>
              </a:ln>
              <a:effectLst/>
            </c:spPr>
            <c:txPr>
              <a:bodyPr wrap="square" lIns="38100" tIns="19050" rIns="38100" bIns="19050" anchor="ctr">
                <a:spAutoFit/>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Value</c:v>
                </c:pt>
                <c:pt idx="1">
                  <c:v>Small Cap</c:v>
                </c:pt>
                <c:pt idx="2">
                  <c:v>Large Cap</c:v>
                </c:pt>
                <c:pt idx="3">
                  <c:v>Growth</c:v>
                </c:pt>
              </c:strCache>
            </c:strRef>
          </c:cat>
          <c:val>
            <c:numRef>
              <c:f>Sheet1!$C$3:$C$6</c:f>
              <c:numCache>
                <c:formatCode>General</c:formatCode>
                <c:ptCount val="4"/>
                <c:pt idx="0">
                  <c:v>11.68</c:v>
                </c:pt>
                <c:pt idx="1">
                  <c:v>8.33</c:v>
                </c:pt>
                <c:pt idx="2">
                  <c:v>7.64</c:v>
                </c:pt>
                <c:pt idx="3">
                  <c:v>3.47</c:v>
                </c:pt>
              </c:numCache>
            </c:numRef>
          </c:val>
          <c:extLst>
            <c:ext xmlns:c16="http://schemas.microsoft.com/office/drawing/2014/chart" uri="{C3380CC4-5D6E-409C-BE32-E72D297353CC}">
              <c16:uniqueId val="{00000001-A394-46D3-80EE-C0EAEA64F5FC}"/>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2-A394-46D3-80EE-C0EAEA64F5FC}"/>
            </c:ext>
          </c:extLst>
        </c:ser>
        <c:ser>
          <c:idx val="3"/>
          <c:order val="3"/>
          <c:tx>
            <c:strRef>
              <c:f>Sheet1!$E$2</c:f>
              <c:strCache>
                <c:ptCount val="1"/>
                <c:pt idx="0">
                  <c:v>US currency</c:v>
                </c:pt>
              </c:strCache>
            </c:strRef>
          </c:tx>
          <c:spPr>
            <a:solidFill>
              <a:schemeClr val="bg1">
                <a:lumMod val="65000"/>
              </a:schemeClr>
            </a:solidFill>
          </c:spPr>
          <c:invertIfNegative val="0"/>
          <c:dLbls>
            <c:dLbl>
              <c:idx val="3"/>
              <c:numFmt formatCode="0.00;\-0.00;;" sourceLinked="0"/>
              <c:spPr>
                <a:noFill/>
                <a:ln>
                  <a:noFill/>
                </a:ln>
                <a:effectLst/>
              </c:spPr>
              <c:txPr>
                <a:bodyPr/>
                <a:lstStyle/>
                <a:p>
                  <a:pPr>
                    <a:defRPr>
                      <a:solidFill>
                        <a:schemeClr val="accent3"/>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AD90-40AC-AB35-D650006F0C8E}"/>
                </c:ext>
              </c:extLst>
            </c:dLbl>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General</c:formatCode>
                <c:ptCount val="4"/>
                <c:pt idx="0">
                  <c:v>8.33</c:v>
                </c:pt>
                <c:pt idx="1">
                  <c:v>4.88</c:v>
                </c:pt>
                <c:pt idx="2">
                  <c:v>4.04</c:v>
                </c:pt>
                <c:pt idx="3">
                  <c:v>-0.36</c:v>
                </c:pt>
              </c:numCache>
            </c:numRef>
          </c:val>
          <c:extLst>
            <c:ext xmlns:c16="http://schemas.microsoft.com/office/drawing/2014/chart" uri="{C3380CC4-5D6E-409C-BE32-E72D297353CC}">
              <c16:uniqueId val="{00000003-A394-46D3-80EE-C0EAEA64F5FC}"/>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15"/>
          <c:min val="-2"/>
        </c:scaling>
        <c:delete val="0"/>
        <c:axPos val="b"/>
        <c:numFmt formatCode="General" sourceLinked="1"/>
        <c:majorTickMark val="none"/>
        <c:minorTickMark val="none"/>
        <c:tickLblPos val="none"/>
        <c:spPr>
          <a:ln>
            <a:noFill/>
          </a:ln>
        </c:spPr>
        <c:crossAx val="45320832"/>
        <c:crosses val="max"/>
        <c:crossBetween val="between"/>
      </c:valAx>
    </c:plotArea>
    <c:legend>
      <c:legendPos val="t"/>
      <c:legendEntry>
        <c:idx val="0"/>
        <c:delete val="1"/>
      </c:legendEntry>
      <c:legendEntry>
        <c:idx val="2"/>
        <c:delete val="1"/>
      </c:legendEntry>
      <c:layout>
        <c:manualLayout>
          <c:xMode val="edge"/>
          <c:yMode val="edge"/>
          <c:x val="0.47703153058227465"/>
          <c:y val="1.0288799305222498E-2"/>
          <c:w val="0.45307515226431744"/>
          <c:h val="8.205074403411669E-2"/>
        </c:manualLayout>
      </c:layout>
      <c:overlay val="0"/>
      <c:txPr>
        <a:bodyPr/>
        <a:lstStyle/>
        <a:p>
          <a:pPr>
            <a:defRPr>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62905159411963"/>
          <c:y val="0.10644203101903275"/>
          <c:w val="0.41315735681651189"/>
          <c:h val="0.83779283041252095"/>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8A0F-413F-B68F-46D2625F8640}"/>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8A0F-413F-B68F-46D2625F8640}"/>
              </c:ext>
            </c:extLst>
          </c:dPt>
          <c:dPt>
            <c:idx val="2"/>
            <c:bubble3D val="0"/>
            <c:extLst>
              <c:ext xmlns:c16="http://schemas.microsoft.com/office/drawing/2014/chart" uri="{C3380CC4-5D6E-409C-BE32-E72D297353CC}">
                <c16:uniqueId val="{00000004-8A0F-413F-B68F-46D2625F8640}"/>
              </c:ext>
            </c:extLst>
          </c:dPt>
          <c:dLbls>
            <c:dLbl>
              <c:idx val="0"/>
              <c:delete val="1"/>
              <c:extLst>
                <c:ext xmlns:c15="http://schemas.microsoft.com/office/drawing/2012/chart" uri="{CE6537A1-D6FC-4f65-9D91-7224C49458BB}"/>
                <c:ext xmlns:c16="http://schemas.microsoft.com/office/drawing/2014/chart" uri="{C3380CC4-5D6E-409C-BE32-E72D297353CC}">
                  <c16:uniqueId val="{00000001-8A0F-413F-B68F-46D2625F8640}"/>
                </c:ext>
              </c:extLst>
            </c:dLbl>
            <c:dLbl>
              <c:idx val="1"/>
              <c:layout>
                <c:manualLayout>
                  <c:x val="-4.2046592451394421E-3"/>
                  <c:y val="-0.2072983412831641"/>
                </c:manualLayout>
              </c:layout>
              <c:tx>
                <c:rich>
                  <a:bodyPr/>
                  <a:lstStyle/>
                  <a:p>
                    <a:pPr algn="l">
                      <a:defRPr/>
                    </a:pPr>
                    <a:r>
                      <a:rPr lang="en-US" sz="3200" dirty="0">
                        <a:solidFill>
                          <a:schemeClr val="accent4"/>
                        </a:solidFill>
                      </a:rPr>
                      <a:t>30%</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$21.2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15:showDataLabelsRange val="0"/>
                </c:ext>
                <c:ext xmlns:c16="http://schemas.microsoft.com/office/drawing/2014/chart" uri="{C3380CC4-5D6E-409C-BE32-E72D297353CC}">
                  <c16:uniqueId val="{00000003-8A0F-413F-B68F-46D2625F8640}"/>
                </c:ext>
              </c:extLst>
            </c:dLbl>
            <c:dLbl>
              <c:idx val="2"/>
              <c:delete val="1"/>
              <c:extLst>
                <c:ext xmlns:c15="http://schemas.microsoft.com/office/drawing/2012/chart" uri="{CE6537A1-D6FC-4f65-9D91-7224C49458BB}"/>
                <c:ext xmlns:c16="http://schemas.microsoft.com/office/drawing/2014/chart" uri="{C3380CC4-5D6E-409C-BE32-E72D297353CC}">
                  <c16:uniqueId val="{00000004-8A0F-413F-B68F-46D2625F8640}"/>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0.57108709423523762</c:v>
                </c:pt>
                <c:pt idx="1">
                  <c:v>0.30076533946604606</c:v>
                </c:pt>
                <c:pt idx="2">
                  <c:v>0.12814756629871624</c:v>
                </c:pt>
              </c:numCache>
            </c:numRef>
          </c:val>
          <c:extLst>
            <c:ext xmlns:c16="http://schemas.microsoft.com/office/drawing/2014/chart" uri="{C3380CC4-5D6E-409C-BE32-E72D297353CC}">
              <c16:uniqueId val="{00000005-8A0F-413F-B68F-46D2625F8640}"/>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14335453668589"/>
          <c:y val="0.16691158192571037"/>
          <c:w val="0.69227514353839492"/>
          <c:h val="0.72190636925933205"/>
        </c:manualLayout>
      </c:layout>
      <c:barChart>
        <c:barDir val="bar"/>
        <c:grouping val="clustered"/>
        <c:varyColors val="0"/>
        <c:ser>
          <c:idx val="0"/>
          <c:order val="0"/>
          <c:tx>
            <c:strRef>
              <c:f>Sheet1!$B$2</c:f>
              <c:strCache>
                <c:ptCount val="1"/>
                <c:pt idx="0">
                  <c:v>Local currency</c:v>
                </c:pt>
              </c:strCache>
            </c:strRef>
          </c:tx>
          <c:spPr>
            <a:solidFill>
              <a:schemeClr val="bg1">
                <a:lumMod val="85000"/>
              </a:schemeClr>
            </a:solidFill>
          </c:spPr>
          <c:invertIfNegative val="0"/>
          <c:dLbls>
            <c:numFmt formatCode="0.00;\-0.00;" sourceLinked="0"/>
            <c:spPr>
              <a:noFill/>
              <a:ln>
                <a:noFill/>
              </a:ln>
              <a:effectLst/>
            </c:spPr>
            <c:txPr>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Sheet1!$B$3:$B$6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0-BCEC-4DC9-B09A-F84DC0EA826B}"/>
            </c:ext>
          </c:extLst>
        </c:ser>
        <c:ser>
          <c:idx val="1"/>
          <c:order val="1"/>
          <c:tx>
            <c:strRef>
              <c:f>Sheet1!$C$2</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Sheet1!$A$3:$A$6</c:f>
              <c:strCache>
                <c:ptCount val="4"/>
                <c:pt idx="0">
                  <c:v>Small Cap</c:v>
                </c:pt>
                <c:pt idx="1">
                  <c:v>Value</c:v>
                </c:pt>
                <c:pt idx="2">
                  <c:v>Large Cap</c:v>
                </c:pt>
                <c:pt idx="3">
                  <c:v>Growth</c:v>
                </c:pt>
              </c:strCache>
            </c:strRef>
          </c:cat>
          <c:val>
            <c:numRef>
              <c:f>Sheet1!$C$3:$C$6</c:f>
              <c:numCache>
                <c:formatCode>0.00;[Red]\-0.00;;</c:formatCode>
                <c:ptCount val="4"/>
                <c:pt idx="0">
                  <c:v>10.1</c:v>
                </c:pt>
                <c:pt idx="1">
                  <c:v>5.88</c:v>
                </c:pt>
                <c:pt idx="2">
                  <c:v>3.96</c:v>
                </c:pt>
                <c:pt idx="3">
                  <c:v>2.1800000000000002</c:v>
                </c:pt>
              </c:numCache>
            </c:numRef>
          </c:val>
          <c:extLst>
            <c:ext xmlns:c16="http://schemas.microsoft.com/office/drawing/2014/chart" uri="{C3380CC4-5D6E-409C-BE32-E72D297353CC}">
              <c16:uniqueId val="{00000001-BCEC-4DC9-B09A-F84DC0EA826B}"/>
            </c:ext>
          </c:extLst>
        </c:ser>
        <c:ser>
          <c:idx val="2"/>
          <c:order val="2"/>
          <c:tx>
            <c:strRef>
              <c:f>Sheet1!$D$2</c:f>
              <c:strCache>
                <c:ptCount val="1"/>
                <c:pt idx="0">
                  <c:v>US currency</c:v>
                </c:pt>
              </c:strCache>
            </c:strRef>
          </c:tx>
          <c:spPr>
            <a:solidFill>
              <a:schemeClr val="bg1">
                <a:lumMod val="65000"/>
              </a:schemeClr>
            </a:solidFill>
          </c:spPr>
          <c:invertIfNegative val="0"/>
          <c:dLbls>
            <c:numFmt formatCode="0.00;\-0.00;;" sourceLinked="0"/>
            <c:spPr>
              <a:noFill/>
              <a:ln>
                <a:noFill/>
              </a:ln>
              <a:effectLst/>
            </c:spPr>
            <c:txPr>
              <a:bodyPr wrap="square" lIns="38100" tIns="19050" rIns="38100" bIns="19050" anchor="ctr">
                <a:spAutoFit/>
              </a:bodyPr>
              <a:lstStyle/>
              <a:p>
                <a:pPr>
                  <a:defRPr>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Sheet1!$D$3:$D$6</c:f>
              <c:numCache>
                <c:formatCode>0.00;[Red]\-0.00;;</c:formatCode>
                <c:ptCount val="4"/>
                <c:pt idx="0">
                  <c:v>0</c:v>
                </c:pt>
                <c:pt idx="1">
                  <c:v>0</c:v>
                </c:pt>
                <c:pt idx="2">
                  <c:v>0</c:v>
                </c:pt>
                <c:pt idx="3">
                  <c:v>0</c:v>
                </c:pt>
              </c:numCache>
            </c:numRef>
          </c:val>
          <c:extLst>
            <c:ext xmlns:c16="http://schemas.microsoft.com/office/drawing/2014/chart" uri="{C3380CC4-5D6E-409C-BE32-E72D297353CC}">
              <c16:uniqueId val="{00000002-BCEC-4DC9-B09A-F84DC0EA826B}"/>
            </c:ext>
          </c:extLst>
        </c:ser>
        <c:ser>
          <c:idx val="3"/>
          <c:order val="3"/>
          <c:tx>
            <c:strRef>
              <c:f>Sheet1!$E$2</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Sheet1!$E$3:$E$6</c:f>
              <c:numCache>
                <c:formatCode>0.00;[Red]\-0.00;;</c:formatCode>
                <c:ptCount val="4"/>
                <c:pt idx="0">
                  <c:v>7.67</c:v>
                </c:pt>
                <c:pt idx="1">
                  <c:v>4.1100000000000003</c:v>
                </c:pt>
                <c:pt idx="2">
                  <c:v>2.29</c:v>
                </c:pt>
                <c:pt idx="3">
                  <c:v>0.59</c:v>
                </c:pt>
              </c:numCache>
            </c:numRef>
          </c:val>
          <c:extLst>
            <c:ext xmlns:c16="http://schemas.microsoft.com/office/drawing/2014/chart" uri="{C3380CC4-5D6E-409C-BE32-E72D297353CC}">
              <c16:uniqueId val="{00000003-BCEC-4DC9-B09A-F84DC0EA826B}"/>
            </c:ext>
          </c:extLst>
        </c:ser>
        <c:dLbls>
          <c:showLegendKey val="0"/>
          <c:showVal val="0"/>
          <c:showCatName val="0"/>
          <c:showSerName val="0"/>
          <c:showPercent val="0"/>
          <c:showBubbleSize val="0"/>
        </c:dLbls>
        <c:gapWidth val="0"/>
        <c:overlap val="5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crossAx val="45344256"/>
        <c:crosses val="autoZero"/>
        <c:auto val="1"/>
        <c:lblAlgn val="ctr"/>
        <c:lblOffset val="100"/>
        <c:noMultiLvlLbl val="0"/>
      </c:catAx>
      <c:valAx>
        <c:axId val="45344256"/>
        <c:scaling>
          <c:orientation val="minMax"/>
          <c:max val="12"/>
          <c:min val="0"/>
        </c:scaling>
        <c:delete val="0"/>
        <c:axPos val="b"/>
        <c:numFmt formatCode="0.00;[Red]\-0.00;;" sourceLinked="1"/>
        <c:majorTickMark val="none"/>
        <c:minorTickMark val="none"/>
        <c:tickLblPos val="none"/>
        <c:spPr>
          <a:ln>
            <a:noFill/>
          </a:ln>
        </c:spPr>
        <c:crossAx val="45320832"/>
        <c:crosses val="max"/>
        <c:crossBetween val="between"/>
      </c:valAx>
    </c:plotArea>
    <c:legend>
      <c:legendPos val="t"/>
      <c:legendEntry>
        <c:idx val="1"/>
        <c:delete val="1"/>
      </c:legendEntry>
      <c:legendEntry>
        <c:idx val="2"/>
        <c:delete val="1"/>
      </c:legendEntry>
      <c:layout>
        <c:manualLayout>
          <c:xMode val="edge"/>
          <c:yMode val="edge"/>
          <c:x val="0.44722315035047222"/>
          <c:y val="4.5865898209594066E-2"/>
          <c:w val="0.42012560802407156"/>
          <c:h val="8.1055568316143883E-2"/>
        </c:manualLayout>
      </c:layout>
      <c:overlay val="0"/>
      <c:txPr>
        <a:bodyPr/>
        <a:lstStyle/>
        <a:p>
          <a:pPr>
            <a:defRPr baseline="0">
              <a:solidFill>
                <a:schemeClr val="tx1">
                  <a:lumMod val="65000"/>
                  <a:lumOff val="35000"/>
                </a:schemeClr>
              </a:solidFill>
            </a:defRPr>
          </a:pPr>
          <a:endParaRPr lang="en-US"/>
        </a:p>
      </c:txPr>
    </c:legend>
    <c:plotVisOnly val="1"/>
    <c:dispBlanksAs val="gap"/>
    <c:showDLblsOverMax val="0"/>
  </c:chart>
  <c:txPr>
    <a:bodyPr/>
    <a:lstStyle/>
    <a:p>
      <a:pPr>
        <a:defRPr sz="9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0.10239</cdr:x>
      <cdr:y>0.82057</cdr:y>
    </cdr:from>
    <cdr:to>
      <cdr:x>0.14412</cdr:x>
      <cdr:y>0.96655</cdr:y>
    </cdr:to>
    <cdr:sp macro="" textlink="">
      <cdr:nvSpPr>
        <cdr:cNvPr id="6" name="TextBox 16"/>
        <cdr:cNvSpPr txBox="1"/>
      </cdr:nvSpPr>
      <cdr:spPr>
        <a:xfrm xmlns:a="http://schemas.openxmlformats.org/drawingml/2006/main">
          <a:off x="407791" y="2096712"/>
          <a:ext cx="166194"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0.82057</cdr:y>
    </cdr:from>
    <cdr:to>
      <cdr:x>0.21879</cdr:x>
      <cdr:y>0.96655</cdr:y>
    </cdr:to>
    <cdr:sp macro="" textlink="">
      <cdr:nvSpPr>
        <cdr:cNvPr id="7" name="TextBox 22"/>
        <cdr:cNvSpPr txBox="1"/>
      </cdr:nvSpPr>
      <cdr:spPr>
        <a:xfrm xmlns:a="http://schemas.openxmlformats.org/drawingml/2006/main">
          <a:off x="705163" y="2096712"/>
          <a:ext cx="166195"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0.82057</cdr:y>
    </cdr:from>
    <cdr:to>
      <cdr:x>0.34854</cdr:x>
      <cdr:y>0.96655</cdr:y>
    </cdr:to>
    <cdr:sp macro="" textlink="">
      <cdr:nvSpPr>
        <cdr:cNvPr id="8" name="TextBox 24"/>
        <cdr:cNvSpPr txBox="1"/>
      </cdr:nvSpPr>
      <cdr:spPr>
        <a:xfrm xmlns:a="http://schemas.openxmlformats.org/drawingml/2006/main">
          <a:off x="1203468" y="2096712"/>
          <a:ext cx="184635"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0.77454</cdr:x>
      <cdr:y>0.82057</cdr:y>
    </cdr:from>
    <cdr:to>
      <cdr:x>0.82243</cdr:x>
      <cdr:y>0.92898</cdr:y>
    </cdr:to>
    <cdr:sp macro="" textlink="">
      <cdr:nvSpPr>
        <cdr:cNvPr id="9" name="TextBox 25"/>
        <cdr:cNvSpPr txBox="1"/>
      </cdr:nvSpPr>
      <cdr:spPr>
        <a:xfrm xmlns:a="http://schemas.openxmlformats.org/drawingml/2006/main">
          <a:off x="3084682" y="2096712"/>
          <a:ext cx="190744"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02" tIns="46406" rIns="92802" bIns="46406" rtlCol="0"/>
          <a:lstStyle>
            <a:lvl1pPr algn="l">
              <a:defRPr sz="1100"/>
            </a:lvl1pPr>
          </a:lstStyle>
          <a:p>
            <a:endParaRPr lang="en-US" dirty="0"/>
          </a:p>
        </p:txBody>
      </p:sp>
      <p:sp>
        <p:nvSpPr>
          <p:cNvPr id="3" name="Date Placeholder 2"/>
          <p:cNvSpPr>
            <a:spLocks noGrp="1"/>
          </p:cNvSpPr>
          <p:nvPr>
            <p:ph type="dt" idx="1"/>
          </p:nvPr>
        </p:nvSpPr>
        <p:spPr>
          <a:xfrm>
            <a:off x="3978137" y="8"/>
            <a:ext cx="3043344" cy="465456"/>
          </a:xfrm>
          <a:prstGeom prst="rect">
            <a:avLst/>
          </a:prstGeom>
        </p:spPr>
        <p:txBody>
          <a:bodyPr vert="horz" lIns="92802" tIns="46406" rIns="92802" bIns="46406" rtlCol="0"/>
          <a:lstStyle>
            <a:lvl1pPr algn="r">
              <a:defRPr sz="1100"/>
            </a:lvl1pPr>
          </a:lstStyle>
          <a:p>
            <a:fld id="{86CEC522-08D6-41D7-BD17-4A764ED892E3}" type="datetimeFigureOut">
              <a:rPr lang="en-US" smtClean="0"/>
              <a:pPr/>
              <a:t>10/7/2021</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02" tIns="46406" rIns="92802" bIns="46406" rtlCol="0" anchor="ctr"/>
          <a:lstStyle/>
          <a:p>
            <a:endParaRPr lang="en-US" dirty="0"/>
          </a:p>
        </p:txBody>
      </p:sp>
      <p:sp>
        <p:nvSpPr>
          <p:cNvPr id="5" name="Notes Placeholder 4"/>
          <p:cNvSpPr>
            <a:spLocks noGrp="1"/>
          </p:cNvSpPr>
          <p:nvPr>
            <p:ph type="body" sz="quarter" idx="3"/>
          </p:nvPr>
        </p:nvSpPr>
        <p:spPr>
          <a:xfrm>
            <a:off x="702311" y="4421834"/>
            <a:ext cx="5618480" cy="4189096"/>
          </a:xfrm>
          <a:prstGeom prst="rect">
            <a:avLst/>
          </a:prstGeom>
        </p:spPr>
        <p:txBody>
          <a:bodyPr vert="horz" lIns="92802" tIns="46406" rIns="92802" bIns="464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9"/>
            <a:ext cx="3043344" cy="465456"/>
          </a:xfrm>
          <a:prstGeom prst="rect">
            <a:avLst/>
          </a:prstGeom>
        </p:spPr>
        <p:txBody>
          <a:bodyPr vert="horz" lIns="92802" tIns="46406" rIns="92802" bIns="46406"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802" tIns="46406" rIns="92802" bIns="46406"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ct val="0"/>
              </a:spcBef>
              <a:spcAft>
                <a:spcPct val="0"/>
              </a:spcAft>
              <a:buClrTx/>
              <a:buSzTx/>
              <a:buFontTx/>
              <a:buNone/>
              <a:tabLst/>
              <a:defRPr/>
            </a:pPr>
            <a:fld id="{37AB79C2-8ECC-418E-93C1-0C5021575BE9}" type="slidenum">
              <a:rPr kumimoji="0" lang="en-US" sz="11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1018228" rtl="0" eaLnBrk="1" fontAlgn="auto"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28752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66950" y="719138"/>
            <a:ext cx="2782888"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761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17</a:t>
            </a:fld>
            <a:endParaRPr lang="en-US" dirty="0"/>
          </a:p>
        </p:txBody>
      </p:sp>
    </p:spTree>
    <p:extLst>
      <p:ext uri="{BB962C8B-B14F-4D97-AF65-F5344CB8AC3E}">
        <p14:creationId xmlns:p14="http://schemas.microsoft.com/office/powerpoint/2010/main" val="385664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7307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65338" y="676275"/>
            <a:ext cx="2614612" cy="3384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19</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9812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9</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10</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11</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12</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13</a:t>
            </a:fld>
            <a:endParaRPr lang="en-US" dirty="0"/>
          </a:p>
        </p:txBody>
      </p:sp>
    </p:spTree>
    <p:extLst>
      <p:ext uri="{BB962C8B-B14F-4D97-AF65-F5344CB8AC3E}">
        <p14:creationId xmlns:p14="http://schemas.microsoft.com/office/powerpoint/2010/main" val="157887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14</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sz="1400">
                <a:solidFill>
                  <a:schemeClr val="bg1">
                    <a:lumMod val="50000"/>
                  </a:schemeClr>
                </a:solidFill>
              </a:defRPr>
            </a:lvl2pPr>
          </a:lstStyle>
          <a:p>
            <a:pPr lvl="0"/>
            <a:r>
              <a:rPr lang="en-US" dirty="0"/>
              <a:t>Click to edit Overview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00" b="0" baseline="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marL="0" indent="0">
              <a:lnSpc>
                <a:spcPct val="110000"/>
              </a:lnSpc>
              <a:spcBef>
                <a:spcPts val="0"/>
              </a:spcBef>
              <a:spcAft>
                <a:spcPts val="300"/>
              </a:spcAft>
              <a:buNone/>
              <a:defRPr sz="900">
                <a:solidFill>
                  <a:schemeClr val="tx2"/>
                </a:solidFill>
              </a:defRPr>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a:p>
            <a:pPr lvl="3"/>
            <a:r>
              <a:rPr lang="en-US" dirty="0"/>
              <a:t>Subhead 3 9pt</a:t>
            </a:r>
          </a:p>
        </p:txBody>
      </p:sp>
    </p:spTree>
    <p:extLst>
      <p:ext uri="{BB962C8B-B14F-4D97-AF65-F5344CB8AC3E}">
        <p14:creationId xmlns:p14="http://schemas.microsoft.com/office/powerpoint/2010/main" val="2158092663"/>
      </p:ext>
    </p:extLst>
  </p:cSld>
  <p:clrMapOvr>
    <a:masterClrMapping/>
  </p:clrMapOvr>
  <p:extLst>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12.xlsx"/><Relationship Id="rId7"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9.xlsx"/><Relationship Id="rId7"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jpg"/><Relationship Id="rId5" Type="http://schemas.openxmlformats.org/officeDocument/2006/relationships/chart" Target="../charts/chart17.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24.xlsx"/><Relationship Id="rId7"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8" Type="http://schemas.openxmlformats.org/officeDocument/2006/relationships/chart" Target="../charts/chart20.xml"/><Relationship Id="rId13" Type="http://schemas.openxmlformats.org/officeDocument/2006/relationships/chart" Target="../charts/chart25.xml"/><Relationship Id="rId3" Type="http://schemas.openxmlformats.org/officeDocument/2006/relationships/oleObject" Target="../embeddings/oleObject1.bin"/><Relationship Id="rId7" Type="http://schemas.openxmlformats.org/officeDocument/2006/relationships/image" Target="../media/image11.emf"/><Relationship Id="rId12" Type="http://schemas.openxmlformats.org/officeDocument/2006/relationships/chart" Target="../charts/chart24.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package" Target="../embeddings/Microsoft_Excel_Worksheet27.xlsx"/><Relationship Id="rId11" Type="http://schemas.openxmlformats.org/officeDocument/2006/relationships/chart" Target="../charts/chart23.xml"/><Relationship Id="rId5" Type="http://schemas.openxmlformats.org/officeDocument/2006/relationships/oleObject" Target="../embeddings/oleObject2.bin"/><Relationship Id="rId10" Type="http://schemas.openxmlformats.org/officeDocument/2006/relationships/chart" Target="../charts/chart22.xml"/><Relationship Id="rId4" Type="http://schemas.openxmlformats.org/officeDocument/2006/relationships/image" Target="../media/image10.emf"/><Relationship Id="rId9" Type="http://schemas.openxmlformats.org/officeDocument/2006/relationships/chart" Target="../charts/chart21.xml"/><Relationship Id="rId1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chart" Target="../charts/chart26.xml"/><Relationship Id="rId7"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chart" Target="../charts/chart27.xml"/><Relationship Id="rId5" Type="http://schemas.openxmlformats.org/officeDocument/2006/relationships/image" Target="../media/image12.emf"/><Relationship Id="rId4" Type="http://schemas.openxmlformats.org/officeDocument/2006/relationships/package" Target="../embeddings/Microsoft_Excel_Worksheet35.xlsx"/></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6.xlsx"/><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9.xlsx"/><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highlight>
                  <a:srgbClr val="FFFFFF"/>
                </a:highlight>
              </a:rPr>
              <a:t>Q1</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a:xfrm>
            <a:off x="3525169" y="9211382"/>
            <a:ext cx="3723294" cy="591671"/>
          </a:xfrm>
        </p:spPr>
        <p:txBody>
          <a:bodyPr/>
          <a:lstStyle/>
          <a:p>
            <a:r>
              <a:rPr lang="en-US" dirty="0">
                <a:highlight>
                  <a:srgbClr val="FFFFFF"/>
                </a:highlight>
              </a:rPr>
              <a:t>First Quarter 2021</a:t>
            </a:r>
          </a:p>
        </p:txBody>
      </p:sp>
      <p:pic>
        <p:nvPicPr>
          <p:cNvPr id="3" name="Picture Placeholder 2" descr="A red and white sign&#10;&#10;Description automatically generated with low confidence">
            <a:extLst>
              <a:ext uri="{FF2B5EF4-FFF2-40B4-BE49-F238E27FC236}">
                <a16:creationId xmlns:a16="http://schemas.microsoft.com/office/drawing/2014/main" id="{2EF569A9-E6C6-4A05-84A5-87FC014F6302}"/>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662" r="10662"/>
          <a:stretch>
            <a:fillRect/>
          </a:stretch>
        </p:blipFill>
        <p:spPr/>
      </p:pic>
    </p:spTree>
    <p:extLst>
      <p:ext uri="{BB962C8B-B14F-4D97-AF65-F5344CB8AC3E}">
        <p14:creationId xmlns:p14="http://schemas.microsoft.com/office/powerpoint/2010/main" val="375513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a:extLst>
              <a:ext uri="{FF2B5EF4-FFF2-40B4-BE49-F238E27FC236}">
                <a16:creationId xmlns:a16="http://schemas.microsoft.com/office/drawing/2014/main" id="{C7059A38-80ED-44C4-8F4C-8FB69B684080}"/>
              </a:ext>
            </a:extLst>
          </p:cNvPr>
          <p:cNvGraphicFramePr>
            <a:graphicFrameLocks noChangeAspect="1"/>
          </p:cNvGraphicFramePr>
          <p:nvPr>
            <p:extLst>
              <p:ext uri="{D42A27DB-BD31-4B8C-83A1-F6EECF244321}">
                <p14:modId xmlns:p14="http://schemas.microsoft.com/office/powerpoint/2010/main" val="1426348249"/>
              </p:ext>
            </p:extLst>
          </p:nvPr>
        </p:nvGraphicFramePr>
        <p:xfrm>
          <a:off x="3513559" y="6144480"/>
          <a:ext cx="3782704" cy="1845667"/>
        </p:xfrm>
        <a:graphic>
          <a:graphicData uri="http://schemas.openxmlformats.org/presentationml/2006/ole">
            <mc:AlternateContent xmlns:mc="http://schemas.openxmlformats.org/markup-compatibility/2006">
              <mc:Choice xmlns:v="urn:schemas-microsoft-com:vml" Requires="v">
                <p:oleObj name="Worksheet" r:id="rId3" imgW="3943416" imgH="1924134" progId="Excel.Sheet.12">
                  <p:embed/>
                </p:oleObj>
              </mc:Choice>
              <mc:Fallback>
                <p:oleObj name="Worksheet" r:id="rId3" imgW="3943416" imgH="1924134" progId="Excel.Sheet.12">
                  <p:embed/>
                  <p:pic>
                    <p:nvPicPr>
                      <p:cNvPr id="26" name="Object 25">
                        <a:extLst>
                          <a:ext uri="{FF2B5EF4-FFF2-40B4-BE49-F238E27FC236}">
                            <a16:creationId xmlns:a16="http://schemas.microsoft.com/office/drawing/2014/main" id="{C7059A38-80ED-44C4-8F4C-8FB69B684080}"/>
                          </a:ext>
                        </a:extLst>
                      </p:cNvPr>
                      <p:cNvPicPr>
                        <a:picLocks noChangeAspect="1" noChangeArrowheads="1"/>
                      </p:cNvPicPr>
                      <p:nvPr/>
                    </p:nvPicPr>
                    <p:blipFill>
                      <a:blip r:embed="rId4"/>
                      <a:srcRect/>
                      <a:stretch>
                        <a:fillRect/>
                      </a:stretch>
                    </p:blipFill>
                    <p:spPr bwMode="auto">
                      <a:xfrm>
                        <a:off x="3513559" y="6144480"/>
                        <a:ext cx="3782704" cy="1845667"/>
                      </a:xfrm>
                      <a:prstGeom prst="rect">
                        <a:avLst/>
                      </a:prstGeom>
                      <a:noFill/>
                      <a:ln>
                        <a:noFill/>
                      </a:ln>
                    </p:spPr>
                  </p:pic>
                </p:oleObj>
              </mc:Fallback>
            </mc:AlternateContent>
          </a:graphicData>
        </a:graphic>
      </p:graphicFrame>
      <p:sp>
        <p:nvSpPr>
          <p:cNvPr id="3" name="Title 2"/>
          <p:cNvSpPr>
            <a:spLocks noGrp="1"/>
          </p:cNvSpPr>
          <p:nvPr>
            <p:ph type="title"/>
          </p:nvPr>
        </p:nvSpPr>
        <p:spPr>
          <a:noFill/>
        </p:spPr>
        <p:txBody>
          <a:bodyPr/>
          <a:lstStyle/>
          <a:p>
            <a:r>
              <a:rPr lang="en-US" dirty="0"/>
              <a:t>Emerging Markets Stocks</a:t>
            </a:r>
          </a:p>
        </p:txBody>
      </p:sp>
      <p:sp>
        <p:nvSpPr>
          <p:cNvPr id="6" name="Text Placeholder 5"/>
          <p:cNvSpPr>
            <a:spLocks noGrp="1"/>
          </p:cNvSpPr>
          <p:nvPr>
            <p:ph type="body" sz="quarter" idx="14"/>
          </p:nvPr>
        </p:nvSpPr>
        <p:spPr/>
        <p:txBody>
          <a:bodyPr/>
          <a:lstStyle/>
          <a:p>
            <a:pPr lvl="0"/>
            <a:r>
              <a:rPr lang="en-US" dirty="0">
                <a:highlight>
                  <a:srgbClr val="FFFFFF"/>
                </a:highlight>
              </a:rPr>
              <a:t>First Quarter 2021 Index </a:t>
            </a:r>
            <a:r>
              <a:rPr lang="en-US" dirty="0"/>
              <a:t>Returns</a:t>
            </a:r>
          </a:p>
        </p:txBody>
      </p:sp>
      <p:sp>
        <p:nvSpPr>
          <p:cNvPr id="8" name="Text Placeholder 7"/>
          <p:cNvSpPr>
            <a:spLocks noGrp="1"/>
          </p:cNvSpPr>
          <p:nvPr>
            <p:ph type="body" sz="quarter" idx="18"/>
          </p:nvPr>
        </p:nvSpPr>
        <p:spPr>
          <a:xfrm>
            <a:off x="429800" y="2604477"/>
            <a:ext cx="2661066" cy="2856523"/>
          </a:xfrm>
        </p:spPr>
        <p:txBody>
          <a:bodyPr/>
          <a:lstStyle/>
          <a:p>
            <a:r>
              <a:rPr lang="en-US" dirty="0"/>
              <a:t>Emerging markets posted positive returns for the quarter, underperforming the US and developed ex US equity markets.   </a:t>
            </a:r>
          </a:p>
          <a:p>
            <a:r>
              <a:rPr lang="en-US" dirty="0"/>
              <a:t>Value outperformed growth.</a:t>
            </a:r>
          </a:p>
          <a:p>
            <a:r>
              <a:rPr lang="en-US" dirty="0"/>
              <a:t>Small caps outperformed large caps.</a:t>
            </a: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endParaRPr lang="en-US" dirty="0">
              <a:solidFill>
                <a:srgbClr val="FF0000"/>
              </a:solidFill>
            </a:endParaRP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5"/>
          </p:nvPr>
        </p:nvSpPr>
        <p:spPr>
          <a:xfrm>
            <a:off x="434226" y="927821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2021, all rights reserved. Frank Russell Company is the source and owner of the trademarks, service marks, and copyrights related to the Russell Indexes.</a:t>
            </a:r>
          </a:p>
          <a:p>
            <a:endParaRPr lang="en-US" dirty="0"/>
          </a:p>
        </p:txBody>
      </p:sp>
      <p:sp>
        <p:nvSpPr>
          <p:cNvPr id="4" name="Slide Number Placeholder 3"/>
          <p:cNvSpPr>
            <a:spLocks noGrp="1"/>
          </p:cNvSpPr>
          <p:nvPr>
            <p:ph type="sldNum" sz="quarter" idx="12"/>
          </p:nvPr>
        </p:nvSpPr>
        <p:spPr/>
        <p:txBody>
          <a:bodyPr/>
          <a:lstStyle/>
          <a:p>
            <a:fld id="{66F6FF41-5833-4EBF-9145-362BCED2914A}" type="slidenum">
              <a:rPr lang="en-US" smtClean="0"/>
              <a:pPr/>
              <a:t>10</a:t>
            </a:fld>
            <a:endParaRPr lang="en-US" dirty="0"/>
          </a:p>
        </p:txBody>
      </p:sp>
      <p:grpSp>
        <p:nvGrpSpPr>
          <p:cNvPr id="12" name="Group 11">
            <a:extLst>
              <a:ext uri="{FF2B5EF4-FFF2-40B4-BE49-F238E27FC236}">
                <a16:creationId xmlns:a16="http://schemas.microsoft.com/office/drawing/2014/main" id="{BB5426D7-0F5B-4AF0-AA99-74981FCDC9DE}"/>
              </a:ext>
            </a:extLst>
          </p:cNvPr>
          <p:cNvGrpSpPr/>
          <p:nvPr/>
        </p:nvGrpSpPr>
        <p:grpSpPr>
          <a:xfrm>
            <a:off x="476137" y="6122103"/>
            <a:ext cx="2709262" cy="439482"/>
            <a:chOff x="609600" y="4618157"/>
            <a:chExt cx="3771481" cy="439482"/>
          </a:xfrm>
        </p:grpSpPr>
        <p:cxnSp>
          <p:nvCxnSpPr>
            <p:cNvPr id="16" name="Straight Connector 15">
              <a:extLst>
                <a:ext uri="{FF2B5EF4-FFF2-40B4-BE49-F238E27FC236}">
                  <a16:creationId xmlns:a16="http://schemas.microsoft.com/office/drawing/2014/main" id="{CC249B49-F6EF-4263-ABA8-201FD21C1E25}"/>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13726950-6C28-4D0C-9ABB-59F54D972A4C}"/>
                </a:ext>
              </a:extLst>
            </p:cNvPr>
            <p:cNvSpPr txBox="1">
              <a:spLocks/>
            </p:cNvSpPr>
            <p:nvPr/>
          </p:nvSpPr>
          <p:spPr>
            <a:xfrm>
              <a:off x="609600" y="461815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a:t>
              </a:r>
              <a:br>
                <a:rPr lang="en-US" sz="1000" b="1" dirty="0">
                  <a:solidFill>
                    <a:schemeClr val="accent1"/>
                  </a:solidFill>
                </a:rPr>
              </a:br>
              <a:r>
                <a:rPr lang="en-US" sz="1000" b="1" dirty="0">
                  <a:solidFill>
                    <a:schemeClr val="accent1"/>
                  </a:solidFill>
                </a:rPr>
                <a:t>Emerging Markets</a:t>
              </a:r>
            </a:p>
            <a:p>
              <a:pPr marL="0" lvl="1" indent="0">
                <a:spcBef>
                  <a:spcPts val="0"/>
                </a:spcBef>
                <a:buNone/>
              </a:pPr>
              <a:endParaRPr lang="en-US" sz="1000" b="1" dirty="0">
                <a:solidFill>
                  <a:schemeClr val="accent1"/>
                </a:solidFill>
              </a:endParaRPr>
            </a:p>
          </p:txBody>
        </p:sp>
      </p:grpSp>
      <p:grpSp>
        <p:nvGrpSpPr>
          <p:cNvPr id="19" name="Group 18">
            <a:extLst>
              <a:ext uri="{FF2B5EF4-FFF2-40B4-BE49-F238E27FC236}">
                <a16:creationId xmlns:a16="http://schemas.microsoft.com/office/drawing/2014/main" id="{96C013FE-FE7C-41DA-BA28-351CA23F8A0D}"/>
              </a:ext>
            </a:extLst>
          </p:cNvPr>
          <p:cNvGrpSpPr/>
          <p:nvPr/>
        </p:nvGrpSpPr>
        <p:grpSpPr>
          <a:xfrm>
            <a:off x="3407331" y="2604836"/>
            <a:ext cx="3949281" cy="342590"/>
            <a:chOff x="4635169" y="1826708"/>
            <a:chExt cx="4441437" cy="342590"/>
          </a:xfrm>
        </p:grpSpPr>
        <p:sp>
          <p:nvSpPr>
            <p:cNvPr id="20" name="Content Placeholder 9">
              <a:extLst>
                <a:ext uri="{FF2B5EF4-FFF2-40B4-BE49-F238E27FC236}">
                  <a16:creationId xmlns:a16="http://schemas.microsoft.com/office/drawing/2014/main" id="{782549D0-84CE-4820-9949-0DD7EE78C8DC}"/>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1" name="Straight Connector 20">
              <a:extLst>
                <a:ext uri="{FF2B5EF4-FFF2-40B4-BE49-F238E27FC236}">
                  <a16:creationId xmlns:a16="http://schemas.microsoft.com/office/drawing/2014/main" id="{A8C6E882-665F-44E2-B86E-6F95592BB620}"/>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23">
            <a:extLst>
              <a:ext uri="{FF2B5EF4-FFF2-40B4-BE49-F238E27FC236}">
                <a16:creationId xmlns:a16="http://schemas.microsoft.com/office/drawing/2014/main" id="{2D57D32F-295F-4795-BC29-3551EC3F0EC0}"/>
              </a:ext>
            </a:extLst>
          </p:cNvPr>
          <p:cNvSpPr txBox="1">
            <a:spLocks/>
          </p:cNvSpPr>
          <p:nvPr/>
        </p:nvSpPr>
        <p:spPr>
          <a:xfrm>
            <a:off x="3402228" y="6268713"/>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24" name="Chart 23">
            <a:extLst>
              <a:ext uri="{FF2B5EF4-FFF2-40B4-BE49-F238E27FC236}">
                <a16:creationId xmlns:a16="http://schemas.microsoft.com/office/drawing/2014/main" id="{5FF77DB5-33D3-487F-940F-DCC416CF4CA5}"/>
              </a:ext>
            </a:extLst>
          </p:cNvPr>
          <p:cNvGraphicFramePr/>
          <p:nvPr>
            <p:extLst>
              <p:ext uri="{D42A27DB-BD31-4B8C-83A1-F6EECF244321}">
                <p14:modId xmlns:p14="http://schemas.microsoft.com/office/powerpoint/2010/main" val="1670046837"/>
              </p:ext>
            </p:extLst>
          </p:nvPr>
        </p:nvGraphicFramePr>
        <p:xfrm>
          <a:off x="3407331" y="2916541"/>
          <a:ext cx="4441436" cy="240967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a:extLst>
              <a:ext uri="{FF2B5EF4-FFF2-40B4-BE49-F238E27FC236}">
                <a16:creationId xmlns:a16="http://schemas.microsoft.com/office/drawing/2014/main" id="{60F55E3F-D965-4CB2-8588-5CC3D8C4F4D0}"/>
              </a:ext>
            </a:extLst>
          </p:cNvPr>
          <p:cNvGraphicFramePr/>
          <p:nvPr>
            <p:extLst>
              <p:ext uri="{D42A27DB-BD31-4B8C-83A1-F6EECF244321}">
                <p14:modId xmlns:p14="http://schemas.microsoft.com/office/powerpoint/2010/main" val="1935986096"/>
              </p:ext>
            </p:extLst>
          </p:nvPr>
        </p:nvGraphicFramePr>
        <p:xfrm>
          <a:off x="429801" y="6761619"/>
          <a:ext cx="4202358" cy="1559606"/>
        </p:xfrm>
        <a:graphic>
          <a:graphicData uri="http://schemas.openxmlformats.org/drawingml/2006/chart">
            <c:chart xmlns:c="http://schemas.openxmlformats.org/drawingml/2006/chart" xmlns:r="http://schemas.openxmlformats.org/officeDocument/2006/relationships" r:id="rId6"/>
          </a:graphicData>
        </a:graphic>
      </p:graphicFrame>
      <p:pic>
        <p:nvPicPr>
          <p:cNvPr id="23" name="Picture Placeholder 2">
            <a:extLst>
              <a:ext uri="{FF2B5EF4-FFF2-40B4-BE49-F238E27FC236}">
                <a16:creationId xmlns:a16="http://schemas.microsoft.com/office/drawing/2014/main" id="{7149A133-F994-44C7-8B4C-A2F774BEA5A6}"/>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013841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922846"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Market Performance</a:t>
            </a:r>
          </a:p>
        </p:txBody>
      </p:sp>
      <p:sp>
        <p:nvSpPr>
          <p:cNvPr id="17" name="Text Placeholder 16"/>
          <p:cNvSpPr>
            <a:spLocks noGrp="1"/>
          </p:cNvSpPr>
          <p:nvPr>
            <p:ph type="body" sz="quarter" idx="15"/>
          </p:nvPr>
        </p:nvSpPr>
        <p:spPr>
          <a:xfrm>
            <a:off x="434226" y="9176310"/>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MSCI Index returns are in USD net of dividend withholding taxes. Country returns are the country component indices of the MSCI All Country World ex USA IMI for all countries except the United States, where the Russell 3000 index is used instead. Frank Russell Company is the source and owner of the trademarks, service marks and copyrights related to the Russell Indexes. MSCI data © MSCI 2021, all rights reserved. Indices are not available for direct investment. Their performance does not reflect the expenses associated with the management of an actual portfolio. Past performance is not a guarantee of future results.</a:t>
            </a:r>
          </a:p>
        </p:txBody>
      </p:sp>
      <p:sp>
        <p:nvSpPr>
          <p:cNvPr id="19" name="Text Placeholder 18"/>
          <p:cNvSpPr>
            <a:spLocks noGrp="1"/>
          </p:cNvSpPr>
          <p:nvPr>
            <p:ph type="body" sz="quarter" idx="18"/>
          </p:nvPr>
        </p:nvSpPr>
        <p:spPr/>
        <p:txBody>
          <a:bodyPr/>
          <a:lstStyle/>
          <a:p>
            <a:r>
              <a:rPr lang="en-US" dirty="0"/>
              <a:t>In US dollar terms, the Netherlands and Austria recorded the highest country performance in developed markets, while New Zealand and Portugal posted the lowest returns for the quarter. In emerging markets, Saudi Arabia and Chile recorded the highest country performance, while Colombia and Turkey posted the lowest performance.</a:t>
            </a:r>
          </a:p>
        </p:txBody>
      </p:sp>
      <p:sp>
        <p:nvSpPr>
          <p:cNvPr id="6" name="Text Placeholder 5"/>
          <p:cNvSpPr>
            <a:spLocks noGrp="1"/>
          </p:cNvSpPr>
          <p:nvPr>
            <p:ph type="body" sz="quarter" idx="14"/>
          </p:nvPr>
        </p:nvSpPr>
        <p:spPr>
          <a:xfrm>
            <a:off x="421704" y="1828374"/>
            <a:ext cx="6818025" cy="447862"/>
          </a:xfrm>
        </p:spPr>
        <p:txBody>
          <a:bodyPr/>
          <a:lstStyle/>
          <a:p>
            <a:pPr lvl="0"/>
            <a:r>
              <a:rPr lang="en-US" dirty="0">
                <a:highlight>
                  <a:srgbClr val="FFFFFF"/>
                </a:highlight>
              </a:rPr>
              <a:t>First Quarter 2021 </a:t>
            </a:r>
            <a:r>
              <a:rPr lang="en-US" dirty="0"/>
              <a:t>Index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grpSp>
        <p:nvGrpSpPr>
          <p:cNvPr id="11" name="Group 10">
            <a:extLst>
              <a:ext uri="{FF2B5EF4-FFF2-40B4-BE49-F238E27FC236}">
                <a16:creationId xmlns:a16="http://schemas.microsoft.com/office/drawing/2014/main" id="{06220F91-CEE7-4819-A852-241153F7EEE9}"/>
              </a:ext>
            </a:extLst>
          </p:cNvPr>
          <p:cNvGrpSpPr/>
          <p:nvPr/>
        </p:nvGrpSpPr>
        <p:grpSpPr>
          <a:xfrm>
            <a:off x="427878" y="3857912"/>
            <a:ext cx="4261104" cy="246221"/>
            <a:chOff x="383457" y="2594050"/>
            <a:chExt cx="4261104" cy="246221"/>
          </a:xfrm>
        </p:grpSpPr>
        <p:sp>
          <p:nvSpPr>
            <p:cNvPr id="13" name="TextBox 12">
              <a:extLst>
                <a:ext uri="{FF2B5EF4-FFF2-40B4-BE49-F238E27FC236}">
                  <a16:creationId xmlns:a16="http://schemas.microsoft.com/office/drawing/2014/main" id="{95EB91BE-B20B-494F-8AE9-A3DE953C3F93}"/>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AE18203D-3C13-4C08-B449-998C150E75F0}"/>
                </a:ext>
              </a:extLst>
            </p:cNvPr>
            <p:cNvCxnSpPr>
              <a:cxnSpLocks/>
            </p:cNvCxnSpPr>
            <p:nvPr/>
          </p:nvCxnSpPr>
          <p:spPr>
            <a:xfrm>
              <a:off x="472249" y="2825635"/>
              <a:ext cx="323718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D0A57942-B8F3-49A6-A91D-73609F18688F}"/>
              </a:ext>
            </a:extLst>
          </p:cNvPr>
          <p:cNvGrpSpPr/>
          <p:nvPr/>
        </p:nvGrpSpPr>
        <p:grpSpPr>
          <a:xfrm>
            <a:off x="3976455" y="3857912"/>
            <a:ext cx="4261104" cy="246221"/>
            <a:chOff x="5234734" y="2432382"/>
            <a:chExt cx="4261104" cy="246221"/>
          </a:xfrm>
        </p:grpSpPr>
        <p:sp>
          <p:nvSpPr>
            <p:cNvPr id="20" name="TextBox 19">
              <a:extLst>
                <a:ext uri="{FF2B5EF4-FFF2-40B4-BE49-F238E27FC236}">
                  <a16:creationId xmlns:a16="http://schemas.microsoft.com/office/drawing/2014/main" id="{905213DF-C2C1-4E44-9753-7EA0A70B5904}"/>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6CE477A1-B4C8-4281-A74B-084557EB9CD1}"/>
                </a:ext>
              </a:extLst>
            </p:cNvPr>
            <p:cNvCxnSpPr>
              <a:cxnSpLocks/>
            </p:cNvCxnSpPr>
            <p:nvPr/>
          </p:nvCxnSpPr>
          <p:spPr>
            <a:xfrm>
              <a:off x="5333576" y="2663967"/>
              <a:ext cx="335420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2" name="Chart 21">
            <a:extLst>
              <a:ext uri="{FF2B5EF4-FFF2-40B4-BE49-F238E27FC236}">
                <a16:creationId xmlns:a16="http://schemas.microsoft.com/office/drawing/2014/main" id="{420EEFD7-2595-4417-A714-ABE856491090}"/>
              </a:ext>
            </a:extLst>
          </p:cNvPr>
          <p:cNvGraphicFramePr/>
          <p:nvPr>
            <p:extLst>
              <p:ext uri="{D42A27DB-BD31-4B8C-83A1-F6EECF244321}">
                <p14:modId xmlns:p14="http://schemas.microsoft.com/office/powerpoint/2010/main" val="525797589"/>
              </p:ext>
            </p:extLst>
          </p:nvPr>
        </p:nvGraphicFramePr>
        <p:xfrm>
          <a:off x="404883" y="4127984"/>
          <a:ext cx="3605439" cy="48720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03268F82-AA2B-461D-89DD-62F19A751B90}"/>
              </a:ext>
            </a:extLst>
          </p:cNvPr>
          <p:cNvGraphicFramePr/>
          <p:nvPr>
            <p:extLst>
              <p:ext uri="{D42A27DB-BD31-4B8C-83A1-F6EECF244321}">
                <p14:modId xmlns:p14="http://schemas.microsoft.com/office/powerpoint/2010/main" val="2297805517"/>
              </p:ext>
            </p:extLst>
          </p:nvPr>
        </p:nvGraphicFramePr>
        <p:xfrm>
          <a:off x="4027405" y="4139272"/>
          <a:ext cx="3451593" cy="4888424"/>
        </p:xfrm>
        <a:graphic>
          <a:graphicData uri="http://schemas.openxmlformats.org/drawingml/2006/chart">
            <c:chart xmlns:c="http://schemas.openxmlformats.org/drawingml/2006/chart" xmlns:r="http://schemas.openxmlformats.org/officeDocument/2006/relationships" r:id="rId4"/>
          </a:graphicData>
        </a:graphic>
      </p:graphicFrame>
      <p:pic>
        <p:nvPicPr>
          <p:cNvPr id="24" name="Picture Placeholder 2">
            <a:extLst>
              <a:ext uri="{FF2B5EF4-FFF2-40B4-BE49-F238E27FC236}">
                <a16:creationId xmlns:a16="http://schemas.microsoft.com/office/drawing/2014/main" id="{841C3902-0022-4613-BD08-B814ED37402E}"/>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417864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926008"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Currency Performance vs. US Dollar</a:t>
            </a:r>
          </a:p>
        </p:txBody>
      </p:sp>
      <p:sp>
        <p:nvSpPr>
          <p:cNvPr id="17" name="Text Placeholder 16"/>
          <p:cNvSpPr>
            <a:spLocks noGrp="1"/>
          </p:cNvSpPr>
          <p:nvPr>
            <p:ph type="body" sz="quarter" idx="15"/>
          </p:nvPr>
        </p:nvSpPr>
        <p:spPr>
          <a:xfrm>
            <a:off x="434226" y="9165363"/>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a:t>
            </a:r>
          </a:p>
          <a:p>
            <a:r>
              <a:rPr lang="en-US" dirty="0"/>
              <a:t>MSCI data © MSCI 2021, all rights reserved. </a:t>
            </a:r>
          </a:p>
        </p:txBody>
      </p:sp>
      <p:sp>
        <p:nvSpPr>
          <p:cNvPr id="19" name="Text Placeholder 18"/>
          <p:cNvSpPr>
            <a:spLocks noGrp="1"/>
          </p:cNvSpPr>
          <p:nvPr>
            <p:ph type="body" sz="quarter" idx="18"/>
          </p:nvPr>
        </p:nvSpPr>
        <p:spPr/>
        <p:txBody>
          <a:bodyPr/>
          <a:lstStyle/>
          <a:p>
            <a:r>
              <a:rPr lang="en-US" dirty="0"/>
              <a:t>In developed markets, most currencies depreciated versus the US dollar, except the Canadian dollar, British pound, and Norwegian krone. In emerging markets, most currencies depreciated versus the US dollar, but some, notably the Pakistani rupee, appreciated.</a:t>
            </a:r>
          </a:p>
        </p:txBody>
      </p:sp>
      <p:sp>
        <p:nvSpPr>
          <p:cNvPr id="6" name="Text Placeholder 5"/>
          <p:cNvSpPr>
            <a:spLocks noGrp="1"/>
          </p:cNvSpPr>
          <p:nvPr>
            <p:ph type="body" sz="quarter" idx="14"/>
          </p:nvPr>
        </p:nvSpPr>
        <p:spPr/>
        <p:txBody>
          <a:bodyPr/>
          <a:lstStyle/>
          <a:p>
            <a:pPr lvl="0"/>
            <a:r>
              <a:rPr lang="en-US" dirty="0">
                <a:highlight>
                  <a:srgbClr val="FFFFFF"/>
                </a:highlight>
              </a:rPr>
              <a:t>First Quarter 2021</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12</a:t>
            </a:fld>
            <a:endParaRPr lang="en-US" dirty="0"/>
          </a:p>
        </p:txBody>
      </p:sp>
      <p:grpSp>
        <p:nvGrpSpPr>
          <p:cNvPr id="11" name="Group 10">
            <a:extLst>
              <a:ext uri="{FF2B5EF4-FFF2-40B4-BE49-F238E27FC236}">
                <a16:creationId xmlns:a16="http://schemas.microsoft.com/office/drawing/2014/main" id="{C12CD06E-AA65-40CA-A408-76EC15BF27A8}"/>
              </a:ext>
            </a:extLst>
          </p:cNvPr>
          <p:cNvGrpSpPr/>
          <p:nvPr/>
        </p:nvGrpSpPr>
        <p:grpSpPr>
          <a:xfrm>
            <a:off x="427878" y="3857912"/>
            <a:ext cx="4261104" cy="246221"/>
            <a:chOff x="383457" y="2594050"/>
            <a:chExt cx="4261104" cy="246221"/>
          </a:xfrm>
        </p:grpSpPr>
        <p:sp>
          <p:nvSpPr>
            <p:cNvPr id="13" name="TextBox 12">
              <a:extLst>
                <a:ext uri="{FF2B5EF4-FFF2-40B4-BE49-F238E27FC236}">
                  <a16:creationId xmlns:a16="http://schemas.microsoft.com/office/drawing/2014/main" id="{BF6F5EE3-E160-4A44-9A87-98D3F6CB1C5F}"/>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767FAC65-2B10-406B-8197-70E1C4139429}"/>
                </a:ext>
              </a:extLst>
            </p:cNvPr>
            <p:cNvCxnSpPr>
              <a:cxnSpLocks/>
            </p:cNvCxnSpPr>
            <p:nvPr/>
          </p:nvCxnSpPr>
          <p:spPr>
            <a:xfrm>
              <a:off x="472249" y="2825635"/>
              <a:ext cx="323718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CF217B6-D1E5-49D7-9F2D-0C625FFF5C86}"/>
              </a:ext>
            </a:extLst>
          </p:cNvPr>
          <p:cNvGrpSpPr/>
          <p:nvPr/>
        </p:nvGrpSpPr>
        <p:grpSpPr>
          <a:xfrm>
            <a:off x="3976455" y="3857912"/>
            <a:ext cx="4261104" cy="246221"/>
            <a:chOff x="5234734" y="2432382"/>
            <a:chExt cx="4261104" cy="246221"/>
          </a:xfrm>
        </p:grpSpPr>
        <p:sp>
          <p:nvSpPr>
            <p:cNvPr id="20" name="TextBox 19">
              <a:extLst>
                <a:ext uri="{FF2B5EF4-FFF2-40B4-BE49-F238E27FC236}">
                  <a16:creationId xmlns:a16="http://schemas.microsoft.com/office/drawing/2014/main" id="{1B8DCA66-5F13-4E3C-A74E-B1DD979BBD83}"/>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9A176152-0BE4-4690-9959-1262B544EAD8}"/>
                </a:ext>
              </a:extLst>
            </p:cNvPr>
            <p:cNvCxnSpPr>
              <a:cxnSpLocks/>
            </p:cNvCxnSpPr>
            <p:nvPr/>
          </p:nvCxnSpPr>
          <p:spPr>
            <a:xfrm>
              <a:off x="5333576" y="2663967"/>
              <a:ext cx="3354203"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2" name="Chart 21">
            <a:extLst>
              <a:ext uri="{FF2B5EF4-FFF2-40B4-BE49-F238E27FC236}">
                <a16:creationId xmlns:a16="http://schemas.microsoft.com/office/drawing/2014/main" id="{47BCFFE9-013B-4EC8-B569-CFDF5E8D9BBD}"/>
              </a:ext>
            </a:extLst>
          </p:cNvPr>
          <p:cNvGraphicFramePr/>
          <p:nvPr>
            <p:extLst>
              <p:ext uri="{D42A27DB-BD31-4B8C-83A1-F6EECF244321}">
                <p14:modId xmlns:p14="http://schemas.microsoft.com/office/powerpoint/2010/main" val="1312053215"/>
              </p:ext>
            </p:extLst>
          </p:nvPr>
        </p:nvGraphicFramePr>
        <p:xfrm>
          <a:off x="4075296" y="4069312"/>
          <a:ext cx="3389755" cy="48955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a:extLst>
              <a:ext uri="{FF2B5EF4-FFF2-40B4-BE49-F238E27FC236}">
                <a16:creationId xmlns:a16="http://schemas.microsoft.com/office/drawing/2014/main" id="{07A0D402-BE70-4EBF-BC8B-5E6074C6BB1E}"/>
              </a:ext>
            </a:extLst>
          </p:cNvPr>
          <p:cNvGraphicFramePr/>
          <p:nvPr>
            <p:extLst>
              <p:ext uri="{D42A27DB-BD31-4B8C-83A1-F6EECF244321}">
                <p14:modId xmlns:p14="http://schemas.microsoft.com/office/powerpoint/2010/main" val="2012741411"/>
              </p:ext>
            </p:extLst>
          </p:nvPr>
        </p:nvGraphicFramePr>
        <p:xfrm>
          <a:off x="533399" y="4106416"/>
          <a:ext cx="3220449" cy="4895513"/>
        </p:xfrm>
        <a:graphic>
          <a:graphicData uri="http://schemas.openxmlformats.org/drawingml/2006/chart">
            <c:chart xmlns:c="http://schemas.openxmlformats.org/drawingml/2006/chart" xmlns:r="http://schemas.openxmlformats.org/officeDocument/2006/relationships" r:id="rId4"/>
          </a:graphicData>
        </a:graphic>
      </p:graphicFrame>
      <p:pic>
        <p:nvPicPr>
          <p:cNvPr id="24" name="Picture Placeholder 2">
            <a:extLst>
              <a:ext uri="{FF2B5EF4-FFF2-40B4-BE49-F238E27FC236}">
                <a16:creationId xmlns:a16="http://schemas.microsoft.com/office/drawing/2014/main" id="{15DAC6B3-FFED-4EF0-8082-1D75EDAE0400}"/>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03339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Object 24">
            <a:extLst>
              <a:ext uri="{FF2B5EF4-FFF2-40B4-BE49-F238E27FC236}">
                <a16:creationId xmlns:a16="http://schemas.microsoft.com/office/drawing/2014/main" id="{793AF1D5-672C-4BA4-AB96-1B20DD4A7DDE}"/>
              </a:ext>
            </a:extLst>
          </p:cNvPr>
          <p:cNvGraphicFramePr>
            <a:graphicFrameLocks noChangeAspect="1"/>
          </p:cNvGraphicFramePr>
          <p:nvPr>
            <p:extLst>
              <p:ext uri="{D42A27DB-BD31-4B8C-83A1-F6EECF244321}">
                <p14:modId xmlns:p14="http://schemas.microsoft.com/office/powerpoint/2010/main" val="1605216068"/>
              </p:ext>
            </p:extLst>
          </p:nvPr>
        </p:nvGraphicFramePr>
        <p:xfrm>
          <a:off x="3477578" y="6226175"/>
          <a:ext cx="3894137" cy="1719263"/>
        </p:xfrm>
        <a:graphic>
          <a:graphicData uri="http://schemas.openxmlformats.org/presentationml/2006/ole">
            <mc:AlternateContent xmlns:mc="http://schemas.openxmlformats.org/markup-compatibility/2006">
              <mc:Choice xmlns:v="urn:schemas-microsoft-com:vml" Requires="v">
                <p:oleObj name="Worksheet" r:id="rId3" imgW="4115012" imgH="1819361" progId="Excel.Sheet.12">
                  <p:embed/>
                </p:oleObj>
              </mc:Choice>
              <mc:Fallback>
                <p:oleObj name="Worksheet" r:id="rId3" imgW="4115012" imgH="1819361" progId="Excel.Sheet.12">
                  <p:embed/>
                  <p:pic>
                    <p:nvPicPr>
                      <p:cNvPr id="25" name="Object 24">
                        <a:extLst>
                          <a:ext uri="{FF2B5EF4-FFF2-40B4-BE49-F238E27FC236}">
                            <a16:creationId xmlns:a16="http://schemas.microsoft.com/office/drawing/2014/main" id="{793AF1D5-672C-4BA4-AB96-1B20DD4A7DDE}"/>
                          </a:ext>
                        </a:extLst>
                      </p:cNvPr>
                      <p:cNvPicPr>
                        <a:picLocks noChangeAspect="1" noChangeArrowheads="1"/>
                      </p:cNvPicPr>
                      <p:nvPr/>
                    </p:nvPicPr>
                    <p:blipFill>
                      <a:blip r:embed="rId4"/>
                      <a:srcRect/>
                      <a:stretch>
                        <a:fillRect/>
                      </a:stretch>
                    </p:blipFill>
                    <p:spPr bwMode="auto">
                      <a:xfrm>
                        <a:off x="3477578" y="6226175"/>
                        <a:ext cx="3894137" cy="1719263"/>
                      </a:xfrm>
                      <a:prstGeom prst="rect">
                        <a:avLst/>
                      </a:prstGeom>
                      <a:noFill/>
                      <a:ln>
                        <a:noFill/>
                      </a:ln>
                    </p:spPr>
                  </p:pic>
                </p:oleObj>
              </mc:Fallback>
            </mc:AlternateContent>
          </a:graphicData>
        </a:graphic>
      </p:graphicFrame>
      <p:sp>
        <p:nvSpPr>
          <p:cNvPr id="2" name="Title 1"/>
          <p:cNvSpPr>
            <a:spLocks noGrp="1"/>
          </p:cNvSpPr>
          <p:nvPr>
            <p:ph type="title"/>
          </p:nvPr>
        </p:nvSpPr>
        <p:spPr>
          <a:noFill/>
        </p:spPr>
        <p:txBody>
          <a:bodyPr/>
          <a:lstStyle/>
          <a:p>
            <a:r>
              <a:rPr lang="en-US" dirty="0"/>
              <a:t>Real Estate Investment Trusts (REITs)</a:t>
            </a:r>
          </a:p>
        </p:txBody>
      </p:sp>
      <p:sp>
        <p:nvSpPr>
          <p:cNvPr id="7" name="Text Placeholder 6"/>
          <p:cNvSpPr>
            <a:spLocks noGrp="1"/>
          </p:cNvSpPr>
          <p:nvPr>
            <p:ph type="body" sz="quarter" idx="14"/>
          </p:nvPr>
        </p:nvSpPr>
        <p:spPr/>
        <p:txBody>
          <a:bodyPr/>
          <a:lstStyle/>
          <a:p>
            <a:r>
              <a:rPr lang="en-US" dirty="0">
                <a:highlight>
                  <a:srgbClr val="FFFFFF"/>
                </a:highlight>
              </a:rPr>
              <a:t>First Quarter 2021 </a:t>
            </a:r>
            <a:r>
              <a:rPr lang="en-US" dirty="0"/>
              <a:t>Index Returns</a:t>
            </a:r>
          </a:p>
        </p:txBody>
      </p:sp>
      <p:sp>
        <p:nvSpPr>
          <p:cNvPr id="10" name="Text Placeholder 9"/>
          <p:cNvSpPr>
            <a:spLocks noGrp="1"/>
          </p:cNvSpPr>
          <p:nvPr>
            <p:ph type="body" sz="quarter" idx="15"/>
          </p:nvPr>
        </p:nvSpPr>
        <p:spPr>
          <a:xfrm>
            <a:off x="434226" y="9152383"/>
            <a:ext cx="68428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2021 S&amp;P Dow Jones Indices LLC, a division of S&amp;P Global. All rights reserved.</a:t>
            </a:r>
          </a:p>
        </p:txBody>
      </p:sp>
      <p:sp>
        <p:nvSpPr>
          <p:cNvPr id="12" name="Text Placeholder 11"/>
          <p:cNvSpPr>
            <a:spLocks noGrp="1"/>
          </p:cNvSpPr>
          <p:nvPr>
            <p:ph type="body" sz="quarter" idx="18"/>
          </p:nvPr>
        </p:nvSpPr>
        <p:spPr/>
        <p:txBody>
          <a:bodyPr/>
          <a:lstStyle/>
          <a:p>
            <a:r>
              <a:rPr lang="en-US" dirty="0"/>
              <a:t>US real estate investment trusts outperformed non-US REITs during </a:t>
            </a:r>
            <a:br>
              <a:rPr lang="en-US" dirty="0"/>
            </a:br>
            <a:r>
              <a:rPr lang="en-US" dirty="0"/>
              <a:t>the quarter.</a:t>
            </a:r>
          </a:p>
        </p:txBody>
      </p:sp>
      <p:cxnSp>
        <p:nvCxnSpPr>
          <p:cNvPr id="14" name="Straight Connector 13"/>
          <p:cNvCxnSpPr/>
          <p:nvPr/>
        </p:nvCxnSpPr>
        <p:spPr>
          <a:xfrm>
            <a:off x="3322081"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13</a:t>
            </a:fld>
            <a:endParaRPr lang="en-US" dirty="0"/>
          </a:p>
        </p:txBody>
      </p:sp>
      <p:grpSp>
        <p:nvGrpSpPr>
          <p:cNvPr id="16" name="Group 15">
            <a:extLst>
              <a:ext uri="{FF2B5EF4-FFF2-40B4-BE49-F238E27FC236}">
                <a16:creationId xmlns:a16="http://schemas.microsoft.com/office/drawing/2014/main" id="{71635F5A-3B03-48D2-9FDF-77C5739DD55A}"/>
              </a:ext>
            </a:extLst>
          </p:cNvPr>
          <p:cNvGrpSpPr/>
          <p:nvPr/>
        </p:nvGrpSpPr>
        <p:grpSpPr>
          <a:xfrm>
            <a:off x="476137" y="6076947"/>
            <a:ext cx="2709262" cy="439482"/>
            <a:chOff x="609600" y="4618157"/>
            <a:chExt cx="3771481" cy="439482"/>
          </a:xfrm>
        </p:grpSpPr>
        <p:cxnSp>
          <p:nvCxnSpPr>
            <p:cNvPr id="17" name="Straight Connector 16">
              <a:extLst>
                <a:ext uri="{FF2B5EF4-FFF2-40B4-BE49-F238E27FC236}">
                  <a16:creationId xmlns:a16="http://schemas.microsoft.com/office/drawing/2014/main" id="{412238FB-B507-4511-9453-6F7088EFF4C9}"/>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50BE2FC4-A285-42AA-A723-7C11D7382CAA}"/>
                </a:ext>
              </a:extLst>
            </p:cNvPr>
            <p:cNvSpPr txBox="1">
              <a:spLocks/>
            </p:cNvSpPr>
            <p:nvPr/>
          </p:nvSpPr>
          <p:spPr>
            <a:xfrm>
              <a:off x="609600" y="4618157"/>
              <a:ext cx="3771481" cy="404896"/>
            </a:xfrm>
            <a:prstGeom prst="rect">
              <a:avLst/>
            </a:prstGeom>
          </p:spPr>
          <p:txBody>
            <a:bodyPr anchor="b"/>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Total Value of REIT Stocks</a:t>
              </a:r>
            </a:p>
          </p:txBody>
        </p:sp>
      </p:grpSp>
      <p:sp>
        <p:nvSpPr>
          <p:cNvPr id="20" name="Content Placeholder 23">
            <a:extLst>
              <a:ext uri="{FF2B5EF4-FFF2-40B4-BE49-F238E27FC236}">
                <a16:creationId xmlns:a16="http://schemas.microsoft.com/office/drawing/2014/main" id="{FA60E9D8-F126-48B6-8623-7159B56D469D}"/>
              </a:ext>
            </a:extLst>
          </p:cNvPr>
          <p:cNvSpPr txBox="1">
            <a:spLocks/>
          </p:cNvSpPr>
          <p:nvPr/>
        </p:nvSpPr>
        <p:spPr>
          <a:xfrm>
            <a:off x="3412215" y="6246135"/>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21" name="Group 20">
            <a:extLst>
              <a:ext uri="{FF2B5EF4-FFF2-40B4-BE49-F238E27FC236}">
                <a16:creationId xmlns:a16="http://schemas.microsoft.com/office/drawing/2014/main" id="{D2691F35-0310-4036-A572-7965E6D1AC9C}"/>
              </a:ext>
            </a:extLst>
          </p:cNvPr>
          <p:cNvGrpSpPr/>
          <p:nvPr/>
        </p:nvGrpSpPr>
        <p:grpSpPr>
          <a:xfrm>
            <a:off x="3374385" y="2619298"/>
            <a:ext cx="3949281" cy="342590"/>
            <a:chOff x="4635169" y="1826708"/>
            <a:chExt cx="4441437" cy="342590"/>
          </a:xfrm>
        </p:grpSpPr>
        <p:sp>
          <p:nvSpPr>
            <p:cNvPr id="22" name="Content Placeholder 9">
              <a:extLst>
                <a:ext uri="{FF2B5EF4-FFF2-40B4-BE49-F238E27FC236}">
                  <a16:creationId xmlns:a16="http://schemas.microsoft.com/office/drawing/2014/main" id="{77988530-6C9D-4FDE-9B14-6BB5793923B5}"/>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3" name="Straight Connector 22">
              <a:extLst>
                <a:ext uri="{FF2B5EF4-FFF2-40B4-BE49-F238E27FC236}">
                  <a16:creationId xmlns:a16="http://schemas.microsoft.com/office/drawing/2014/main" id="{2847A872-1AA3-4C3E-8609-F4B3B4690B6A}"/>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4" name="Chart 23">
            <a:extLst>
              <a:ext uri="{FF2B5EF4-FFF2-40B4-BE49-F238E27FC236}">
                <a16:creationId xmlns:a16="http://schemas.microsoft.com/office/drawing/2014/main" id="{AC1C5714-B323-4641-9CDD-5D47CC12A6F3}"/>
              </a:ext>
            </a:extLst>
          </p:cNvPr>
          <p:cNvGraphicFramePr/>
          <p:nvPr>
            <p:extLst>
              <p:ext uri="{D42A27DB-BD31-4B8C-83A1-F6EECF244321}">
                <p14:modId xmlns:p14="http://schemas.microsoft.com/office/powerpoint/2010/main" val="4162073982"/>
              </p:ext>
            </p:extLst>
          </p:nvPr>
        </p:nvGraphicFramePr>
        <p:xfrm>
          <a:off x="3487317" y="2966549"/>
          <a:ext cx="4285084" cy="22420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a:extLst>
              <a:ext uri="{FF2B5EF4-FFF2-40B4-BE49-F238E27FC236}">
                <a16:creationId xmlns:a16="http://schemas.microsoft.com/office/drawing/2014/main" id="{FD739D0E-7799-417A-A9A7-6D56911FE74F}"/>
              </a:ext>
            </a:extLst>
          </p:cNvPr>
          <p:cNvGraphicFramePr/>
          <p:nvPr>
            <p:extLst>
              <p:ext uri="{D42A27DB-BD31-4B8C-83A1-F6EECF244321}">
                <p14:modId xmlns:p14="http://schemas.microsoft.com/office/powerpoint/2010/main" val="1820967367"/>
              </p:ext>
            </p:extLst>
          </p:nvPr>
        </p:nvGraphicFramePr>
        <p:xfrm>
          <a:off x="169334" y="6564669"/>
          <a:ext cx="3324213" cy="2000782"/>
        </p:xfrm>
        <a:graphic>
          <a:graphicData uri="http://schemas.openxmlformats.org/drawingml/2006/chart">
            <c:chart xmlns:c="http://schemas.openxmlformats.org/drawingml/2006/chart" xmlns:r="http://schemas.openxmlformats.org/officeDocument/2006/relationships" r:id="rId6"/>
          </a:graphicData>
        </a:graphic>
      </p:graphicFrame>
      <p:pic>
        <p:nvPicPr>
          <p:cNvPr id="19" name="Picture Placeholder 2">
            <a:extLst>
              <a:ext uri="{FF2B5EF4-FFF2-40B4-BE49-F238E27FC236}">
                <a16:creationId xmlns:a16="http://schemas.microsoft.com/office/drawing/2014/main" id="{E3F74D95-DEE1-4B02-B9BD-DD22342504C9}"/>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73851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Object 18">
            <a:extLst>
              <a:ext uri="{FF2B5EF4-FFF2-40B4-BE49-F238E27FC236}">
                <a16:creationId xmlns:a16="http://schemas.microsoft.com/office/drawing/2014/main" id="{CFDCF86F-9CE1-4E69-9DF0-8AC155C35FA7}"/>
              </a:ext>
            </a:extLst>
          </p:cNvPr>
          <p:cNvGraphicFramePr>
            <a:graphicFrameLocks/>
          </p:cNvGraphicFramePr>
          <p:nvPr>
            <p:extLst>
              <p:ext uri="{D42A27DB-BD31-4B8C-83A1-F6EECF244321}">
                <p14:modId xmlns:p14="http://schemas.microsoft.com/office/powerpoint/2010/main" val="2252796011"/>
              </p:ext>
            </p:extLst>
          </p:nvPr>
        </p:nvGraphicFramePr>
        <p:xfrm>
          <a:off x="3500682" y="7588250"/>
          <a:ext cx="3409950" cy="857250"/>
        </p:xfrm>
        <a:graphic>
          <a:graphicData uri="http://schemas.openxmlformats.org/presentationml/2006/ole">
            <mc:AlternateContent xmlns:mc="http://schemas.openxmlformats.org/markup-compatibility/2006">
              <mc:Choice xmlns:v="urn:schemas-microsoft-com:vml" Requires="v">
                <p:oleObj name="Worksheet" r:id="rId3" imgW="3409770" imgH="857058" progId="Excel.Sheet.12">
                  <p:embed/>
                </p:oleObj>
              </mc:Choice>
              <mc:Fallback>
                <p:oleObj name="Worksheet" r:id="rId3" imgW="3409770" imgH="857058" progId="Excel.Sheet.12">
                  <p:embed/>
                  <p:pic>
                    <p:nvPicPr>
                      <p:cNvPr id="19" name="Object 18">
                        <a:extLst>
                          <a:ext uri="{FF2B5EF4-FFF2-40B4-BE49-F238E27FC236}">
                            <a16:creationId xmlns:a16="http://schemas.microsoft.com/office/drawing/2014/main" id="{CFDCF86F-9CE1-4E69-9DF0-8AC155C35FA7}"/>
                          </a:ext>
                        </a:extLst>
                      </p:cNvPr>
                      <p:cNvPicPr>
                        <a:picLocks noChangeArrowheads="1"/>
                      </p:cNvPicPr>
                      <p:nvPr/>
                    </p:nvPicPr>
                    <p:blipFill>
                      <a:blip r:embed="rId4"/>
                      <a:srcRect/>
                      <a:stretch>
                        <a:fillRect/>
                      </a:stretch>
                    </p:blipFill>
                    <p:spPr bwMode="auto">
                      <a:xfrm>
                        <a:off x="3500682" y="7588250"/>
                        <a:ext cx="34099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noFill/>
        </p:spPr>
        <p:txBody>
          <a:bodyPr/>
          <a:lstStyle/>
          <a:p>
            <a:r>
              <a:rPr lang="en-US" dirty="0"/>
              <a:t>Commodities</a:t>
            </a:r>
          </a:p>
        </p:txBody>
      </p:sp>
      <p:sp>
        <p:nvSpPr>
          <p:cNvPr id="4" name="Text Placeholder 3"/>
          <p:cNvSpPr>
            <a:spLocks noGrp="1"/>
          </p:cNvSpPr>
          <p:nvPr>
            <p:ph type="body" sz="quarter" idx="14"/>
          </p:nvPr>
        </p:nvSpPr>
        <p:spPr/>
        <p:txBody>
          <a:bodyPr/>
          <a:lstStyle/>
          <a:p>
            <a:r>
              <a:rPr lang="en-US" dirty="0">
                <a:highlight>
                  <a:srgbClr val="FFFFFF"/>
                </a:highlight>
              </a:rPr>
              <a:t>First Quarter 2021 </a:t>
            </a:r>
            <a:r>
              <a:rPr lang="en-US" dirty="0"/>
              <a:t>Index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returned 6.92% for the first quarter of 2021.</a:t>
            </a:r>
          </a:p>
          <a:p>
            <a:r>
              <a:rPr lang="en-US" dirty="0"/>
              <a:t>Unleaded Gas and Lean Hogs were the best performers, returning 28.95% and 27.47%, respectively.</a:t>
            </a:r>
          </a:p>
          <a:p>
            <a:r>
              <a:rPr lang="en-US" dirty="0"/>
              <a:t>Gold and Silver were the worst performers, declining 9.82% </a:t>
            </a:r>
            <a:r>
              <a:rPr lang="en-US"/>
              <a:t>and 7.25%, </a:t>
            </a:r>
            <a:r>
              <a:rPr lang="en-US" dirty="0"/>
              <a:t>respectively.</a:t>
            </a:r>
          </a:p>
        </p:txBody>
      </p:sp>
      <p:cxnSp>
        <p:nvCxnSpPr>
          <p:cNvPr id="11" name="Straight Connector 10"/>
          <p:cNvCxnSpPr/>
          <p:nvPr/>
        </p:nvCxnSpPr>
        <p:spPr>
          <a:xfrm>
            <a:off x="3322737"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6F6FF41-5833-4EBF-9145-362BCED2914A}" type="slidenum">
              <a:rPr lang="en-US" smtClean="0"/>
              <a:pPr/>
              <a:t>14</a:t>
            </a:fld>
            <a:endParaRPr lang="en-US" dirty="0"/>
          </a:p>
        </p:txBody>
      </p:sp>
      <p:sp>
        <p:nvSpPr>
          <p:cNvPr id="13" name="Content Placeholder 23">
            <a:extLst>
              <a:ext uri="{FF2B5EF4-FFF2-40B4-BE49-F238E27FC236}">
                <a16:creationId xmlns:a16="http://schemas.microsoft.com/office/drawing/2014/main" id="{0FE7FAB0-592D-4157-AB08-91329FB07A90}"/>
              </a:ext>
            </a:extLst>
          </p:cNvPr>
          <p:cNvSpPr txBox="1">
            <a:spLocks/>
          </p:cNvSpPr>
          <p:nvPr/>
        </p:nvSpPr>
        <p:spPr>
          <a:xfrm>
            <a:off x="3411979" y="771379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4" name="Group 13">
            <a:extLst>
              <a:ext uri="{FF2B5EF4-FFF2-40B4-BE49-F238E27FC236}">
                <a16:creationId xmlns:a16="http://schemas.microsoft.com/office/drawing/2014/main" id="{6BBF19F0-4308-42CE-8074-B76DF5C48146}"/>
              </a:ext>
            </a:extLst>
          </p:cNvPr>
          <p:cNvGrpSpPr/>
          <p:nvPr/>
        </p:nvGrpSpPr>
        <p:grpSpPr>
          <a:xfrm>
            <a:off x="3412485" y="2612857"/>
            <a:ext cx="3949281" cy="342590"/>
            <a:chOff x="4635169" y="1826708"/>
            <a:chExt cx="4441437" cy="342590"/>
          </a:xfrm>
        </p:grpSpPr>
        <p:sp>
          <p:nvSpPr>
            <p:cNvPr id="16" name="Content Placeholder 9">
              <a:extLst>
                <a:ext uri="{FF2B5EF4-FFF2-40B4-BE49-F238E27FC236}">
                  <a16:creationId xmlns:a16="http://schemas.microsoft.com/office/drawing/2014/main" id="{C4E0A963-FEF1-4615-B66E-4E216DA24CFF}"/>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defRPr sz="1100" b="0" i="0" u="none" strike="noStrike" kern="1200" baseline="0">
                  <a:solidFill>
                    <a:srgbClr val="35627D"/>
                  </a:solidFill>
                  <a:latin typeface="+mn-lt"/>
                  <a:ea typeface="+mn-ea"/>
                  <a:cs typeface="+mn-cs"/>
                </a:defRPr>
              </a:pPr>
              <a:r>
                <a:rPr lang="en-US" sz="1000" b="1" dirty="0">
                  <a:solidFill>
                    <a:schemeClr val="accent1"/>
                  </a:solidFill>
                  <a:latin typeface="+mj-lt"/>
                </a:rPr>
                <a:t>Ranked Returns (%)</a:t>
              </a:r>
            </a:p>
            <a:p>
              <a:pPr>
                <a:spcBef>
                  <a:spcPts val="0"/>
                </a:spcBef>
              </a:pPr>
              <a:endParaRPr lang="en-US" sz="1000" b="1" dirty="0">
                <a:solidFill>
                  <a:schemeClr val="accent1"/>
                </a:solidFill>
              </a:endParaRPr>
            </a:p>
          </p:txBody>
        </p:sp>
        <p:cxnSp>
          <p:nvCxnSpPr>
            <p:cNvPr id="17" name="Straight Connector 16">
              <a:extLst>
                <a:ext uri="{FF2B5EF4-FFF2-40B4-BE49-F238E27FC236}">
                  <a16:creationId xmlns:a16="http://schemas.microsoft.com/office/drawing/2014/main" id="{963787FD-F12F-45C2-8143-2550F4047D9F}"/>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18" name="Chart 17">
            <a:extLst>
              <a:ext uri="{FF2B5EF4-FFF2-40B4-BE49-F238E27FC236}">
                <a16:creationId xmlns:a16="http://schemas.microsoft.com/office/drawing/2014/main" id="{CCFBAD2E-C845-45FC-8123-7D7B36D07B30}"/>
              </a:ext>
            </a:extLst>
          </p:cNvPr>
          <p:cNvGraphicFramePr/>
          <p:nvPr>
            <p:extLst>
              <p:ext uri="{D42A27DB-BD31-4B8C-83A1-F6EECF244321}">
                <p14:modId xmlns:p14="http://schemas.microsoft.com/office/powerpoint/2010/main" val="256034375"/>
              </p:ext>
            </p:extLst>
          </p:nvPr>
        </p:nvGraphicFramePr>
        <p:xfrm>
          <a:off x="3346365" y="2630654"/>
          <a:ext cx="4218158" cy="4887746"/>
        </p:xfrm>
        <a:graphic>
          <a:graphicData uri="http://schemas.openxmlformats.org/drawingml/2006/chart">
            <c:chart xmlns:c="http://schemas.openxmlformats.org/drawingml/2006/chart" xmlns:r="http://schemas.openxmlformats.org/officeDocument/2006/relationships" r:id="rId5"/>
          </a:graphicData>
        </a:graphic>
      </p:graphicFrame>
      <p:pic>
        <p:nvPicPr>
          <p:cNvPr id="20" name="Picture Placeholder 2">
            <a:extLst>
              <a:ext uri="{FF2B5EF4-FFF2-40B4-BE49-F238E27FC236}">
                <a16:creationId xmlns:a16="http://schemas.microsoft.com/office/drawing/2014/main" id="{FE538D3F-8169-48D8-9651-A6BD9319A754}"/>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962466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Object 24">
            <a:extLst>
              <a:ext uri="{FF2B5EF4-FFF2-40B4-BE49-F238E27FC236}">
                <a16:creationId xmlns:a16="http://schemas.microsoft.com/office/drawing/2014/main" id="{9421538E-3455-4390-8E63-0C90E041674A}"/>
              </a:ext>
            </a:extLst>
          </p:cNvPr>
          <p:cNvGraphicFramePr>
            <a:graphicFrameLocks noChangeAspect="1"/>
          </p:cNvGraphicFramePr>
          <p:nvPr>
            <p:extLst>
              <p:ext uri="{D42A27DB-BD31-4B8C-83A1-F6EECF244321}">
                <p14:modId xmlns:p14="http://schemas.microsoft.com/office/powerpoint/2010/main" val="3813949811"/>
              </p:ext>
            </p:extLst>
          </p:nvPr>
        </p:nvGraphicFramePr>
        <p:xfrm>
          <a:off x="529960" y="6759575"/>
          <a:ext cx="6389687" cy="2024063"/>
        </p:xfrm>
        <a:graphic>
          <a:graphicData uri="http://schemas.openxmlformats.org/presentationml/2006/ole">
            <mc:AlternateContent xmlns:mc="http://schemas.openxmlformats.org/markup-compatibility/2006">
              <mc:Choice xmlns:v="urn:schemas-microsoft-com:vml" Requires="v">
                <p:oleObj name="Worksheet" r:id="rId3" imgW="6848296" imgH="2152557" progId="Excel.Sheet.12">
                  <p:embed/>
                </p:oleObj>
              </mc:Choice>
              <mc:Fallback>
                <p:oleObj name="Worksheet" r:id="rId3" imgW="6848296" imgH="2152557" progId="Excel.Sheet.12">
                  <p:embed/>
                  <p:pic>
                    <p:nvPicPr>
                      <p:cNvPr id="25" name="Object 24">
                        <a:extLst>
                          <a:ext uri="{FF2B5EF4-FFF2-40B4-BE49-F238E27FC236}">
                            <a16:creationId xmlns:a16="http://schemas.microsoft.com/office/drawing/2014/main" id="{9421538E-3455-4390-8E63-0C90E041674A}"/>
                          </a:ext>
                        </a:extLst>
                      </p:cNvPr>
                      <p:cNvPicPr>
                        <a:picLocks noChangeAspect="1" noChangeArrowheads="1"/>
                      </p:cNvPicPr>
                      <p:nvPr/>
                    </p:nvPicPr>
                    <p:blipFill>
                      <a:blip r:embed="rId4"/>
                      <a:srcRect/>
                      <a:stretch>
                        <a:fillRect/>
                      </a:stretch>
                    </p:blipFill>
                    <p:spPr bwMode="auto">
                      <a:xfrm>
                        <a:off x="529960" y="6759575"/>
                        <a:ext cx="6389687" cy="2024063"/>
                      </a:xfrm>
                      <a:prstGeom prst="rect">
                        <a:avLst/>
                      </a:prstGeom>
                      <a:noFill/>
                      <a:ln>
                        <a:noFill/>
                      </a:ln>
                    </p:spPr>
                  </p:pic>
                </p:oleObj>
              </mc:Fallback>
            </mc:AlternateContent>
          </a:graphicData>
        </a:graphic>
      </p:graphicFrame>
      <p:sp>
        <p:nvSpPr>
          <p:cNvPr id="3" name="Title 2"/>
          <p:cNvSpPr>
            <a:spLocks noGrp="1"/>
          </p:cNvSpPr>
          <p:nvPr>
            <p:ph type="title"/>
          </p:nvPr>
        </p:nvSpPr>
        <p:spPr>
          <a:noFill/>
        </p:spPr>
        <p:txBody>
          <a:bodyPr/>
          <a:lstStyle/>
          <a:p>
            <a:r>
              <a:rPr lang="en-US" dirty="0"/>
              <a:t>Fixed Income</a:t>
            </a:r>
          </a:p>
        </p:txBody>
      </p:sp>
      <p:sp>
        <p:nvSpPr>
          <p:cNvPr id="7" name="Text Placeholder 6"/>
          <p:cNvSpPr>
            <a:spLocks noGrp="1"/>
          </p:cNvSpPr>
          <p:nvPr>
            <p:ph type="body" sz="quarter" idx="14"/>
          </p:nvPr>
        </p:nvSpPr>
        <p:spPr/>
        <p:txBody>
          <a:bodyPr/>
          <a:lstStyle/>
          <a:p>
            <a:r>
              <a:rPr lang="en-US" dirty="0">
                <a:highlight>
                  <a:srgbClr val="FFFFFF"/>
                </a:highlight>
              </a:rPr>
              <a:t>First Quarter 2021 </a:t>
            </a:r>
            <a:r>
              <a:rPr lang="en-US" dirty="0"/>
              <a:t>Index Returns</a:t>
            </a:r>
          </a:p>
        </p:txBody>
      </p:sp>
      <p:sp>
        <p:nvSpPr>
          <p:cNvPr id="31" name="Text Placeholder 30"/>
          <p:cNvSpPr>
            <a:spLocks noGrp="1"/>
          </p:cNvSpPr>
          <p:nvPr>
            <p:ph type="body" sz="quarter" idx="15"/>
          </p:nvPr>
        </p:nvSpPr>
        <p:spPr>
          <a:xfrm>
            <a:off x="434226" y="9145992"/>
            <a:ext cx="6804774" cy="517712"/>
          </a:xfrm>
        </p:spPr>
        <p:txBody>
          <a:bodyPr/>
          <a:lstStyle/>
          <a:p>
            <a:r>
              <a:rPr lang="en-US" dirty="0"/>
              <a:t>One basis point (bps) equals 0.01%.</a:t>
            </a:r>
            <a:r>
              <a:rPr lang="en-US" b="1" dirty="0"/>
              <a:t> Past performance is not a guarantee of future results. Indices are not available for direct investment. Index performance does not reflect the expenses associated with the management of an actual portfolio.</a:t>
            </a:r>
            <a:r>
              <a:rPr lang="en-US" dirty="0"/>
              <a:t> Yield curve data from Federal Reserve. State and local bonds are from the S&amp;P National AMT-Free Municipal Bond Index. AAA-AA Corporates represent the ICE BofA US Corporates, AA-AAA rated. A-BBB Corporates represent the ICE BofA US Corporates, BBB-A rated. Bloomberg Barclays data provided by Bloomberg. US long-term bonds, bills, inflation, and fixed income factor data © Stocks, Bonds, Bills, and Inflation (SBBI) Yearbook™, Ibbotson Associates, Chicago (annually updated work by Roger G. Ibbotson and Rex A. Sinquefield). FTSE fixed income indices © 2021 FTSE Fixed Income LLC, all rights reserved. ICE BofA index data © 2021 ICE Data Indices, LLC. S&amp;P data © 2021 S&amp;P Dow Jones Indices LLC, a division of S&amp;P Global. All rights reserved. </a:t>
            </a:r>
          </a:p>
        </p:txBody>
      </p:sp>
      <p:sp>
        <p:nvSpPr>
          <p:cNvPr id="9" name="Text Placeholder 8"/>
          <p:cNvSpPr>
            <a:spLocks noGrp="1"/>
          </p:cNvSpPr>
          <p:nvPr>
            <p:ph type="body" sz="quarter" idx="18"/>
          </p:nvPr>
        </p:nvSpPr>
        <p:spPr>
          <a:xfrm>
            <a:off x="429798" y="2604479"/>
            <a:ext cx="2791867" cy="4047148"/>
          </a:xfrm>
        </p:spPr>
        <p:txBody>
          <a:bodyPr/>
          <a:lstStyle/>
          <a:p>
            <a:r>
              <a:rPr lang="en-US" sz="1000" dirty="0"/>
              <a:t>Interest rates generally increased in the US Treasury fixed income market during the first quarter. The yield on the 5-Year US Treasury note rose 56 basis points (bps), ending at 0.95%. The yield on the 10-Year T-note increased 81 bps to 1.74%. The 30-Year Treasury bond yield increased 75 bps to 2.39%.</a:t>
            </a:r>
          </a:p>
          <a:p>
            <a:r>
              <a:rPr lang="en-US" sz="1000" dirty="0"/>
              <a:t>On the short end of the curve, the 1-Month US Treasury bill yield decreased 3 bps to 0.05%, and the 1-Year T-bill yield fell 5 bps to 0.08%. The yield on the 2-Year US Treasury note climbed 6 bps to end at 0.15%. </a:t>
            </a:r>
          </a:p>
          <a:p>
            <a:r>
              <a:rPr lang="en-US" sz="1000" dirty="0"/>
              <a:t>In terms of total returns, short-term corporate bonds declined 0.59%. Intermediate-term corporate </a:t>
            </a:r>
            <a:r>
              <a:rPr lang="en-US" sz="1000"/>
              <a:t>bonds declined </a:t>
            </a:r>
            <a:r>
              <a:rPr lang="en-US" sz="1000" dirty="0"/>
              <a:t>2.19%.</a:t>
            </a:r>
          </a:p>
          <a:p>
            <a:r>
              <a:rPr lang="en-US" sz="1000" dirty="0"/>
              <a:t>The total return for short-term municipal bonds was flat, while intermediate-term municipal bonds lost 0.52%. Revenue bonds outperformed general obligation bonds.</a:t>
            </a:r>
          </a:p>
        </p:txBody>
      </p:sp>
      <p:cxnSp>
        <p:nvCxnSpPr>
          <p:cNvPr id="20" name="Straight Connector 19"/>
          <p:cNvCxnSpPr/>
          <p:nvPr/>
        </p:nvCxnSpPr>
        <p:spPr>
          <a:xfrm>
            <a:off x="3309435" y="2650471"/>
            <a:ext cx="0" cy="39006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6F6FF41-5833-4EBF-9145-362BCED2914A}" type="slidenum">
              <a:rPr lang="en-US" smtClean="0"/>
              <a:pPr/>
              <a:t>15</a:t>
            </a:fld>
            <a:endParaRPr lang="en-US" dirty="0"/>
          </a:p>
        </p:txBody>
      </p:sp>
      <p:grpSp>
        <p:nvGrpSpPr>
          <p:cNvPr id="13" name="Group 12">
            <a:extLst>
              <a:ext uri="{FF2B5EF4-FFF2-40B4-BE49-F238E27FC236}">
                <a16:creationId xmlns:a16="http://schemas.microsoft.com/office/drawing/2014/main" id="{40DF0952-F5BC-4BF3-8312-C675DE983DAD}"/>
              </a:ext>
            </a:extLst>
          </p:cNvPr>
          <p:cNvGrpSpPr/>
          <p:nvPr/>
        </p:nvGrpSpPr>
        <p:grpSpPr>
          <a:xfrm>
            <a:off x="3335759" y="5032558"/>
            <a:ext cx="3949281" cy="342590"/>
            <a:chOff x="4635169" y="1826708"/>
            <a:chExt cx="4441437" cy="342590"/>
          </a:xfrm>
        </p:grpSpPr>
        <p:sp>
          <p:nvSpPr>
            <p:cNvPr id="14" name="Content Placeholder 9">
              <a:extLst>
                <a:ext uri="{FF2B5EF4-FFF2-40B4-BE49-F238E27FC236}">
                  <a16:creationId xmlns:a16="http://schemas.microsoft.com/office/drawing/2014/main" id="{93DA4966-E1CA-4B2C-AF25-7E4BCA943EB1}"/>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Bond Yields across Issuers (%)</a:t>
              </a:r>
            </a:p>
            <a:p>
              <a:pPr>
                <a:spcBef>
                  <a:spcPts val="0"/>
                </a:spcBef>
              </a:pPr>
              <a:endParaRPr lang="en-US" sz="1000" b="1" dirty="0">
                <a:solidFill>
                  <a:schemeClr val="accent1"/>
                </a:solidFill>
              </a:endParaRPr>
            </a:p>
          </p:txBody>
        </p:sp>
        <p:cxnSp>
          <p:nvCxnSpPr>
            <p:cNvPr id="15" name="Straight Connector 14">
              <a:extLst>
                <a:ext uri="{FF2B5EF4-FFF2-40B4-BE49-F238E27FC236}">
                  <a16:creationId xmlns:a16="http://schemas.microsoft.com/office/drawing/2014/main" id="{DCC85D42-C293-4CF9-A2CF-40256118E1DF}"/>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F15F87C4-9DC2-46A4-90D4-10F8FAE8E0A6}"/>
              </a:ext>
            </a:extLst>
          </p:cNvPr>
          <p:cNvGrpSpPr/>
          <p:nvPr/>
        </p:nvGrpSpPr>
        <p:grpSpPr>
          <a:xfrm>
            <a:off x="3335759" y="2642937"/>
            <a:ext cx="3949281" cy="342590"/>
            <a:chOff x="4635169" y="1826708"/>
            <a:chExt cx="4441437" cy="342590"/>
          </a:xfrm>
        </p:grpSpPr>
        <p:sp>
          <p:nvSpPr>
            <p:cNvPr id="17" name="Content Placeholder 9">
              <a:extLst>
                <a:ext uri="{FF2B5EF4-FFF2-40B4-BE49-F238E27FC236}">
                  <a16:creationId xmlns:a16="http://schemas.microsoft.com/office/drawing/2014/main" id="{CDA28775-CFF9-48A9-A05D-E0235FB7EDD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US Treasury Yield Curve (%)</a:t>
              </a:r>
            </a:p>
            <a:p>
              <a:pPr>
                <a:spcBef>
                  <a:spcPts val="0"/>
                </a:spcBef>
              </a:pPr>
              <a:endParaRPr lang="en-US" sz="1000" b="1" dirty="0">
                <a:solidFill>
                  <a:schemeClr val="accent1"/>
                </a:solidFill>
              </a:endParaRPr>
            </a:p>
          </p:txBody>
        </p:sp>
        <p:cxnSp>
          <p:nvCxnSpPr>
            <p:cNvPr id="18" name="Straight Connector 17">
              <a:extLst>
                <a:ext uri="{FF2B5EF4-FFF2-40B4-BE49-F238E27FC236}">
                  <a16:creationId xmlns:a16="http://schemas.microsoft.com/office/drawing/2014/main" id="{322AE24A-F2EF-4458-82C4-515641FF083B}"/>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2" name="Content Placeholder 9">
            <a:extLst>
              <a:ext uri="{FF2B5EF4-FFF2-40B4-BE49-F238E27FC236}">
                <a16:creationId xmlns:a16="http://schemas.microsoft.com/office/drawing/2014/main" id="{B92B81AE-89CE-4736-B652-2D9F3F35E986}"/>
              </a:ext>
            </a:extLst>
          </p:cNvPr>
          <p:cNvSpPr txBox="1">
            <a:spLocks/>
          </p:cNvSpPr>
          <p:nvPr/>
        </p:nvSpPr>
        <p:spPr>
          <a:xfrm>
            <a:off x="444171" y="6712773"/>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aphicFrame>
        <p:nvGraphicFramePr>
          <p:cNvPr id="19" name="Chart 18">
            <a:extLst>
              <a:ext uri="{FF2B5EF4-FFF2-40B4-BE49-F238E27FC236}">
                <a16:creationId xmlns:a16="http://schemas.microsoft.com/office/drawing/2014/main" id="{BE9B70C8-60B9-4831-A298-C6596511E8F3}"/>
              </a:ext>
            </a:extLst>
          </p:cNvPr>
          <p:cNvGraphicFramePr>
            <a:graphicFrameLocks/>
          </p:cNvGraphicFramePr>
          <p:nvPr>
            <p:extLst>
              <p:ext uri="{D42A27DB-BD31-4B8C-83A1-F6EECF244321}">
                <p14:modId xmlns:p14="http://schemas.microsoft.com/office/powerpoint/2010/main" val="3205407710"/>
              </p:ext>
            </p:extLst>
          </p:nvPr>
        </p:nvGraphicFramePr>
        <p:xfrm>
          <a:off x="3345573" y="5002531"/>
          <a:ext cx="3949273" cy="171377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Chart 22">
            <a:extLst>
              <a:ext uri="{FF2B5EF4-FFF2-40B4-BE49-F238E27FC236}">
                <a16:creationId xmlns:a16="http://schemas.microsoft.com/office/drawing/2014/main" id="{44C2358D-EEAD-4363-B8C6-8F93F26FA2A0}"/>
              </a:ext>
            </a:extLst>
          </p:cNvPr>
          <p:cNvGraphicFramePr/>
          <p:nvPr>
            <p:extLst>
              <p:ext uri="{D42A27DB-BD31-4B8C-83A1-F6EECF244321}">
                <p14:modId xmlns:p14="http://schemas.microsoft.com/office/powerpoint/2010/main" val="3514993472"/>
              </p:ext>
            </p:extLst>
          </p:nvPr>
        </p:nvGraphicFramePr>
        <p:xfrm>
          <a:off x="3450970" y="2553032"/>
          <a:ext cx="3982621" cy="2555191"/>
        </p:xfrm>
        <a:graphic>
          <a:graphicData uri="http://schemas.openxmlformats.org/drawingml/2006/chart">
            <c:chart xmlns:c="http://schemas.openxmlformats.org/drawingml/2006/chart" xmlns:r="http://schemas.openxmlformats.org/officeDocument/2006/relationships" r:id="rId6"/>
          </a:graphicData>
        </a:graphic>
      </p:graphicFrame>
      <p:pic>
        <p:nvPicPr>
          <p:cNvPr id="21" name="Picture Placeholder 2">
            <a:extLst>
              <a:ext uri="{FF2B5EF4-FFF2-40B4-BE49-F238E27FC236}">
                <a16:creationId xmlns:a16="http://schemas.microsoft.com/office/drawing/2014/main" id="{FAFA2383-C6C0-4D97-9B8E-6A0A7B103836}"/>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680952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Global Fixed Income</a:t>
            </a:r>
          </a:p>
        </p:txBody>
      </p:sp>
      <p:sp>
        <p:nvSpPr>
          <p:cNvPr id="7" name="Text Placeholder 6"/>
          <p:cNvSpPr>
            <a:spLocks noGrp="1"/>
          </p:cNvSpPr>
          <p:nvPr>
            <p:ph type="body" sz="quarter" idx="14"/>
          </p:nvPr>
        </p:nvSpPr>
        <p:spPr/>
        <p:txBody>
          <a:bodyPr/>
          <a:lstStyle/>
          <a:p>
            <a:r>
              <a:rPr lang="en-US" dirty="0">
                <a:highlight>
                  <a:srgbClr val="FFFFFF"/>
                </a:highlight>
              </a:rPr>
              <a:t>First Quarter 2021 </a:t>
            </a:r>
            <a:r>
              <a:rPr lang="en-US" dirty="0"/>
              <a:t>Yield Curves</a:t>
            </a:r>
          </a:p>
        </p:txBody>
      </p:sp>
      <p:sp>
        <p:nvSpPr>
          <p:cNvPr id="31" name="Text Placeholder 30"/>
          <p:cNvSpPr>
            <a:spLocks noGrp="1"/>
          </p:cNvSpPr>
          <p:nvPr>
            <p:ph type="body" sz="quarter" idx="15"/>
          </p:nvPr>
        </p:nvSpPr>
        <p:spPr>
          <a:xfrm>
            <a:off x="434226" y="9184092"/>
            <a:ext cx="6804774" cy="517712"/>
          </a:xfrm>
        </p:spPr>
        <p:txBody>
          <a:bodyPr/>
          <a:lstStyle/>
          <a:p>
            <a:r>
              <a:rPr lang="en-US" dirty="0"/>
              <a:t>One basis point (bps) equals 0.01%. Source: ICE BofA government yield. ICE BofA index data © 2021 ICE Data Indices, LLC. </a:t>
            </a:r>
          </a:p>
        </p:txBody>
      </p:sp>
      <p:sp>
        <p:nvSpPr>
          <p:cNvPr id="9" name="Text Placeholder 8"/>
          <p:cNvSpPr>
            <a:spLocks noGrp="1"/>
          </p:cNvSpPr>
          <p:nvPr>
            <p:ph type="body" sz="quarter" idx="18"/>
          </p:nvPr>
        </p:nvSpPr>
        <p:spPr>
          <a:xfrm>
            <a:off x="429799" y="2604479"/>
            <a:ext cx="3166308" cy="2134946"/>
          </a:xfrm>
        </p:spPr>
        <p:txBody>
          <a:bodyPr numCol="1" spcCol="365760"/>
          <a:lstStyle/>
          <a:p>
            <a:r>
              <a:rPr lang="en-US" sz="1000" dirty="0"/>
              <a:t>Government bond yields generally increased in the global developed markets for the quarter. </a:t>
            </a:r>
          </a:p>
          <a:p>
            <a:r>
              <a:rPr lang="en-US" sz="1000" dirty="0"/>
              <a:t>Longer-term bonds generally underperformed shorter-term bonds in developed markets.</a:t>
            </a:r>
          </a:p>
          <a:p>
            <a:r>
              <a:rPr lang="en-US" sz="1000" dirty="0"/>
              <a:t>Short- and intermediate-term nominal interest rates were negative in Japan and Germany. </a:t>
            </a:r>
          </a:p>
        </p:txBody>
      </p:sp>
      <p:cxnSp>
        <p:nvCxnSpPr>
          <p:cNvPr id="20" name="Straight Connector 19"/>
          <p:cNvCxnSpPr>
            <a:cxnSpLocks/>
          </p:cNvCxnSpPr>
          <p:nvPr/>
        </p:nvCxnSpPr>
        <p:spPr>
          <a:xfrm>
            <a:off x="3881438" y="2637592"/>
            <a:ext cx="0" cy="1400016"/>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39" name="Object 38">
            <a:extLst>
              <a:ext uri="{FF2B5EF4-FFF2-40B4-BE49-F238E27FC236}">
                <a16:creationId xmlns:a16="http://schemas.microsoft.com/office/drawing/2014/main" id="{690F7662-E749-42F8-B5E3-B44B9EA5694A}"/>
              </a:ext>
            </a:extLst>
          </p:cNvPr>
          <p:cNvGraphicFramePr>
            <a:graphicFrameLocks noChangeAspect="1"/>
          </p:cNvGraphicFramePr>
          <p:nvPr>
            <p:extLst>
              <p:ext uri="{D42A27DB-BD31-4B8C-83A1-F6EECF244321}">
                <p14:modId xmlns:p14="http://schemas.microsoft.com/office/powerpoint/2010/main" val="3013756236"/>
              </p:ext>
            </p:extLst>
          </p:nvPr>
        </p:nvGraphicFramePr>
        <p:xfrm>
          <a:off x="1557338" y="6543121"/>
          <a:ext cx="1228725" cy="390525"/>
        </p:xfrm>
        <a:graphic>
          <a:graphicData uri="http://schemas.openxmlformats.org/presentationml/2006/ole">
            <mc:AlternateContent xmlns:mc="http://schemas.openxmlformats.org/markup-compatibility/2006">
              <mc:Choice xmlns:v="urn:schemas-microsoft-com:vml" Requires="v">
                <p:oleObj name="Worksheet" r:id="rId3" imgW="1228835" imgH="390420" progId="Excel.Sheet.12">
                  <p:embed/>
                </p:oleObj>
              </mc:Choice>
              <mc:Fallback>
                <p:oleObj name="Worksheet" r:id="rId3" imgW="1228835" imgH="390420" progId="Excel.Sheet.12">
                  <p:embed/>
                  <p:pic>
                    <p:nvPicPr>
                      <p:cNvPr id="39" name="Object 38">
                        <a:extLst>
                          <a:ext uri="{FF2B5EF4-FFF2-40B4-BE49-F238E27FC236}">
                            <a16:creationId xmlns:a16="http://schemas.microsoft.com/office/drawing/2014/main" id="{690F7662-E749-42F8-B5E3-B44B9EA5694A}"/>
                          </a:ext>
                        </a:extLst>
                      </p:cNvPr>
                      <p:cNvPicPr/>
                      <p:nvPr/>
                    </p:nvPicPr>
                    <p:blipFill>
                      <a:blip r:embed="rId4"/>
                      <a:stretch>
                        <a:fillRect/>
                      </a:stretch>
                    </p:blipFill>
                    <p:spPr>
                      <a:xfrm>
                        <a:off x="1557338" y="6543121"/>
                        <a:ext cx="1228725" cy="390525"/>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1292D316-E7D3-4CE2-8936-7FCD4B8E8CCA}"/>
              </a:ext>
            </a:extLst>
          </p:cNvPr>
          <p:cNvGraphicFramePr>
            <a:graphicFrameLocks noChangeAspect="1"/>
          </p:cNvGraphicFramePr>
          <p:nvPr>
            <p:extLst>
              <p:ext uri="{D42A27DB-BD31-4B8C-83A1-F6EECF244321}">
                <p14:modId xmlns:p14="http://schemas.microsoft.com/office/powerpoint/2010/main" val="2121057604"/>
              </p:ext>
            </p:extLst>
          </p:nvPr>
        </p:nvGraphicFramePr>
        <p:xfrm>
          <a:off x="1557338" y="6543121"/>
          <a:ext cx="1228725" cy="390525"/>
        </p:xfrm>
        <a:graphic>
          <a:graphicData uri="http://schemas.openxmlformats.org/presentationml/2006/ole">
            <mc:AlternateContent xmlns:mc="http://schemas.openxmlformats.org/markup-compatibility/2006">
              <mc:Choice xmlns:v="urn:schemas-microsoft-com:vml" Requires="v">
                <p:oleObj name="Worksheet" r:id="rId5" imgW="1228835" imgH="390420" progId="Excel.Sheet.12">
                  <p:embed/>
                </p:oleObj>
              </mc:Choice>
              <mc:Fallback>
                <p:oleObj name="Worksheet" r:id="rId5" imgW="1228835" imgH="390420" progId="Excel.Sheet.12">
                  <p:embed/>
                  <p:pic>
                    <p:nvPicPr>
                      <p:cNvPr id="40" name="Object 39">
                        <a:extLst>
                          <a:ext uri="{FF2B5EF4-FFF2-40B4-BE49-F238E27FC236}">
                            <a16:creationId xmlns:a16="http://schemas.microsoft.com/office/drawing/2014/main" id="{1292D316-E7D3-4CE2-8936-7FCD4B8E8CCA}"/>
                          </a:ext>
                        </a:extLst>
                      </p:cNvPr>
                      <p:cNvPicPr/>
                      <p:nvPr/>
                    </p:nvPicPr>
                    <p:blipFill>
                      <a:blip r:embed="rId4"/>
                      <a:stretch>
                        <a:fillRect/>
                      </a:stretch>
                    </p:blipFill>
                    <p:spPr>
                      <a:xfrm>
                        <a:off x="1557338" y="6543121"/>
                        <a:ext cx="1228725" cy="390525"/>
                      </a:xfrm>
                      <a:prstGeom prst="rect">
                        <a:avLst/>
                      </a:prstGeom>
                    </p:spPr>
                  </p:pic>
                </p:oleObj>
              </mc:Fallback>
            </mc:AlternateContent>
          </a:graphicData>
        </a:graphic>
      </p:graphicFrame>
      <p:graphicFrame>
        <p:nvGraphicFramePr>
          <p:cNvPr id="26" name="Table 25">
            <a:extLst>
              <a:ext uri="{FF2B5EF4-FFF2-40B4-BE49-F238E27FC236}">
                <a16:creationId xmlns:a16="http://schemas.microsoft.com/office/drawing/2014/main" id="{20BBF850-E23B-4C59-85B6-9EB3B90C94D4}"/>
              </a:ext>
            </a:extLst>
          </p:cNvPr>
          <p:cNvGraphicFramePr>
            <a:graphicFrameLocks noGrp="1"/>
          </p:cNvGraphicFramePr>
          <p:nvPr>
            <p:extLst>
              <p:ext uri="{D42A27DB-BD31-4B8C-83A1-F6EECF244321}">
                <p14:modId xmlns:p14="http://schemas.microsoft.com/office/powerpoint/2010/main" val="2851270449"/>
              </p:ext>
            </p:extLst>
          </p:nvPr>
        </p:nvGraphicFramePr>
        <p:xfrm>
          <a:off x="526808" y="4184002"/>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US</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7" name="Table 26">
            <a:extLst>
              <a:ext uri="{FF2B5EF4-FFF2-40B4-BE49-F238E27FC236}">
                <a16:creationId xmlns:a16="http://schemas.microsoft.com/office/drawing/2014/main" id="{8B88FC88-D09A-497D-8287-D1D8F782E11E}"/>
              </a:ext>
            </a:extLst>
          </p:cNvPr>
          <p:cNvGraphicFramePr>
            <a:graphicFrameLocks noGrp="1"/>
          </p:cNvGraphicFramePr>
          <p:nvPr>
            <p:extLst>
              <p:ext uri="{D42A27DB-BD31-4B8C-83A1-F6EECF244321}">
                <p14:modId xmlns:p14="http://schemas.microsoft.com/office/powerpoint/2010/main" val="3236162543"/>
              </p:ext>
            </p:extLst>
          </p:nvPr>
        </p:nvGraphicFramePr>
        <p:xfrm>
          <a:off x="4287779" y="4184002"/>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UK</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8" name="Table 27">
            <a:extLst>
              <a:ext uri="{FF2B5EF4-FFF2-40B4-BE49-F238E27FC236}">
                <a16:creationId xmlns:a16="http://schemas.microsoft.com/office/drawing/2014/main" id="{B7CBC375-9177-4DDC-B48F-ED830ACCE070}"/>
              </a:ext>
            </a:extLst>
          </p:cNvPr>
          <p:cNvGraphicFramePr>
            <a:graphicFrameLocks noGrp="1"/>
          </p:cNvGraphicFramePr>
          <p:nvPr>
            <p:extLst>
              <p:ext uri="{D42A27DB-BD31-4B8C-83A1-F6EECF244321}">
                <p14:modId xmlns:p14="http://schemas.microsoft.com/office/powerpoint/2010/main" val="3543697350"/>
              </p:ext>
            </p:extLst>
          </p:nvPr>
        </p:nvGraphicFramePr>
        <p:xfrm>
          <a:off x="527277" y="5991427"/>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Germany</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29" name="Table 28">
            <a:extLst>
              <a:ext uri="{FF2B5EF4-FFF2-40B4-BE49-F238E27FC236}">
                <a16:creationId xmlns:a16="http://schemas.microsoft.com/office/drawing/2014/main" id="{AECA4614-A644-491D-9273-9EE3DB8201D4}"/>
              </a:ext>
            </a:extLst>
          </p:cNvPr>
          <p:cNvGraphicFramePr>
            <a:graphicFrameLocks noGrp="1"/>
          </p:cNvGraphicFramePr>
          <p:nvPr>
            <p:extLst>
              <p:ext uri="{D42A27DB-BD31-4B8C-83A1-F6EECF244321}">
                <p14:modId xmlns:p14="http://schemas.microsoft.com/office/powerpoint/2010/main" val="494924476"/>
              </p:ext>
            </p:extLst>
          </p:nvPr>
        </p:nvGraphicFramePr>
        <p:xfrm>
          <a:off x="4287779" y="5991427"/>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Japan</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0" name="Table 29">
            <a:extLst>
              <a:ext uri="{FF2B5EF4-FFF2-40B4-BE49-F238E27FC236}">
                <a16:creationId xmlns:a16="http://schemas.microsoft.com/office/drawing/2014/main" id="{4A7D1FBD-12B5-44DA-AFF6-61DD90B8F12C}"/>
              </a:ext>
            </a:extLst>
          </p:cNvPr>
          <p:cNvGraphicFramePr>
            <a:graphicFrameLocks noGrp="1"/>
          </p:cNvGraphicFramePr>
          <p:nvPr>
            <p:extLst>
              <p:ext uri="{D42A27DB-BD31-4B8C-83A1-F6EECF244321}">
                <p14:modId xmlns:p14="http://schemas.microsoft.com/office/powerpoint/2010/main" val="2713114167"/>
              </p:ext>
            </p:extLst>
          </p:nvPr>
        </p:nvGraphicFramePr>
        <p:xfrm>
          <a:off x="4287779" y="7770905"/>
          <a:ext cx="2986065" cy="227965"/>
        </p:xfrm>
        <a:graphic>
          <a:graphicData uri="http://schemas.openxmlformats.org/drawingml/2006/table">
            <a:tbl>
              <a:tblPr firstRow="1" bandRow="1">
                <a:tableStyleId>{5C22544A-7EE6-4342-B048-85BDC9FD1C3A}</a:tableStyleId>
              </a:tblPr>
              <a:tblGrid>
                <a:gridCol w="2986065">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Australia</a:t>
                      </a:r>
                    </a:p>
                  </a:txBody>
                  <a:tcPr marL="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2" name="Table 31">
            <a:extLst>
              <a:ext uri="{FF2B5EF4-FFF2-40B4-BE49-F238E27FC236}">
                <a16:creationId xmlns:a16="http://schemas.microsoft.com/office/drawing/2014/main" id="{38128BF2-2552-4D13-8349-C0F9E84A01D8}"/>
              </a:ext>
            </a:extLst>
          </p:cNvPr>
          <p:cNvGraphicFramePr>
            <a:graphicFrameLocks noGrp="1"/>
          </p:cNvGraphicFramePr>
          <p:nvPr>
            <p:extLst>
              <p:ext uri="{D42A27DB-BD31-4B8C-83A1-F6EECF244321}">
                <p14:modId xmlns:p14="http://schemas.microsoft.com/office/powerpoint/2010/main" val="1680273900"/>
              </p:ext>
            </p:extLst>
          </p:nvPr>
        </p:nvGraphicFramePr>
        <p:xfrm>
          <a:off x="520001" y="7761379"/>
          <a:ext cx="2987918" cy="227965"/>
        </p:xfrm>
        <a:graphic>
          <a:graphicData uri="http://schemas.openxmlformats.org/drawingml/2006/table">
            <a:tbl>
              <a:tblPr firstRow="1" bandRow="1">
                <a:tableStyleId>{5C22544A-7EE6-4342-B048-85BDC9FD1C3A}</a:tableStyleId>
              </a:tblPr>
              <a:tblGrid>
                <a:gridCol w="2987918">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  Canada</a:t>
                      </a:r>
                    </a:p>
                  </a:txBody>
                  <a:tcPr marL="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77859364"/>
                  </a:ext>
                </a:extLst>
              </a:tr>
            </a:tbl>
          </a:graphicData>
        </a:graphic>
      </p:graphicFrame>
      <p:graphicFrame>
        <p:nvGraphicFramePr>
          <p:cNvPr id="35" name="Object 34">
            <a:extLst>
              <a:ext uri="{FF2B5EF4-FFF2-40B4-BE49-F238E27FC236}">
                <a16:creationId xmlns:a16="http://schemas.microsoft.com/office/drawing/2014/main" id="{66AC3ED9-16DA-4CE6-827D-86F08AFB9E60}"/>
              </a:ext>
            </a:extLst>
          </p:cNvPr>
          <p:cNvGraphicFramePr>
            <a:graphicFrameLocks noChangeAspect="1"/>
          </p:cNvGraphicFramePr>
          <p:nvPr>
            <p:extLst>
              <p:ext uri="{D42A27DB-BD31-4B8C-83A1-F6EECF244321}">
                <p14:modId xmlns:p14="http://schemas.microsoft.com/office/powerpoint/2010/main" val="1152789930"/>
              </p:ext>
            </p:extLst>
          </p:nvPr>
        </p:nvGraphicFramePr>
        <p:xfrm>
          <a:off x="4019550" y="2589808"/>
          <a:ext cx="3257550" cy="1447800"/>
        </p:xfrm>
        <a:graphic>
          <a:graphicData uri="http://schemas.openxmlformats.org/presentationml/2006/ole">
            <mc:AlternateContent xmlns:mc="http://schemas.openxmlformats.org/markup-compatibility/2006">
              <mc:Choice xmlns:v="urn:schemas-microsoft-com:vml" Requires="v">
                <p:oleObj name="Worksheet" r:id="rId6" imgW="3257502" imgH="1447938" progId="Excel.Sheet.12">
                  <p:embed/>
                </p:oleObj>
              </mc:Choice>
              <mc:Fallback>
                <p:oleObj name="Worksheet" r:id="rId6" imgW="3257502" imgH="1447938" progId="Excel.Sheet.12">
                  <p:embed/>
                  <p:pic>
                    <p:nvPicPr>
                      <p:cNvPr id="35" name="Object 34">
                        <a:extLst>
                          <a:ext uri="{FF2B5EF4-FFF2-40B4-BE49-F238E27FC236}">
                            <a16:creationId xmlns:a16="http://schemas.microsoft.com/office/drawing/2014/main" id="{66AC3ED9-16DA-4CE6-827D-86F08AFB9E60}"/>
                          </a:ext>
                        </a:extLst>
                      </p:cNvPr>
                      <p:cNvPicPr/>
                      <p:nvPr/>
                    </p:nvPicPr>
                    <p:blipFill>
                      <a:blip r:embed="rId7"/>
                      <a:stretch>
                        <a:fillRect/>
                      </a:stretch>
                    </p:blipFill>
                    <p:spPr>
                      <a:xfrm>
                        <a:off x="4019550" y="2589808"/>
                        <a:ext cx="3257550" cy="1447800"/>
                      </a:xfrm>
                      <a:prstGeom prst="rect">
                        <a:avLst/>
                      </a:prstGeom>
                    </p:spPr>
                  </p:pic>
                </p:oleObj>
              </mc:Fallback>
            </mc:AlternateContent>
          </a:graphicData>
        </a:graphic>
      </p:graphicFrame>
      <p:graphicFrame>
        <p:nvGraphicFramePr>
          <p:cNvPr id="36" name="Chart 35">
            <a:extLst>
              <a:ext uri="{FF2B5EF4-FFF2-40B4-BE49-F238E27FC236}">
                <a16:creationId xmlns:a16="http://schemas.microsoft.com/office/drawing/2014/main" id="{1483CFB5-5227-4749-B485-1290CDCC556D}"/>
              </a:ext>
            </a:extLst>
          </p:cNvPr>
          <p:cNvGraphicFramePr/>
          <p:nvPr>
            <p:extLst>
              <p:ext uri="{D42A27DB-BD31-4B8C-83A1-F6EECF244321}">
                <p14:modId xmlns:p14="http://schemas.microsoft.com/office/powerpoint/2010/main" val="3802606783"/>
              </p:ext>
            </p:extLst>
          </p:nvPr>
        </p:nvGraphicFramePr>
        <p:xfrm>
          <a:off x="4261579" y="4422971"/>
          <a:ext cx="2983245" cy="151790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7" name="Chart 36">
            <a:extLst>
              <a:ext uri="{FF2B5EF4-FFF2-40B4-BE49-F238E27FC236}">
                <a16:creationId xmlns:a16="http://schemas.microsoft.com/office/drawing/2014/main" id="{CFA9ACB4-CF89-4652-9FF7-D5AC900AF950}"/>
              </a:ext>
            </a:extLst>
          </p:cNvPr>
          <p:cNvGraphicFramePr/>
          <p:nvPr>
            <p:extLst>
              <p:ext uri="{D42A27DB-BD31-4B8C-83A1-F6EECF244321}">
                <p14:modId xmlns:p14="http://schemas.microsoft.com/office/powerpoint/2010/main" val="3575433192"/>
              </p:ext>
            </p:extLst>
          </p:nvPr>
        </p:nvGraphicFramePr>
        <p:xfrm>
          <a:off x="4261579" y="6236965"/>
          <a:ext cx="2901043" cy="151790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8" name="Chart 37">
            <a:extLst>
              <a:ext uri="{FF2B5EF4-FFF2-40B4-BE49-F238E27FC236}">
                <a16:creationId xmlns:a16="http://schemas.microsoft.com/office/drawing/2014/main" id="{CEA0F57A-C0C1-4CDE-A12D-2C54FDFA116C}"/>
              </a:ext>
            </a:extLst>
          </p:cNvPr>
          <p:cNvGraphicFramePr/>
          <p:nvPr>
            <p:extLst>
              <p:ext uri="{D42A27DB-BD31-4B8C-83A1-F6EECF244321}">
                <p14:modId xmlns:p14="http://schemas.microsoft.com/office/powerpoint/2010/main" val="881708163"/>
              </p:ext>
            </p:extLst>
          </p:nvPr>
        </p:nvGraphicFramePr>
        <p:xfrm>
          <a:off x="4261579" y="8011258"/>
          <a:ext cx="2901043" cy="151790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1" name="Chart 40">
            <a:extLst>
              <a:ext uri="{FF2B5EF4-FFF2-40B4-BE49-F238E27FC236}">
                <a16:creationId xmlns:a16="http://schemas.microsoft.com/office/drawing/2014/main" id="{537563B5-5B59-4378-8CEF-B63A8DCDA796}"/>
              </a:ext>
            </a:extLst>
          </p:cNvPr>
          <p:cNvGraphicFramePr/>
          <p:nvPr>
            <p:extLst>
              <p:ext uri="{D42A27DB-BD31-4B8C-83A1-F6EECF244321}">
                <p14:modId xmlns:p14="http://schemas.microsoft.com/office/powerpoint/2010/main" val="3389240267"/>
              </p:ext>
            </p:extLst>
          </p:nvPr>
        </p:nvGraphicFramePr>
        <p:xfrm>
          <a:off x="521416" y="4422971"/>
          <a:ext cx="2901043" cy="151790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2" name="Chart 41">
            <a:extLst>
              <a:ext uri="{FF2B5EF4-FFF2-40B4-BE49-F238E27FC236}">
                <a16:creationId xmlns:a16="http://schemas.microsoft.com/office/drawing/2014/main" id="{5D7AA00D-AC22-41CE-8A26-D72895FE2DF4}"/>
              </a:ext>
            </a:extLst>
          </p:cNvPr>
          <p:cNvGraphicFramePr/>
          <p:nvPr>
            <p:extLst>
              <p:ext uri="{D42A27DB-BD31-4B8C-83A1-F6EECF244321}">
                <p14:modId xmlns:p14="http://schemas.microsoft.com/office/powerpoint/2010/main" val="2672213542"/>
              </p:ext>
            </p:extLst>
          </p:nvPr>
        </p:nvGraphicFramePr>
        <p:xfrm>
          <a:off x="521416" y="6236965"/>
          <a:ext cx="2901043" cy="1517904"/>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43" name="Chart 42">
            <a:extLst>
              <a:ext uri="{FF2B5EF4-FFF2-40B4-BE49-F238E27FC236}">
                <a16:creationId xmlns:a16="http://schemas.microsoft.com/office/drawing/2014/main" id="{A87B9286-E2B6-4CC2-91AB-D33C8B8BA1A7}"/>
              </a:ext>
            </a:extLst>
          </p:cNvPr>
          <p:cNvGraphicFramePr/>
          <p:nvPr>
            <p:extLst>
              <p:ext uri="{D42A27DB-BD31-4B8C-83A1-F6EECF244321}">
                <p14:modId xmlns:p14="http://schemas.microsoft.com/office/powerpoint/2010/main" val="2431555145"/>
              </p:ext>
            </p:extLst>
          </p:nvPr>
        </p:nvGraphicFramePr>
        <p:xfrm>
          <a:off x="521416" y="8001732"/>
          <a:ext cx="2901043" cy="1517904"/>
        </p:xfrm>
        <a:graphic>
          <a:graphicData uri="http://schemas.openxmlformats.org/drawingml/2006/chart">
            <c:chart xmlns:c="http://schemas.openxmlformats.org/drawingml/2006/chart" xmlns:r="http://schemas.openxmlformats.org/officeDocument/2006/relationships" r:id="rId13"/>
          </a:graphicData>
        </a:graphic>
      </p:graphicFrame>
      <p:pic>
        <p:nvPicPr>
          <p:cNvPr id="24" name="Picture Placeholder 2">
            <a:extLst>
              <a:ext uri="{FF2B5EF4-FFF2-40B4-BE49-F238E27FC236}">
                <a16:creationId xmlns:a16="http://schemas.microsoft.com/office/drawing/2014/main" id="{3CB98506-9ABC-456C-A6FC-7BF0EAB80588}"/>
              </a:ext>
            </a:extLst>
          </p:cNvPr>
          <p:cNvPicPr>
            <a:picLocks noGrp="1" noChangeAspect="1"/>
          </p:cNvPicPr>
          <p:nvPr>
            <p:ph type="pic" sz="quarter" idx="13"/>
          </p:nvPr>
        </p:nvPicPr>
        <p:blipFill>
          <a:blip r:embed="rId1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95083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a:extLst>
              <a:ext uri="{FF2B5EF4-FFF2-40B4-BE49-F238E27FC236}">
                <a16:creationId xmlns:a16="http://schemas.microsoft.com/office/drawing/2014/main" id="{8023346D-0212-44CF-B54E-DC63921332CF}"/>
              </a:ext>
            </a:extLst>
          </p:cNvPr>
          <p:cNvGraphicFramePr/>
          <p:nvPr>
            <p:extLst>
              <p:ext uri="{D42A27DB-BD31-4B8C-83A1-F6EECF244321}">
                <p14:modId xmlns:p14="http://schemas.microsoft.com/office/powerpoint/2010/main" val="3255412278"/>
              </p:ext>
            </p:extLst>
          </p:nvPr>
        </p:nvGraphicFramePr>
        <p:xfrm>
          <a:off x="373022" y="6083844"/>
          <a:ext cx="5994202" cy="2852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Object 32">
            <a:extLst>
              <a:ext uri="{FF2B5EF4-FFF2-40B4-BE49-F238E27FC236}">
                <a16:creationId xmlns:a16="http://schemas.microsoft.com/office/drawing/2014/main" id="{425E3981-6908-40E2-BFB9-F060B92E8086}"/>
              </a:ext>
            </a:extLst>
          </p:cNvPr>
          <p:cNvGraphicFramePr>
            <a:graphicFrameLocks/>
          </p:cNvGraphicFramePr>
          <p:nvPr>
            <p:extLst>
              <p:ext uri="{D42A27DB-BD31-4B8C-83A1-F6EECF244321}">
                <p14:modId xmlns:p14="http://schemas.microsoft.com/office/powerpoint/2010/main" val="4174959532"/>
              </p:ext>
            </p:extLst>
          </p:nvPr>
        </p:nvGraphicFramePr>
        <p:xfrm>
          <a:off x="3462338" y="4230688"/>
          <a:ext cx="3919537" cy="1989137"/>
        </p:xfrm>
        <a:graphic>
          <a:graphicData uri="http://schemas.openxmlformats.org/presentationml/2006/ole">
            <mc:AlternateContent xmlns:mc="http://schemas.openxmlformats.org/markup-compatibility/2006">
              <mc:Choice xmlns:v="urn:schemas-microsoft-com:vml" Requires="v">
                <p:oleObj name="Worksheet" r:id="rId4" imgW="4267280" imgH="2161996" progId="Excel.Sheet.12">
                  <p:embed/>
                </p:oleObj>
              </mc:Choice>
              <mc:Fallback>
                <p:oleObj name="Worksheet" r:id="rId4" imgW="4267280" imgH="2161996" progId="Excel.Sheet.12">
                  <p:embed/>
                  <p:pic>
                    <p:nvPicPr>
                      <p:cNvPr id="33" name="Object 32">
                        <a:extLst>
                          <a:ext uri="{FF2B5EF4-FFF2-40B4-BE49-F238E27FC236}">
                            <a16:creationId xmlns:a16="http://schemas.microsoft.com/office/drawing/2014/main" id="{425E3981-6908-40E2-BFB9-F060B92E8086}"/>
                          </a:ext>
                        </a:extLst>
                      </p:cNvPr>
                      <p:cNvPicPr>
                        <a:picLocks noChangeArrowheads="1"/>
                      </p:cNvPicPr>
                      <p:nvPr/>
                    </p:nvPicPr>
                    <p:blipFill>
                      <a:blip r:embed="rId5"/>
                      <a:srcRect/>
                      <a:stretch>
                        <a:fillRect/>
                      </a:stretch>
                    </p:blipFill>
                    <p:spPr bwMode="auto">
                      <a:xfrm>
                        <a:off x="3462338" y="4230688"/>
                        <a:ext cx="3919537"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2"/>
          <p:cNvSpPr>
            <a:spLocks noGrp="1"/>
          </p:cNvSpPr>
          <p:nvPr>
            <p:ph type="title"/>
          </p:nvPr>
        </p:nvSpPr>
        <p:spPr>
          <a:noFill/>
        </p:spPr>
        <p:txBody>
          <a:bodyPr/>
          <a:lstStyle/>
          <a:p>
            <a:r>
              <a:rPr lang="en-US" dirty="0"/>
              <a:t>Impact of Diversification</a:t>
            </a:r>
          </a:p>
        </p:txBody>
      </p:sp>
      <p:sp>
        <p:nvSpPr>
          <p:cNvPr id="5" name="Text Placeholder 4"/>
          <p:cNvSpPr>
            <a:spLocks noGrp="1"/>
          </p:cNvSpPr>
          <p:nvPr>
            <p:ph type="body" sz="quarter" idx="14"/>
          </p:nvPr>
        </p:nvSpPr>
        <p:spPr/>
        <p:txBody>
          <a:bodyPr/>
          <a:lstStyle/>
          <a:p>
            <a:r>
              <a:rPr lang="en-US" dirty="0">
                <a:highlight>
                  <a:srgbClr val="FFFFFF"/>
                </a:highlight>
              </a:rPr>
              <a:t>First Quarter 2021</a:t>
            </a:r>
          </a:p>
        </p:txBody>
      </p:sp>
      <p:sp>
        <p:nvSpPr>
          <p:cNvPr id="6" name="Text Placeholder 5"/>
          <p:cNvSpPr>
            <a:spLocks noGrp="1"/>
          </p:cNvSpPr>
          <p:nvPr>
            <p:ph type="body" sz="quarter" idx="15"/>
          </p:nvPr>
        </p:nvSpPr>
        <p:spPr>
          <a:xfrm>
            <a:off x="434226" y="9154730"/>
            <a:ext cx="6804774" cy="517712"/>
          </a:xfrm>
        </p:spPr>
        <p:txBody>
          <a:bodyPr/>
          <a:lstStyle/>
          <a:p>
            <a:pPr>
              <a:buFont typeface="+mj-lt"/>
              <a:buAutoNum type="arabicPeriod"/>
            </a:pPr>
            <a:r>
              <a:rPr lang="en-US" dirty="0"/>
              <a:t>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 </a:t>
            </a:r>
            <a:r>
              <a:rPr lang="en-US" b="1" dirty="0"/>
              <a:t>Past performance is not a guarantee of future results. Indices are not available for direct investment. Index performance does not reflect expenses associated with the management of an actual portfolio. </a:t>
            </a:r>
            <a:r>
              <a:rPr lang="en-US" dirty="0"/>
              <a:t>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2021, all rights reserved. Treasury bills © Stocks, Bonds, Bills, and Inflation Yearbook™, Ibbotson Associates, Chicago (annually updated work by Roger G. Ibbotson and Rex A. Sinquefield). </a:t>
            </a:r>
          </a:p>
        </p:txBody>
      </p:sp>
      <p:sp>
        <p:nvSpPr>
          <p:cNvPr id="7" name="Text Placeholder 6"/>
          <p:cNvSpPr>
            <a:spLocks noGrp="1"/>
          </p:cNvSpPr>
          <p:nvPr>
            <p:ph type="body" sz="quarter" idx="18"/>
          </p:nvPr>
        </p:nvSpPr>
        <p:spPr>
          <a:xfrm>
            <a:off x="429800" y="2604481"/>
            <a:ext cx="2661066" cy="2852427"/>
          </a:xfrm>
        </p:spPr>
        <p:txBody>
          <a:bodyPr/>
          <a:lstStyle/>
          <a:p>
            <a:r>
              <a:rPr lang="en-US" dirty="0"/>
              <a:t>These portfolios illustrate the performance of different global stock/bond mixes and highlight the benefits of diversification. Mixes with larger allocations to stocks are considered riskier but have higher expected returns over time.</a:t>
            </a:r>
          </a:p>
          <a:p>
            <a:endParaRPr lang="en-US" dirty="0"/>
          </a:p>
        </p:txBody>
      </p:sp>
      <p:cxnSp>
        <p:nvCxnSpPr>
          <p:cNvPr id="14" name="Straight Connector 13"/>
          <p:cNvCxnSpPr>
            <a:cxnSpLocks/>
          </p:cNvCxnSpPr>
          <p:nvPr/>
        </p:nvCxnSpPr>
        <p:spPr>
          <a:xfrm>
            <a:off x="3311448" y="2627889"/>
            <a:ext cx="0" cy="343337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17</a:t>
            </a:fld>
            <a:endParaRPr lang="en-US" dirty="0"/>
          </a:p>
        </p:txBody>
      </p:sp>
      <p:grpSp>
        <p:nvGrpSpPr>
          <p:cNvPr id="20" name="Group 19">
            <a:extLst>
              <a:ext uri="{FF2B5EF4-FFF2-40B4-BE49-F238E27FC236}">
                <a16:creationId xmlns:a16="http://schemas.microsoft.com/office/drawing/2014/main" id="{068AF40D-3E3D-4FA4-842F-739A0844638D}"/>
              </a:ext>
            </a:extLst>
          </p:cNvPr>
          <p:cNvGrpSpPr/>
          <p:nvPr/>
        </p:nvGrpSpPr>
        <p:grpSpPr>
          <a:xfrm>
            <a:off x="3416201" y="2600826"/>
            <a:ext cx="3949281" cy="342590"/>
            <a:chOff x="4635169" y="1826708"/>
            <a:chExt cx="4441437" cy="342590"/>
          </a:xfrm>
        </p:grpSpPr>
        <p:sp>
          <p:nvSpPr>
            <p:cNvPr id="23" name="Content Placeholder 9">
              <a:extLst>
                <a:ext uri="{FF2B5EF4-FFF2-40B4-BE49-F238E27FC236}">
                  <a16:creationId xmlns:a16="http://schemas.microsoft.com/office/drawing/2014/main" id="{823D4A03-2138-441E-B84C-E8AF4A316FA0}"/>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4" name="Straight Connector 23">
              <a:extLst>
                <a:ext uri="{FF2B5EF4-FFF2-40B4-BE49-F238E27FC236}">
                  <a16:creationId xmlns:a16="http://schemas.microsoft.com/office/drawing/2014/main" id="{8E9FF12D-1F73-4F63-9102-94EAD31F8BCF}"/>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6" name="Content Placeholder 9">
            <a:extLst>
              <a:ext uri="{FF2B5EF4-FFF2-40B4-BE49-F238E27FC236}">
                <a16:creationId xmlns:a16="http://schemas.microsoft.com/office/drawing/2014/main" id="{EC8ADD49-6C71-45C1-B372-F469DB748127}"/>
              </a:ext>
            </a:extLst>
          </p:cNvPr>
          <p:cNvSpPr txBox="1">
            <a:spLocks/>
          </p:cNvSpPr>
          <p:nvPr/>
        </p:nvSpPr>
        <p:spPr>
          <a:xfrm>
            <a:off x="3415026" y="4337698"/>
            <a:ext cx="3949281"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a:t>
            </a:r>
          </a:p>
          <a:p>
            <a:pPr>
              <a:spcBef>
                <a:spcPts val="0"/>
              </a:spcBef>
            </a:pPr>
            <a:endParaRPr lang="en-US" sz="1000" b="1" dirty="0">
              <a:solidFill>
                <a:schemeClr val="accent1"/>
              </a:solidFill>
            </a:endParaRPr>
          </a:p>
        </p:txBody>
      </p:sp>
      <p:grpSp>
        <p:nvGrpSpPr>
          <p:cNvPr id="28" name="Group 27">
            <a:extLst>
              <a:ext uri="{FF2B5EF4-FFF2-40B4-BE49-F238E27FC236}">
                <a16:creationId xmlns:a16="http://schemas.microsoft.com/office/drawing/2014/main" id="{B0D6241C-F535-4C54-8013-57CA539198B5}"/>
              </a:ext>
            </a:extLst>
          </p:cNvPr>
          <p:cNvGrpSpPr/>
          <p:nvPr/>
        </p:nvGrpSpPr>
        <p:grpSpPr>
          <a:xfrm>
            <a:off x="452044" y="6168277"/>
            <a:ext cx="6843100" cy="342590"/>
            <a:chOff x="4635168" y="1826708"/>
            <a:chExt cx="7885068" cy="342590"/>
          </a:xfrm>
        </p:grpSpPr>
        <p:sp>
          <p:nvSpPr>
            <p:cNvPr id="29" name="Content Placeholder 9">
              <a:extLst>
                <a:ext uri="{FF2B5EF4-FFF2-40B4-BE49-F238E27FC236}">
                  <a16:creationId xmlns:a16="http://schemas.microsoft.com/office/drawing/2014/main" id="{7BD9EFDB-5A29-4B05-94B5-11DC51759321}"/>
                </a:ext>
              </a:extLst>
            </p:cNvPr>
            <p:cNvSpPr txBox="1">
              <a:spLocks/>
            </p:cNvSpPr>
            <p:nvPr/>
          </p:nvSpPr>
          <p:spPr>
            <a:xfrm>
              <a:off x="4635168" y="1826708"/>
              <a:ext cx="542368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Growth of Wealth: The Relationship between Risk and Return</a:t>
              </a:r>
            </a:p>
            <a:p>
              <a:pPr>
                <a:spcBef>
                  <a:spcPts val="0"/>
                </a:spcBef>
              </a:pPr>
              <a:endParaRPr lang="en-US" sz="1000" b="1" dirty="0">
                <a:solidFill>
                  <a:schemeClr val="accent1"/>
                </a:solidFill>
              </a:endParaRPr>
            </a:p>
          </p:txBody>
        </p:sp>
        <p:cxnSp>
          <p:nvCxnSpPr>
            <p:cNvPr id="30" name="Straight Connector 29">
              <a:extLst>
                <a:ext uri="{FF2B5EF4-FFF2-40B4-BE49-F238E27FC236}">
                  <a16:creationId xmlns:a16="http://schemas.microsoft.com/office/drawing/2014/main" id="{3865DDBA-E944-4C88-90EA-CCE6DA7BE05F}"/>
                </a:ext>
              </a:extLst>
            </p:cNvPr>
            <p:cNvCxnSpPr>
              <a:cxnSpLocks/>
            </p:cNvCxnSpPr>
            <p:nvPr/>
          </p:nvCxnSpPr>
          <p:spPr>
            <a:xfrm flipV="1">
              <a:off x="4724400" y="2105101"/>
              <a:ext cx="7795836"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7" name="Chart 26">
            <a:extLst>
              <a:ext uri="{FF2B5EF4-FFF2-40B4-BE49-F238E27FC236}">
                <a16:creationId xmlns:a16="http://schemas.microsoft.com/office/drawing/2014/main" id="{FC2035C4-5D52-4BC3-A648-DD71651E3972}"/>
              </a:ext>
            </a:extLst>
          </p:cNvPr>
          <p:cNvGraphicFramePr/>
          <p:nvPr>
            <p:extLst>
              <p:ext uri="{D42A27DB-BD31-4B8C-83A1-F6EECF244321}">
                <p14:modId xmlns:p14="http://schemas.microsoft.com/office/powerpoint/2010/main" val="431782468"/>
              </p:ext>
            </p:extLst>
          </p:nvPr>
        </p:nvGraphicFramePr>
        <p:xfrm>
          <a:off x="3505200" y="2746526"/>
          <a:ext cx="4101422" cy="1432865"/>
        </p:xfrm>
        <a:graphic>
          <a:graphicData uri="http://schemas.openxmlformats.org/drawingml/2006/chart">
            <c:chart xmlns:c="http://schemas.openxmlformats.org/drawingml/2006/chart" xmlns:r="http://schemas.openxmlformats.org/officeDocument/2006/relationships" r:id="rId6"/>
          </a:graphicData>
        </a:graphic>
      </p:graphicFrame>
      <p:grpSp>
        <p:nvGrpSpPr>
          <p:cNvPr id="8" name="Group 7">
            <a:extLst>
              <a:ext uri="{FF2B5EF4-FFF2-40B4-BE49-F238E27FC236}">
                <a16:creationId xmlns:a16="http://schemas.microsoft.com/office/drawing/2014/main" id="{DCB04062-3BDF-4105-9970-A54981E364ED}"/>
              </a:ext>
            </a:extLst>
          </p:cNvPr>
          <p:cNvGrpSpPr/>
          <p:nvPr/>
        </p:nvGrpSpPr>
        <p:grpSpPr>
          <a:xfrm>
            <a:off x="6243982" y="6463016"/>
            <a:ext cx="1135832" cy="1809143"/>
            <a:chOff x="6345583" y="6429149"/>
            <a:chExt cx="1135832" cy="1809143"/>
          </a:xfrm>
        </p:grpSpPr>
        <p:sp>
          <p:nvSpPr>
            <p:cNvPr id="34" name="TextBox 33">
              <a:extLst>
                <a:ext uri="{FF2B5EF4-FFF2-40B4-BE49-F238E27FC236}">
                  <a16:creationId xmlns:a16="http://schemas.microsoft.com/office/drawing/2014/main" id="{F8BF11B3-D7AE-427F-B8A6-347D130CA260}"/>
                </a:ext>
              </a:extLst>
            </p:cNvPr>
            <p:cNvSpPr txBox="1"/>
            <p:nvPr/>
          </p:nvSpPr>
          <p:spPr>
            <a:xfrm>
              <a:off x="6381539" y="6429149"/>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solidFill>
                    <a:prstClr val="black"/>
                  </a:solidFill>
                  <a:cs typeface="Arial" pitchFamily="34" charset="0"/>
                </a:rPr>
                <a:t>Stock/Bond Mix</a:t>
              </a:r>
            </a:p>
          </p:txBody>
        </p:sp>
        <p:sp>
          <p:nvSpPr>
            <p:cNvPr id="35" name="Rectangle 34">
              <a:extLst>
                <a:ext uri="{FF2B5EF4-FFF2-40B4-BE49-F238E27FC236}">
                  <a16:creationId xmlns:a16="http://schemas.microsoft.com/office/drawing/2014/main" id="{F33ABE59-9FFB-4FF8-AFC8-353FBF27D06A}"/>
                </a:ext>
              </a:extLst>
            </p:cNvPr>
            <p:cNvSpPr/>
            <p:nvPr/>
          </p:nvSpPr>
          <p:spPr>
            <a:xfrm>
              <a:off x="6345583" y="6632560"/>
              <a:ext cx="787395" cy="215444"/>
            </a:xfrm>
            <a:prstGeom prst="rect">
              <a:avLst/>
            </a:prstGeom>
          </p:spPr>
          <p:txBody>
            <a:bodyPr wrap="none" lIns="91388" tIns="45693" rIns="91388" bIns="45693">
              <a:spAutoFit/>
            </a:bodyPr>
            <a:lstStyle/>
            <a:p>
              <a:r>
                <a:rPr lang="en-US" sz="800" dirty="0">
                  <a:solidFill>
                    <a:prstClr val="black"/>
                  </a:solidFill>
                  <a:cs typeface="Arial" pitchFamily="34" charset="0"/>
                </a:rPr>
                <a:t>100% Stocks</a:t>
              </a:r>
            </a:p>
          </p:txBody>
        </p:sp>
        <p:sp>
          <p:nvSpPr>
            <p:cNvPr id="36" name="Rectangle 35">
              <a:extLst>
                <a:ext uri="{FF2B5EF4-FFF2-40B4-BE49-F238E27FC236}">
                  <a16:creationId xmlns:a16="http://schemas.microsoft.com/office/drawing/2014/main" id="{97B45DD4-ED03-4F4B-9D3A-0C50B7FE7A07}"/>
                </a:ext>
              </a:extLst>
            </p:cNvPr>
            <p:cNvSpPr/>
            <p:nvPr/>
          </p:nvSpPr>
          <p:spPr>
            <a:xfrm>
              <a:off x="6381539" y="7099171"/>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75/25</a:t>
              </a:r>
            </a:p>
          </p:txBody>
        </p:sp>
        <p:sp>
          <p:nvSpPr>
            <p:cNvPr id="37" name="Rectangle 36">
              <a:extLst>
                <a:ext uri="{FF2B5EF4-FFF2-40B4-BE49-F238E27FC236}">
                  <a16:creationId xmlns:a16="http://schemas.microsoft.com/office/drawing/2014/main" id="{374C17E9-B155-4032-ABDC-F5F59253F877}"/>
                </a:ext>
              </a:extLst>
            </p:cNvPr>
            <p:cNvSpPr/>
            <p:nvPr/>
          </p:nvSpPr>
          <p:spPr>
            <a:xfrm>
              <a:off x="6381539" y="7473933"/>
              <a:ext cx="530915" cy="215444"/>
            </a:xfrm>
            <a:prstGeom prst="rect">
              <a:avLst/>
            </a:prstGeom>
          </p:spPr>
          <p:txBody>
            <a:bodyPr wrap="none" lIns="91388" tIns="45693" rIns="91388" bIns="45693">
              <a:spAutoFit/>
            </a:bodyPr>
            <a:lstStyle/>
            <a:p>
              <a:r>
                <a:rPr lang="en-US" sz="800" dirty="0">
                  <a:solidFill>
                    <a:prstClr val="black"/>
                  </a:solidFill>
                  <a:cs typeface="Arial" pitchFamily="34" charset="0"/>
                </a:rPr>
                <a:t>50/50   </a:t>
              </a:r>
            </a:p>
          </p:txBody>
        </p:sp>
        <p:sp>
          <p:nvSpPr>
            <p:cNvPr id="38" name="Rectangle 37">
              <a:extLst>
                <a:ext uri="{FF2B5EF4-FFF2-40B4-BE49-F238E27FC236}">
                  <a16:creationId xmlns:a16="http://schemas.microsoft.com/office/drawing/2014/main" id="{78626074-6B10-414E-B7DF-2869F681C9CC}"/>
                </a:ext>
              </a:extLst>
            </p:cNvPr>
            <p:cNvSpPr/>
            <p:nvPr/>
          </p:nvSpPr>
          <p:spPr>
            <a:xfrm>
              <a:off x="6381539" y="7798838"/>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25/75</a:t>
              </a:r>
            </a:p>
          </p:txBody>
        </p:sp>
        <p:sp>
          <p:nvSpPr>
            <p:cNvPr id="39" name="Rectangle 38">
              <a:extLst>
                <a:ext uri="{FF2B5EF4-FFF2-40B4-BE49-F238E27FC236}">
                  <a16:creationId xmlns:a16="http://schemas.microsoft.com/office/drawing/2014/main" id="{E2767446-098B-4507-A738-3885D3B0E604}"/>
                </a:ext>
              </a:extLst>
            </p:cNvPr>
            <p:cNvSpPr/>
            <p:nvPr/>
          </p:nvSpPr>
          <p:spPr>
            <a:xfrm>
              <a:off x="6381539" y="8022903"/>
              <a:ext cx="1099876" cy="215389"/>
            </a:xfrm>
            <a:prstGeom prst="rect">
              <a:avLst/>
            </a:prstGeom>
          </p:spPr>
          <p:txBody>
            <a:bodyPr wrap="none" lIns="91388" tIns="45693" rIns="91388" bIns="45693">
              <a:spAutoFit/>
            </a:bodyPr>
            <a:lstStyle/>
            <a:p>
              <a:r>
                <a:rPr lang="en-US" sz="800" dirty="0">
                  <a:solidFill>
                    <a:prstClr val="black"/>
                  </a:solidFill>
                  <a:cs typeface="Arial" pitchFamily="34" charset="0"/>
                </a:rPr>
                <a:t>100% Treasury Bills</a:t>
              </a:r>
            </a:p>
          </p:txBody>
        </p:sp>
      </p:grpSp>
      <p:pic>
        <p:nvPicPr>
          <p:cNvPr id="31" name="Picture Placeholder 2">
            <a:extLst>
              <a:ext uri="{FF2B5EF4-FFF2-40B4-BE49-F238E27FC236}">
                <a16:creationId xmlns:a16="http://schemas.microsoft.com/office/drawing/2014/main" id="{2D848D68-058E-40C0-85F7-43956BF61ED1}"/>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933697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YOLO, Meme, and EMH: </a:t>
            </a:r>
            <a:br>
              <a:rPr lang="en-US" dirty="0"/>
            </a:br>
            <a:r>
              <a:rPr lang="en-US" dirty="0"/>
              <a:t>What’s Your Investment Style?</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18</a:t>
            </a:fld>
            <a:endParaRPr lang="en-US" noProof="0" dirty="0"/>
          </a:p>
        </p:txBody>
      </p:sp>
      <p:sp>
        <p:nvSpPr>
          <p:cNvPr id="15" name="Text Placeholder 14">
            <a:extLst>
              <a:ext uri="{FF2B5EF4-FFF2-40B4-BE49-F238E27FC236}">
                <a16:creationId xmlns:a16="http://schemas.microsoft.com/office/drawing/2014/main" id="{45DBA50F-4664-4B0E-935B-5DB98D37742A}"/>
              </a:ext>
            </a:extLst>
          </p:cNvPr>
          <p:cNvSpPr>
            <a:spLocks noGrp="1"/>
          </p:cNvSpPr>
          <p:nvPr>
            <p:ph type="body" sz="quarter" idx="15"/>
          </p:nvPr>
        </p:nvSpPr>
        <p:spPr/>
        <p:txBody>
          <a:bodyPr/>
          <a:lstStyle/>
          <a:p>
            <a:pPr marL="91440" indent="-91440">
              <a:spcAft>
                <a:spcPts val="300"/>
              </a:spcAft>
              <a:buFont typeface="+mj-lt"/>
              <a:buAutoNum type="arabicPeriod"/>
            </a:pPr>
            <a:r>
              <a:rPr lang="en-US" dirty="0"/>
              <a:t>Systematic risk is the possibility of an investor experiencing losses due to factors that affect the overall performance of the financial markets in which he or she is involved.</a:t>
            </a:r>
          </a:p>
          <a:p>
            <a:pPr marL="91440" indent="-91440">
              <a:spcAft>
                <a:spcPts val="300"/>
              </a:spcAft>
              <a:buFont typeface="+mj-lt"/>
              <a:buAutoNum type="arabicPeriod"/>
            </a:pPr>
            <a:r>
              <a:rPr lang="en-US" dirty="0"/>
              <a:t>Reconstitution involves the re-evaluation of a market index. The process involves sorting, adding, and removing stocks to ensure that the index reflects up-to-date market capitalization and style.</a:t>
            </a:r>
          </a:p>
          <a:p>
            <a:pPr marL="91440" indent="-91440">
              <a:spcAft>
                <a:spcPts val="300"/>
              </a:spcAft>
              <a:buFont typeface="+mj-lt"/>
              <a:buAutoNum type="arabicPeriod"/>
            </a:pPr>
            <a:r>
              <a:rPr lang="en-US" dirty="0"/>
              <a:t>For example, see "Tesla’s Charge Reveals Weak Points of Indexing" (Dimensional, 2021)</a:t>
            </a:r>
          </a:p>
          <a:p>
            <a:pPr marL="91440" indent="-91440">
              <a:spcAft>
                <a:spcPts val="300"/>
              </a:spcAft>
              <a:buFont typeface="+mj-lt"/>
              <a:buAutoNum type="arabicPeriod"/>
            </a:pPr>
            <a:r>
              <a:rPr lang="en-US" dirty="0"/>
              <a:t>"Are markets efficient?" – Interview between Eugene </a:t>
            </a:r>
            <a:r>
              <a:rPr lang="en-US" dirty="0" err="1"/>
              <a:t>Fama</a:t>
            </a:r>
            <a:r>
              <a:rPr lang="en-US" dirty="0"/>
              <a:t> and Richard Thaler (June 30, 2016)</a:t>
            </a:r>
          </a:p>
        </p:txBody>
      </p:sp>
      <p:sp>
        <p:nvSpPr>
          <p:cNvPr id="4" name="Text Placeholder 3"/>
          <p:cNvSpPr>
            <a:spLocks noGrp="1"/>
          </p:cNvSpPr>
          <p:nvPr>
            <p:ph type="body" sz="quarter" idx="14"/>
          </p:nvPr>
        </p:nvSpPr>
        <p:spPr/>
        <p:txBody>
          <a:bodyPr/>
          <a:lstStyle/>
          <a:p>
            <a:endParaRPr lang="en-US" dirty="0"/>
          </a:p>
          <a:p>
            <a:endParaRPr lang="en-US" dirty="0"/>
          </a:p>
          <a:p>
            <a:r>
              <a:rPr lang="en-US" dirty="0"/>
              <a:t>First Quarter 2021</a:t>
            </a:r>
          </a:p>
          <a:p>
            <a:pPr>
              <a:spcBef>
                <a:spcPts val="1200"/>
              </a:spcBef>
            </a:pPr>
            <a:r>
              <a:rPr lang="en-US" sz="950" dirty="0">
                <a:solidFill>
                  <a:schemeClr val="tx2"/>
                </a:solidFill>
              </a:rPr>
              <a:t>Marlena Lee, PhD</a:t>
            </a:r>
            <a:br>
              <a:rPr lang="en-US" sz="950" dirty="0">
                <a:solidFill>
                  <a:schemeClr val="tx2"/>
                </a:solidFill>
              </a:rPr>
            </a:br>
            <a:r>
              <a:rPr lang="en-US" sz="950" dirty="0">
                <a:solidFill>
                  <a:schemeClr val="tx2"/>
                </a:solidFill>
              </a:rPr>
              <a:t>Global Head of Investment Solutions</a:t>
            </a:r>
          </a:p>
          <a:p>
            <a:endParaRPr lang="en-US" sz="950" dirty="0"/>
          </a:p>
          <a:p>
            <a:pPr lvl="0"/>
            <a:endParaRPr lang="en-US" dirty="0"/>
          </a:p>
        </p:txBody>
      </p:sp>
      <p:sp>
        <p:nvSpPr>
          <p:cNvPr id="7" name="Text Placeholder 6">
            <a:extLst>
              <a:ext uri="{FF2B5EF4-FFF2-40B4-BE49-F238E27FC236}">
                <a16:creationId xmlns:a16="http://schemas.microsoft.com/office/drawing/2014/main" id="{2585420F-6AF3-40FB-B435-5E575C72FC3D}"/>
              </a:ext>
            </a:extLst>
          </p:cNvPr>
          <p:cNvSpPr>
            <a:spLocks noGrp="1"/>
          </p:cNvSpPr>
          <p:nvPr>
            <p:ph type="body" sz="quarter" idx="20"/>
          </p:nvPr>
        </p:nvSpPr>
        <p:spPr>
          <a:xfrm>
            <a:off x="431288" y="3162299"/>
            <a:ext cx="6807717" cy="5543551"/>
          </a:xfrm>
        </p:spPr>
        <p:txBody>
          <a:bodyPr spcCol="274320"/>
          <a:lstStyle/>
          <a:p>
            <a:r>
              <a:rPr lang="en-US" sz="950" dirty="0"/>
              <a:t>You only live once! Social media investors have banded together on unconventional platforms to drive up the prices of a handful of “meme stocks,” seemingly without traditional evaluation of investing risks and rewards. They made headlines with their “short squeeze” of GameStop (GME), and, as they garner media attention, their tactics continue. While it’s not the intended victim of the YOLO traders, will the efficient market hypothesis be a casualty of these events? The answer depends a lot on your definition of efficient markets. Perhaps long-term investors would be better served questioning the potential impact on their investment philosophy. </a:t>
            </a:r>
          </a:p>
          <a:p>
            <a:r>
              <a:rPr lang="en-US" sz="950" dirty="0" err="1"/>
              <a:t>Fama</a:t>
            </a:r>
            <a:r>
              <a:rPr lang="en-US" sz="950" dirty="0"/>
              <a:t> (1970) defines the efficient market hypothesis (EMH) to be the simple statement that prices reflect all available information. The rub is that it doesn’t say how investors should use this information. EMH is silent on the “correct” ways investors should use information and prices should be set. To be testable, EMH needs a companion model: a hypothesis for how markets and investors should behave. This leaves a lot of room for interpretation. Should asset prices be set by rational investors whose only concerns are systematic risk</a:t>
            </a:r>
            <a:r>
              <a:rPr lang="en-US" sz="950" baseline="30000" dirty="0"/>
              <a:t>1</a:t>
            </a:r>
            <a:r>
              <a:rPr lang="en-US" sz="950" dirty="0"/>
              <a:t> and expected returns? It seems implausible to link recent meme-stock price movements to economic risks. Rather, they seem fueled by investor demand to be part of a social movement, hopes to strike it rich with a lucky stock pick, or plain old schadenfreude.</a:t>
            </a:r>
          </a:p>
          <a:p>
            <a:r>
              <a:rPr lang="en-US" sz="950" dirty="0"/>
              <a:t>There is a vast ecosystem of investors, from individuals investing in their own accounts to governments and corporations who invest on behalf of thousands. Ask investors why they invest the way they do, and you’ll likely get a range of goals and approaches just as diverse. It’s this complex system that generates the demand for stocks. Another complex system fuels the supply of stocks. Supply and demand meet at the market price. People may contend that the market is not always efficient, or rational, but the stock market is always in equilibrium. Every trade has two sides, with a seller for every buyer and a profit for every loss.</a:t>
            </a:r>
          </a:p>
          <a:p>
            <a:r>
              <a:rPr lang="en-US" sz="950" dirty="0"/>
              <a:t>There are plenty of well-studied examples that show supply and demand at work. The huge increase in demand for stocks added to a well-tracked index often creates a run-up in the stock price. Some of this price increase can be temporary and reversed once the tremendous liquidity demands at index reconstitution</a:t>
            </a:r>
            <a:r>
              <a:rPr lang="en-US" sz="950" baseline="30000" dirty="0"/>
              <a:t>2</a:t>
            </a:r>
            <a:r>
              <a:rPr lang="en-US" sz="950" dirty="0"/>
              <a:t> are met. Index reconstitution is just one example; instances of liquidity-driven price movements happen all the time. It is well documented that liquidity demands can produce temporary price movements.</a:t>
            </a:r>
            <a:r>
              <a:rPr lang="en-US" sz="950" baseline="30000" dirty="0"/>
              <a:t>3</a:t>
            </a:r>
            <a:r>
              <a:rPr lang="en-US" sz="950" dirty="0"/>
              <a:t> Investors may wonder if temporary price dislocations motivated by users of r/</a:t>
            </a:r>
            <a:r>
              <a:rPr lang="en-US" sz="950" dirty="0" err="1"/>
              <a:t>WallStreetBets</a:t>
            </a:r>
            <a:r>
              <a:rPr lang="en-US" sz="950" dirty="0"/>
              <a:t> differ from those caused by changes to an index. Lots of buying puts temporary upward pressure on prices, which later fall back to “fundamental value”–it sounds familiar. The more relevant observation may be that markets are complex systems well adapted to facilitate the supply and demand of numerous market participants. </a:t>
            </a:r>
          </a:p>
          <a:p>
            <a:r>
              <a:rPr lang="en-US" sz="950" dirty="0"/>
              <a:t>There are numerous reasons people may be willing to hold different stocks at different expected returns. Can all those differences be explained by risks? Doubtful. To quote Professor </a:t>
            </a:r>
            <a:r>
              <a:rPr lang="en-US" sz="950" dirty="0" err="1"/>
              <a:t>Fama</a:t>
            </a:r>
            <a:r>
              <a:rPr lang="en-US" sz="950" dirty="0"/>
              <a:t>, “The point is not that markets are efficient. They’re not. It’s just a model.”</a:t>
            </a:r>
            <a:r>
              <a:rPr lang="en-US" sz="950" baseline="30000" dirty="0"/>
              <a:t>4</a:t>
            </a:r>
            <a:r>
              <a:rPr lang="en-US" sz="950" dirty="0"/>
              <a:t> EMH can be a very useful model to inform how investors should behave. We believe investing as if markets are efficient is a good philosophy for building long-term wealth. Trying to outguess markets might be a quick way to destroy wealth. </a:t>
            </a:r>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00000"/>
              </a:lnSpc>
              <a:spcBef>
                <a:spcPts val="0"/>
              </a:spcBef>
              <a:spcAft>
                <a:spcPts val="0"/>
              </a:spcAft>
              <a:buClrTx/>
              <a:buSzTx/>
              <a:buFont typeface="Arial" pitchFamily="34" charset="0"/>
              <a:buNone/>
              <a:tabLst/>
              <a:defRPr/>
            </a:pPr>
            <a:endParaRPr kumimoji="0" lang="en-US" sz="800" b="0" i="0" u="none" strike="noStrike" kern="1200" cap="none" spc="0" normalizeH="0" baseline="0" noProof="0" dirty="0">
              <a:ln>
                <a:noFill/>
              </a:ln>
              <a:solidFill>
                <a:prstClr val="black">
                  <a:lumMod val="65000"/>
                  <a:lumOff val="35000"/>
                </a:prstClr>
              </a:solidFill>
              <a:effectLst/>
              <a:uLnTx/>
              <a:uFillTx/>
              <a:latin typeface="Arial Narrow" pitchFamily="34" charset="0"/>
              <a:ea typeface="+mn-ea"/>
              <a:cs typeface="Arial" pitchFamily="34" charset="0"/>
            </a:endParaRPr>
          </a:p>
        </p:txBody>
      </p:sp>
      <p:cxnSp>
        <p:nvCxnSpPr>
          <p:cNvPr id="17" name="Straight Connector 16">
            <a:extLst>
              <a:ext uri="{FF2B5EF4-FFF2-40B4-BE49-F238E27FC236}">
                <a16:creationId xmlns:a16="http://schemas.microsoft.com/office/drawing/2014/main" id="{15C58CD6-EF52-4544-93EB-072A71CCDD58}"/>
              </a:ext>
            </a:extLst>
          </p:cNvPr>
          <p:cNvCxnSpPr>
            <a:cxnSpLocks/>
          </p:cNvCxnSpPr>
          <p:nvPr/>
        </p:nvCxnSpPr>
        <p:spPr>
          <a:xfrm>
            <a:off x="536342" y="3133609"/>
            <a:ext cx="67393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195003-890F-4B97-A79C-D9487E0D6FD3}"/>
              </a:ext>
            </a:extLst>
          </p:cNvPr>
          <p:cNvCxnSpPr>
            <a:cxnSpLocks/>
          </p:cNvCxnSpPr>
          <p:nvPr/>
        </p:nvCxnSpPr>
        <p:spPr>
          <a:xfrm>
            <a:off x="533400" y="8857237"/>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5B1F2E00-6620-410E-AC75-2894A87C0754}"/>
              </a:ext>
            </a:extLst>
          </p:cNvPr>
          <p:cNvSpPr txBox="1">
            <a:spLocks/>
          </p:cNvSpPr>
          <p:nvPr/>
        </p:nvSpPr>
        <p:spPr>
          <a:xfrm>
            <a:off x="0" y="7534574"/>
            <a:ext cx="6801241" cy="1368727"/>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p>
          <a:p>
            <a:endParaRPr lang="en-US" dirty="0"/>
          </a:p>
          <a:p>
            <a:endParaRPr lang="en-US" dirty="0"/>
          </a:p>
        </p:txBody>
      </p:sp>
      <p:pic>
        <p:nvPicPr>
          <p:cNvPr id="13" name="Picture Placeholder 2">
            <a:extLst>
              <a:ext uri="{FF2B5EF4-FFF2-40B4-BE49-F238E27FC236}">
                <a16:creationId xmlns:a16="http://schemas.microsoft.com/office/drawing/2014/main" id="{77DF3C67-15F9-401F-8B42-A5DA66ABDA3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850977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YOLO, Meme, and EMH</a:t>
            </a:r>
          </a:p>
        </p:txBody>
      </p:sp>
      <p:sp>
        <p:nvSpPr>
          <p:cNvPr id="5" name="Slide Number Placeholder 4"/>
          <p:cNvSpPr>
            <a:spLocks noGrp="1"/>
          </p:cNvSpPr>
          <p:nvPr>
            <p:ph type="sldNum" sz="quarter" idx="12"/>
          </p:nvPr>
        </p:nvSpPr>
        <p:spPr/>
        <p:txBody>
          <a:bodyPr/>
          <a:lstStyle/>
          <a:p>
            <a:pPr lvl="0"/>
            <a:fld id="{66F6FF41-5833-4EBF-9145-362BCED2914A}" type="slidenum">
              <a:rPr lang="en-US" noProof="0" smtClean="0"/>
              <a:pPr lvl="0"/>
              <a:t>19</a:t>
            </a:fld>
            <a:endParaRPr lang="en-US" noProof="0" dirty="0"/>
          </a:p>
        </p:txBody>
      </p:sp>
      <p:sp>
        <p:nvSpPr>
          <p:cNvPr id="15" name="Text Placeholder 14">
            <a:extLst>
              <a:ext uri="{FF2B5EF4-FFF2-40B4-BE49-F238E27FC236}">
                <a16:creationId xmlns:a16="http://schemas.microsoft.com/office/drawing/2014/main" id="{45DBA50F-4664-4B0E-935B-5DB98D37742A}"/>
              </a:ext>
            </a:extLst>
          </p:cNvPr>
          <p:cNvSpPr>
            <a:spLocks noGrp="1"/>
          </p:cNvSpPr>
          <p:nvPr>
            <p:ph type="body" sz="quarter" idx="15"/>
          </p:nvPr>
        </p:nvSpPr>
        <p:spPr/>
        <p:txBody>
          <a:bodyPr/>
          <a:lstStyle/>
          <a:p>
            <a:pPr lvl="0"/>
            <a:endParaRPr lang="en-US" dirty="0"/>
          </a:p>
          <a:p>
            <a:pPr lvl="0">
              <a:spcBef>
                <a:spcPts val="600"/>
              </a:spcBef>
            </a:pPr>
            <a:r>
              <a:rPr lang="en-US" dirty="0"/>
              <a:t>The information in this document is provided in good faith without any warranty and is intended for the recipient’s background information only. It does not constitute investment advice, recommendation, or an offer of any services or products for sale and is not intended to provide a sufficient basis on which to make an investment decision. It is the responsibility of any persons wishing to make a purchase to inform themselves of and observe all applicable laws and regulations. Unauthorized copying, reproducing, duplicating, or transmitting of this document are strictly prohibited. Dimensional accepts no responsibility for loss arising from the use of the information contained herein.</a:t>
            </a:r>
          </a:p>
          <a:p>
            <a:pPr lvl="0">
              <a:spcBef>
                <a:spcPts val="600"/>
              </a:spcBef>
            </a:pPr>
            <a:r>
              <a:rPr lang="en-US" dirty="0"/>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pPr lvl="0">
              <a:spcBef>
                <a:spcPts val="600"/>
              </a:spcBef>
            </a:pPr>
            <a:r>
              <a:rPr lang="en-US" dirty="0"/>
              <a:t>Named securities may be held in accounts managed by Dimensional. This information should not be considered a recommendation to buy or sell a particular security. Diversification does not protect against loss in declining markets. There is no guarantee strategies will be successful. </a:t>
            </a:r>
          </a:p>
          <a:p>
            <a:pPr lvl="0">
              <a:spcBef>
                <a:spcPts val="600"/>
              </a:spcBef>
            </a:pPr>
            <a:r>
              <a:rPr lang="en-US" dirty="0"/>
              <a:t>Eugene </a:t>
            </a:r>
            <a:r>
              <a:rPr lang="en-US" dirty="0" err="1"/>
              <a:t>Fama</a:t>
            </a:r>
            <a:r>
              <a:rPr lang="en-US" dirty="0"/>
              <a:t> is a member of the Board of Directors of the general partner of, and provides consulting services to Dimensional Fund Advisors LP.</a:t>
            </a:r>
          </a:p>
        </p:txBody>
      </p:sp>
      <p:sp>
        <p:nvSpPr>
          <p:cNvPr id="4" name="Text Placeholder 3"/>
          <p:cNvSpPr>
            <a:spLocks noGrp="1"/>
          </p:cNvSpPr>
          <p:nvPr>
            <p:ph type="body" sz="quarter" idx="14"/>
          </p:nvPr>
        </p:nvSpPr>
        <p:spPr/>
        <p:txBody>
          <a:bodyPr/>
          <a:lstStyle/>
          <a:p>
            <a:r>
              <a:rPr lang="en-US" dirty="0"/>
              <a:t>(continued from page 18)</a:t>
            </a:r>
          </a:p>
          <a:p>
            <a:pPr lvl="0"/>
            <a:endParaRPr lang="en-US" dirty="0"/>
          </a:p>
        </p:txBody>
      </p:sp>
      <p:sp>
        <p:nvSpPr>
          <p:cNvPr id="18" name="Text Placeholder 6">
            <a:extLst>
              <a:ext uri="{FF2B5EF4-FFF2-40B4-BE49-F238E27FC236}">
                <a16:creationId xmlns:a16="http://schemas.microsoft.com/office/drawing/2014/main" id="{46AF83A2-BAFF-4967-97B6-83BDB1CB6D8B}"/>
              </a:ext>
            </a:extLst>
          </p:cNvPr>
          <p:cNvSpPr>
            <a:spLocks noGrp="1"/>
          </p:cNvSpPr>
          <p:nvPr>
            <p:ph type="body" sz="quarter" idx="20"/>
          </p:nvPr>
        </p:nvSpPr>
        <p:spPr/>
        <p:txBody>
          <a:bodyPr/>
          <a:lstStyle/>
          <a:p>
            <a:r>
              <a:rPr lang="en-US" sz="950" dirty="0"/>
              <a:t>It’s true, you only live once. The good news is that investors can look to market prices, not internet fads, to pursue higher expected returns. Theoretical and empirical research indicate higher expected returns come from lower relative prices and higher future cash flows to investors. Long-run investors can be better served by using markets, rather than chatrooms, for information on expected returns.</a:t>
            </a:r>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00000"/>
              </a:lnSpc>
              <a:spcBef>
                <a:spcPts val="0"/>
              </a:spcBef>
              <a:spcAft>
                <a:spcPts val="0"/>
              </a:spcAft>
              <a:buClrTx/>
              <a:buSzTx/>
              <a:buFont typeface="Arial" pitchFamily="34" charset="0"/>
              <a:buNone/>
              <a:tabLst/>
              <a:defRPr/>
            </a:pPr>
            <a:endParaRPr kumimoji="0" lang="en-US" sz="800" b="0" i="0" u="none" strike="noStrike" kern="1200" cap="none" spc="0" normalizeH="0" baseline="0" noProof="0" dirty="0">
              <a:ln>
                <a:noFill/>
              </a:ln>
              <a:solidFill>
                <a:srgbClr val="FF0000"/>
              </a:solidFill>
              <a:effectLst/>
              <a:uLnTx/>
              <a:uFillTx/>
              <a:latin typeface="Arial Narrow" pitchFamily="34" charset="0"/>
              <a:ea typeface="+mn-ea"/>
              <a:cs typeface="Arial" pitchFamily="34" charset="0"/>
            </a:endParaRPr>
          </a:p>
        </p:txBody>
      </p:sp>
      <p:cxnSp>
        <p:nvCxnSpPr>
          <p:cNvPr id="17" name="Straight Connector 16">
            <a:extLst>
              <a:ext uri="{FF2B5EF4-FFF2-40B4-BE49-F238E27FC236}">
                <a16:creationId xmlns:a16="http://schemas.microsoft.com/office/drawing/2014/main" id="{15C58CD6-EF52-4544-93EB-072A71CCDD58}"/>
              </a:ext>
            </a:extLst>
          </p:cNvPr>
          <p:cNvCxnSpPr>
            <a:cxnSpLocks/>
          </p:cNvCxnSpPr>
          <p:nvPr/>
        </p:nvCxnSpPr>
        <p:spPr>
          <a:xfrm>
            <a:off x="536342" y="2308402"/>
            <a:ext cx="67393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195003-890F-4B97-A79C-D9487E0D6FD3}"/>
              </a:ext>
            </a:extLst>
          </p:cNvPr>
          <p:cNvCxnSpPr>
            <a:cxnSpLocks/>
          </p:cNvCxnSpPr>
          <p:nvPr/>
        </p:nvCxnSpPr>
        <p:spPr>
          <a:xfrm>
            <a:off x="533400" y="7960800"/>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5B1F2E00-6620-410E-AC75-2894A87C0754}"/>
              </a:ext>
            </a:extLst>
          </p:cNvPr>
          <p:cNvSpPr txBox="1">
            <a:spLocks/>
          </p:cNvSpPr>
          <p:nvPr/>
        </p:nvSpPr>
        <p:spPr>
          <a:xfrm>
            <a:off x="0" y="7534574"/>
            <a:ext cx="6801241" cy="1368727"/>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solidFill>
                <a:srgbClr val="FF0000"/>
              </a:solidFill>
            </a:endParaRPr>
          </a:p>
          <a:p>
            <a:endParaRPr lang="en-US" dirty="0">
              <a:solidFill>
                <a:srgbClr val="FF0000"/>
              </a:solidFill>
            </a:endParaRPr>
          </a:p>
          <a:p>
            <a:endParaRPr lang="en-US" dirty="0">
              <a:solidFill>
                <a:srgbClr val="FF0000"/>
              </a:solidFill>
            </a:endParaRPr>
          </a:p>
        </p:txBody>
      </p:sp>
      <p:pic>
        <p:nvPicPr>
          <p:cNvPr id="12" name="Picture Placeholder 2">
            <a:extLst>
              <a:ext uri="{FF2B5EF4-FFF2-40B4-BE49-F238E27FC236}">
                <a16:creationId xmlns:a16="http://schemas.microsoft.com/office/drawing/2014/main" id="{E135DC19-F96C-4227-8259-B99E286FC57C}"/>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94810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highlight>
                  <a:srgbClr val="FFFFFF"/>
                </a:highlight>
              </a:rPr>
              <a:t>First Quarter 2021</a:t>
            </a:r>
          </a:p>
        </p:txBody>
      </p:sp>
      <p:sp>
        <p:nvSpPr>
          <p:cNvPr id="33" name="Text Placeholder 32"/>
          <p:cNvSpPr>
            <a:spLocks noGrp="1"/>
          </p:cNvSpPr>
          <p:nvPr>
            <p:ph type="body" sz="quarter" idx="18"/>
          </p:nvPr>
        </p:nvSpPr>
        <p:spPr/>
        <p:txBody>
          <a:bodyPr/>
          <a:lstStyle/>
          <a:p>
            <a:r>
              <a:rPr lang="en-US" dirty="0"/>
              <a:t>This report features world capital market performance and a timeline of events </a:t>
            </a:r>
            <a:br>
              <a:rPr lang="en-US" dirty="0"/>
            </a:br>
            <a:r>
              <a:rPr lang="en-US" dirty="0"/>
              <a:t>for the past quarter. It begins with a </a:t>
            </a:r>
            <a:br>
              <a:rPr lang="en-US" dirty="0"/>
            </a:br>
            <a:r>
              <a:rPr lang="en-US" dirty="0"/>
              <a:t>global overview, then features the </a:t>
            </a:r>
            <a:br>
              <a:rPr lang="en-US" dirty="0"/>
            </a:br>
            <a:r>
              <a:rPr lang="en-US" dirty="0"/>
              <a:t>returns of stock and bond asset classes in the US and international markets. </a:t>
            </a:r>
          </a:p>
          <a:p>
            <a:r>
              <a:rPr lang="en-US" dirty="0"/>
              <a:t>The report also illustrates the impact of globally diversified portfolios and features a quarterly topic.</a:t>
            </a:r>
          </a:p>
          <a:p>
            <a:endParaRPr lang="en-US" dirty="0"/>
          </a:p>
        </p:txBody>
      </p:sp>
      <p:sp>
        <p:nvSpPr>
          <p:cNvPr id="24" name="Text Placeholder 23"/>
          <p:cNvSpPr>
            <a:spLocks noGrp="1"/>
          </p:cNvSpPr>
          <p:nvPr>
            <p:ph type="body" sz="quarter" idx="19"/>
          </p:nvPr>
        </p:nvSpPr>
        <p:spPr/>
        <p:txBody>
          <a:bodyPr/>
          <a:lstStyle/>
          <a:p>
            <a:r>
              <a:rPr lang="en-US" dirty="0"/>
              <a:t>Overview:</a:t>
            </a:r>
          </a:p>
          <a:p>
            <a:pPr lvl="1"/>
            <a:r>
              <a:rPr lang="en-US" dirty="0"/>
              <a:t>Market Summary</a:t>
            </a:r>
          </a:p>
          <a:p>
            <a:pPr lvl="1"/>
            <a:r>
              <a:rPr lang="en-US" dirty="0"/>
              <a:t>World Stock Market Performance</a:t>
            </a:r>
          </a:p>
          <a:p>
            <a:pPr lvl="1"/>
            <a:r>
              <a:rPr lang="en-US" dirty="0"/>
              <a:t>World Asset Classes	</a:t>
            </a:r>
          </a:p>
          <a:p>
            <a:pPr lvl="1"/>
            <a:r>
              <a:rPr lang="en-US" dirty="0"/>
              <a:t>US Stocks	</a:t>
            </a:r>
          </a:p>
          <a:p>
            <a:pPr lvl="1"/>
            <a:r>
              <a:rPr lang="en-US" dirty="0"/>
              <a:t>International Developed Stocks</a:t>
            </a:r>
          </a:p>
          <a:p>
            <a:pPr lvl="1"/>
            <a:r>
              <a:rPr lang="en-US" dirty="0"/>
              <a:t>Emerging Markets Stocks</a:t>
            </a:r>
          </a:p>
          <a:p>
            <a:pPr lvl="1"/>
            <a:r>
              <a:rPr lang="en-US" dirty="0"/>
              <a:t>Select Market Performance</a:t>
            </a:r>
          </a:p>
          <a:p>
            <a:pPr lvl="1"/>
            <a:r>
              <a:rPr lang="en-US" dirty="0"/>
              <a:t>Select Currency Performance </a:t>
            </a:r>
            <a:br>
              <a:rPr lang="en-US" dirty="0"/>
            </a:br>
            <a:r>
              <a:rPr lang="en-US" dirty="0"/>
              <a:t>vs. US Dollar</a:t>
            </a:r>
          </a:p>
          <a:p>
            <a:pPr lvl="1"/>
            <a:r>
              <a:rPr lang="en-US" dirty="0"/>
              <a:t>Real Estate Investment Trusts (REITs)</a:t>
            </a:r>
          </a:p>
          <a:p>
            <a:pPr lvl="1"/>
            <a:r>
              <a:rPr lang="en-US" dirty="0"/>
              <a:t>Commodities</a:t>
            </a:r>
          </a:p>
          <a:p>
            <a:pPr lvl="1"/>
            <a:r>
              <a:rPr lang="en-US" dirty="0"/>
              <a:t>Fixed Income 	</a:t>
            </a:r>
          </a:p>
          <a:p>
            <a:pPr lvl="1"/>
            <a:r>
              <a:rPr lang="en-US" dirty="0"/>
              <a:t>Global Fixed Income 	</a:t>
            </a:r>
          </a:p>
          <a:p>
            <a:pPr lvl="1"/>
            <a:r>
              <a:rPr lang="en-US" dirty="0"/>
              <a:t>Impact of Diversification </a:t>
            </a:r>
          </a:p>
          <a:p>
            <a:pPr lvl="1"/>
            <a:r>
              <a:rPr lang="en-US" dirty="0"/>
              <a:t>YOLO, Meme, and EMH: What’s Your Investment Style?</a:t>
            </a:r>
          </a:p>
        </p:txBody>
      </p:sp>
      <p:pic>
        <p:nvPicPr>
          <p:cNvPr id="11" name="Picture Placeholder 2">
            <a:extLst>
              <a:ext uri="{FF2B5EF4-FFF2-40B4-BE49-F238E27FC236}">
                <a16:creationId xmlns:a16="http://schemas.microsoft.com/office/drawing/2014/main" id="{6811AC16-17BC-44F0-8515-609D09CE3505}"/>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4100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Quarterly Market Summary</a:t>
            </a:r>
          </a:p>
        </p:txBody>
      </p:sp>
      <p:sp>
        <p:nvSpPr>
          <p:cNvPr id="6" name="Text Placeholder 5"/>
          <p:cNvSpPr>
            <a:spLocks noGrp="1"/>
          </p:cNvSpPr>
          <p:nvPr>
            <p:ph type="body" sz="quarter" idx="15"/>
          </p:nvPr>
        </p:nvSpPr>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2021 S&amp;P Dow Jones Indices LLC, a division of S&amp;P Global. All rights reserved. Frank Russell Company is the source and owner of the trademarks, service marks, and copyrights related to the Russell Indexes. MSCI data © MSCI 2021,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4" name="Object 3"/>
          <p:cNvGraphicFramePr>
            <a:graphicFrameLocks/>
          </p:cNvGraphicFramePr>
          <p:nvPr>
            <p:extLst>
              <p:ext uri="{D42A27DB-BD31-4B8C-83A1-F6EECF244321}">
                <p14:modId xmlns:p14="http://schemas.microsoft.com/office/powerpoint/2010/main" val="1396927936"/>
              </p:ext>
            </p:extLst>
          </p:nvPr>
        </p:nvGraphicFramePr>
        <p:xfrm>
          <a:off x="530368" y="2403475"/>
          <a:ext cx="6773862" cy="5046663"/>
        </p:xfrm>
        <a:graphic>
          <a:graphicData uri="http://schemas.openxmlformats.org/presentationml/2006/ole">
            <mc:AlternateContent xmlns:mc="http://schemas.openxmlformats.org/markup-compatibility/2006">
              <mc:Choice xmlns:v="urn:schemas-microsoft-com:vml" Requires="v">
                <p:oleObj name="Worksheet" r:id="rId2" imgW="6610229" imgH="5248411" progId="Excel.Sheet.12">
                  <p:embed/>
                </p:oleObj>
              </mc:Choice>
              <mc:Fallback>
                <p:oleObj name="Worksheet" r:id="rId2" imgW="6610229" imgH="5248411" progId="Excel.Sheet.12">
                  <p:embed/>
                  <p:pic>
                    <p:nvPicPr>
                      <p:cNvPr id="4" name="Object 3"/>
                      <p:cNvPicPr>
                        <a:picLocks noChangeArrowheads="1"/>
                      </p:cNvPicPr>
                      <p:nvPr/>
                    </p:nvPicPr>
                    <p:blipFill>
                      <a:blip r:embed="rId3"/>
                      <a:srcRect/>
                      <a:stretch>
                        <a:fillRect/>
                      </a:stretch>
                    </p:blipFill>
                    <p:spPr bwMode="auto">
                      <a:xfrm>
                        <a:off x="530368" y="2403475"/>
                        <a:ext cx="6773862" cy="504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 name="Up Arrow 35"/>
          <p:cNvSpPr/>
          <p:nvPr/>
        </p:nvSpPr>
        <p:spPr>
          <a:xfrm>
            <a:off x="1964113" y="4074316"/>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solidFill>
                <a:schemeClr val="accent3"/>
              </a:solidFill>
              <a:latin typeface="Arial" pitchFamily="34" charset="0"/>
              <a:cs typeface="Arial" pitchFamily="34" charset="0"/>
            </a:endParaRPr>
          </a:p>
        </p:txBody>
      </p:sp>
      <p:sp>
        <p:nvSpPr>
          <p:cNvPr id="16" name="Up Arrow 15"/>
          <p:cNvSpPr/>
          <p:nvPr/>
        </p:nvSpPr>
        <p:spPr>
          <a:xfrm rot="10800000">
            <a:off x="6496566" y="4074316"/>
            <a:ext cx="692893" cy="866778"/>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7" name="Up Arrow 16"/>
          <p:cNvSpPr/>
          <p:nvPr/>
        </p:nvSpPr>
        <p:spPr>
          <a:xfrm>
            <a:off x="4573963" y="4074316"/>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solidFill>
                <a:schemeClr val="accent3"/>
              </a:solidFill>
              <a:latin typeface="Arial" pitchFamily="34" charset="0"/>
              <a:cs typeface="Arial" pitchFamily="34" charset="0"/>
            </a:endParaRPr>
          </a:p>
        </p:txBody>
      </p:sp>
      <p:sp>
        <p:nvSpPr>
          <p:cNvPr id="18" name="Up Arrow 17"/>
          <p:cNvSpPr/>
          <p:nvPr/>
        </p:nvSpPr>
        <p:spPr>
          <a:xfrm rot="10800000">
            <a:off x="5659813" y="4074316"/>
            <a:ext cx="692893" cy="866778"/>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4" name="Up Arrow 13"/>
          <p:cNvSpPr/>
          <p:nvPr/>
        </p:nvSpPr>
        <p:spPr>
          <a:xfrm>
            <a:off x="2834063" y="4074316"/>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solidFill>
                <a:schemeClr val="accent3"/>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sp>
        <p:nvSpPr>
          <p:cNvPr id="15" name="Up Arrow 13">
            <a:extLst>
              <a:ext uri="{FF2B5EF4-FFF2-40B4-BE49-F238E27FC236}">
                <a16:creationId xmlns:a16="http://schemas.microsoft.com/office/drawing/2014/main" id="{BBE01E49-AA66-40F3-AC48-E3D88AFD26C9}"/>
              </a:ext>
            </a:extLst>
          </p:cNvPr>
          <p:cNvSpPr/>
          <p:nvPr/>
        </p:nvSpPr>
        <p:spPr>
          <a:xfrm>
            <a:off x="3704013" y="4074316"/>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solidFill>
                <a:schemeClr val="accent3"/>
              </a:solidFill>
              <a:latin typeface="Arial" pitchFamily="34" charset="0"/>
              <a:cs typeface="Arial" pitchFamily="34" charset="0"/>
            </a:endParaRPr>
          </a:p>
        </p:txBody>
      </p:sp>
      <p:pic>
        <p:nvPicPr>
          <p:cNvPr id="19" name="Picture Placeholder 2">
            <a:extLst>
              <a:ext uri="{FF2B5EF4-FFF2-40B4-BE49-F238E27FC236}">
                <a16:creationId xmlns:a16="http://schemas.microsoft.com/office/drawing/2014/main" id="{0AE246F4-896D-4344-BA5D-60217EB30D57}"/>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30777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Long-Term Market Summary</a:t>
            </a:r>
          </a:p>
        </p:txBody>
      </p:sp>
      <p:sp>
        <p:nvSpPr>
          <p:cNvPr id="6" name="Text Placeholder 5"/>
          <p:cNvSpPr>
            <a:spLocks noGrp="1"/>
          </p:cNvSpPr>
          <p:nvPr>
            <p:ph type="body" sz="quarter" idx="15"/>
          </p:nvPr>
        </p:nvSpPr>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2021 S&amp;P Dow Jones Indices LLC, a division of S&amp;P Global. All rights reserved. Frank Russell Company is the source and owner of the trademarks, service marks, and copyrights related to the Russell Indexes. MSCI data © MSCI 2021, all rights reserved. Bloomberg Barclays data provided by Bloomberg. </a:t>
            </a:r>
          </a:p>
        </p:txBody>
      </p:sp>
      <p:sp>
        <p:nvSpPr>
          <p:cNvPr id="5" name="Text Placeholder 4"/>
          <p:cNvSpPr>
            <a:spLocks noGrp="1"/>
          </p:cNvSpPr>
          <p:nvPr>
            <p:ph type="body" sz="quarter" idx="14"/>
          </p:nvPr>
        </p:nvSpPr>
        <p:spPr/>
        <p:txBody>
          <a:bodyPr/>
          <a:lstStyle/>
          <a:p>
            <a:pPr lvl="0"/>
            <a:r>
              <a:rPr lang="en-US" dirty="0"/>
              <a:t>Index Returns as of March 31, 2021</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graphicFrame>
        <p:nvGraphicFramePr>
          <p:cNvPr id="19" name="Object 18">
            <a:extLst>
              <a:ext uri="{FF2B5EF4-FFF2-40B4-BE49-F238E27FC236}">
                <a16:creationId xmlns:a16="http://schemas.microsoft.com/office/drawing/2014/main" id="{D27D992A-2D2E-4A75-B317-96040A8FAA99}"/>
              </a:ext>
            </a:extLst>
          </p:cNvPr>
          <p:cNvGraphicFramePr>
            <a:graphicFrameLocks/>
          </p:cNvGraphicFramePr>
          <p:nvPr>
            <p:extLst>
              <p:ext uri="{D42A27DB-BD31-4B8C-83A1-F6EECF244321}">
                <p14:modId xmlns:p14="http://schemas.microsoft.com/office/powerpoint/2010/main" val="1822146340"/>
              </p:ext>
            </p:extLst>
          </p:nvPr>
        </p:nvGraphicFramePr>
        <p:xfrm>
          <a:off x="529872" y="2332038"/>
          <a:ext cx="6769100" cy="5383212"/>
        </p:xfrm>
        <a:graphic>
          <a:graphicData uri="http://schemas.openxmlformats.org/presentationml/2006/ole">
            <mc:AlternateContent xmlns:mc="http://schemas.openxmlformats.org/markup-compatibility/2006">
              <mc:Choice xmlns:v="urn:schemas-microsoft-com:vml" Requires="v">
                <p:oleObj name="Worksheet" r:id="rId2" imgW="6600802" imgH="5600612" progId="Excel.Sheet.12">
                  <p:embed/>
                </p:oleObj>
              </mc:Choice>
              <mc:Fallback>
                <p:oleObj name="Worksheet" r:id="rId2" imgW="6600802" imgH="5600612" progId="Excel.Sheet.12">
                  <p:embed/>
                  <p:pic>
                    <p:nvPicPr>
                      <p:cNvPr id="19" name="Object 18">
                        <a:extLst>
                          <a:ext uri="{FF2B5EF4-FFF2-40B4-BE49-F238E27FC236}">
                            <a16:creationId xmlns:a16="http://schemas.microsoft.com/office/drawing/2014/main" id="{D27D992A-2D2E-4A75-B317-96040A8FAA99}"/>
                          </a:ext>
                        </a:extLst>
                      </p:cNvPr>
                      <p:cNvPicPr>
                        <a:picLocks noChangeArrowheads="1"/>
                      </p:cNvPicPr>
                      <p:nvPr/>
                    </p:nvPicPr>
                    <p:blipFill>
                      <a:blip r:embed="rId3"/>
                      <a:srcRect/>
                      <a:stretch>
                        <a:fillRect/>
                      </a:stretch>
                    </p:blipFill>
                    <p:spPr bwMode="auto">
                      <a:xfrm>
                        <a:off x="529872" y="2332038"/>
                        <a:ext cx="6769100" cy="5383212"/>
                      </a:xfrm>
                      <a:prstGeom prst="rect">
                        <a:avLst/>
                      </a:prstGeom>
                      <a:noFill/>
                      <a:ln>
                        <a:noFill/>
                      </a:ln>
                    </p:spPr>
                  </p:pic>
                </p:oleObj>
              </mc:Fallback>
            </mc:AlternateContent>
          </a:graphicData>
        </a:graphic>
      </p:graphicFrame>
      <p:sp>
        <p:nvSpPr>
          <p:cNvPr id="24" name="Up Arrow 1">
            <a:extLst>
              <a:ext uri="{FF2B5EF4-FFF2-40B4-BE49-F238E27FC236}">
                <a16:creationId xmlns:a16="http://schemas.microsoft.com/office/drawing/2014/main" id="{9F80B9D8-CFC5-4B35-B193-691FD69F980B}"/>
              </a:ext>
            </a:extLst>
          </p:cNvPr>
          <p:cNvSpPr/>
          <p:nvPr/>
        </p:nvSpPr>
        <p:spPr>
          <a:xfrm flipV="1">
            <a:off x="5493558" y="3764595"/>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6" name="Up Arrow 1">
            <a:extLst>
              <a:ext uri="{FF2B5EF4-FFF2-40B4-BE49-F238E27FC236}">
                <a16:creationId xmlns:a16="http://schemas.microsoft.com/office/drawing/2014/main" id="{5766105B-3113-471F-9D6F-7296AA17D294}"/>
              </a:ext>
            </a:extLst>
          </p:cNvPr>
          <p:cNvSpPr/>
          <p:nvPr/>
        </p:nvSpPr>
        <p:spPr>
          <a:xfrm rot="10800000">
            <a:off x="1439283"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 name="Up Arrow 1">
            <a:extLst>
              <a:ext uri="{FF2B5EF4-FFF2-40B4-BE49-F238E27FC236}">
                <a16:creationId xmlns:a16="http://schemas.microsoft.com/office/drawing/2014/main" id="{B3807537-20E2-4FC1-A908-D51C5A4478D3}"/>
              </a:ext>
            </a:extLst>
          </p:cNvPr>
          <p:cNvSpPr/>
          <p:nvPr/>
        </p:nvSpPr>
        <p:spPr>
          <a:xfrm flipV="1">
            <a:off x="2445443"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8" name="Up Arrow 1">
            <a:extLst>
              <a:ext uri="{FF2B5EF4-FFF2-40B4-BE49-F238E27FC236}">
                <a16:creationId xmlns:a16="http://schemas.microsoft.com/office/drawing/2014/main" id="{182F5238-3B5E-423F-B964-092BEFCAB4E5}"/>
              </a:ext>
            </a:extLst>
          </p:cNvPr>
          <p:cNvSpPr/>
          <p:nvPr/>
        </p:nvSpPr>
        <p:spPr>
          <a:xfrm flipV="1">
            <a:off x="4343961"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9" name="Up Arrow 1">
            <a:extLst>
              <a:ext uri="{FF2B5EF4-FFF2-40B4-BE49-F238E27FC236}">
                <a16:creationId xmlns:a16="http://schemas.microsoft.com/office/drawing/2014/main" id="{F1D8A96F-3E84-4EB4-BF20-A2B030B7477F}"/>
              </a:ext>
            </a:extLst>
          </p:cNvPr>
          <p:cNvSpPr/>
          <p:nvPr/>
        </p:nvSpPr>
        <p:spPr>
          <a:xfrm flipV="1">
            <a:off x="5493558"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1" name="Up Arrow 1">
            <a:extLst>
              <a:ext uri="{FF2B5EF4-FFF2-40B4-BE49-F238E27FC236}">
                <a16:creationId xmlns:a16="http://schemas.microsoft.com/office/drawing/2014/main" id="{C227B34E-6083-4175-BB60-CEF05E3059FC}"/>
              </a:ext>
            </a:extLst>
          </p:cNvPr>
          <p:cNvSpPr/>
          <p:nvPr/>
        </p:nvSpPr>
        <p:spPr>
          <a:xfrm rot="10800000">
            <a:off x="1439283"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2" name="Up Arrow 1">
            <a:extLst>
              <a:ext uri="{FF2B5EF4-FFF2-40B4-BE49-F238E27FC236}">
                <a16:creationId xmlns:a16="http://schemas.microsoft.com/office/drawing/2014/main" id="{9EAA6EBD-5FB8-44C9-BD32-AC72BC6A1712}"/>
              </a:ext>
            </a:extLst>
          </p:cNvPr>
          <p:cNvSpPr/>
          <p:nvPr/>
        </p:nvSpPr>
        <p:spPr>
          <a:xfrm flipV="1">
            <a:off x="2426836"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3" name="Up Arrow 1">
            <a:extLst>
              <a:ext uri="{FF2B5EF4-FFF2-40B4-BE49-F238E27FC236}">
                <a16:creationId xmlns:a16="http://schemas.microsoft.com/office/drawing/2014/main" id="{DBC957D0-1D30-478E-8B0C-CE8B64AF5304}"/>
              </a:ext>
            </a:extLst>
          </p:cNvPr>
          <p:cNvSpPr/>
          <p:nvPr/>
        </p:nvSpPr>
        <p:spPr>
          <a:xfrm flipV="1">
            <a:off x="4343961"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4" name="Up Arrow 1">
            <a:extLst>
              <a:ext uri="{FF2B5EF4-FFF2-40B4-BE49-F238E27FC236}">
                <a16:creationId xmlns:a16="http://schemas.microsoft.com/office/drawing/2014/main" id="{0F6E8654-648F-4FCD-B53A-C501E938B164}"/>
              </a:ext>
            </a:extLst>
          </p:cNvPr>
          <p:cNvSpPr/>
          <p:nvPr/>
        </p:nvSpPr>
        <p:spPr>
          <a:xfrm flipV="1">
            <a:off x="5493558"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5" name="Up Arrow 1">
            <a:extLst>
              <a:ext uri="{FF2B5EF4-FFF2-40B4-BE49-F238E27FC236}">
                <a16:creationId xmlns:a16="http://schemas.microsoft.com/office/drawing/2014/main" id="{ED7DD11A-6923-48BB-8CF1-9801E1528833}"/>
              </a:ext>
            </a:extLst>
          </p:cNvPr>
          <p:cNvSpPr/>
          <p:nvPr/>
        </p:nvSpPr>
        <p:spPr>
          <a:xfrm flipV="1">
            <a:off x="6435645" y="3764595"/>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7" name="Up Arrow 1">
            <a:extLst>
              <a:ext uri="{FF2B5EF4-FFF2-40B4-BE49-F238E27FC236}">
                <a16:creationId xmlns:a16="http://schemas.microsoft.com/office/drawing/2014/main" id="{28A11EE8-515A-423F-AE29-13CEAB3FEF5E}"/>
              </a:ext>
            </a:extLst>
          </p:cNvPr>
          <p:cNvSpPr/>
          <p:nvPr/>
        </p:nvSpPr>
        <p:spPr>
          <a:xfrm flipV="1">
            <a:off x="6435645"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8" name="Up Arrow 1">
            <a:extLst>
              <a:ext uri="{FF2B5EF4-FFF2-40B4-BE49-F238E27FC236}">
                <a16:creationId xmlns:a16="http://schemas.microsoft.com/office/drawing/2014/main" id="{B005BCF4-50DA-4E65-8ADE-AA7AE83CBE8A}"/>
              </a:ext>
            </a:extLst>
          </p:cNvPr>
          <p:cNvSpPr/>
          <p:nvPr/>
        </p:nvSpPr>
        <p:spPr>
          <a:xfrm flipV="1">
            <a:off x="6435645"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6" name="Up Arrow 14">
            <a:extLst>
              <a:ext uri="{FF2B5EF4-FFF2-40B4-BE49-F238E27FC236}">
                <a16:creationId xmlns:a16="http://schemas.microsoft.com/office/drawing/2014/main" id="{69E85EF3-F631-49DE-AE24-10BA5F3FB187}"/>
              </a:ext>
            </a:extLst>
          </p:cNvPr>
          <p:cNvSpPr/>
          <p:nvPr/>
        </p:nvSpPr>
        <p:spPr>
          <a:xfrm>
            <a:off x="4371843" y="3764595"/>
            <a:ext cx="692893" cy="548640"/>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a:ea typeface="+mn-ea"/>
              <a:cs typeface="Arial" pitchFamily="34" charset="0"/>
            </a:endParaRPr>
          </a:p>
        </p:txBody>
      </p:sp>
      <p:sp>
        <p:nvSpPr>
          <p:cNvPr id="39" name="Up Arrow 1">
            <a:extLst>
              <a:ext uri="{FF2B5EF4-FFF2-40B4-BE49-F238E27FC236}">
                <a16:creationId xmlns:a16="http://schemas.microsoft.com/office/drawing/2014/main" id="{5B5A222B-F8D5-4931-8EB2-4FD88391ACA7}"/>
              </a:ext>
            </a:extLst>
          </p:cNvPr>
          <p:cNvSpPr/>
          <p:nvPr/>
        </p:nvSpPr>
        <p:spPr>
          <a:xfrm flipV="1">
            <a:off x="3406329" y="530665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18709C89-4595-43CD-A876-BD4D2C5CF67C}"/>
              </a:ext>
            </a:extLst>
          </p:cNvPr>
          <p:cNvSpPr/>
          <p:nvPr/>
        </p:nvSpPr>
        <p:spPr>
          <a:xfrm flipV="1">
            <a:off x="3406329" y="6848709"/>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2" name="Up Arrow 1">
            <a:extLst>
              <a:ext uri="{FF2B5EF4-FFF2-40B4-BE49-F238E27FC236}">
                <a16:creationId xmlns:a16="http://schemas.microsoft.com/office/drawing/2014/main" id="{3270D5A6-77CD-4E5F-B4BF-AE593ABE4C3B}"/>
              </a:ext>
            </a:extLst>
          </p:cNvPr>
          <p:cNvSpPr/>
          <p:nvPr/>
        </p:nvSpPr>
        <p:spPr>
          <a:xfrm flipV="1">
            <a:off x="2445443" y="376741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3" name="Up Arrow 1">
            <a:extLst>
              <a:ext uri="{FF2B5EF4-FFF2-40B4-BE49-F238E27FC236}">
                <a16:creationId xmlns:a16="http://schemas.microsoft.com/office/drawing/2014/main" id="{CCDDA898-7B33-4020-850C-9DA080EE774C}"/>
              </a:ext>
            </a:extLst>
          </p:cNvPr>
          <p:cNvSpPr/>
          <p:nvPr/>
        </p:nvSpPr>
        <p:spPr>
          <a:xfrm flipV="1">
            <a:off x="3406329" y="376741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0" name="Up Arrow 1">
            <a:extLst>
              <a:ext uri="{FF2B5EF4-FFF2-40B4-BE49-F238E27FC236}">
                <a16:creationId xmlns:a16="http://schemas.microsoft.com/office/drawing/2014/main" id="{6F58C148-BF0F-4F45-82ED-D9394F8A3B3D}"/>
              </a:ext>
            </a:extLst>
          </p:cNvPr>
          <p:cNvSpPr/>
          <p:nvPr/>
        </p:nvSpPr>
        <p:spPr>
          <a:xfrm flipV="1">
            <a:off x="1495796" y="3759362"/>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41" name="Picture Placeholder 2">
            <a:extLst>
              <a:ext uri="{FF2B5EF4-FFF2-40B4-BE49-F238E27FC236}">
                <a16:creationId xmlns:a16="http://schemas.microsoft.com/office/drawing/2014/main" id="{7E832E5C-25ED-4A24-A87E-FC5A0C020119}"/>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9529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World Stock Market Performance</a:t>
            </a:r>
          </a:p>
        </p:txBody>
      </p:sp>
      <p:sp>
        <p:nvSpPr>
          <p:cNvPr id="3" name="Slide Number Placeholder 2"/>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71" name="Text Placeholder 1"/>
          <p:cNvSpPr>
            <a:spLocks noGrp="1"/>
          </p:cNvSpPr>
          <p:nvPr>
            <p:ph type="body" sz="quarter" idx="15"/>
          </p:nvPr>
        </p:nvSpPr>
        <p:spPr/>
        <p:txBody>
          <a:bodyPr/>
          <a:lstStyle/>
          <a:p>
            <a:r>
              <a:rPr lang="en-US" dirty="0"/>
              <a:t>Graph Source: MSCI ACWI Index [net div.]. MSCI data © MSCI 2021, all rights reserved.</a:t>
            </a:r>
          </a:p>
          <a:p>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a:t>
            </a:r>
            <a:r>
              <a:rPr lang="en-US" dirty="0">
                <a:highlight>
                  <a:srgbClr val="FFFFFF"/>
                </a:highlight>
              </a:rPr>
              <a:t>from Q1 2021</a:t>
            </a:r>
          </a:p>
        </p:txBody>
      </p:sp>
      <p:grpSp>
        <p:nvGrpSpPr>
          <p:cNvPr id="65" name="Group 64">
            <a:extLst>
              <a:ext uri="{FF2B5EF4-FFF2-40B4-BE49-F238E27FC236}">
                <a16:creationId xmlns:a16="http://schemas.microsoft.com/office/drawing/2014/main" id="{07D0F371-9A32-47F8-BCA9-365F1B5536F2}"/>
              </a:ext>
            </a:extLst>
          </p:cNvPr>
          <p:cNvGrpSpPr/>
          <p:nvPr/>
        </p:nvGrpSpPr>
        <p:grpSpPr>
          <a:xfrm>
            <a:off x="433973" y="8693040"/>
            <a:ext cx="6881228" cy="396933"/>
            <a:chOff x="524124" y="6748330"/>
            <a:chExt cx="8894109" cy="396933"/>
          </a:xfrm>
        </p:grpSpPr>
        <p:sp>
          <p:nvSpPr>
            <p:cNvPr id="66" name="TextBox 65">
              <a:extLst>
                <a:ext uri="{FF2B5EF4-FFF2-40B4-BE49-F238E27FC236}">
                  <a16:creationId xmlns:a16="http://schemas.microsoft.com/office/drawing/2014/main" id="{979EA66F-DA8A-4BD1-B482-9D927E3683DE}"/>
                </a:ext>
              </a:extLst>
            </p:cNvPr>
            <p:cNvSpPr txBox="1"/>
            <p:nvPr/>
          </p:nvSpPr>
          <p:spPr>
            <a:xfrm>
              <a:off x="524124" y="6775986"/>
              <a:ext cx="8791688" cy="369277"/>
            </a:xfrm>
            <a:prstGeom prst="rect">
              <a:avLst/>
            </a:prstGeom>
            <a:noFill/>
          </p:spPr>
          <p:txBody>
            <a:bodyPr wrap="square" lIns="91388" tIns="45693" rIns="91388" bIns="45693" rtlCol="0">
              <a:spAutoFit/>
            </a:bodyPr>
            <a:lstStyle/>
            <a:p>
              <a:pPr marL="0" marR="0" lvl="0" indent="0" algn="l" defTabSz="1018228"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a:ln>
                    <a:noFill/>
                  </a:ln>
                  <a:solidFill>
                    <a:srgbClr val="35627D"/>
                  </a:solidFill>
                  <a:effectLst/>
                  <a:uLnTx/>
                  <a:uFillTx/>
                  <a:latin typeface="Times New Roman" panose="02020603050405020304" pitchFamily="18" charset="0"/>
                  <a:ea typeface="+mn-ea"/>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7" name="Straight Connector 66">
              <a:extLst>
                <a:ext uri="{FF2B5EF4-FFF2-40B4-BE49-F238E27FC236}">
                  <a16:creationId xmlns:a16="http://schemas.microsoft.com/office/drawing/2014/main" id="{9B1903FB-E6AB-4455-84AE-DDD8C5E3C4AF}"/>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46820CDC-F474-43A5-8F1E-E2D2CE9A3AF5}"/>
              </a:ext>
            </a:extLst>
          </p:cNvPr>
          <p:cNvSpPr txBox="1"/>
          <p:nvPr/>
        </p:nvSpPr>
        <p:spPr>
          <a:xfrm>
            <a:off x="3977123" y="5372730"/>
            <a:ext cx="496533" cy="9233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“Bitcoin Trades Above $50,000 for First Time”</a:t>
            </a:r>
          </a:p>
        </p:txBody>
      </p:sp>
      <p:sp>
        <p:nvSpPr>
          <p:cNvPr id="48" name="TextBox 47">
            <a:extLst>
              <a:ext uri="{FF2B5EF4-FFF2-40B4-BE49-F238E27FC236}">
                <a16:creationId xmlns:a16="http://schemas.microsoft.com/office/drawing/2014/main" id="{FD19F9AB-51C3-406F-8DA6-3D5A011100F7}"/>
              </a:ext>
            </a:extLst>
          </p:cNvPr>
          <p:cNvSpPr txBox="1"/>
          <p:nvPr/>
        </p:nvSpPr>
        <p:spPr>
          <a:xfrm>
            <a:off x="5342043" y="6098965"/>
            <a:ext cx="827730"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“President Biden Signs $1.9 Trillion Relief Package into Law ”</a:t>
            </a:r>
          </a:p>
        </p:txBody>
      </p:sp>
      <p:cxnSp>
        <p:nvCxnSpPr>
          <p:cNvPr id="49" name="Straight Connector 48">
            <a:extLst>
              <a:ext uri="{FF2B5EF4-FFF2-40B4-BE49-F238E27FC236}">
                <a16:creationId xmlns:a16="http://schemas.microsoft.com/office/drawing/2014/main" id="{06853616-8196-4209-86D4-CE81C06B134E}"/>
              </a:ext>
            </a:extLst>
          </p:cNvPr>
          <p:cNvCxnSpPr>
            <a:cxnSpLocks/>
          </p:cNvCxnSpPr>
          <p:nvPr/>
        </p:nvCxnSpPr>
        <p:spPr>
          <a:xfrm>
            <a:off x="2723444" y="5029200"/>
            <a:ext cx="0" cy="211692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A925600-348D-4F9A-B11F-063658B1A419}"/>
              </a:ext>
            </a:extLst>
          </p:cNvPr>
          <p:cNvCxnSpPr>
            <a:cxnSpLocks/>
          </p:cNvCxnSpPr>
          <p:nvPr/>
        </p:nvCxnSpPr>
        <p:spPr>
          <a:xfrm>
            <a:off x="4649159" y="5039543"/>
            <a:ext cx="0" cy="17453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80AC676-5EC1-44F1-A9CE-9FE492A824FD}"/>
              </a:ext>
            </a:extLst>
          </p:cNvPr>
          <p:cNvCxnSpPr>
            <a:cxnSpLocks/>
          </p:cNvCxnSpPr>
          <p:nvPr/>
        </p:nvCxnSpPr>
        <p:spPr>
          <a:xfrm>
            <a:off x="2142364" y="5066963"/>
            <a:ext cx="0" cy="107184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85D648E-2E17-412C-8FD6-7C177A07B1DE}"/>
              </a:ext>
            </a:extLst>
          </p:cNvPr>
          <p:cNvCxnSpPr>
            <a:cxnSpLocks/>
          </p:cNvCxnSpPr>
          <p:nvPr/>
        </p:nvCxnSpPr>
        <p:spPr>
          <a:xfrm>
            <a:off x="2386043" y="5074400"/>
            <a:ext cx="0" cy="171044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D4435-36E3-4DCD-9F01-417C7DAF102E}"/>
              </a:ext>
            </a:extLst>
          </p:cNvPr>
          <p:cNvCxnSpPr>
            <a:cxnSpLocks/>
          </p:cNvCxnSpPr>
          <p:nvPr/>
        </p:nvCxnSpPr>
        <p:spPr>
          <a:xfrm>
            <a:off x="4182807" y="5039543"/>
            <a:ext cx="0" cy="35983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2707CBC-6FE1-4818-B989-13B014E348BF}"/>
              </a:ext>
            </a:extLst>
          </p:cNvPr>
          <p:cNvCxnSpPr>
            <a:cxnSpLocks/>
          </p:cNvCxnSpPr>
          <p:nvPr/>
        </p:nvCxnSpPr>
        <p:spPr>
          <a:xfrm>
            <a:off x="3195010" y="5093376"/>
            <a:ext cx="0" cy="5730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29B0BC4-40B2-476E-916B-A4D6E6D6A931}"/>
              </a:ext>
            </a:extLst>
          </p:cNvPr>
          <p:cNvCxnSpPr>
            <a:cxnSpLocks/>
          </p:cNvCxnSpPr>
          <p:nvPr/>
        </p:nvCxnSpPr>
        <p:spPr>
          <a:xfrm>
            <a:off x="3640417" y="5054163"/>
            <a:ext cx="0" cy="139063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FF909BFC-0871-4A65-B34D-F265822D5987}"/>
              </a:ext>
            </a:extLst>
          </p:cNvPr>
          <p:cNvCxnSpPr>
            <a:cxnSpLocks/>
          </p:cNvCxnSpPr>
          <p:nvPr/>
        </p:nvCxnSpPr>
        <p:spPr>
          <a:xfrm>
            <a:off x="3874670" y="5090249"/>
            <a:ext cx="0" cy="299137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5C42F23D-1BEF-43AA-85E8-2F6C1BF53849}"/>
              </a:ext>
            </a:extLst>
          </p:cNvPr>
          <p:cNvCxnSpPr>
            <a:cxnSpLocks/>
          </p:cNvCxnSpPr>
          <p:nvPr/>
        </p:nvCxnSpPr>
        <p:spPr>
          <a:xfrm>
            <a:off x="4431716" y="5054163"/>
            <a:ext cx="0" cy="241279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C156249-29C4-4A80-9C13-F5E45E9C24C6}"/>
              </a:ext>
            </a:extLst>
          </p:cNvPr>
          <p:cNvCxnSpPr>
            <a:cxnSpLocks/>
          </p:cNvCxnSpPr>
          <p:nvPr/>
        </p:nvCxnSpPr>
        <p:spPr>
          <a:xfrm>
            <a:off x="2571409" y="5074400"/>
            <a:ext cx="0" cy="280133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840F891-F2EF-4E12-B347-F9DF6C95BCF9}"/>
              </a:ext>
            </a:extLst>
          </p:cNvPr>
          <p:cNvCxnSpPr>
            <a:cxnSpLocks/>
          </p:cNvCxnSpPr>
          <p:nvPr/>
        </p:nvCxnSpPr>
        <p:spPr>
          <a:xfrm>
            <a:off x="5554001" y="5093376"/>
            <a:ext cx="0" cy="30600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D891539-4F5A-4BF6-889E-0DA5FD7A3A8E}"/>
              </a:ext>
            </a:extLst>
          </p:cNvPr>
          <p:cNvCxnSpPr>
            <a:cxnSpLocks/>
          </p:cNvCxnSpPr>
          <p:nvPr/>
        </p:nvCxnSpPr>
        <p:spPr>
          <a:xfrm>
            <a:off x="6209325" y="4999385"/>
            <a:ext cx="0" cy="268046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705058E-75E0-4823-94A9-252C83D22251}"/>
              </a:ext>
            </a:extLst>
          </p:cNvPr>
          <p:cNvCxnSpPr>
            <a:cxnSpLocks/>
          </p:cNvCxnSpPr>
          <p:nvPr/>
        </p:nvCxnSpPr>
        <p:spPr>
          <a:xfrm>
            <a:off x="5895968" y="4999385"/>
            <a:ext cx="0" cy="1089856"/>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A7F002BF-D419-4388-AC16-1F56BB9483AC}"/>
              </a:ext>
            </a:extLst>
          </p:cNvPr>
          <p:cNvSpPr txBox="1"/>
          <p:nvPr/>
        </p:nvSpPr>
        <p:spPr>
          <a:xfrm>
            <a:off x="1453455" y="6138811"/>
            <a:ext cx="890895"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“Biden Takes Office as 46th President”</a:t>
            </a:r>
          </a:p>
        </p:txBody>
      </p:sp>
      <p:sp>
        <p:nvSpPr>
          <p:cNvPr id="70" name="TextBox 69">
            <a:extLst>
              <a:ext uri="{FF2B5EF4-FFF2-40B4-BE49-F238E27FC236}">
                <a16:creationId xmlns:a16="http://schemas.microsoft.com/office/drawing/2014/main" id="{0D7624C4-BBBD-4827-A7FD-D2B61B476E66}"/>
              </a:ext>
            </a:extLst>
          </p:cNvPr>
          <p:cNvSpPr txBox="1"/>
          <p:nvPr/>
        </p:nvSpPr>
        <p:spPr>
          <a:xfrm>
            <a:off x="1711209" y="6792106"/>
            <a:ext cx="823609"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Existing-Home Sales Reach Highest Level in 14 Years”</a:t>
            </a:r>
          </a:p>
        </p:txBody>
      </p:sp>
      <p:sp>
        <p:nvSpPr>
          <p:cNvPr id="72" name="TextBox 71">
            <a:extLst>
              <a:ext uri="{FF2B5EF4-FFF2-40B4-BE49-F238E27FC236}">
                <a16:creationId xmlns:a16="http://schemas.microsoft.com/office/drawing/2014/main" id="{DF655C83-E947-4AE9-A1A4-3041275761D1}"/>
              </a:ext>
            </a:extLst>
          </p:cNvPr>
          <p:cNvSpPr txBox="1"/>
          <p:nvPr/>
        </p:nvSpPr>
        <p:spPr>
          <a:xfrm>
            <a:off x="1408255" y="7938109"/>
            <a:ext cx="1902962"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 Overtakes US as World’s Leading Destination for Foreign Direct Investment”</a:t>
            </a:r>
          </a:p>
        </p:txBody>
      </p:sp>
      <p:sp>
        <p:nvSpPr>
          <p:cNvPr id="73" name="TextBox 72">
            <a:extLst>
              <a:ext uri="{FF2B5EF4-FFF2-40B4-BE49-F238E27FC236}">
                <a16:creationId xmlns:a16="http://schemas.microsoft.com/office/drawing/2014/main" id="{7310AEEC-13D9-4F33-9B11-EAD72507A2D2}"/>
              </a:ext>
            </a:extLst>
          </p:cNvPr>
          <p:cNvSpPr txBox="1"/>
          <p:nvPr/>
        </p:nvSpPr>
        <p:spPr>
          <a:xfrm>
            <a:off x="2654108" y="7168984"/>
            <a:ext cx="1138822"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“Covid-19 Vaccine Setbacks Damp Europe’s Prospects for Normal Summer”</a:t>
            </a:r>
          </a:p>
        </p:txBody>
      </p:sp>
      <p:sp>
        <p:nvSpPr>
          <p:cNvPr id="74" name="TextBox 73">
            <a:extLst>
              <a:ext uri="{FF2B5EF4-FFF2-40B4-BE49-F238E27FC236}">
                <a16:creationId xmlns:a16="http://schemas.microsoft.com/office/drawing/2014/main" id="{2320E3C8-BEAB-4982-A676-7E8BBD97663C}"/>
              </a:ext>
            </a:extLst>
          </p:cNvPr>
          <p:cNvSpPr txBox="1"/>
          <p:nvPr/>
        </p:nvSpPr>
        <p:spPr>
          <a:xfrm>
            <a:off x="2799429" y="5659966"/>
            <a:ext cx="765006"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“GameStop Turmoil Produced Huge Gains for Hedge Funds”</a:t>
            </a:r>
          </a:p>
        </p:txBody>
      </p:sp>
      <p:sp>
        <p:nvSpPr>
          <p:cNvPr id="75" name="TextBox 74">
            <a:extLst>
              <a:ext uri="{FF2B5EF4-FFF2-40B4-BE49-F238E27FC236}">
                <a16:creationId xmlns:a16="http://schemas.microsoft.com/office/drawing/2014/main" id="{47BE3500-02AA-49A5-9818-4F8742D6E9E8}"/>
              </a:ext>
            </a:extLst>
          </p:cNvPr>
          <p:cNvSpPr txBox="1"/>
          <p:nvPr/>
        </p:nvSpPr>
        <p:spPr>
          <a:xfrm>
            <a:off x="3049231" y="6467367"/>
            <a:ext cx="840650"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“Yield on 30-year Treasury Hits 2% for First Time Since Pandemic”</a:t>
            </a:r>
          </a:p>
        </p:txBody>
      </p:sp>
      <p:sp>
        <p:nvSpPr>
          <p:cNvPr id="76" name="TextBox 75">
            <a:extLst>
              <a:ext uri="{FF2B5EF4-FFF2-40B4-BE49-F238E27FC236}">
                <a16:creationId xmlns:a16="http://schemas.microsoft.com/office/drawing/2014/main" id="{E2E33E9B-AF25-4FAC-B445-21F9540618EB}"/>
              </a:ext>
            </a:extLst>
          </p:cNvPr>
          <p:cNvSpPr txBox="1"/>
          <p:nvPr/>
        </p:nvSpPr>
        <p:spPr>
          <a:xfrm>
            <a:off x="3352087" y="8081620"/>
            <a:ext cx="1779983"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“UK Economy Suffers Biggest Slump in 300 Years amid Covid-19 Lockdowns”</a:t>
            </a:r>
          </a:p>
        </p:txBody>
      </p:sp>
      <p:sp>
        <p:nvSpPr>
          <p:cNvPr id="109" name="TextBox 108">
            <a:extLst>
              <a:ext uri="{FF2B5EF4-FFF2-40B4-BE49-F238E27FC236}">
                <a16:creationId xmlns:a16="http://schemas.microsoft.com/office/drawing/2014/main" id="{D7176EE3-F05D-4D35-A6B0-7D44FCC58671}"/>
              </a:ext>
            </a:extLst>
          </p:cNvPr>
          <p:cNvSpPr txBox="1"/>
          <p:nvPr/>
        </p:nvSpPr>
        <p:spPr>
          <a:xfrm>
            <a:off x="4084545" y="7466961"/>
            <a:ext cx="1161902"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“Recovery Broadens as Retail Sales Join Upswing”</a:t>
            </a:r>
          </a:p>
        </p:txBody>
      </p:sp>
      <p:sp>
        <p:nvSpPr>
          <p:cNvPr id="110" name="TextBox 109">
            <a:extLst>
              <a:ext uri="{FF2B5EF4-FFF2-40B4-BE49-F238E27FC236}">
                <a16:creationId xmlns:a16="http://schemas.microsoft.com/office/drawing/2014/main" id="{BF7C8A2B-876F-4189-B4A1-37C85D616AAF}"/>
              </a:ext>
            </a:extLst>
          </p:cNvPr>
          <p:cNvSpPr txBox="1"/>
          <p:nvPr/>
        </p:nvSpPr>
        <p:spPr>
          <a:xfrm>
            <a:off x="5041787" y="5399381"/>
            <a:ext cx="808615"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“Nasdaq Falls Into Correction as Yields Take Off”</a:t>
            </a:r>
          </a:p>
        </p:txBody>
      </p:sp>
      <p:sp>
        <p:nvSpPr>
          <p:cNvPr id="111" name="TextBox 110">
            <a:extLst>
              <a:ext uri="{FF2B5EF4-FFF2-40B4-BE49-F238E27FC236}">
                <a16:creationId xmlns:a16="http://schemas.microsoft.com/office/drawing/2014/main" id="{AA9A4221-CD28-429E-85BD-494ED6FD87BD}"/>
              </a:ext>
            </a:extLst>
          </p:cNvPr>
          <p:cNvSpPr txBox="1"/>
          <p:nvPr/>
        </p:nvSpPr>
        <p:spPr>
          <a:xfrm>
            <a:off x="1118930" y="5508354"/>
            <a:ext cx="940021"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“Industrial Production in US Rose a Solid 1.6% in December”</a:t>
            </a:r>
          </a:p>
        </p:txBody>
      </p:sp>
      <p:cxnSp>
        <p:nvCxnSpPr>
          <p:cNvPr id="112" name="Straight Connector 111">
            <a:extLst>
              <a:ext uri="{FF2B5EF4-FFF2-40B4-BE49-F238E27FC236}">
                <a16:creationId xmlns:a16="http://schemas.microsoft.com/office/drawing/2014/main" id="{2620D52D-5587-4C56-BB04-B4C4FDD4F946}"/>
              </a:ext>
            </a:extLst>
          </p:cNvPr>
          <p:cNvCxnSpPr>
            <a:cxnSpLocks/>
          </p:cNvCxnSpPr>
          <p:nvPr/>
        </p:nvCxnSpPr>
        <p:spPr>
          <a:xfrm>
            <a:off x="1833919" y="5096434"/>
            <a:ext cx="0" cy="411015"/>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58813509-0A81-41AE-A3CD-A1F67097D56F}"/>
              </a:ext>
            </a:extLst>
          </p:cNvPr>
          <p:cNvSpPr txBox="1"/>
          <p:nvPr/>
        </p:nvSpPr>
        <p:spPr>
          <a:xfrm>
            <a:off x="5773107" y="7736082"/>
            <a:ext cx="936325"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Closes Above 33000 for First Time”</a:t>
            </a:r>
          </a:p>
        </p:txBody>
      </p:sp>
      <p:sp>
        <p:nvSpPr>
          <p:cNvPr id="116" name="TextBox 115">
            <a:extLst>
              <a:ext uri="{FF2B5EF4-FFF2-40B4-BE49-F238E27FC236}">
                <a16:creationId xmlns:a16="http://schemas.microsoft.com/office/drawing/2014/main" id="{C2F3BC5E-8D6B-4878-B2EF-B85BFB463B2D}"/>
              </a:ext>
            </a:extLst>
          </p:cNvPr>
          <p:cNvSpPr txBox="1"/>
          <p:nvPr/>
        </p:nvSpPr>
        <p:spPr>
          <a:xfrm>
            <a:off x="4501053" y="6784843"/>
            <a:ext cx="1069483"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“Small Stocks Widen Their Lead; Russell 2000 Up 15% This Year”</a:t>
            </a:r>
          </a:p>
        </p:txBody>
      </p:sp>
      <p:cxnSp>
        <p:nvCxnSpPr>
          <p:cNvPr id="117" name="Straight Connector 116">
            <a:extLst>
              <a:ext uri="{FF2B5EF4-FFF2-40B4-BE49-F238E27FC236}">
                <a16:creationId xmlns:a16="http://schemas.microsoft.com/office/drawing/2014/main" id="{01BC7B0C-F34B-4147-97EA-54E1DE90E20E}"/>
              </a:ext>
            </a:extLst>
          </p:cNvPr>
          <p:cNvCxnSpPr>
            <a:cxnSpLocks/>
          </p:cNvCxnSpPr>
          <p:nvPr/>
        </p:nvCxnSpPr>
        <p:spPr>
          <a:xfrm flipH="1">
            <a:off x="6755690" y="5055326"/>
            <a:ext cx="0" cy="56309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B8569AE3-A2DA-40B6-8B9B-775E03983E9D}"/>
              </a:ext>
            </a:extLst>
          </p:cNvPr>
          <p:cNvCxnSpPr>
            <a:cxnSpLocks/>
          </p:cNvCxnSpPr>
          <p:nvPr/>
        </p:nvCxnSpPr>
        <p:spPr>
          <a:xfrm>
            <a:off x="7171762" y="5106051"/>
            <a:ext cx="0" cy="1571407"/>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D4478549-AAD3-499B-BE06-04826F6D31E0}"/>
              </a:ext>
            </a:extLst>
          </p:cNvPr>
          <p:cNvSpPr txBox="1"/>
          <p:nvPr/>
        </p:nvSpPr>
        <p:spPr>
          <a:xfrm>
            <a:off x="6399609" y="5630055"/>
            <a:ext cx="772150"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Jobless Claims Reach Lowest Level of the Pandemic”</a:t>
            </a:r>
          </a:p>
        </p:txBody>
      </p:sp>
      <p:sp>
        <p:nvSpPr>
          <p:cNvPr id="120" name="TextBox 119">
            <a:extLst>
              <a:ext uri="{FF2B5EF4-FFF2-40B4-BE49-F238E27FC236}">
                <a16:creationId xmlns:a16="http://schemas.microsoft.com/office/drawing/2014/main" id="{3BF896DD-132C-4A90-85A9-ADDDA3FD0646}"/>
              </a:ext>
            </a:extLst>
          </p:cNvPr>
          <p:cNvSpPr txBox="1"/>
          <p:nvPr/>
        </p:nvSpPr>
        <p:spPr>
          <a:xfrm>
            <a:off x="6627858" y="6657327"/>
            <a:ext cx="752676"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Consumer Confidence Hits Highest Point Since Pandemic Started”</a:t>
            </a:r>
          </a:p>
        </p:txBody>
      </p:sp>
      <p:graphicFrame>
        <p:nvGraphicFramePr>
          <p:cNvPr id="106" name="Chart 105">
            <a:extLst>
              <a:ext uri="{FF2B5EF4-FFF2-40B4-BE49-F238E27FC236}">
                <a16:creationId xmlns:a16="http://schemas.microsoft.com/office/drawing/2014/main" id="{BCEE068C-EED5-4896-BB89-B55F7B21D9EF}"/>
              </a:ext>
            </a:extLst>
          </p:cNvPr>
          <p:cNvGraphicFramePr/>
          <p:nvPr>
            <p:extLst>
              <p:ext uri="{D42A27DB-BD31-4B8C-83A1-F6EECF244321}">
                <p14:modId xmlns:p14="http://schemas.microsoft.com/office/powerpoint/2010/main" val="3300456836"/>
              </p:ext>
            </p:extLst>
          </p:nvPr>
        </p:nvGraphicFramePr>
        <p:xfrm>
          <a:off x="533399" y="2441433"/>
          <a:ext cx="6913194" cy="2857360"/>
        </p:xfrm>
        <a:graphic>
          <a:graphicData uri="http://schemas.openxmlformats.org/drawingml/2006/chart">
            <c:chart xmlns:c="http://schemas.openxmlformats.org/drawingml/2006/chart" xmlns:r="http://schemas.openxmlformats.org/officeDocument/2006/relationships" r:id="rId3"/>
          </a:graphicData>
        </a:graphic>
      </p:graphicFrame>
      <p:pic>
        <p:nvPicPr>
          <p:cNvPr id="43" name="Picture Placeholder 2">
            <a:extLst>
              <a:ext uri="{FF2B5EF4-FFF2-40B4-BE49-F238E27FC236}">
                <a16:creationId xmlns:a16="http://schemas.microsoft.com/office/drawing/2014/main" id="{397612F9-1EE6-477F-ACFD-417923424826}"/>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69674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2021,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12 months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6</a:t>
            </a:fld>
            <a:endParaRPr lang="en-US" dirty="0"/>
          </a:p>
        </p:txBody>
      </p:sp>
      <p:grpSp>
        <p:nvGrpSpPr>
          <p:cNvPr id="88" name="Group 87">
            <a:extLst>
              <a:ext uri="{FF2B5EF4-FFF2-40B4-BE49-F238E27FC236}">
                <a16:creationId xmlns:a16="http://schemas.microsoft.com/office/drawing/2014/main" id="{9910B90C-E269-4605-A050-8512BF6748DA}"/>
              </a:ext>
            </a:extLst>
          </p:cNvPr>
          <p:cNvGrpSpPr/>
          <p:nvPr/>
        </p:nvGrpSpPr>
        <p:grpSpPr>
          <a:xfrm>
            <a:off x="461681" y="8693040"/>
            <a:ext cx="6881228" cy="396933"/>
            <a:chOff x="524124" y="6748330"/>
            <a:chExt cx="8894109" cy="396933"/>
          </a:xfrm>
        </p:grpSpPr>
        <p:sp>
          <p:nvSpPr>
            <p:cNvPr id="89" name="TextBox 88">
              <a:extLst>
                <a:ext uri="{FF2B5EF4-FFF2-40B4-BE49-F238E27FC236}">
                  <a16:creationId xmlns:a16="http://schemas.microsoft.com/office/drawing/2014/main" id="{408AEC37-E8D3-4249-8B28-795CB73909D8}"/>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90" name="Straight Connector 89">
              <a:extLst>
                <a:ext uri="{FF2B5EF4-FFF2-40B4-BE49-F238E27FC236}">
                  <a16:creationId xmlns:a16="http://schemas.microsoft.com/office/drawing/2014/main" id="{03008596-56CC-4CAC-9FA2-B5F89E827D5D}"/>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E6CE268D-AA0F-4253-A232-CE77A1F29C9A}"/>
              </a:ext>
            </a:extLst>
          </p:cNvPr>
          <p:cNvGrpSpPr/>
          <p:nvPr/>
        </p:nvGrpSpPr>
        <p:grpSpPr>
          <a:xfrm>
            <a:off x="3590640" y="2211736"/>
            <a:ext cx="3421613" cy="1155561"/>
            <a:chOff x="4024980" y="1948846"/>
            <a:chExt cx="3421613" cy="1155561"/>
          </a:xfrm>
        </p:grpSpPr>
        <p:grpSp>
          <p:nvGrpSpPr>
            <p:cNvPr id="4" name="Group 3">
              <a:extLst>
                <a:ext uri="{FF2B5EF4-FFF2-40B4-BE49-F238E27FC236}">
                  <a16:creationId xmlns:a16="http://schemas.microsoft.com/office/drawing/2014/main" id="{54B59A4F-6D20-4238-86BC-3FB1E1F6C1A7}"/>
                </a:ext>
              </a:extLst>
            </p:cNvPr>
            <p:cNvGrpSpPr/>
            <p:nvPr/>
          </p:nvGrpSpPr>
          <p:grpSpPr>
            <a:xfrm>
              <a:off x="4024980" y="1948846"/>
              <a:ext cx="3421613" cy="1155561"/>
              <a:chOff x="4012712" y="2348920"/>
              <a:chExt cx="3421613" cy="1155561"/>
            </a:xfrm>
          </p:grpSpPr>
          <p:graphicFrame>
            <p:nvGraphicFramePr>
              <p:cNvPr id="66" name="Picture Placeholder 2">
                <a:extLst>
                  <a:ext uri="{FF2B5EF4-FFF2-40B4-BE49-F238E27FC236}">
                    <a16:creationId xmlns:a16="http://schemas.microsoft.com/office/drawing/2014/main" id="{7894299F-4467-4432-B2D5-84AD67F61511}"/>
                  </a:ext>
                </a:extLst>
              </p:cNvPr>
              <p:cNvGraphicFramePr>
                <a:graphicFrameLocks/>
              </p:cNvGraphicFramePr>
              <p:nvPr>
                <p:extLst>
                  <p:ext uri="{D42A27DB-BD31-4B8C-83A1-F6EECF244321}">
                    <p14:modId xmlns:p14="http://schemas.microsoft.com/office/powerpoint/2010/main" val="1071522626"/>
                  </p:ext>
                </p:extLst>
              </p:nvPr>
            </p:nvGraphicFramePr>
            <p:xfrm>
              <a:off x="4012712" y="2348920"/>
              <a:ext cx="3392001" cy="1155561"/>
            </p:xfrm>
            <a:graphic>
              <a:graphicData uri="http://schemas.openxmlformats.org/drawingml/2006/chart">
                <c:chart xmlns:c="http://schemas.openxmlformats.org/drawingml/2006/chart" xmlns:r="http://schemas.openxmlformats.org/officeDocument/2006/relationships" r:id="rId2"/>
              </a:graphicData>
            </a:graphic>
          </p:graphicFrame>
          <p:sp>
            <p:nvSpPr>
              <p:cNvPr id="67" name="TextBox 1">
                <a:extLst>
                  <a:ext uri="{FF2B5EF4-FFF2-40B4-BE49-F238E27FC236}">
                    <a16:creationId xmlns:a16="http://schemas.microsoft.com/office/drawing/2014/main" id="{3CC97717-3BFA-4905-AA0D-2CD63D77297B}"/>
                  </a:ext>
                </a:extLst>
              </p:cNvPr>
              <p:cNvSpPr txBox="1"/>
              <p:nvPr/>
            </p:nvSpPr>
            <p:spPr>
              <a:xfrm>
                <a:off x="4217507" y="2376972"/>
                <a:ext cx="3216818"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(2000–Q1 2021)</a:t>
                </a:r>
              </a:p>
            </p:txBody>
          </p:sp>
        </p:grpSp>
        <p:sp>
          <p:nvSpPr>
            <p:cNvPr id="68" name="TextBox 1">
              <a:extLst>
                <a:ext uri="{FF2B5EF4-FFF2-40B4-BE49-F238E27FC236}">
                  <a16:creationId xmlns:a16="http://schemas.microsoft.com/office/drawing/2014/main" id="{85D15836-0BBC-4C50-9E08-1B916A89A9A2}"/>
                </a:ext>
              </a:extLst>
            </p:cNvPr>
            <p:cNvSpPr txBox="1"/>
            <p:nvPr/>
          </p:nvSpPr>
          <p:spPr>
            <a:xfrm>
              <a:off x="6881604" y="2471014"/>
              <a:ext cx="350251"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grpSp>
      <p:sp>
        <p:nvSpPr>
          <p:cNvPr id="79" name="TextBox 78">
            <a:extLst>
              <a:ext uri="{FF2B5EF4-FFF2-40B4-BE49-F238E27FC236}">
                <a16:creationId xmlns:a16="http://schemas.microsoft.com/office/drawing/2014/main" id="{AA37C327-541A-48F3-909B-1EB6177BEF93}"/>
              </a:ext>
            </a:extLst>
          </p:cNvPr>
          <p:cNvSpPr txBox="1"/>
          <p:nvPr/>
        </p:nvSpPr>
        <p:spPr>
          <a:xfrm>
            <a:off x="5798607" y="7946237"/>
            <a:ext cx="1267217"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“Yield on 30-year Treasury Hits 2% for First Time Since Pandemic”</a:t>
            </a:r>
          </a:p>
        </p:txBody>
      </p:sp>
      <p:sp>
        <p:nvSpPr>
          <p:cNvPr id="82" name="TextBox 81">
            <a:extLst>
              <a:ext uri="{FF2B5EF4-FFF2-40B4-BE49-F238E27FC236}">
                <a16:creationId xmlns:a16="http://schemas.microsoft.com/office/drawing/2014/main" id="{6DD58A8F-E57F-4069-B6F9-2054089CF594}"/>
              </a:ext>
            </a:extLst>
          </p:cNvPr>
          <p:cNvSpPr txBox="1"/>
          <p:nvPr/>
        </p:nvSpPr>
        <p:spPr>
          <a:xfrm>
            <a:off x="2447512" y="7893331"/>
            <a:ext cx="1720639"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“UK GDP, Down 4-6% Year on Year, Biggest Fall in Advanced Economies”</a:t>
            </a:r>
          </a:p>
        </p:txBody>
      </p:sp>
      <p:cxnSp>
        <p:nvCxnSpPr>
          <p:cNvPr id="83" name="Straight Connector 82">
            <a:extLst>
              <a:ext uri="{FF2B5EF4-FFF2-40B4-BE49-F238E27FC236}">
                <a16:creationId xmlns:a16="http://schemas.microsoft.com/office/drawing/2014/main" id="{FED9BACF-BE9A-4B3D-B7D3-6FC15F28E679}"/>
              </a:ext>
            </a:extLst>
          </p:cNvPr>
          <p:cNvCxnSpPr>
            <a:cxnSpLocks/>
          </p:cNvCxnSpPr>
          <p:nvPr/>
        </p:nvCxnSpPr>
        <p:spPr>
          <a:xfrm>
            <a:off x="6419311" y="5487705"/>
            <a:ext cx="0" cy="177536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0FB3FDC-16E3-4520-9D81-D8B9EC002267}"/>
              </a:ext>
            </a:extLst>
          </p:cNvPr>
          <p:cNvCxnSpPr>
            <a:cxnSpLocks/>
          </p:cNvCxnSpPr>
          <p:nvPr/>
        </p:nvCxnSpPr>
        <p:spPr>
          <a:xfrm>
            <a:off x="3185662" y="5410351"/>
            <a:ext cx="0" cy="248298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F839265-A67E-4ADC-B3F2-D24E3815D568}"/>
              </a:ext>
            </a:extLst>
          </p:cNvPr>
          <p:cNvCxnSpPr>
            <a:cxnSpLocks/>
          </p:cNvCxnSpPr>
          <p:nvPr/>
        </p:nvCxnSpPr>
        <p:spPr>
          <a:xfrm>
            <a:off x="6939804" y="5502498"/>
            <a:ext cx="0" cy="330666"/>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563CDA3C-E985-449F-88DB-55871CA7050F}"/>
              </a:ext>
            </a:extLst>
          </p:cNvPr>
          <p:cNvSpPr txBox="1"/>
          <p:nvPr/>
        </p:nvSpPr>
        <p:spPr>
          <a:xfrm>
            <a:off x="6673837" y="5805294"/>
            <a:ext cx="714395"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Closes Above 33000 for First Time”</a:t>
            </a:r>
          </a:p>
        </p:txBody>
      </p:sp>
      <p:sp>
        <p:nvSpPr>
          <p:cNvPr id="87" name="TextBox 86">
            <a:extLst>
              <a:ext uri="{FF2B5EF4-FFF2-40B4-BE49-F238E27FC236}">
                <a16:creationId xmlns:a16="http://schemas.microsoft.com/office/drawing/2014/main" id="{EB78F916-11D7-4CAD-9A5E-36F854417E33}"/>
              </a:ext>
            </a:extLst>
          </p:cNvPr>
          <p:cNvSpPr txBox="1"/>
          <p:nvPr/>
        </p:nvSpPr>
        <p:spPr>
          <a:xfrm>
            <a:off x="3459668" y="6007056"/>
            <a:ext cx="780838"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Debt Hits Postwar Record”</a:t>
            </a:r>
          </a:p>
        </p:txBody>
      </p:sp>
      <p:sp>
        <p:nvSpPr>
          <p:cNvPr id="91" name="TextBox 90">
            <a:extLst>
              <a:ext uri="{FF2B5EF4-FFF2-40B4-BE49-F238E27FC236}">
                <a16:creationId xmlns:a16="http://schemas.microsoft.com/office/drawing/2014/main" id="{0261C765-FD1D-4770-BA37-F6C5F41CF318}"/>
              </a:ext>
            </a:extLst>
          </p:cNvPr>
          <p:cNvSpPr txBox="1"/>
          <p:nvPr/>
        </p:nvSpPr>
        <p:spPr>
          <a:xfrm>
            <a:off x="5622690" y="5848240"/>
            <a:ext cx="714675"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“Biden Takes Office as 46th President”</a:t>
            </a:r>
          </a:p>
        </p:txBody>
      </p:sp>
      <p:sp>
        <p:nvSpPr>
          <p:cNvPr id="93" name="TextBox 92">
            <a:extLst>
              <a:ext uri="{FF2B5EF4-FFF2-40B4-BE49-F238E27FC236}">
                <a16:creationId xmlns:a16="http://schemas.microsoft.com/office/drawing/2014/main" id="{F46DF591-F033-46CC-8622-EBEC680B1498}"/>
              </a:ext>
            </a:extLst>
          </p:cNvPr>
          <p:cNvSpPr txBox="1"/>
          <p:nvPr/>
        </p:nvSpPr>
        <p:spPr>
          <a:xfrm>
            <a:off x="4467878" y="5852420"/>
            <a:ext cx="746258"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“Dow Eclipses 30000 for First Time”</a:t>
            </a:r>
          </a:p>
        </p:txBody>
      </p:sp>
      <p:sp>
        <p:nvSpPr>
          <p:cNvPr id="94" name="TextBox 93">
            <a:extLst>
              <a:ext uri="{FF2B5EF4-FFF2-40B4-BE49-F238E27FC236}">
                <a16:creationId xmlns:a16="http://schemas.microsoft.com/office/drawing/2014/main" id="{BB8E4D0B-933F-45FA-B9E3-2749216AB730}"/>
              </a:ext>
            </a:extLst>
          </p:cNvPr>
          <p:cNvSpPr txBox="1"/>
          <p:nvPr/>
        </p:nvSpPr>
        <p:spPr>
          <a:xfrm>
            <a:off x="4820550" y="6410992"/>
            <a:ext cx="746258"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“Joe Biden’s Victory Affirmed by Electoral College”</a:t>
            </a:r>
          </a:p>
        </p:txBody>
      </p:sp>
      <p:sp>
        <p:nvSpPr>
          <p:cNvPr id="95" name="TextBox 94">
            <a:extLst>
              <a:ext uri="{FF2B5EF4-FFF2-40B4-BE49-F238E27FC236}">
                <a16:creationId xmlns:a16="http://schemas.microsoft.com/office/drawing/2014/main" id="{B2BD7261-83ED-4929-9719-ACFD7F0464CD}"/>
              </a:ext>
            </a:extLst>
          </p:cNvPr>
          <p:cNvSpPr txBox="1"/>
          <p:nvPr/>
        </p:nvSpPr>
        <p:spPr>
          <a:xfrm>
            <a:off x="3288419" y="6612028"/>
            <a:ext cx="1035028"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Eases Inflation Target in Landmark Decision”</a:t>
            </a:r>
          </a:p>
        </p:txBody>
      </p:sp>
      <p:sp>
        <p:nvSpPr>
          <p:cNvPr id="96" name="TextBox 95">
            <a:extLst>
              <a:ext uri="{FF2B5EF4-FFF2-40B4-BE49-F238E27FC236}">
                <a16:creationId xmlns:a16="http://schemas.microsoft.com/office/drawing/2014/main" id="{40AC3C32-4467-42D1-8C6B-6DE0DB896BA7}"/>
              </a:ext>
            </a:extLst>
          </p:cNvPr>
          <p:cNvSpPr txBox="1"/>
          <p:nvPr/>
        </p:nvSpPr>
        <p:spPr>
          <a:xfrm>
            <a:off x="6330589" y="7263072"/>
            <a:ext cx="774818"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“Bitcoin Trades Above $50,000 for First Time”</a:t>
            </a:r>
          </a:p>
        </p:txBody>
      </p:sp>
      <p:sp>
        <p:nvSpPr>
          <p:cNvPr id="97" name="TextBox 96">
            <a:extLst>
              <a:ext uri="{FF2B5EF4-FFF2-40B4-BE49-F238E27FC236}">
                <a16:creationId xmlns:a16="http://schemas.microsoft.com/office/drawing/2014/main" id="{634F1E37-21DA-433A-A818-4DF66CEF38B3}"/>
              </a:ext>
            </a:extLst>
          </p:cNvPr>
          <p:cNvSpPr txBox="1"/>
          <p:nvPr/>
        </p:nvSpPr>
        <p:spPr>
          <a:xfrm>
            <a:off x="675213" y="6463896"/>
            <a:ext cx="995592"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“At Least a Fourth of US Economy Goes Idle from Lockdown”</a:t>
            </a:r>
          </a:p>
        </p:txBody>
      </p:sp>
      <p:sp>
        <p:nvSpPr>
          <p:cNvPr id="98" name="TextBox 97">
            <a:extLst>
              <a:ext uri="{FF2B5EF4-FFF2-40B4-BE49-F238E27FC236}">
                <a16:creationId xmlns:a16="http://schemas.microsoft.com/office/drawing/2014/main" id="{0ACEC5ED-A312-4E53-836E-014F77250EBF}"/>
              </a:ext>
            </a:extLst>
          </p:cNvPr>
          <p:cNvSpPr txBox="1"/>
          <p:nvPr/>
        </p:nvSpPr>
        <p:spPr>
          <a:xfrm>
            <a:off x="1121004" y="5854943"/>
            <a:ext cx="679776"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“Decade of Job Gains Erased in April”</a:t>
            </a:r>
          </a:p>
        </p:txBody>
      </p:sp>
      <p:sp>
        <p:nvSpPr>
          <p:cNvPr id="99" name="TextBox 98">
            <a:extLst>
              <a:ext uri="{FF2B5EF4-FFF2-40B4-BE49-F238E27FC236}">
                <a16:creationId xmlns:a16="http://schemas.microsoft.com/office/drawing/2014/main" id="{984F99A6-B42D-41D8-8CBD-71E10AE45834}"/>
              </a:ext>
            </a:extLst>
          </p:cNvPr>
          <p:cNvSpPr txBox="1"/>
          <p:nvPr/>
        </p:nvSpPr>
        <p:spPr>
          <a:xfrm>
            <a:off x="1129830" y="7311509"/>
            <a:ext cx="1295075" cy="369332"/>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Up Nearly 40% in Past 50 Trading Days”</a:t>
            </a:r>
          </a:p>
        </p:txBody>
      </p:sp>
      <p:sp>
        <p:nvSpPr>
          <p:cNvPr id="100" name="TextBox 99">
            <a:extLst>
              <a:ext uri="{FF2B5EF4-FFF2-40B4-BE49-F238E27FC236}">
                <a16:creationId xmlns:a16="http://schemas.microsoft.com/office/drawing/2014/main" id="{5B91D83A-7BA5-4A77-96FA-7EE39D8C27DC}"/>
              </a:ext>
            </a:extLst>
          </p:cNvPr>
          <p:cNvSpPr txBox="1"/>
          <p:nvPr/>
        </p:nvSpPr>
        <p:spPr>
          <a:xfrm>
            <a:off x="2011406" y="6015851"/>
            <a:ext cx="872212"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Holds Rates Steady, Hints at Future Cuts if Outlook Doesn't Improve”</a:t>
            </a:r>
          </a:p>
        </p:txBody>
      </p:sp>
      <p:cxnSp>
        <p:nvCxnSpPr>
          <p:cNvPr id="101" name="Straight Connector 100">
            <a:extLst>
              <a:ext uri="{FF2B5EF4-FFF2-40B4-BE49-F238E27FC236}">
                <a16:creationId xmlns:a16="http://schemas.microsoft.com/office/drawing/2014/main" id="{2DE06143-16F8-461E-AD25-BE582144F375}"/>
              </a:ext>
            </a:extLst>
          </p:cNvPr>
          <p:cNvCxnSpPr>
            <a:cxnSpLocks/>
          </p:cNvCxnSpPr>
          <p:nvPr/>
        </p:nvCxnSpPr>
        <p:spPr>
          <a:xfrm>
            <a:off x="951333" y="5489728"/>
            <a:ext cx="0" cy="97416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E71DFBDC-367E-4D4F-B5B9-81C3012C10CE}"/>
              </a:ext>
            </a:extLst>
          </p:cNvPr>
          <p:cNvCxnSpPr>
            <a:cxnSpLocks/>
          </p:cNvCxnSpPr>
          <p:nvPr/>
        </p:nvCxnSpPr>
        <p:spPr>
          <a:xfrm>
            <a:off x="5920109" y="5532642"/>
            <a:ext cx="0" cy="35630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8544973C-0A93-43B4-83CA-25026B5F7794}"/>
              </a:ext>
            </a:extLst>
          </p:cNvPr>
          <p:cNvCxnSpPr>
            <a:cxnSpLocks/>
          </p:cNvCxnSpPr>
          <p:nvPr/>
        </p:nvCxnSpPr>
        <p:spPr>
          <a:xfrm>
            <a:off x="3572232" y="5458831"/>
            <a:ext cx="0" cy="55764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864B2FD8-A060-444D-BD87-2A1D0566B5FA}"/>
              </a:ext>
            </a:extLst>
          </p:cNvPr>
          <p:cNvCxnSpPr>
            <a:cxnSpLocks/>
          </p:cNvCxnSpPr>
          <p:nvPr/>
        </p:nvCxnSpPr>
        <p:spPr>
          <a:xfrm>
            <a:off x="1489720" y="5510456"/>
            <a:ext cx="0" cy="35572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5ACFD61-0B98-439F-A3F6-0EE99F770DC8}"/>
              </a:ext>
            </a:extLst>
          </p:cNvPr>
          <p:cNvCxnSpPr>
            <a:cxnSpLocks/>
          </p:cNvCxnSpPr>
          <p:nvPr/>
        </p:nvCxnSpPr>
        <p:spPr>
          <a:xfrm>
            <a:off x="3407009" y="5458993"/>
            <a:ext cx="0" cy="115303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EEBD5C8-75F3-4E15-ABF9-EEC8F8F3418D}"/>
              </a:ext>
            </a:extLst>
          </p:cNvPr>
          <p:cNvCxnSpPr>
            <a:cxnSpLocks/>
          </p:cNvCxnSpPr>
          <p:nvPr/>
        </p:nvCxnSpPr>
        <p:spPr>
          <a:xfrm>
            <a:off x="1912857" y="5481333"/>
            <a:ext cx="0" cy="183017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591CD43-E0F3-495A-84DE-0B9DB1447495}"/>
              </a:ext>
            </a:extLst>
          </p:cNvPr>
          <p:cNvCxnSpPr>
            <a:cxnSpLocks/>
          </p:cNvCxnSpPr>
          <p:nvPr/>
        </p:nvCxnSpPr>
        <p:spPr>
          <a:xfrm>
            <a:off x="2312167" y="5532642"/>
            <a:ext cx="0" cy="481842"/>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3527C9FA-1203-4FC0-91D2-6804A7E14CD4}"/>
              </a:ext>
            </a:extLst>
          </p:cNvPr>
          <p:cNvSpPr txBox="1"/>
          <p:nvPr/>
        </p:nvSpPr>
        <p:spPr>
          <a:xfrm>
            <a:off x="2603469" y="6842149"/>
            <a:ext cx="591277" cy="6463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“Consumer Spending Rose 5.6% in June”</a:t>
            </a:r>
          </a:p>
        </p:txBody>
      </p:sp>
      <p:cxnSp>
        <p:nvCxnSpPr>
          <p:cNvPr id="109" name="Straight Connector 108">
            <a:extLst>
              <a:ext uri="{FF2B5EF4-FFF2-40B4-BE49-F238E27FC236}">
                <a16:creationId xmlns:a16="http://schemas.microsoft.com/office/drawing/2014/main" id="{CCF37DDF-ED2B-4607-A386-B912E0F6E0E9}"/>
              </a:ext>
            </a:extLst>
          </p:cNvPr>
          <p:cNvCxnSpPr>
            <a:cxnSpLocks/>
            <a:endCxn id="108" idx="0"/>
          </p:cNvCxnSpPr>
          <p:nvPr/>
        </p:nvCxnSpPr>
        <p:spPr>
          <a:xfrm flipH="1">
            <a:off x="2899108" y="5517738"/>
            <a:ext cx="12638" cy="132441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F88C63B6-513D-4AFA-B079-11D245C34C16}"/>
              </a:ext>
            </a:extLst>
          </p:cNvPr>
          <p:cNvCxnSpPr>
            <a:cxnSpLocks/>
          </p:cNvCxnSpPr>
          <p:nvPr/>
        </p:nvCxnSpPr>
        <p:spPr>
          <a:xfrm>
            <a:off x="6261502" y="5515951"/>
            <a:ext cx="0" cy="2430286"/>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C686C330-3916-4FCF-A02F-76B51553C1E0}"/>
              </a:ext>
            </a:extLst>
          </p:cNvPr>
          <p:cNvSpPr txBox="1"/>
          <p:nvPr/>
        </p:nvSpPr>
        <p:spPr>
          <a:xfrm>
            <a:off x="6477635" y="6349401"/>
            <a:ext cx="735237" cy="784830"/>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“Small Stocks Widen Their Lead; Russell 2000 Up 15% This Year”</a:t>
            </a:r>
          </a:p>
        </p:txBody>
      </p:sp>
      <p:sp>
        <p:nvSpPr>
          <p:cNvPr id="112" name="TextBox 111">
            <a:extLst>
              <a:ext uri="{FF2B5EF4-FFF2-40B4-BE49-F238E27FC236}">
                <a16:creationId xmlns:a16="http://schemas.microsoft.com/office/drawing/2014/main" id="{827DED07-B56A-4A7F-A826-7A3B08BEFC17}"/>
              </a:ext>
            </a:extLst>
          </p:cNvPr>
          <p:cNvSpPr txBox="1"/>
          <p:nvPr/>
        </p:nvSpPr>
        <p:spPr>
          <a:xfrm>
            <a:off x="5115023" y="7158168"/>
            <a:ext cx="988669" cy="507831"/>
          </a:xfrm>
          <a:prstGeom prst="rect">
            <a:avLst/>
          </a:prstGeom>
          <a:noFill/>
        </p:spPr>
        <p:txBody>
          <a:bodyPr wrap="square" lIns="0" rIns="0"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Stocks Notch Records in Final Trading Day of 2020”</a:t>
            </a:r>
          </a:p>
        </p:txBody>
      </p:sp>
      <p:cxnSp>
        <p:nvCxnSpPr>
          <p:cNvPr id="113" name="Straight Connector 112">
            <a:extLst>
              <a:ext uri="{FF2B5EF4-FFF2-40B4-BE49-F238E27FC236}">
                <a16:creationId xmlns:a16="http://schemas.microsoft.com/office/drawing/2014/main" id="{91388FA6-D394-49F5-BA5B-818EFA84A684}"/>
              </a:ext>
            </a:extLst>
          </p:cNvPr>
          <p:cNvCxnSpPr>
            <a:cxnSpLocks/>
          </p:cNvCxnSpPr>
          <p:nvPr/>
        </p:nvCxnSpPr>
        <p:spPr>
          <a:xfrm>
            <a:off x="4942987" y="5464356"/>
            <a:ext cx="0" cy="38988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D1C404F5-FAE3-431A-9E9D-98C7EEB95BF4}"/>
              </a:ext>
            </a:extLst>
          </p:cNvPr>
          <p:cNvCxnSpPr>
            <a:cxnSpLocks/>
          </p:cNvCxnSpPr>
          <p:nvPr/>
        </p:nvCxnSpPr>
        <p:spPr>
          <a:xfrm>
            <a:off x="5237500" y="5305009"/>
            <a:ext cx="0" cy="110127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954D88E-67CE-49A0-BE5B-9951DA467E8E}"/>
              </a:ext>
            </a:extLst>
          </p:cNvPr>
          <p:cNvCxnSpPr>
            <a:cxnSpLocks/>
          </p:cNvCxnSpPr>
          <p:nvPr/>
        </p:nvCxnSpPr>
        <p:spPr>
          <a:xfrm>
            <a:off x="6524864" y="5500607"/>
            <a:ext cx="0" cy="82605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72B69569-B67F-42C8-B280-0C5D71814CAB}"/>
              </a:ext>
            </a:extLst>
          </p:cNvPr>
          <p:cNvCxnSpPr>
            <a:cxnSpLocks/>
          </p:cNvCxnSpPr>
          <p:nvPr/>
        </p:nvCxnSpPr>
        <p:spPr>
          <a:xfrm>
            <a:off x="5563258" y="5487705"/>
            <a:ext cx="0" cy="1670463"/>
          </a:xfrm>
          <a:prstGeom prst="line">
            <a:avLst/>
          </a:prstGeom>
          <a:ln w="6350"/>
        </p:spPr>
        <p:style>
          <a:lnRef idx="1">
            <a:schemeClr val="accent1"/>
          </a:lnRef>
          <a:fillRef idx="0">
            <a:schemeClr val="accent1"/>
          </a:fillRef>
          <a:effectRef idx="0">
            <a:schemeClr val="accent1"/>
          </a:effectRef>
          <a:fontRef idx="minor">
            <a:schemeClr val="tx1"/>
          </a:fontRef>
        </p:style>
      </p:cxnSp>
      <p:grpSp>
        <p:nvGrpSpPr>
          <p:cNvPr id="126" name="Graph">
            <a:extLst>
              <a:ext uri="{FF2B5EF4-FFF2-40B4-BE49-F238E27FC236}">
                <a16:creationId xmlns:a16="http://schemas.microsoft.com/office/drawing/2014/main" id="{C2AF84DD-F187-4C81-90F3-49843BCD61FD}"/>
              </a:ext>
            </a:extLst>
          </p:cNvPr>
          <p:cNvGrpSpPr/>
          <p:nvPr/>
        </p:nvGrpSpPr>
        <p:grpSpPr>
          <a:xfrm>
            <a:off x="578206" y="2820815"/>
            <a:ext cx="6810026" cy="2889045"/>
            <a:chOff x="696537" y="1959276"/>
            <a:chExt cx="5373861" cy="2712354"/>
          </a:xfrm>
        </p:grpSpPr>
        <p:sp>
          <p:nvSpPr>
            <p:cNvPr id="128" name="TextBox 1">
              <a:extLst>
                <a:ext uri="{FF2B5EF4-FFF2-40B4-BE49-F238E27FC236}">
                  <a16:creationId xmlns:a16="http://schemas.microsoft.com/office/drawing/2014/main" id="{E2B55F99-0A7C-4EEA-81FA-09145211A964}"/>
                </a:ext>
              </a:extLst>
            </p:cNvPr>
            <p:cNvSpPr txBox="1"/>
            <p:nvPr/>
          </p:nvSpPr>
          <p:spPr>
            <a:xfrm>
              <a:off x="700807" y="1959276"/>
              <a:ext cx="2707698" cy="22279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(Q1 2020–Q1 2021)</a:t>
              </a:r>
            </a:p>
          </p:txBody>
        </p:sp>
        <p:graphicFrame>
          <p:nvGraphicFramePr>
            <p:cNvPr id="127" name="Chart 126">
              <a:extLst>
                <a:ext uri="{FF2B5EF4-FFF2-40B4-BE49-F238E27FC236}">
                  <a16:creationId xmlns:a16="http://schemas.microsoft.com/office/drawing/2014/main" id="{3DF76633-B746-4EE7-A6C7-BC79C33EFA11}"/>
                </a:ext>
              </a:extLst>
            </p:cNvPr>
            <p:cNvGraphicFramePr/>
            <p:nvPr>
              <p:extLst>
                <p:ext uri="{D42A27DB-BD31-4B8C-83A1-F6EECF244321}">
                  <p14:modId xmlns:p14="http://schemas.microsoft.com/office/powerpoint/2010/main" val="3651348446"/>
                </p:ext>
              </p:extLst>
            </p:nvPr>
          </p:nvGraphicFramePr>
          <p:xfrm>
            <a:off x="696537" y="2000421"/>
            <a:ext cx="5373861" cy="2671209"/>
          </p:xfrm>
          <a:graphic>
            <a:graphicData uri="http://schemas.openxmlformats.org/drawingml/2006/chart">
              <c:chart xmlns:c="http://schemas.openxmlformats.org/drawingml/2006/chart" xmlns:r="http://schemas.openxmlformats.org/officeDocument/2006/relationships" r:id="rId3"/>
            </a:graphicData>
          </a:graphic>
        </p:graphicFrame>
      </p:grpSp>
      <p:pic>
        <p:nvPicPr>
          <p:cNvPr id="50" name="Picture Placeholder 2">
            <a:extLst>
              <a:ext uri="{FF2B5EF4-FFF2-40B4-BE49-F238E27FC236}">
                <a16:creationId xmlns:a16="http://schemas.microsoft.com/office/drawing/2014/main" id="{A18BBB27-7AA7-48EF-A137-529B2ABB9331}"/>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1078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Asset Classes</a:t>
            </a:r>
            <a:br>
              <a:rPr lang="en-US" dirty="0"/>
            </a:br>
            <a:endParaRPr lang="en-US" dirty="0"/>
          </a:p>
        </p:txBody>
      </p:sp>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The S&amp;P data is provided by Standard &amp; Poor's Index Services Group. Frank Russell Company is the source and owner of the trademarks, service marks, and copyrights related to the Russell Indexes. MSCI data © MSCI 2021, all rights reserved. Dow Jones data © 2021 S&amp;P Dow Jones Indices LLC, a division of S&amp;P Global. All rights reserved. S&amp;P data © 2021 S&amp;P Dow Jones Indices LLC, a division of S&amp;P Global. All rights reserved. Bloomberg Barclays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p:txBody>
          <a:bodyPr/>
          <a:lstStyle/>
          <a:p>
            <a:r>
              <a:rPr lang="en-US" dirty="0"/>
              <a:t>Equity markets around the globe posted positive returns in the first quarter. Looking at broad market indices, US and non-US developed markets outperformed emerging markets.</a:t>
            </a:r>
          </a:p>
          <a:p>
            <a:r>
              <a:rPr lang="en-US" dirty="0"/>
              <a:t>Value outperformed growth across regions. Small caps outperformed large caps across regions as well.</a:t>
            </a:r>
          </a:p>
          <a:p>
            <a:r>
              <a:rPr lang="en-US" dirty="0"/>
              <a:t>REIT indices outperformed equity market indices in the US and underperformed in non-US developed markets. </a:t>
            </a:r>
          </a:p>
        </p:txBody>
      </p:sp>
      <p:sp>
        <p:nvSpPr>
          <p:cNvPr id="12" name="Text Placeholder 11"/>
          <p:cNvSpPr>
            <a:spLocks noGrp="1"/>
          </p:cNvSpPr>
          <p:nvPr>
            <p:ph type="body" sz="quarter" idx="14"/>
          </p:nvPr>
        </p:nvSpPr>
        <p:spPr/>
        <p:txBody>
          <a:bodyPr/>
          <a:lstStyle/>
          <a:p>
            <a:pPr lvl="0"/>
            <a:r>
              <a:rPr lang="en-US" dirty="0">
                <a:highlight>
                  <a:srgbClr val="FFFFFF"/>
                </a:highlight>
              </a:rPr>
              <a:t>First Quarter 2021 </a:t>
            </a:r>
            <a:r>
              <a:rPr lang="en-US" dirty="0"/>
              <a:t>Index Returns (%)</a:t>
            </a:r>
          </a:p>
          <a:p>
            <a:endParaRPr lang="en-US" dirty="0"/>
          </a:p>
        </p:txBody>
      </p:sp>
      <p:cxnSp>
        <p:nvCxnSpPr>
          <p:cNvPr id="7" name="Straight Connector 6"/>
          <p:cNvCxnSpPr>
            <a:cxnSpLocks/>
          </p:cNvCxnSpPr>
          <p:nvPr/>
        </p:nvCxnSpPr>
        <p:spPr>
          <a:xfrm>
            <a:off x="547255" y="4240334"/>
            <a:ext cx="6882245"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graphicFrame>
        <p:nvGraphicFramePr>
          <p:cNvPr id="10" name="Chart 9">
            <a:extLst>
              <a:ext uri="{FF2B5EF4-FFF2-40B4-BE49-F238E27FC236}">
                <a16:creationId xmlns:a16="http://schemas.microsoft.com/office/drawing/2014/main" id="{BBFADB38-387D-4871-9AC7-811505E6785E}"/>
              </a:ext>
            </a:extLst>
          </p:cNvPr>
          <p:cNvGraphicFramePr/>
          <p:nvPr>
            <p:extLst>
              <p:ext uri="{D42A27DB-BD31-4B8C-83A1-F6EECF244321}">
                <p14:modId xmlns:p14="http://schemas.microsoft.com/office/powerpoint/2010/main" val="2909032253"/>
              </p:ext>
            </p:extLst>
          </p:nvPr>
        </p:nvGraphicFramePr>
        <p:xfrm>
          <a:off x="552385" y="4459213"/>
          <a:ext cx="6809203" cy="4260888"/>
        </p:xfrm>
        <a:graphic>
          <a:graphicData uri="http://schemas.openxmlformats.org/drawingml/2006/chart">
            <c:chart xmlns:c="http://schemas.openxmlformats.org/drawingml/2006/chart" xmlns:r="http://schemas.openxmlformats.org/officeDocument/2006/relationships" r:id="rId2"/>
          </a:graphicData>
        </a:graphic>
      </p:graphicFrame>
      <p:pic>
        <p:nvPicPr>
          <p:cNvPr id="13" name="Picture Placeholder 2">
            <a:extLst>
              <a:ext uri="{FF2B5EF4-FFF2-40B4-BE49-F238E27FC236}">
                <a16:creationId xmlns:a16="http://schemas.microsoft.com/office/drawing/2014/main" id="{8E8B0F84-3199-4E16-82C8-33741AC2EFC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2683156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382B0509-F83A-4804-82FD-15369A3D6D89}"/>
              </a:ext>
            </a:extLst>
          </p:cNvPr>
          <p:cNvGraphicFramePr>
            <a:graphicFrameLocks noChangeAspect="1"/>
          </p:cNvGraphicFramePr>
          <p:nvPr>
            <p:extLst>
              <p:ext uri="{D42A27DB-BD31-4B8C-83A1-F6EECF244321}">
                <p14:modId xmlns:p14="http://schemas.microsoft.com/office/powerpoint/2010/main" val="322551272"/>
              </p:ext>
            </p:extLst>
          </p:nvPr>
        </p:nvGraphicFramePr>
        <p:xfrm>
          <a:off x="3506788" y="6162675"/>
          <a:ext cx="3744912" cy="1974850"/>
        </p:xfrm>
        <a:graphic>
          <a:graphicData uri="http://schemas.openxmlformats.org/presentationml/2006/ole">
            <mc:AlternateContent xmlns:mc="http://schemas.openxmlformats.org/markup-compatibility/2006">
              <mc:Choice xmlns:v="urn:schemas-microsoft-com:vml" Requires="v">
                <p:oleObj name="Worksheet" r:id="rId3" imgW="4305465" imgH="2200223" progId="Excel.Sheet.12">
                  <p:embed/>
                </p:oleObj>
              </mc:Choice>
              <mc:Fallback>
                <p:oleObj name="Worksheet" r:id="rId3" imgW="4305465" imgH="2200223" progId="Excel.Sheet.12">
                  <p:embed/>
                  <p:pic>
                    <p:nvPicPr>
                      <p:cNvPr id="20" name="Object 19">
                        <a:extLst>
                          <a:ext uri="{FF2B5EF4-FFF2-40B4-BE49-F238E27FC236}">
                            <a16:creationId xmlns:a16="http://schemas.microsoft.com/office/drawing/2014/main" id="{382B0509-F83A-4804-82FD-15369A3D6D89}"/>
                          </a:ext>
                        </a:extLst>
                      </p:cNvPr>
                      <p:cNvPicPr>
                        <a:picLocks noChangeAspect="1" noChangeArrowheads="1"/>
                      </p:cNvPicPr>
                      <p:nvPr/>
                    </p:nvPicPr>
                    <p:blipFill>
                      <a:blip r:embed="rId4"/>
                      <a:srcRect/>
                      <a:stretch>
                        <a:fillRect/>
                      </a:stretch>
                    </p:blipFill>
                    <p:spPr bwMode="auto">
                      <a:xfrm>
                        <a:off x="3506788" y="6162675"/>
                        <a:ext cx="3744912" cy="1974850"/>
                      </a:xfrm>
                      <a:prstGeom prst="rect">
                        <a:avLst/>
                      </a:prstGeom>
                      <a:noFill/>
                      <a:ln>
                        <a:noFill/>
                      </a:ln>
                    </p:spPr>
                  </p:pic>
                </p:oleObj>
              </mc:Fallback>
            </mc:AlternateContent>
          </a:graphicData>
        </a:graphic>
      </p:graphicFrame>
      <p:sp>
        <p:nvSpPr>
          <p:cNvPr id="2" name="Title 1"/>
          <p:cNvSpPr>
            <a:spLocks noGrp="1"/>
          </p:cNvSpPr>
          <p:nvPr>
            <p:ph type="title"/>
          </p:nvPr>
        </p:nvSpPr>
        <p:spPr>
          <a:noFill/>
        </p:spPr>
        <p:txBody>
          <a:bodyPr/>
          <a:lstStyle/>
          <a:p>
            <a:r>
              <a:rPr lang="en-US" dirty="0"/>
              <a:t>US Stocks</a:t>
            </a:r>
          </a:p>
        </p:txBody>
      </p:sp>
      <p:sp>
        <p:nvSpPr>
          <p:cNvPr id="8" name="Text Placeholder 7"/>
          <p:cNvSpPr>
            <a:spLocks noGrp="1"/>
          </p:cNvSpPr>
          <p:nvPr>
            <p:ph type="body" sz="quarter" idx="14"/>
          </p:nvPr>
        </p:nvSpPr>
        <p:spPr/>
        <p:txBody>
          <a:bodyPr/>
          <a:lstStyle/>
          <a:p>
            <a:r>
              <a:rPr lang="en-US" dirty="0">
                <a:highlight>
                  <a:srgbClr val="FFFFFF"/>
                </a:highlight>
              </a:rPr>
              <a:t>First Quarter 2021 </a:t>
            </a:r>
            <a:r>
              <a:rPr lang="en-US" dirty="0"/>
              <a:t>Index Returns</a:t>
            </a:r>
          </a:p>
        </p:txBody>
      </p:sp>
      <p:sp>
        <p:nvSpPr>
          <p:cNvPr id="9" name="Text Placeholder 8"/>
          <p:cNvSpPr>
            <a:spLocks noGrp="1"/>
          </p:cNvSpPr>
          <p:nvPr>
            <p:ph type="body" sz="quarter" idx="15"/>
          </p:nvPr>
        </p:nvSpPr>
        <p:spPr>
          <a:xfrm>
            <a:off x="434226" y="9272346"/>
            <a:ext cx="7003212"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Dow Jones US Select REIT Index used as proxy for the US REIT market. Frank Russell Company is source and owner of trademarks, service marks, and copyrights related to Russell Indexes. MSCI data © MSCI 2021, all rights reserved. </a:t>
            </a:r>
          </a:p>
          <a:p>
            <a:endParaRPr lang="en-US" dirty="0"/>
          </a:p>
        </p:txBody>
      </p:sp>
      <p:sp>
        <p:nvSpPr>
          <p:cNvPr id="14" name="Text Placeholder 13"/>
          <p:cNvSpPr>
            <a:spLocks noGrp="1"/>
          </p:cNvSpPr>
          <p:nvPr>
            <p:ph type="body" sz="quarter" idx="18"/>
          </p:nvPr>
        </p:nvSpPr>
        <p:spPr/>
        <p:txBody>
          <a:bodyPr/>
          <a:lstStyle/>
          <a:p>
            <a:r>
              <a:rPr lang="en-US" dirty="0"/>
              <a:t>The US equity market posted positive returns for the quarter and outperformed non-US developed markets and emerging markets. </a:t>
            </a:r>
          </a:p>
          <a:p>
            <a:r>
              <a:rPr lang="en-US" dirty="0"/>
              <a:t>Value outperformed growth across large and small cap stocks.</a:t>
            </a:r>
          </a:p>
          <a:p>
            <a:r>
              <a:rPr lang="en-US" dirty="0"/>
              <a:t>Small caps outperformed large caps.</a:t>
            </a:r>
          </a:p>
          <a:p>
            <a:r>
              <a:rPr lang="en-US" dirty="0"/>
              <a:t>REIT indices outperformed equity market indices.</a:t>
            </a:r>
          </a:p>
        </p:txBody>
      </p:sp>
      <p:cxnSp>
        <p:nvCxnSpPr>
          <p:cNvPr id="13" name="Straight Connector 12"/>
          <p:cNvCxnSpPr>
            <a:cxnSpLocks/>
          </p:cNvCxnSpPr>
          <p:nvPr/>
        </p:nvCxnSpPr>
        <p:spPr>
          <a:xfrm>
            <a:off x="3311448" y="2650466"/>
            <a:ext cx="0" cy="573928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66F6FF41-5833-4EBF-9145-362BCED2914A}" type="slidenum">
              <a:rPr lang="en-US" smtClean="0"/>
              <a:pPr/>
              <a:t>8</a:t>
            </a:fld>
            <a:endParaRPr lang="en-US" dirty="0"/>
          </a:p>
        </p:txBody>
      </p:sp>
      <p:grpSp>
        <p:nvGrpSpPr>
          <p:cNvPr id="17" name="Group 16">
            <a:extLst>
              <a:ext uri="{FF2B5EF4-FFF2-40B4-BE49-F238E27FC236}">
                <a16:creationId xmlns:a16="http://schemas.microsoft.com/office/drawing/2014/main" id="{C472D6E2-3244-4243-9C70-C37D313D4B94}"/>
              </a:ext>
            </a:extLst>
          </p:cNvPr>
          <p:cNvGrpSpPr/>
          <p:nvPr/>
        </p:nvGrpSpPr>
        <p:grpSpPr>
          <a:xfrm>
            <a:off x="474526" y="6268716"/>
            <a:ext cx="2709262" cy="404896"/>
            <a:chOff x="609600" y="4798637"/>
            <a:chExt cx="3771481" cy="404896"/>
          </a:xfrm>
        </p:grpSpPr>
        <p:cxnSp>
          <p:nvCxnSpPr>
            <p:cNvPr id="21" name="Straight Connector 20">
              <a:extLst>
                <a:ext uri="{FF2B5EF4-FFF2-40B4-BE49-F238E27FC236}">
                  <a16:creationId xmlns:a16="http://schemas.microsoft.com/office/drawing/2014/main" id="{08409EA4-BD8B-4B20-9C6E-072999A35ED4}"/>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10">
              <a:extLst>
                <a:ext uri="{FF2B5EF4-FFF2-40B4-BE49-F238E27FC236}">
                  <a16:creationId xmlns:a16="http://schemas.microsoft.com/office/drawing/2014/main" id="{259AD5FB-96BA-4841-B4E5-35726259D2B4}"/>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accent1"/>
                </a:solidFill>
              </a:endParaRPr>
            </a:p>
          </p:txBody>
        </p:sp>
      </p:grpSp>
      <p:grpSp>
        <p:nvGrpSpPr>
          <p:cNvPr id="25" name="Group 24">
            <a:extLst>
              <a:ext uri="{FF2B5EF4-FFF2-40B4-BE49-F238E27FC236}">
                <a16:creationId xmlns:a16="http://schemas.microsoft.com/office/drawing/2014/main" id="{3079EDA6-7D11-44EC-8A1D-B1AD42BDA6D0}"/>
              </a:ext>
            </a:extLst>
          </p:cNvPr>
          <p:cNvGrpSpPr/>
          <p:nvPr/>
        </p:nvGrpSpPr>
        <p:grpSpPr>
          <a:xfrm>
            <a:off x="3390344" y="2604836"/>
            <a:ext cx="3875088" cy="342590"/>
            <a:chOff x="4635169" y="1826708"/>
            <a:chExt cx="4441437" cy="342590"/>
          </a:xfrm>
        </p:grpSpPr>
        <p:sp>
          <p:nvSpPr>
            <p:cNvPr id="26" name="Content Placeholder 9">
              <a:extLst>
                <a:ext uri="{FF2B5EF4-FFF2-40B4-BE49-F238E27FC236}">
                  <a16:creationId xmlns:a16="http://schemas.microsoft.com/office/drawing/2014/main" id="{17CECAC0-B98F-4DD5-8E45-F112FF90A06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27" name="Straight Connector 26">
              <a:extLst>
                <a:ext uri="{FF2B5EF4-FFF2-40B4-BE49-F238E27FC236}">
                  <a16:creationId xmlns:a16="http://schemas.microsoft.com/office/drawing/2014/main" id="{C01A09BE-7111-468A-A9CF-402BB5222E5B}"/>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8" name="Content Placeholder 23">
            <a:extLst>
              <a:ext uri="{FF2B5EF4-FFF2-40B4-BE49-F238E27FC236}">
                <a16:creationId xmlns:a16="http://schemas.microsoft.com/office/drawing/2014/main" id="{1962FA60-6A9D-4E95-B9F0-DA0B1C184331}"/>
              </a:ext>
            </a:extLst>
          </p:cNvPr>
          <p:cNvSpPr txBox="1">
            <a:spLocks/>
          </p:cNvSpPr>
          <p:nvPr/>
        </p:nvSpPr>
        <p:spPr>
          <a:xfrm>
            <a:off x="3422202" y="6268713"/>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19" name="Chart 18">
            <a:extLst>
              <a:ext uri="{FF2B5EF4-FFF2-40B4-BE49-F238E27FC236}">
                <a16:creationId xmlns:a16="http://schemas.microsoft.com/office/drawing/2014/main" id="{39E6457A-53B9-4EE5-B1DA-9C642F186D10}"/>
              </a:ext>
            </a:extLst>
          </p:cNvPr>
          <p:cNvGraphicFramePr/>
          <p:nvPr>
            <p:extLst>
              <p:ext uri="{D42A27DB-BD31-4B8C-83A1-F6EECF244321}">
                <p14:modId xmlns:p14="http://schemas.microsoft.com/office/powerpoint/2010/main" val="1592150791"/>
              </p:ext>
            </p:extLst>
          </p:nvPr>
        </p:nvGraphicFramePr>
        <p:xfrm>
          <a:off x="3442078" y="3182781"/>
          <a:ext cx="4121475" cy="219272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Chart 22">
            <a:extLst>
              <a:ext uri="{FF2B5EF4-FFF2-40B4-BE49-F238E27FC236}">
                <a16:creationId xmlns:a16="http://schemas.microsoft.com/office/drawing/2014/main" id="{309E0397-1B11-4B6C-8CB6-0988235B25B7}"/>
              </a:ext>
            </a:extLst>
          </p:cNvPr>
          <p:cNvGraphicFramePr/>
          <p:nvPr>
            <p:extLst>
              <p:ext uri="{D42A27DB-BD31-4B8C-83A1-F6EECF244321}">
                <p14:modId xmlns:p14="http://schemas.microsoft.com/office/powerpoint/2010/main" val="2417151713"/>
              </p:ext>
            </p:extLst>
          </p:nvPr>
        </p:nvGraphicFramePr>
        <p:xfrm>
          <a:off x="404822" y="6600376"/>
          <a:ext cx="3433396" cy="1789379"/>
        </p:xfrm>
        <a:graphic>
          <a:graphicData uri="http://schemas.openxmlformats.org/drawingml/2006/chart">
            <c:chart xmlns:c="http://schemas.openxmlformats.org/drawingml/2006/chart" xmlns:r="http://schemas.openxmlformats.org/officeDocument/2006/relationships" r:id="rId6"/>
          </a:graphicData>
        </a:graphic>
      </p:graphicFrame>
      <p:pic>
        <p:nvPicPr>
          <p:cNvPr id="29" name="Picture Placeholder 2">
            <a:extLst>
              <a:ext uri="{FF2B5EF4-FFF2-40B4-BE49-F238E27FC236}">
                <a16:creationId xmlns:a16="http://schemas.microsoft.com/office/drawing/2014/main" id="{5A398CF1-7110-4727-9EC1-8E937BF4EC16}"/>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139724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a:extLst>
              <a:ext uri="{FF2B5EF4-FFF2-40B4-BE49-F238E27FC236}">
                <a16:creationId xmlns:a16="http://schemas.microsoft.com/office/drawing/2014/main" id="{3DD907A6-E6B5-4BBC-8B7D-BCB02F262DFD}"/>
              </a:ext>
            </a:extLst>
          </p:cNvPr>
          <p:cNvGraphicFramePr>
            <a:graphicFrameLocks noChangeAspect="1"/>
          </p:cNvGraphicFramePr>
          <p:nvPr>
            <p:extLst>
              <p:ext uri="{D42A27DB-BD31-4B8C-83A1-F6EECF244321}">
                <p14:modId xmlns:p14="http://schemas.microsoft.com/office/powerpoint/2010/main" val="2022953400"/>
              </p:ext>
            </p:extLst>
          </p:nvPr>
        </p:nvGraphicFramePr>
        <p:xfrm>
          <a:off x="3505200" y="6113031"/>
          <a:ext cx="3810000" cy="1885950"/>
        </p:xfrm>
        <a:graphic>
          <a:graphicData uri="http://schemas.openxmlformats.org/presentationml/2006/ole">
            <mc:AlternateContent xmlns:mc="http://schemas.openxmlformats.org/markup-compatibility/2006">
              <mc:Choice xmlns:v="urn:schemas-microsoft-com:vml" Requires="v">
                <p:oleObj name="Worksheet" r:id="rId3" imgW="3810004" imgH="1885906" progId="Excel.Sheet.12">
                  <p:embed/>
                </p:oleObj>
              </mc:Choice>
              <mc:Fallback>
                <p:oleObj name="Worksheet" r:id="rId3" imgW="3810004" imgH="1885906" progId="Excel.Sheet.12">
                  <p:embed/>
                  <p:pic>
                    <p:nvPicPr>
                      <p:cNvPr id="40" name="Object 39">
                        <a:extLst>
                          <a:ext uri="{FF2B5EF4-FFF2-40B4-BE49-F238E27FC236}">
                            <a16:creationId xmlns:a16="http://schemas.microsoft.com/office/drawing/2014/main" id="{3DD907A6-E6B5-4BBC-8B7D-BCB02F262DFD}"/>
                          </a:ext>
                        </a:extLst>
                      </p:cNvPr>
                      <p:cNvPicPr>
                        <a:picLocks noChangeAspect="1" noChangeArrowheads="1"/>
                      </p:cNvPicPr>
                      <p:nvPr/>
                    </p:nvPicPr>
                    <p:blipFill>
                      <a:blip r:embed="rId4"/>
                      <a:srcRect/>
                      <a:stretch>
                        <a:fillRect/>
                      </a:stretch>
                    </p:blipFill>
                    <p:spPr bwMode="auto">
                      <a:xfrm>
                        <a:off x="3505200" y="6113031"/>
                        <a:ext cx="3810000" cy="1885950"/>
                      </a:xfrm>
                      <a:prstGeom prst="rect">
                        <a:avLst/>
                      </a:prstGeom>
                      <a:noFill/>
                      <a:ln>
                        <a:noFill/>
                      </a:ln>
                    </p:spPr>
                  </p:pic>
                </p:oleObj>
              </mc:Fallback>
            </mc:AlternateContent>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sp>
        <p:nvSpPr>
          <p:cNvPr id="5" name="Text Placeholder 4"/>
          <p:cNvSpPr>
            <a:spLocks noGrp="1"/>
          </p:cNvSpPr>
          <p:nvPr>
            <p:ph type="body" sz="quarter" idx="14"/>
          </p:nvPr>
        </p:nvSpPr>
        <p:spPr/>
        <p:txBody>
          <a:bodyPr/>
          <a:lstStyle/>
          <a:p>
            <a:pPr lvl="0"/>
            <a:r>
              <a:rPr lang="en-US" dirty="0">
                <a:highlight>
                  <a:srgbClr val="FFFFFF"/>
                </a:highlight>
              </a:rPr>
              <a:t>First Quarter 2021 Index </a:t>
            </a:r>
            <a:r>
              <a:rPr lang="en-US" dirty="0"/>
              <a:t>Returns</a:t>
            </a:r>
          </a:p>
        </p:txBody>
      </p:sp>
      <p:sp>
        <p:nvSpPr>
          <p:cNvPr id="12" name="Text Placeholder 11"/>
          <p:cNvSpPr>
            <a:spLocks noGrp="1"/>
          </p:cNvSpPr>
          <p:nvPr>
            <p:ph type="body" sz="quarter" idx="15"/>
          </p:nvPr>
        </p:nvSpPr>
        <p:spPr>
          <a:xfrm>
            <a:off x="434226" y="928232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2021, all rights reserved. Frank Russell Company is the source and owner of the trademarks, service marks, and copyrights related to the Russell Indexes.</a:t>
            </a:r>
          </a:p>
          <a:p>
            <a:endParaRPr lang="en-US" dirty="0"/>
          </a:p>
        </p:txBody>
      </p:sp>
      <p:sp>
        <p:nvSpPr>
          <p:cNvPr id="7" name="Text Placeholder 6"/>
          <p:cNvSpPr>
            <a:spLocks noGrp="1"/>
          </p:cNvSpPr>
          <p:nvPr>
            <p:ph type="body" sz="quarter" idx="18"/>
          </p:nvPr>
        </p:nvSpPr>
        <p:spPr/>
        <p:txBody>
          <a:bodyPr/>
          <a:lstStyle/>
          <a:p>
            <a:r>
              <a:rPr lang="en-US" dirty="0"/>
              <a:t>Developed markets outside the US posted positive returns for the quarter, underperforming US equities but outperforming emerging markets. </a:t>
            </a:r>
          </a:p>
          <a:p>
            <a:r>
              <a:rPr lang="en-US" dirty="0"/>
              <a:t>Value outperformed growth.</a:t>
            </a:r>
          </a:p>
          <a:p>
            <a:r>
              <a:rPr lang="en-US" dirty="0"/>
              <a:t>Small caps outperformed large caps. </a:t>
            </a:r>
          </a:p>
        </p:txBody>
      </p:sp>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dirty="0"/>
          </a:p>
        </p:txBody>
      </p:sp>
      <p:grpSp>
        <p:nvGrpSpPr>
          <p:cNvPr id="23" name="Group 22">
            <a:extLst>
              <a:ext uri="{FF2B5EF4-FFF2-40B4-BE49-F238E27FC236}">
                <a16:creationId xmlns:a16="http://schemas.microsoft.com/office/drawing/2014/main" id="{E3D56846-E61F-4922-A62A-B578E2C117FA}"/>
              </a:ext>
            </a:extLst>
          </p:cNvPr>
          <p:cNvGrpSpPr/>
          <p:nvPr/>
        </p:nvGrpSpPr>
        <p:grpSpPr>
          <a:xfrm>
            <a:off x="476137" y="6122103"/>
            <a:ext cx="2709262" cy="439482"/>
            <a:chOff x="609600" y="4618157"/>
            <a:chExt cx="3771481" cy="439482"/>
          </a:xfrm>
        </p:grpSpPr>
        <p:cxnSp>
          <p:nvCxnSpPr>
            <p:cNvPr id="24" name="Straight Connector 23">
              <a:extLst>
                <a:ext uri="{FF2B5EF4-FFF2-40B4-BE49-F238E27FC236}">
                  <a16:creationId xmlns:a16="http://schemas.microsoft.com/office/drawing/2014/main" id="{C09C3BA8-8CA7-4A89-882A-5FE3AA8AA5AD}"/>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1AEEBC9-1602-4A0E-9F88-AAA681F3D804}"/>
                </a:ext>
              </a:extLst>
            </p:cNvPr>
            <p:cNvSpPr txBox="1">
              <a:spLocks/>
            </p:cNvSpPr>
            <p:nvPr/>
          </p:nvSpPr>
          <p:spPr>
            <a:xfrm>
              <a:off x="609600" y="461815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accent1"/>
                </a:solidFill>
              </a:endParaRPr>
            </a:p>
          </p:txBody>
        </p:sp>
      </p:grpSp>
      <p:grpSp>
        <p:nvGrpSpPr>
          <p:cNvPr id="30" name="Group 29">
            <a:extLst>
              <a:ext uri="{FF2B5EF4-FFF2-40B4-BE49-F238E27FC236}">
                <a16:creationId xmlns:a16="http://schemas.microsoft.com/office/drawing/2014/main" id="{A19F89CF-04C2-41ED-A97E-496400E1EDC5}"/>
              </a:ext>
            </a:extLst>
          </p:cNvPr>
          <p:cNvGrpSpPr/>
          <p:nvPr/>
        </p:nvGrpSpPr>
        <p:grpSpPr>
          <a:xfrm>
            <a:off x="3419054" y="2604836"/>
            <a:ext cx="3949281" cy="342590"/>
            <a:chOff x="4635169" y="1826708"/>
            <a:chExt cx="4441437" cy="342590"/>
          </a:xfrm>
        </p:grpSpPr>
        <p:sp>
          <p:nvSpPr>
            <p:cNvPr id="31" name="Content Placeholder 9">
              <a:extLst>
                <a:ext uri="{FF2B5EF4-FFF2-40B4-BE49-F238E27FC236}">
                  <a16:creationId xmlns:a16="http://schemas.microsoft.com/office/drawing/2014/main" id="{596FC34D-E1A3-4745-9187-274DD95B28E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a:t>
              </a:r>
            </a:p>
            <a:p>
              <a:pPr>
                <a:spcBef>
                  <a:spcPts val="0"/>
                </a:spcBef>
              </a:pPr>
              <a:endParaRPr lang="en-US" sz="1000" b="1" dirty="0">
                <a:solidFill>
                  <a:schemeClr val="accent1"/>
                </a:solidFill>
              </a:endParaRPr>
            </a:p>
          </p:txBody>
        </p:sp>
        <p:cxnSp>
          <p:nvCxnSpPr>
            <p:cNvPr id="34" name="Straight Connector 33">
              <a:extLst>
                <a:ext uri="{FF2B5EF4-FFF2-40B4-BE49-F238E27FC236}">
                  <a16:creationId xmlns:a16="http://schemas.microsoft.com/office/drawing/2014/main" id="{1E04DAEA-EEF1-46BB-820F-0BEA1F197115}"/>
                </a:ext>
              </a:extLst>
            </p:cNvPr>
            <p:cNvCxnSpPr>
              <a:cxnSpLocks/>
            </p:cNvCxnSpPr>
            <p:nvPr/>
          </p:nvCxnSpPr>
          <p:spPr>
            <a:xfrm flipV="1">
              <a:off x="4724400" y="2105100"/>
              <a:ext cx="431847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5" name="Content Placeholder 23">
            <a:extLst>
              <a:ext uri="{FF2B5EF4-FFF2-40B4-BE49-F238E27FC236}">
                <a16:creationId xmlns:a16="http://schemas.microsoft.com/office/drawing/2014/main" id="{E9F8133F-9076-4BB6-BF80-8BBE2100E997}"/>
              </a:ext>
            </a:extLst>
          </p:cNvPr>
          <p:cNvSpPr txBox="1">
            <a:spLocks/>
          </p:cNvSpPr>
          <p:nvPr/>
        </p:nvSpPr>
        <p:spPr>
          <a:xfrm>
            <a:off x="3413951" y="626722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aphicFrame>
        <p:nvGraphicFramePr>
          <p:cNvPr id="29" name="Chart 28">
            <a:extLst>
              <a:ext uri="{FF2B5EF4-FFF2-40B4-BE49-F238E27FC236}">
                <a16:creationId xmlns:a16="http://schemas.microsoft.com/office/drawing/2014/main" id="{0F2D8747-0947-4B6A-86CF-124C5957356C}"/>
              </a:ext>
            </a:extLst>
          </p:cNvPr>
          <p:cNvGraphicFramePr/>
          <p:nvPr>
            <p:extLst>
              <p:ext uri="{D42A27DB-BD31-4B8C-83A1-F6EECF244321}">
                <p14:modId xmlns:p14="http://schemas.microsoft.com/office/powerpoint/2010/main" val="303755209"/>
              </p:ext>
            </p:extLst>
          </p:nvPr>
        </p:nvGraphicFramePr>
        <p:xfrm>
          <a:off x="3402228" y="3001803"/>
          <a:ext cx="4242294" cy="24687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9" name="Chart 38">
            <a:extLst>
              <a:ext uri="{FF2B5EF4-FFF2-40B4-BE49-F238E27FC236}">
                <a16:creationId xmlns:a16="http://schemas.microsoft.com/office/drawing/2014/main" id="{12BB430A-7684-47A1-8672-5B83CE6629FA}"/>
              </a:ext>
            </a:extLst>
          </p:cNvPr>
          <p:cNvGraphicFramePr/>
          <p:nvPr>
            <p:extLst>
              <p:ext uri="{D42A27DB-BD31-4B8C-83A1-F6EECF244321}">
                <p14:modId xmlns:p14="http://schemas.microsoft.com/office/powerpoint/2010/main" val="3043080293"/>
              </p:ext>
            </p:extLst>
          </p:nvPr>
        </p:nvGraphicFramePr>
        <p:xfrm>
          <a:off x="489855" y="6743156"/>
          <a:ext cx="3169698" cy="1563136"/>
        </p:xfrm>
        <a:graphic>
          <a:graphicData uri="http://schemas.openxmlformats.org/drawingml/2006/chart">
            <c:chart xmlns:c="http://schemas.openxmlformats.org/drawingml/2006/chart" xmlns:r="http://schemas.openxmlformats.org/officeDocument/2006/relationships" r:id="rId6"/>
          </a:graphicData>
        </a:graphic>
      </p:graphicFrame>
      <p:pic>
        <p:nvPicPr>
          <p:cNvPr id="27" name="Picture Placeholder 2">
            <a:extLst>
              <a:ext uri="{FF2B5EF4-FFF2-40B4-BE49-F238E27FC236}">
                <a16:creationId xmlns:a16="http://schemas.microsoft.com/office/drawing/2014/main" id="{0BCAAA4E-F27F-4F4C-99FE-85690547E1F1}"/>
              </a:ext>
            </a:extLst>
          </p:cNvPr>
          <p:cNvPicPr>
            <a:picLocks noGrp="1" noChangeAspect="1"/>
          </p:cNvPicPr>
          <p:nvPr>
            <p:ph type="pic" sz="quarter" idx="13"/>
          </p:nvPr>
        </p:nvPicPr>
        <p:blipFill>
          <a:blip r:embed="rId7">
            <a:extLst>
              <a:ext uri="{28A0092B-C50C-407E-A947-70E740481C1C}">
                <a14:useLocalDpi xmlns:a14="http://schemas.microsoft.com/office/drawing/2010/main" val="0"/>
              </a:ext>
            </a:extLst>
          </a:blip>
          <a:srcRect l="10575" r="10575"/>
          <a:stretch>
            <a:fillRect/>
          </a:stretch>
        </p:blipFill>
        <p:spPr>
          <a:xfrm>
            <a:off x="5995988" y="446088"/>
            <a:ext cx="1414462" cy="717550"/>
          </a:xfrm>
        </p:spPr>
      </p:pic>
    </p:spTree>
    <p:extLst>
      <p:ext uri="{BB962C8B-B14F-4D97-AF65-F5344CB8AC3E}">
        <p14:creationId xmlns:p14="http://schemas.microsoft.com/office/powerpoint/2010/main" val="59708518"/>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11078</TotalTime>
  <Words>4762</Words>
  <Application>Microsoft Office PowerPoint</Application>
  <PresentationFormat>Custom</PresentationFormat>
  <Paragraphs>421</Paragraphs>
  <Slides>19</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Arial Narrow</vt:lpstr>
      <vt:lpstr>Calibri</vt:lpstr>
      <vt:lpstr>Times New Roman</vt:lpstr>
      <vt:lpstr>QMR_Q316_Portrait</vt:lpstr>
      <vt:lpstr>Worksheet</vt:lpstr>
      <vt:lpstr>Q1</vt:lpstr>
      <vt:lpstr>Quarterly Market Review</vt:lpstr>
      <vt:lpstr>Quarterly Market Summary</vt:lpstr>
      <vt:lpstr>Long-Term Market Summary</vt:lpstr>
      <vt:lpstr>World Stock Market Performance</vt:lpstr>
      <vt:lpstr>World Stock Market Performance</vt:lpstr>
      <vt:lpstr>World Asset Classes </vt:lpstr>
      <vt:lpstr>US Stocks</vt:lpstr>
      <vt:lpstr>International Developed Stocks</vt:lpstr>
      <vt:lpstr>Emerging Markets Stocks</vt:lpstr>
      <vt:lpstr>Select Market Performance</vt:lpstr>
      <vt:lpstr>Select Currency Performance vs. US Dollar</vt:lpstr>
      <vt:lpstr>Real Estate Investment Trusts (REITs)</vt:lpstr>
      <vt:lpstr>Commodities</vt:lpstr>
      <vt:lpstr>Fixed Income</vt:lpstr>
      <vt:lpstr>Global Fixed Income</vt:lpstr>
      <vt:lpstr>Impact of Diversification</vt:lpstr>
      <vt:lpstr>YOLO, Meme, and EMH:  What’s Your Investment Style?</vt:lpstr>
      <vt:lpstr>YOLO, Meme, and EMH</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dc:title>
  <dc:creator>Nancy.Yohe@dimensional.com</dc:creator>
  <cp:lastModifiedBy>Hanover Advisors Inc.</cp:lastModifiedBy>
  <cp:revision>1054</cp:revision>
  <cp:lastPrinted>2020-04-03T21:08:43Z</cp:lastPrinted>
  <dcterms:created xsi:type="dcterms:W3CDTF">2016-09-30T16:08:42Z</dcterms:created>
  <dcterms:modified xsi:type="dcterms:W3CDTF">2021-10-07T19:51:06Z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61f9464-2f22-408a-9c6b-8f3d07a8d7ca_Enabled">
    <vt:lpwstr>true</vt:lpwstr>
  </property>
  <property fmtid="{D5CDD505-2E9C-101B-9397-08002B2CF9AE}" pid="3" name="MSIP_Label_a61f9464-2f22-408a-9c6b-8f3d07a8d7ca_SetDate">
    <vt:lpwstr>2021-04-05T14:58:55Z</vt:lpwstr>
  </property>
  <property fmtid="{D5CDD505-2E9C-101B-9397-08002B2CF9AE}" pid="4" name="MSIP_Label_a61f9464-2f22-408a-9c6b-8f3d07a8d7ca_Method">
    <vt:lpwstr>Privileged</vt:lpwstr>
  </property>
  <property fmtid="{D5CDD505-2E9C-101B-9397-08002B2CF9AE}" pid="5" name="MSIP_Label_a61f9464-2f22-408a-9c6b-8f3d07a8d7ca_Name">
    <vt:lpwstr>Limited Access Content</vt:lpwstr>
  </property>
  <property fmtid="{D5CDD505-2E9C-101B-9397-08002B2CF9AE}" pid="6" name="MSIP_Label_a61f9464-2f22-408a-9c6b-8f3d07a8d7ca_SiteId">
    <vt:lpwstr>50488be8-ac74-4dcd-9bdd-44db35d92d8d</vt:lpwstr>
  </property>
  <property fmtid="{D5CDD505-2E9C-101B-9397-08002B2CF9AE}" pid="7" name="MSIP_Label_a61f9464-2f22-408a-9c6b-8f3d07a8d7ca_ActionId">
    <vt:lpwstr>b38ebc42-f40e-4fad-9d1f-b1c9c38d7010</vt:lpwstr>
  </property>
  <property fmtid="{D5CDD505-2E9C-101B-9397-08002B2CF9AE}" pid="8" name="MSIP_Label_a61f9464-2f22-408a-9c6b-8f3d07a8d7ca_ContentBits">
    <vt:lpwstr>1</vt:lpwstr>
  </property>
</Properties>
</file>