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theme/themeOverride2.xml" ContentType="application/vnd.openxmlformats-officedocument.themeOverride+xml"/>
  <Override PartName="/ppt/charts/chart12.xml" ContentType="application/vnd.openxmlformats-officedocument.drawingml.chart+xml"/>
  <Override PartName="/ppt/notesSlides/notesSlide6.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8.xml" ContentType="application/vnd.openxmlformats-officedocument.presentationml.notesSlide+xml"/>
  <Override PartName="/ppt/charts/chart17.xml" ContentType="application/vnd.openxmlformats-officedocument.drawingml.chart+xml"/>
  <Override PartName="/ppt/notesSlides/notesSlide9.xml" ContentType="application/vnd.openxmlformats-officedocument.presentationml.notesSlide+xml"/>
  <Override PartName="/ppt/charts/chart18.xml" ContentType="application/vnd.openxmlformats-officedocument.drawingml.chart+xml"/>
  <Override PartName="/ppt/theme/themeOverride4.xml" ContentType="application/vnd.openxmlformats-officedocument.themeOverride+xml"/>
  <Override PartName="/ppt/charts/chart19.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11.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1" r:id="rId4"/>
    <p:sldId id="313" r:id="rId5"/>
    <p:sldId id="314" r:id="rId6"/>
    <p:sldId id="284" r:id="rId7"/>
    <p:sldId id="260" r:id="rId8"/>
    <p:sldId id="261" r:id="rId9"/>
    <p:sldId id="262" r:id="rId10"/>
    <p:sldId id="263" r:id="rId11"/>
    <p:sldId id="264" r:id="rId12"/>
    <p:sldId id="279" r:id="rId13"/>
    <p:sldId id="270" r:id="rId14"/>
    <p:sldId id="266" r:id="rId15"/>
    <p:sldId id="267" r:id="rId16"/>
    <p:sldId id="320" r:id="rId17"/>
    <p:sldId id="268" r:id="rId18"/>
    <p:sldId id="324" r:id="rId19"/>
    <p:sldId id="325" r:id="rId20"/>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6" userDrawn="1">
          <p15:clr>
            <a:srgbClr val="A4A3A4"/>
          </p15:clr>
        </p15:guide>
        <p15:guide id="21" pos="4584" userDrawn="1">
          <p15:clr>
            <a:srgbClr val="A4A3A4"/>
          </p15:clr>
        </p15:guide>
        <p15:guide id="22" pos="312" userDrawn="1">
          <p15:clr>
            <a:srgbClr val="A4A3A4"/>
          </p15:clr>
        </p15:guide>
        <p15:guide id="23" pos="1800" userDrawn="1">
          <p15:clr>
            <a:srgbClr val="A4A3A4"/>
          </p15:clr>
        </p15:guide>
        <p15:guide id="26" pos="2208" userDrawn="1">
          <p15:clr>
            <a:srgbClr val="A4A3A4"/>
          </p15:clr>
        </p15:guide>
        <p15:guide id="29" orient="horz" pos="4896" userDrawn="1">
          <p15:clr>
            <a:srgbClr val="A4A3A4"/>
          </p15:clr>
        </p15:guide>
        <p15:guide id="30" orient="horz" pos="5568" userDrawn="1">
          <p15:clr>
            <a:srgbClr val="A4A3A4"/>
          </p15:clr>
        </p15:guide>
        <p15:guide id="31" orient="horz" pos="1752" userDrawn="1">
          <p15:clr>
            <a:srgbClr val="A4A3A4"/>
          </p15:clr>
        </p15:guide>
        <p15:guide id="32" orient="horz" pos="26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FF"/>
    <a:srgbClr val="35627D"/>
    <a:srgbClr val="C20000"/>
    <a:srgbClr val="C00000"/>
    <a:srgbClr val="4D859E"/>
    <a:srgbClr val="595959"/>
    <a:srgbClr val="B7312C"/>
    <a:srgbClr val="BFBFB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33666E-9C8A-4ADE-B259-C7486F207A68}" v="21" dt="2021-10-07T19:36:09.75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97" autoAdjust="0"/>
    <p:restoredTop sz="92797" autoAdjust="0"/>
  </p:normalViewPr>
  <p:slideViewPr>
    <p:cSldViewPr snapToGrid="0">
      <p:cViewPr varScale="1">
        <p:scale>
          <a:sx n="78" d="100"/>
          <a:sy n="78" d="100"/>
        </p:scale>
        <p:origin x="3240" y="114"/>
      </p:cViewPr>
      <p:guideLst>
        <p:guide orient="horz" pos="6096"/>
        <p:guide pos="4584"/>
        <p:guide pos="312"/>
        <p:guide pos="1800"/>
        <p:guide pos="2208"/>
        <p:guide orient="horz" pos="4896"/>
        <p:guide orient="horz" pos="5568"/>
        <p:guide orient="horz" pos="1752"/>
        <p:guide orient="horz" pos="2688"/>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1133666E-9C8A-4ADE-B259-C7486F207A68}"/>
    <pc:docChg chg="undo custSel modSld">
      <pc:chgData name="Tyler Hill" userId="0aec3058-3a0e-41f4-8a79-70ee5269fbdf" providerId="ADAL" clId="{1133666E-9C8A-4ADE-B259-C7486F207A68}" dt="2021-10-07T19:36:09.754" v="25"/>
      <pc:docMkLst>
        <pc:docMk/>
      </pc:docMkLst>
      <pc:sldChg chg="addSp delSp modSp">
        <pc:chgData name="Tyler Hill" userId="0aec3058-3a0e-41f4-8a79-70ee5269fbdf" providerId="ADAL" clId="{1133666E-9C8A-4ADE-B259-C7486F207A68}" dt="2021-10-07T19:35:37.690" v="0"/>
        <pc:sldMkLst>
          <pc:docMk/>
          <pc:sldMk cId="3755134607" sldId="256"/>
        </pc:sldMkLst>
        <pc:spChg chg="del">
          <ac:chgData name="Tyler Hill" userId="0aec3058-3a0e-41f4-8a79-70ee5269fbdf" providerId="ADAL" clId="{1133666E-9C8A-4ADE-B259-C7486F207A68}" dt="2021-10-07T19:35:37.690" v="0"/>
          <ac:spMkLst>
            <pc:docMk/>
            <pc:sldMk cId="3755134607" sldId="256"/>
            <ac:spMk id="13" creationId="{00000000-0000-0000-0000-000000000000}"/>
          </ac:spMkLst>
        </pc:spChg>
        <pc:picChg chg="add mod">
          <ac:chgData name="Tyler Hill" userId="0aec3058-3a0e-41f4-8a79-70ee5269fbdf" providerId="ADAL" clId="{1133666E-9C8A-4ADE-B259-C7486F207A68}" dt="2021-10-07T19:35:37.690" v="0"/>
          <ac:picMkLst>
            <pc:docMk/>
            <pc:sldMk cId="3755134607" sldId="256"/>
            <ac:picMk id="6" creationId="{D7DB5542-029D-47F7-96E6-01565D0766E9}"/>
          </ac:picMkLst>
        </pc:picChg>
      </pc:sldChg>
      <pc:sldChg chg="addSp delSp modSp mod">
        <pc:chgData name="Tyler Hill" userId="0aec3058-3a0e-41f4-8a79-70ee5269fbdf" providerId="ADAL" clId="{1133666E-9C8A-4ADE-B259-C7486F207A68}" dt="2021-10-07T19:35:50.398" v="4"/>
        <pc:sldMkLst>
          <pc:docMk/>
          <pc:sldMk cId="3410036985" sldId="257"/>
        </pc:sldMkLst>
        <pc:spChg chg="add del mod">
          <ac:chgData name="Tyler Hill" userId="0aec3058-3a0e-41f4-8a79-70ee5269fbdf" providerId="ADAL" clId="{1133666E-9C8A-4ADE-B259-C7486F207A68}" dt="2021-10-07T19:35:42.475" v="2" actId="478"/>
          <ac:spMkLst>
            <pc:docMk/>
            <pc:sldMk cId="3410036985" sldId="257"/>
            <ac:spMk id="5" creationId="{2D018CA2-885C-4E79-A793-67D7AB0BF134}"/>
          </ac:spMkLst>
        </pc:spChg>
        <pc:spChg chg="del">
          <ac:chgData name="Tyler Hill" userId="0aec3058-3a0e-41f4-8a79-70ee5269fbdf" providerId="ADAL" clId="{1133666E-9C8A-4ADE-B259-C7486F207A68}" dt="2021-10-07T19:35:50.398" v="4"/>
          <ac:spMkLst>
            <pc:docMk/>
            <pc:sldMk cId="3410036985" sldId="257"/>
            <ac:spMk id="12" creationId="{7A398953-1AAC-425C-9CA4-35ADFEEEF1E7}"/>
          </ac:spMkLst>
        </pc:spChg>
        <pc:spChg chg="del">
          <ac:chgData name="Tyler Hill" userId="0aec3058-3a0e-41f4-8a79-70ee5269fbdf" providerId="ADAL" clId="{1133666E-9C8A-4ADE-B259-C7486F207A68}" dt="2021-10-07T19:35:44.911" v="3" actId="478"/>
          <ac:spMkLst>
            <pc:docMk/>
            <pc:sldMk cId="3410036985" sldId="257"/>
            <ac:spMk id="13" creationId="{E724BDEF-8BA8-4BF4-81B8-E5814B1D64C0}"/>
          </ac:spMkLst>
        </pc:spChg>
        <pc:spChg chg="add del">
          <ac:chgData name="Tyler Hill" userId="0aec3058-3a0e-41f4-8a79-70ee5269fbdf" providerId="ADAL" clId="{1133666E-9C8A-4ADE-B259-C7486F207A68}" dt="2021-10-07T19:35:42.475" v="2" actId="478"/>
          <ac:spMkLst>
            <pc:docMk/>
            <pc:sldMk cId="3410036985" sldId="257"/>
            <ac:spMk id="24" creationId="{00000000-0000-0000-0000-000000000000}"/>
          </ac:spMkLst>
        </pc:spChg>
        <pc:picChg chg="add mod">
          <ac:chgData name="Tyler Hill" userId="0aec3058-3a0e-41f4-8a79-70ee5269fbdf" providerId="ADAL" clId="{1133666E-9C8A-4ADE-B259-C7486F207A68}" dt="2021-10-07T19:35:50.398" v="4"/>
          <ac:picMkLst>
            <pc:docMk/>
            <pc:sldMk cId="3410036985" sldId="257"/>
            <ac:picMk id="11" creationId="{D7DB5542-029D-47F7-96E6-01565D0766E9}"/>
          </ac:picMkLst>
        </pc:picChg>
      </pc:sldChg>
      <pc:sldChg chg="addSp delSp modSp">
        <pc:chgData name="Tyler Hill" userId="0aec3058-3a0e-41f4-8a79-70ee5269fbdf" providerId="ADAL" clId="{1133666E-9C8A-4ADE-B259-C7486F207A68}" dt="2021-10-07T19:35:59.214" v="13"/>
        <pc:sldMkLst>
          <pc:docMk/>
          <pc:sldMk cId="2683156000" sldId="260"/>
        </pc:sldMkLst>
        <pc:spChg chg="del">
          <ac:chgData name="Tyler Hill" userId="0aec3058-3a0e-41f4-8a79-70ee5269fbdf" providerId="ADAL" clId="{1133666E-9C8A-4ADE-B259-C7486F207A68}" dt="2021-10-07T19:35:59.214" v="13"/>
          <ac:spMkLst>
            <pc:docMk/>
            <pc:sldMk cId="2683156000" sldId="260"/>
            <ac:spMk id="9" creationId="{00000000-0000-0000-0000-000000000000}"/>
          </ac:spMkLst>
        </pc:spChg>
        <pc:picChg chg="add mod">
          <ac:chgData name="Tyler Hill" userId="0aec3058-3a0e-41f4-8a79-70ee5269fbdf" providerId="ADAL" clId="{1133666E-9C8A-4ADE-B259-C7486F207A68}" dt="2021-10-07T19:35:59.214" v="13"/>
          <ac:picMkLst>
            <pc:docMk/>
            <pc:sldMk cId="2683156000" sldId="260"/>
            <ac:picMk id="11" creationId="{D7DB5542-029D-47F7-96E6-01565D0766E9}"/>
          </ac:picMkLst>
        </pc:picChg>
      </pc:sldChg>
      <pc:sldChg chg="addSp delSp modSp">
        <pc:chgData name="Tyler Hill" userId="0aec3058-3a0e-41f4-8a79-70ee5269fbdf" providerId="ADAL" clId="{1133666E-9C8A-4ADE-B259-C7486F207A68}" dt="2021-10-07T19:35:59.976" v="14"/>
        <pc:sldMkLst>
          <pc:docMk/>
          <pc:sldMk cId="1397243794" sldId="261"/>
        </pc:sldMkLst>
        <pc:spChg chg="del">
          <ac:chgData name="Tyler Hill" userId="0aec3058-3a0e-41f4-8a79-70ee5269fbdf" providerId="ADAL" clId="{1133666E-9C8A-4ADE-B259-C7486F207A68}" dt="2021-10-07T19:35:59.976" v="14"/>
          <ac:spMkLst>
            <pc:docMk/>
            <pc:sldMk cId="1397243794" sldId="261"/>
            <ac:spMk id="24" creationId="{00000000-0000-0000-0000-000000000000}"/>
          </ac:spMkLst>
        </pc:spChg>
        <pc:picChg chg="add mod">
          <ac:chgData name="Tyler Hill" userId="0aec3058-3a0e-41f4-8a79-70ee5269fbdf" providerId="ADAL" clId="{1133666E-9C8A-4ADE-B259-C7486F207A68}" dt="2021-10-07T19:35:59.976" v="14"/>
          <ac:picMkLst>
            <pc:docMk/>
            <pc:sldMk cId="1397243794" sldId="261"/>
            <ac:picMk id="20" creationId="{D7DB5542-029D-47F7-96E6-01565D0766E9}"/>
          </ac:picMkLst>
        </pc:picChg>
      </pc:sldChg>
      <pc:sldChg chg="addSp delSp modSp">
        <pc:chgData name="Tyler Hill" userId="0aec3058-3a0e-41f4-8a79-70ee5269fbdf" providerId="ADAL" clId="{1133666E-9C8A-4ADE-B259-C7486F207A68}" dt="2021-10-07T19:36:01.028" v="15"/>
        <pc:sldMkLst>
          <pc:docMk/>
          <pc:sldMk cId="59708518" sldId="262"/>
        </pc:sldMkLst>
        <pc:spChg chg="del">
          <ac:chgData name="Tyler Hill" userId="0aec3058-3a0e-41f4-8a79-70ee5269fbdf" providerId="ADAL" clId="{1133666E-9C8A-4ADE-B259-C7486F207A68}" dt="2021-10-07T19:36:01.028" v="15"/>
          <ac:spMkLst>
            <pc:docMk/>
            <pc:sldMk cId="59708518" sldId="262"/>
            <ac:spMk id="17" creationId="{00000000-0000-0000-0000-000000000000}"/>
          </ac:spMkLst>
        </pc:spChg>
        <pc:picChg chg="add mod">
          <ac:chgData name="Tyler Hill" userId="0aec3058-3a0e-41f4-8a79-70ee5269fbdf" providerId="ADAL" clId="{1133666E-9C8A-4ADE-B259-C7486F207A68}" dt="2021-10-07T19:36:01.028" v="15"/>
          <ac:picMkLst>
            <pc:docMk/>
            <pc:sldMk cId="59708518" sldId="262"/>
            <ac:picMk id="29" creationId="{D7DB5542-029D-47F7-96E6-01565D0766E9}"/>
          </ac:picMkLst>
        </pc:picChg>
      </pc:sldChg>
      <pc:sldChg chg="addSp delSp modSp">
        <pc:chgData name="Tyler Hill" userId="0aec3058-3a0e-41f4-8a79-70ee5269fbdf" providerId="ADAL" clId="{1133666E-9C8A-4ADE-B259-C7486F207A68}" dt="2021-10-07T19:36:01.909" v="16"/>
        <pc:sldMkLst>
          <pc:docMk/>
          <pc:sldMk cId="2013841493" sldId="263"/>
        </pc:sldMkLst>
        <pc:spChg chg="del">
          <ac:chgData name="Tyler Hill" userId="0aec3058-3a0e-41f4-8a79-70ee5269fbdf" providerId="ADAL" clId="{1133666E-9C8A-4ADE-B259-C7486F207A68}" dt="2021-10-07T19:36:01.909" v="16"/>
          <ac:spMkLst>
            <pc:docMk/>
            <pc:sldMk cId="2013841493" sldId="263"/>
            <ac:spMk id="10" creationId="{00000000-0000-0000-0000-000000000000}"/>
          </ac:spMkLst>
        </pc:spChg>
        <pc:picChg chg="add mod">
          <ac:chgData name="Tyler Hill" userId="0aec3058-3a0e-41f4-8a79-70ee5269fbdf" providerId="ADAL" clId="{1133666E-9C8A-4ADE-B259-C7486F207A68}" dt="2021-10-07T19:36:01.909" v="16"/>
          <ac:picMkLst>
            <pc:docMk/>
            <pc:sldMk cId="2013841493" sldId="263"/>
            <ac:picMk id="26" creationId="{D7DB5542-029D-47F7-96E6-01565D0766E9}"/>
          </ac:picMkLst>
        </pc:picChg>
      </pc:sldChg>
      <pc:sldChg chg="addSp delSp modSp">
        <pc:chgData name="Tyler Hill" userId="0aec3058-3a0e-41f4-8a79-70ee5269fbdf" providerId="ADAL" clId="{1133666E-9C8A-4ADE-B259-C7486F207A68}" dt="2021-10-07T19:36:02.794" v="17"/>
        <pc:sldMkLst>
          <pc:docMk/>
          <pc:sldMk cId="2417864126" sldId="264"/>
        </pc:sldMkLst>
        <pc:spChg chg="del">
          <ac:chgData name="Tyler Hill" userId="0aec3058-3a0e-41f4-8a79-70ee5269fbdf" providerId="ADAL" clId="{1133666E-9C8A-4ADE-B259-C7486F207A68}" dt="2021-10-07T19:36:02.794" v="17"/>
          <ac:spMkLst>
            <pc:docMk/>
            <pc:sldMk cId="2417864126" sldId="264"/>
            <ac:spMk id="9" creationId="{00000000-0000-0000-0000-000000000000}"/>
          </ac:spMkLst>
        </pc:spChg>
        <pc:picChg chg="add mod">
          <ac:chgData name="Tyler Hill" userId="0aec3058-3a0e-41f4-8a79-70ee5269fbdf" providerId="ADAL" clId="{1133666E-9C8A-4ADE-B259-C7486F207A68}" dt="2021-10-07T19:36:02.794" v="17"/>
          <ac:picMkLst>
            <pc:docMk/>
            <pc:sldMk cId="2417864126" sldId="264"/>
            <ac:picMk id="25" creationId="{D7DB5542-029D-47F7-96E6-01565D0766E9}"/>
          </ac:picMkLst>
        </pc:picChg>
      </pc:sldChg>
      <pc:sldChg chg="addSp delSp modSp">
        <pc:chgData name="Tyler Hill" userId="0aec3058-3a0e-41f4-8a79-70ee5269fbdf" providerId="ADAL" clId="{1133666E-9C8A-4ADE-B259-C7486F207A68}" dt="2021-10-07T19:36:05.419" v="20"/>
        <pc:sldMkLst>
          <pc:docMk/>
          <pc:sldMk cId="3962466282" sldId="266"/>
        </pc:sldMkLst>
        <pc:spChg chg="del">
          <ac:chgData name="Tyler Hill" userId="0aec3058-3a0e-41f4-8a79-70ee5269fbdf" providerId="ADAL" clId="{1133666E-9C8A-4ADE-B259-C7486F207A68}" dt="2021-10-07T19:36:05.419" v="20"/>
          <ac:spMkLst>
            <pc:docMk/>
            <pc:sldMk cId="3962466282" sldId="266"/>
            <ac:spMk id="15" creationId="{00000000-0000-0000-0000-000000000000}"/>
          </ac:spMkLst>
        </pc:spChg>
        <pc:picChg chg="add mod">
          <ac:chgData name="Tyler Hill" userId="0aec3058-3a0e-41f4-8a79-70ee5269fbdf" providerId="ADAL" clId="{1133666E-9C8A-4ADE-B259-C7486F207A68}" dt="2021-10-07T19:36:05.419" v="20"/>
          <ac:picMkLst>
            <pc:docMk/>
            <pc:sldMk cId="3962466282" sldId="266"/>
            <ac:picMk id="16" creationId="{D7DB5542-029D-47F7-96E6-01565D0766E9}"/>
          </ac:picMkLst>
        </pc:picChg>
      </pc:sldChg>
      <pc:sldChg chg="addSp delSp modSp">
        <pc:chgData name="Tyler Hill" userId="0aec3058-3a0e-41f4-8a79-70ee5269fbdf" providerId="ADAL" clId="{1133666E-9C8A-4ADE-B259-C7486F207A68}" dt="2021-10-07T19:36:06.439" v="21"/>
        <pc:sldMkLst>
          <pc:docMk/>
          <pc:sldMk cId="3680952062" sldId="267"/>
        </pc:sldMkLst>
        <pc:spChg chg="del">
          <ac:chgData name="Tyler Hill" userId="0aec3058-3a0e-41f4-8a79-70ee5269fbdf" providerId="ADAL" clId="{1133666E-9C8A-4ADE-B259-C7486F207A68}" dt="2021-10-07T19:36:06.439" v="21"/>
          <ac:spMkLst>
            <pc:docMk/>
            <pc:sldMk cId="3680952062" sldId="267"/>
            <ac:spMk id="11" creationId="{00000000-0000-0000-0000-000000000000}"/>
          </ac:spMkLst>
        </pc:spChg>
        <pc:picChg chg="add mod">
          <ac:chgData name="Tyler Hill" userId="0aec3058-3a0e-41f4-8a79-70ee5269fbdf" providerId="ADAL" clId="{1133666E-9C8A-4ADE-B259-C7486F207A68}" dt="2021-10-07T19:36:06.439" v="21"/>
          <ac:picMkLst>
            <pc:docMk/>
            <pc:sldMk cId="3680952062" sldId="267"/>
            <ac:picMk id="26" creationId="{D7DB5542-029D-47F7-96E6-01565D0766E9}"/>
          </ac:picMkLst>
        </pc:picChg>
      </pc:sldChg>
      <pc:sldChg chg="addSp delSp modSp">
        <pc:chgData name="Tyler Hill" userId="0aec3058-3a0e-41f4-8a79-70ee5269fbdf" providerId="ADAL" clId="{1133666E-9C8A-4ADE-B259-C7486F207A68}" dt="2021-10-07T19:36:08.136" v="23"/>
        <pc:sldMkLst>
          <pc:docMk/>
          <pc:sldMk cId="2933697881" sldId="268"/>
        </pc:sldMkLst>
        <pc:spChg chg="del">
          <ac:chgData name="Tyler Hill" userId="0aec3058-3a0e-41f4-8a79-70ee5269fbdf" providerId="ADAL" clId="{1133666E-9C8A-4ADE-B259-C7486F207A68}" dt="2021-10-07T19:36:08.136" v="23"/>
          <ac:spMkLst>
            <pc:docMk/>
            <pc:sldMk cId="2933697881" sldId="268"/>
            <ac:spMk id="16" creationId="{00000000-0000-0000-0000-000000000000}"/>
          </ac:spMkLst>
        </pc:spChg>
        <pc:picChg chg="add mod">
          <ac:chgData name="Tyler Hill" userId="0aec3058-3a0e-41f4-8a79-70ee5269fbdf" providerId="ADAL" clId="{1133666E-9C8A-4ADE-B259-C7486F207A68}" dt="2021-10-07T19:36:08.136" v="23"/>
          <ac:picMkLst>
            <pc:docMk/>
            <pc:sldMk cId="2933697881" sldId="268"/>
            <ac:picMk id="41" creationId="{D7DB5542-029D-47F7-96E6-01565D0766E9}"/>
          </ac:picMkLst>
        </pc:picChg>
      </pc:sldChg>
      <pc:sldChg chg="addSp delSp modSp">
        <pc:chgData name="Tyler Hill" userId="0aec3058-3a0e-41f4-8a79-70ee5269fbdf" providerId="ADAL" clId="{1133666E-9C8A-4ADE-B259-C7486F207A68}" dt="2021-10-07T19:36:04.507" v="19"/>
        <pc:sldMkLst>
          <pc:docMk/>
          <pc:sldMk cId="2738516538" sldId="270"/>
        </pc:sldMkLst>
        <pc:spChg chg="del">
          <ac:chgData name="Tyler Hill" userId="0aec3058-3a0e-41f4-8a79-70ee5269fbdf" providerId="ADAL" clId="{1133666E-9C8A-4ADE-B259-C7486F207A68}" dt="2021-10-07T19:36:04.507" v="19"/>
          <ac:spMkLst>
            <pc:docMk/>
            <pc:sldMk cId="2738516538" sldId="270"/>
            <ac:spMk id="9" creationId="{00000000-0000-0000-0000-000000000000}"/>
          </ac:spMkLst>
        </pc:spChg>
        <pc:picChg chg="add mod">
          <ac:chgData name="Tyler Hill" userId="0aec3058-3a0e-41f4-8a79-70ee5269fbdf" providerId="ADAL" clId="{1133666E-9C8A-4ADE-B259-C7486F207A68}" dt="2021-10-07T19:36:04.507" v="19"/>
          <ac:picMkLst>
            <pc:docMk/>
            <pc:sldMk cId="2738516538" sldId="270"/>
            <ac:picMk id="21" creationId="{D7DB5542-029D-47F7-96E6-01565D0766E9}"/>
          </ac:picMkLst>
        </pc:picChg>
      </pc:sldChg>
      <pc:sldChg chg="addSp delSp modSp">
        <pc:chgData name="Tyler Hill" userId="0aec3058-3a0e-41f4-8a79-70ee5269fbdf" providerId="ADAL" clId="{1133666E-9C8A-4ADE-B259-C7486F207A68}" dt="2021-10-07T19:35:51.534" v="5"/>
        <pc:sldMkLst>
          <pc:docMk/>
          <pc:sldMk cId="3077758293" sldId="271"/>
        </pc:sldMkLst>
        <pc:spChg chg="del">
          <ac:chgData name="Tyler Hill" userId="0aec3058-3a0e-41f4-8a79-70ee5269fbdf" providerId="ADAL" clId="{1133666E-9C8A-4ADE-B259-C7486F207A68}" dt="2021-10-07T19:35:51.534" v="5"/>
          <ac:spMkLst>
            <pc:docMk/>
            <pc:sldMk cId="3077758293" sldId="271"/>
            <ac:spMk id="11" creationId="{00000000-0000-0000-0000-000000000000}"/>
          </ac:spMkLst>
        </pc:spChg>
        <pc:picChg chg="add mod">
          <ac:chgData name="Tyler Hill" userId="0aec3058-3a0e-41f4-8a79-70ee5269fbdf" providerId="ADAL" clId="{1133666E-9C8A-4ADE-B259-C7486F207A68}" dt="2021-10-07T19:35:51.534" v="5"/>
          <ac:picMkLst>
            <pc:docMk/>
            <pc:sldMk cId="3077758293" sldId="271"/>
            <ac:picMk id="14" creationId="{D7DB5542-029D-47F7-96E6-01565D0766E9}"/>
          </ac:picMkLst>
        </pc:picChg>
      </pc:sldChg>
      <pc:sldChg chg="addSp delSp modSp">
        <pc:chgData name="Tyler Hill" userId="0aec3058-3a0e-41f4-8a79-70ee5269fbdf" providerId="ADAL" clId="{1133666E-9C8A-4ADE-B259-C7486F207A68}" dt="2021-10-07T19:36:03.675" v="18"/>
        <pc:sldMkLst>
          <pc:docMk/>
          <pc:sldMk cId="1033394735" sldId="279"/>
        </pc:sldMkLst>
        <pc:spChg chg="del">
          <ac:chgData name="Tyler Hill" userId="0aec3058-3a0e-41f4-8a79-70ee5269fbdf" providerId="ADAL" clId="{1133666E-9C8A-4ADE-B259-C7486F207A68}" dt="2021-10-07T19:36:03.675" v="18"/>
          <ac:spMkLst>
            <pc:docMk/>
            <pc:sldMk cId="1033394735" sldId="279"/>
            <ac:spMk id="9" creationId="{00000000-0000-0000-0000-000000000000}"/>
          </ac:spMkLst>
        </pc:spChg>
        <pc:picChg chg="add mod">
          <ac:chgData name="Tyler Hill" userId="0aec3058-3a0e-41f4-8a79-70ee5269fbdf" providerId="ADAL" clId="{1133666E-9C8A-4ADE-B259-C7486F207A68}" dt="2021-10-07T19:36:03.675" v="18"/>
          <ac:picMkLst>
            <pc:docMk/>
            <pc:sldMk cId="1033394735" sldId="279"/>
            <ac:picMk id="18" creationId="{D7DB5542-029D-47F7-96E6-01565D0766E9}"/>
          </ac:picMkLst>
        </pc:picChg>
      </pc:sldChg>
      <pc:sldChg chg="addSp delSp modSp mod">
        <pc:chgData name="Tyler Hill" userId="0aec3058-3a0e-41f4-8a79-70ee5269fbdf" providerId="ADAL" clId="{1133666E-9C8A-4ADE-B259-C7486F207A68}" dt="2021-10-07T19:35:58.164" v="12" actId="1035"/>
        <pc:sldMkLst>
          <pc:docMk/>
          <pc:sldMk cId="210787848" sldId="284"/>
        </pc:sldMkLst>
        <pc:spChg chg="del">
          <ac:chgData name="Tyler Hill" userId="0aec3058-3a0e-41f4-8a79-70ee5269fbdf" providerId="ADAL" clId="{1133666E-9C8A-4ADE-B259-C7486F207A68}" dt="2021-10-07T19:35:57.134" v="10"/>
          <ac:spMkLst>
            <pc:docMk/>
            <pc:sldMk cId="210787848" sldId="284"/>
            <ac:spMk id="18" creationId="{00000000-0000-0000-0000-000000000000}"/>
          </ac:spMkLst>
        </pc:spChg>
        <pc:picChg chg="add mod">
          <ac:chgData name="Tyler Hill" userId="0aec3058-3a0e-41f4-8a79-70ee5269fbdf" providerId="ADAL" clId="{1133666E-9C8A-4ADE-B259-C7486F207A68}" dt="2021-10-07T19:35:58.164" v="12" actId="1035"/>
          <ac:picMkLst>
            <pc:docMk/>
            <pc:sldMk cId="210787848" sldId="284"/>
            <ac:picMk id="50" creationId="{D7DB5542-029D-47F7-96E6-01565D0766E9}"/>
          </ac:picMkLst>
        </pc:picChg>
      </pc:sldChg>
      <pc:sldChg chg="addSp delSp modSp">
        <pc:chgData name="Tyler Hill" userId="0aec3058-3a0e-41f4-8a79-70ee5269fbdf" providerId="ADAL" clId="{1133666E-9C8A-4ADE-B259-C7486F207A68}" dt="2021-10-07T19:35:52.344" v="6"/>
        <pc:sldMkLst>
          <pc:docMk/>
          <pc:sldMk cId="295291861" sldId="313"/>
        </pc:sldMkLst>
        <pc:spChg chg="del">
          <ac:chgData name="Tyler Hill" userId="0aec3058-3a0e-41f4-8a79-70ee5269fbdf" providerId="ADAL" clId="{1133666E-9C8A-4ADE-B259-C7486F207A68}" dt="2021-10-07T19:35:52.344" v="6"/>
          <ac:spMkLst>
            <pc:docMk/>
            <pc:sldMk cId="295291861" sldId="313"/>
            <ac:spMk id="11" creationId="{00000000-0000-0000-0000-000000000000}"/>
          </ac:spMkLst>
        </pc:spChg>
        <pc:picChg chg="add mod">
          <ac:chgData name="Tyler Hill" userId="0aec3058-3a0e-41f4-8a79-70ee5269fbdf" providerId="ADAL" clId="{1133666E-9C8A-4ADE-B259-C7486F207A68}" dt="2021-10-07T19:35:52.344" v="6"/>
          <ac:picMkLst>
            <pc:docMk/>
            <pc:sldMk cId="295291861" sldId="313"/>
            <ac:picMk id="35" creationId="{D7DB5542-029D-47F7-96E6-01565D0766E9}"/>
          </ac:picMkLst>
        </pc:picChg>
      </pc:sldChg>
      <pc:sldChg chg="addSp delSp modSp">
        <pc:chgData name="Tyler Hill" userId="0aec3058-3a0e-41f4-8a79-70ee5269fbdf" providerId="ADAL" clId="{1133666E-9C8A-4ADE-B259-C7486F207A68}" dt="2021-10-07T19:35:55.433" v="9"/>
        <pc:sldMkLst>
          <pc:docMk/>
          <pc:sldMk cId="1696748869" sldId="314"/>
        </pc:sldMkLst>
        <pc:spChg chg="del">
          <ac:chgData name="Tyler Hill" userId="0aec3058-3a0e-41f4-8a79-70ee5269fbdf" providerId="ADAL" clId="{1133666E-9C8A-4ADE-B259-C7486F207A68}" dt="2021-10-07T19:35:55.433" v="9"/>
          <ac:spMkLst>
            <pc:docMk/>
            <pc:sldMk cId="1696748869" sldId="314"/>
            <ac:spMk id="8" creationId="{FFC75001-0B2D-4D65-B87B-62055DE420A6}"/>
          </ac:spMkLst>
        </pc:spChg>
        <pc:picChg chg="add mod">
          <ac:chgData name="Tyler Hill" userId="0aec3058-3a0e-41f4-8a79-70ee5269fbdf" providerId="ADAL" clId="{1133666E-9C8A-4ADE-B259-C7486F207A68}" dt="2021-10-07T19:35:54.581" v="8"/>
          <ac:picMkLst>
            <pc:docMk/>
            <pc:sldMk cId="1696748869" sldId="314"/>
            <ac:picMk id="43" creationId="{D7DB5542-029D-47F7-96E6-01565D0766E9}"/>
          </ac:picMkLst>
        </pc:picChg>
        <pc:picChg chg="add mod">
          <ac:chgData name="Tyler Hill" userId="0aec3058-3a0e-41f4-8a79-70ee5269fbdf" providerId="ADAL" clId="{1133666E-9C8A-4ADE-B259-C7486F207A68}" dt="2021-10-07T19:35:55.433" v="9"/>
          <ac:picMkLst>
            <pc:docMk/>
            <pc:sldMk cId="1696748869" sldId="314"/>
            <ac:picMk id="44" creationId="{D7DB5542-029D-47F7-96E6-01565D0766E9}"/>
          </ac:picMkLst>
        </pc:picChg>
      </pc:sldChg>
      <pc:sldChg chg="addSp delSp modSp">
        <pc:chgData name="Tyler Hill" userId="0aec3058-3a0e-41f4-8a79-70ee5269fbdf" providerId="ADAL" clId="{1133666E-9C8A-4ADE-B259-C7486F207A68}" dt="2021-10-07T19:36:07.310" v="22"/>
        <pc:sldMkLst>
          <pc:docMk/>
          <pc:sldMk cId="95083137" sldId="320"/>
        </pc:sldMkLst>
        <pc:spChg chg="del">
          <ac:chgData name="Tyler Hill" userId="0aec3058-3a0e-41f4-8a79-70ee5269fbdf" providerId="ADAL" clId="{1133666E-9C8A-4ADE-B259-C7486F207A68}" dt="2021-10-07T19:36:07.310" v="22"/>
          <ac:spMkLst>
            <pc:docMk/>
            <pc:sldMk cId="95083137" sldId="320"/>
            <ac:spMk id="11" creationId="{00000000-0000-0000-0000-000000000000}"/>
          </ac:spMkLst>
        </pc:spChg>
        <pc:picChg chg="add mod">
          <ac:chgData name="Tyler Hill" userId="0aec3058-3a0e-41f4-8a79-70ee5269fbdf" providerId="ADAL" clId="{1133666E-9C8A-4ADE-B259-C7486F207A68}" dt="2021-10-07T19:36:07.310" v="22"/>
          <ac:picMkLst>
            <pc:docMk/>
            <pc:sldMk cId="95083137" sldId="320"/>
            <ac:picMk id="35" creationId="{D7DB5542-029D-47F7-96E6-01565D0766E9}"/>
          </ac:picMkLst>
        </pc:picChg>
      </pc:sldChg>
      <pc:sldChg chg="addSp delSp modSp">
        <pc:chgData name="Tyler Hill" userId="0aec3058-3a0e-41f4-8a79-70ee5269fbdf" providerId="ADAL" clId="{1133666E-9C8A-4ADE-B259-C7486F207A68}" dt="2021-10-07T19:36:08.899" v="24"/>
        <pc:sldMkLst>
          <pc:docMk/>
          <pc:sldMk cId="1142953379" sldId="324"/>
        </pc:sldMkLst>
        <pc:spChg chg="del">
          <ac:chgData name="Tyler Hill" userId="0aec3058-3a0e-41f4-8a79-70ee5269fbdf" providerId="ADAL" clId="{1133666E-9C8A-4ADE-B259-C7486F207A68}" dt="2021-10-07T19:36:08.899" v="24"/>
          <ac:spMkLst>
            <pc:docMk/>
            <pc:sldMk cId="1142953379" sldId="324"/>
            <ac:spMk id="12" creationId="{4E62430F-77D5-4BE0-9BD8-62B6E7101062}"/>
          </ac:spMkLst>
        </pc:spChg>
        <pc:picChg chg="add mod">
          <ac:chgData name="Tyler Hill" userId="0aec3058-3a0e-41f4-8a79-70ee5269fbdf" providerId="ADAL" clId="{1133666E-9C8A-4ADE-B259-C7486F207A68}" dt="2021-10-07T19:36:08.899" v="24"/>
          <ac:picMkLst>
            <pc:docMk/>
            <pc:sldMk cId="1142953379" sldId="324"/>
            <ac:picMk id="11" creationId="{D7DB5542-029D-47F7-96E6-01565D0766E9}"/>
          </ac:picMkLst>
        </pc:picChg>
      </pc:sldChg>
      <pc:sldChg chg="addSp delSp modSp">
        <pc:chgData name="Tyler Hill" userId="0aec3058-3a0e-41f4-8a79-70ee5269fbdf" providerId="ADAL" clId="{1133666E-9C8A-4ADE-B259-C7486F207A68}" dt="2021-10-07T19:36:09.754" v="25"/>
        <pc:sldMkLst>
          <pc:docMk/>
          <pc:sldMk cId="934856000" sldId="325"/>
        </pc:sldMkLst>
        <pc:spChg chg="del">
          <ac:chgData name="Tyler Hill" userId="0aec3058-3a0e-41f4-8a79-70ee5269fbdf" providerId="ADAL" clId="{1133666E-9C8A-4ADE-B259-C7486F207A68}" dt="2021-10-07T19:36:09.754" v="25"/>
          <ac:spMkLst>
            <pc:docMk/>
            <pc:sldMk cId="934856000" sldId="325"/>
            <ac:spMk id="13" creationId="{D110F8E7-F1A6-4E61-8D13-B7C6264B7A40}"/>
          </ac:spMkLst>
        </pc:spChg>
        <pc:picChg chg="add mod">
          <ac:chgData name="Tyler Hill" userId="0aec3058-3a0e-41f4-8a79-70ee5269fbdf" providerId="ADAL" clId="{1133666E-9C8A-4ADE-B259-C7486F207A68}" dt="2021-10-07T19:36:09.754" v="25"/>
          <ac:picMkLst>
            <pc:docMk/>
            <pc:sldMk cId="934856000" sldId="325"/>
            <ac:picMk id="11" creationId="{D7DB5542-029D-47F7-96E6-01565D0766E9}"/>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2.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3.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24.xlsx"/><Relationship Id="rId1" Type="http://schemas.openxmlformats.org/officeDocument/2006/relationships/themeOverride" Target="../theme/themeOverride4.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5.xlsx"/><Relationship Id="rId1" Type="http://schemas.openxmlformats.org/officeDocument/2006/relationships/themeOverride" Target="../theme/themeOverride5.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3980006214905787"/>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mmm\ dd\,\ yyyy</c:formatCode>
                <c:ptCount val="67"/>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numCache>
            </c:numRef>
          </c:cat>
          <c:val>
            <c:numRef>
              <c:f>Sheet1!$C$2:$C$68</c:f>
              <c:numCache>
                <c:formatCode>#,##0.00</c:formatCode>
                <c:ptCount val="67"/>
                <c:pt idx="0">
                  <c:v>368.582862094473</c:v>
                </c:pt>
                <c:pt idx="1">
                  <c:v>369.54587140180899</c:v>
                </c:pt>
                <c:pt idx="2">
                  <c:v>371.03081388140401</c:v>
                </c:pt>
                <c:pt idx="3">
                  <c:v>371.41653599428901</c:v>
                </c:pt>
                <c:pt idx="4">
                  <c:v>370.396724648972</c:v>
                </c:pt>
                <c:pt idx="5">
                  <c:v>370.97525984965</c:v>
                </c:pt>
                <c:pt idx="6">
                  <c:v>367.259181640706</c:v>
                </c:pt>
                <c:pt idx="7">
                  <c:v>370.619970742433</c:v>
                </c:pt>
                <c:pt idx="8">
                  <c:v>372.53354335960103</c:v>
                </c:pt>
                <c:pt idx="9">
                  <c:v>372.02244719415</c:v>
                </c:pt>
                <c:pt idx="10">
                  <c:v>371.93145414938601</c:v>
                </c:pt>
                <c:pt idx="11">
                  <c:v>370.69868574530301</c:v>
                </c:pt>
                <c:pt idx="12">
                  <c:v>368.40155299272101</c:v>
                </c:pt>
                <c:pt idx="13">
                  <c:v>362.39630205301103</c:v>
                </c:pt>
                <c:pt idx="14">
                  <c:v>365.41441503084701</c:v>
                </c:pt>
                <c:pt idx="15">
                  <c:v>368.739041105019</c:v>
                </c:pt>
                <c:pt idx="16">
                  <c:v>370.31063860976701</c:v>
                </c:pt>
                <c:pt idx="17">
                  <c:v>372.54985434623597</c:v>
                </c:pt>
                <c:pt idx="18">
                  <c:v>372.33162127294702</c:v>
                </c:pt>
                <c:pt idx="19">
                  <c:v>370.14926057447502</c:v>
                </c:pt>
                <c:pt idx="20">
                  <c:v>370.76926576802703</c:v>
                </c:pt>
                <c:pt idx="21">
                  <c:v>373.90272077519398</c:v>
                </c:pt>
                <c:pt idx="22">
                  <c:v>371.12204288325597</c:v>
                </c:pt>
                <c:pt idx="23">
                  <c:v>372.49758832754901</c:v>
                </c:pt>
                <c:pt idx="24">
                  <c:v>374.17500188541999</c:v>
                </c:pt>
                <c:pt idx="25">
                  <c:v>373.809769778332</c:v>
                </c:pt>
                <c:pt idx="26">
                  <c:v>375.453173331367</c:v>
                </c:pt>
                <c:pt idx="27">
                  <c:v>374.76744910976299</c:v>
                </c:pt>
                <c:pt idx="28">
                  <c:v>374.73400010305801</c:v>
                </c:pt>
                <c:pt idx="29">
                  <c:v>375.21145727399801</c:v>
                </c:pt>
                <c:pt idx="30">
                  <c:v>376.24388461729598</c:v>
                </c:pt>
                <c:pt idx="31">
                  <c:v>376.760685767577</c:v>
                </c:pt>
                <c:pt idx="32">
                  <c:v>377.43140697066599</c:v>
                </c:pt>
                <c:pt idx="33">
                  <c:v>376.820087774873</c:v>
                </c:pt>
                <c:pt idx="34">
                  <c:v>373.96576585838898</c:v>
                </c:pt>
                <c:pt idx="35">
                  <c:v>371.84360916327699</c:v>
                </c:pt>
                <c:pt idx="36">
                  <c:v>369.31204034788698</c:v>
                </c:pt>
                <c:pt idx="37">
                  <c:v>370.70970678722801</c:v>
                </c:pt>
                <c:pt idx="38">
                  <c:v>374.77982411579399</c:v>
                </c:pt>
                <c:pt idx="39">
                  <c:v>376.91970781308902</c:v>
                </c:pt>
                <c:pt idx="40">
                  <c:v>377.52235399169899</c:v>
                </c:pt>
                <c:pt idx="41">
                  <c:v>375.569790369038</c:v>
                </c:pt>
                <c:pt idx="42">
                  <c:v>378.297927260645</c:v>
                </c:pt>
                <c:pt idx="43">
                  <c:v>380.14199085853102</c:v>
                </c:pt>
                <c:pt idx="44">
                  <c:v>380.41097594799902</c:v>
                </c:pt>
                <c:pt idx="45">
                  <c:v>381.65886336973102</c:v>
                </c:pt>
                <c:pt idx="46">
                  <c:v>382.78799672793298</c:v>
                </c:pt>
                <c:pt idx="47">
                  <c:v>383.204187877062</c:v>
                </c:pt>
                <c:pt idx="48">
                  <c:v>384.12530019030999</c:v>
                </c:pt>
                <c:pt idx="49">
                  <c:v>383.04076385234299</c:v>
                </c:pt>
                <c:pt idx="50">
                  <c:v>381.35972530084899</c:v>
                </c:pt>
                <c:pt idx="51">
                  <c:v>379.74680575835498</c:v>
                </c:pt>
                <c:pt idx="52">
                  <c:v>378.58008636854498</c:v>
                </c:pt>
                <c:pt idx="53">
                  <c:v>378.75721641935502</c:v>
                </c:pt>
                <c:pt idx="54">
                  <c:v>377.54525601113198</c:v>
                </c:pt>
                <c:pt idx="55">
                  <c:v>378.53833134468101</c:v>
                </c:pt>
                <c:pt idx="56">
                  <c:v>377.59855902371299</c:v>
                </c:pt>
                <c:pt idx="57">
                  <c:v>374.91937014776499</c:v>
                </c:pt>
                <c:pt idx="58">
                  <c:v>368.81547217205701</c:v>
                </c:pt>
                <c:pt idx="59">
                  <c:v>369.28775731280302</c:v>
                </c:pt>
                <c:pt idx="60">
                  <c:v>371.97074317593399</c:v>
                </c:pt>
                <c:pt idx="61">
                  <c:v>375.77616743415899</c:v>
                </c:pt>
                <c:pt idx="62">
                  <c:v>375.21378326452299</c:v>
                </c:pt>
                <c:pt idx="63">
                  <c:v>374.44903101130399</c:v>
                </c:pt>
                <c:pt idx="64">
                  <c:v>367.54446875808202</c:v>
                </c:pt>
                <c:pt idx="65">
                  <c:v>366.97417657937501</c:v>
                </c:pt>
                <c:pt idx="66">
                  <c:v>364.69629281912802</c:v>
                </c:pt>
              </c:numCache>
            </c:numRef>
          </c:val>
          <c:extLst>
            <c:ext xmlns:c16="http://schemas.microsoft.com/office/drawing/2014/chart" uri="{C3380CC4-5D6E-409C-BE32-E72D297353CC}">
              <c16:uniqueId val="{00000000-17F4-40D5-AFA5-18EB943C6AFC}"/>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Sheet1!$A$2:$A$68</c:f>
              <c:numCache>
                <c:formatCode>mmm\ dd\,\ yyyy</c:formatCode>
                <c:ptCount val="67"/>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numCache>
            </c:numRef>
          </c:cat>
          <c:val>
            <c:numRef>
              <c:f>Sheet1!$B$2:$B$68</c:f>
              <c:numCache>
                <c:formatCode>#,##0.000</c:formatCode>
                <c:ptCount val="67"/>
                <c:pt idx="0">
                  <c:v>368.582862094473</c:v>
                </c:pt>
                <c:pt idx="1">
                  <c:v>369.54587140180899</c:v>
                </c:pt>
                <c:pt idx="2">
                  <c:v>371.03081388140401</c:v>
                </c:pt>
                <c:pt idx="3">
                  <c:v>371.41653599428901</c:v>
                </c:pt>
                <c:pt idx="4">
                  <c:v>370.396724648972</c:v>
                </c:pt>
                <c:pt idx="5">
                  <c:v>370.97525984965</c:v>
                </c:pt>
                <c:pt idx="6">
                  <c:v>367.259181640706</c:v>
                </c:pt>
                <c:pt idx="7">
                  <c:v>370.619970742433</c:v>
                </c:pt>
                <c:pt idx="8">
                  <c:v>372.53354335960103</c:v>
                </c:pt>
                <c:pt idx="9">
                  <c:v>372.02244719415</c:v>
                </c:pt>
                <c:pt idx="10">
                  <c:v>371.93145414938601</c:v>
                </c:pt>
                <c:pt idx="11">
                  <c:v>370.69868574530301</c:v>
                </c:pt>
                <c:pt idx="12">
                  <c:v>368.40155299272101</c:v>
                </c:pt>
                <c:pt idx="13">
                  <c:v>362.39630205301103</c:v>
                </c:pt>
                <c:pt idx="14">
                  <c:v>365.41441503084701</c:v>
                </c:pt>
                <c:pt idx="15">
                  <c:v>368.739041105019</c:v>
                </c:pt>
                <c:pt idx="16">
                  <c:v>370.31063860976701</c:v>
                </c:pt>
                <c:pt idx="17">
                  <c:v>372.54985434623597</c:v>
                </c:pt>
                <c:pt idx="18">
                  <c:v>372.33162127294702</c:v>
                </c:pt>
                <c:pt idx="19">
                  <c:v>370.14926057447502</c:v>
                </c:pt>
                <c:pt idx="20">
                  <c:v>370.76926576802703</c:v>
                </c:pt>
                <c:pt idx="21">
                  <c:v>373.90272077519398</c:v>
                </c:pt>
                <c:pt idx="22">
                  <c:v>371.12204288325597</c:v>
                </c:pt>
                <c:pt idx="23">
                  <c:v>372.49758832754901</c:v>
                </c:pt>
                <c:pt idx="24">
                  <c:v>374.17500188541999</c:v>
                </c:pt>
                <c:pt idx="25">
                  <c:v>373.809769778332</c:v>
                </c:pt>
                <c:pt idx="26">
                  <c:v>375.453173331367</c:v>
                </c:pt>
                <c:pt idx="27">
                  <c:v>374.76744910976299</c:v>
                </c:pt>
                <c:pt idx="28">
                  <c:v>374.73400010305801</c:v>
                </c:pt>
                <c:pt idx="29">
                  <c:v>375.21145727399801</c:v>
                </c:pt>
                <c:pt idx="30">
                  <c:v>376.24388461729598</c:v>
                </c:pt>
                <c:pt idx="31">
                  <c:v>376.760685767577</c:v>
                </c:pt>
                <c:pt idx="32">
                  <c:v>377.43140697066599</c:v>
                </c:pt>
                <c:pt idx="33">
                  <c:v>376.820087774873</c:v>
                </c:pt>
                <c:pt idx="34">
                  <c:v>373.96576585838898</c:v>
                </c:pt>
                <c:pt idx="35">
                  <c:v>371.84360916327699</c:v>
                </c:pt>
                <c:pt idx="36">
                  <c:v>369.31204034788698</c:v>
                </c:pt>
                <c:pt idx="37">
                  <c:v>370.70970678722801</c:v>
                </c:pt>
                <c:pt idx="38">
                  <c:v>374.77982411579399</c:v>
                </c:pt>
                <c:pt idx="39">
                  <c:v>376.91970781308902</c:v>
                </c:pt>
                <c:pt idx="40">
                  <c:v>377.52235399169899</c:v>
                </c:pt>
                <c:pt idx="41">
                  <c:v>375.569790369038</c:v>
                </c:pt>
                <c:pt idx="42">
                  <c:v>378.297927260645</c:v>
                </c:pt>
                <c:pt idx="43">
                  <c:v>380.14199085853102</c:v>
                </c:pt>
                <c:pt idx="44">
                  <c:v>380.41097594799902</c:v>
                </c:pt>
                <c:pt idx="45">
                  <c:v>381.65886336973102</c:v>
                </c:pt>
                <c:pt idx="46">
                  <c:v>382.78799672793298</c:v>
                </c:pt>
                <c:pt idx="47">
                  <c:v>383.204187877062</c:v>
                </c:pt>
                <c:pt idx="48">
                  <c:v>384.12530019030999</c:v>
                </c:pt>
                <c:pt idx="49">
                  <c:v>383.04076385234299</c:v>
                </c:pt>
                <c:pt idx="50">
                  <c:v>381.35972530084899</c:v>
                </c:pt>
                <c:pt idx="51">
                  <c:v>379.74680575835498</c:v>
                </c:pt>
                <c:pt idx="52">
                  <c:v>378.58008636854498</c:v>
                </c:pt>
                <c:pt idx="53">
                  <c:v>378.75721641935502</c:v>
                </c:pt>
                <c:pt idx="54">
                  <c:v>377.54525601113198</c:v>
                </c:pt>
                <c:pt idx="55">
                  <c:v>378.53833134468101</c:v>
                </c:pt>
                <c:pt idx="56">
                  <c:v>377.59855902371299</c:v>
                </c:pt>
                <c:pt idx="57">
                  <c:v>374.91937014776499</c:v>
                </c:pt>
                <c:pt idx="58">
                  <c:v>368.81547217205701</c:v>
                </c:pt>
                <c:pt idx="59">
                  <c:v>369.28775731280302</c:v>
                </c:pt>
                <c:pt idx="60">
                  <c:v>371.97074317593399</c:v>
                </c:pt>
                <c:pt idx="61">
                  <c:v>375.77616743415899</c:v>
                </c:pt>
                <c:pt idx="62">
                  <c:v>375.21378326452299</c:v>
                </c:pt>
                <c:pt idx="63">
                  <c:v>374.44903101130399</c:v>
                </c:pt>
                <c:pt idx="64">
                  <c:v>367.54446875808202</c:v>
                </c:pt>
                <c:pt idx="65">
                  <c:v>366.97417657937501</c:v>
                </c:pt>
                <c:pt idx="66">
                  <c:v>364.69629281912802</c:v>
                </c:pt>
              </c:numCache>
            </c:numRef>
          </c:val>
          <c:smooth val="0"/>
          <c:extLst>
            <c:ext xmlns:c16="http://schemas.microsoft.com/office/drawing/2014/chart" uri="{C3380CC4-5D6E-409C-BE32-E72D297353CC}">
              <c16:uniqueId val="{00000001-17F4-40D5-AFA5-18EB943C6AFC}"/>
            </c:ext>
          </c:extLst>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44377</c:v>
                </c:pt>
                <c:pt idx="1">
                  <c:v>44378</c:v>
                </c:pt>
                <c:pt idx="2">
                  <c:v>44379</c:v>
                </c:pt>
                <c:pt idx="3">
                  <c:v>44382</c:v>
                </c:pt>
                <c:pt idx="4">
                  <c:v>44383</c:v>
                </c:pt>
                <c:pt idx="5">
                  <c:v>44384</c:v>
                </c:pt>
                <c:pt idx="6">
                  <c:v>44385</c:v>
                </c:pt>
                <c:pt idx="7">
                  <c:v>44386</c:v>
                </c:pt>
                <c:pt idx="8">
                  <c:v>44389</c:v>
                </c:pt>
                <c:pt idx="9">
                  <c:v>44390</c:v>
                </c:pt>
                <c:pt idx="10">
                  <c:v>44391</c:v>
                </c:pt>
                <c:pt idx="11">
                  <c:v>44392</c:v>
                </c:pt>
                <c:pt idx="12">
                  <c:v>44393</c:v>
                </c:pt>
                <c:pt idx="13">
                  <c:v>44396</c:v>
                </c:pt>
                <c:pt idx="14">
                  <c:v>44397</c:v>
                </c:pt>
                <c:pt idx="15">
                  <c:v>44398</c:v>
                </c:pt>
                <c:pt idx="16">
                  <c:v>44399</c:v>
                </c:pt>
                <c:pt idx="17">
                  <c:v>44400</c:v>
                </c:pt>
                <c:pt idx="18">
                  <c:v>44403</c:v>
                </c:pt>
                <c:pt idx="19">
                  <c:v>44404</c:v>
                </c:pt>
                <c:pt idx="20">
                  <c:v>44405</c:v>
                </c:pt>
                <c:pt idx="21">
                  <c:v>44406</c:v>
                </c:pt>
                <c:pt idx="22">
                  <c:v>44407</c:v>
                </c:pt>
                <c:pt idx="23">
                  <c:v>44410</c:v>
                </c:pt>
                <c:pt idx="24">
                  <c:v>44411</c:v>
                </c:pt>
                <c:pt idx="25">
                  <c:v>44412</c:v>
                </c:pt>
                <c:pt idx="26">
                  <c:v>44413</c:v>
                </c:pt>
                <c:pt idx="27">
                  <c:v>44414</c:v>
                </c:pt>
                <c:pt idx="28">
                  <c:v>44417</c:v>
                </c:pt>
                <c:pt idx="29">
                  <c:v>44418</c:v>
                </c:pt>
                <c:pt idx="30">
                  <c:v>44419</c:v>
                </c:pt>
                <c:pt idx="31">
                  <c:v>44420</c:v>
                </c:pt>
                <c:pt idx="32">
                  <c:v>44421</c:v>
                </c:pt>
                <c:pt idx="33">
                  <c:v>44424</c:v>
                </c:pt>
                <c:pt idx="34">
                  <c:v>44425</c:v>
                </c:pt>
                <c:pt idx="35">
                  <c:v>44426</c:v>
                </c:pt>
                <c:pt idx="36">
                  <c:v>44427</c:v>
                </c:pt>
                <c:pt idx="37">
                  <c:v>44428</c:v>
                </c:pt>
                <c:pt idx="38">
                  <c:v>44431</c:v>
                </c:pt>
                <c:pt idx="39">
                  <c:v>44432</c:v>
                </c:pt>
                <c:pt idx="40">
                  <c:v>44433</c:v>
                </c:pt>
                <c:pt idx="41">
                  <c:v>44434</c:v>
                </c:pt>
                <c:pt idx="42">
                  <c:v>44435</c:v>
                </c:pt>
                <c:pt idx="43">
                  <c:v>44438</c:v>
                </c:pt>
                <c:pt idx="44">
                  <c:v>44439</c:v>
                </c:pt>
                <c:pt idx="45">
                  <c:v>44440</c:v>
                </c:pt>
                <c:pt idx="46">
                  <c:v>44441</c:v>
                </c:pt>
                <c:pt idx="47">
                  <c:v>44442</c:v>
                </c:pt>
                <c:pt idx="48">
                  <c:v>44445</c:v>
                </c:pt>
                <c:pt idx="49">
                  <c:v>44446</c:v>
                </c:pt>
                <c:pt idx="50">
                  <c:v>44447</c:v>
                </c:pt>
                <c:pt idx="51">
                  <c:v>44448</c:v>
                </c:pt>
                <c:pt idx="52">
                  <c:v>44449</c:v>
                </c:pt>
                <c:pt idx="53">
                  <c:v>44452</c:v>
                </c:pt>
                <c:pt idx="54">
                  <c:v>44453</c:v>
                </c:pt>
                <c:pt idx="55">
                  <c:v>44454</c:v>
                </c:pt>
                <c:pt idx="56">
                  <c:v>44455</c:v>
                </c:pt>
                <c:pt idx="57">
                  <c:v>44456</c:v>
                </c:pt>
                <c:pt idx="58">
                  <c:v>44459</c:v>
                </c:pt>
                <c:pt idx="59">
                  <c:v>44460</c:v>
                </c:pt>
                <c:pt idx="60">
                  <c:v>44461</c:v>
                </c:pt>
                <c:pt idx="61">
                  <c:v>44462</c:v>
                </c:pt>
                <c:pt idx="62">
                  <c:v>44463</c:v>
                </c:pt>
                <c:pt idx="63">
                  <c:v>44466</c:v>
                </c:pt>
                <c:pt idx="64">
                  <c:v>44467</c:v>
                </c:pt>
                <c:pt idx="65">
                  <c:v>44468</c:v>
                </c:pt>
                <c:pt idx="66">
                  <c:v>44469</c:v>
                </c:pt>
              </c:numCache>
            </c:numRef>
          </c:cat>
          <c:val>
            <c:numRef>
              <c:f>Sheet1!$D$2:$D$68</c:f>
              <c:numCache>
                <c:formatCode>General</c:formatCode>
                <c:ptCount val="67"/>
                <c:pt idx="2" formatCode="#,##0.000">
                  <c:v>200</c:v>
                </c:pt>
                <c:pt idx="10" formatCode="#,##0.000">
                  <c:v>200</c:v>
                </c:pt>
                <c:pt idx="13" formatCode="#,##0.000">
                  <c:v>200</c:v>
                </c:pt>
                <c:pt idx="17" formatCode="#,##0.000">
                  <c:v>200</c:v>
                </c:pt>
                <c:pt idx="19" formatCode="#,##0.00">
                  <c:v>200</c:v>
                </c:pt>
                <c:pt idx="28" formatCode="#,##0.000">
                  <c:v>200</c:v>
                </c:pt>
                <c:pt idx="35" formatCode="#,##0.000">
                  <c:v>200</c:v>
                </c:pt>
                <c:pt idx="39" formatCode="#,##0.000">
                  <c:v>200</c:v>
                </c:pt>
                <c:pt idx="44" formatCode="#,##0.000">
                  <c:v>200</c:v>
                </c:pt>
                <c:pt idx="47" formatCode="#,##0.000">
                  <c:v>200</c:v>
                </c:pt>
                <c:pt idx="52" formatCode="#,##0.000">
                  <c:v>200</c:v>
                </c:pt>
                <c:pt idx="54" formatCode="#,##0.000">
                  <c:v>200</c:v>
                </c:pt>
                <c:pt idx="55" formatCode="#,##0.000">
                  <c:v>200</c:v>
                </c:pt>
                <c:pt idx="60" formatCode="#,##0.000">
                  <c:v>200</c:v>
                </c:pt>
                <c:pt idx="63" formatCode="#,##0.000">
                  <c:v>200</c:v>
                </c:pt>
                <c:pt idx="64" formatCode="#,##0.000">
                  <c:v>200</c:v>
                </c:pt>
              </c:numCache>
            </c:numRef>
          </c:val>
          <c:smooth val="0"/>
          <c:extLst>
            <c:ext xmlns:c16="http://schemas.microsoft.com/office/drawing/2014/chart" uri="{C3380CC4-5D6E-409C-BE32-E72D297353CC}">
              <c16:uniqueId val="{00000002-17F4-40D5-AFA5-18EB943C6AFC}"/>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377"/>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highlight>
                  <a:srgbClr val="FFFFFF"/>
                </a:highlight>
              </a:defRPr>
            </a:pPr>
            <a:endParaRPr lang="en-US"/>
          </a:p>
        </c:txPr>
        <c:crossAx val="2079031016"/>
        <c:crosses val="autoZero"/>
        <c:auto val="1"/>
        <c:lblOffset val="100"/>
        <c:baseTimeUnit val="days"/>
        <c:majorUnit val="1"/>
        <c:majorTimeUnit val="months"/>
      </c:dateAx>
      <c:valAx>
        <c:axId val="2079031016"/>
        <c:scaling>
          <c:orientation val="minMax"/>
          <c:max val="400"/>
          <c:min val="20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5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9513073374519733"/>
          <c:y val="7.3689765235578741E-2"/>
          <c:w val="0.31549425808032372"/>
          <c:h val="0.8500993420116034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51C9-41B2-A3CB-FE8F80CF6F9C}"/>
              </c:ext>
            </c:extLst>
          </c:dPt>
          <c:dPt>
            <c:idx val="1"/>
            <c:bubble3D val="0"/>
            <c:extLst>
              <c:ext xmlns:c16="http://schemas.microsoft.com/office/drawing/2014/chart" uri="{C3380CC4-5D6E-409C-BE32-E72D297353CC}">
                <c16:uniqueId val="{00000001-51C9-41B2-A3CB-FE8F80CF6F9C}"/>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51C9-41B2-A3CB-FE8F80CF6F9C}"/>
              </c:ext>
            </c:extLst>
          </c:dPt>
          <c:dLbls>
            <c:dLbl>
              <c:idx val="0"/>
              <c:delete val="1"/>
              <c:extLst>
                <c:ext xmlns:c15="http://schemas.microsoft.com/office/drawing/2012/chart" uri="{CE6537A1-D6FC-4f65-9D91-7224C49458BB}"/>
                <c:ext xmlns:c16="http://schemas.microsoft.com/office/drawing/2014/chart" uri="{C3380CC4-5D6E-409C-BE32-E72D297353CC}">
                  <c16:uniqueId val="{00000000-51C9-41B2-A3CB-FE8F80CF6F9C}"/>
                </c:ext>
              </c:extLst>
            </c:dLbl>
            <c:dLbl>
              <c:idx val="1"/>
              <c:delete val="1"/>
              <c:extLst>
                <c:ext xmlns:c15="http://schemas.microsoft.com/office/drawing/2012/chart" uri="{CE6537A1-D6FC-4f65-9D91-7224C49458BB}"/>
                <c:ext xmlns:c16="http://schemas.microsoft.com/office/drawing/2014/chart" uri="{C3380CC4-5D6E-409C-BE32-E72D297353CC}">
                  <c16:uniqueId val="{00000001-51C9-41B2-A3CB-FE8F80CF6F9C}"/>
                </c:ext>
              </c:extLst>
            </c:dLbl>
            <c:dLbl>
              <c:idx val="2"/>
              <c:layout>
                <c:manualLayout>
                  <c:x val="-0.12294383296235113"/>
                  <c:y val="0.15059444500726463"/>
                </c:manualLayout>
              </c:layout>
              <c:tx>
                <c:rich>
                  <a:bodyPr anchor="t" anchorCtr="0"/>
                  <a:lstStyle/>
                  <a:p>
                    <a:pPr algn="l">
                      <a:defRPr/>
                    </a:pPr>
                    <a:r>
                      <a:rPr lang="en-US" sz="3200" b="0" dirty="0">
                        <a:solidFill>
                          <a:schemeClr val="accent5"/>
                        </a:solidFill>
                      </a:rPr>
                      <a:t>12%</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$9.0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2902193287860506"/>
                      <c:h val="0.75983168292684311"/>
                    </c:manualLayout>
                  </c15:layout>
                  <c15:showDataLabelsRange val="0"/>
                </c:ext>
                <c:ext xmlns:c16="http://schemas.microsoft.com/office/drawing/2014/chart" uri="{C3380CC4-5D6E-409C-BE32-E72D297353CC}">
                  <c16:uniqueId val="{00000003-51C9-41B2-A3CB-FE8F80CF6F9C}"/>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0.58507663662704079</c:v>
                </c:pt>
                <c:pt idx="1">
                  <c:v>0.29517646011244453</c:v>
                </c:pt>
                <c:pt idx="2">
                  <c:v>0.1197469032605146</c:v>
                </c:pt>
              </c:numCache>
            </c:numRef>
          </c:val>
          <c:extLst>
            <c:ext xmlns:c16="http://schemas.microsoft.com/office/drawing/2014/chart" uri="{C3380CC4-5D6E-409C-BE32-E72D297353CC}">
              <c16:uniqueId val="{00000004-51C9-41B2-A3CB-FE8F80CF6F9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64662638863117"/>
          <c:y val="3.2526666316370224E-2"/>
          <c:w val="0.6967743326396143"/>
          <c:h val="0.934062853033129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184-4C03-A2BF-2E2383AC3F4B}"/>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184-4C03-A2BF-2E2383AC3F4B}"/>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184-4C03-A2BF-2E2383AC3F4B}"/>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184-4C03-A2BF-2E2383AC3F4B}"/>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4184-4C03-A2BF-2E2383AC3F4B}"/>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4184-4C03-A2BF-2E2383AC3F4B}"/>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4184-4C03-A2BF-2E2383AC3F4B}"/>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4184-4C03-A2BF-2E2383AC3F4B}"/>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4184-4C03-A2BF-2E2383AC3F4B}"/>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4184-4C03-A2BF-2E2383AC3F4B}"/>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4184-4C03-A2BF-2E2383AC3F4B}"/>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4184-4C03-A2BF-2E2383AC3F4B}"/>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184-4C03-A2BF-2E2383AC3F4B}"/>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4184-4C03-A2BF-2E2383AC3F4B}"/>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4184-4C03-A2BF-2E2383AC3F4B}"/>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4184-4C03-A2BF-2E2383AC3F4B}"/>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4184-4C03-A2BF-2E2383AC3F4B}"/>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4184-4C03-A2BF-2E2383AC3F4B}"/>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4184-4C03-A2BF-2E2383AC3F4B}"/>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Austria </c:v>
                </c:pt>
                <c:pt idx="1">
                  <c:v>Japan </c:v>
                </c:pt>
                <c:pt idx="2">
                  <c:v>Portugal </c:v>
                </c:pt>
                <c:pt idx="3">
                  <c:v>Netherlands </c:v>
                </c:pt>
                <c:pt idx="4">
                  <c:v>Israel </c:v>
                </c:pt>
                <c:pt idx="5">
                  <c:v>Norway </c:v>
                </c:pt>
                <c:pt idx="6">
                  <c:v>New Zealand </c:v>
                </c:pt>
                <c:pt idx="7">
                  <c:v>Denmark </c:v>
                </c:pt>
                <c:pt idx="8">
                  <c:v>Ireland </c:v>
                </c:pt>
                <c:pt idx="9">
                  <c:v>US</c:v>
                </c:pt>
                <c:pt idx="10">
                  <c:v>UK</c:v>
                </c:pt>
                <c:pt idx="11">
                  <c:v>Singapore </c:v>
                </c:pt>
                <c:pt idx="12">
                  <c:v>Italy </c:v>
                </c:pt>
                <c:pt idx="13">
                  <c:v>Sweden </c:v>
                </c:pt>
                <c:pt idx="14">
                  <c:v>France </c:v>
                </c:pt>
                <c:pt idx="15">
                  <c:v>Canada </c:v>
                </c:pt>
                <c:pt idx="16">
                  <c:v>Australia </c:v>
                </c:pt>
                <c:pt idx="17">
                  <c:v>Spain </c:v>
                </c:pt>
                <c:pt idx="18">
                  <c:v>Switzerland </c:v>
                </c:pt>
                <c:pt idx="19">
                  <c:v>Germany </c:v>
                </c:pt>
                <c:pt idx="20">
                  <c:v>Finland </c:v>
                </c:pt>
                <c:pt idx="21">
                  <c:v>Belgium </c:v>
                </c:pt>
                <c:pt idx="22">
                  <c:v>Hong Kong </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-0.1</c:v>
                </c:pt>
                <c:pt idx="10">
                  <c:v>-0.19</c:v>
                </c:pt>
                <c:pt idx="11">
                  <c:v>-0.3</c:v>
                </c:pt>
                <c:pt idx="12">
                  <c:v>-0.67</c:v>
                </c:pt>
                <c:pt idx="13">
                  <c:v>-1.54</c:v>
                </c:pt>
                <c:pt idx="14">
                  <c:v>-1.94</c:v>
                </c:pt>
                <c:pt idx="15">
                  <c:v>-2.34</c:v>
                </c:pt>
                <c:pt idx="16">
                  <c:v>-2.44</c:v>
                </c:pt>
                <c:pt idx="17">
                  <c:v>-2.74</c:v>
                </c:pt>
                <c:pt idx="18">
                  <c:v>-2.78</c:v>
                </c:pt>
                <c:pt idx="19">
                  <c:v>-3.81</c:v>
                </c:pt>
                <c:pt idx="20">
                  <c:v>-4.26</c:v>
                </c:pt>
                <c:pt idx="21">
                  <c:v>-4.46</c:v>
                </c:pt>
                <c:pt idx="22">
                  <c:v>-9.85</c:v>
                </c:pt>
              </c:numCache>
            </c:numRef>
          </c:val>
          <c:extLst>
            <c:ext xmlns:c16="http://schemas.microsoft.com/office/drawing/2014/chart" uri="{C3380CC4-5D6E-409C-BE32-E72D297353CC}">
              <c16:uniqueId val="{00000013-4184-4C03-A2BF-2E2383AC3F4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Austria </c:v>
                </c:pt>
                <c:pt idx="1">
                  <c:v>Japan </c:v>
                </c:pt>
                <c:pt idx="2">
                  <c:v>Portugal </c:v>
                </c:pt>
                <c:pt idx="3">
                  <c:v>Netherlands </c:v>
                </c:pt>
                <c:pt idx="4">
                  <c:v>Israel </c:v>
                </c:pt>
                <c:pt idx="5">
                  <c:v>Norway </c:v>
                </c:pt>
                <c:pt idx="6">
                  <c:v>New Zealand </c:v>
                </c:pt>
                <c:pt idx="7">
                  <c:v>Denmark </c:v>
                </c:pt>
                <c:pt idx="8">
                  <c:v>Ireland </c:v>
                </c:pt>
                <c:pt idx="9">
                  <c:v>US</c:v>
                </c:pt>
                <c:pt idx="10">
                  <c:v>UK</c:v>
                </c:pt>
                <c:pt idx="11">
                  <c:v>Singapore </c:v>
                </c:pt>
                <c:pt idx="12">
                  <c:v>Italy </c:v>
                </c:pt>
                <c:pt idx="13">
                  <c:v>Sweden </c:v>
                </c:pt>
                <c:pt idx="14">
                  <c:v>France </c:v>
                </c:pt>
                <c:pt idx="15">
                  <c:v>Canada </c:v>
                </c:pt>
                <c:pt idx="16">
                  <c:v>Australia </c:v>
                </c:pt>
                <c:pt idx="17">
                  <c:v>Spain </c:v>
                </c:pt>
                <c:pt idx="18">
                  <c:v>Switzerland </c:v>
                </c:pt>
                <c:pt idx="19">
                  <c:v>Germany </c:v>
                </c:pt>
                <c:pt idx="20">
                  <c:v>Finland </c:v>
                </c:pt>
                <c:pt idx="21">
                  <c:v>Belgium </c:v>
                </c:pt>
                <c:pt idx="22">
                  <c:v>Hong Kong </c:v>
                </c:pt>
              </c:strCache>
            </c:strRef>
          </c:cat>
          <c:val>
            <c:numRef>
              <c:f>Sheet1!$C$2:$C$24</c:f>
              <c:numCache>
                <c:formatCode>#,##0.00;\-#,##0.00;</c:formatCode>
                <c:ptCount val="23"/>
                <c:pt idx="0">
                  <c:v>5.24</c:v>
                </c:pt>
                <c:pt idx="1">
                  <c:v>4.3499999999999996</c:v>
                </c:pt>
                <c:pt idx="2">
                  <c:v>4.29</c:v>
                </c:pt>
                <c:pt idx="3">
                  <c:v>3.37</c:v>
                </c:pt>
                <c:pt idx="4">
                  <c:v>3.25</c:v>
                </c:pt>
                <c:pt idx="5">
                  <c:v>2.14</c:v>
                </c:pt>
                <c:pt idx="6">
                  <c:v>2.0099999999999998</c:v>
                </c:pt>
                <c:pt idx="7">
                  <c:v>1.98</c:v>
                </c:pt>
                <c:pt idx="8">
                  <c:v>0.49</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4184-4C03-A2BF-2E2383AC3F4B}"/>
            </c:ext>
          </c:extLst>
        </c:ser>
        <c:dLbls>
          <c:showLegendKey val="0"/>
          <c:showVal val="0"/>
          <c:showCatName val="0"/>
          <c:showSerName val="0"/>
          <c:showPercent val="0"/>
          <c:showBubbleSize val="0"/>
        </c:dLbls>
        <c:gapWidth val="106"/>
        <c:overlap val="100"/>
        <c:axId val="107325696"/>
        <c:axId val="107352064"/>
      </c:barChart>
      <c:catAx>
        <c:axId val="107325696"/>
        <c:scaling>
          <c:orientation val="maxMin"/>
        </c:scaling>
        <c:delete val="0"/>
        <c:axPos val="l"/>
        <c:numFmt formatCode="General" sourceLinked="1"/>
        <c:majorTickMark val="none"/>
        <c:minorTickMark val="none"/>
        <c:tickLblPos val="low"/>
        <c:txPr>
          <a:bodyPr/>
          <a:lstStyle/>
          <a:p>
            <a:pPr>
              <a:defRPr sz="900"/>
            </a:pPr>
            <a:endParaRPr lang="en-US"/>
          </a:p>
        </c:txPr>
        <c:crossAx val="107352064"/>
        <c:crosses val="autoZero"/>
        <c:auto val="1"/>
        <c:lblAlgn val="ctr"/>
        <c:lblOffset val="150"/>
        <c:noMultiLvlLbl val="0"/>
      </c:catAx>
      <c:valAx>
        <c:axId val="107352064"/>
        <c:scaling>
          <c:orientation val="minMax"/>
          <c:max val="8"/>
          <c:min val="-12"/>
        </c:scaling>
        <c:delete val="0"/>
        <c:axPos val="b"/>
        <c:numFmt formatCode="#,##0.00;\-#,##0.00;" sourceLinked="1"/>
        <c:majorTickMark val="none"/>
        <c:minorTickMark val="none"/>
        <c:tickLblPos val="none"/>
        <c:spPr>
          <a:ln>
            <a:noFill/>
          </a:ln>
        </c:spPr>
        <c:crossAx val="107325696"/>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1412846184358"/>
          <c:y val="2.7356874117302428E-2"/>
          <c:w val="0.6549752534554335"/>
          <c:h val="0.92971968061690224"/>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244-4572-83E3-36F74E48999B}"/>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244-4572-83E3-36F74E48999B}"/>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244-4572-83E3-36F74E48999B}"/>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244-4572-83E3-36F74E48999B}"/>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244-4572-83E3-36F74E48999B}"/>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244-4572-83E3-36F74E48999B}"/>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244-4572-83E3-36F74E48999B}"/>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244-4572-83E3-36F74E48999B}"/>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244-4572-83E3-36F74E48999B}"/>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244-4572-83E3-36F74E48999B}"/>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244-4572-83E3-36F74E48999B}"/>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244-4572-83E3-36F74E48999B}"/>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244-4572-83E3-36F74E48999B}"/>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244-4572-83E3-36F74E48999B}"/>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244-4572-83E3-36F74E48999B}"/>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244-4572-83E3-36F74E48999B}"/>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244-4572-83E3-36F74E48999B}"/>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244-4572-83E3-36F74E48999B}"/>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244-4572-83E3-36F74E48999B}"/>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Sheet1!$A$2:$A$28</c:f>
              <c:strCache>
                <c:ptCount val="27"/>
                <c:pt idx="0">
                  <c:v>Argentina </c:v>
                </c:pt>
                <c:pt idx="1">
                  <c:v>Czech Republic </c:v>
                </c:pt>
                <c:pt idx="2">
                  <c:v>India </c:v>
                </c:pt>
                <c:pt idx="3">
                  <c:v>Indonesia </c:v>
                </c:pt>
                <c:pt idx="4">
                  <c:v>Colombia </c:v>
                </c:pt>
                <c:pt idx="5">
                  <c:v>Russia </c:v>
                </c:pt>
                <c:pt idx="6">
                  <c:v>Kuwait </c:v>
                </c:pt>
                <c:pt idx="7">
                  <c:v>Hungary </c:v>
                </c:pt>
                <c:pt idx="8">
                  <c:v>Saudi Arabia </c:v>
                </c:pt>
                <c:pt idx="9">
                  <c:v>Qatar </c:v>
                </c:pt>
                <c:pt idx="10">
                  <c:v>UAE</c:v>
                </c:pt>
                <c:pt idx="11">
                  <c:v>Egypt </c:v>
                </c:pt>
                <c:pt idx="12">
                  <c:v>Poland </c:v>
                </c:pt>
                <c:pt idx="13">
                  <c:v>Turkey </c:v>
                </c:pt>
                <c:pt idx="14">
                  <c:v>Malaysia </c:v>
                </c:pt>
                <c:pt idx="15">
                  <c:v>Mexico </c:v>
                </c:pt>
                <c:pt idx="16">
                  <c:v>Greece </c:v>
                </c:pt>
                <c:pt idx="17">
                  <c:v>Taiwan </c:v>
                </c:pt>
                <c:pt idx="18">
                  <c:v>Philippines </c:v>
                </c:pt>
                <c:pt idx="19">
                  <c:v>Thailand </c:v>
                </c:pt>
                <c:pt idx="20">
                  <c:v>South Africa </c:v>
                </c:pt>
                <c:pt idx="21">
                  <c:v>Chile </c:v>
                </c:pt>
                <c:pt idx="22">
                  <c:v>Peru </c:v>
                </c:pt>
                <c:pt idx="23">
                  <c:v>Korea </c:v>
                </c:pt>
                <c:pt idx="24">
                  <c:v>Pakistan </c:v>
                </c:pt>
                <c:pt idx="25">
                  <c:v>China </c:v>
                </c:pt>
                <c:pt idx="26">
                  <c:v>Brazil </c:v>
                </c:pt>
              </c:strCache>
            </c:strRef>
          </c:cat>
          <c:val>
            <c:numRef>
              <c:f>Sheet1!$B$2:$B$28</c:f>
              <c:numCache>
                <c:formatCode>#,##0.00;\-#,##0.00;</c:formatCode>
                <c:ptCount val="2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-1.76</c:v>
                </c:pt>
                <c:pt idx="17">
                  <c:v>-2.4</c:v>
                </c:pt>
                <c:pt idx="18">
                  <c:v>-2.8</c:v>
                </c:pt>
                <c:pt idx="19">
                  <c:v>-4.04</c:v>
                </c:pt>
                <c:pt idx="20">
                  <c:v>-4.79</c:v>
                </c:pt>
                <c:pt idx="21">
                  <c:v>-9.81</c:v>
                </c:pt>
                <c:pt idx="22">
                  <c:v>-11.02</c:v>
                </c:pt>
                <c:pt idx="23">
                  <c:v>-11.96</c:v>
                </c:pt>
                <c:pt idx="24">
                  <c:v>-12.32</c:v>
                </c:pt>
                <c:pt idx="25">
                  <c:v>-17.989999999999998</c:v>
                </c:pt>
                <c:pt idx="26">
                  <c:v>-19.95</c:v>
                </c:pt>
              </c:numCache>
            </c:numRef>
          </c:val>
          <c:extLst>
            <c:ext xmlns:c16="http://schemas.microsoft.com/office/drawing/2014/chart" uri="{C3380CC4-5D6E-409C-BE32-E72D297353CC}">
              <c16:uniqueId val="{00000013-0244-4572-83E3-36F74E48999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Sheet1!$A$2:$A$28</c:f>
              <c:strCache>
                <c:ptCount val="27"/>
                <c:pt idx="0">
                  <c:v>Argentina </c:v>
                </c:pt>
                <c:pt idx="1">
                  <c:v>Czech Republic </c:v>
                </c:pt>
                <c:pt idx="2">
                  <c:v>India </c:v>
                </c:pt>
                <c:pt idx="3">
                  <c:v>Indonesia </c:v>
                </c:pt>
                <c:pt idx="4">
                  <c:v>Colombia </c:v>
                </c:pt>
                <c:pt idx="5">
                  <c:v>Russia </c:v>
                </c:pt>
                <c:pt idx="6">
                  <c:v>Kuwait </c:v>
                </c:pt>
                <c:pt idx="7">
                  <c:v>Hungary </c:v>
                </c:pt>
                <c:pt idx="8">
                  <c:v>Saudi Arabia </c:v>
                </c:pt>
                <c:pt idx="9">
                  <c:v>Qatar </c:v>
                </c:pt>
                <c:pt idx="10">
                  <c:v>UAE</c:v>
                </c:pt>
                <c:pt idx="11">
                  <c:v>Egypt </c:v>
                </c:pt>
                <c:pt idx="12">
                  <c:v>Poland </c:v>
                </c:pt>
                <c:pt idx="13">
                  <c:v>Turkey </c:v>
                </c:pt>
                <c:pt idx="14">
                  <c:v>Malaysia </c:v>
                </c:pt>
                <c:pt idx="15">
                  <c:v>Mexico </c:v>
                </c:pt>
                <c:pt idx="16">
                  <c:v>Greece </c:v>
                </c:pt>
                <c:pt idx="17">
                  <c:v>Taiwan </c:v>
                </c:pt>
                <c:pt idx="18">
                  <c:v>Philippines </c:v>
                </c:pt>
                <c:pt idx="19">
                  <c:v>Thailand </c:v>
                </c:pt>
                <c:pt idx="20">
                  <c:v>South Africa </c:v>
                </c:pt>
                <c:pt idx="21">
                  <c:v>Chile </c:v>
                </c:pt>
                <c:pt idx="22">
                  <c:v>Peru </c:v>
                </c:pt>
                <c:pt idx="23">
                  <c:v>Korea </c:v>
                </c:pt>
                <c:pt idx="24">
                  <c:v>Pakistan </c:v>
                </c:pt>
                <c:pt idx="25">
                  <c:v>China </c:v>
                </c:pt>
                <c:pt idx="26">
                  <c:v>Brazil </c:v>
                </c:pt>
              </c:strCache>
            </c:strRef>
          </c:cat>
          <c:val>
            <c:numRef>
              <c:f>Sheet1!$C$2:$C$28</c:f>
              <c:numCache>
                <c:formatCode>#,##0.00;\-#,##0.00;</c:formatCode>
                <c:ptCount val="27"/>
                <c:pt idx="0">
                  <c:v>17.11</c:v>
                </c:pt>
                <c:pt idx="1">
                  <c:v>14.05</c:v>
                </c:pt>
                <c:pt idx="2">
                  <c:v>12.64</c:v>
                </c:pt>
                <c:pt idx="3">
                  <c:v>9.4600000000000009</c:v>
                </c:pt>
                <c:pt idx="4">
                  <c:v>9.4499999999999993</c:v>
                </c:pt>
                <c:pt idx="5">
                  <c:v>9.1</c:v>
                </c:pt>
                <c:pt idx="6">
                  <c:v>7.83</c:v>
                </c:pt>
                <c:pt idx="7">
                  <c:v>7.26</c:v>
                </c:pt>
                <c:pt idx="8">
                  <c:v>7.16</c:v>
                </c:pt>
                <c:pt idx="9">
                  <c:v>6.74</c:v>
                </c:pt>
                <c:pt idx="10">
                  <c:v>6.03</c:v>
                </c:pt>
                <c:pt idx="11">
                  <c:v>4.3099999999999996</c:v>
                </c:pt>
                <c:pt idx="12">
                  <c:v>2.31</c:v>
                </c:pt>
                <c:pt idx="13">
                  <c:v>2</c:v>
                </c:pt>
                <c:pt idx="14">
                  <c:v>1.33</c:v>
                </c:pt>
                <c:pt idx="15">
                  <c:v>0.78</c:v>
                </c:pt>
                <c:pt idx="16">
                  <c:v>0</c:v>
                </c:pt>
                <c:pt idx="17">
                  <c:v>0</c:v>
                </c:pt>
                <c:pt idx="18">
                  <c:v>0</c:v>
                </c:pt>
                <c:pt idx="19">
                  <c:v>0</c:v>
                </c:pt>
                <c:pt idx="20">
                  <c:v>0</c:v>
                </c:pt>
                <c:pt idx="21">
                  <c:v>0</c:v>
                </c:pt>
                <c:pt idx="22">
                  <c:v>0</c:v>
                </c:pt>
                <c:pt idx="23">
                  <c:v>0</c:v>
                </c:pt>
                <c:pt idx="24">
                  <c:v>0</c:v>
                </c:pt>
                <c:pt idx="25">
                  <c:v>0</c:v>
                </c:pt>
                <c:pt idx="26">
                  <c:v>0</c:v>
                </c:pt>
              </c:numCache>
            </c:numRef>
          </c:val>
          <c:extLst>
            <c:ext xmlns:c16="http://schemas.microsoft.com/office/drawing/2014/chart" uri="{C3380CC4-5D6E-409C-BE32-E72D297353CC}">
              <c16:uniqueId val="{00000014-0244-4572-83E3-36F74E48999B}"/>
            </c:ext>
          </c:extLst>
        </c:ser>
        <c:dLbls>
          <c:showLegendKey val="0"/>
          <c:showVal val="0"/>
          <c:showCatName val="0"/>
          <c:showSerName val="0"/>
          <c:showPercent val="0"/>
          <c:showBubbleSize val="0"/>
        </c:dLbls>
        <c:gapWidth val="106"/>
        <c:overlap val="100"/>
        <c:axId val="107281024"/>
        <c:axId val="107569536"/>
      </c:barChart>
      <c:catAx>
        <c:axId val="107281024"/>
        <c:scaling>
          <c:orientation val="maxMin"/>
        </c:scaling>
        <c:delete val="0"/>
        <c:axPos val="l"/>
        <c:numFmt formatCode="General" sourceLinked="1"/>
        <c:majorTickMark val="none"/>
        <c:minorTickMark val="none"/>
        <c:tickLblPos val="low"/>
        <c:txPr>
          <a:bodyPr/>
          <a:lstStyle/>
          <a:p>
            <a:pPr>
              <a:defRPr sz="900"/>
            </a:pPr>
            <a:endParaRPr lang="en-US"/>
          </a:p>
        </c:txPr>
        <c:crossAx val="107569536"/>
        <c:crosses val="autoZero"/>
        <c:auto val="1"/>
        <c:lblAlgn val="ctr"/>
        <c:lblOffset val="100"/>
        <c:noMultiLvlLbl val="0"/>
      </c:catAx>
      <c:valAx>
        <c:axId val="107569536"/>
        <c:scaling>
          <c:orientation val="minMax"/>
          <c:max val="24"/>
          <c:min val="-28"/>
        </c:scaling>
        <c:delete val="0"/>
        <c:axPos val="b"/>
        <c:numFmt formatCode="#,##0.00;\-#,##0.00;" sourceLinked="1"/>
        <c:majorTickMark val="none"/>
        <c:minorTickMark val="none"/>
        <c:tickLblPos val="none"/>
        <c:spPr>
          <a:ln>
            <a:noFill/>
          </a:ln>
        </c:spPr>
        <c:crossAx val="10728102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76273471464867"/>
          <c:y val="4.7156855675799449E-2"/>
          <c:w val="0.49786577496013718"/>
          <c:h val="0.9253567501505972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E2A-4F9D-B006-F107065617AA}"/>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E2A-4F9D-B006-F107065617AA}"/>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E2A-4F9D-B006-F107065617AA}"/>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E2A-4F9D-B006-F107065617AA}"/>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4E2A-4F9D-B006-F107065617AA}"/>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4E2A-4F9D-B006-F107065617AA}"/>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4E2A-4F9D-B006-F107065617AA}"/>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4E2A-4F9D-B006-F107065617AA}"/>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4E2A-4F9D-B006-F107065617AA}"/>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4E2A-4F9D-B006-F107065617AA}"/>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4E2A-4F9D-B006-F107065617AA}"/>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4E2A-4F9D-B006-F107065617AA}"/>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E2A-4F9D-B006-F107065617AA}"/>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4E2A-4F9D-B006-F107065617AA}"/>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4E2A-4F9D-B006-F107065617AA}"/>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4E2A-4F9D-B006-F107065617AA}"/>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4E2A-4F9D-B006-F107065617AA}"/>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4E2A-4F9D-B006-F107065617AA}"/>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4E2A-4F9D-B006-F107065617AA}"/>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Indonesian rupiah (IDR)</c:v>
                </c:pt>
                <c:pt idx="1">
                  <c:v>Russian ruble (RUB)</c:v>
                </c:pt>
                <c:pt idx="2">
                  <c:v>Indian rupee (INR)</c:v>
                </c:pt>
                <c:pt idx="3">
                  <c:v>New Taiwan dollar (TWD)</c:v>
                </c:pt>
                <c:pt idx="4">
                  <c:v>Chinese renminbi (CNY)</c:v>
                </c:pt>
                <c:pt idx="5">
                  <c:v>Saudi Arabian riyal (SAR)</c:v>
                </c:pt>
                <c:pt idx="6">
                  <c:v>Kuwaiti dinar (KWD)</c:v>
                </c:pt>
                <c:pt idx="7">
                  <c:v>Egyptian pound (EGP)</c:v>
                </c:pt>
                <c:pt idx="8">
                  <c:v>Malaysian ringgit (MYR)</c:v>
                </c:pt>
                <c:pt idx="9">
                  <c:v>Czech koruna (CZK)</c:v>
                </c:pt>
                <c:pt idx="10">
                  <c:v>Colombian peso (COP)</c:v>
                </c:pt>
                <c:pt idx="11">
                  <c:v>Turkish lira (TRY)</c:v>
                </c:pt>
                <c:pt idx="12">
                  <c:v>Argentinian peso (ARS)</c:v>
                </c:pt>
                <c:pt idx="13">
                  <c:v>Mexican peso (MXN)</c:v>
                </c:pt>
                <c:pt idx="14">
                  <c:v>Polish zloty (PLN)</c:v>
                </c:pt>
                <c:pt idx="15">
                  <c:v>Philippine peso (PHP)</c:v>
                </c:pt>
                <c:pt idx="16">
                  <c:v>Hungarian forint (HUF)</c:v>
                </c:pt>
                <c:pt idx="17">
                  <c:v>Korean won (KRW)</c:v>
                </c:pt>
                <c:pt idx="18">
                  <c:v>South African rand (ZAR)</c:v>
                </c:pt>
                <c:pt idx="19">
                  <c:v>Thai baht (THB)</c:v>
                </c:pt>
                <c:pt idx="20">
                  <c:v>Peruvian sol (PEN)</c:v>
                </c:pt>
                <c:pt idx="21">
                  <c:v>Pakistani rupee (PKR)</c:v>
                </c:pt>
                <c:pt idx="22">
                  <c:v>Brazilian real (BRL)</c:v>
                </c:pt>
                <c:pt idx="23">
                  <c:v>Chilean peso (CLP)</c:v>
                </c:pt>
              </c:strCache>
            </c:strRef>
          </c:cat>
          <c:val>
            <c:numRef>
              <c:f>Sheet1!$B$2:$B$25</c:f>
              <c:numCache>
                <c:formatCode>#,##0.00;\-#,##0.00;</c:formatCode>
                <c:ptCount val="24"/>
                <c:pt idx="0">
                  <c:v>0</c:v>
                </c:pt>
                <c:pt idx="1">
                  <c:v>0</c:v>
                </c:pt>
                <c:pt idx="2">
                  <c:v>0</c:v>
                </c:pt>
                <c:pt idx="3">
                  <c:v>0</c:v>
                </c:pt>
                <c:pt idx="4">
                  <c:v>-0.01</c:v>
                </c:pt>
                <c:pt idx="5">
                  <c:v>-0.01</c:v>
                </c:pt>
                <c:pt idx="6">
                  <c:v>-0.1</c:v>
                </c:pt>
                <c:pt idx="7">
                  <c:v>-0.16</c:v>
                </c:pt>
                <c:pt idx="8">
                  <c:v>-0.84</c:v>
                </c:pt>
                <c:pt idx="9">
                  <c:v>-1.64</c:v>
                </c:pt>
                <c:pt idx="10">
                  <c:v>-2.04</c:v>
                </c:pt>
                <c:pt idx="11">
                  <c:v>-2.21</c:v>
                </c:pt>
                <c:pt idx="12">
                  <c:v>-3.06</c:v>
                </c:pt>
                <c:pt idx="13">
                  <c:v>-3.09</c:v>
                </c:pt>
                <c:pt idx="14">
                  <c:v>-4.1399999999999997</c:v>
                </c:pt>
                <c:pt idx="15">
                  <c:v>-4.3</c:v>
                </c:pt>
                <c:pt idx="16">
                  <c:v>-4.5</c:v>
                </c:pt>
                <c:pt idx="17">
                  <c:v>-4.8899999999999997</c:v>
                </c:pt>
                <c:pt idx="18">
                  <c:v>-5.09</c:v>
                </c:pt>
                <c:pt idx="19">
                  <c:v>-5.28</c:v>
                </c:pt>
                <c:pt idx="20">
                  <c:v>-7.31</c:v>
                </c:pt>
                <c:pt idx="21">
                  <c:v>-7.43</c:v>
                </c:pt>
                <c:pt idx="22">
                  <c:v>-7.91</c:v>
                </c:pt>
                <c:pt idx="23">
                  <c:v>-10.35</c:v>
                </c:pt>
              </c:numCache>
            </c:numRef>
          </c:val>
          <c:extLst>
            <c:ext xmlns:c16="http://schemas.microsoft.com/office/drawing/2014/chart" uri="{C3380CC4-5D6E-409C-BE32-E72D297353CC}">
              <c16:uniqueId val="{00000013-4E2A-4F9D-B006-F107065617AA}"/>
            </c:ext>
          </c:extLst>
        </c:ser>
        <c:ser>
          <c:idx val="1"/>
          <c:order val="1"/>
          <c:tx>
            <c:strRef>
              <c:f>Sheet1!$C$1</c:f>
              <c:strCache>
                <c:ptCount val="1"/>
                <c:pt idx="0">
                  <c:v>Positive</c:v>
                </c:pt>
              </c:strCache>
            </c:strRef>
          </c:tx>
          <c:spPr>
            <a:solidFill>
              <a:schemeClr val="bg1">
                <a:lumMod val="75000"/>
              </a:schemeClr>
            </a:solidFill>
          </c:spPr>
          <c:invertIfNegative val="0"/>
          <c:dLbls>
            <c:dLbl>
              <c:idx val="14"/>
              <c:delete val="1"/>
              <c:extLst>
                <c:ext xmlns:c15="http://schemas.microsoft.com/office/drawing/2012/chart" uri="{CE6537A1-D6FC-4f65-9D91-7224C49458BB}"/>
                <c:ext xmlns:c16="http://schemas.microsoft.com/office/drawing/2014/chart" uri="{C3380CC4-5D6E-409C-BE32-E72D297353CC}">
                  <c16:uniqueId val="{00000001-9BD4-477E-BB22-F19763DC95B7}"/>
                </c:ext>
              </c:extLst>
            </c:dLbl>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Indonesian rupiah (IDR)</c:v>
                </c:pt>
                <c:pt idx="1">
                  <c:v>Russian ruble (RUB)</c:v>
                </c:pt>
                <c:pt idx="2">
                  <c:v>Indian rupee (INR)</c:v>
                </c:pt>
                <c:pt idx="3">
                  <c:v>New Taiwan dollar (TWD)</c:v>
                </c:pt>
                <c:pt idx="4">
                  <c:v>Chinese renminbi (CNY)</c:v>
                </c:pt>
                <c:pt idx="5">
                  <c:v>Saudi Arabian riyal (SAR)</c:v>
                </c:pt>
                <c:pt idx="6">
                  <c:v>Kuwaiti dinar (KWD)</c:v>
                </c:pt>
                <c:pt idx="7">
                  <c:v>Egyptian pound (EGP)</c:v>
                </c:pt>
                <c:pt idx="8">
                  <c:v>Malaysian ringgit (MYR)</c:v>
                </c:pt>
                <c:pt idx="9">
                  <c:v>Czech koruna (CZK)</c:v>
                </c:pt>
                <c:pt idx="10">
                  <c:v>Colombian peso (COP)</c:v>
                </c:pt>
                <c:pt idx="11">
                  <c:v>Turkish lira (TRY)</c:v>
                </c:pt>
                <c:pt idx="12">
                  <c:v>Argentinian peso (ARS)</c:v>
                </c:pt>
                <c:pt idx="13">
                  <c:v>Mexican peso (MXN)</c:v>
                </c:pt>
                <c:pt idx="14">
                  <c:v>Polish zloty (PLN)</c:v>
                </c:pt>
                <c:pt idx="15">
                  <c:v>Philippine peso (PHP)</c:v>
                </c:pt>
                <c:pt idx="16">
                  <c:v>Hungarian forint (HUF)</c:v>
                </c:pt>
                <c:pt idx="17">
                  <c:v>Korean won (KRW)</c:v>
                </c:pt>
                <c:pt idx="18">
                  <c:v>South African rand (ZAR)</c:v>
                </c:pt>
                <c:pt idx="19">
                  <c:v>Thai baht (THB)</c:v>
                </c:pt>
                <c:pt idx="20">
                  <c:v>Peruvian sol (PEN)</c:v>
                </c:pt>
                <c:pt idx="21">
                  <c:v>Pakistani rupee (PKR)</c:v>
                </c:pt>
                <c:pt idx="22">
                  <c:v>Brazilian real (BRL)</c:v>
                </c:pt>
                <c:pt idx="23">
                  <c:v>Chilean peso (CLP)</c:v>
                </c:pt>
              </c:strCache>
            </c:strRef>
          </c:cat>
          <c:val>
            <c:numRef>
              <c:f>Sheet1!$C$2:$C$25</c:f>
              <c:numCache>
                <c:formatCode>#,##0.00;\-#,##0.00;</c:formatCode>
                <c:ptCount val="24"/>
                <c:pt idx="0">
                  <c:v>1.31</c:v>
                </c:pt>
                <c:pt idx="1">
                  <c:v>0.37</c:v>
                </c:pt>
                <c:pt idx="2">
                  <c:v>0.14000000000000001</c:v>
                </c:pt>
                <c:pt idx="3">
                  <c:v>0.01</c:v>
                </c:pt>
                <c:pt idx="4">
                  <c:v>0</c:v>
                </c:pt>
                <c:pt idx="5">
                  <c:v>0</c:v>
                </c:pt>
                <c:pt idx="6">
                  <c:v>0</c:v>
                </c:pt>
                <c:pt idx="7">
                  <c:v>0</c:v>
                </c:pt>
                <c:pt idx="8">
                  <c:v>0</c:v>
                </c:pt>
                <c:pt idx="9">
                  <c:v>0</c:v>
                </c:pt>
                <c:pt idx="10">
                  <c:v>0</c:v>
                </c:pt>
                <c:pt idx="11">
                  <c:v>0</c:v>
                </c:pt>
                <c:pt idx="12">
                  <c:v>0</c:v>
                </c:pt>
                <c:pt idx="13">
                  <c:v>0</c:v>
                </c:pt>
                <c:pt idx="14" formatCode="0.00">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4E2A-4F9D-B006-F107065617AA}"/>
            </c:ext>
          </c:extLst>
        </c:ser>
        <c:dLbls>
          <c:showLegendKey val="0"/>
          <c:showVal val="0"/>
          <c:showCatName val="0"/>
          <c:showSerName val="0"/>
          <c:showPercent val="0"/>
          <c:showBubbleSize val="0"/>
        </c:dLbls>
        <c:gapWidth val="106"/>
        <c:overlap val="100"/>
        <c:axId val="107668992"/>
        <c:axId val="107670528"/>
      </c:barChart>
      <c:catAx>
        <c:axId val="107668992"/>
        <c:scaling>
          <c:orientation val="maxMin"/>
        </c:scaling>
        <c:delete val="0"/>
        <c:axPos val="l"/>
        <c:numFmt formatCode="General" sourceLinked="1"/>
        <c:majorTickMark val="none"/>
        <c:minorTickMark val="none"/>
        <c:tickLblPos val="low"/>
        <c:txPr>
          <a:bodyPr/>
          <a:lstStyle/>
          <a:p>
            <a:pPr>
              <a:defRPr sz="900"/>
            </a:pPr>
            <a:endParaRPr lang="en-US"/>
          </a:p>
        </c:txPr>
        <c:crossAx val="107670528"/>
        <c:crosses val="autoZero"/>
        <c:auto val="1"/>
        <c:lblAlgn val="ctr"/>
        <c:lblOffset val="100"/>
        <c:noMultiLvlLbl val="0"/>
      </c:catAx>
      <c:valAx>
        <c:axId val="107670528"/>
        <c:scaling>
          <c:orientation val="minMax"/>
          <c:max val="3.2"/>
          <c:min val="-15"/>
        </c:scaling>
        <c:delete val="0"/>
        <c:axPos val="b"/>
        <c:numFmt formatCode="#,##0.00;\-#,##0.00;" sourceLinked="1"/>
        <c:majorTickMark val="none"/>
        <c:minorTickMark val="none"/>
        <c:tickLblPos val="none"/>
        <c:spPr>
          <a:ln>
            <a:noFill/>
          </a:ln>
        </c:spPr>
        <c:crossAx val="10766899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930803848016853"/>
          <c:y val="4.8658230506179852E-2"/>
          <c:w val="0.48250829601572676"/>
          <c:h val="0.91549976478461015"/>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F2F-4A95-AABE-4AC6975D4D35}"/>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3F2F-4A95-AABE-4AC6975D4D35}"/>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3F2F-4A95-AABE-4AC6975D4D35}"/>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3F2F-4A95-AABE-4AC6975D4D35}"/>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3F2F-4A95-AABE-4AC6975D4D35}"/>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3F2F-4A95-AABE-4AC6975D4D35}"/>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3F2F-4A95-AABE-4AC6975D4D35}"/>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3F2F-4A95-AABE-4AC6975D4D35}"/>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3F2F-4A95-AABE-4AC6975D4D35}"/>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3F2F-4A95-AABE-4AC6975D4D35}"/>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3F2F-4A95-AABE-4AC6975D4D35}"/>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3F2F-4A95-AABE-4AC6975D4D35}"/>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3F2F-4A95-AABE-4AC6975D4D35}"/>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3F2F-4A95-AABE-4AC6975D4D35}"/>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3F2F-4A95-AABE-4AC6975D4D35}"/>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3F2F-4A95-AABE-4AC6975D4D35}"/>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3F2F-4A95-AABE-4AC6975D4D35}"/>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3F2F-4A95-AABE-4AC6975D4D35}"/>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3F2F-4A95-AABE-4AC6975D4D35}"/>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Israeli New shekel (ILS)</c:v>
                </c:pt>
                <c:pt idx="1">
                  <c:v>Hong Kong dollar (HKD)</c:v>
                </c:pt>
                <c:pt idx="2">
                  <c:v>Japanese yen (JPY)</c:v>
                </c:pt>
                <c:pt idx="3">
                  <c:v>Swiss franc (CHF)</c:v>
                </c:pt>
                <c:pt idx="4">
                  <c:v>Singapore dollar (SGD)</c:v>
                </c:pt>
                <c:pt idx="5">
                  <c:v>New Zealand dollar (NZD)</c:v>
                </c:pt>
                <c:pt idx="6">
                  <c:v>Norwegian krone (NOK)</c:v>
                </c:pt>
                <c:pt idx="7">
                  <c:v>Swedish krona (SEK)</c:v>
                </c:pt>
                <c:pt idx="8">
                  <c:v>Canadian dollar (CAD)</c:v>
                </c:pt>
                <c:pt idx="9">
                  <c:v>Danish krone (DKK)</c:v>
                </c:pt>
                <c:pt idx="10">
                  <c:v>Euro (EUR)</c:v>
                </c:pt>
                <c:pt idx="11">
                  <c:v>British pound (GBP)</c:v>
                </c:pt>
                <c:pt idx="12">
                  <c:v>Australian dollar (AUD)</c:v>
                </c:pt>
              </c:strCache>
            </c:strRef>
          </c:cat>
          <c:val>
            <c:numRef>
              <c:f>Sheet1!$B$2:$B$14</c:f>
              <c:numCache>
                <c:formatCode>#,##0.00;\-#,##0.00;</c:formatCode>
                <c:ptCount val="13"/>
                <c:pt idx="0">
                  <c:v>0</c:v>
                </c:pt>
                <c:pt idx="1">
                  <c:v>-0.24150090239999999</c:v>
                </c:pt>
                <c:pt idx="2">
                  <c:v>-0.52431100159999999</c:v>
                </c:pt>
                <c:pt idx="3">
                  <c:v>-0.91118615000000003</c:v>
                </c:pt>
                <c:pt idx="4">
                  <c:v>-0.98703594579999998</c:v>
                </c:pt>
                <c:pt idx="5">
                  <c:v>-1.2737030436000001</c:v>
                </c:pt>
                <c:pt idx="6">
                  <c:v>-1.4210842856000001</c:v>
                </c:pt>
                <c:pt idx="7">
                  <c:v>-2.2449434477999999</c:v>
                </c:pt>
                <c:pt idx="8">
                  <c:v>-2.2536211864000002</c:v>
                </c:pt>
                <c:pt idx="9">
                  <c:v>-2.2685120244000001</c:v>
                </c:pt>
                <c:pt idx="10">
                  <c:v>-2.2725356258999998</c:v>
                </c:pt>
                <c:pt idx="11">
                  <c:v>-2.3960331460000002</c:v>
                </c:pt>
                <c:pt idx="12">
                  <c:v>-3.7828837806000002</c:v>
                </c:pt>
              </c:numCache>
            </c:numRef>
          </c:val>
          <c:extLst>
            <c:ext xmlns:c16="http://schemas.microsoft.com/office/drawing/2014/chart" uri="{C3380CC4-5D6E-409C-BE32-E72D297353CC}">
              <c16:uniqueId val="{00000013-3F2F-4A95-AABE-4AC6975D4D35}"/>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Israeli New shekel (ILS)</c:v>
                </c:pt>
                <c:pt idx="1">
                  <c:v>Hong Kong dollar (HKD)</c:v>
                </c:pt>
                <c:pt idx="2">
                  <c:v>Japanese yen (JPY)</c:v>
                </c:pt>
                <c:pt idx="3">
                  <c:v>Swiss franc (CHF)</c:v>
                </c:pt>
                <c:pt idx="4">
                  <c:v>Singapore dollar (SGD)</c:v>
                </c:pt>
                <c:pt idx="5">
                  <c:v>New Zealand dollar (NZD)</c:v>
                </c:pt>
                <c:pt idx="6">
                  <c:v>Norwegian krone (NOK)</c:v>
                </c:pt>
                <c:pt idx="7">
                  <c:v>Swedish krona (SEK)</c:v>
                </c:pt>
                <c:pt idx="8">
                  <c:v>Canadian dollar (CAD)</c:v>
                </c:pt>
                <c:pt idx="9">
                  <c:v>Danish krone (DKK)</c:v>
                </c:pt>
                <c:pt idx="10">
                  <c:v>Euro (EUR)</c:v>
                </c:pt>
                <c:pt idx="11">
                  <c:v>British pound (GBP)</c:v>
                </c:pt>
                <c:pt idx="12">
                  <c:v>Australian dollar (AUD)</c:v>
                </c:pt>
              </c:strCache>
            </c:strRef>
          </c:cat>
          <c:val>
            <c:numRef>
              <c:f>Sheet1!$C$2:$C$14</c:f>
              <c:numCache>
                <c:formatCode>#,##0.00;\-#,##0.00;</c:formatCode>
                <c:ptCount val="13"/>
                <c:pt idx="0">
                  <c:v>1.0027432078</c:v>
                </c:pt>
                <c:pt idx="1">
                  <c:v>0</c:v>
                </c:pt>
                <c:pt idx="2">
                  <c:v>0</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14-3F2F-4A95-AABE-4AC6975D4D35}"/>
            </c:ext>
          </c:extLst>
        </c:ser>
        <c:dLbls>
          <c:showLegendKey val="0"/>
          <c:showVal val="0"/>
          <c:showCatName val="0"/>
          <c:showSerName val="0"/>
          <c:showPercent val="0"/>
          <c:showBubbleSize val="0"/>
        </c:dLbls>
        <c:gapWidth val="106"/>
        <c:overlap val="100"/>
        <c:axId val="107693184"/>
        <c:axId val="107694720"/>
      </c:barChart>
      <c:catAx>
        <c:axId val="107693184"/>
        <c:scaling>
          <c:orientation val="maxMin"/>
        </c:scaling>
        <c:delete val="0"/>
        <c:axPos val="l"/>
        <c:numFmt formatCode="General" sourceLinked="1"/>
        <c:majorTickMark val="none"/>
        <c:minorTickMark val="none"/>
        <c:tickLblPos val="low"/>
        <c:txPr>
          <a:bodyPr/>
          <a:lstStyle/>
          <a:p>
            <a:pPr>
              <a:defRPr sz="900"/>
            </a:pPr>
            <a:endParaRPr lang="en-US"/>
          </a:p>
        </c:txPr>
        <c:crossAx val="107694720"/>
        <c:crosses val="autoZero"/>
        <c:auto val="1"/>
        <c:lblAlgn val="ctr"/>
        <c:lblOffset val="100"/>
        <c:noMultiLvlLbl val="0"/>
      </c:catAx>
      <c:valAx>
        <c:axId val="107694720"/>
        <c:scaling>
          <c:orientation val="minMax"/>
          <c:max val="2"/>
          <c:min val="-6"/>
        </c:scaling>
        <c:delete val="0"/>
        <c:axPos val="b"/>
        <c:numFmt formatCode="#,##0.00;\-#,##0.00;" sourceLinked="1"/>
        <c:majorTickMark val="none"/>
        <c:minorTickMark val="none"/>
        <c:tickLblPos val="none"/>
        <c:spPr>
          <a:ln>
            <a:noFill/>
          </a:ln>
        </c:spPr>
        <c:crossAx val="107693184"/>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608408143224264"/>
          <c:y val="5.0443773084853365E-2"/>
          <c:w val="0.52790260354289442"/>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75000"/>
              </a:scheme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FCBA-473C-9F2D-D1BA91269300}"/>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pt idx="0">
                  <c:v>0</c:v>
                </c:pt>
                <c:pt idx="1">
                  <c:v>-1.71</c:v>
                </c:pt>
              </c:numCache>
            </c:numRef>
          </c:val>
          <c:extLst>
            <c:ext xmlns:c16="http://schemas.microsoft.com/office/drawing/2014/chart" uri="{C3380CC4-5D6E-409C-BE32-E72D297353CC}">
              <c16:uniqueId val="{00000001-5533-49A0-ADED-EF7996453BAF}"/>
            </c:ext>
          </c:extLst>
        </c:ser>
        <c:ser>
          <c:idx val="1"/>
          <c:order val="1"/>
          <c:tx>
            <c:strRef>
              <c:f>Sheet1!$C$1</c:f>
              <c:strCache>
                <c:ptCount val="1"/>
                <c:pt idx="0">
                  <c:v>3 Months
positive</c:v>
                </c:pt>
              </c:strCache>
            </c:strRef>
          </c:tx>
          <c:spPr>
            <a:solidFill>
              <a:schemeClr val="bg1">
                <a:lumMod val="75000"/>
              </a:schemeClr>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1-FCBA-473C-9F2D-D1BA91269300}"/>
                </c:ext>
              </c:extLst>
            </c:dLbl>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formatCode="0.00">
                  <c:v>1.25</c:v>
                </c:pt>
                <c:pt idx="1">
                  <c:v>0</c:v>
                </c:pt>
              </c:numCache>
            </c:numRef>
          </c:val>
          <c:extLst>
            <c:ext xmlns:c16="http://schemas.microsoft.com/office/drawing/2014/chart" uri="{C3380CC4-5D6E-409C-BE32-E72D297353CC}">
              <c16:uniqueId val="{00000003-5533-49A0-ADED-EF7996453BAF}"/>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in val="-2.5"/>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8858259082676108"/>
          <c:y val="0.25201746117268153"/>
          <c:w val="0.36891528912256827"/>
          <c:h val="0.61293684169489726"/>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0577-4C1F-A299-EF8A6235486D}"/>
              </c:ext>
            </c:extLst>
          </c:dPt>
          <c:dPt>
            <c:idx val="1"/>
            <c:bubble3D val="0"/>
            <c:extLst>
              <c:ext xmlns:c16="http://schemas.microsoft.com/office/drawing/2014/chart" uri="{C3380CC4-5D6E-409C-BE32-E72D297353CC}">
                <c16:uniqueId val="{00000002-0577-4C1F-A299-EF8A6235486D}"/>
              </c:ext>
            </c:extLst>
          </c:dPt>
          <c:dLbls>
            <c:dLbl>
              <c:idx val="0"/>
              <c:layout>
                <c:manualLayout>
                  <c:x val="2.7108672037561973E-3"/>
                  <c:y val="-3.8085108722489568E-2"/>
                </c:manualLayout>
              </c:layout>
              <c:tx>
                <c:rich>
                  <a:bodyPr anchor="t" anchorCtr="1"/>
                  <a:lstStyle/>
                  <a:p>
                    <a:pPr algn="l">
                      <a:defRPr sz="2800"/>
                    </a:pPr>
                    <a:r>
                      <a:rPr lang="en-US" dirty="0">
                        <a:solidFill>
                          <a:schemeClr val="bg2"/>
                        </a:solidFill>
                      </a:rPr>
                      <a:t>64%</a:t>
                    </a:r>
                  </a:p>
                  <a:p>
                    <a:pPr algn="l">
                      <a:defRPr sz="2800"/>
                    </a:pPr>
                    <a:r>
                      <a:rPr lang="en-US" sz="900" b="1" dirty="0">
                        <a:solidFill>
                          <a:schemeClr val="bg1">
                            <a:lumMod val="50000"/>
                          </a:schemeClr>
                        </a:solidFill>
                      </a:rPr>
                      <a:t>US</a:t>
                    </a:r>
                    <a:br>
                      <a:rPr lang="en-US" sz="900" b="1" dirty="0">
                        <a:solidFill>
                          <a:schemeClr val="bg1">
                            <a:lumMod val="50000"/>
                          </a:schemeClr>
                        </a:solidFill>
                      </a:rPr>
                    </a:br>
                    <a:r>
                      <a:rPr lang="en-US" sz="900" b="0" dirty="0">
                        <a:solidFill>
                          <a:schemeClr val="bg1">
                            <a:lumMod val="50000"/>
                          </a:schemeClr>
                        </a:solidFill>
                      </a:rPr>
                      <a:t>$959 billion</a:t>
                    </a:r>
                    <a:br>
                      <a:rPr lang="en-US" sz="900" b="0" dirty="0">
                        <a:solidFill>
                          <a:schemeClr val="bg1">
                            <a:lumMod val="50000"/>
                          </a:schemeClr>
                        </a:solidFill>
                      </a:rPr>
                    </a:br>
                    <a:r>
                      <a:rPr lang="en-US" sz="900" b="0" dirty="0">
                        <a:solidFill>
                          <a:schemeClr val="bg1">
                            <a:lumMod val="50000"/>
                          </a:schemeClr>
                        </a:solidFill>
                      </a:rPr>
                      <a:t>115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899259438"/>
                      <c:h val="0.4573276848752138"/>
                    </c:manualLayout>
                  </c15:layout>
                  <c15:showDataLabelsRange val="0"/>
                </c:ext>
                <c:ext xmlns:c16="http://schemas.microsoft.com/office/drawing/2014/chart" uri="{C3380CC4-5D6E-409C-BE32-E72D297353CC}">
                  <c16:uniqueId val="{00000001-0577-4C1F-A299-EF8A6235486D}"/>
                </c:ext>
              </c:extLst>
            </c:dLbl>
            <c:dLbl>
              <c:idx val="1"/>
              <c:layout>
                <c:manualLayout>
                  <c:x val="4.7750249457540771E-2"/>
                  <c:y val="1.9042554361244753E-2"/>
                </c:manualLayout>
              </c:layout>
              <c:tx>
                <c:rich>
                  <a:bodyPr/>
                  <a:lstStyle/>
                  <a:p>
                    <a:pPr algn="l">
                      <a:defRPr sz="2800"/>
                    </a:pPr>
                    <a:r>
                      <a:rPr lang="en-US" dirty="0">
                        <a:solidFill>
                          <a:schemeClr val="accent1"/>
                        </a:solidFill>
                      </a:rPr>
                      <a:t>36%</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$550 billion</a:t>
                    </a:r>
                    <a:br>
                      <a:rPr lang="en-US" sz="900" dirty="0">
                        <a:solidFill>
                          <a:schemeClr val="bg1">
                            <a:lumMod val="50000"/>
                          </a:schemeClr>
                        </a:solidFill>
                      </a:rPr>
                    </a:br>
                    <a:r>
                      <a:rPr lang="en-US" sz="900" dirty="0">
                        <a:solidFill>
                          <a:schemeClr val="bg1">
                            <a:lumMod val="50000"/>
                          </a:schemeClr>
                        </a:solidFill>
                      </a:rPr>
                      <a:t>292 REITs</a:t>
                    </a:r>
                    <a:br>
                      <a:rPr lang="en-US" sz="900" dirty="0">
                        <a:solidFill>
                          <a:schemeClr val="bg1">
                            <a:lumMod val="50000"/>
                          </a:schemeClr>
                        </a:solidFill>
                      </a:rPr>
                    </a:br>
                    <a:r>
                      <a:rPr lang="en-US" sz="900" dirty="0">
                        <a:solidFill>
                          <a:schemeClr val="bg1">
                            <a:lumMod val="50000"/>
                          </a:schemeClr>
                        </a:solidFill>
                      </a:rPr>
                      <a:t>(25 other</a:t>
                    </a:r>
                    <a:br>
                      <a:rPr lang="en-US" sz="900" dirty="0">
                        <a:solidFill>
                          <a:schemeClr val="bg1">
                            <a:lumMod val="50000"/>
                          </a:schemeClr>
                        </a:solidFill>
                      </a:rPr>
                    </a:b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33791065734957415"/>
                      <c:h val="0.63707740273553037"/>
                    </c:manualLayout>
                  </c15:layout>
                  <c15:showDataLabelsRange val="0"/>
                </c:ext>
                <c:ext xmlns:c16="http://schemas.microsoft.com/office/drawing/2014/chart" uri="{C3380CC4-5D6E-409C-BE32-E72D297353CC}">
                  <c16:uniqueId val="{00000002-0577-4C1F-A299-EF8A6235486D}"/>
                </c:ext>
              </c:extLst>
            </c:dLbl>
            <c:dLbl>
              <c:idx val="2"/>
              <c:delete val="1"/>
              <c:extLst>
                <c:ext xmlns:c15="http://schemas.microsoft.com/office/drawing/2012/chart" uri="{CE6537A1-D6FC-4f65-9D91-7224C49458BB}"/>
                <c:ext xmlns:c16="http://schemas.microsoft.com/office/drawing/2014/chart" uri="{C3380CC4-5D6E-409C-BE32-E72D297353CC}">
                  <c16:uniqueId val="{00000003-0577-4C1F-A299-EF8A6235486D}"/>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c:v>
                </c:pt>
              </c:strCache>
            </c:strRef>
          </c:cat>
          <c:val>
            <c:numRef>
              <c:f>Sheet1!$C$2:$C$3</c:f>
              <c:numCache>
                <c:formatCode>#,##0.00</c:formatCode>
                <c:ptCount val="2"/>
                <c:pt idx="0">
                  <c:v>959236811811.54004</c:v>
                </c:pt>
                <c:pt idx="1">
                  <c:v>549637727425.66998</c:v>
                </c:pt>
              </c:numCache>
            </c:numRef>
          </c:val>
          <c:extLst>
            <c:ext xmlns:c16="http://schemas.microsoft.com/office/drawing/2014/chart" uri="{C3380CC4-5D6E-409C-BE32-E72D297353CC}">
              <c16:uniqueId val="{00000004-0577-4C1F-A299-EF8A6235486D}"/>
            </c:ext>
          </c:extLst>
        </c:ser>
        <c:ser>
          <c:idx val="1"/>
          <c:order val="1"/>
          <c:tx>
            <c:strRef>
              <c:f>Sheet1!$D$1</c:f>
              <c:strCache>
                <c:ptCount val="1"/>
                <c:pt idx="0">
                  <c:v>$billion</c:v>
                </c:pt>
              </c:strCache>
            </c:strRef>
          </c:tx>
          <c:cat>
            <c:strRef>
              <c:f>Sheet1!$B$2:$B$3</c:f>
              <c:strCache>
                <c:ptCount val="2"/>
                <c:pt idx="0">
                  <c:v>Dow Jones US Select REIT Index (USD)</c:v>
                </c:pt>
                <c:pt idx="1">
                  <c:v>S&amp;P Global Ex-US REIT Index</c:v>
                </c:pt>
              </c:strCache>
            </c:strRef>
          </c:cat>
          <c:val>
            <c:numRef>
              <c:f>Sheet1!$D$2:$D$3</c:f>
              <c:numCache>
                <c:formatCode>0</c:formatCode>
                <c:ptCount val="2"/>
                <c:pt idx="0">
                  <c:v>959.23681181154006</c:v>
                </c:pt>
                <c:pt idx="1">
                  <c:v>549.63772742566994</c:v>
                </c:pt>
              </c:numCache>
            </c:numRef>
          </c:val>
          <c:extLst>
            <c:ext xmlns:c16="http://schemas.microsoft.com/office/drawing/2014/chart" uri="{C3380CC4-5D6E-409C-BE32-E72D297353CC}">
              <c16:uniqueId val="{00000005-0577-4C1F-A299-EF8A6235486D}"/>
            </c:ext>
          </c:extLst>
        </c:ser>
        <c:ser>
          <c:idx val="2"/>
          <c:order val="2"/>
          <c:tx>
            <c:strRef>
              <c:f>Sheet1!$E$1</c:f>
              <c:strCache>
                <c:ptCount val="1"/>
                <c:pt idx="0">
                  <c:v>NumberOf Countries</c:v>
                </c:pt>
              </c:strCache>
            </c:strRef>
          </c:tx>
          <c:cat>
            <c:strRef>
              <c:f>Sheet1!$B$2:$B$3</c:f>
              <c:strCache>
                <c:ptCount val="2"/>
                <c:pt idx="0">
                  <c:v>Dow Jones US Select REIT Index (USD)</c:v>
                </c:pt>
                <c:pt idx="1">
                  <c:v>S&amp;P Global Ex-US REIT Index</c:v>
                </c:pt>
              </c:strCache>
            </c:strRef>
          </c:cat>
          <c:val>
            <c:numRef>
              <c:f>Sheet1!$E$2:$E$3</c:f>
              <c:numCache>
                <c:formatCode>0</c:formatCode>
                <c:ptCount val="2"/>
                <c:pt idx="0">
                  <c:v>1</c:v>
                </c:pt>
                <c:pt idx="1">
                  <c:v>25</c:v>
                </c:pt>
              </c:numCache>
            </c:numRef>
          </c:val>
          <c:extLst>
            <c:ext xmlns:c16="http://schemas.microsoft.com/office/drawing/2014/chart" uri="{C3380CC4-5D6E-409C-BE32-E72D297353CC}">
              <c16:uniqueId val="{00000006-0577-4C1F-A299-EF8A6235486D}"/>
            </c:ext>
          </c:extLst>
        </c:ser>
        <c:ser>
          <c:idx val="3"/>
          <c:order val="3"/>
          <c:tx>
            <c:strRef>
              <c:f>Sheet1!$F$1</c:f>
              <c:strCache>
                <c:ptCount val="1"/>
                <c:pt idx="0">
                  <c:v>NumberOf Holdings</c:v>
                </c:pt>
              </c:strCache>
            </c:strRef>
          </c:tx>
          <c:cat>
            <c:strRef>
              <c:f>Sheet1!$B$2:$B$3</c:f>
              <c:strCache>
                <c:ptCount val="2"/>
                <c:pt idx="0">
                  <c:v>Dow Jones US Select REIT Index (USD)</c:v>
                </c:pt>
                <c:pt idx="1">
                  <c:v>S&amp;P Global Ex-US REIT Index</c:v>
                </c:pt>
              </c:strCache>
            </c:strRef>
          </c:cat>
          <c:val>
            <c:numRef>
              <c:f>Sheet1!$F$2:$F$3</c:f>
              <c:numCache>
                <c:formatCode>0</c:formatCode>
                <c:ptCount val="2"/>
                <c:pt idx="0">
                  <c:v>115</c:v>
                </c:pt>
                <c:pt idx="1">
                  <c:v>292</c:v>
                </c:pt>
              </c:numCache>
            </c:numRef>
          </c:val>
          <c:extLst>
            <c:ext xmlns:c16="http://schemas.microsoft.com/office/drawing/2014/chart" uri="{C3380CC4-5D6E-409C-BE32-E72D297353CC}">
              <c16:uniqueId val="{00000007-0577-4C1F-A299-EF8A6235486D}"/>
            </c:ext>
          </c:extLst>
        </c:ser>
        <c:ser>
          <c:idx val="4"/>
          <c:order val="4"/>
          <c:tx>
            <c:strRef>
              <c:f>Sheet1!$G$1</c:f>
              <c:strCache>
                <c:ptCount val="1"/>
                <c:pt idx="0">
                  <c:v> MARKET </c:v>
                </c:pt>
              </c:strCache>
            </c:strRef>
          </c:tx>
          <c:cat>
            <c:strRef>
              <c:f>Sheet1!$B$2:$B$3</c:f>
              <c:strCache>
                <c:ptCount val="2"/>
                <c:pt idx="0">
                  <c:v>Dow Jones US Select REIT Index (USD)</c:v>
                </c:pt>
                <c:pt idx="1">
                  <c:v>S&amp;P Global Ex-US REIT Index</c:v>
                </c:pt>
              </c:strCache>
            </c:strRef>
          </c:cat>
          <c:val>
            <c:numRef>
              <c:f>Sheet1!$G$2:$G$3</c:f>
              <c:numCache>
                <c:formatCode>General</c:formatCode>
                <c:ptCount val="2"/>
                <c:pt idx="0">
                  <c:v>0</c:v>
                </c:pt>
                <c:pt idx="1">
                  <c:v>0</c:v>
                </c:pt>
              </c:numCache>
            </c:numRef>
          </c:val>
          <c:extLst>
            <c:ext xmlns:c16="http://schemas.microsoft.com/office/drawing/2014/chart" uri="{C3380CC4-5D6E-409C-BE32-E72D297353CC}">
              <c16:uniqueId val="{00000008-0577-4C1F-A299-EF8A6235486D}"/>
            </c:ext>
          </c:extLst>
        </c:ser>
        <c:ser>
          <c:idx val="5"/>
          <c:order val="5"/>
          <c:tx>
            <c:strRef>
              <c:f>Sheet1!$H$1</c:f>
              <c:strCache>
                <c:ptCount val="1"/>
                <c:pt idx="0">
                  <c:v>Percent</c:v>
                </c:pt>
              </c:strCache>
            </c:strRef>
          </c:tx>
          <c:cat>
            <c:strRef>
              <c:f>Sheet1!$B$2:$B$3</c:f>
              <c:strCache>
                <c:ptCount val="2"/>
                <c:pt idx="0">
                  <c:v>Dow Jones US Select REIT Index (USD)</c:v>
                </c:pt>
                <c:pt idx="1">
                  <c:v>S&amp;P Global Ex-US REIT Index</c:v>
                </c:pt>
              </c:strCache>
            </c:strRef>
          </c:cat>
          <c:val>
            <c:numRef>
              <c:f>Sheet1!$H$2:$H$3</c:f>
              <c:numCache>
                <c:formatCode>0%</c:formatCode>
                <c:ptCount val="2"/>
                <c:pt idx="0">
                  <c:v>0.63573000065099416</c:v>
                </c:pt>
                <c:pt idx="1">
                  <c:v>0.36426999934900584</c:v>
                </c:pt>
              </c:numCache>
            </c:numRef>
          </c:val>
          <c:extLst>
            <c:ext xmlns:c16="http://schemas.microsoft.com/office/drawing/2014/chart" uri="{C3380CC4-5D6E-409C-BE32-E72D297353CC}">
              <c16:uniqueId val="{00000009-0577-4C1F-A299-EF8A6235486D}"/>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79450793450601"/>
          <c:y val="8.8972938734400153E-2"/>
          <c:w val="0.61494946372326498"/>
          <c:h val="0.88769624283075732"/>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4A5-4BE0-A1F3-A375EB94657F}"/>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4A5-4BE0-A1F3-A375EB94657F}"/>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4A5-4BE0-A1F3-A375EB94657F}"/>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4A5-4BE0-A1F3-A375EB94657F}"/>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4A5-4BE0-A1F3-A375EB94657F}"/>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4A5-4BE0-A1F3-A375EB94657F}"/>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F4A5-4BE0-A1F3-A375EB94657F}"/>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4A5-4BE0-A1F3-A375EB94657F}"/>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4A5-4BE0-A1F3-A375EB94657F}"/>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4A5-4BE0-A1F3-A375EB94657F}"/>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F4A5-4BE0-A1F3-A375EB94657F}"/>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4A5-4BE0-A1F3-A375EB94657F}"/>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F4A5-4BE0-A1F3-A375EB94657F}"/>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F4A5-4BE0-A1F3-A375EB94657F}"/>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4A5-4BE0-A1F3-A375EB94657F}"/>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4A5-4BE0-A1F3-A375EB94657F}"/>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F4A5-4BE0-A1F3-A375EB94657F}"/>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4A5-4BE0-A1F3-A375EB94657F}"/>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F4A5-4BE0-A1F3-A375EB94657F}"/>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Natural Gas</c:v>
                </c:pt>
                <c:pt idx="1">
                  <c:v>Cotton</c:v>
                </c:pt>
                <c:pt idx="2">
                  <c:v>Coffee</c:v>
                </c:pt>
                <c:pt idx="3">
                  <c:v>Aluminum</c:v>
                </c:pt>
                <c:pt idx="4">
                  <c:v>Low Sulphur Gas Oil</c:v>
                </c:pt>
                <c:pt idx="5">
                  <c:v>Sugar</c:v>
                </c:pt>
                <c:pt idx="6">
                  <c:v>Heating Oil</c:v>
                </c:pt>
                <c:pt idx="7">
                  <c:v>Kansas Wheat</c:v>
                </c:pt>
                <c:pt idx="8">
                  <c:v>Unleaded Gas</c:v>
                </c:pt>
                <c:pt idx="9">
                  <c:v>Brent Crude Oil</c:v>
                </c:pt>
                <c:pt idx="10">
                  <c:v>Lean Hogs</c:v>
                </c:pt>
                <c:pt idx="11">
                  <c:v>Wheat</c:v>
                </c:pt>
                <c:pt idx="12">
                  <c:v>WTI Crude Oil</c:v>
                </c:pt>
                <c:pt idx="13">
                  <c:v>Zinc</c:v>
                </c:pt>
                <c:pt idx="14">
                  <c:v>Gold</c:v>
                </c:pt>
                <c:pt idx="15">
                  <c:v>Nickel</c:v>
                </c:pt>
                <c:pt idx="16">
                  <c:v>Copper</c:v>
                </c:pt>
                <c:pt idx="17">
                  <c:v>Live Cattle</c:v>
                </c:pt>
                <c:pt idx="18">
                  <c:v>Soybean Oil</c:v>
                </c:pt>
                <c:pt idx="19">
                  <c:v>Soybeans</c:v>
                </c:pt>
                <c:pt idx="20">
                  <c:v>Corn</c:v>
                </c:pt>
                <c:pt idx="21">
                  <c:v>Soybean Meal</c:v>
                </c:pt>
                <c:pt idx="22">
                  <c:v>Silver</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-1.04</c:v>
                </c:pt>
                <c:pt idx="15">
                  <c:v>-1.57</c:v>
                </c:pt>
                <c:pt idx="16">
                  <c:v>-4.47</c:v>
                </c:pt>
                <c:pt idx="17">
                  <c:v>-6.27</c:v>
                </c:pt>
                <c:pt idx="18">
                  <c:v>-6.49</c:v>
                </c:pt>
                <c:pt idx="19">
                  <c:v>-10.220000000000001</c:v>
                </c:pt>
                <c:pt idx="20">
                  <c:v>-11.01</c:v>
                </c:pt>
                <c:pt idx="21">
                  <c:v>-13.89</c:v>
                </c:pt>
                <c:pt idx="22">
                  <c:v>-16.010000000000002</c:v>
                </c:pt>
              </c:numCache>
            </c:numRef>
          </c:val>
          <c:extLst>
            <c:ext xmlns:c16="http://schemas.microsoft.com/office/drawing/2014/chart" uri="{C3380CC4-5D6E-409C-BE32-E72D297353CC}">
              <c16:uniqueId val="{00000013-F4A5-4BE0-A1F3-A375EB94657F}"/>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Natural Gas</c:v>
                </c:pt>
                <c:pt idx="1">
                  <c:v>Cotton</c:v>
                </c:pt>
                <c:pt idx="2">
                  <c:v>Coffee</c:v>
                </c:pt>
                <c:pt idx="3">
                  <c:v>Aluminum</c:v>
                </c:pt>
                <c:pt idx="4">
                  <c:v>Low Sulphur Gas Oil</c:v>
                </c:pt>
                <c:pt idx="5">
                  <c:v>Sugar</c:v>
                </c:pt>
                <c:pt idx="6">
                  <c:v>Heating Oil</c:v>
                </c:pt>
                <c:pt idx="7">
                  <c:v>Kansas Wheat</c:v>
                </c:pt>
                <c:pt idx="8">
                  <c:v>Unleaded Gas</c:v>
                </c:pt>
                <c:pt idx="9">
                  <c:v>Brent Crude Oil</c:v>
                </c:pt>
                <c:pt idx="10">
                  <c:v>Lean Hogs</c:v>
                </c:pt>
                <c:pt idx="11">
                  <c:v>Wheat</c:v>
                </c:pt>
                <c:pt idx="12">
                  <c:v>WTI Crude Oil</c:v>
                </c:pt>
                <c:pt idx="13">
                  <c:v>Zinc</c:v>
                </c:pt>
                <c:pt idx="14">
                  <c:v>Gold</c:v>
                </c:pt>
                <c:pt idx="15">
                  <c:v>Nickel</c:v>
                </c:pt>
                <c:pt idx="16">
                  <c:v>Copper</c:v>
                </c:pt>
                <c:pt idx="17">
                  <c:v>Live Cattle</c:v>
                </c:pt>
                <c:pt idx="18">
                  <c:v>Soybean Oil</c:v>
                </c:pt>
                <c:pt idx="19">
                  <c:v>Soybeans</c:v>
                </c:pt>
                <c:pt idx="20">
                  <c:v>Corn</c:v>
                </c:pt>
                <c:pt idx="21">
                  <c:v>Soybean Meal</c:v>
                </c:pt>
                <c:pt idx="22">
                  <c:v>Silver</c:v>
                </c:pt>
              </c:strCache>
            </c:strRef>
          </c:cat>
          <c:val>
            <c:numRef>
              <c:f>Sheet1!$C$2:$C$24</c:f>
              <c:numCache>
                <c:formatCode>#0.00;\-#0.00;</c:formatCode>
                <c:ptCount val="23"/>
                <c:pt idx="0">
                  <c:v>58.63</c:v>
                </c:pt>
                <c:pt idx="1">
                  <c:v>24.62</c:v>
                </c:pt>
                <c:pt idx="2">
                  <c:v>19.41</c:v>
                </c:pt>
                <c:pt idx="3">
                  <c:v>12.94</c:v>
                </c:pt>
                <c:pt idx="4">
                  <c:v>12.71</c:v>
                </c:pt>
                <c:pt idx="5">
                  <c:v>9.7899999999999991</c:v>
                </c:pt>
                <c:pt idx="6">
                  <c:v>9.56</c:v>
                </c:pt>
                <c:pt idx="7">
                  <c:v>9.23</c:v>
                </c:pt>
                <c:pt idx="8">
                  <c:v>8.6300000000000008</c:v>
                </c:pt>
                <c:pt idx="9">
                  <c:v>8.06</c:v>
                </c:pt>
                <c:pt idx="10">
                  <c:v>7.23</c:v>
                </c:pt>
                <c:pt idx="11">
                  <c:v>4.91</c:v>
                </c:pt>
                <c:pt idx="12">
                  <c:v>3.94</c:v>
                </c:pt>
                <c:pt idx="13">
                  <c:v>0.11</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F4A5-4BE0-A1F3-A375EB94657F}"/>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70"/>
          <c:min val="-30"/>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576220131872012E-2"/>
          <c:y val="0.33148078888848814"/>
          <c:w val="0.94572666569926778"/>
          <c:h val="0.3936043492717371"/>
        </c:manualLayout>
      </c:layout>
      <c:barChart>
        <c:barDir val="col"/>
        <c:grouping val="clustered"/>
        <c:varyColors val="0"/>
        <c:ser>
          <c:idx val="1"/>
          <c:order val="1"/>
          <c:tx>
            <c:strRef>
              <c:f>Sheet1!$C$1</c:f>
              <c:strCache>
                <c:ptCount val="1"/>
                <c:pt idx="0">
                  <c:v>Series 2</c:v>
                </c:pt>
              </c:strCache>
            </c:strRef>
          </c:tx>
          <c:spPr>
            <a:solidFill>
              <a:schemeClr val="bg1">
                <a:lumMod val="65000"/>
              </a:schemeClr>
            </a:solidFill>
            <a:ln>
              <a:noFill/>
            </a:ln>
            <a:effectLst/>
          </c:spPr>
          <c:invertIfNegative val="0"/>
          <c:dLbls>
            <c:spPr>
              <a:noFill/>
              <a:ln>
                <a:noFill/>
              </a:ln>
              <a:effectLst/>
            </c:spPr>
            <c:txPr>
              <a:bodyPr wrap="square" lIns="38100" tIns="19050" rIns="38100" bIns="19050" anchor="ctr">
                <a:spAutoFit/>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1.52</c:v>
                </c:pt>
                <c:pt idx="1">
                  <c:v>2.3199999999999998</c:v>
                </c:pt>
                <c:pt idx="2">
                  <c:v>1.9</c:v>
                </c:pt>
                <c:pt idx="3">
                  <c:v>2.23</c:v>
                </c:pt>
              </c:numCache>
            </c:numRef>
          </c:val>
          <c:extLst>
            <c:ext xmlns:c16="http://schemas.microsoft.com/office/drawing/2014/chart" uri="{C3380CC4-5D6E-409C-BE32-E72D297353CC}">
              <c16:uniqueId val="{00000000-B4E7-4EB4-9360-CA65D0AF9917}"/>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Pt>
            <c:idx val="1"/>
            <c:invertIfNegative val="0"/>
            <c:bubble3D val="0"/>
            <c:spPr>
              <a:solidFill>
                <a:srgbClr val="93A37C"/>
              </a:solidFill>
              <a:ln w="0" cap="flat" cmpd="sng" algn="ctr">
                <a:noFill/>
                <a:prstDash val="solid"/>
                <a:round/>
                <a:headEnd type="none" w="med" len="med"/>
                <a:tailEnd type="none" w="med" len="med"/>
              </a:ln>
              <a:effectLst/>
            </c:spPr>
            <c:extLst>
              <c:ext xmlns:c16="http://schemas.microsoft.com/office/drawing/2014/chart" uri="{C3380CC4-5D6E-409C-BE32-E72D297353CC}">
                <c16:uniqueId val="{00000002-B4E7-4EB4-9360-CA65D0AF9917}"/>
              </c:ext>
            </c:extLst>
          </c:dPt>
          <c:dLbls>
            <c:dLbl>
              <c:idx val="1"/>
              <c:layout>
                <c:manualLayout>
                  <c:x val="-1.799423967469016E-9"/>
                  <c:y val="0.12821665483889505"/>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110085734"/>
                      <c:h val="6.9701881809014848E-2"/>
                    </c:manualLayout>
                  </c15:layout>
                </c:ext>
                <c:ext xmlns:c16="http://schemas.microsoft.com/office/drawing/2014/chart" uri="{C3380CC4-5D6E-409C-BE32-E72D297353CC}">
                  <c16:uniqueId val="{00000002-B4E7-4EB4-9360-CA65D0AF9917}"/>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E7-4EB4-9360-CA65D0AF9917}"/>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E7-4EB4-9360-CA65D0AF9917}"/>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1.02</c:v>
                </c:pt>
              </c:numCache>
            </c:numRef>
          </c:val>
          <c:extLst>
            <c:ext xmlns:c16="http://schemas.microsoft.com/office/drawing/2014/chart" uri="{C3380CC4-5D6E-409C-BE32-E72D297353CC}">
              <c16:uniqueId val="{00000005-B4E7-4EB4-9360-CA65D0AF9917}"/>
            </c:ext>
          </c:extLst>
        </c:ser>
        <c:dLbls>
          <c:showLegendKey val="0"/>
          <c:showVal val="0"/>
          <c:showCatName val="0"/>
          <c:showSerName val="0"/>
          <c:showPercent val="0"/>
          <c:showBubbleSize val="0"/>
        </c:dLbls>
        <c:gapWidth val="25"/>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71174937308872721"/>
          <c:h val="0.55820465193645863"/>
        </c:manualLayout>
      </c:layout>
      <c:scatterChart>
        <c:scatterStyle val="lineMarker"/>
        <c:varyColors val="0"/>
        <c:ser>
          <c:idx val="0"/>
          <c:order val="0"/>
          <c:tx>
            <c:strRef>
              <c:f>Sheet1!$B$1</c:f>
              <c:strCache>
                <c:ptCount val="1"/>
                <c:pt idx="0">
                  <c:v>9/30/2020</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DDE-43C5-9412-C6B8D147E1B1}"/>
                </c:ext>
              </c:extLst>
            </c:dLbl>
            <c:dLbl>
              <c:idx val="1"/>
              <c:delete val="1"/>
              <c:extLst>
                <c:ext xmlns:c15="http://schemas.microsoft.com/office/drawing/2012/chart" uri="{CE6537A1-D6FC-4f65-9D91-7224C49458BB}"/>
                <c:ext xmlns:c16="http://schemas.microsoft.com/office/drawing/2014/chart" uri="{C3380CC4-5D6E-409C-BE32-E72D297353CC}">
                  <c16:uniqueId val="{00000001-1DDE-43C5-9412-C6B8D147E1B1}"/>
                </c:ext>
              </c:extLst>
            </c:dLbl>
            <c:dLbl>
              <c:idx val="2"/>
              <c:delete val="1"/>
              <c:extLst>
                <c:ext xmlns:c15="http://schemas.microsoft.com/office/drawing/2012/chart" uri="{CE6537A1-D6FC-4f65-9D91-7224C49458BB}"/>
                <c:ext xmlns:c16="http://schemas.microsoft.com/office/drawing/2014/chart" uri="{C3380CC4-5D6E-409C-BE32-E72D297353CC}">
                  <c16:uniqueId val="{00000002-1DDE-43C5-9412-C6B8D147E1B1}"/>
                </c:ext>
              </c:extLst>
            </c:dLbl>
            <c:dLbl>
              <c:idx val="3"/>
              <c:delete val="1"/>
              <c:extLst>
                <c:ext xmlns:c15="http://schemas.microsoft.com/office/drawing/2012/chart" uri="{CE6537A1-D6FC-4f65-9D91-7224C49458BB}"/>
                <c:ext xmlns:c16="http://schemas.microsoft.com/office/drawing/2014/chart" uri="{C3380CC4-5D6E-409C-BE32-E72D297353CC}">
                  <c16:uniqueId val="{00000003-1DDE-43C5-9412-C6B8D147E1B1}"/>
                </c:ext>
              </c:extLst>
            </c:dLbl>
            <c:dLbl>
              <c:idx val="4"/>
              <c:delete val="1"/>
              <c:extLst>
                <c:ext xmlns:c15="http://schemas.microsoft.com/office/drawing/2012/chart" uri="{CE6537A1-D6FC-4f65-9D91-7224C49458BB}"/>
                <c:ext xmlns:c16="http://schemas.microsoft.com/office/drawing/2014/chart" uri="{C3380CC4-5D6E-409C-BE32-E72D297353CC}">
                  <c16:uniqueId val="{00000004-1DDE-43C5-9412-C6B8D147E1B1}"/>
                </c:ext>
              </c:extLst>
            </c:dLbl>
            <c:dLbl>
              <c:idx val="5"/>
              <c:delete val="1"/>
              <c:extLst>
                <c:ext xmlns:c15="http://schemas.microsoft.com/office/drawing/2012/chart" uri="{CE6537A1-D6FC-4f65-9D91-7224C49458BB}"/>
                <c:ext xmlns:c16="http://schemas.microsoft.com/office/drawing/2014/chart" uri="{C3380CC4-5D6E-409C-BE32-E72D297353CC}">
                  <c16:uniqueId val="{00000005-1DDE-43C5-9412-C6B8D147E1B1}"/>
                </c:ext>
              </c:extLst>
            </c:dLbl>
            <c:dLbl>
              <c:idx val="6"/>
              <c:delete val="1"/>
              <c:extLst>
                <c:ext xmlns:c15="http://schemas.microsoft.com/office/drawing/2012/chart" uri="{CE6537A1-D6FC-4f65-9D91-7224C49458BB}"/>
                <c:ext xmlns:c16="http://schemas.microsoft.com/office/drawing/2014/chart" uri="{C3380CC4-5D6E-409C-BE32-E72D297353CC}">
                  <c16:uniqueId val="{00000006-1DDE-43C5-9412-C6B8D147E1B1}"/>
                </c:ext>
              </c:extLst>
            </c:dLbl>
            <c:dLbl>
              <c:idx val="7"/>
              <c:layout>
                <c:manualLayout>
                  <c:x val="-1.9299350854625752E-2"/>
                  <c:y val="9.9611236892278368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1DDE-43C5-9412-C6B8D147E1B1}"/>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0.1</c:v>
                </c:pt>
                <c:pt idx="1">
                  <c:v>0.11</c:v>
                </c:pt>
                <c:pt idx="2">
                  <c:v>0.12</c:v>
                </c:pt>
                <c:pt idx="3">
                  <c:v>0.13</c:v>
                </c:pt>
                <c:pt idx="4">
                  <c:v>0.16</c:v>
                </c:pt>
                <c:pt idx="5">
                  <c:v>0.28000000000000003</c:v>
                </c:pt>
                <c:pt idx="6">
                  <c:v>0.69</c:v>
                </c:pt>
                <c:pt idx="7">
                  <c:v>1.46</c:v>
                </c:pt>
              </c:numCache>
            </c:numRef>
          </c:yVal>
          <c:smooth val="0"/>
          <c:extLst>
            <c:ext xmlns:c16="http://schemas.microsoft.com/office/drawing/2014/chart" uri="{C3380CC4-5D6E-409C-BE32-E72D297353CC}">
              <c16:uniqueId val="{00000008-1DDE-43C5-9412-C6B8D147E1B1}"/>
            </c:ext>
          </c:extLst>
        </c:ser>
        <c:ser>
          <c:idx val="1"/>
          <c:order val="1"/>
          <c:tx>
            <c:strRef>
              <c:f>Sheet1!$C$1</c:f>
              <c:strCache>
                <c:ptCount val="1"/>
                <c:pt idx="0">
                  <c:v>6/30/2021</c:v>
                </c:pt>
              </c:strCache>
            </c:strRef>
          </c:tx>
          <c:spPr>
            <a:ln>
              <a:solidFill>
                <a:srgbClr val="437189"/>
              </a:solidFill>
            </a:ln>
          </c:spPr>
          <c:marker>
            <c:symbol val="none"/>
          </c:marker>
          <c:dLbls>
            <c:dLbl>
              <c:idx val="7"/>
              <c:layout>
                <c:manualLayout>
                  <c:x val="-1.7957269848172849E-2"/>
                  <c:y val="1.2662108754369241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1DDE-43C5-9412-C6B8D147E1B1}"/>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0.05</c:v>
                </c:pt>
                <c:pt idx="1">
                  <c:v>0.06</c:v>
                </c:pt>
                <c:pt idx="2">
                  <c:v>7.0000000000000007E-2</c:v>
                </c:pt>
                <c:pt idx="3">
                  <c:v>0.25</c:v>
                </c:pt>
                <c:pt idx="4">
                  <c:v>0.46</c:v>
                </c:pt>
                <c:pt idx="5">
                  <c:v>0.87</c:v>
                </c:pt>
                <c:pt idx="6">
                  <c:v>1.45</c:v>
                </c:pt>
                <c:pt idx="7">
                  <c:v>2.06</c:v>
                </c:pt>
              </c:numCache>
            </c:numRef>
          </c:yVal>
          <c:smooth val="0"/>
          <c:extLst>
            <c:ext xmlns:c16="http://schemas.microsoft.com/office/drawing/2014/chart" uri="{C3380CC4-5D6E-409C-BE32-E72D297353CC}">
              <c16:uniqueId val="{0000000A-1DDE-43C5-9412-C6B8D147E1B1}"/>
            </c:ext>
          </c:extLst>
        </c:ser>
        <c:ser>
          <c:idx val="2"/>
          <c:order val="2"/>
          <c:tx>
            <c:strRef>
              <c:f>Sheet1!$D$1</c:f>
              <c:strCache>
                <c:ptCount val="1"/>
                <c:pt idx="0">
                  <c:v>9/30/2021</c:v>
                </c:pt>
              </c:strCache>
            </c:strRef>
          </c:tx>
          <c:spPr>
            <a:ln>
              <a:solidFill>
                <a:srgbClr val="93A37C"/>
              </a:solidFill>
            </a:ln>
          </c:spPr>
          <c:marker>
            <c:symbol val="none"/>
          </c:marker>
          <c:dLbls>
            <c:dLbl>
              <c:idx val="7"/>
              <c:layout>
                <c:manualLayout>
                  <c:x val="-1.9299350854625752E-2"/>
                  <c:y val="-4.118422968965151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1DDE-43C5-9412-C6B8D147E1B1}"/>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0.04</c:v>
                </c:pt>
                <c:pt idx="1">
                  <c:v>0.05</c:v>
                </c:pt>
                <c:pt idx="2">
                  <c:v>0.09</c:v>
                </c:pt>
                <c:pt idx="3">
                  <c:v>0.28000000000000003</c:v>
                </c:pt>
                <c:pt idx="4">
                  <c:v>0.53</c:v>
                </c:pt>
                <c:pt idx="5">
                  <c:v>0.98</c:v>
                </c:pt>
                <c:pt idx="6">
                  <c:v>1.52</c:v>
                </c:pt>
                <c:pt idx="7">
                  <c:v>2.08</c:v>
                </c:pt>
              </c:numCache>
            </c:numRef>
          </c:yVal>
          <c:smooth val="0"/>
          <c:extLst>
            <c:ext xmlns:c16="http://schemas.microsoft.com/office/drawing/2014/chart" uri="{C3380CC4-5D6E-409C-BE32-E72D297353CC}">
              <c16:uniqueId val="{0000000C-1DDE-43C5-9412-C6B8D147E1B1}"/>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Sheet1!$A$2:$A$251</c:f>
              <c:numCache>
                <c:formatCode>m/d/yyyy</c:formatCode>
                <c:ptCount val="250"/>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numCache>
            </c:numRef>
          </c:cat>
          <c:val>
            <c:numRef>
              <c:f>Sheet1!$D$2:$D$251</c:f>
              <c:numCache>
                <c:formatCode>General</c:formatCode>
                <c:ptCount val="250"/>
                <c:pt idx="203">
                  <c:v>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numCache>
            </c:numRef>
          </c:val>
          <c:extLst>
            <c:ext xmlns:c16="http://schemas.microsoft.com/office/drawing/2014/chart" uri="{C3380CC4-5D6E-409C-BE32-E72D297353CC}">
              <c16:uniqueId val="{00000000-1CA0-45B6-A447-E027E00458A2}"/>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Sheet1!$A$2:$A$251</c:f>
              <c:numCache>
                <c:formatCode>m/d/yyyy</c:formatCode>
                <c:ptCount val="250"/>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numCache>
            </c:numRef>
          </c:cat>
          <c:val>
            <c:numRef>
              <c:f>Sheet1!$B$2:$B$251</c:f>
              <c:numCache>
                <c:formatCode>_(* #,##0.000_);_(* \(#,##0.000\);_(* "-"??_);_(@_)</c:formatCode>
                <c:ptCount val="250"/>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95.298999983583798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93.291944359846795</c:v>
                </c:pt>
                <c:pt idx="95">
                  <c:v>87.163122369212005</c:v>
                </c:pt>
                <c:pt idx="96">
                  <c:v>90.322140399813094</c:v>
                </c:pt>
                <c:pt idx="97">
                  <c:v>82.605502892006001</c:v>
                </c:pt>
                <c:pt idx="98">
                  <c:v>74.516691260639007</c:v>
                </c:pt>
                <c:pt idx="99">
                  <c:v>80.654919260919598</c:v>
                </c:pt>
                <c:pt idx="100">
                  <c:v>90.175571359363403</c:v>
                </c:pt>
                <c:pt idx="101">
                  <c:v>99.160726284366802</c:v>
                </c:pt>
                <c:pt idx="102">
                  <c:v>98.605423103527599</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154.177622221582</c:v>
                </c:pt>
                <c:pt idx="147">
                  <c:v>156.996592144473</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184.72875317176999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188.55471742690301</c:v>
                </c:pt>
                <c:pt idx="169">
                  <c:v>185.60747746787399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204.00502549100801</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221.36505714825299</c:v>
                </c:pt>
                <c:pt idx="199" formatCode="_(* #,##0.00_);_(* \(#,##0.00\);_(* &quot;-&quot;??_);_(@_)">
                  <c:v>227.55147416895699</c:v>
                </c:pt>
                <c:pt idx="200" formatCode="_(* #,##0.00_);_(* \(#,##0.00\);_(* &quot;-&quot;??_);_(@_)">
                  <c:v>228.42324944328399</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246.44645830547699</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223.001848680536</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_(* #,##0.00_);_(* \(#,##0.00\);_(* &quot;-&quot;??_);_(@_)">
                  <c:v>259.94714568336701</c:v>
                </c:pt>
                <c:pt idx="224" formatCode="_(* #,##0.00_);_(* \(#,##0.00\);_(* &quot;-&quot;??_);_(@_)">
                  <c:v>253.78060166529099</c:v>
                </c:pt>
                <c:pt idx="225" formatCode="_(* #,##0.00_);_(* \(#,##0.00\);_(* &quot;-&quot;??_);_(@_)">
                  <c:v>259.12053941720001</c:v>
                </c:pt>
                <c:pt idx="226" formatCode="_(* #,##0.00_);_(* \(#,##0.00\);_(* &quot;-&quot;??_);_(@_)">
                  <c:v>266.21233672537397</c:v>
                </c:pt>
                <c:pt idx="227" formatCode="_(* #,##0.00_);_(* \(#,##0.00\);_(* &quot;-&quot;??_);_(@_)">
                  <c:v>272.710968854307</c:v>
                </c:pt>
                <c:pt idx="228" formatCode="_(* #,##0.00_);_(* \(#,##0.00\);_(* &quot;-&quot;??_);_(@_)">
                  <c:v>282.31454499169001</c:v>
                </c:pt>
                <c:pt idx="229" formatCode="_(* #,##0.00_);_(* \(#,##0.00\);_(* &quot;-&quot;??_);_(@_)">
                  <c:v>279.19611896728401</c:v>
                </c:pt>
                <c:pt idx="230" formatCode="_(* #,##0.00_);_(* \(#,##0.00\);_(* &quot;-&quot;??_);_(@_)">
                  <c:v>256.64550863298001</c:v>
                </c:pt>
                <c:pt idx="231" formatCode="_(* #,##0.00_);_(* \(#,##0.00\);_(* &quot;-&quot;??_);_(@_)">
                  <c:v>221.99751434165401</c:v>
                </c:pt>
                <c:pt idx="232" formatCode="_(* #,##0.00_);_(* \(#,##0.00\);_(* &quot;-&quot;??_);_(@_)">
                  <c:v>245.77901109675801</c:v>
                </c:pt>
                <c:pt idx="233" formatCode="_(* #,##0.00_);_(* \(#,##0.00\);_(* &quot;-&quot;??_);_(@_)">
                  <c:v>256.468190590701</c:v>
                </c:pt>
                <c:pt idx="234" formatCode="_(* #,##0.00_);_(* \(#,##0.00\);_(* &quot;-&quot;??_);_(@_)">
                  <c:v>264.662989270796</c:v>
                </c:pt>
                <c:pt idx="235" formatCode="_(* #,##0.00_);_(* \(#,##0.00\);_(* &quot;-&quot;??_);_(@_)">
                  <c:v>278.66022983583503</c:v>
                </c:pt>
                <c:pt idx="236" formatCode="_(* #,##0.00_);_(* \(#,##0.00\);_(* &quot;-&quot;??_);_(@_)">
                  <c:v>295.71565938184</c:v>
                </c:pt>
                <c:pt idx="237" formatCode="_(* #,##0.00_);_(* \(#,##0.00\);_(* &quot;-&quot;??_);_(@_)">
                  <c:v>286.18083727610298</c:v>
                </c:pt>
                <c:pt idx="238" formatCode="_(* #,##0.00_);_(* \(#,##0.00\);_(* &quot;-&quot;??_);_(@_)">
                  <c:v>279.22418400730402</c:v>
                </c:pt>
                <c:pt idx="239" formatCode="_(* #,##0.00_);_(* \(#,##0.00\);_(* &quot;-&quot;??_);_(@_)">
                  <c:v>313.64217321202398</c:v>
                </c:pt>
                <c:pt idx="240" formatCode="_(* #,##0.00_);_(* \(#,##0.00\);_(* &quot;-&quot;??_);_(@_)">
                  <c:v>328.20441195479401</c:v>
                </c:pt>
                <c:pt idx="241" formatCode="_(* #,##0.00_);_(* \(#,##0.00\);_(* &quot;-&quot;??_);_(@_)">
                  <c:v>326.71172345438498</c:v>
                </c:pt>
                <c:pt idx="242" formatCode="_(* #,##0.00_);_(* \(#,##0.00\);_(* &quot;-&quot;??_);_(@_)">
                  <c:v>334.27949490914199</c:v>
                </c:pt>
                <c:pt idx="243" formatCode="_(* #,##0.00_);_(* \(#,##0.00\);_(* &quot;-&quot;??_);_(@_)">
                  <c:v>343.207879827694</c:v>
                </c:pt>
                <c:pt idx="244" formatCode="_(* #,##0.00_);_(* \(#,##0.00\);_(* &quot;-&quot;??_);_(@_)">
                  <c:v>358.21379572303601</c:v>
                </c:pt>
                <c:pt idx="245" formatCode="_(* #,##0.00_);_(* \(#,##0.00\);_(* &quot;-&quot;??_);_(@_)">
                  <c:v>363.78846754244603</c:v>
                </c:pt>
                <c:pt idx="246" formatCode="_(* #,##0.00_);_(* \(#,##0.00\);_(* &quot;-&quot;??_);_(@_)">
                  <c:v>368.582862094473</c:v>
                </c:pt>
                <c:pt idx="247" formatCode="_(* #,##0.00_);_(* \(#,##0.00\);_(* &quot;-&quot;??_);_(@_)">
                  <c:v>371.12204292157401</c:v>
                </c:pt>
                <c:pt idx="248" formatCode="_(* #,##0.00_);_(* \(#,##0.00\);_(* &quot;-&quot;??_);_(@_)">
                  <c:v>380.41097596093198</c:v>
                </c:pt>
                <c:pt idx="249" formatCode="_(* #,##0.00_);_(* \(#,##0.00\);_(* &quot;-&quot;??_);_(@_)">
                  <c:v>364.69629284786703</c:v>
                </c:pt>
              </c:numCache>
            </c:numRef>
          </c:val>
          <c:smooth val="0"/>
          <c:extLst>
            <c:ext xmlns:c16="http://schemas.microsoft.com/office/drawing/2014/chart" uri="{C3380CC4-5D6E-409C-BE32-E72D297353CC}">
              <c16:uniqueId val="{00000001-1CA0-45B6-A447-E027E00458A2}"/>
            </c:ext>
          </c:extLst>
        </c:ser>
        <c:ser>
          <c:idx val="1"/>
          <c:order val="1"/>
          <c:tx>
            <c:strRef>
              <c:f>Sheet1!$C$1</c:f>
              <c:strCache>
                <c:ptCount val="1"/>
                <c:pt idx="0">
                  <c:v>blue line</c:v>
                </c:pt>
              </c:strCache>
            </c:strRef>
          </c:tx>
          <c:spPr>
            <a:ln w="28575">
              <a:solidFill>
                <a:schemeClr val="accent1"/>
              </a:solidFill>
            </a:ln>
          </c:spPr>
          <c:marker>
            <c:symbol val="none"/>
          </c:marker>
          <c:cat>
            <c:numRef>
              <c:f>Sheet1!$A$2:$A$251</c:f>
              <c:numCache>
                <c:formatCode>m/d/yyyy</c:formatCode>
                <c:ptCount val="250"/>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numCache>
            </c:numRef>
          </c:cat>
          <c:val>
            <c:numRef>
              <c:f>Sheet1!$C$2:$C$251</c:f>
              <c:numCache>
                <c:formatCode>General</c:formatCode>
                <c:ptCount val="250"/>
                <c:pt idx="237" formatCode="_(* #,##0.00_);_(* \(#,##0.00\);_(* &quot;-&quot;??_);_(@_)">
                  <c:v>286.18083727610298</c:v>
                </c:pt>
                <c:pt idx="238" formatCode="_(* #,##0.00_);_(* \(#,##0.00\);_(* &quot;-&quot;??_);_(@_)">
                  <c:v>279.22418400730402</c:v>
                </c:pt>
                <c:pt idx="239" formatCode="_(* #,##0.00_);_(* \(#,##0.00\);_(* &quot;-&quot;??_);_(@_)">
                  <c:v>313.64217321202398</c:v>
                </c:pt>
                <c:pt idx="240" formatCode="_(* #,##0.00_);_(* \(#,##0.00\);_(* &quot;-&quot;??_);_(@_)">
                  <c:v>328.20441195479401</c:v>
                </c:pt>
                <c:pt idx="241" formatCode="_(* #,##0.00_);_(* \(#,##0.00\);_(* &quot;-&quot;??_);_(@_)">
                  <c:v>326.71172345438498</c:v>
                </c:pt>
                <c:pt idx="242" formatCode="_(* #,##0.00_);_(* \(#,##0.00\);_(* &quot;-&quot;??_);_(@_)">
                  <c:v>334.27949490914199</c:v>
                </c:pt>
                <c:pt idx="243" formatCode="_(* #,##0.00_);_(* \(#,##0.00\);_(* &quot;-&quot;??_);_(@_)">
                  <c:v>343.207879827694</c:v>
                </c:pt>
                <c:pt idx="244" formatCode="#,##0.000">
                  <c:v>358.21379572303601</c:v>
                </c:pt>
                <c:pt idx="245" formatCode="#,##0.000">
                  <c:v>363.78846754244603</c:v>
                </c:pt>
                <c:pt idx="246" formatCode="#,##0.000">
                  <c:v>368.582862094473</c:v>
                </c:pt>
                <c:pt idx="247" formatCode="#,##0.000">
                  <c:v>371.12204292157401</c:v>
                </c:pt>
                <c:pt idx="248" formatCode="#,##0.000">
                  <c:v>380.41097596093198</c:v>
                </c:pt>
                <c:pt idx="249" formatCode="#,##0.000">
                  <c:v>364.69629284786703</c:v>
                </c:pt>
              </c:numCache>
            </c:numRef>
          </c:val>
          <c:smooth val="0"/>
          <c:extLst>
            <c:ext xmlns:c16="http://schemas.microsoft.com/office/drawing/2014/chart" uri="{C3380CC4-5D6E-409C-BE32-E72D297353CC}">
              <c16:uniqueId val="{00000002-1CA0-45B6-A447-E027E00458A2}"/>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4377"/>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5"/>
        <c:majorTimeUnit val="year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325100687338796"/>
          <c:h val="0.66533743950346791"/>
        </c:manualLayout>
      </c:layout>
      <c:lineChart>
        <c:grouping val="standard"/>
        <c:varyColors val="0"/>
        <c:ser>
          <c:idx val="0"/>
          <c:order val="0"/>
          <c:tx>
            <c:strRef>
              <c:f>Sheet1!$B$1</c:f>
              <c:strCache>
                <c:ptCount val="1"/>
                <c:pt idx="0">
                  <c:v>09/30/2021</c:v>
                </c:pt>
              </c:strCache>
            </c:strRef>
          </c:tx>
          <c:spPr>
            <a:ln>
              <a:solidFill>
                <a:schemeClr val="accent1"/>
              </a:solidFill>
            </a:ln>
          </c:spPr>
          <c:marker>
            <c:symbol val="none"/>
          </c:marker>
          <c:dLbls>
            <c:dLbl>
              <c:idx val="29"/>
              <c:layout>
                <c:manualLayout>
                  <c:x val="-2.0001039136912993E-2"/>
                  <c:y val="-2.62305784819066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934D-478D-957E-592DBF31BBE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0.192</c:v>
                </c:pt>
                <c:pt idx="1">
                  <c:v>0.307</c:v>
                </c:pt>
                <c:pt idx="2">
                  <c:v>0.41599999999999998</c:v>
                </c:pt>
                <c:pt idx="3">
                  <c:v>0.52700000000000002</c:v>
                </c:pt>
                <c:pt idx="4">
                  <c:v>0.629</c:v>
                </c:pt>
                <c:pt idx="5">
                  <c:v>0.72299999999999998</c:v>
                </c:pt>
                <c:pt idx="6">
                  <c:v>0.81</c:v>
                </c:pt>
                <c:pt idx="7">
                  <c:v>0.89</c:v>
                </c:pt>
                <c:pt idx="8">
                  <c:v>0.96299999999999997</c:v>
                </c:pt>
                <c:pt idx="9">
                  <c:v>1.03</c:v>
                </c:pt>
                <c:pt idx="10">
                  <c:v>1.091</c:v>
                </c:pt>
                <c:pt idx="11">
                  <c:v>1.145</c:v>
                </c:pt>
                <c:pt idx="12">
                  <c:v>1.194</c:v>
                </c:pt>
                <c:pt idx="13">
                  <c:v>1.238</c:v>
                </c:pt>
                <c:pt idx="14">
                  <c:v>1.276</c:v>
                </c:pt>
                <c:pt idx="15">
                  <c:v>1.3089999999999999</c:v>
                </c:pt>
                <c:pt idx="16">
                  <c:v>1.337</c:v>
                </c:pt>
                <c:pt idx="17">
                  <c:v>1.36</c:v>
                </c:pt>
                <c:pt idx="18">
                  <c:v>1.38</c:v>
                </c:pt>
                <c:pt idx="19">
                  <c:v>1.395</c:v>
                </c:pt>
                <c:pt idx="20">
                  <c:v>1.407</c:v>
                </c:pt>
                <c:pt idx="21">
                  <c:v>1.415</c:v>
                </c:pt>
                <c:pt idx="22">
                  <c:v>1.42</c:v>
                </c:pt>
                <c:pt idx="23">
                  <c:v>1.423</c:v>
                </c:pt>
                <c:pt idx="24">
                  <c:v>1.4219999999999999</c:v>
                </c:pt>
                <c:pt idx="25">
                  <c:v>1.42</c:v>
                </c:pt>
                <c:pt idx="26">
                  <c:v>1.4159999999999999</c:v>
                </c:pt>
                <c:pt idx="27">
                  <c:v>1.41</c:v>
                </c:pt>
                <c:pt idx="28">
                  <c:v>1.4019999999999999</c:v>
                </c:pt>
                <c:pt idx="29">
                  <c:v>1.3939999999999999</c:v>
                </c:pt>
              </c:numCache>
            </c:numRef>
          </c:val>
          <c:smooth val="0"/>
          <c:extLst>
            <c:ext xmlns:c16="http://schemas.microsoft.com/office/drawing/2014/chart" uri="{C3380CC4-5D6E-409C-BE32-E72D297353CC}">
              <c16:uniqueId val="{00000001-934D-478D-957E-592DBF31BBEC}"/>
            </c:ext>
          </c:extLst>
        </c:ser>
        <c:ser>
          <c:idx val="1"/>
          <c:order val="1"/>
          <c:tx>
            <c:strRef>
              <c:f>Sheet1!$C$1</c:f>
              <c:strCache>
                <c:ptCount val="1"/>
                <c:pt idx="0">
                  <c:v>06/30/2021</c:v>
                </c:pt>
              </c:strCache>
            </c:strRef>
          </c:tx>
          <c:spPr>
            <a:ln>
              <a:solidFill>
                <a:schemeClr val="bg1">
                  <a:lumMod val="65000"/>
                </a:schemeClr>
              </a:solidFill>
            </a:ln>
          </c:spPr>
          <c:marker>
            <c:symbol val="none"/>
          </c:marker>
          <c:dLbls>
            <c:dLbl>
              <c:idx val="29"/>
              <c:layout>
                <c:manualLayout>
                  <c:x val="-1.7510797805745087E-2"/>
                  <c:y val="2.5100401606425703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34D-478D-957E-592DBF31BBE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2.5000000000000001E-2</c:v>
                </c:pt>
                <c:pt idx="1">
                  <c:v>5.8000000000000003E-2</c:v>
                </c:pt>
                <c:pt idx="2">
                  <c:v>0.158</c:v>
                </c:pt>
                <c:pt idx="3">
                  <c:v>0.27</c:v>
                </c:pt>
                <c:pt idx="4">
                  <c:v>0.377</c:v>
                </c:pt>
                <c:pt idx="5">
                  <c:v>0.47799999999999998</c:v>
                </c:pt>
                <c:pt idx="6">
                  <c:v>0.57199999999999995</c:v>
                </c:pt>
                <c:pt idx="7">
                  <c:v>0.66</c:v>
                </c:pt>
                <c:pt idx="8">
                  <c:v>0.74</c:v>
                </c:pt>
                <c:pt idx="9">
                  <c:v>0.81399999999999995</c:v>
                </c:pt>
                <c:pt idx="10">
                  <c:v>0.88200000000000001</c:v>
                </c:pt>
                <c:pt idx="11">
                  <c:v>0.94299999999999995</c:v>
                </c:pt>
                <c:pt idx="12">
                  <c:v>0.998</c:v>
                </c:pt>
                <c:pt idx="13">
                  <c:v>1.0469999999999999</c:v>
                </c:pt>
                <c:pt idx="14">
                  <c:v>1.0900000000000001</c:v>
                </c:pt>
                <c:pt idx="15">
                  <c:v>1.1279999999999999</c:v>
                </c:pt>
                <c:pt idx="16">
                  <c:v>1.1599999999999999</c:v>
                </c:pt>
                <c:pt idx="17">
                  <c:v>1.1879999999999999</c:v>
                </c:pt>
                <c:pt idx="18">
                  <c:v>1.2110000000000001</c:v>
                </c:pt>
                <c:pt idx="19">
                  <c:v>1.2290000000000001</c:v>
                </c:pt>
                <c:pt idx="20">
                  <c:v>1.244</c:v>
                </c:pt>
                <c:pt idx="21">
                  <c:v>1.2549999999999999</c:v>
                </c:pt>
                <c:pt idx="22">
                  <c:v>1.2629999999999999</c:v>
                </c:pt>
                <c:pt idx="23">
                  <c:v>1.2669999999999999</c:v>
                </c:pt>
                <c:pt idx="24">
                  <c:v>1.2689999999999999</c:v>
                </c:pt>
                <c:pt idx="25">
                  <c:v>1.2689999999999999</c:v>
                </c:pt>
                <c:pt idx="26">
                  <c:v>1.2669999999999999</c:v>
                </c:pt>
                <c:pt idx="27">
                  <c:v>1.262</c:v>
                </c:pt>
                <c:pt idx="28">
                  <c:v>1.2569999999999999</c:v>
                </c:pt>
                <c:pt idx="29">
                  <c:v>1.25</c:v>
                </c:pt>
              </c:numCache>
            </c:numRef>
          </c:val>
          <c:smooth val="0"/>
          <c:extLst>
            <c:ext xmlns:c16="http://schemas.microsoft.com/office/drawing/2014/chart" uri="{C3380CC4-5D6E-409C-BE32-E72D297353CC}">
              <c16:uniqueId val="{00000003-934D-478D-957E-592DBF31BBE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3417467441882114"/>
          <c:h val="0.66533743950346791"/>
        </c:manualLayout>
      </c:layout>
      <c:lineChart>
        <c:grouping val="standard"/>
        <c:varyColors val="0"/>
        <c:ser>
          <c:idx val="0"/>
          <c:order val="0"/>
          <c:tx>
            <c:strRef>
              <c:f>Sheet1!$B$1</c:f>
              <c:strCache>
                <c:ptCount val="1"/>
                <c:pt idx="0">
                  <c:v>09/30/2021</c:v>
                </c:pt>
              </c:strCache>
            </c:strRef>
          </c:tx>
          <c:spPr>
            <a:ln>
              <a:solidFill>
                <a:schemeClr val="accent1"/>
              </a:solidFill>
            </a:ln>
          </c:spPr>
          <c:marker>
            <c:symbol val="none"/>
          </c:marker>
          <c:dLbls>
            <c:dLbl>
              <c:idx val="29"/>
              <c:layout>
                <c:manualLayout>
                  <c:x val="0"/>
                  <c:y val="1.447390612318038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5AD6-4767-B80D-5B8E6A3321F4}"/>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-0.112</c:v>
                </c:pt>
                <c:pt idx="1">
                  <c:v>-0.11899999999999999</c:v>
                </c:pt>
                <c:pt idx="2">
                  <c:v>-0.11799999999999999</c:v>
                </c:pt>
                <c:pt idx="3">
                  <c:v>-0.111</c:v>
                </c:pt>
                <c:pt idx="4">
                  <c:v>-8.4000000000000005E-2</c:v>
                </c:pt>
                <c:pt idx="5">
                  <c:v>-7.2999999999999995E-2</c:v>
                </c:pt>
                <c:pt idx="6">
                  <c:v>-4.2999999999999997E-2</c:v>
                </c:pt>
                <c:pt idx="7">
                  <c:v>-1.2E-2</c:v>
                </c:pt>
                <c:pt idx="8">
                  <c:v>0.03</c:v>
                </c:pt>
                <c:pt idx="9">
                  <c:v>7.8E-2</c:v>
                </c:pt>
                <c:pt idx="10">
                  <c:v>0.123</c:v>
                </c:pt>
                <c:pt idx="11">
                  <c:v>0.16700000000000001</c:v>
                </c:pt>
                <c:pt idx="12">
                  <c:v>0.21099999999999999</c:v>
                </c:pt>
                <c:pt idx="13">
                  <c:v>0.253</c:v>
                </c:pt>
                <c:pt idx="14">
                  <c:v>0.29199999999999998</c:v>
                </c:pt>
                <c:pt idx="15">
                  <c:v>0.33</c:v>
                </c:pt>
                <c:pt idx="16">
                  <c:v>0.36499999999999999</c:v>
                </c:pt>
                <c:pt idx="17">
                  <c:v>0.39800000000000002</c:v>
                </c:pt>
                <c:pt idx="18">
                  <c:v>0.43</c:v>
                </c:pt>
                <c:pt idx="19">
                  <c:v>0.45900000000000002</c:v>
                </c:pt>
                <c:pt idx="20">
                  <c:v>0.48699999999999999</c:v>
                </c:pt>
                <c:pt idx="21">
                  <c:v>0.51400000000000001</c:v>
                </c:pt>
                <c:pt idx="22">
                  <c:v>0.53900000000000003</c:v>
                </c:pt>
                <c:pt idx="23">
                  <c:v>0.56299999999999994</c:v>
                </c:pt>
                <c:pt idx="24">
                  <c:v>0.58599999999999997</c:v>
                </c:pt>
                <c:pt idx="25">
                  <c:v>0.60799999999999998</c:v>
                </c:pt>
                <c:pt idx="26">
                  <c:v>0.628</c:v>
                </c:pt>
                <c:pt idx="27">
                  <c:v>0.64700000000000002</c:v>
                </c:pt>
                <c:pt idx="28">
                  <c:v>0.66400000000000003</c:v>
                </c:pt>
                <c:pt idx="29">
                  <c:v>0.68</c:v>
                </c:pt>
              </c:numCache>
            </c:numRef>
          </c:val>
          <c:smooth val="0"/>
          <c:extLst>
            <c:ext xmlns:c16="http://schemas.microsoft.com/office/drawing/2014/chart" uri="{C3380CC4-5D6E-409C-BE32-E72D297353CC}">
              <c16:uniqueId val="{00000001-5AD6-4767-B80D-5B8E6A3321F4}"/>
            </c:ext>
          </c:extLst>
        </c:ser>
        <c:ser>
          <c:idx val="1"/>
          <c:order val="1"/>
          <c:tx>
            <c:strRef>
              <c:f>Sheet1!$C$1</c:f>
              <c:strCache>
                <c:ptCount val="1"/>
                <c:pt idx="0">
                  <c:v>06/30/2021</c:v>
                </c:pt>
              </c:strCache>
            </c:strRef>
          </c:tx>
          <c:spPr>
            <a:ln>
              <a:solidFill>
                <a:schemeClr val="bg1">
                  <a:lumMod val="65000"/>
                </a:schemeClr>
              </a:solidFill>
            </a:ln>
          </c:spPr>
          <c:marker>
            <c:symbol val="none"/>
          </c:marker>
          <c:dLbls>
            <c:dLbl>
              <c:idx val="29"/>
              <c:layout>
                <c:manualLayout>
                  <c:x val="0"/>
                  <c:y val="-4.641400246655914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5AD6-4767-B80D-5B8E6A3321F4}"/>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-0.111</c:v>
                </c:pt>
                <c:pt idx="1">
                  <c:v>-0.115</c:v>
                </c:pt>
                <c:pt idx="2">
                  <c:v>-0.129</c:v>
                </c:pt>
                <c:pt idx="3">
                  <c:v>-0.13100000000000001</c:v>
                </c:pt>
                <c:pt idx="4">
                  <c:v>-0.104</c:v>
                </c:pt>
                <c:pt idx="5">
                  <c:v>-9.5000000000000001E-2</c:v>
                </c:pt>
                <c:pt idx="6">
                  <c:v>-7.0000000000000007E-2</c:v>
                </c:pt>
                <c:pt idx="7">
                  <c:v>-3.2000000000000001E-2</c:v>
                </c:pt>
                <c:pt idx="8">
                  <c:v>1.4999999999999999E-2</c:v>
                </c:pt>
                <c:pt idx="9">
                  <c:v>6.6000000000000003E-2</c:v>
                </c:pt>
                <c:pt idx="10">
                  <c:v>0.112</c:v>
                </c:pt>
                <c:pt idx="11">
                  <c:v>0.157</c:v>
                </c:pt>
                <c:pt idx="12">
                  <c:v>0.20200000000000001</c:v>
                </c:pt>
                <c:pt idx="13">
                  <c:v>0.245</c:v>
                </c:pt>
                <c:pt idx="14">
                  <c:v>0.28599999999999998</c:v>
                </c:pt>
                <c:pt idx="15">
                  <c:v>0.32500000000000001</c:v>
                </c:pt>
                <c:pt idx="16">
                  <c:v>0.36199999999999999</c:v>
                </c:pt>
                <c:pt idx="17">
                  <c:v>0.39700000000000002</c:v>
                </c:pt>
                <c:pt idx="18">
                  <c:v>0.43099999999999999</c:v>
                </c:pt>
                <c:pt idx="19">
                  <c:v>0.46200000000000002</c:v>
                </c:pt>
                <c:pt idx="20">
                  <c:v>0.49299999999999999</c:v>
                </c:pt>
                <c:pt idx="21">
                  <c:v>0.52100000000000002</c:v>
                </c:pt>
                <c:pt idx="22">
                  <c:v>0.54900000000000004</c:v>
                </c:pt>
                <c:pt idx="23">
                  <c:v>0.57399999999999995</c:v>
                </c:pt>
                <c:pt idx="24">
                  <c:v>0.59899999999999998</c:v>
                </c:pt>
                <c:pt idx="25">
                  <c:v>0.622</c:v>
                </c:pt>
                <c:pt idx="26">
                  <c:v>0.64400000000000002</c:v>
                </c:pt>
                <c:pt idx="27">
                  <c:v>0.66300000000000003</c:v>
                </c:pt>
                <c:pt idx="28">
                  <c:v>0.68200000000000005</c:v>
                </c:pt>
                <c:pt idx="29">
                  <c:v>0.69799999999999995</c:v>
                </c:pt>
              </c:numCache>
            </c:numRef>
          </c:val>
          <c:smooth val="0"/>
          <c:extLst>
            <c:ext xmlns:c16="http://schemas.microsoft.com/office/drawing/2014/chart" uri="{C3380CC4-5D6E-409C-BE32-E72D297353CC}">
              <c16:uniqueId val="{00000003-5AD6-4767-B80D-5B8E6A3321F4}"/>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3417467441882114"/>
          <c:h val="0.66533743950346791"/>
        </c:manualLayout>
      </c:layout>
      <c:lineChart>
        <c:grouping val="standard"/>
        <c:varyColors val="0"/>
        <c:ser>
          <c:idx val="0"/>
          <c:order val="0"/>
          <c:tx>
            <c:strRef>
              <c:f>Sheet1!$B$1</c:f>
              <c:strCache>
                <c:ptCount val="1"/>
                <c:pt idx="0">
                  <c:v>09/30/2021</c:v>
                </c:pt>
              </c:strCache>
            </c:strRef>
          </c:tx>
          <c:spPr>
            <a:ln>
              <a:solidFill>
                <a:schemeClr val="accent1"/>
              </a:solidFill>
            </a:ln>
          </c:spPr>
          <c:marker>
            <c:symbol val="none"/>
          </c:marker>
          <c:dLbls>
            <c:dLbl>
              <c:idx val="29"/>
              <c:layout>
                <c:manualLayout>
                  <c:x val="-1.0944512025502551E-2"/>
                  <c:y val="-2.317636688486232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454328322606728"/>
                      <c:h val="6.7352744310575627E-2"/>
                    </c:manualLayout>
                  </c15:layout>
                </c:ext>
                <c:ext xmlns:c16="http://schemas.microsoft.com/office/drawing/2014/chart" uri="{C3380CC4-5D6E-409C-BE32-E72D297353CC}">
                  <c16:uniqueId val="{00000000-8958-4CCD-A1F0-81E6F402EC1D}"/>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3.2000000000000001E-2</c:v>
                </c:pt>
                <c:pt idx="1">
                  <c:v>0.16900000000000001</c:v>
                </c:pt>
                <c:pt idx="2">
                  <c:v>0.41399999999999998</c:v>
                </c:pt>
                <c:pt idx="3">
                  <c:v>0.60299999999999998</c:v>
                </c:pt>
                <c:pt idx="4">
                  <c:v>0.77900000000000003</c:v>
                </c:pt>
                <c:pt idx="5">
                  <c:v>0.94199999999999995</c:v>
                </c:pt>
                <c:pt idx="6">
                  <c:v>1.093</c:v>
                </c:pt>
                <c:pt idx="7">
                  <c:v>1.234</c:v>
                </c:pt>
                <c:pt idx="8">
                  <c:v>1.3640000000000001</c:v>
                </c:pt>
                <c:pt idx="9">
                  <c:v>1.4830000000000001</c:v>
                </c:pt>
                <c:pt idx="10">
                  <c:v>1.593</c:v>
                </c:pt>
                <c:pt idx="11">
                  <c:v>1.694</c:v>
                </c:pt>
                <c:pt idx="12">
                  <c:v>1.7869999999999999</c:v>
                </c:pt>
                <c:pt idx="13">
                  <c:v>1.871</c:v>
                </c:pt>
                <c:pt idx="14">
                  <c:v>1.9470000000000001</c:v>
                </c:pt>
                <c:pt idx="15">
                  <c:v>2.016</c:v>
                </c:pt>
                <c:pt idx="16">
                  <c:v>2.0779999999999998</c:v>
                </c:pt>
                <c:pt idx="17">
                  <c:v>2.1320000000000001</c:v>
                </c:pt>
                <c:pt idx="18">
                  <c:v>2.181</c:v>
                </c:pt>
                <c:pt idx="19">
                  <c:v>2.2229999999999999</c:v>
                </c:pt>
                <c:pt idx="20">
                  <c:v>2.2589999999999999</c:v>
                </c:pt>
                <c:pt idx="21">
                  <c:v>2.2890000000000001</c:v>
                </c:pt>
                <c:pt idx="22">
                  <c:v>2.3149999999999999</c:v>
                </c:pt>
                <c:pt idx="23">
                  <c:v>2.335</c:v>
                </c:pt>
                <c:pt idx="24">
                  <c:v>2.35</c:v>
                </c:pt>
                <c:pt idx="25">
                  <c:v>2.36</c:v>
                </c:pt>
                <c:pt idx="26">
                  <c:v>2.3660000000000001</c:v>
                </c:pt>
                <c:pt idx="27">
                  <c:v>2.3690000000000002</c:v>
                </c:pt>
                <c:pt idx="28">
                  <c:v>2.367</c:v>
                </c:pt>
                <c:pt idx="29">
                  <c:v>2.363</c:v>
                </c:pt>
              </c:numCache>
            </c:numRef>
          </c:val>
          <c:smooth val="0"/>
          <c:extLst>
            <c:ext xmlns:c16="http://schemas.microsoft.com/office/drawing/2014/chart" uri="{C3380CC4-5D6E-409C-BE32-E72D297353CC}">
              <c16:uniqueId val="{00000001-8958-4CCD-A1F0-81E6F402EC1D}"/>
            </c:ext>
          </c:extLst>
        </c:ser>
        <c:ser>
          <c:idx val="1"/>
          <c:order val="1"/>
          <c:tx>
            <c:strRef>
              <c:f>Sheet1!$C$1</c:f>
              <c:strCache>
                <c:ptCount val="1"/>
                <c:pt idx="0">
                  <c:v>06/30/2021</c:v>
                </c:pt>
              </c:strCache>
            </c:strRef>
          </c:tx>
          <c:spPr>
            <a:ln>
              <a:solidFill>
                <a:schemeClr val="bg1">
                  <a:lumMod val="65000"/>
                </a:schemeClr>
              </a:solidFill>
            </a:ln>
          </c:spPr>
          <c:marker>
            <c:symbol val="none"/>
          </c:marker>
          <c:dLbls>
            <c:dLbl>
              <c:idx val="29"/>
              <c:layout>
                <c:manualLayout>
                  <c:x val="-1.3133035256630116E-2"/>
                  <c:y val="2.8888519959101498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7.5719544846050868E-2"/>
                    </c:manualLayout>
                  </c15:layout>
                </c:ext>
                <c:ext xmlns:c16="http://schemas.microsoft.com/office/drawing/2014/chart" uri="{C3380CC4-5D6E-409C-BE32-E72D297353CC}">
                  <c16:uniqueId val="{00000002-8958-4CCD-A1F0-81E6F402EC1D}"/>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-5.0999999999999997E-2</c:v>
                </c:pt>
                <c:pt idx="1">
                  <c:v>0.13800000000000001</c:v>
                </c:pt>
                <c:pt idx="2">
                  <c:v>0.38800000000000001</c:v>
                </c:pt>
                <c:pt idx="3">
                  <c:v>0.59599999999999997</c:v>
                </c:pt>
                <c:pt idx="4">
                  <c:v>0.78500000000000003</c:v>
                </c:pt>
                <c:pt idx="5">
                  <c:v>0.95599999999999996</c:v>
                </c:pt>
                <c:pt idx="6">
                  <c:v>1.1120000000000001</c:v>
                </c:pt>
                <c:pt idx="7">
                  <c:v>1.252</c:v>
                </c:pt>
                <c:pt idx="8">
                  <c:v>1.379</c:v>
                </c:pt>
                <c:pt idx="9">
                  <c:v>1.4950000000000001</c:v>
                </c:pt>
                <c:pt idx="10">
                  <c:v>1.5980000000000001</c:v>
                </c:pt>
                <c:pt idx="11">
                  <c:v>1.6919999999999999</c:v>
                </c:pt>
                <c:pt idx="12">
                  <c:v>1.776</c:v>
                </c:pt>
                <c:pt idx="13">
                  <c:v>1.8520000000000001</c:v>
                </c:pt>
                <c:pt idx="14">
                  <c:v>1.919</c:v>
                </c:pt>
                <c:pt idx="15">
                  <c:v>1.98</c:v>
                </c:pt>
                <c:pt idx="16">
                  <c:v>2.0329999999999999</c:v>
                </c:pt>
                <c:pt idx="17">
                  <c:v>2.08</c:v>
                </c:pt>
                <c:pt idx="18">
                  <c:v>2.121</c:v>
                </c:pt>
                <c:pt idx="19">
                  <c:v>2.1560000000000001</c:v>
                </c:pt>
                <c:pt idx="20">
                  <c:v>2.1859999999999999</c:v>
                </c:pt>
                <c:pt idx="21">
                  <c:v>2.2120000000000002</c:v>
                </c:pt>
                <c:pt idx="22">
                  <c:v>2.2330000000000001</c:v>
                </c:pt>
                <c:pt idx="23">
                  <c:v>2.25</c:v>
                </c:pt>
                <c:pt idx="24">
                  <c:v>2.2629999999999999</c:v>
                </c:pt>
                <c:pt idx="25">
                  <c:v>2.2730000000000001</c:v>
                </c:pt>
                <c:pt idx="26">
                  <c:v>2.2789999999999999</c:v>
                </c:pt>
                <c:pt idx="27">
                  <c:v>2.2829999999999999</c:v>
                </c:pt>
                <c:pt idx="28">
                  <c:v>2.2839999999999998</c:v>
                </c:pt>
                <c:pt idx="29">
                  <c:v>2.282</c:v>
                </c:pt>
              </c:numCache>
            </c:numRef>
          </c:val>
          <c:smooth val="0"/>
          <c:extLst>
            <c:ext xmlns:c16="http://schemas.microsoft.com/office/drawing/2014/chart" uri="{C3380CC4-5D6E-409C-BE32-E72D297353CC}">
              <c16:uniqueId val="{00000003-8958-4CCD-A1F0-81E6F402EC1D}"/>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09/30/2021</c:v>
                </c:pt>
              </c:strCache>
            </c:strRef>
          </c:tx>
          <c:spPr>
            <a:ln>
              <a:solidFill>
                <a:schemeClr val="accent1"/>
              </a:solidFill>
            </a:ln>
          </c:spPr>
          <c:marker>
            <c:symbol val="none"/>
          </c:marker>
          <c:dLbls>
            <c:dLbl>
              <c:idx val="29"/>
              <c:layout>
                <c:manualLayout>
                  <c:x val="0"/>
                  <c:y val="-3.3467202141900979E-2"/>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A120-41F6-90CB-AB3EC5330B17}"/>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9.1999999999999998E-2</c:v>
                </c:pt>
                <c:pt idx="1">
                  <c:v>0.3</c:v>
                </c:pt>
                <c:pt idx="2">
                  <c:v>0.55700000000000005</c:v>
                </c:pt>
                <c:pt idx="3">
                  <c:v>0.8</c:v>
                </c:pt>
                <c:pt idx="4">
                  <c:v>1.0069999999999999</c:v>
                </c:pt>
                <c:pt idx="5">
                  <c:v>1.1719999999999999</c:v>
                </c:pt>
                <c:pt idx="6">
                  <c:v>1.3</c:v>
                </c:pt>
                <c:pt idx="7">
                  <c:v>1.3979999999999999</c:v>
                </c:pt>
                <c:pt idx="8">
                  <c:v>1.4750000000000001</c:v>
                </c:pt>
                <c:pt idx="9">
                  <c:v>1.5369999999999999</c:v>
                </c:pt>
                <c:pt idx="10">
                  <c:v>1.59</c:v>
                </c:pt>
                <c:pt idx="11">
                  <c:v>1.639</c:v>
                </c:pt>
                <c:pt idx="12">
                  <c:v>1.6870000000000001</c:v>
                </c:pt>
                <c:pt idx="13">
                  <c:v>1.7350000000000001</c:v>
                </c:pt>
                <c:pt idx="14">
                  <c:v>1.784</c:v>
                </c:pt>
                <c:pt idx="15">
                  <c:v>1.8320000000000001</c:v>
                </c:pt>
                <c:pt idx="16">
                  <c:v>1.88</c:v>
                </c:pt>
                <c:pt idx="17">
                  <c:v>1.925</c:v>
                </c:pt>
                <c:pt idx="18">
                  <c:v>1.9690000000000001</c:v>
                </c:pt>
                <c:pt idx="19">
                  <c:v>2.008</c:v>
                </c:pt>
                <c:pt idx="20">
                  <c:v>2.0419999999999998</c:v>
                </c:pt>
                <c:pt idx="21">
                  <c:v>2.0699999999999998</c:v>
                </c:pt>
                <c:pt idx="22">
                  <c:v>2.0920000000000001</c:v>
                </c:pt>
                <c:pt idx="23">
                  <c:v>2.1070000000000002</c:v>
                </c:pt>
                <c:pt idx="24">
                  <c:v>2.1139999999999999</c:v>
                </c:pt>
                <c:pt idx="25">
                  <c:v>2.1150000000000002</c:v>
                </c:pt>
                <c:pt idx="26">
                  <c:v>2.109</c:v>
                </c:pt>
                <c:pt idx="27">
                  <c:v>2.0950000000000002</c:v>
                </c:pt>
                <c:pt idx="28">
                  <c:v>2.0760000000000001</c:v>
                </c:pt>
                <c:pt idx="29">
                  <c:v>2.0529999999999999</c:v>
                </c:pt>
              </c:numCache>
            </c:numRef>
          </c:val>
          <c:smooth val="0"/>
          <c:extLst>
            <c:ext xmlns:c16="http://schemas.microsoft.com/office/drawing/2014/chart" uri="{C3380CC4-5D6E-409C-BE32-E72D297353CC}">
              <c16:uniqueId val="{00000001-A120-41F6-90CB-AB3EC5330B17}"/>
            </c:ext>
          </c:extLst>
        </c:ser>
        <c:ser>
          <c:idx val="1"/>
          <c:order val="1"/>
          <c:tx>
            <c:strRef>
              <c:f>Sheet1!$C$1</c:f>
              <c:strCache>
                <c:ptCount val="1"/>
                <c:pt idx="0">
                  <c:v>06/30/2021</c:v>
                </c:pt>
              </c:strCache>
            </c:strRef>
          </c:tx>
          <c:spPr>
            <a:ln>
              <a:solidFill>
                <a:schemeClr val="bg1">
                  <a:lumMod val="65000"/>
                </a:schemeClr>
              </a:solidFill>
            </a:ln>
          </c:spPr>
          <c:marker>
            <c:symbol val="none"/>
          </c:marker>
          <c:dLbls>
            <c:dLbl>
              <c:idx val="29"/>
              <c:layout>
                <c:manualLayout>
                  <c:x val="0"/>
                  <c:y val="5.0200803212851405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A120-41F6-90CB-AB3EC5330B1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0.10199999999999999</c:v>
                </c:pt>
                <c:pt idx="1">
                  <c:v>0.25</c:v>
                </c:pt>
                <c:pt idx="2">
                  <c:v>0.46700000000000003</c:v>
                </c:pt>
                <c:pt idx="3">
                  <c:v>0.68799999999999994</c:v>
                </c:pt>
                <c:pt idx="4">
                  <c:v>0.88800000000000001</c:v>
                </c:pt>
                <c:pt idx="5">
                  <c:v>1.0549999999999999</c:v>
                </c:pt>
                <c:pt idx="6">
                  <c:v>1.19</c:v>
                </c:pt>
                <c:pt idx="7">
                  <c:v>1.2989999999999999</c:v>
                </c:pt>
                <c:pt idx="8">
                  <c:v>1.387</c:v>
                </c:pt>
                <c:pt idx="9">
                  <c:v>1.4610000000000001</c:v>
                </c:pt>
                <c:pt idx="10">
                  <c:v>1.5249999999999999</c:v>
                </c:pt>
                <c:pt idx="11">
                  <c:v>1.5840000000000001</c:v>
                </c:pt>
                <c:pt idx="12">
                  <c:v>1.64</c:v>
                </c:pt>
                <c:pt idx="13">
                  <c:v>1.694</c:v>
                </c:pt>
                <c:pt idx="14">
                  <c:v>1.7470000000000001</c:v>
                </c:pt>
                <c:pt idx="15">
                  <c:v>1.7989999999999999</c:v>
                </c:pt>
                <c:pt idx="16">
                  <c:v>1.849</c:v>
                </c:pt>
                <c:pt idx="17">
                  <c:v>1.897</c:v>
                </c:pt>
                <c:pt idx="18">
                  <c:v>1.9410000000000001</c:v>
                </c:pt>
                <c:pt idx="19">
                  <c:v>1.9810000000000001</c:v>
                </c:pt>
                <c:pt idx="20">
                  <c:v>2.016</c:v>
                </c:pt>
                <c:pt idx="21">
                  <c:v>2.044</c:v>
                </c:pt>
                <c:pt idx="22">
                  <c:v>2.0670000000000002</c:v>
                </c:pt>
                <c:pt idx="23">
                  <c:v>2.0830000000000002</c:v>
                </c:pt>
                <c:pt idx="24">
                  <c:v>2.0920000000000001</c:v>
                </c:pt>
                <c:pt idx="25">
                  <c:v>2.0950000000000002</c:v>
                </c:pt>
                <c:pt idx="26">
                  <c:v>2.09</c:v>
                </c:pt>
                <c:pt idx="27">
                  <c:v>2.08</c:v>
                </c:pt>
                <c:pt idx="28">
                  <c:v>2.0630000000000002</c:v>
                </c:pt>
                <c:pt idx="29">
                  <c:v>2.0430000000000001</c:v>
                </c:pt>
              </c:numCache>
            </c:numRef>
          </c:val>
          <c:smooth val="0"/>
          <c:extLst>
            <c:ext xmlns:c16="http://schemas.microsoft.com/office/drawing/2014/chart" uri="{C3380CC4-5D6E-409C-BE32-E72D297353CC}">
              <c16:uniqueId val="{00000003-A120-41F6-90CB-AB3EC5330B17}"/>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09/30/2021</c:v>
                </c:pt>
              </c:strCache>
            </c:strRef>
          </c:tx>
          <c:spPr>
            <a:ln>
              <a:solidFill>
                <a:schemeClr val="accent1"/>
              </a:solidFill>
            </a:ln>
          </c:spPr>
          <c:marker>
            <c:symbol val="none"/>
          </c:marker>
          <c:dLbls>
            <c:dLbl>
              <c:idx val="29"/>
              <c:layout>
                <c:manualLayout>
                  <c:x val="0"/>
                  <c:y val="-4.7147250418998907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4B6-44BD-9E33-0E7B66201B0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-0.69699999999999995</c:v>
                </c:pt>
                <c:pt idx="1">
                  <c:v>-0.72299999999999998</c:v>
                </c:pt>
                <c:pt idx="2">
                  <c:v>-0.70199999999999996</c:v>
                </c:pt>
                <c:pt idx="3">
                  <c:v>-0.64700000000000002</c:v>
                </c:pt>
                <c:pt idx="4">
                  <c:v>-0.57799999999999996</c:v>
                </c:pt>
                <c:pt idx="5">
                  <c:v>-0.501</c:v>
                </c:pt>
                <c:pt idx="6">
                  <c:v>-0.42399999999999999</c:v>
                </c:pt>
                <c:pt idx="7">
                  <c:v>-0.34899999999999998</c:v>
                </c:pt>
                <c:pt idx="8">
                  <c:v>-0.27800000000000002</c:v>
                </c:pt>
                <c:pt idx="9">
                  <c:v>-0.21299999999999999</c:v>
                </c:pt>
                <c:pt idx="10">
                  <c:v>-0.155</c:v>
                </c:pt>
                <c:pt idx="11">
                  <c:v>-0.10299999999999999</c:v>
                </c:pt>
                <c:pt idx="12">
                  <c:v>-5.7000000000000002E-2</c:v>
                </c:pt>
                <c:pt idx="13">
                  <c:v>-1.7000000000000001E-2</c:v>
                </c:pt>
                <c:pt idx="14">
                  <c:v>1.7999999999999999E-2</c:v>
                </c:pt>
                <c:pt idx="15">
                  <c:v>4.9000000000000002E-2</c:v>
                </c:pt>
                <c:pt idx="16">
                  <c:v>7.5999999999999998E-2</c:v>
                </c:pt>
                <c:pt idx="17">
                  <c:v>0.1</c:v>
                </c:pt>
                <c:pt idx="18">
                  <c:v>0.121</c:v>
                </c:pt>
                <c:pt idx="19">
                  <c:v>0.13900000000000001</c:v>
                </c:pt>
                <c:pt idx="20">
                  <c:v>0.157</c:v>
                </c:pt>
                <c:pt idx="21">
                  <c:v>0.17199999999999999</c:v>
                </c:pt>
                <c:pt idx="22">
                  <c:v>0.187</c:v>
                </c:pt>
                <c:pt idx="23">
                  <c:v>0.20200000000000001</c:v>
                </c:pt>
                <c:pt idx="24">
                  <c:v>0.215</c:v>
                </c:pt>
                <c:pt idx="25">
                  <c:v>0.22900000000000001</c:v>
                </c:pt>
                <c:pt idx="26">
                  <c:v>0.24199999999999999</c:v>
                </c:pt>
                <c:pt idx="27">
                  <c:v>0.255</c:v>
                </c:pt>
                <c:pt idx="28">
                  <c:v>0.26900000000000002</c:v>
                </c:pt>
                <c:pt idx="29">
                  <c:v>0.28199999999999997</c:v>
                </c:pt>
              </c:numCache>
            </c:numRef>
          </c:val>
          <c:smooth val="0"/>
          <c:extLst>
            <c:ext xmlns:c16="http://schemas.microsoft.com/office/drawing/2014/chart" uri="{C3380CC4-5D6E-409C-BE32-E72D297353CC}">
              <c16:uniqueId val="{00000001-94B6-44BD-9E33-0E7B66201B0B}"/>
            </c:ext>
          </c:extLst>
        </c:ser>
        <c:ser>
          <c:idx val="1"/>
          <c:order val="1"/>
          <c:tx>
            <c:strRef>
              <c:f>Sheet1!$C$1</c:f>
              <c:strCache>
                <c:ptCount val="1"/>
                <c:pt idx="0">
                  <c:v>06/30/2021</c:v>
                </c:pt>
              </c:strCache>
            </c:strRef>
          </c:tx>
          <c:spPr>
            <a:ln>
              <a:solidFill>
                <a:schemeClr val="bg1">
                  <a:lumMod val="65000"/>
                </a:schemeClr>
              </a:solidFill>
            </a:ln>
          </c:spPr>
          <c:marker>
            <c:symbol val="none"/>
          </c:marker>
          <c:dLbls>
            <c:dLbl>
              <c:idx val="29"/>
              <c:layout>
                <c:manualLayout>
                  <c:x val="0"/>
                  <c:y val="-7.6694785590481883E-17"/>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4B6-44BD-9E33-0E7B66201B0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-0.67</c:v>
                </c:pt>
                <c:pt idx="1">
                  <c:v>-0.67400000000000004</c:v>
                </c:pt>
                <c:pt idx="2">
                  <c:v>-0.70399999999999996</c:v>
                </c:pt>
                <c:pt idx="3">
                  <c:v>-0.66200000000000003</c:v>
                </c:pt>
                <c:pt idx="4">
                  <c:v>-0.60099999999999998</c:v>
                </c:pt>
                <c:pt idx="5">
                  <c:v>-0.53100000000000003</c:v>
                </c:pt>
                <c:pt idx="6">
                  <c:v>-0.45700000000000002</c:v>
                </c:pt>
                <c:pt idx="7">
                  <c:v>-0.38400000000000001</c:v>
                </c:pt>
                <c:pt idx="8">
                  <c:v>-0.314</c:v>
                </c:pt>
                <c:pt idx="9">
                  <c:v>-0.249</c:v>
                </c:pt>
                <c:pt idx="10">
                  <c:v>-0.189</c:v>
                </c:pt>
                <c:pt idx="11">
                  <c:v>-0.13400000000000001</c:v>
                </c:pt>
                <c:pt idx="12">
                  <c:v>-8.5000000000000006E-2</c:v>
                </c:pt>
                <c:pt idx="13">
                  <c:v>-0.04</c:v>
                </c:pt>
                <c:pt idx="14">
                  <c:v>0</c:v>
                </c:pt>
                <c:pt idx="15">
                  <c:v>3.5999999999999997E-2</c:v>
                </c:pt>
                <c:pt idx="16">
                  <c:v>6.9000000000000006E-2</c:v>
                </c:pt>
                <c:pt idx="17">
                  <c:v>9.8000000000000004E-2</c:v>
                </c:pt>
                <c:pt idx="18">
                  <c:v>0.124</c:v>
                </c:pt>
                <c:pt idx="19">
                  <c:v>0.14699999999999999</c:v>
                </c:pt>
                <c:pt idx="20">
                  <c:v>0.16800000000000001</c:v>
                </c:pt>
                <c:pt idx="21">
                  <c:v>0.187</c:v>
                </c:pt>
                <c:pt idx="22">
                  <c:v>0.20399999999999999</c:v>
                </c:pt>
                <c:pt idx="23">
                  <c:v>0.219</c:v>
                </c:pt>
                <c:pt idx="24">
                  <c:v>0.23300000000000001</c:v>
                </c:pt>
                <c:pt idx="25">
                  <c:v>0.24399999999999999</c:v>
                </c:pt>
                <c:pt idx="26">
                  <c:v>0.255</c:v>
                </c:pt>
                <c:pt idx="27">
                  <c:v>0.26400000000000001</c:v>
                </c:pt>
                <c:pt idx="28">
                  <c:v>0.27300000000000002</c:v>
                </c:pt>
                <c:pt idx="29">
                  <c:v>0.28000000000000003</c:v>
                </c:pt>
              </c:numCache>
            </c:numRef>
          </c:val>
          <c:smooth val="0"/>
          <c:extLst>
            <c:ext xmlns:c16="http://schemas.microsoft.com/office/drawing/2014/chart" uri="{C3380CC4-5D6E-409C-BE32-E72D297353CC}">
              <c16:uniqueId val="{00000003-94B6-44BD-9E33-0E7B66201B0B}"/>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09/30/2021</c:v>
                </c:pt>
              </c:strCache>
            </c:strRef>
          </c:tx>
          <c:spPr>
            <a:ln>
              <a:solidFill>
                <a:schemeClr val="accent1"/>
              </a:solidFill>
            </a:ln>
          </c:spPr>
          <c:marker>
            <c:symbol val="none"/>
          </c:marker>
          <c:dLbls>
            <c:dLbl>
              <c:idx val="29"/>
              <c:layout>
                <c:manualLayout>
                  <c:x val="0"/>
                  <c:y val="-2.204684881257312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79B-41F6-A23F-5D1D3F8E59F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0.34100000000000003</c:v>
                </c:pt>
                <c:pt idx="1">
                  <c:v>0.60899999999999999</c:v>
                </c:pt>
                <c:pt idx="2">
                  <c:v>0.81599999999999995</c:v>
                </c:pt>
                <c:pt idx="3">
                  <c:v>0.97499999999999998</c:v>
                </c:pt>
                <c:pt idx="4">
                  <c:v>1.103</c:v>
                </c:pt>
                <c:pt idx="5">
                  <c:v>1.2130000000000001</c:v>
                </c:pt>
                <c:pt idx="6">
                  <c:v>1.31</c:v>
                </c:pt>
                <c:pt idx="7">
                  <c:v>1.3979999999999999</c:v>
                </c:pt>
                <c:pt idx="8">
                  <c:v>1.4770000000000001</c:v>
                </c:pt>
                <c:pt idx="9">
                  <c:v>1.55</c:v>
                </c:pt>
                <c:pt idx="10">
                  <c:v>1.615</c:v>
                </c:pt>
                <c:pt idx="11">
                  <c:v>1.673</c:v>
                </c:pt>
                <c:pt idx="12">
                  <c:v>1.724</c:v>
                </c:pt>
                <c:pt idx="13">
                  <c:v>1.7689999999999999</c:v>
                </c:pt>
                <c:pt idx="14">
                  <c:v>1.8069999999999999</c:v>
                </c:pt>
                <c:pt idx="15">
                  <c:v>1.84</c:v>
                </c:pt>
                <c:pt idx="16">
                  <c:v>1.867</c:v>
                </c:pt>
                <c:pt idx="17">
                  <c:v>1.89</c:v>
                </c:pt>
                <c:pt idx="18">
                  <c:v>1.909</c:v>
                </c:pt>
                <c:pt idx="19">
                  <c:v>1.925</c:v>
                </c:pt>
                <c:pt idx="20">
                  <c:v>1.9390000000000001</c:v>
                </c:pt>
                <c:pt idx="21">
                  <c:v>1.95</c:v>
                </c:pt>
                <c:pt idx="22">
                  <c:v>1.96</c:v>
                </c:pt>
                <c:pt idx="23">
                  <c:v>1.9690000000000001</c:v>
                </c:pt>
                <c:pt idx="24">
                  <c:v>1.978</c:v>
                </c:pt>
                <c:pt idx="25">
                  <c:v>1.9850000000000001</c:v>
                </c:pt>
                <c:pt idx="26">
                  <c:v>1.9930000000000001</c:v>
                </c:pt>
                <c:pt idx="27">
                  <c:v>2.0009999999999999</c:v>
                </c:pt>
                <c:pt idx="28">
                  <c:v>2.008</c:v>
                </c:pt>
                <c:pt idx="29">
                  <c:v>2.016</c:v>
                </c:pt>
              </c:numCache>
            </c:numRef>
          </c:val>
          <c:smooth val="0"/>
          <c:extLst>
            <c:ext xmlns:c16="http://schemas.microsoft.com/office/drawing/2014/chart" uri="{C3380CC4-5D6E-409C-BE32-E72D297353CC}">
              <c16:uniqueId val="{00000001-679B-41F6-A23F-5D1D3F8E59FC}"/>
            </c:ext>
          </c:extLst>
        </c:ser>
        <c:ser>
          <c:idx val="1"/>
          <c:order val="1"/>
          <c:tx>
            <c:strRef>
              <c:f>Sheet1!$C$1</c:f>
              <c:strCache>
                <c:ptCount val="1"/>
                <c:pt idx="0">
                  <c:v>06/30/2021</c:v>
                </c:pt>
              </c:strCache>
            </c:strRef>
          </c:tx>
          <c:spPr>
            <a:ln>
              <a:solidFill>
                <a:schemeClr val="bg1">
                  <a:lumMod val="65000"/>
                </a:schemeClr>
              </a:solidFill>
            </a:ln>
          </c:spPr>
          <c:marker>
            <c:symbol val="none"/>
          </c:marker>
          <c:dLbls>
            <c:dLbl>
              <c:idx val="29"/>
              <c:layout>
                <c:manualLayout>
                  <c:x val="-1.3684733387265592E-4"/>
                  <c:y val="2.5100731008021588E-2"/>
                </c:manualLayout>
              </c:layout>
              <c:spPr>
                <a:noFill/>
                <a:ln>
                  <a:noFill/>
                </a:ln>
                <a:effectLst/>
              </c:spPr>
              <c:txPr>
                <a:bodyPr wrap="square" lIns="38100" tIns="19050" rIns="38100" bIns="19050" anchor="ctr" anchorCtr="0">
                  <a:spAutoFit/>
                </a:bodyPr>
                <a:lstStyle/>
                <a:p>
                  <a:pPr algn="l">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989219739245507"/>
                      <c:h val="9.2453145917001323E-2"/>
                    </c:manualLayout>
                  </c15:layout>
                </c:ext>
                <c:ext xmlns:c16="http://schemas.microsoft.com/office/drawing/2014/chart" uri="{C3380CC4-5D6E-409C-BE32-E72D297353CC}">
                  <c16:uniqueId val="{00000002-679B-41F6-A23F-5D1D3F8E59F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0.28699999999999998</c:v>
                </c:pt>
                <c:pt idx="1">
                  <c:v>0.497</c:v>
                </c:pt>
                <c:pt idx="2">
                  <c:v>0.68400000000000005</c:v>
                </c:pt>
                <c:pt idx="3">
                  <c:v>0.84899999999999998</c:v>
                </c:pt>
                <c:pt idx="4">
                  <c:v>0.99099999999999999</c:v>
                </c:pt>
                <c:pt idx="5">
                  <c:v>1.1120000000000001</c:v>
                </c:pt>
                <c:pt idx="6">
                  <c:v>1.2150000000000001</c:v>
                </c:pt>
                <c:pt idx="7">
                  <c:v>1.3029999999999999</c:v>
                </c:pt>
                <c:pt idx="8">
                  <c:v>1.3779999999999999</c:v>
                </c:pt>
                <c:pt idx="9">
                  <c:v>1.4430000000000001</c:v>
                </c:pt>
                <c:pt idx="10">
                  <c:v>1.498</c:v>
                </c:pt>
                <c:pt idx="11">
                  <c:v>1.5449999999999999</c:v>
                </c:pt>
                <c:pt idx="12">
                  <c:v>1.5860000000000001</c:v>
                </c:pt>
                <c:pt idx="13">
                  <c:v>1.6220000000000001</c:v>
                </c:pt>
                <c:pt idx="14">
                  <c:v>1.653</c:v>
                </c:pt>
                <c:pt idx="15">
                  <c:v>1.68</c:v>
                </c:pt>
                <c:pt idx="16">
                  <c:v>1.704</c:v>
                </c:pt>
                <c:pt idx="17">
                  <c:v>1.7250000000000001</c:v>
                </c:pt>
                <c:pt idx="18">
                  <c:v>1.744</c:v>
                </c:pt>
                <c:pt idx="19">
                  <c:v>1.76</c:v>
                </c:pt>
                <c:pt idx="20">
                  <c:v>1.7749999999999999</c:v>
                </c:pt>
                <c:pt idx="21">
                  <c:v>1.7869999999999999</c:v>
                </c:pt>
                <c:pt idx="22">
                  <c:v>1.7989999999999999</c:v>
                </c:pt>
                <c:pt idx="23">
                  <c:v>1.8080000000000001</c:v>
                </c:pt>
                <c:pt idx="24">
                  <c:v>1.8169999999999999</c:v>
                </c:pt>
                <c:pt idx="25">
                  <c:v>1.825</c:v>
                </c:pt>
                <c:pt idx="26">
                  <c:v>1.831</c:v>
                </c:pt>
                <c:pt idx="27">
                  <c:v>1.837</c:v>
                </c:pt>
                <c:pt idx="28">
                  <c:v>1.843</c:v>
                </c:pt>
                <c:pt idx="29">
                  <c:v>1.8480000000000001</c:v>
                </c:pt>
              </c:numCache>
            </c:numRef>
          </c:val>
          <c:smooth val="0"/>
          <c:extLst>
            <c:ext xmlns:c16="http://schemas.microsoft.com/office/drawing/2014/chart" uri="{C3380CC4-5D6E-409C-BE32-E72D297353CC}">
              <c16:uniqueId val="{00000003-679B-41F6-A23F-5D1D3F8E59F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63858552944301"/>
          <c:y val="0.17528687180617383"/>
          <c:w val="0.87987792203199022"/>
          <c:h val="0.61511450783105592"/>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Sheet1!$A$2:$A$406</c:f>
              <c:numCache>
                <c:formatCode>yy\-mmm</c:formatCode>
                <c:ptCount val="405"/>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pt idx="399" formatCode="mm/yyyy">
                  <c:v>44316</c:v>
                </c:pt>
                <c:pt idx="400" formatCode="mm/yyyy">
                  <c:v>44347</c:v>
                </c:pt>
                <c:pt idx="401" formatCode="mm/yyyy">
                  <c:v>44377</c:v>
                </c:pt>
                <c:pt idx="402" formatCode="mm/yyyy">
                  <c:v>44408</c:v>
                </c:pt>
                <c:pt idx="403" formatCode="mm/yyyy">
                  <c:v>44439</c:v>
                </c:pt>
                <c:pt idx="404" formatCode="mm/yyyy">
                  <c:v>44469</c:v>
                </c:pt>
              </c:numCache>
            </c:numRef>
          </c:cat>
          <c:val>
            <c:numRef>
              <c:f>Sheet1!$B$2:$B$406</c:f>
              <c:numCache>
                <c:formatCode>_(* #,##0_);_(* \(#,##0\);_(* "-"??_);_(@_)</c:formatCode>
                <c:ptCount val="405"/>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59111.123825567702</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47412.747995377205</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53820.5719398902</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62164.729475075597</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76922.266452644893</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79043.233570464305</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88910.833868478192</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101742.00603294199</c:v>
                </c:pt>
                <c:pt idx="366">
                  <c:v>104843.27494144299</c:v>
                </c:pt>
                <c:pt idx="367">
                  <c:v>105714.005081254</c:v>
                </c:pt>
                <c:pt idx="368">
                  <c:v>106217.332674242</c:v>
                </c:pt>
                <c:pt idx="369">
                  <c:v>98280.904670254298</c:v>
                </c:pt>
                <c:pt idx="370">
                  <c:v>99764.86565198061</c:v>
                </c:pt>
                <c:pt idx="371">
                  <c:v>92778.316457264897</c:v>
                </c:pt>
                <c:pt idx="372">
                  <c:v>100132.638403527</c:v>
                </c:pt>
                <c:pt idx="373">
                  <c:v>102856.34827335499</c:v>
                </c:pt>
                <c:pt idx="374">
                  <c:v>104213.868811407</c:v>
                </c:pt>
                <c:pt idx="375">
                  <c:v>107787.857430513</c:v>
                </c:pt>
                <c:pt idx="376">
                  <c:v>101483.74064878401</c:v>
                </c:pt>
                <c:pt idx="377">
                  <c:v>108176.29507371</c:v>
                </c:pt>
                <c:pt idx="378">
                  <c:v>108530.48132318299</c:v>
                </c:pt>
                <c:pt idx="379">
                  <c:v>106005.42167217399</c:v>
                </c:pt>
                <c:pt idx="380">
                  <c:v>108284.616024904</c:v>
                </c:pt>
                <c:pt idx="381">
                  <c:v>111276.18028766</c:v>
                </c:pt>
                <c:pt idx="382">
                  <c:v>114040.180234891</c:v>
                </c:pt>
                <c:pt idx="383">
                  <c:v>118103.55134796101</c:v>
                </c:pt>
                <c:pt idx="384">
                  <c:v>116828.68478328199</c:v>
                </c:pt>
                <c:pt idx="385">
                  <c:v>107437.65858705901</c:v>
                </c:pt>
                <c:pt idx="386">
                  <c:v>92998.301580341795</c:v>
                </c:pt>
                <c:pt idx="387">
                  <c:v>103007.79632803501</c:v>
                </c:pt>
                <c:pt idx="388">
                  <c:v>107550.04924181501</c:v>
                </c:pt>
                <c:pt idx="389">
                  <c:v>111033.35439238201</c:v>
                </c:pt>
                <c:pt idx="390">
                  <c:v>116950.059331792</c:v>
                </c:pt>
                <c:pt idx="391">
                  <c:v>124152.144137772</c:v>
                </c:pt>
                <c:pt idx="392">
                  <c:v>120195.044784442</c:v>
                </c:pt>
                <c:pt idx="393">
                  <c:v>117302.57338798299</c:v>
                </c:pt>
                <c:pt idx="394">
                  <c:v>131804.99846692401</c:v>
                </c:pt>
                <c:pt idx="395">
                  <c:v>137973.18760411598</c:v>
                </c:pt>
                <c:pt idx="396">
                  <c:v>137378.96604567699</c:v>
                </c:pt>
                <c:pt idx="397">
                  <c:v>140602.078701044</c:v>
                </c:pt>
                <c:pt idx="398">
                  <c:v>144432.182611147</c:v>
                </c:pt>
                <c:pt idx="399">
                  <c:v>150806.73246323399</c:v>
                </c:pt>
                <c:pt idx="400">
                  <c:v>153234.735951646</c:v>
                </c:pt>
                <c:pt idx="401">
                  <c:v>155304.69949065999</c:v>
                </c:pt>
                <c:pt idx="402">
                  <c:v>156419.55123198198</c:v>
                </c:pt>
                <c:pt idx="403">
                  <c:v>160383.36159204502</c:v>
                </c:pt>
                <c:pt idx="404">
                  <c:v>153826.66540987801</c:v>
                </c:pt>
              </c:numCache>
            </c:numRef>
          </c:val>
          <c:smooth val="0"/>
          <c:extLst>
            <c:ext xmlns:c16="http://schemas.microsoft.com/office/drawing/2014/chart" uri="{C3380CC4-5D6E-409C-BE32-E72D297353CC}">
              <c16:uniqueId val="{00000000-DFFF-42C3-B79E-F20A400067F7}"/>
            </c:ext>
          </c:extLst>
        </c:ser>
        <c:ser>
          <c:idx val="1"/>
          <c:order val="1"/>
          <c:tx>
            <c:strRef>
              <c:f>Sheet1!$C$1</c:f>
              <c:strCache>
                <c:ptCount val="1"/>
                <c:pt idx="0">
                  <c:v>75/25</c:v>
                </c:pt>
              </c:strCache>
            </c:strRef>
          </c:tx>
          <c:spPr>
            <a:ln>
              <a:solidFill>
                <a:srgbClr val="6EA1B7"/>
              </a:solidFill>
            </a:ln>
          </c:spPr>
          <c:marker>
            <c:symbol val="none"/>
          </c:marker>
          <c:cat>
            <c:numRef>
              <c:f>Sheet1!$A$2:$A$406</c:f>
              <c:numCache>
                <c:formatCode>yy\-mmm</c:formatCode>
                <c:ptCount val="405"/>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pt idx="399" formatCode="mm/yyyy">
                  <c:v>44316</c:v>
                </c:pt>
                <c:pt idx="400" formatCode="mm/yyyy">
                  <c:v>44347</c:v>
                </c:pt>
                <c:pt idx="401" formatCode="mm/yyyy">
                  <c:v>44377</c:v>
                </c:pt>
                <c:pt idx="402" formatCode="mm/yyyy">
                  <c:v>44408</c:v>
                </c:pt>
                <c:pt idx="403" formatCode="mm/yyyy">
                  <c:v>44439</c:v>
                </c:pt>
                <c:pt idx="404" formatCode="mm/yyyy">
                  <c:v>44469</c:v>
                </c:pt>
              </c:numCache>
            </c:numRef>
          </c:cat>
          <c:val>
            <c:numRef>
              <c:f>Sheet1!$C$2:$C$406</c:f>
              <c:numCache>
                <c:formatCode>_(* #,##0_);_(* \(#,##0\);_(* "-"??_);_(@_)</c:formatCode>
                <c:ptCount val="405"/>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12289.010643376901</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28643.445981142399</c:v>
                </c:pt>
                <c:pt idx="170">
                  <c:v>29623.150023430298</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38871.713266748004</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48772.136453568601</c:v>
                </c:pt>
                <c:pt idx="236">
                  <c:v>50786.755349725798</c:v>
                </c:pt>
                <c:pt idx="237">
                  <c:v>52321.319330860693</c:v>
                </c:pt>
                <c:pt idx="238">
                  <c:v>50647.062498577303</c:v>
                </c:pt>
                <c:pt idx="239">
                  <c:v>50271.000031965894</c:v>
                </c:pt>
                <c:pt idx="240">
                  <c:v>47218.605446363203</c:v>
                </c:pt>
                <c:pt idx="241">
                  <c:v>47351.042292731203</c:v>
                </c:pt>
                <c:pt idx="242">
                  <c:v>46866.053172184402</c:v>
                </c:pt>
                <c:pt idx="243">
                  <c:v>48873.239607023002</c:v>
                </c:pt>
                <c:pt idx="244">
                  <c:v>49509.563321917696</c:v>
                </c:pt>
                <c:pt idx="245">
                  <c:v>46494.566096524599</c:v>
                </c:pt>
                <c:pt idx="246">
                  <c:v>45617.718365344401</c:v>
                </c:pt>
                <c:pt idx="247">
                  <c:v>44909.743387459501</c:v>
                </c:pt>
                <c:pt idx="248">
                  <c:v>40730.642525162599</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41841.259807189104</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47742.654395892197</c:v>
                </c:pt>
                <c:pt idx="277">
                  <c:v>48801.411951894093</c:v>
                </c:pt>
                <c:pt idx="278">
                  <c:v>48780.972124676693</c:v>
                </c:pt>
                <c:pt idx="279">
                  <c:v>50299.337887511298</c:v>
                </c:pt>
                <c:pt idx="280">
                  <c:v>49523.879564392999</c:v>
                </c:pt>
                <c:pt idx="281">
                  <c:v>48953.447404499901</c:v>
                </c:pt>
                <c:pt idx="282">
                  <c:v>48367.273572573606</c:v>
                </c:pt>
                <c:pt idx="283">
                  <c:v>45733.2375076807</c:v>
                </c:pt>
                <c:pt idx="284">
                  <c:v>42507.452024138795</c:v>
                </c:pt>
                <c:pt idx="285">
                  <c:v>45931.741423255196</c:v>
                </c:pt>
                <c:pt idx="286">
                  <c:v>44917.707130320901</c:v>
                </c:pt>
                <c:pt idx="287">
                  <c:v>44861.241031277801</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49639.378333869405</c:v>
                </c:pt>
                <c:pt idx="299">
                  <c:v>50501.984382202398</c:v>
                </c:pt>
                <c:pt idx="300">
                  <c:v>52257.9708670982</c:v>
                </c:pt>
                <c:pt idx="301">
                  <c:v>52269.893434312806</c:v>
                </c:pt>
                <c:pt idx="302">
                  <c:v>53005.895015255504</c:v>
                </c:pt>
                <c:pt idx="303">
                  <c:v>54168.833104039295</c:v>
                </c:pt>
                <c:pt idx="304">
                  <c:v>54091.770225306995</c:v>
                </c:pt>
                <c:pt idx="305">
                  <c:v>52922.722540664698</c:v>
                </c:pt>
                <c:pt idx="306">
                  <c:v>54835.670407936996</c:v>
                </c:pt>
                <c:pt idx="307">
                  <c:v>53996.312289075693</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62592.214069497204</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62720.142898720696</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61517.8794106403</c:v>
                </c:pt>
                <c:pt idx="340">
                  <c:v>61617.094443812297</c:v>
                </c:pt>
                <c:pt idx="341">
                  <c:v>61364.652991165603</c:v>
                </c:pt>
                <c:pt idx="342">
                  <c:v>63364.8713062604</c:v>
                </c:pt>
                <c:pt idx="343">
                  <c:v>63550.732044227101</c:v>
                </c:pt>
                <c:pt idx="344">
                  <c:v>63866.967884184298</c:v>
                </c:pt>
                <c:pt idx="345">
                  <c:v>63067.933639357398</c:v>
                </c:pt>
                <c:pt idx="346">
                  <c:v>63452.8025509949</c:v>
                </c:pt>
                <c:pt idx="347">
                  <c:v>64503.782442923395</c:v>
                </c:pt>
                <c:pt idx="348">
                  <c:v>65842.848204967406</c:v>
                </c:pt>
                <c:pt idx="349">
                  <c:v>67256.126068069396</c:v>
                </c:pt>
                <c:pt idx="350">
                  <c:v>67912.464478581198</c:v>
                </c:pt>
                <c:pt idx="351">
                  <c:v>68739.025141453603</c:v>
                </c:pt>
                <c:pt idx="352">
                  <c:v>69934.041401029492</c:v>
                </c:pt>
                <c:pt idx="353">
                  <c:v>70205.035657603599</c:v>
                </c:pt>
                <c:pt idx="354">
                  <c:v>71708.387609615602</c:v>
                </c:pt>
                <c:pt idx="355">
                  <c:v>71955.996019485203</c:v>
                </c:pt>
                <c:pt idx="356">
                  <c:v>73035.749562842597</c:v>
                </c:pt>
                <c:pt idx="357">
                  <c:v>74201.401082633907</c:v>
                </c:pt>
                <c:pt idx="358">
                  <c:v>75319.537328279999</c:v>
                </c:pt>
                <c:pt idx="359">
                  <c:v>76265.883049517797</c:v>
                </c:pt>
                <c:pt idx="360">
                  <c:v>79526.169257162896</c:v>
                </c:pt>
                <c:pt idx="361">
                  <c:v>77066.273360591702</c:v>
                </c:pt>
                <c:pt idx="362">
                  <c:v>75886.239137511002</c:v>
                </c:pt>
                <c:pt idx="363">
                  <c:v>76489.080847880803</c:v>
                </c:pt>
                <c:pt idx="364">
                  <c:v>76637.030571508207</c:v>
                </c:pt>
                <c:pt idx="365">
                  <c:v>76374.6597735307</c:v>
                </c:pt>
                <c:pt idx="366">
                  <c:v>78151.592386335091</c:v>
                </c:pt>
                <c:pt idx="367">
                  <c:v>78670.157367992695</c:v>
                </c:pt>
                <c:pt idx="368">
                  <c:v>78980.705037146297</c:v>
                </c:pt>
                <c:pt idx="369">
                  <c:v>74592.057304887698</c:v>
                </c:pt>
                <c:pt idx="370">
                  <c:v>75469.905813795005</c:v>
                </c:pt>
                <c:pt idx="371">
                  <c:v>71542.301526363794</c:v>
                </c:pt>
                <c:pt idx="372">
                  <c:v>75832.257684900498</c:v>
                </c:pt>
                <c:pt idx="373">
                  <c:v>77414.064724138094</c:v>
                </c:pt>
                <c:pt idx="374">
                  <c:v>78217.54636248271</c:v>
                </c:pt>
                <c:pt idx="375">
                  <c:v>80270.2866949655</c:v>
                </c:pt>
                <c:pt idx="376">
                  <c:v>76790.473313962299</c:v>
                </c:pt>
                <c:pt idx="377">
                  <c:v>80622.966481629512</c:v>
                </c:pt>
                <c:pt idx="378">
                  <c:v>80859.672955471498</c:v>
                </c:pt>
                <c:pt idx="379">
                  <c:v>79482.050349417201</c:v>
                </c:pt>
                <c:pt idx="380">
                  <c:v>80798.883159732912</c:v>
                </c:pt>
                <c:pt idx="381">
                  <c:v>82503.801995380796</c:v>
                </c:pt>
                <c:pt idx="382">
                  <c:v>84066.1309929204</c:v>
                </c:pt>
                <c:pt idx="383">
                  <c:v>86341.747432234595</c:v>
                </c:pt>
                <c:pt idx="384">
                  <c:v>85670.247294435787</c:v>
                </c:pt>
                <c:pt idx="385">
                  <c:v>80530.785472542309</c:v>
                </c:pt>
                <c:pt idx="386">
                  <c:v>72438.337042939398</c:v>
                </c:pt>
                <c:pt idx="387">
                  <c:v>78286.394902753702</c:v>
                </c:pt>
                <c:pt idx="388">
                  <c:v>80876.75696354291</c:v>
                </c:pt>
                <c:pt idx="389">
                  <c:v>82843.424510552592</c:v>
                </c:pt>
                <c:pt idx="390">
                  <c:v>86156.550669837205</c:v>
                </c:pt>
                <c:pt idx="391">
                  <c:v>90137.5799362814</c:v>
                </c:pt>
                <c:pt idx="392">
                  <c:v>87984.703483539895</c:v>
                </c:pt>
                <c:pt idx="393">
                  <c:v>86398.314160098802</c:v>
                </c:pt>
                <c:pt idx="394">
                  <c:v>94411.037996813015</c:v>
                </c:pt>
                <c:pt idx="395">
                  <c:v>97726.194690710705</c:v>
                </c:pt>
                <c:pt idx="396">
                  <c:v>97411.749166692913</c:v>
                </c:pt>
                <c:pt idx="397">
                  <c:v>99126.783189015303</c:v>
                </c:pt>
                <c:pt idx="398">
                  <c:v>101152.86039143801</c:v>
                </c:pt>
                <c:pt idx="399">
                  <c:v>104501.332046047</c:v>
                </c:pt>
                <c:pt idx="400">
                  <c:v>105763.30843001801</c:v>
                </c:pt>
                <c:pt idx="401">
                  <c:v>106834.94578205601</c:v>
                </c:pt>
                <c:pt idx="402">
                  <c:v>107411.08637807</c:v>
                </c:pt>
                <c:pt idx="403">
                  <c:v>109453.43205257099</c:v>
                </c:pt>
                <c:pt idx="404">
                  <c:v>106098.227479643</c:v>
                </c:pt>
              </c:numCache>
            </c:numRef>
          </c:val>
          <c:smooth val="0"/>
          <c:extLst>
            <c:ext xmlns:c16="http://schemas.microsoft.com/office/drawing/2014/chart" uri="{C3380CC4-5D6E-409C-BE32-E72D297353CC}">
              <c16:uniqueId val="{00000001-DFFF-42C3-B79E-F20A400067F7}"/>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Sheet1!$A$2:$A$406</c:f>
              <c:numCache>
                <c:formatCode>yy\-mmm</c:formatCode>
                <c:ptCount val="405"/>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pt idx="399" formatCode="mm/yyyy">
                  <c:v>44316</c:v>
                </c:pt>
                <c:pt idx="400" formatCode="mm/yyyy">
                  <c:v>44347</c:v>
                </c:pt>
                <c:pt idx="401" formatCode="mm/yyyy">
                  <c:v>44377</c:v>
                </c:pt>
                <c:pt idx="402" formatCode="mm/yyyy">
                  <c:v>44408</c:v>
                </c:pt>
                <c:pt idx="403" formatCode="mm/yyyy">
                  <c:v>44439</c:v>
                </c:pt>
                <c:pt idx="404" formatCode="mm/yyyy">
                  <c:v>44469</c:v>
                </c:pt>
              </c:numCache>
            </c:numRef>
          </c:cat>
          <c:val>
            <c:numRef>
              <c:f>Sheet1!$D$2:$D$406</c:f>
              <c:numCache>
                <c:formatCode>_(* #,##0_);_(* \(#,##0\);_(* "-"??_);_(@_)</c:formatCode>
                <c:ptCount val="405"/>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22795.5951376831</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25587.494040310303</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27419.399355641599</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28851.951527108198</c:v>
                </c:pt>
                <c:pt idx="201">
                  <c:v>29224.1893161835</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30850.4904879965</c:v>
                </c:pt>
                <c:pt idx="210">
                  <c:v>31461.6205428799</c:v>
                </c:pt>
                <c:pt idx="211">
                  <c:v>31635.8486673683</c:v>
                </c:pt>
                <c:pt idx="212">
                  <c:v>32161.3592219694</c:v>
                </c:pt>
                <c:pt idx="213">
                  <c:v>31775.153666054797</c:v>
                </c:pt>
                <c:pt idx="214">
                  <c:v>32411.746814620099</c:v>
                </c:pt>
                <c:pt idx="215">
                  <c:v>32865.529984567402</c:v>
                </c:pt>
                <c:pt idx="216">
                  <c:v>33735.624461695399</c:v>
                </c:pt>
                <c:pt idx="217">
                  <c:v>33774.393292889996</c:v>
                </c:pt>
                <c:pt idx="218">
                  <c:v>34198.830439568301</c:v>
                </c:pt>
                <c:pt idx="219">
                  <c:v>34837.577778448402</c:v>
                </c:pt>
                <c:pt idx="220">
                  <c:v>34240.663105297899</c:v>
                </c:pt>
                <c:pt idx="221">
                  <c:v>34308.1085316073</c:v>
                </c:pt>
                <c:pt idx="222">
                  <c:v>34497.646909014002</c:v>
                </c:pt>
                <c:pt idx="223">
                  <c:v>35026.415722243699</c:v>
                </c:pt>
                <c:pt idx="224">
                  <c:v>35306.752281468398</c:v>
                </c:pt>
                <c:pt idx="225">
                  <c:v>36043.9886991764</c:v>
                </c:pt>
                <c:pt idx="226">
                  <c:v>36638.585741958799</c:v>
                </c:pt>
                <c:pt idx="227">
                  <c:v>37125.917695950498</c:v>
                </c:pt>
                <c:pt idx="228">
                  <c:v>37397.128075044202</c:v>
                </c:pt>
                <c:pt idx="229">
                  <c:v>37377.723838418999</c:v>
                </c:pt>
                <c:pt idx="230">
                  <c:v>37840.120269864499</c:v>
                </c:pt>
                <c:pt idx="231">
                  <c:v>38770.9707529148</c:v>
                </c:pt>
                <c:pt idx="232">
                  <c:v>39445.779588042496</c:v>
                </c:pt>
                <c:pt idx="233">
                  <c:v>39473.357505265703</c:v>
                </c:pt>
                <c:pt idx="234">
                  <c:v>39254.639764189502</c:v>
                </c:pt>
                <c:pt idx="235">
                  <c:v>39290.704089094397</c:v>
                </c:pt>
                <c:pt idx="236">
                  <c:v>40415.044500220298</c:v>
                </c:pt>
                <c:pt idx="237">
                  <c:v>41272.494942225305</c:v>
                </c:pt>
                <c:pt idx="238">
                  <c:v>40438.952472899102</c:v>
                </c:pt>
                <c:pt idx="239">
                  <c:v>40275.462952105394</c:v>
                </c:pt>
                <c:pt idx="240">
                  <c:v>38673.992517885403</c:v>
                </c:pt>
                <c:pt idx="241">
                  <c:v>38763.395437769999</c:v>
                </c:pt>
                <c:pt idx="242">
                  <c:v>38520.807209236104</c:v>
                </c:pt>
                <c:pt idx="243">
                  <c:v>39643.222683843</c:v>
                </c:pt>
                <c:pt idx="244">
                  <c:v>40010.903798216998</c:v>
                </c:pt>
                <c:pt idx="245">
                  <c:v>38409.732257879798</c:v>
                </c:pt>
                <c:pt idx="246">
                  <c:v>37946.359955806802</c:v>
                </c:pt>
                <c:pt idx="247">
                  <c:v>37569.746465603996</c:v>
                </c:pt>
                <c:pt idx="248">
                  <c:v>35258.186419451995</c:v>
                </c:pt>
                <c:pt idx="249">
                  <c:v>31783.735753676599</c:v>
                </c:pt>
                <c:pt idx="250">
                  <c:v>30753.932639813302</c:v>
                </c:pt>
                <c:pt idx="251">
                  <c:v>31318.9500472092</c:v>
                </c:pt>
                <c:pt idx="252">
                  <c:v>29985.916267787801</c:v>
                </c:pt>
                <c:pt idx="253">
                  <c:v>28529.221466630199</c:v>
                </c:pt>
                <c:pt idx="254">
                  <c:v>29714.335294463999</c:v>
                </c:pt>
                <c:pt idx="255">
                  <c:v>31483.759258284299</c:v>
                </c:pt>
                <c:pt idx="256">
                  <c:v>33071.300978978499</c:v>
                </c:pt>
                <c:pt idx="257">
                  <c:v>32986.535735625701</c:v>
                </c:pt>
                <c:pt idx="258">
                  <c:v>34446.412370137601</c:v>
                </c:pt>
                <c:pt idx="259">
                  <c:v>35071.574524690601</c:v>
                </c:pt>
                <c:pt idx="260">
                  <c:v>35883.146969273701</c:v>
                </c:pt>
                <c:pt idx="261">
                  <c:v>35610.181803409199</c:v>
                </c:pt>
                <c:pt idx="262">
                  <c:v>36350.486256533601</c:v>
                </c:pt>
                <c:pt idx="263">
                  <c:v>36733.306775127399</c:v>
                </c:pt>
                <c:pt idx="264">
                  <c:v>35943.690566047102</c:v>
                </c:pt>
                <c:pt idx="265">
                  <c:v>36179.444157753504</c:v>
                </c:pt>
                <c:pt idx="266">
                  <c:v>37353.358575104197</c:v>
                </c:pt>
                <c:pt idx="267">
                  <c:v>37396.653370100299</c:v>
                </c:pt>
                <c:pt idx="268">
                  <c:v>35642.428289501702</c:v>
                </c:pt>
                <c:pt idx="269">
                  <c:v>35102.024064843703</c:v>
                </c:pt>
                <c:pt idx="270">
                  <c:v>36538.192170247195</c:v>
                </c:pt>
                <c:pt idx="271">
                  <c:v>35909.163040291402</c:v>
                </c:pt>
                <c:pt idx="272">
                  <c:v>37635.4671573499</c:v>
                </c:pt>
                <c:pt idx="273">
                  <c:v>38321.413804951801</c:v>
                </c:pt>
                <c:pt idx="274">
                  <c:v>37905.056139062799</c:v>
                </c:pt>
                <c:pt idx="275">
                  <c:v>39301.087856270497</c:v>
                </c:pt>
                <c:pt idx="276">
                  <c:v>39615.297727056997</c:v>
                </c:pt>
                <c:pt idx="277">
                  <c:v>40202.5587194775</c:v>
                </c:pt>
                <c:pt idx="278">
                  <c:v>40192.284637996599</c:v>
                </c:pt>
                <c:pt idx="279">
                  <c:v>41026.849000501599</c:v>
                </c:pt>
                <c:pt idx="280">
                  <c:v>40605.372812297399</c:v>
                </c:pt>
                <c:pt idx="281">
                  <c:v>40293.997945730094</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39570.7736337073</c:v>
                </c:pt>
                <c:pt idx="295">
                  <c:v>40012.069144933201</c:v>
                </c:pt>
                <c:pt idx="296">
                  <c:v>40651.847682202504</c:v>
                </c:pt>
                <c:pt idx="297">
                  <c:v>40522.898505040699</c:v>
                </c:pt>
                <c:pt idx="298">
                  <c:v>40793.334308740399</c:v>
                </c:pt>
                <c:pt idx="299">
                  <c:v>41267.299948532702</c:v>
                </c:pt>
                <c:pt idx="300">
                  <c:v>42224.123383563296</c:v>
                </c:pt>
                <c:pt idx="301">
                  <c:v>42230.873564160102</c:v>
                </c:pt>
                <c:pt idx="302">
                  <c:v>42627.836558406896</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45920.148131125905</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47671.973508582902</c:v>
                </c:pt>
                <c:pt idx="320">
                  <c:v>46908.329284275998</c:v>
                </c:pt>
                <c:pt idx="321">
                  <c:v>47079.125668130597</c:v>
                </c:pt>
                <c:pt idx="322">
                  <c:v>47482.862874680897</c:v>
                </c:pt>
                <c:pt idx="323">
                  <c:v>47034.750625927401</c:v>
                </c:pt>
                <c:pt idx="324">
                  <c:v>46672.594720132904</c:v>
                </c:pt>
                <c:pt idx="325">
                  <c:v>47982.4118046933</c:v>
                </c:pt>
                <c:pt idx="326">
                  <c:v>47625.461281909702</c:v>
                </c:pt>
                <c:pt idx="327">
                  <c:v>48328.733057329795</c:v>
                </c:pt>
                <c:pt idx="328">
                  <c:v>48315.779835643807</c:v>
                </c:pt>
                <c:pt idx="329">
                  <c:v>47757.845632635297</c:v>
                </c:pt>
                <c:pt idx="330">
                  <c:v>47973.680267205498</c:v>
                </c:pt>
                <c:pt idx="331">
                  <c:v>46339.8813871893</c:v>
                </c:pt>
                <c:pt idx="332">
                  <c:v>45510.911387205299</c:v>
                </c:pt>
                <c:pt idx="333">
                  <c:v>47302.472857873094</c:v>
                </c:pt>
                <c:pt idx="334">
                  <c:v>47118.221462349698</c:v>
                </c:pt>
                <c:pt idx="335">
                  <c:v>46705.6535189274</c:v>
                </c:pt>
                <c:pt idx="336">
                  <c:v>45304.129113862597</c:v>
                </c:pt>
                <c:pt idx="337">
                  <c:v>45165.483619019906</c:v>
                </c:pt>
                <c:pt idx="338">
                  <c:v>46859.2413440854</c:v>
                </c:pt>
                <c:pt idx="339">
                  <c:v>47220.5501804983</c:v>
                </c:pt>
                <c:pt idx="340">
                  <c:v>47273.345390506795</c:v>
                </c:pt>
                <c:pt idx="341">
                  <c:v>47147.288221168295</c:v>
                </c:pt>
                <c:pt idx="342">
                  <c:v>48174.789827608496</c:v>
                </c:pt>
                <c:pt idx="343">
                  <c:v>48271.920889069399</c:v>
                </c:pt>
                <c:pt idx="344">
                  <c:v>48435.532656439696</c:v>
                </c:pt>
                <c:pt idx="345">
                  <c:v>48034.091996753603</c:v>
                </c:pt>
                <c:pt idx="346">
                  <c:v>48231.757088729399</c:v>
                </c:pt>
                <c:pt idx="347">
                  <c:v>48768.411761328905</c:v>
                </c:pt>
                <c:pt idx="348">
                  <c:v>49449.2965653801</c:v>
                </c:pt>
                <c:pt idx="349">
                  <c:v>50162.889790731308</c:v>
                </c:pt>
                <c:pt idx="350">
                  <c:v>50494.857426696995</c:v>
                </c:pt>
                <c:pt idx="351">
                  <c:v>50913.719722092399</c:v>
                </c:pt>
                <c:pt idx="352">
                  <c:v>51514.629912295401</c:v>
                </c:pt>
                <c:pt idx="353">
                  <c:v>51658.269798196598</c:v>
                </c:pt>
                <c:pt idx="354">
                  <c:v>52408.202679767506</c:v>
                </c:pt>
                <c:pt idx="355">
                  <c:v>52543.6967820926</c:v>
                </c:pt>
                <c:pt idx="356">
                  <c:v>53085.825064369201</c:v>
                </c:pt>
                <c:pt idx="357">
                  <c:v>53665.772244605199</c:v>
                </c:pt>
                <c:pt idx="358">
                  <c:v>54219.711676625207</c:v>
                </c:pt>
                <c:pt idx="359">
                  <c:v>54689.829553290198</c:v>
                </c:pt>
                <c:pt idx="360">
                  <c:v>56268.912600643802</c:v>
                </c:pt>
                <c:pt idx="361">
                  <c:v>55129.286879899897</c:v>
                </c:pt>
                <c:pt idx="362">
                  <c:v>54588.099540161696</c:v>
                </c:pt>
                <c:pt idx="363">
                  <c:v>54903.280991637897</c:v>
                </c:pt>
                <c:pt idx="364">
                  <c:v>54999.772025592094</c:v>
                </c:pt>
                <c:pt idx="365">
                  <c:v>54899.094898899501</c:v>
                </c:pt>
                <c:pt idx="366">
                  <c:v>55780.241737446995</c:v>
                </c:pt>
                <c:pt idx="367">
                  <c:v>56057.228690954304</c:v>
                </c:pt>
                <c:pt idx="368">
                  <c:v>56232.895777863996</c:v>
                </c:pt>
                <c:pt idx="369">
                  <c:v>54185.2658123289</c:v>
                </c:pt>
                <c:pt idx="370">
                  <c:v>54642.488649516396</c:v>
                </c:pt>
                <c:pt idx="371">
                  <c:v>52781.702712232604</c:v>
                </c:pt>
                <c:pt idx="372">
                  <c:v>54927.814149784797</c:v>
                </c:pt>
                <c:pt idx="373">
                  <c:v>55725.231981880395</c:v>
                </c:pt>
                <c:pt idx="374">
                  <c:v>56146.504103289204</c:v>
                </c:pt>
                <c:pt idx="375">
                  <c:v>57167.990096633104</c:v>
                </c:pt>
                <c:pt idx="376">
                  <c:v>55554.934217793503</c:v>
                </c:pt>
                <c:pt idx="377">
                  <c:v>57436.570423188794</c:v>
                </c:pt>
                <c:pt idx="378">
                  <c:v>57585.777933922502</c:v>
                </c:pt>
                <c:pt idx="379">
                  <c:v>56963.361966745098</c:v>
                </c:pt>
                <c:pt idx="380">
                  <c:v>57626.1088605642</c:v>
                </c:pt>
                <c:pt idx="381">
                  <c:v>58465.991049053795</c:v>
                </c:pt>
                <c:pt idx="382">
                  <c:v>59228.025024723</c:v>
                </c:pt>
                <c:pt idx="383">
                  <c:v>60324.197997621595</c:v>
                </c:pt>
                <c:pt idx="384">
                  <c:v>60037.0553822004</c:v>
                </c:pt>
                <c:pt idx="385">
                  <c:v>57659.615594103401</c:v>
                </c:pt>
                <c:pt idx="386">
                  <c:v>53820.625702732505</c:v>
                </c:pt>
                <c:pt idx="387">
                  <c:v>56717.904121711501</c:v>
                </c:pt>
                <c:pt idx="388">
                  <c:v>57970.255443451897</c:v>
                </c:pt>
                <c:pt idx="389">
                  <c:v>58912.036149671403</c:v>
                </c:pt>
                <c:pt idx="390">
                  <c:v>60484.847180506295</c:v>
                </c:pt>
                <c:pt idx="391">
                  <c:v>62349.672639285702</c:v>
                </c:pt>
                <c:pt idx="392">
                  <c:v>61358.581434240805</c:v>
                </c:pt>
                <c:pt idx="393">
                  <c:v>60622.538801491006</c:v>
                </c:pt>
                <c:pt idx="394">
                  <c:v>64372.086025984296</c:v>
                </c:pt>
                <c:pt idx="395">
                  <c:v>65880.344581329002</c:v>
                </c:pt>
                <c:pt idx="396">
                  <c:v>65740.121884718596</c:v>
                </c:pt>
                <c:pt idx="397">
                  <c:v>66512.606814279396</c:v>
                </c:pt>
                <c:pt idx="398">
                  <c:v>67419.690268528997</c:v>
                </c:pt>
                <c:pt idx="399">
                  <c:v>68907.705047645592</c:v>
                </c:pt>
                <c:pt idx="400">
                  <c:v>69462.567122506298</c:v>
                </c:pt>
                <c:pt idx="401">
                  <c:v>69931.882225824811</c:v>
                </c:pt>
                <c:pt idx="402">
                  <c:v>70184.136329463203</c:v>
                </c:pt>
                <c:pt idx="403">
                  <c:v>71074.611181884102</c:v>
                </c:pt>
                <c:pt idx="404">
                  <c:v>69622.773688539703</c:v>
                </c:pt>
              </c:numCache>
            </c:numRef>
          </c:val>
          <c:smooth val="0"/>
          <c:extLst>
            <c:ext xmlns:c16="http://schemas.microsoft.com/office/drawing/2014/chart" uri="{C3380CC4-5D6E-409C-BE32-E72D297353CC}">
              <c16:uniqueId val="{00000002-DFFF-42C3-B79E-F20A400067F7}"/>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Sheet1!$A$2:$A$406</c:f>
              <c:numCache>
                <c:formatCode>yy\-mmm</c:formatCode>
                <c:ptCount val="405"/>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pt idx="399" formatCode="mm/yyyy">
                  <c:v>44316</c:v>
                </c:pt>
                <c:pt idx="400" formatCode="mm/yyyy">
                  <c:v>44347</c:v>
                </c:pt>
                <c:pt idx="401" formatCode="mm/yyyy">
                  <c:v>44377</c:v>
                </c:pt>
                <c:pt idx="402" formatCode="mm/yyyy">
                  <c:v>44408</c:v>
                </c:pt>
                <c:pt idx="403" formatCode="mm/yyyy">
                  <c:v>44439</c:v>
                </c:pt>
                <c:pt idx="404" formatCode="mm/yyyy">
                  <c:v>44469</c:v>
                </c:pt>
              </c:numCache>
            </c:numRef>
          </c:cat>
          <c:val>
            <c:numRef>
              <c:f>Sheet1!$E$2:$E$406</c:f>
              <c:numCache>
                <c:formatCode>_(* #,##0_);_(* \(#,##0\);_(* "-"??_);_(@_)</c:formatCode>
                <c:ptCount val="405"/>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21485.2869932666</c:v>
                </c:pt>
                <c:pt idx="132">
                  <c:v>21652.095128320198</c:v>
                </c:pt>
                <c:pt idx="133">
                  <c:v>21573.680595635797</c:v>
                </c:pt>
                <c:pt idx="134">
                  <c:v>21885.178767203201</c:v>
                </c:pt>
                <c:pt idx="135">
                  <c:v>22182.475603624302</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24165.447792485</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31542.867014917898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32802.9899147045</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36777.875233905004</c:v>
                </c:pt>
                <c:pt idx="356">
                  <c:v>36984.919324064598</c:v>
                </c:pt>
                <c:pt idx="357">
                  <c:v>37202.738470665405</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pt idx="366">
                  <c:v>38144.342118130597</c:v>
                </c:pt>
                <c:pt idx="367">
                  <c:v>38270.065530267399</c:v>
                </c:pt>
                <c:pt idx="368">
                  <c:v>38358.850356317598</c:v>
                </c:pt>
                <c:pt idx="369">
                  <c:v>37696.750074022602</c:v>
                </c:pt>
                <c:pt idx="370">
                  <c:v>37889.290741096302</c:v>
                </c:pt>
                <c:pt idx="371">
                  <c:v>37280.574119273704</c:v>
                </c:pt>
                <c:pt idx="372">
                  <c:v>38076.7518577054</c:v>
                </c:pt>
                <c:pt idx="373">
                  <c:v>38388.060904038502</c:v>
                </c:pt>
                <c:pt idx="374">
                  <c:v>38570.043522145199</c:v>
                </c:pt>
                <c:pt idx="375">
                  <c:v>38961.238746048999</c:v>
                </c:pt>
                <c:pt idx="376">
                  <c:v>38451.589357349796</c:v>
                </c:pt>
                <c:pt idx="377">
                  <c:v>39137.227921962702</c:v>
                </c:pt>
                <c:pt idx="378">
                  <c:v>39225.6619873206</c:v>
                </c:pt>
                <c:pt idx="379">
                  <c:v>39046.016269170497</c:v>
                </c:pt>
                <c:pt idx="380">
                  <c:v>39307.685431390295</c:v>
                </c:pt>
                <c:pt idx="381">
                  <c:v>39624.056906722697</c:v>
                </c:pt>
                <c:pt idx="382">
                  <c:v>39906.621980320997</c:v>
                </c:pt>
                <c:pt idx="383">
                  <c:v>40303.532723751196</c:v>
                </c:pt>
                <c:pt idx="384">
                  <c:v>40233.293931523498</c:v>
                </c:pt>
                <c:pt idx="385">
                  <c:v>39460.498047991699</c:v>
                </c:pt>
                <c:pt idx="386">
                  <c:v>38171.2620183869</c:v>
                </c:pt>
                <c:pt idx="387">
                  <c:v>39199.317563930599</c:v>
                </c:pt>
                <c:pt idx="388">
                  <c:v>39633.349118667495</c:v>
                </c:pt>
                <c:pt idx="389">
                  <c:v>39957.352338249497</c:v>
                </c:pt>
                <c:pt idx="390">
                  <c:v>40492.885104318506</c:v>
                </c:pt>
                <c:pt idx="391">
                  <c:v>41118.728623840907</c:v>
                </c:pt>
                <c:pt idx="392">
                  <c:v>40793.6009410388</c:v>
                </c:pt>
                <c:pt idx="393">
                  <c:v>40550.420964491394</c:v>
                </c:pt>
                <c:pt idx="394">
                  <c:v>41805.852115414498</c:v>
                </c:pt>
                <c:pt idx="395">
                  <c:v>42296.927057278204</c:v>
                </c:pt>
                <c:pt idx="396">
                  <c:v>42252.969024153099</c:v>
                </c:pt>
                <c:pt idx="397">
                  <c:v>42502.056310274405</c:v>
                </c:pt>
                <c:pt idx="398">
                  <c:v>42792.612425044797</c:v>
                </c:pt>
                <c:pt idx="399">
                  <c:v>43264.989863287599</c:v>
                </c:pt>
                <c:pt idx="400">
                  <c:v>43439.275303578601</c:v>
                </c:pt>
                <c:pt idx="401">
                  <c:v>43586.114697484401</c:v>
                </c:pt>
                <c:pt idx="402">
                  <c:v>43665.505502181106</c:v>
                </c:pt>
                <c:pt idx="403">
                  <c:v>43943.266022600998</c:v>
                </c:pt>
                <c:pt idx="404">
                  <c:v>43495.056806751607</c:v>
                </c:pt>
              </c:numCache>
            </c:numRef>
          </c:val>
          <c:smooth val="0"/>
          <c:extLst>
            <c:ext xmlns:c16="http://schemas.microsoft.com/office/drawing/2014/chart" uri="{C3380CC4-5D6E-409C-BE32-E72D297353CC}">
              <c16:uniqueId val="{00000003-DFFF-42C3-B79E-F20A400067F7}"/>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Sheet1!$A$2:$A$406</c:f>
              <c:numCache>
                <c:formatCode>yy\-mmm</c:formatCode>
                <c:ptCount val="405"/>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pt idx="399" formatCode="mm/yyyy">
                  <c:v>44316</c:v>
                </c:pt>
                <c:pt idx="400" formatCode="mm/yyyy">
                  <c:v>44347</c:v>
                </c:pt>
                <c:pt idx="401" formatCode="mm/yyyy">
                  <c:v>44377</c:v>
                </c:pt>
                <c:pt idx="402" formatCode="mm/yyyy">
                  <c:v>44408</c:v>
                </c:pt>
                <c:pt idx="403" formatCode="mm/yyyy">
                  <c:v>44439</c:v>
                </c:pt>
                <c:pt idx="404" formatCode="mm/yyyy">
                  <c:v>44469</c:v>
                </c:pt>
              </c:numCache>
            </c:numRef>
          </c:cat>
          <c:val>
            <c:numRef>
              <c:f>Sheet1!$F$2:$F$406</c:f>
              <c:numCache>
                <c:formatCode>_(* #,##0_);_(* \(#,##0\);_(* "-"??_);_(@_)</c:formatCode>
                <c:ptCount val="405"/>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15718.459433090598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18345.6813687174</c:v>
                </c:pt>
                <c:pt idx="140">
                  <c:v>18416.701170431901</c:v>
                </c:pt>
                <c:pt idx="141">
                  <c:v>18488.281362871101</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21552.247366732099</c:v>
                </c:pt>
                <c:pt idx="210">
                  <c:v>21603.4274885538</c:v>
                </c:pt>
                <c:pt idx="211">
                  <c:v>21668.607189629602</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22333.868322913</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24303.977214357801</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24460.166820680097</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24499.026020929701</c:v>
                </c:pt>
                <c:pt idx="284">
                  <c:v>24499.148516059802</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24504.979883141699</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24519.2038381985</c:v>
                </c:pt>
                <c:pt idx="311">
                  <c:v>24519.782491408998</c:v>
                </c:pt>
                <c:pt idx="312">
                  <c:v>24520.2875989284</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24524.834016696601</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24563.910205054599</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24632.716692963</c:v>
                </c:pt>
                <c:pt idx="353">
                  <c:v>24647.865813729099</c:v>
                </c:pt>
                <c:pt idx="354">
                  <c:v>24665.713333364798</c:v>
                </c:pt>
                <c:pt idx="355">
                  <c:v>24686.681656269498</c:v>
                </c:pt>
                <c:pt idx="356">
                  <c:v>24709.924167048899</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pt idx="366">
                  <c:v>25002.484234425203</c:v>
                </c:pt>
                <c:pt idx="367">
                  <c:v>25043.145774535598</c:v>
                </c:pt>
                <c:pt idx="368">
                  <c:v>25080.865760701199</c:v>
                </c:pt>
                <c:pt idx="369">
                  <c:v>25128.318758720499</c:v>
                </c:pt>
                <c:pt idx="370">
                  <c:v>25172.974293986597</c:v>
                </c:pt>
                <c:pt idx="371">
                  <c:v>25221.369337066801</c:v>
                </c:pt>
                <c:pt idx="372">
                  <c:v>25273.1387197681</c:v>
                </c:pt>
                <c:pt idx="373">
                  <c:v>25319.492183494</c:v>
                </c:pt>
                <c:pt idx="374">
                  <c:v>25368.141055775402</c:v>
                </c:pt>
                <c:pt idx="375">
                  <c:v>25421.203596421699</c:v>
                </c:pt>
                <c:pt idx="376">
                  <c:v>25473.423832849501</c:v>
                </c:pt>
                <c:pt idx="377">
                  <c:v>25519.087492412302</c:v>
                </c:pt>
                <c:pt idx="378">
                  <c:v>25568.119867120196</c:v>
                </c:pt>
                <c:pt idx="379">
                  <c:v>25610.279139969098</c:v>
                </c:pt>
                <c:pt idx="380">
                  <c:v>25655.570918628098</c:v>
                </c:pt>
                <c:pt idx="381">
                  <c:v>25694.631525351702</c:v>
                </c:pt>
                <c:pt idx="382">
                  <c:v>25726.197380180602</c:v>
                </c:pt>
                <c:pt idx="383">
                  <c:v>25761.810155214003</c:v>
                </c:pt>
                <c:pt idx="384">
                  <c:v>25794.643582256798</c:v>
                </c:pt>
                <c:pt idx="385">
                  <c:v>25825.179281329496</c:v>
                </c:pt>
                <c:pt idx="386">
                  <c:v>25857.127610618398</c:v>
                </c:pt>
                <c:pt idx="387">
                  <c:v>25857.988652967899</c:v>
                </c:pt>
                <c:pt idx="388">
                  <c:v>25859.656493236002</c:v>
                </c:pt>
                <c:pt idx="389">
                  <c:v>25862.348483476901</c:v>
                </c:pt>
                <c:pt idx="390">
                  <c:v>25865.131272173701</c:v>
                </c:pt>
                <c:pt idx="391">
                  <c:v>25867.2004826755</c:v>
                </c:pt>
                <c:pt idx="392">
                  <c:v>25869.311246234902</c:v>
                </c:pt>
                <c:pt idx="393">
                  <c:v>25871.207466749202</c:v>
                </c:pt>
                <c:pt idx="394">
                  <c:v>25872.987405823002</c:v>
                </c:pt>
                <c:pt idx="395">
                  <c:v>25874.612229432001</c:v>
                </c:pt>
                <c:pt idx="396">
                  <c:v>25875.903372582299</c:v>
                </c:pt>
                <c:pt idx="397">
                  <c:v>25876.930645946202</c:v>
                </c:pt>
                <c:pt idx="398">
                  <c:v>25877.831163132701</c:v>
                </c:pt>
                <c:pt idx="399">
                  <c:v>25878.001956818298</c:v>
                </c:pt>
                <c:pt idx="400">
                  <c:v>25878.115820027</c:v>
                </c:pt>
                <c:pt idx="401">
                  <c:v>25878.227095924998</c:v>
                </c:pt>
                <c:pt idx="402">
                  <c:v>25879.153536455004</c:v>
                </c:pt>
                <c:pt idx="403">
                  <c:v>25880.046367251998</c:v>
                </c:pt>
                <c:pt idx="404">
                  <c:v>25880.758068527099</c:v>
                </c:pt>
              </c:numCache>
            </c:numRef>
          </c:val>
          <c:smooth val="0"/>
          <c:extLst>
            <c:ext xmlns:c16="http://schemas.microsoft.com/office/drawing/2014/chart" uri="{C3380CC4-5D6E-409C-BE32-E72D297353CC}">
              <c16:uniqueId val="{00000004-DFFF-42C3-B79E-F20A400067F7}"/>
            </c:ext>
          </c:extLst>
        </c:ser>
        <c:dLbls>
          <c:showLegendKey val="0"/>
          <c:showVal val="0"/>
          <c:showCatName val="0"/>
          <c:showSerName val="0"/>
          <c:showPercent val="0"/>
          <c:showBubbleSize val="0"/>
        </c:dLbls>
        <c:smooth val="0"/>
        <c:axId val="154329472"/>
        <c:axId val="154331008"/>
      </c:lineChart>
      <c:dateAx>
        <c:axId val="154329472"/>
        <c:scaling>
          <c:orientation val="minMax"/>
          <c:max val="44469"/>
          <c:min val="32143"/>
        </c:scaling>
        <c:delete val="0"/>
        <c:axPos val="b"/>
        <c:numFmt formatCode="mm/yyyy" sourceLinked="0"/>
        <c:majorTickMark val="none"/>
        <c:minorTickMark val="none"/>
        <c:tickLblPos val="nextTo"/>
        <c:spPr>
          <a:ln w="6350">
            <a:solidFill>
              <a:schemeClr val="bg1">
                <a:lumMod val="65000"/>
              </a:schemeClr>
            </a:solidFill>
          </a:ln>
        </c:spPr>
        <c:txPr>
          <a:bodyPr rot="-5400000" vert="horz"/>
          <a:lstStyle/>
          <a:p>
            <a:pPr>
              <a:defRPr sz="800">
                <a:solidFill>
                  <a:schemeClr val="tx1"/>
                </a:solidFill>
                <a:latin typeface="Arial" pitchFamily="34" charset="0"/>
                <a:cs typeface="Arial" pitchFamily="34" charset="0"/>
              </a:defRPr>
            </a:pPr>
            <a:endParaRPr lang="en-US"/>
          </a:p>
        </c:txPr>
        <c:crossAx val="154331008"/>
        <c:crosses val="autoZero"/>
        <c:auto val="1"/>
        <c:lblOffset val="100"/>
        <c:baseTimeUnit val="months"/>
        <c:majorUnit val="2"/>
        <c:majorTimeUnit val="years"/>
      </c:dateAx>
      <c:valAx>
        <c:axId val="154331008"/>
        <c:scaling>
          <c:orientation val="minMax"/>
          <c:max val="18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72127735911785"/>
          <c:y val="0.15718089282660963"/>
          <c:w val="0.65412742956959846"/>
          <c:h val="0.78942398620944754"/>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4AA-4224-9BB5-54B9C8BC6CF1}"/>
                </c:ext>
              </c:extLst>
            </c:dLbl>
            <c:dLbl>
              <c:idx val="1"/>
              <c:numFmt formatCode="#,##0.00;\-#,##0.00;;" sourceLinked="0"/>
              <c:spPr/>
              <c:txPr>
                <a:bodyPr/>
                <a:lstStyle/>
                <a:p>
                  <a:pPr algn="ctr">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4AA-4224-9BB5-54B9C8BC6CF1}"/>
                </c:ext>
              </c:extLst>
            </c:dLbl>
            <c:dLbl>
              <c:idx val="2"/>
              <c:numFmt formatCode="#,##0.00;\-#,##0.00;;" sourceLinked="0"/>
              <c:spPr/>
              <c:txPr>
                <a:bodyPr/>
                <a:lstStyle/>
                <a:p>
                  <a:pPr algn="ctr">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4AA-4224-9BB5-54B9C8BC6CF1}"/>
                </c:ext>
              </c:extLst>
            </c:dLbl>
            <c:dLbl>
              <c:idx val="3"/>
              <c:numFmt formatCode="#,##0.00;\-#,##0.00;;" sourceLinked="0"/>
              <c:spPr/>
              <c:txPr>
                <a:bodyPr/>
                <a:lstStyle/>
                <a:p>
                  <a:pPr algn="ctr">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4AA-4224-9BB5-54B9C8BC6CF1}"/>
                </c:ext>
              </c:extLst>
            </c:dLbl>
            <c:numFmt formatCode="#,##0.00;\-#,##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Stocks</c:v>
                </c:pt>
                <c:pt idx="1">
                  <c:v>75/25</c:v>
                </c:pt>
                <c:pt idx="2">
                  <c:v>50/50</c:v>
                </c:pt>
                <c:pt idx="3">
                  <c:v>25/75</c:v>
                </c:pt>
                <c:pt idx="4">
                  <c:v>100% Treasury Bills</c:v>
                </c:pt>
              </c:strCache>
            </c:strRef>
          </c:cat>
          <c:val>
            <c:numRef>
              <c:f>Sheet1!$B$2:$B$6</c:f>
              <c:numCache>
                <c:formatCode>0.00</c:formatCode>
                <c:ptCount val="5"/>
                <c:pt idx="0">
                  <c:v>-0.95</c:v>
                </c:pt>
                <c:pt idx="1">
                  <c:v>-0.69</c:v>
                </c:pt>
                <c:pt idx="2">
                  <c:v>-0.44</c:v>
                </c:pt>
                <c:pt idx="3">
                  <c:v>-0.21</c:v>
                </c:pt>
                <c:pt idx="4">
                  <c:v>0</c:v>
                </c:pt>
              </c:numCache>
            </c:numRef>
          </c:val>
          <c:extLst>
            <c:ext xmlns:c16="http://schemas.microsoft.com/office/drawing/2014/chart" uri="{C3380CC4-5D6E-409C-BE32-E72D297353CC}">
              <c16:uniqueId val="{00000004-D4AA-4224-9BB5-54B9C8BC6CF1}"/>
            </c:ext>
          </c:extLst>
        </c:ser>
        <c:ser>
          <c:idx val="1"/>
          <c:order val="1"/>
          <c:tx>
            <c:strRef>
              <c:f>Sheet1!$C$1</c:f>
              <c:strCache>
                <c:ptCount val="1"/>
                <c:pt idx="0">
                  <c:v>Series 2</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5-D4AA-4224-9BB5-54B9C8BC6CF1}"/>
              </c:ext>
            </c:extLst>
          </c:dPt>
          <c:dPt>
            <c:idx val="1"/>
            <c:invertIfNegative val="0"/>
            <c:bubble3D val="0"/>
            <c:extLst>
              <c:ext xmlns:c16="http://schemas.microsoft.com/office/drawing/2014/chart" uri="{C3380CC4-5D6E-409C-BE32-E72D297353CC}">
                <c16:uniqueId val="{00000006-D4AA-4224-9BB5-54B9C8BC6CF1}"/>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Stocks</c:v>
                </c:pt>
                <c:pt idx="1">
                  <c:v>75/25</c:v>
                </c:pt>
                <c:pt idx="2">
                  <c:v>50/50</c:v>
                </c:pt>
                <c:pt idx="3">
                  <c:v>25/75</c:v>
                </c:pt>
                <c:pt idx="4">
                  <c:v>100% Treasury Bills</c:v>
                </c:pt>
              </c:strCache>
            </c:strRef>
          </c:cat>
          <c:val>
            <c:numRef>
              <c:f>Sheet1!$C$2:$C$6</c:f>
              <c:numCache>
                <c:formatCode>0.00</c:formatCode>
                <c:ptCount val="5"/>
                <c:pt idx="0">
                  <c:v>0</c:v>
                </c:pt>
                <c:pt idx="1">
                  <c:v>0</c:v>
                </c:pt>
                <c:pt idx="2">
                  <c:v>0</c:v>
                </c:pt>
                <c:pt idx="3">
                  <c:v>0</c:v>
                </c:pt>
                <c:pt idx="4">
                  <c:v>0.01</c:v>
                </c:pt>
              </c:numCache>
            </c:numRef>
          </c:val>
          <c:extLst>
            <c:ext xmlns:c16="http://schemas.microsoft.com/office/drawing/2014/chart" uri="{C3380CC4-5D6E-409C-BE32-E72D297353CC}">
              <c16:uniqueId val="{00000007-D4AA-4224-9BB5-54B9C8BC6CF1}"/>
            </c:ext>
          </c:extLst>
        </c:ser>
        <c:dLbls>
          <c:showLegendKey val="0"/>
          <c:showVal val="0"/>
          <c:showCatName val="0"/>
          <c:showSerName val="0"/>
          <c:showPercent val="0"/>
          <c:showBubbleSize val="0"/>
        </c:dLbls>
        <c:gapWidth val="43"/>
        <c:overlap val="71"/>
        <c:axId val="156994944"/>
        <c:axId val="156996736"/>
      </c:barChart>
      <c:catAx>
        <c:axId val="15699494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max val="0.5"/>
          <c:min val="-1.3"/>
        </c:scaling>
        <c:delete val="0"/>
        <c:axPos val="t"/>
        <c:numFmt formatCode="0.00"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2588280867062767"/>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mmm\ dd\,\ yyyy</c:formatCode>
                <c:ptCount val="262"/>
                <c:pt idx="0">
                  <c:v>44104</c:v>
                </c:pt>
                <c:pt idx="1">
                  <c:v>44105</c:v>
                </c:pt>
                <c:pt idx="2">
                  <c:v>44106</c:v>
                </c:pt>
                <c:pt idx="3">
                  <c:v>44109</c:v>
                </c:pt>
                <c:pt idx="4">
                  <c:v>44110</c:v>
                </c:pt>
                <c:pt idx="5">
                  <c:v>44111</c:v>
                </c:pt>
                <c:pt idx="6">
                  <c:v>44112</c:v>
                </c:pt>
                <c:pt idx="7">
                  <c:v>44113</c:v>
                </c:pt>
                <c:pt idx="8">
                  <c:v>44116</c:v>
                </c:pt>
                <c:pt idx="9">
                  <c:v>44117</c:v>
                </c:pt>
                <c:pt idx="10">
                  <c:v>44118</c:v>
                </c:pt>
                <c:pt idx="11">
                  <c:v>44119</c:v>
                </c:pt>
                <c:pt idx="12">
                  <c:v>44120</c:v>
                </c:pt>
                <c:pt idx="13">
                  <c:v>44123</c:v>
                </c:pt>
                <c:pt idx="14">
                  <c:v>44124</c:v>
                </c:pt>
                <c:pt idx="15">
                  <c:v>44125</c:v>
                </c:pt>
                <c:pt idx="16">
                  <c:v>44126</c:v>
                </c:pt>
                <c:pt idx="17">
                  <c:v>44127</c:v>
                </c:pt>
                <c:pt idx="18">
                  <c:v>44130</c:v>
                </c:pt>
                <c:pt idx="19">
                  <c:v>44131</c:v>
                </c:pt>
                <c:pt idx="20">
                  <c:v>44132</c:v>
                </c:pt>
                <c:pt idx="21">
                  <c:v>44133</c:v>
                </c:pt>
                <c:pt idx="22">
                  <c:v>44134</c:v>
                </c:pt>
                <c:pt idx="23">
                  <c:v>44137</c:v>
                </c:pt>
                <c:pt idx="24">
                  <c:v>44138</c:v>
                </c:pt>
                <c:pt idx="25">
                  <c:v>44139</c:v>
                </c:pt>
                <c:pt idx="26">
                  <c:v>44140</c:v>
                </c:pt>
                <c:pt idx="27">
                  <c:v>44141</c:v>
                </c:pt>
                <c:pt idx="28">
                  <c:v>44144</c:v>
                </c:pt>
                <c:pt idx="29">
                  <c:v>44145</c:v>
                </c:pt>
                <c:pt idx="30">
                  <c:v>44146</c:v>
                </c:pt>
                <c:pt idx="31">
                  <c:v>44147</c:v>
                </c:pt>
                <c:pt idx="32">
                  <c:v>44148</c:v>
                </c:pt>
                <c:pt idx="33">
                  <c:v>44151</c:v>
                </c:pt>
                <c:pt idx="34">
                  <c:v>44152</c:v>
                </c:pt>
                <c:pt idx="35">
                  <c:v>44153</c:v>
                </c:pt>
                <c:pt idx="36">
                  <c:v>44154</c:v>
                </c:pt>
                <c:pt idx="37">
                  <c:v>44155</c:v>
                </c:pt>
                <c:pt idx="38">
                  <c:v>44158</c:v>
                </c:pt>
                <c:pt idx="39">
                  <c:v>44159</c:v>
                </c:pt>
                <c:pt idx="40">
                  <c:v>44160</c:v>
                </c:pt>
                <c:pt idx="41">
                  <c:v>44161</c:v>
                </c:pt>
                <c:pt idx="42">
                  <c:v>44162</c:v>
                </c:pt>
                <c:pt idx="43">
                  <c:v>44165</c:v>
                </c:pt>
                <c:pt idx="44">
                  <c:v>44166</c:v>
                </c:pt>
                <c:pt idx="45">
                  <c:v>44167</c:v>
                </c:pt>
                <c:pt idx="46">
                  <c:v>44168</c:v>
                </c:pt>
                <c:pt idx="47">
                  <c:v>44169</c:v>
                </c:pt>
                <c:pt idx="48">
                  <c:v>44172</c:v>
                </c:pt>
                <c:pt idx="49">
                  <c:v>44173</c:v>
                </c:pt>
                <c:pt idx="50">
                  <c:v>44174</c:v>
                </c:pt>
                <c:pt idx="51">
                  <c:v>44175</c:v>
                </c:pt>
                <c:pt idx="52">
                  <c:v>44176</c:v>
                </c:pt>
                <c:pt idx="53">
                  <c:v>44179</c:v>
                </c:pt>
                <c:pt idx="54">
                  <c:v>44180</c:v>
                </c:pt>
                <c:pt idx="55">
                  <c:v>44181</c:v>
                </c:pt>
                <c:pt idx="56">
                  <c:v>44182</c:v>
                </c:pt>
                <c:pt idx="57">
                  <c:v>44183</c:v>
                </c:pt>
                <c:pt idx="58">
                  <c:v>44186</c:v>
                </c:pt>
                <c:pt idx="59">
                  <c:v>44187</c:v>
                </c:pt>
                <c:pt idx="60">
                  <c:v>44188</c:v>
                </c:pt>
                <c:pt idx="61">
                  <c:v>44189</c:v>
                </c:pt>
                <c:pt idx="62">
                  <c:v>44190</c:v>
                </c:pt>
                <c:pt idx="63">
                  <c:v>44193</c:v>
                </c:pt>
                <c:pt idx="64">
                  <c:v>44194</c:v>
                </c:pt>
                <c:pt idx="65">
                  <c:v>44195</c:v>
                </c:pt>
                <c:pt idx="66">
                  <c:v>44196</c:v>
                </c:pt>
                <c:pt idx="67">
                  <c:v>44197</c:v>
                </c:pt>
                <c:pt idx="68">
                  <c:v>44200</c:v>
                </c:pt>
                <c:pt idx="69">
                  <c:v>44201</c:v>
                </c:pt>
                <c:pt idx="70">
                  <c:v>44202</c:v>
                </c:pt>
                <c:pt idx="71">
                  <c:v>44203</c:v>
                </c:pt>
                <c:pt idx="72">
                  <c:v>44204</c:v>
                </c:pt>
                <c:pt idx="73">
                  <c:v>44207</c:v>
                </c:pt>
                <c:pt idx="74">
                  <c:v>44208</c:v>
                </c:pt>
                <c:pt idx="75">
                  <c:v>44209</c:v>
                </c:pt>
                <c:pt idx="76">
                  <c:v>44210</c:v>
                </c:pt>
                <c:pt idx="77">
                  <c:v>44211</c:v>
                </c:pt>
                <c:pt idx="78">
                  <c:v>44214</c:v>
                </c:pt>
                <c:pt idx="79">
                  <c:v>44215</c:v>
                </c:pt>
                <c:pt idx="80">
                  <c:v>44216</c:v>
                </c:pt>
                <c:pt idx="81">
                  <c:v>44217</c:v>
                </c:pt>
                <c:pt idx="82">
                  <c:v>44218</c:v>
                </c:pt>
                <c:pt idx="83">
                  <c:v>44221</c:v>
                </c:pt>
                <c:pt idx="84">
                  <c:v>44222</c:v>
                </c:pt>
                <c:pt idx="85">
                  <c:v>44223</c:v>
                </c:pt>
                <c:pt idx="86">
                  <c:v>44224</c:v>
                </c:pt>
                <c:pt idx="87">
                  <c:v>44225</c:v>
                </c:pt>
                <c:pt idx="88">
                  <c:v>44228</c:v>
                </c:pt>
                <c:pt idx="89">
                  <c:v>44229</c:v>
                </c:pt>
                <c:pt idx="90">
                  <c:v>44230</c:v>
                </c:pt>
                <c:pt idx="91">
                  <c:v>44231</c:v>
                </c:pt>
                <c:pt idx="92">
                  <c:v>44232</c:v>
                </c:pt>
                <c:pt idx="93">
                  <c:v>44235</c:v>
                </c:pt>
                <c:pt idx="94">
                  <c:v>44236</c:v>
                </c:pt>
                <c:pt idx="95">
                  <c:v>44237</c:v>
                </c:pt>
                <c:pt idx="96">
                  <c:v>44238</c:v>
                </c:pt>
                <c:pt idx="97">
                  <c:v>44239</c:v>
                </c:pt>
                <c:pt idx="98">
                  <c:v>44242</c:v>
                </c:pt>
                <c:pt idx="99">
                  <c:v>44243</c:v>
                </c:pt>
                <c:pt idx="100">
                  <c:v>44244</c:v>
                </c:pt>
                <c:pt idx="101">
                  <c:v>44245</c:v>
                </c:pt>
                <c:pt idx="102">
                  <c:v>44246</c:v>
                </c:pt>
                <c:pt idx="103">
                  <c:v>44249</c:v>
                </c:pt>
                <c:pt idx="104">
                  <c:v>44250</c:v>
                </c:pt>
                <c:pt idx="105">
                  <c:v>44251</c:v>
                </c:pt>
                <c:pt idx="106">
                  <c:v>44252</c:v>
                </c:pt>
                <c:pt idx="107">
                  <c:v>44253</c:v>
                </c:pt>
                <c:pt idx="108">
                  <c:v>44256</c:v>
                </c:pt>
                <c:pt idx="109">
                  <c:v>44257</c:v>
                </c:pt>
                <c:pt idx="110">
                  <c:v>44258</c:v>
                </c:pt>
                <c:pt idx="111">
                  <c:v>44259</c:v>
                </c:pt>
                <c:pt idx="112">
                  <c:v>44260</c:v>
                </c:pt>
                <c:pt idx="113">
                  <c:v>44263</c:v>
                </c:pt>
                <c:pt idx="114">
                  <c:v>44264</c:v>
                </c:pt>
                <c:pt idx="115">
                  <c:v>44265</c:v>
                </c:pt>
                <c:pt idx="116">
                  <c:v>44266</c:v>
                </c:pt>
                <c:pt idx="117">
                  <c:v>44267</c:v>
                </c:pt>
                <c:pt idx="118">
                  <c:v>44270</c:v>
                </c:pt>
                <c:pt idx="119">
                  <c:v>44271</c:v>
                </c:pt>
                <c:pt idx="120">
                  <c:v>44272</c:v>
                </c:pt>
                <c:pt idx="121">
                  <c:v>44273</c:v>
                </c:pt>
                <c:pt idx="122">
                  <c:v>44274</c:v>
                </c:pt>
                <c:pt idx="123">
                  <c:v>44277</c:v>
                </c:pt>
                <c:pt idx="124">
                  <c:v>44278</c:v>
                </c:pt>
                <c:pt idx="125">
                  <c:v>44279</c:v>
                </c:pt>
                <c:pt idx="126">
                  <c:v>44280</c:v>
                </c:pt>
                <c:pt idx="127">
                  <c:v>44281</c:v>
                </c:pt>
                <c:pt idx="128">
                  <c:v>44284</c:v>
                </c:pt>
                <c:pt idx="129">
                  <c:v>44285</c:v>
                </c:pt>
                <c:pt idx="130">
                  <c:v>44286</c:v>
                </c:pt>
                <c:pt idx="131">
                  <c:v>44287</c:v>
                </c:pt>
                <c:pt idx="132">
                  <c:v>44288</c:v>
                </c:pt>
                <c:pt idx="133">
                  <c:v>44291</c:v>
                </c:pt>
                <c:pt idx="134">
                  <c:v>44292</c:v>
                </c:pt>
                <c:pt idx="135">
                  <c:v>44293</c:v>
                </c:pt>
                <c:pt idx="136">
                  <c:v>44294</c:v>
                </c:pt>
                <c:pt idx="137">
                  <c:v>44295</c:v>
                </c:pt>
                <c:pt idx="138">
                  <c:v>44298</c:v>
                </c:pt>
                <c:pt idx="139">
                  <c:v>44299</c:v>
                </c:pt>
                <c:pt idx="140">
                  <c:v>44300</c:v>
                </c:pt>
                <c:pt idx="141">
                  <c:v>44301</c:v>
                </c:pt>
                <c:pt idx="142">
                  <c:v>44302</c:v>
                </c:pt>
                <c:pt idx="143">
                  <c:v>44305</c:v>
                </c:pt>
                <c:pt idx="144">
                  <c:v>44306</c:v>
                </c:pt>
                <c:pt idx="145">
                  <c:v>44307</c:v>
                </c:pt>
                <c:pt idx="146">
                  <c:v>44308</c:v>
                </c:pt>
                <c:pt idx="147">
                  <c:v>44309</c:v>
                </c:pt>
                <c:pt idx="148">
                  <c:v>44312</c:v>
                </c:pt>
                <c:pt idx="149">
                  <c:v>44313</c:v>
                </c:pt>
                <c:pt idx="150">
                  <c:v>44314</c:v>
                </c:pt>
                <c:pt idx="151">
                  <c:v>44315</c:v>
                </c:pt>
                <c:pt idx="152">
                  <c:v>44316</c:v>
                </c:pt>
                <c:pt idx="153">
                  <c:v>44319</c:v>
                </c:pt>
                <c:pt idx="154">
                  <c:v>44320</c:v>
                </c:pt>
                <c:pt idx="155">
                  <c:v>44321</c:v>
                </c:pt>
                <c:pt idx="156">
                  <c:v>44322</c:v>
                </c:pt>
                <c:pt idx="157">
                  <c:v>44323</c:v>
                </c:pt>
                <c:pt idx="158">
                  <c:v>44326</c:v>
                </c:pt>
                <c:pt idx="159">
                  <c:v>44327</c:v>
                </c:pt>
                <c:pt idx="160">
                  <c:v>44328</c:v>
                </c:pt>
                <c:pt idx="161">
                  <c:v>44329</c:v>
                </c:pt>
                <c:pt idx="162">
                  <c:v>44330</c:v>
                </c:pt>
                <c:pt idx="163">
                  <c:v>44333</c:v>
                </c:pt>
                <c:pt idx="164">
                  <c:v>44334</c:v>
                </c:pt>
                <c:pt idx="165">
                  <c:v>44335</c:v>
                </c:pt>
                <c:pt idx="166">
                  <c:v>44336</c:v>
                </c:pt>
                <c:pt idx="167">
                  <c:v>44337</c:v>
                </c:pt>
                <c:pt idx="168">
                  <c:v>44340</c:v>
                </c:pt>
                <c:pt idx="169">
                  <c:v>44341</c:v>
                </c:pt>
                <c:pt idx="170">
                  <c:v>44342</c:v>
                </c:pt>
                <c:pt idx="171">
                  <c:v>44343</c:v>
                </c:pt>
                <c:pt idx="172">
                  <c:v>44344</c:v>
                </c:pt>
                <c:pt idx="173">
                  <c:v>44347</c:v>
                </c:pt>
                <c:pt idx="174">
                  <c:v>44348</c:v>
                </c:pt>
                <c:pt idx="175">
                  <c:v>44349</c:v>
                </c:pt>
                <c:pt idx="176">
                  <c:v>44350</c:v>
                </c:pt>
                <c:pt idx="177">
                  <c:v>44351</c:v>
                </c:pt>
                <c:pt idx="178">
                  <c:v>44354</c:v>
                </c:pt>
                <c:pt idx="179">
                  <c:v>44355</c:v>
                </c:pt>
                <c:pt idx="180">
                  <c:v>44356</c:v>
                </c:pt>
                <c:pt idx="181">
                  <c:v>44357</c:v>
                </c:pt>
                <c:pt idx="182">
                  <c:v>44358</c:v>
                </c:pt>
                <c:pt idx="183">
                  <c:v>44361</c:v>
                </c:pt>
                <c:pt idx="184">
                  <c:v>44362</c:v>
                </c:pt>
                <c:pt idx="185">
                  <c:v>44363</c:v>
                </c:pt>
                <c:pt idx="186">
                  <c:v>44364</c:v>
                </c:pt>
                <c:pt idx="187">
                  <c:v>44365</c:v>
                </c:pt>
                <c:pt idx="188">
                  <c:v>44368</c:v>
                </c:pt>
                <c:pt idx="189">
                  <c:v>44369</c:v>
                </c:pt>
                <c:pt idx="190">
                  <c:v>44370</c:v>
                </c:pt>
                <c:pt idx="191">
                  <c:v>44371</c:v>
                </c:pt>
                <c:pt idx="192">
                  <c:v>44372</c:v>
                </c:pt>
                <c:pt idx="193">
                  <c:v>44375</c:v>
                </c:pt>
                <c:pt idx="194">
                  <c:v>44376</c:v>
                </c:pt>
                <c:pt idx="195">
                  <c:v>44377</c:v>
                </c:pt>
                <c:pt idx="196">
                  <c:v>44378</c:v>
                </c:pt>
                <c:pt idx="197">
                  <c:v>44379</c:v>
                </c:pt>
                <c:pt idx="198">
                  <c:v>44382</c:v>
                </c:pt>
                <c:pt idx="199">
                  <c:v>44383</c:v>
                </c:pt>
                <c:pt idx="200">
                  <c:v>44384</c:v>
                </c:pt>
                <c:pt idx="201">
                  <c:v>44385</c:v>
                </c:pt>
                <c:pt idx="202">
                  <c:v>44386</c:v>
                </c:pt>
                <c:pt idx="203">
                  <c:v>44389</c:v>
                </c:pt>
                <c:pt idx="204">
                  <c:v>44390</c:v>
                </c:pt>
                <c:pt idx="205">
                  <c:v>44391</c:v>
                </c:pt>
                <c:pt idx="206">
                  <c:v>44392</c:v>
                </c:pt>
                <c:pt idx="207">
                  <c:v>44393</c:v>
                </c:pt>
                <c:pt idx="208">
                  <c:v>44396</c:v>
                </c:pt>
                <c:pt idx="209">
                  <c:v>44397</c:v>
                </c:pt>
                <c:pt idx="210">
                  <c:v>44398</c:v>
                </c:pt>
                <c:pt idx="211">
                  <c:v>44399</c:v>
                </c:pt>
                <c:pt idx="212">
                  <c:v>44400</c:v>
                </c:pt>
                <c:pt idx="213">
                  <c:v>44403</c:v>
                </c:pt>
                <c:pt idx="214">
                  <c:v>44404</c:v>
                </c:pt>
                <c:pt idx="215">
                  <c:v>44405</c:v>
                </c:pt>
                <c:pt idx="216">
                  <c:v>44406</c:v>
                </c:pt>
                <c:pt idx="217">
                  <c:v>44407</c:v>
                </c:pt>
                <c:pt idx="218">
                  <c:v>44410</c:v>
                </c:pt>
                <c:pt idx="219">
                  <c:v>44411</c:v>
                </c:pt>
                <c:pt idx="220">
                  <c:v>44412</c:v>
                </c:pt>
                <c:pt idx="221">
                  <c:v>44413</c:v>
                </c:pt>
                <c:pt idx="222">
                  <c:v>44414</c:v>
                </c:pt>
                <c:pt idx="223">
                  <c:v>44417</c:v>
                </c:pt>
                <c:pt idx="224">
                  <c:v>44418</c:v>
                </c:pt>
                <c:pt idx="225">
                  <c:v>44419</c:v>
                </c:pt>
                <c:pt idx="226">
                  <c:v>44420</c:v>
                </c:pt>
                <c:pt idx="227">
                  <c:v>44421</c:v>
                </c:pt>
                <c:pt idx="228">
                  <c:v>44424</c:v>
                </c:pt>
                <c:pt idx="229">
                  <c:v>44425</c:v>
                </c:pt>
                <c:pt idx="230">
                  <c:v>44426</c:v>
                </c:pt>
                <c:pt idx="231">
                  <c:v>44427</c:v>
                </c:pt>
                <c:pt idx="232">
                  <c:v>44428</c:v>
                </c:pt>
                <c:pt idx="233">
                  <c:v>44431</c:v>
                </c:pt>
                <c:pt idx="234">
                  <c:v>44432</c:v>
                </c:pt>
                <c:pt idx="235">
                  <c:v>44433</c:v>
                </c:pt>
                <c:pt idx="236">
                  <c:v>44434</c:v>
                </c:pt>
                <c:pt idx="237">
                  <c:v>44435</c:v>
                </c:pt>
                <c:pt idx="238">
                  <c:v>44438</c:v>
                </c:pt>
                <c:pt idx="239">
                  <c:v>44439</c:v>
                </c:pt>
                <c:pt idx="240">
                  <c:v>44440</c:v>
                </c:pt>
                <c:pt idx="241">
                  <c:v>44441</c:v>
                </c:pt>
                <c:pt idx="242">
                  <c:v>44442</c:v>
                </c:pt>
                <c:pt idx="243">
                  <c:v>44445</c:v>
                </c:pt>
                <c:pt idx="244">
                  <c:v>44446</c:v>
                </c:pt>
                <c:pt idx="245">
                  <c:v>44447</c:v>
                </c:pt>
                <c:pt idx="246">
                  <c:v>44448</c:v>
                </c:pt>
                <c:pt idx="247">
                  <c:v>44449</c:v>
                </c:pt>
                <c:pt idx="248">
                  <c:v>44452</c:v>
                </c:pt>
                <c:pt idx="249">
                  <c:v>44453</c:v>
                </c:pt>
                <c:pt idx="250">
                  <c:v>44454</c:v>
                </c:pt>
                <c:pt idx="251">
                  <c:v>44455</c:v>
                </c:pt>
                <c:pt idx="252">
                  <c:v>44456</c:v>
                </c:pt>
                <c:pt idx="253">
                  <c:v>44459</c:v>
                </c:pt>
                <c:pt idx="254">
                  <c:v>44460</c:v>
                </c:pt>
                <c:pt idx="255">
                  <c:v>44461</c:v>
                </c:pt>
                <c:pt idx="256">
                  <c:v>44462</c:v>
                </c:pt>
                <c:pt idx="257">
                  <c:v>44463</c:v>
                </c:pt>
                <c:pt idx="258">
                  <c:v>44466</c:v>
                </c:pt>
                <c:pt idx="259">
                  <c:v>44467</c:v>
                </c:pt>
                <c:pt idx="260">
                  <c:v>44468</c:v>
                </c:pt>
                <c:pt idx="261">
                  <c:v>44469</c:v>
                </c:pt>
              </c:numCache>
            </c:numRef>
          </c:cat>
          <c:val>
            <c:numRef>
              <c:f>Sheet1!$C$2:$C$263</c:f>
              <c:numCache>
                <c:formatCode>#,##0.00</c:formatCode>
                <c:ptCount val="262"/>
                <c:pt idx="0">
                  <c:v>286.18083715295836</c:v>
                </c:pt>
                <c:pt idx="1">
                  <c:v>287.6533376375491</c:v>
                </c:pt>
                <c:pt idx="2">
                  <c:v>285.70014199052304</c:v>
                </c:pt>
                <c:pt idx="3">
                  <c:v>290.38703550644897</c:v>
                </c:pt>
                <c:pt idx="4">
                  <c:v>288.54030890348338</c:v>
                </c:pt>
                <c:pt idx="5">
                  <c:v>291.56246388297313</c:v>
                </c:pt>
                <c:pt idx="6">
                  <c:v>293.82094162823756</c:v>
                </c:pt>
                <c:pt idx="7">
                  <c:v>296.15203438604931</c:v>
                </c:pt>
                <c:pt idx="8">
                  <c:v>299.82845658981989</c:v>
                </c:pt>
                <c:pt idx="9">
                  <c:v>298.34846312109647</c:v>
                </c:pt>
                <c:pt idx="10">
                  <c:v>297.2152577593788</c:v>
                </c:pt>
                <c:pt idx="11">
                  <c:v>294.85578700268769</c:v>
                </c:pt>
                <c:pt idx="12">
                  <c:v>295.42037819049148</c:v>
                </c:pt>
                <c:pt idx="13">
                  <c:v>293.14887846538687</c:v>
                </c:pt>
                <c:pt idx="14">
                  <c:v>293.90144070952982</c:v>
                </c:pt>
                <c:pt idx="15">
                  <c:v>293.51829157026663</c:v>
                </c:pt>
                <c:pt idx="16">
                  <c:v>293.82351067501207</c:v>
                </c:pt>
                <c:pt idx="17">
                  <c:v>294.84310399599389</c:v>
                </c:pt>
                <c:pt idx="18">
                  <c:v>290.36741454247459</c:v>
                </c:pt>
                <c:pt idx="19">
                  <c:v>289.58694328618475</c:v>
                </c:pt>
                <c:pt idx="20">
                  <c:v>281.20751457099215</c:v>
                </c:pt>
                <c:pt idx="21">
                  <c:v>282.4572249777126</c:v>
                </c:pt>
                <c:pt idx="22">
                  <c:v>279.22418393451591</c:v>
                </c:pt>
                <c:pt idx="23">
                  <c:v>282.69444807312868</c:v>
                </c:pt>
                <c:pt idx="24">
                  <c:v>287.89395976049218</c:v>
                </c:pt>
                <c:pt idx="25">
                  <c:v>293.38470356112066</c:v>
                </c:pt>
                <c:pt idx="26">
                  <c:v>299.72725562032275</c:v>
                </c:pt>
                <c:pt idx="27">
                  <c:v>300.44523286880781</c:v>
                </c:pt>
                <c:pt idx="28">
                  <c:v>304.38642016464104</c:v>
                </c:pt>
                <c:pt idx="29">
                  <c:v>304.53261921470562</c:v>
                </c:pt>
                <c:pt idx="30">
                  <c:v>306.74435792196027</c:v>
                </c:pt>
                <c:pt idx="31">
                  <c:v>304.89014330825984</c:v>
                </c:pt>
                <c:pt idx="32">
                  <c:v>307.23277108429789</c:v>
                </c:pt>
                <c:pt idx="33">
                  <c:v>311.13556836176957</c:v>
                </c:pt>
                <c:pt idx="34">
                  <c:v>310.77718324817948</c:v>
                </c:pt>
                <c:pt idx="35">
                  <c:v>309.403407813402</c:v>
                </c:pt>
                <c:pt idx="36">
                  <c:v>309.49460582923001</c:v>
                </c:pt>
                <c:pt idx="37">
                  <c:v>309.12227171717836</c:v>
                </c:pt>
                <c:pt idx="38">
                  <c:v>310.23890108525467</c:v>
                </c:pt>
                <c:pt idx="39">
                  <c:v>314.70235853796578</c:v>
                </c:pt>
                <c:pt idx="40">
                  <c:v>314.71829053368816</c:v>
                </c:pt>
                <c:pt idx="41">
                  <c:v>315.15326866268231</c:v>
                </c:pt>
                <c:pt idx="42">
                  <c:v>316.40642108248863</c:v>
                </c:pt>
                <c:pt idx="43">
                  <c:v>313.64217318276826</c:v>
                </c:pt>
                <c:pt idx="44">
                  <c:v>317.04008927776187</c:v>
                </c:pt>
                <c:pt idx="45">
                  <c:v>317.73394349726158</c:v>
                </c:pt>
                <c:pt idx="46">
                  <c:v>318.90363589202673</c:v>
                </c:pt>
                <c:pt idx="47">
                  <c:v>321.24533766858497</c:v>
                </c:pt>
                <c:pt idx="48">
                  <c:v>320.93077355932468</c:v>
                </c:pt>
                <c:pt idx="49">
                  <c:v>321.61827977455044</c:v>
                </c:pt>
                <c:pt idx="50">
                  <c:v>320.14750728829409</c:v>
                </c:pt>
                <c:pt idx="51">
                  <c:v>320.2432443269326</c:v>
                </c:pt>
                <c:pt idx="52">
                  <c:v>319.62992112645713</c:v>
                </c:pt>
                <c:pt idx="53">
                  <c:v>319.15069097214848</c:v>
                </c:pt>
                <c:pt idx="54">
                  <c:v>321.71542179733831</c:v>
                </c:pt>
                <c:pt idx="55">
                  <c:v>323.34502233353709</c:v>
                </c:pt>
                <c:pt idx="56">
                  <c:v>325.81513113923023</c:v>
                </c:pt>
                <c:pt idx="57">
                  <c:v>324.7669107820214</c:v>
                </c:pt>
                <c:pt idx="58">
                  <c:v>322.13339093919797</c:v>
                </c:pt>
                <c:pt idx="59">
                  <c:v>321.66245379450208</c:v>
                </c:pt>
                <c:pt idx="60">
                  <c:v>322.86905517392245</c:v>
                </c:pt>
                <c:pt idx="61">
                  <c:v>323.53762939281296</c:v>
                </c:pt>
                <c:pt idx="62">
                  <c:v>323.61859743463833</c:v>
                </c:pt>
                <c:pt idx="63">
                  <c:v>325.37555800981437</c:v>
                </c:pt>
                <c:pt idx="64">
                  <c:v>326.5051523932741</c:v>
                </c:pt>
                <c:pt idx="65">
                  <c:v>327.69771677225856</c:v>
                </c:pt>
                <c:pt idx="66">
                  <c:v>328.20441195479498</c:v>
                </c:pt>
                <c:pt idx="67">
                  <c:v>328.220963959698</c:v>
                </c:pt>
                <c:pt idx="68">
                  <c:v>326.55452140050102</c:v>
                </c:pt>
                <c:pt idx="69">
                  <c:v>328.59147605741202</c:v>
                </c:pt>
                <c:pt idx="70">
                  <c:v>330.059311530591</c:v>
                </c:pt>
                <c:pt idx="71">
                  <c:v>333.99874480722599</c:v>
                </c:pt>
                <c:pt idx="72">
                  <c:v>337.09307781508699</c:v>
                </c:pt>
                <c:pt idx="73">
                  <c:v>334.49772195853399</c:v>
                </c:pt>
                <c:pt idx="74">
                  <c:v>335.09226014963002</c:v>
                </c:pt>
                <c:pt idx="75">
                  <c:v>336.02711745915502</c:v>
                </c:pt>
                <c:pt idx="76">
                  <c:v>336.082115487907</c:v>
                </c:pt>
                <c:pt idx="77">
                  <c:v>333.19118455166699</c:v>
                </c:pt>
                <c:pt idx="78">
                  <c:v>333.090549518751</c:v>
                </c:pt>
                <c:pt idx="79">
                  <c:v>335.85917741481001</c:v>
                </c:pt>
                <c:pt idx="80">
                  <c:v>339.59377163227998</c:v>
                </c:pt>
                <c:pt idx="81">
                  <c:v>340.208633832712</c:v>
                </c:pt>
                <c:pt idx="82">
                  <c:v>338.71733333478898</c:v>
                </c:pt>
                <c:pt idx="83">
                  <c:v>339.43331257750799</c:v>
                </c:pt>
                <c:pt idx="84">
                  <c:v>338.42185826293701</c:v>
                </c:pt>
                <c:pt idx="85">
                  <c:v>331.51581102024801</c:v>
                </c:pt>
                <c:pt idx="86">
                  <c:v>332.54532034279998</c:v>
                </c:pt>
                <c:pt idx="87">
                  <c:v>326.711723439254</c:v>
                </c:pt>
                <c:pt idx="88">
                  <c:v>331.60988004941498</c:v>
                </c:pt>
                <c:pt idx="89">
                  <c:v>335.89731044815198</c:v>
                </c:pt>
                <c:pt idx="90">
                  <c:v>336.916129784058</c:v>
                </c:pt>
                <c:pt idx="91">
                  <c:v>338.86538241196001</c:v>
                </c:pt>
                <c:pt idx="92">
                  <c:v>340.81592604961901</c:v>
                </c:pt>
                <c:pt idx="93">
                  <c:v>343.34686686641498</c:v>
                </c:pt>
                <c:pt idx="94">
                  <c:v>343.96590506140302</c:v>
                </c:pt>
                <c:pt idx="95">
                  <c:v>344.658990271905</c:v>
                </c:pt>
                <c:pt idx="96">
                  <c:v>345.54573257546201</c:v>
                </c:pt>
                <c:pt idx="97">
                  <c:v>346.828126977718</c:v>
                </c:pt>
                <c:pt idx="98">
                  <c:v>348.27677243287297</c:v>
                </c:pt>
                <c:pt idx="99">
                  <c:v>348.29940143753998</c:v>
                </c:pt>
                <c:pt idx="100">
                  <c:v>347.12255704064103</c:v>
                </c:pt>
                <c:pt idx="101">
                  <c:v>345.10599138043699</c:v>
                </c:pt>
                <c:pt idx="102">
                  <c:v>345.65698757176398</c:v>
                </c:pt>
                <c:pt idx="103">
                  <c:v>342.63703359401802</c:v>
                </c:pt>
                <c:pt idx="104">
                  <c:v>342.78117564891301</c:v>
                </c:pt>
                <c:pt idx="105">
                  <c:v>343.46789985700599</c:v>
                </c:pt>
                <c:pt idx="106">
                  <c:v>339.292498500806</c:v>
                </c:pt>
                <c:pt idx="107">
                  <c:v>334.27949485774599</c:v>
                </c:pt>
                <c:pt idx="108">
                  <c:v>341.09935807553899</c:v>
                </c:pt>
                <c:pt idx="109">
                  <c:v>339.37175651181099</c:v>
                </c:pt>
                <c:pt idx="110">
                  <c:v>337.19355180069698</c:v>
                </c:pt>
                <c:pt idx="111">
                  <c:v>332.51273126340101</c:v>
                </c:pt>
                <c:pt idx="112">
                  <c:v>334.63867395509601</c:v>
                </c:pt>
                <c:pt idx="113">
                  <c:v>332.95750641343102</c:v>
                </c:pt>
                <c:pt idx="114">
                  <c:v>337.46963486639902</c:v>
                </c:pt>
                <c:pt idx="115">
                  <c:v>339.157287404594</c:v>
                </c:pt>
                <c:pt idx="116">
                  <c:v>343.55209682769299</c:v>
                </c:pt>
                <c:pt idx="117">
                  <c:v>343.39103778387403</c:v>
                </c:pt>
                <c:pt idx="118">
                  <c:v>344.68207720497497</c:v>
                </c:pt>
                <c:pt idx="119">
                  <c:v>345.18262937750899</c:v>
                </c:pt>
                <c:pt idx="120">
                  <c:v>345.317636413591</c:v>
                </c:pt>
                <c:pt idx="121">
                  <c:v>342.91964963733102</c:v>
                </c:pt>
                <c:pt idx="122">
                  <c:v>341.92776332949899</c:v>
                </c:pt>
                <c:pt idx="123">
                  <c:v>343.34443679727201</c:v>
                </c:pt>
                <c:pt idx="124">
                  <c:v>340.63132291183501</c:v>
                </c:pt>
                <c:pt idx="125">
                  <c:v>337.587978926522</c:v>
                </c:pt>
                <c:pt idx="126">
                  <c:v>338.12324509118298</c:v>
                </c:pt>
                <c:pt idx="127">
                  <c:v>343.00860368377403</c:v>
                </c:pt>
                <c:pt idx="128">
                  <c:v>342.75387760548</c:v>
                </c:pt>
                <c:pt idx="129">
                  <c:v>342.59095355998102</c:v>
                </c:pt>
                <c:pt idx="130">
                  <c:v>343.20787982769502</c:v>
                </c:pt>
                <c:pt idx="131">
                  <c:v>346.89347702018699</c:v>
                </c:pt>
                <c:pt idx="132">
                  <c:v>347.175753122912</c:v>
                </c:pt>
                <c:pt idx="133">
                  <c:v>350.516660216942</c:v>
                </c:pt>
                <c:pt idx="134">
                  <c:v>351.16247941697299</c:v>
                </c:pt>
                <c:pt idx="135">
                  <c:v>351.41594550973502</c:v>
                </c:pt>
                <c:pt idx="136">
                  <c:v>353.15747406258902</c:v>
                </c:pt>
                <c:pt idx="137">
                  <c:v>354.27088641536602</c:v>
                </c:pt>
                <c:pt idx="138">
                  <c:v>353.69910223860001</c:v>
                </c:pt>
                <c:pt idx="139">
                  <c:v>354.92478963796202</c:v>
                </c:pt>
                <c:pt idx="140">
                  <c:v>354.88393761721198</c:v>
                </c:pt>
                <c:pt idx="141">
                  <c:v>358.05640366222701</c:v>
                </c:pt>
                <c:pt idx="142">
                  <c:v>359.55970615842602</c:v>
                </c:pt>
                <c:pt idx="143">
                  <c:v>358.61682083954099</c:v>
                </c:pt>
                <c:pt idx="144">
                  <c:v>355.60584087557697</c:v>
                </c:pt>
                <c:pt idx="145">
                  <c:v>357.07528034528599</c:v>
                </c:pt>
                <c:pt idx="146">
                  <c:v>356.30006809057198</c:v>
                </c:pt>
                <c:pt idx="147">
                  <c:v>359.06250000124601</c:v>
                </c:pt>
                <c:pt idx="148">
                  <c:v>360.39357844062499</c:v>
                </c:pt>
                <c:pt idx="149">
                  <c:v>360.01456033471999</c:v>
                </c:pt>
                <c:pt idx="150">
                  <c:v>360.12554835949101</c:v>
                </c:pt>
                <c:pt idx="151">
                  <c:v>361.35921975477697</c:v>
                </c:pt>
                <c:pt idx="152">
                  <c:v>358.213795745178</c:v>
                </c:pt>
                <c:pt idx="153">
                  <c:v>358.97974599989499</c:v>
                </c:pt>
                <c:pt idx="154">
                  <c:v>356.077438046444</c:v>
                </c:pt>
                <c:pt idx="155">
                  <c:v>357.13377438310198</c:v>
                </c:pt>
                <c:pt idx="156">
                  <c:v>359.51185015298898</c:v>
                </c:pt>
                <c:pt idx="157">
                  <c:v>362.74439822135002</c:v>
                </c:pt>
                <c:pt idx="158">
                  <c:v>360.816338579258</c:v>
                </c:pt>
                <c:pt idx="159">
                  <c:v>356.71092124396301</c:v>
                </c:pt>
                <c:pt idx="160">
                  <c:v>350.78061730282502</c:v>
                </c:pt>
                <c:pt idx="161">
                  <c:v>351.759098612564</c:v>
                </c:pt>
                <c:pt idx="162">
                  <c:v>357.18672338856197</c:v>
                </c:pt>
                <c:pt idx="163">
                  <c:v>356.86431829386203</c:v>
                </c:pt>
                <c:pt idx="164">
                  <c:v>357.05249334850902</c:v>
                </c:pt>
                <c:pt idx="165">
                  <c:v>354.99603269589602</c:v>
                </c:pt>
                <c:pt idx="166">
                  <c:v>358.441076820859</c:v>
                </c:pt>
                <c:pt idx="167">
                  <c:v>358.574649852292</c:v>
                </c:pt>
                <c:pt idx="168">
                  <c:v>360.99156064063902</c:v>
                </c:pt>
                <c:pt idx="169">
                  <c:v>361.55747581122</c:v>
                </c:pt>
                <c:pt idx="170">
                  <c:v>362.20910101551101</c:v>
                </c:pt>
                <c:pt idx="171">
                  <c:v>362.44529909156199</c:v>
                </c:pt>
                <c:pt idx="172">
                  <c:v>363.62225346720101</c:v>
                </c:pt>
                <c:pt idx="173">
                  <c:v>363.78846752644398</c:v>
                </c:pt>
                <c:pt idx="174">
                  <c:v>364.974922905352</c:v>
                </c:pt>
                <c:pt idx="175">
                  <c:v>365.34291303208499</c:v>
                </c:pt>
                <c:pt idx="176">
                  <c:v>363.82306353380199</c:v>
                </c:pt>
                <c:pt idx="177">
                  <c:v>366.36494236387898</c:v>
                </c:pt>
                <c:pt idx="178">
                  <c:v>366.723308497093</c:v>
                </c:pt>
                <c:pt idx="179">
                  <c:v>366.71518949974899</c:v>
                </c:pt>
                <c:pt idx="180">
                  <c:v>366.01959529047002</c:v>
                </c:pt>
                <c:pt idx="181">
                  <c:v>367.39275674668698</c:v>
                </c:pt>
                <c:pt idx="182">
                  <c:v>368.06596396435401</c:v>
                </c:pt>
                <c:pt idx="183">
                  <c:v>368.91144924714803</c:v>
                </c:pt>
                <c:pt idx="184">
                  <c:v>368.47750811664099</c:v>
                </c:pt>
                <c:pt idx="185">
                  <c:v>367.26264672638399</c:v>
                </c:pt>
                <c:pt idx="186">
                  <c:v>365.76653622766798</c:v>
                </c:pt>
                <c:pt idx="187">
                  <c:v>361.22213873556899</c:v>
                </c:pt>
                <c:pt idx="188">
                  <c:v>363.83587458291998</c:v>
                </c:pt>
                <c:pt idx="189">
                  <c:v>365.73462719015498</c:v>
                </c:pt>
                <c:pt idx="190">
                  <c:v>365.88493622206198</c:v>
                </c:pt>
                <c:pt idx="191">
                  <c:v>367.80687586059702</c:v>
                </c:pt>
                <c:pt idx="192">
                  <c:v>369.46858241651603</c:v>
                </c:pt>
                <c:pt idx="193">
                  <c:v>369.55760143782601</c:v>
                </c:pt>
                <c:pt idx="194">
                  <c:v>369.41098437457202</c:v>
                </c:pt>
                <c:pt idx="195">
                  <c:v>368.582862094473</c:v>
                </c:pt>
                <c:pt idx="196">
                  <c:v>369.54587140180899</c:v>
                </c:pt>
                <c:pt idx="197">
                  <c:v>371.03081388140401</c:v>
                </c:pt>
                <c:pt idx="198">
                  <c:v>371.41653599428901</c:v>
                </c:pt>
                <c:pt idx="199">
                  <c:v>370.396724648972</c:v>
                </c:pt>
                <c:pt idx="200">
                  <c:v>370.97525984965</c:v>
                </c:pt>
                <c:pt idx="201">
                  <c:v>367.259181640706</c:v>
                </c:pt>
                <c:pt idx="202">
                  <c:v>370.619970742433</c:v>
                </c:pt>
                <c:pt idx="203">
                  <c:v>372.53354335960103</c:v>
                </c:pt>
                <c:pt idx="204">
                  <c:v>372.02244719415</c:v>
                </c:pt>
                <c:pt idx="205">
                  <c:v>371.93145414938601</c:v>
                </c:pt>
                <c:pt idx="206">
                  <c:v>370.69868574530301</c:v>
                </c:pt>
                <c:pt idx="207">
                  <c:v>368.40155299272101</c:v>
                </c:pt>
                <c:pt idx="208">
                  <c:v>362.39630205301103</c:v>
                </c:pt>
                <c:pt idx="209">
                  <c:v>365.41441503084701</c:v>
                </c:pt>
                <c:pt idx="210">
                  <c:v>368.739041105019</c:v>
                </c:pt>
                <c:pt idx="211">
                  <c:v>370.31063860976701</c:v>
                </c:pt>
                <c:pt idx="212">
                  <c:v>372.54985434623597</c:v>
                </c:pt>
                <c:pt idx="213">
                  <c:v>372.33162127294702</c:v>
                </c:pt>
                <c:pt idx="214">
                  <c:v>370.14926057447502</c:v>
                </c:pt>
                <c:pt idx="215">
                  <c:v>370.76926576802703</c:v>
                </c:pt>
                <c:pt idx="216">
                  <c:v>373.90272077519398</c:v>
                </c:pt>
                <c:pt idx="217">
                  <c:v>371.12204288325597</c:v>
                </c:pt>
                <c:pt idx="218">
                  <c:v>372.49758832754901</c:v>
                </c:pt>
                <c:pt idx="219">
                  <c:v>374.17500188541999</c:v>
                </c:pt>
                <c:pt idx="220">
                  <c:v>373.809769778332</c:v>
                </c:pt>
                <c:pt idx="221">
                  <c:v>375.453173331367</c:v>
                </c:pt>
                <c:pt idx="222">
                  <c:v>374.76744910976299</c:v>
                </c:pt>
                <c:pt idx="223">
                  <c:v>374.73400010305801</c:v>
                </c:pt>
                <c:pt idx="224">
                  <c:v>375.21145727399801</c:v>
                </c:pt>
                <c:pt idx="225">
                  <c:v>376.24388461729598</c:v>
                </c:pt>
                <c:pt idx="226">
                  <c:v>376.760685767577</c:v>
                </c:pt>
                <c:pt idx="227">
                  <c:v>377.43140697066599</c:v>
                </c:pt>
                <c:pt idx="228">
                  <c:v>376.820087774873</c:v>
                </c:pt>
                <c:pt idx="229">
                  <c:v>373.96576585838898</c:v>
                </c:pt>
                <c:pt idx="230">
                  <c:v>371.84360916327699</c:v>
                </c:pt>
                <c:pt idx="231">
                  <c:v>369.31204034788698</c:v>
                </c:pt>
                <c:pt idx="232">
                  <c:v>370.70970678722801</c:v>
                </c:pt>
                <c:pt idx="233">
                  <c:v>374.77982411579399</c:v>
                </c:pt>
                <c:pt idx="234">
                  <c:v>376.91970781308902</c:v>
                </c:pt>
                <c:pt idx="235">
                  <c:v>377.52235399169899</c:v>
                </c:pt>
                <c:pt idx="236">
                  <c:v>375.569790369038</c:v>
                </c:pt>
                <c:pt idx="237">
                  <c:v>378.297927260645</c:v>
                </c:pt>
                <c:pt idx="238">
                  <c:v>380.14199085853102</c:v>
                </c:pt>
                <c:pt idx="239">
                  <c:v>380.41097594799902</c:v>
                </c:pt>
                <c:pt idx="240">
                  <c:v>381.65886336973102</c:v>
                </c:pt>
                <c:pt idx="241">
                  <c:v>382.78799672793298</c:v>
                </c:pt>
                <c:pt idx="242">
                  <c:v>383.204187877062</c:v>
                </c:pt>
                <c:pt idx="243">
                  <c:v>384.12530019030999</c:v>
                </c:pt>
                <c:pt idx="244">
                  <c:v>383.04076385234299</c:v>
                </c:pt>
                <c:pt idx="245">
                  <c:v>381.35972530084899</c:v>
                </c:pt>
                <c:pt idx="246">
                  <c:v>379.74680575835498</c:v>
                </c:pt>
                <c:pt idx="247">
                  <c:v>378.58008636854498</c:v>
                </c:pt>
                <c:pt idx="248">
                  <c:v>378.75721641935502</c:v>
                </c:pt>
                <c:pt idx="249">
                  <c:v>377.54525601113198</c:v>
                </c:pt>
                <c:pt idx="250">
                  <c:v>378.53833134468101</c:v>
                </c:pt>
                <c:pt idx="251">
                  <c:v>377.59855902371299</c:v>
                </c:pt>
                <c:pt idx="252">
                  <c:v>374.91937014776499</c:v>
                </c:pt>
                <c:pt idx="253">
                  <c:v>368.81547217205701</c:v>
                </c:pt>
                <c:pt idx="254">
                  <c:v>369.28775731280302</c:v>
                </c:pt>
                <c:pt idx="255">
                  <c:v>371.97074317593399</c:v>
                </c:pt>
                <c:pt idx="256">
                  <c:v>375.77616743415899</c:v>
                </c:pt>
                <c:pt idx="257">
                  <c:v>375.21378326452299</c:v>
                </c:pt>
                <c:pt idx="258">
                  <c:v>374.44903101130399</c:v>
                </c:pt>
                <c:pt idx="259">
                  <c:v>367.54446875808202</c:v>
                </c:pt>
                <c:pt idx="260">
                  <c:v>366.97417657937501</c:v>
                </c:pt>
                <c:pt idx="261">
                  <c:v>364.69629281912802</c:v>
                </c:pt>
              </c:numCache>
            </c:numRef>
          </c:val>
          <c:extLst>
            <c:ext xmlns:c16="http://schemas.microsoft.com/office/drawing/2014/chart" uri="{C3380CC4-5D6E-409C-BE32-E72D297353CC}">
              <c16:uniqueId val="{00000000-0234-40BE-8F9B-08A7D62D0486}"/>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mmm\ dd\,\ yyyy</c:formatCode>
                <c:ptCount val="262"/>
                <c:pt idx="0">
                  <c:v>44104</c:v>
                </c:pt>
                <c:pt idx="1">
                  <c:v>44105</c:v>
                </c:pt>
                <c:pt idx="2">
                  <c:v>44106</c:v>
                </c:pt>
                <c:pt idx="3">
                  <c:v>44109</c:v>
                </c:pt>
                <c:pt idx="4">
                  <c:v>44110</c:v>
                </c:pt>
                <c:pt idx="5">
                  <c:v>44111</c:v>
                </c:pt>
                <c:pt idx="6">
                  <c:v>44112</c:v>
                </c:pt>
                <c:pt idx="7">
                  <c:v>44113</c:v>
                </c:pt>
                <c:pt idx="8">
                  <c:v>44116</c:v>
                </c:pt>
                <c:pt idx="9">
                  <c:v>44117</c:v>
                </c:pt>
                <c:pt idx="10">
                  <c:v>44118</c:v>
                </c:pt>
                <c:pt idx="11">
                  <c:v>44119</c:v>
                </c:pt>
                <c:pt idx="12">
                  <c:v>44120</c:v>
                </c:pt>
                <c:pt idx="13">
                  <c:v>44123</c:v>
                </c:pt>
                <c:pt idx="14">
                  <c:v>44124</c:v>
                </c:pt>
                <c:pt idx="15">
                  <c:v>44125</c:v>
                </c:pt>
                <c:pt idx="16">
                  <c:v>44126</c:v>
                </c:pt>
                <c:pt idx="17">
                  <c:v>44127</c:v>
                </c:pt>
                <c:pt idx="18">
                  <c:v>44130</c:v>
                </c:pt>
                <c:pt idx="19">
                  <c:v>44131</c:v>
                </c:pt>
                <c:pt idx="20">
                  <c:v>44132</c:v>
                </c:pt>
                <c:pt idx="21">
                  <c:v>44133</c:v>
                </c:pt>
                <c:pt idx="22">
                  <c:v>44134</c:v>
                </c:pt>
                <c:pt idx="23">
                  <c:v>44137</c:v>
                </c:pt>
                <c:pt idx="24">
                  <c:v>44138</c:v>
                </c:pt>
                <c:pt idx="25">
                  <c:v>44139</c:v>
                </c:pt>
                <c:pt idx="26">
                  <c:v>44140</c:v>
                </c:pt>
                <c:pt idx="27">
                  <c:v>44141</c:v>
                </c:pt>
                <c:pt idx="28">
                  <c:v>44144</c:v>
                </c:pt>
                <c:pt idx="29">
                  <c:v>44145</c:v>
                </c:pt>
                <c:pt idx="30">
                  <c:v>44146</c:v>
                </c:pt>
                <c:pt idx="31">
                  <c:v>44147</c:v>
                </c:pt>
                <c:pt idx="32">
                  <c:v>44148</c:v>
                </c:pt>
                <c:pt idx="33">
                  <c:v>44151</c:v>
                </c:pt>
                <c:pt idx="34">
                  <c:v>44152</c:v>
                </c:pt>
                <c:pt idx="35">
                  <c:v>44153</c:v>
                </c:pt>
                <c:pt idx="36">
                  <c:v>44154</c:v>
                </c:pt>
                <c:pt idx="37">
                  <c:v>44155</c:v>
                </c:pt>
                <c:pt idx="38">
                  <c:v>44158</c:v>
                </c:pt>
                <c:pt idx="39">
                  <c:v>44159</c:v>
                </c:pt>
                <c:pt idx="40">
                  <c:v>44160</c:v>
                </c:pt>
                <c:pt idx="41">
                  <c:v>44161</c:v>
                </c:pt>
                <c:pt idx="42">
                  <c:v>44162</c:v>
                </c:pt>
                <c:pt idx="43">
                  <c:v>44165</c:v>
                </c:pt>
                <c:pt idx="44">
                  <c:v>44166</c:v>
                </c:pt>
                <c:pt idx="45">
                  <c:v>44167</c:v>
                </c:pt>
                <c:pt idx="46">
                  <c:v>44168</c:v>
                </c:pt>
                <c:pt idx="47">
                  <c:v>44169</c:v>
                </c:pt>
                <c:pt idx="48">
                  <c:v>44172</c:v>
                </c:pt>
                <c:pt idx="49">
                  <c:v>44173</c:v>
                </c:pt>
                <c:pt idx="50">
                  <c:v>44174</c:v>
                </c:pt>
                <c:pt idx="51">
                  <c:v>44175</c:v>
                </c:pt>
                <c:pt idx="52">
                  <c:v>44176</c:v>
                </c:pt>
                <c:pt idx="53">
                  <c:v>44179</c:v>
                </c:pt>
                <c:pt idx="54">
                  <c:v>44180</c:v>
                </c:pt>
                <c:pt idx="55">
                  <c:v>44181</c:v>
                </c:pt>
                <c:pt idx="56">
                  <c:v>44182</c:v>
                </c:pt>
                <c:pt idx="57">
                  <c:v>44183</c:v>
                </c:pt>
                <c:pt idx="58">
                  <c:v>44186</c:v>
                </c:pt>
                <c:pt idx="59">
                  <c:v>44187</c:v>
                </c:pt>
                <c:pt idx="60">
                  <c:v>44188</c:v>
                </c:pt>
                <c:pt idx="61">
                  <c:v>44189</c:v>
                </c:pt>
                <c:pt idx="62">
                  <c:v>44190</c:v>
                </c:pt>
                <c:pt idx="63">
                  <c:v>44193</c:v>
                </c:pt>
                <c:pt idx="64">
                  <c:v>44194</c:v>
                </c:pt>
                <c:pt idx="65">
                  <c:v>44195</c:v>
                </c:pt>
                <c:pt idx="66">
                  <c:v>44196</c:v>
                </c:pt>
                <c:pt idx="67">
                  <c:v>44197</c:v>
                </c:pt>
                <c:pt idx="68">
                  <c:v>44200</c:v>
                </c:pt>
                <c:pt idx="69">
                  <c:v>44201</c:v>
                </c:pt>
                <c:pt idx="70">
                  <c:v>44202</c:v>
                </c:pt>
                <c:pt idx="71">
                  <c:v>44203</c:v>
                </c:pt>
                <c:pt idx="72">
                  <c:v>44204</c:v>
                </c:pt>
                <c:pt idx="73">
                  <c:v>44207</c:v>
                </c:pt>
                <c:pt idx="74">
                  <c:v>44208</c:v>
                </c:pt>
                <c:pt idx="75">
                  <c:v>44209</c:v>
                </c:pt>
                <c:pt idx="76">
                  <c:v>44210</c:v>
                </c:pt>
                <c:pt idx="77">
                  <c:v>44211</c:v>
                </c:pt>
                <c:pt idx="78">
                  <c:v>44214</c:v>
                </c:pt>
                <c:pt idx="79">
                  <c:v>44215</c:v>
                </c:pt>
                <c:pt idx="80">
                  <c:v>44216</c:v>
                </c:pt>
                <c:pt idx="81">
                  <c:v>44217</c:v>
                </c:pt>
                <c:pt idx="82">
                  <c:v>44218</c:v>
                </c:pt>
                <c:pt idx="83">
                  <c:v>44221</c:v>
                </c:pt>
                <c:pt idx="84">
                  <c:v>44222</c:v>
                </c:pt>
                <c:pt idx="85">
                  <c:v>44223</c:v>
                </c:pt>
                <c:pt idx="86">
                  <c:v>44224</c:v>
                </c:pt>
                <c:pt idx="87">
                  <c:v>44225</c:v>
                </c:pt>
                <c:pt idx="88">
                  <c:v>44228</c:v>
                </c:pt>
                <c:pt idx="89">
                  <c:v>44229</c:v>
                </c:pt>
                <c:pt idx="90">
                  <c:v>44230</c:v>
                </c:pt>
                <c:pt idx="91">
                  <c:v>44231</c:v>
                </c:pt>
                <c:pt idx="92">
                  <c:v>44232</c:v>
                </c:pt>
                <c:pt idx="93">
                  <c:v>44235</c:v>
                </c:pt>
                <c:pt idx="94">
                  <c:v>44236</c:v>
                </c:pt>
                <c:pt idx="95">
                  <c:v>44237</c:v>
                </c:pt>
                <c:pt idx="96">
                  <c:v>44238</c:v>
                </c:pt>
                <c:pt idx="97">
                  <c:v>44239</c:v>
                </c:pt>
                <c:pt idx="98">
                  <c:v>44242</c:v>
                </c:pt>
                <c:pt idx="99">
                  <c:v>44243</c:v>
                </c:pt>
                <c:pt idx="100">
                  <c:v>44244</c:v>
                </c:pt>
                <c:pt idx="101">
                  <c:v>44245</c:v>
                </c:pt>
                <c:pt idx="102">
                  <c:v>44246</c:v>
                </c:pt>
                <c:pt idx="103">
                  <c:v>44249</c:v>
                </c:pt>
                <c:pt idx="104">
                  <c:v>44250</c:v>
                </c:pt>
                <c:pt idx="105">
                  <c:v>44251</c:v>
                </c:pt>
                <c:pt idx="106">
                  <c:v>44252</c:v>
                </c:pt>
                <c:pt idx="107">
                  <c:v>44253</c:v>
                </c:pt>
                <c:pt idx="108">
                  <c:v>44256</c:v>
                </c:pt>
                <c:pt idx="109">
                  <c:v>44257</c:v>
                </c:pt>
                <c:pt idx="110">
                  <c:v>44258</c:v>
                </c:pt>
                <c:pt idx="111">
                  <c:v>44259</c:v>
                </c:pt>
                <c:pt idx="112">
                  <c:v>44260</c:v>
                </c:pt>
                <c:pt idx="113">
                  <c:v>44263</c:v>
                </c:pt>
                <c:pt idx="114">
                  <c:v>44264</c:v>
                </c:pt>
                <c:pt idx="115">
                  <c:v>44265</c:v>
                </c:pt>
                <c:pt idx="116">
                  <c:v>44266</c:v>
                </c:pt>
                <c:pt idx="117">
                  <c:v>44267</c:v>
                </c:pt>
                <c:pt idx="118">
                  <c:v>44270</c:v>
                </c:pt>
                <c:pt idx="119">
                  <c:v>44271</c:v>
                </c:pt>
                <c:pt idx="120">
                  <c:v>44272</c:v>
                </c:pt>
                <c:pt idx="121">
                  <c:v>44273</c:v>
                </c:pt>
                <c:pt idx="122">
                  <c:v>44274</c:v>
                </c:pt>
                <c:pt idx="123">
                  <c:v>44277</c:v>
                </c:pt>
                <c:pt idx="124">
                  <c:v>44278</c:v>
                </c:pt>
                <c:pt idx="125">
                  <c:v>44279</c:v>
                </c:pt>
                <c:pt idx="126">
                  <c:v>44280</c:v>
                </c:pt>
                <c:pt idx="127">
                  <c:v>44281</c:v>
                </c:pt>
                <c:pt idx="128">
                  <c:v>44284</c:v>
                </c:pt>
                <c:pt idx="129">
                  <c:v>44285</c:v>
                </c:pt>
                <c:pt idx="130">
                  <c:v>44286</c:v>
                </c:pt>
                <c:pt idx="131">
                  <c:v>44287</c:v>
                </c:pt>
                <c:pt idx="132">
                  <c:v>44288</c:v>
                </c:pt>
                <c:pt idx="133">
                  <c:v>44291</c:v>
                </c:pt>
                <c:pt idx="134">
                  <c:v>44292</c:v>
                </c:pt>
                <c:pt idx="135">
                  <c:v>44293</c:v>
                </c:pt>
                <c:pt idx="136">
                  <c:v>44294</c:v>
                </c:pt>
                <c:pt idx="137">
                  <c:v>44295</c:v>
                </c:pt>
                <c:pt idx="138">
                  <c:v>44298</c:v>
                </c:pt>
                <c:pt idx="139">
                  <c:v>44299</c:v>
                </c:pt>
                <c:pt idx="140">
                  <c:v>44300</c:v>
                </c:pt>
                <c:pt idx="141">
                  <c:v>44301</c:v>
                </c:pt>
                <c:pt idx="142">
                  <c:v>44302</c:v>
                </c:pt>
                <c:pt idx="143">
                  <c:v>44305</c:v>
                </c:pt>
                <c:pt idx="144">
                  <c:v>44306</c:v>
                </c:pt>
                <c:pt idx="145">
                  <c:v>44307</c:v>
                </c:pt>
                <c:pt idx="146">
                  <c:v>44308</c:v>
                </c:pt>
                <c:pt idx="147">
                  <c:v>44309</c:v>
                </c:pt>
                <c:pt idx="148">
                  <c:v>44312</c:v>
                </c:pt>
                <c:pt idx="149">
                  <c:v>44313</c:v>
                </c:pt>
                <c:pt idx="150">
                  <c:v>44314</c:v>
                </c:pt>
                <c:pt idx="151">
                  <c:v>44315</c:v>
                </c:pt>
                <c:pt idx="152">
                  <c:v>44316</c:v>
                </c:pt>
                <c:pt idx="153">
                  <c:v>44319</c:v>
                </c:pt>
                <c:pt idx="154">
                  <c:v>44320</c:v>
                </c:pt>
                <c:pt idx="155">
                  <c:v>44321</c:v>
                </c:pt>
                <c:pt idx="156">
                  <c:v>44322</c:v>
                </c:pt>
                <c:pt idx="157">
                  <c:v>44323</c:v>
                </c:pt>
                <c:pt idx="158">
                  <c:v>44326</c:v>
                </c:pt>
                <c:pt idx="159">
                  <c:v>44327</c:v>
                </c:pt>
                <c:pt idx="160">
                  <c:v>44328</c:v>
                </c:pt>
                <c:pt idx="161">
                  <c:v>44329</c:v>
                </c:pt>
                <c:pt idx="162">
                  <c:v>44330</c:v>
                </c:pt>
                <c:pt idx="163">
                  <c:v>44333</c:v>
                </c:pt>
                <c:pt idx="164">
                  <c:v>44334</c:v>
                </c:pt>
                <c:pt idx="165">
                  <c:v>44335</c:v>
                </c:pt>
                <c:pt idx="166">
                  <c:v>44336</c:v>
                </c:pt>
                <c:pt idx="167">
                  <c:v>44337</c:v>
                </c:pt>
                <c:pt idx="168">
                  <c:v>44340</c:v>
                </c:pt>
                <c:pt idx="169">
                  <c:v>44341</c:v>
                </c:pt>
                <c:pt idx="170">
                  <c:v>44342</c:v>
                </c:pt>
                <c:pt idx="171">
                  <c:v>44343</c:v>
                </c:pt>
                <c:pt idx="172">
                  <c:v>44344</c:v>
                </c:pt>
                <c:pt idx="173">
                  <c:v>44347</c:v>
                </c:pt>
                <c:pt idx="174">
                  <c:v>44348</c:v>
                </c:pt>
                <c:pt idx="175">
                  <c:v>44349</c:v>
                </c:pt>
                <c:pt idx="176">
                  <c:v>44350</c:v>
                </c:pt>
                <c:pt idx="177">
                  <c:v>44351</c:v>
                </c:pt>
                <c:pt idx="178">
                  <c:v>44354</c:v>
                </c:pt>
                <c:pt idx="179">
                  <c:v>44355</c:v>
                </c:pt>
                <c:pt idx="180">
                  <c:v>44356</c:v>
                </c:pt>
                <c:pt idx="181">
                  <c:v>44357</c:v>
                </c:pt>
                <c:pt idx="182">
                  <c:v>44358</c:v>
                </c:pt>
                <c:pt idx="183">
                  <c:v>44361</c:v>
                </c:pt>
                <c:pt idx="184">
                  <c:v>44362</c:v>
                </c:pt>
                <c:pt idx="185">
                  <c:v>44363</c:v>
                </c:pt>
                <c:pt idx="186">
                  <c:v>44364</c:v>
                </c:pt>
                <c:pt idx="187">
                  <c:v>44365</c:v>
                </c:pt>
                <c:pt idx="188">
                  <c:v>44368</c:v>
                </c:pt>
                <c:pt idx="189">
                  <c:v>44369</c:v>
                </c:pt>
                <c:pt idx="190">
                  <c:v>44370</c:v>
                </c:pt>
                <c:pt idx="191">
                  <c:v>44371</c:v>
                </c:pt>
                <c:pt idx="192">
                  <c:v>44372</c:v>
                </c:pt>
                <c:pt idx="193">
                  <c:v>44375</c:v>
                </c:pt>
                <c:pt idx="194">
                  <c:v>44376</c:v>
                </c:pt>
                <c:pt idx="195">
                  <c:v>44377</c:v>
                </c:pt>
                <c:pt idx="196">
                  <c:v>44378</c:v>
                </c:pt>
                <c:pt idx="197">
                  <c:v>44379</c:v>
                </c:pt>
                <c:pt idx="198">
                  <c:v>44382</c:v>
                </c:pt>
                <c:pt idx="199">
                  <c:v>44383</c:v>
                </c:pt>
                <c:pt idx="200">
                  <c:v>44384</c:v>
                </c:pt>
                <c:pt idx="201">
                  <c:v>44385</c:v>
                </c:pt>
                <c:pt idx="202">
                  <c:v>44386</c:v>
                </c:pt>
                <c:pt idx="203">
                  <c:v>44389</c:v>
                </c:pt>
                <c:pt idx="204">
                  <c:v>44390</c:v>
                </c:pt>
                <c:pt idx="205">
                  <c:v>44391</c:v>
                </c:pt>
                <c:pt idx="206">
                  <c:v>44392</c:v>
                </c:pt>
                <c:pt idx="207">
                  <c:v>44393</c:v>
                </c:pt>
                <c:pt idx="208">
                  <c:v>44396</c:v>
                </c:pt>
                <c:pt idx="209">
                  <c:v>44397</c:v>
                </c:pt>
                <c:pt idx="210">
                  <c:v>44398</c:v>
                </c:pt>
                <c:pt idx="211">
                  <c:v>44399</c:v>
                </c:pt>
                <c:pt idx="212">
                  <c:v>44400</c:v>
                </c:pt>
                <c:pt idx="213">
                  <c:v>44403</c:v>
                </c:pt>
                <c:pt idx="214">
                  <c:v>44404</c:v>
                </c:pt>
                <c:pt idx="215">
                  <c:v>44405</c:v>
                </c:pt>
                <c:pt idx="216">
                  <c:v>44406</c:v>
                </c:pt>
                <c:pt idx="217">
                  <c:v>44407</c:v>
                </c:pt>
                <c:pt idx="218">
                  <c:v>44410</c:v>
                </c:pt>
                <c:pt idx="219">
                  <c:v>44411</c:v>
                </c:pt>
                <c:pt idx="220">
                  <c:v>44412</c:v>
                </c:pt>
                <c:pt idx="221">
                  <c:v>44413</c:v>
                </c:pt>
                <c:pt idx="222">
                  <c:v>44414</c:v>
                </c:pt>
                <c:pt idx="223">
                  <c:v>44417</c:v>
                </c:pt>
                <c:pt idx="224">
                  <c:v>44418</c:v>
                </c:pt>
                <c:pt idx="225">
                  <c:v>44419</c:v>
                </c:pt>
                <c:pt idx="226">
                  <c:v>44420</c:v>
                </c:pt>
                <c:pt idx="227">
                  <c:v>44421</c:v>
                </c:pt>
                <c:pt idx="228">
                  <c:v>44424</c:v>
                </c:pt>
                <c:pt idx="229">
                  <c:v>44425</c:v>
                </c:pt>
                <c:pt idx="230">
                  <c:v>44426</c:v>
                </c:pt>
                <c:pt idx="231">
                  <c:v>44427</c:v>
                </c:pt>
                <c:pt idx="232">
                  <c:v>44428</c:v>
                </c:pt>
                <c:pt idx="233">
                  <c:v>44431</c:v>
                </c:pt>
                <c:pt idx="234">
                  <c:v>44432</c:v>
                </c:pt>
                <c:pt idx="235">
                  <c:v>44433</c:v>
                </c:pt>
                <c:pt idx="236">
                  <c:v>44434</c:v>
                </c:pt>
                <c:pt idx="237">
                  <c:v>44435</c:v>
                </c:pt>
                <c:pt idx="238">
                  <c:v>44438</c:v>
                </c:pt>
                <c:pt idx="239">
                  <c:v>44439</c:v>
                </c:pt>
                <c:pt idx="240">
                  <c:v>44440</c:v>
                </c:pt>
                <c:pt idx="241">
                  <c:v>44441</c:v>
                </c:pt>
                <c:pt idx="242">
                  <c:v>44442</c:v>
                </c:pt>
                <c:pt idx="243">
                  <c:v>44445</c:v>
                </c:pt>
                <c:pt idx="244">
                  <c:v>44446</c:v>
                </c:pt>
                <c:pt idx="245">
                  <c:v>44447</c:v>
                </c:pt>
                <c:pt idx="246">
                  <c:v>44448</c:v>
                </c:pt>
                <c:pt idx="247">
                  <c:v>44449</c:v>
                </c:pt>
                <c:pt idx="248">
                  <c:v>44452</c:v>
                </c:pt>
                <c:pt idx="249">
                  <c:v>44453</c:v>
                </c:pt>
                <c:pt idx="250">
                  <c:v>44454</c:v>
                </c:pt>
                <c:pt idx="251">
                  <c:v>44455</c:v>
                </c:pt>
                <c:pt idx="252">
                  <c:v>44456</c:v>
                </c:pt>
                <c:pt idx="253">
                  <c:v>44459</c:v>
                </c:pt>
                <c:pt idx="254">
                  <c:v>44460</c:v>
                </c:pt>
                <c:pt idx="255">
                  <c:v>44461</c:v>
                </c:pt>
                <c:pt idx="256">
                  <c:v>44462</c:v>
                </c:pt>
                <c:pt idx="257">
                  <c:v>44463</c:v>
                </c:pt>
                <c:pt idx="258">
                  <c:v>44466</c:v>
                </c:pt>
                <c:pt idx="259">
                  <c:v>44467</c:v>
                </c:pt>
                <c:pt idx="260">
                  <c:v>44468</c:v>
                </c:pt>
                <c:pt idx="261">
                  <c:v>44469</c:v>
                </c:pt>
              </c:numCache>
            </c:numRef>
          </c:cat>
          <c:val>
            <c:numRef>
              <c:f>Sheet1!$B$2:$B$263</c:f>
              <c:numCache>
                <c:formatCode>#,##0.000</c:formatCode>
                <c:ptCount val="262"/>
                <c:pt idx="0">
                  <c:v>286.18083715295836</c:v>
                </c:pt>
                <c:pt idx="1">
                  <c:v>287.6533376375491</c:v>
                </c:pt>
                <c:pt idx="2">
                  <c:v>285.70014199052304</c:v>
                </c:pt>
                <c:pt idx="3">
                  <c:v>290.38703550644897</c:v>
                </c:pt>
                <c:pt idx="4">
                  <c:v>288.54030890348338</c:v>
                </c:pt>
                <c:pt idx="5">
                  <c:v>291.56246388297313</c:v>
                </c:pt>
                <c:pt idx="6">
                  <c:v>293.82094162823756</c:v>
                </c:pt>
                <c:pt idx="7">
                  <c:v>296.15203438604931</c:v>
                </c:pt>
                <c:pt idx="8">
                  <c:v>299.82845658981989</c:v>
                </c:pt>
                <c:pt idx="9">
                  <c:v>298.34846312109647</c:v>
                </c:pt>
                <c:pt idx="10">
                  <c:v>297.2152577593788</c:v>
                </c:pt>
                <c:pt idx="11">
                  <c:v>294.85578700268769</c:v>
                </c:pt>
                <c:pt idx="12">
                  <c:v>295.42037819049148</c:v>
                </c:pt>
                <c:pt idx="13">
                  <c:v>293.14887846538687</c:v>
                </c:pt>
                <c:pt idx="14">
                  <c:v>293.90144070952982</c:v>
                </c:pt>
                <c:pt idx="15">
                  <c:v>293.51829157026663</c:v>
                </c:pt>
                <c:pt idx="16">
                  <c:v>293.82351067501207</c:v>
                </c:pt>
                <c:pt idx="17">
                  <c:v>294.84310399599389</c:v>
                </c:pt>
                <c:pt idx="18">
                  <c:v>290.36741454247459</c:v>
                </c:pt>
                <c:pt idx="19">
                  <c:v>289.58694328618475</c:v>
                </c:pt>
                <c:pt idx="20">
                  <c:v>281.20751457099215</c:v>
                </c:pt>
                <c:pt idx="21">
                  <c:v>282.4572249777126</c:v>
                </c:pt>
                <c:pt idx="22">
                  <c:v>279.22418393451591</c:v>
                </c:pt>
                <c:pt idx="23">
                  <c:v>282.69444807312868</c:v>
                </c:pt>
                <c:pt idx="24">
                  <c:v>287.89395976049218</c:v>
                </c:pt>
                <c:pt idx="25">
                  <c:v>293.38470356112066</c:v>
                </c:pt>
                <c:pt idx="26">
                  <c:v>299.72725562032275</c:v>
                </c:pt>
                <c:pt idx="27">
                  <c:v>300.44523286880781</c:v>
                </c:pt>
                <c:pt idx="28">
                  <c:v>304.38642016464104</c:v>
                </c:pt>
                <c:pt idx="29">
                  <c:v>304.53261921470562</c:v>
                </c:pt>
                <c:pt idx="30">
                  <c:v>306.74435792196027</c:v>
                </c:pt>
                <c:pt idx="31">
                  <c:v>304.89014330825984</c:v>
                </c:pt>
                <c:pt idx="32">
                  <c:v>307.23277108429789</c:v>
                </c:pt>
                <c:pt idx="33">
                  <c:v>311.13556836176957</c:v>
                </c:pt>
                <c:pt idx="34">
                  <c:v>310.77718324817948</c:v>
                </c:pt>
                <c:pt idx="35">
                  <c:v>309.403407813402</c:v>
                </c:pt>
                <c:pt idx="36">
                  <c:v>309.49460582923001</c:v>
                </c:pt>
                <c:pt idx="37">
                  <c:v>309.12227171717836</c:v>
                </c:pt>
                <c:pt idx="38">
                  <c:v>310.23890108525467</c:v>
                </c:pt>
                <c:pt idx="39">
                  <c:v>314.70235853796578</c:v>
                </c:pt>
                <c:pt idx="40">
                  <c:v>314.71829053368816</c:v>
                </c:pt>
                <c:pt idx="41">
                  <c:v>315.15326866268231</c:v>
                </c:pt>
                <c:pt idx="42">
                  <c:v>316.40642108248863</c:v>
                </c:pt>
                <c:pt idx="43">
                  <c:v>313.64217318276826</c:v>
                </c:pt>
                <c:pt idx="44">
                  <c:v>317.04008927776187</c:v>
                </c:pt>
                <c:pt idx="45">
                  <c:v>317.73394349726158</c:v>
                </c:pt>
                <c:pt idx="46">
                  <c:v>318.90363589202673</c:v>
                </c:pt>
                <c:pt idx="47">
                  <c:v>321.24533766858497</c:v>
                </c:pt>
                <c:pt idx="48">
                  <c:v>320.93077355932468</c:v>
                </c:pt>
                <c:pt idx="49">
                  <c:v>321.61827977455044</c:v>
                </c:pt>
                <c:pt idx="50">
                  <c:v>320.14750728829409</c:v>
                </c:pt>
                <c:pt idx="51">
                  <c:v>320.2432443269326</c:v>
                </c:pt>
                <c:pt idx="52">
                  <c:v>319.62992112645713</c:v>
                </c:pt>
                <c:pt idx="53">
                  <c:v>319.15069097214848</c:v>
                </c:pt>
                <c:pt idx="54">
                  <c:v>321.71542179733831</c:v>
                </c:pt>
                <c:pt idx="55">
                  <c:v>323.34502233353709</c:v>
                </c:pt>
                <c:pt idx="56">
                  <c:v>325.81513113923023</c:v>
                </c:pt>
                <c:pt idx="57">
                  <c:v>324.7669107820214</c:v>
                </c:pt>
                <c:pt idx="58">
                  <c:v>322.13339093919797</c:v>
                </c:pt>
                <c:pt idx="59">
                  <c:v>321.66245379450208</c:v>
                </c:pt>
                <c:pt idx="60">
                  <c:v>322.86905517392245</c:v>
                </c:pt>
                <c:pt idx="61">
                  <c:v>323.53762939281296</c:v>
                </c:pt>
                <c:pt idx="62">
                  <c:v>323.61859743463833</c:v>
                </c:pt>
                <c:pt idx="63">
                  <c:v>325.37555800981437</c:v>
                </c:pt>
                <c:pt idx="64">
                  <c:v>326.5051523932741</c:v>
                </c:pt>
                <c:pt idx="65">
                  <c:v>327.69771677225856</c:v>
                </c:pt>
                <c:pt idx="66">
                  <c:v>328.20441195479498</c:v>
                </c:pt>
                <c:pt idx="67">
                  <c:v>328.220963959698</c:v>
                </c:pt>
                <c:pt idx="68">
                  <c:v>326.55452140050102</c:v>
                </c:pt>
                <c:pt idx="69">
                  <c:v>328.59147605741202</c:v>
                </c:pt>
                <c:pt idx="70">
                  <c:v>330.059311530591</c:v>
                </c:pt>
                <c:pt idx="71">
                  <c:v>333.99874480722599</c:v>
                </c:pt>
                <c:pt idx="72">
                  <c:v>337.09307781508699</c:v>
                </c:pt>
                <c:pt idx="73">
                  <c:v>334.49772195853399</c:v>
                </c:pt>
                <c:pt idx="74">
                  <c:v>335.09226014963002</c:v>
                </c:pt>
                <c:pt idx="75">
                  <c:v>336.02711745915502</c:v>
                </c:pt>
                <c:pt idx="76">
                  <c:v>336.082115487907</c:v>
                </c:pt>
                <c:pt idx="77">
                  <c:v>333.19118455166699</c:v>
                </c:pt>
                <c:pt idx="78">
                  <c:v>333.090549518751</c:v>
                </c:pt>
                <c:pt idx="79">
                  <c:v>335.85917741481001</c:v>
                </c:pt>
                <c:pt idx="80">
                  <c:v>339.59377163227998</c:v>
                </c:pt>
                <c:pt idx="81">
                  <c:v>340.208633832712</c:v>
                </c:pt>
                <c:pt idx="82">
                  <c:v>338.71733333478898</c:v>
                </c:pt>
                <c:pt idx="83">
                  <c:v>339.43331257750799</c:v>
                </c:pt>
                <c:pt idx="84">
                  <c:v>338.42185826293701</c:v>
                </c:pt>
                <c:pt idx="85">
                  <c:v>331.51581102024801</c:v>
                </c:pt>
                <c:pt idx="86">
                  <c:v>332.54532034279998</c:v>
                </c:pt>
                <c:pt idx="87">
                  <c:v>326.711723439254</c:v>
                </c:pt>
                <c:pt idx="88">
                  <c:v>331.60988004941498</c:v>
                </c:pt>
                <c:pt idx="89">
                  <c:v>335.89731044815198</c:v>
                </c:pt>
                <c:pt idx="90">
                  <c:v>336.916129784058</c:v>
                </c:pt>
                <c:pt idx="91">
                  <c:v>338.86538241196001</c:v>
                </c:pt>
                <c:pt idx="92">
                  <c:v>340.81592604961901</c:v>
                </c:pt>
                <c:pt idx="93">
                  <c:v>343.34686686641498</c:v>
                </c:pt>
                <c:pt idx="94">
                  <c:v>343.96590506140302</c:v>
                </c:pt>
                <c:pt idx="95">
                  <c:v>344.658990271905</c:v>
                </c:pt>
                <c:pt idx="96">
                  <c:v>345.54573257546201</c:v>
                </c:pt>
                <c:pt idx="97">
                  <c:v>346.828126977718</c:v>
                </c:pt>
                <c:pt idx="98">
                  <c:v>348.27677243287297</c:v>
                </c:pt>
                <c:pt idx="99">
                  <c:v>348.29940143753998</c:v>
                </c:pt>
                <c:pt idx="100">
                  <c:v>347.12255704064103</c:v>
                </c:pt>
                <c:pt idx="101">
                  <c:v>345.10599138043699</c:v>
                </c:pt>
                <c:pt idx="102">
                  <c:v>345.65698757176398</c:v>
                </c:pt>
                <c:pt idx="103">
                  <c:v>342.63703359401802</c:v>
                </c:pt>
                <c:pt idx="104">
                  <c:v>342.78117564891301</c:v>
                </c:pt>
                <c:pt idx="105">
                  <c:v>343.46789985700599</c:v>
                </c:pt>
                <c:pt idx="106">
                  <c:v>339.292498500806</c:v>
                </c:pt>
                <c:pt idx="107">
                  <c:v>334.27949485774599</c:v>
                </c:pt>
                <c:pt idx="108">
                  <c:v>341.09935807553899</c:v>
                </c:pt>
                <c:pt idx="109">
                  <c:v>339.37175651181099</c:v>
                </c:pt>
                <c:pt idx="110">
                  <c:v>337.19355180069698</c:v>
                </c:pt>
                <c:pt idx="111">
                  <c:v>332.51273126340101</c:v>
                </c:pt>
                <c:pt idx="112">
                  <c:v>334.63867395509601</c:v>
                </c:pt>
                <c:pt idx="113">
                  <c:v>332.95750641343102</c:v>
                </c:pt>
                <c:pt idx="114">
                  <c:v>337.46963486639902</c:v>
                </c:pt>
                <c:pt idx="115">
                  <c:v>339.157287404594</c:v>
                </c:pt>
                <c:pt idx="116">
                  <c:v>343.55209682769299</c:v>
                </c:pt>
                <c:pt idx="117">
                  <c:v>343.39103778387403</c:v>
                </c:pt>
                <c:pt idx="118">
                  <c:v>344.68207720497497</c:v>
                </c:pt>
                <c:pt idx="119">
                  <c:v>345.18262937750899</c:v>
                </c:pt>
                <c:pt idx="120">
                  <c:v>345.317636413591</c:v>
                </c:pt>
                <c:pt idx="121">
                  <c:v>342.91964963733102</c:v>
                </c:pt>
                <c:pt idx="122">
                  <c:v>341.92776332949899</c:v>
                </c:pt>
                <c:pt idx="123">
                  <c:v>343.34443679727201</c:v>
                </c:pt>
                <c:pt idx="124">
                  <c:v>340.63132291183501</c:v>
                </c:pt>
                <c:pt idx="125">
                  <c:v>337.587978926522</c:v>
                </c:pt>
                <c:pt idx="126">
                  <c:v>338.12324509118298</c:v>
                </c:pt>
                <c:pt idx="127">
                  <c:v>343.00860368377403</c:v>
                </c:pt>
                <c:pt idx="128">
                  <c:v>342.75387760548</c:v>
                </c:pt>
                <c:pt idx="129">
                  <c:v>342.59095355998102</c:v>
                </c:pt>
                <c:pt idx="130">
                  <c:v>343.20787982769502</c:v>
                </c:pt>
                <c:pt idx="131">
                  <c:v>346.89347702018699</c:v>
                </c:pt>
                <c:pt idx="132">
                  <c:v>347.175753122912</c:v>
                </c:pt>
                <c:pt idx="133">
                  <c:v>350.516660216942</c:v>
                </c:pt>
                <c:pt idx="134">
                  <c:v>351.16247941697299</c:v>
                </c:pt>
                <c:pt idx="135">
                  <c:v>351.41594550973502</c:v>
                </c:pt>
                <c:pt idx="136">
                  <c:v>353.15747406258902</c:v>
                </c:pt>
                <c:pt idx="137">
                  <c:v>354.27088641536602</c:v>
                </c:pt>
                <c:pt idx="138">
                  <c:v>353.69910223860001</c:v>
                </c:pt>
                <c:pt idx="139">
                  <c:v>354.92478963796202</c:v>
                </c:pt>
                <c:pt idx="140">
                  <c:v>354.88393761721198</c:v>
                </c:pt>
                <c:pt idx="141">
                  <c:v>358.05640366222701</c:v>
                </c:pt>
                <c:pt idx="142">
                  <c:v>359.55970615842602</c:v>
                </c:pt>
                <c:pt idx="143">
                  <c:v>358.61682083954099</c:v>
                </c:pt>
                <c:pt idx="144">
                  <c:v>355.60584087557697</c:v>
                </c:pt>
                <c:pt idx="145">
                  <c:v>357.07528034528599</c:v>
                </c:pt>
                <c:pt idx="146">
                  <c:v>356.30006809057198</c:v>
                </c:pt>
                <c:pt idx="147">
                  <c:v>359.06250000124601</c:v>
                </c:pt>
                <c:pt idx="148">
                  <c:v>360.39357844062499</c:v>
                </c:pt>
                <c:pt idx="149">
                  <c:v>360.01456033471999</c:v>
                </c:pt>
                <c:pt idx="150">
                  <c:v>360.12554835949101</c:v>
                </c:pt>
                <c:pt idx="151">
                  <c:v>361.35921975477697</c:v>
                </c:pt>
                <c:pt idx="152">
                  <c:v>358.213795745178</c:v>
                </c:pt>
                <c:pt idx="153">
                  <c:v>358.97974599989499</c:v>
                </c:pt>
                <c:pt idx="154">
                  <c:v>356.077438046444</c:v>
                </c:pt>
                <c:pt idx="155">
                  <c:v>357.13377438310198</c:v>
                </c:pt>
                <c:pt idx="156">
                  <c:v>359.51185015298898</c:v>
                </c:pt>
                <c:pt idx="157">
                  <c:v>362.74439822135002</c:v>
                </c:pt>
                <c:pt idx="158">
                  <c:v>360.816338579258</c:v>
                </c:pt>
                <c:pt idx="159">
                  <c:v>356.71092124396301</c:v>
                </c:pt>
                <c:pt idx="160">
                  <c:v>350.78061730282502</c:v>
                </c:pt>
                <c:pt idx="161">
                  <c:v>351.759098612564</c:v>
                </c:pt>
                <c:pt idx="162">
                  <c:v>357.18672338856197</c:v>
                </c:pt>
                <c:pt idx="163">
                  <c:v>356.86431829386203</c:v>
                </c:pt>
                <c:pt idx="164">
                  <c:v>357.05249334850902</c:v>
                </c:pt>
                <c:pt idx="165">
                  <c:v>354.99603269589602</c:v>
                </c:pt>
                <c:pt idx="166">
                  <c:v>358.441076820859</c:v>
                </c:pt>
                <c:pt idx="167">
                  <c:v>358.574649852292</c:v>
                </c:pt>
                <c:pt idx="168">
                  <c:v>360.99156064063902</c:v>
                </c:pt>
                <c:pt idx="169">
                  <c:v>361.55747581122</c:v>
                </c:pt>
                <c:pt idx="170">
                  <c:v>362.20910101551101</c:v>
                </c:pt>
                <c:pt idx="171">
                  <c:v>362.44529909156199</c:v>
                </c:pt>
                <c:pt idx="172">
                  <c:v>363.62225346720101</c:v>
                </c:pt>
                <c:pt idx="173">
                  <c:v>363.78846752644398</c:v>
                </c:pt>
                <c:pt idx="174">
                  <c:v>364.974922905352</c:v>
                </c:pt>
                <c:pt idx="175">
                  <c:v>365.34291303208499</c:v>
                </c:pt>
                <c:pt idx="176">
                  <c:v>363.82306353380199</c:v>
                </c:pt>
                <c:pt idx="177">
                  <c:v>366.36494236387898</c:v>
                </c:pt>
                <c:pt idx="178">
                  <c:v>366.723308497093</c:v>
                </c:pt>
                <c:pt idx="179">
                  <c:v>366.71518949974899</c:v>
                </c:pt>
                <c:pt idx="180">
                  <c:v>366.01959529047002</c:v>
                </c:pt>
                <c:pt idx="181">
                  <c:v>367.39275674668698</c:v>
                </c:pt>
                <c:pt idx="182">
                  <c:v>368.06596396435401</c:v>
                </c:pt>
                <c:pt idx="183">
                  <c:v>368.91144924714803</c:v>
                </c:pt>
                <c:pt idx="184">
                  <c:v>368.47750811664099</c:v>
                </c:pt>
                <c:pt idx="185">
                  <c:v>367.26264672638399</c:v>
                </c:pt>
                <c:pt idx="186">
                  <c:v>365.76653622766798</c:v>
                </c:pt>
                <c:pt idx="187">
                  <c:v>361.22213873556899</c:v>
                </c:pt>
                <c:pt idx="188">
                  <c:v>363.83587458291998</c:v>
                </c:pt>
                <c:pt idx="189">
                  <c:v>365.73462719015498</c:v>
                </c:pt>
                <c:pt idx="190">
                  <c:v>365.88493622206198</c:v>
                </c:pt>
                <c:pt idx="191">
                  <c:v>367.80687586059702</c:v>
                </c:pt>
                <c:pt idx="192">
                  <c:v>369.46858241651603</c:v>
                </c:pt>
                <c:pt idx="193">
                  <c:v>369.55760143782601</c:v>
                </c:pt>
                <c:pt idx="194">
                  <c:v>369.41098437457202</c:v>
                </c:pt>
                <c:pt idx="195">
                  <c:v>368.582862094473</c:v>
                </c:pt>
                <c:pt idx="196">
                  <c:v>369.54587140180899</c:v>
                </c:pt>
                <c:pt idx="197">
                  <c:v>371.03081388140401</c:v>
                </c:pt>
                <c:pt idx="198">
                  <c:v>371.41653599428901</c:v>
                </c:pt>
                <c:pt idx="199">
                  <c:v>370.396724648972</c:v>
                </c:pt>
                <c:pt idx="200">
                  <c:v>370.97525984965</c:v>
                </c:pt>
                <c:pt idx="201">
                  <c:v>367.259181640706</c:v>
                </c:pt>
                <c:pt idx="202">
                  <c:v>370.619970742433</c:v>
                </c:pt>
                <c:pt idx="203">
                  <c:v>372.53354335960103</c:v>
                </c:pt>
                <c:pt idx="204">
                  <c:v>372.02244719415</c:v>
                </c:pt>
                <c:pt idx="205">
                  <c:v>371.93145414938601</c:v>
                </c:pt>
                <c:pt idx="206">
                  <c:v>370.69868574530301</c:v>
                </c:pt>
                <c:pt idx="207">
                  <c:v>368.40155299272101</c:v>
                </c:pt>
                <c:pt idx="208">
                  <c:v>362.39630205301103</c:v>
                </c:pt>
                <c:pt idx="209">
                  <c:v>365.41441503084701</c:v>
                </c:pt>
                <c:pt idx="210">
                  <c:v>368.739041105019</c:v>
                </c:pt>
                <c:pt idx="211">
                  <c:v>370.31063860976701</c:v>
                </c:pt>
                <c:pt idx="212">
                  <c:v>372.54985434623597</c:v>
                </c:pt>
                <c:pt idx="213">
                  <c:v>372.33162127294702</c:v>
                </c:pt>
                <c:pt idx="214">
                  <c:v>370.14926057447502</c:v>
                </c:pt>
                <c:pt idx="215">
                  <c:v>370.76926576802703</c:v>
                </c:pt>
                <c:pt idx="216">
                  <c:v>373.90272077519398</c:v>
                </c:pt>
                <c:pt idx="217">
                  <c:v>371.12204288325597</c:v>
                </c:pt>
                <c:pt idx="218">
                  <c:v>372.49758832754901</c:v>
                </c:pt>
                <c:pt idx="219">
                  <c:v>374.17500188541999</c:v>
                </c:pt>
                <c:pt idx="220">
                  <c:v>373.809769778332</c:v>
                </c:pt>
                <c:pt idx="221">
                  <c:v>375.453173331367</c:v>
                </c:pt>
                <c:pt idx="222">
                  <c:v>374.76744910976299</c:v>
                </c:pt>
                <c:pt idx="223">
                  <c:v>374.73400010305801</c:v>
                </c:pt>
                <c:pt idx="224">
                  <c:v>375.21145727399801</c:v>
                </c:pt>
                <c:pt idx="225">
                  <c:v>376.24388461729598</c:v>
                </c:pt>
                <c:pt idx="226">
                  <c:v>376.760685767577</c:v>
                </c:pt>
                <c:pt idx="227">
                  <c:v>377.43140697066599</c:v>
                </c:pt>
                <c:pt idx="228">
                  <c:v>376.820087774873</c:v>
                </c:pt>
                <c:pt idx="229">
                  <c:v>373.96576585838898</c:v>
                </c:pt>
                <c:pt idx="230">
                  <c:v>371.84360916327699</c:v>
                </c:pt>
                <c:pt idx="231">
                  <c:v>369.31204034788698</c:v>
                </c:pt>
                <c:pt idx="232">
                  <c:v>370.70970678722801</c:v>
                </c:pt>
                <c:pt idx="233">
                  <c:v>374.77982411579399</c:v>
                </c:pt>
                <c:pt idx="234">
                  <c:v>376.91970781308902</c:v>
                </c:pt>
                <c:pt idx="235">
                  <c:v>377.52235399169899</c:v>
                </c:pt>
                <c:pt idx="236">
                  <c:v>375.569790369038</c:v>
                </c:pt>
                <c:pt idx="237">
                  <c:v>378.297927260645</c:v>
                </c:pt>
                <c:pt idx="238">
                  <c:v>380.14199085853102</c:v>
                </c:pt>
                <c:pt idx="239">
                  <c:v>380.41097594799902</c:v>
                </c:pt>
                <c:pt idx="240">
                  <c:v>381.65886336973102</c:v>
                </c:pt>
                <c:pt idx="241">
                  <c:v>382.78799672793298</c:v>
                </c:pt>
                <c:pt idx="242">
                  <c:v>383.204187877062</c:v>
                </c:pt>
                <c:pt idx="243">
                  <c:v>384.12530019030999</c:v>
                </c:pt>
                <c:pt idx="244">
                  <c:v>383.04076385234299</c:v>
                </c:pt>
                <c:pt idx="245">
                  <c:v>381.35972530084899</c:v>
                </c:pt>
                <c:pt idx="246">
                  <c:v>379.74680575835498</c:v>
                </c:pt>
                <c:pt idx="247">
                  <c:v>378.58008636854498</c:v>
                </c:pt>
                <c:pt idx="248">
                  <c:v>378.75721641935502</c:v>
                </c:pt>
                <c:pt idx="249">
                  <c:v>377.54525601113198</c:v>
                </c:pt>
                <c:pt idx="250">
                  <c:v>378.53833134468101</c:v>
                </c:pt>
                <c:pt idx="251">
                  <c:v>377.59855902371299</c:v>
                </c:pt>
                <c:pt idx="252">
                  <c:v>374.91937014776499</c:v>
                </c:pt>
                <c:pt idx="253">
                  <c:v>368.81547217205701</c:v>
                </c:pt>
                <c:pt idx="254">
                  <c:v>369.28775731280302</c:v>
                </c:pt>
                <c:pt idx="255">
                  <c:v>371.97074317593399</c:v>
                </c:pt>
                <c:pt idx="256">
                  <c:v>375.77616743415899</c:v>
                </c:pt>
                <c:pt idx="257">
                  <c:v>375.21378326452299</c:v>
                </c:pt>
                <c:pt idx="258">
                  <c:v>374.44903101130399</c:v>
                </c:pt>
                <c:pt idx="259">
                  <c:v>367.54446875808202</c:v>
                </c:pt>
                <c:pt idx="260">
                  <c:v>366.97417657937501</c:v>
                </c:pt>
                <c:pt idx="261">
                  <c:v>364.69629281912802</c:v>
                </c:pt>
              </c:numCache>
            </c:numRef>
          </c:val>
          <c:smooth val="0"/>
          <c:extLst>
            <c:ext xmlns:c16="http://schemas.microsoft.com/office/drawing/2014/chart" uri="{C3380CC4-5D6E-409C-BE32-E72D297353CC}">
              <c16:uniqueId val="{00000001-0234-40BE-8F9B-08A7D62D0486}"/>
            </c:ext>
          </c:extLst>
        </c:ser>
        <c:ser>
          <c:idx val="2"/>
          <c:order val="2"/>
          <c:tx>
            <c:strRef>
              <c:f>Sheet1!$D$1</c:f>
              <c:strCache>
                <c:ptCount val="1"/>
                <c:pt idx="0">
                  <c:v>Annotations</c:v>
                </c:pt>
              </c:strCache>
            </c:strRef>
          </c:tx>
          <c:spPr>
            <a:ln>
              <a:noFill/>
            </a:ln>
          </c:spPr>
          <c:marker>
            <c:symbol val="none"/>
          </c:marker>
          <c:cat>
            <c:numRef>
              <c:f>Sheet1!$A$2:$A$263</c:f>
              <c:numCache>
                <c:formatCode>mmm\ dd\,\ yyyy</c:formatCode>
                <c:ptCount val="262"/>
                <c:pt idx="0">
                  <c:v>44104</c:v>
                </c:pt>
                <c:pt idx="1">
                  <c:v>44105</c:v>
                </c:pt>
                <c:pt idx="2">
                  <c:v>44106</c:v>
                </c:pt>
                <c:pt idx="3">
                  <c:v>44109</c:v>
                </c:pt>
                <c:pt idx="4">
                  <c:v>44110</c:v>
                </c:pt>
                <c:pt idx="5">
                  <c:v>44111</c:v>
                </c:pt>
                <c:pt idx="6">
                  <c:v>44112</c:v>
                </c:pt>
                <c:pt idx="7">
                  <c:v>44113</c:v>
                </c:pt>
                <c:pt idx="8">
                  <c:v>44116</c:v>
                </c:pt>
                <c:pt idx="9">
                  <c:v>44117</c:v>
                </c:pt>
                <c:pt idx="10">
                  <c:v>44118</c:v>
                </c:pt>
                <c:pt idx="11">
                  <c:v>44119</c:v>
                </c:pt>
                <c:pt idx="12">
                  <c:v>44120</c:v>
                </c:pt>
                <c:pt idx="13">
                  <c:v>44123</c:v>
                </c:pt>
                <c:pt idx="14">
                  <c:v>44124</c:v>
                </c:pt>
                <c:pt idx="15">
                  <c:v>44125</c:v>
                </c:pt>
                <c:pt idx="16">
                  <c:v>44126</c:v>
                </c:pt>
                <c:pt idx="17">
                  <c:v>44127</c:v>
                </c:pt>
                <c:pt idx="18">
                  <c:v>44130</c:v>
                </c:pt>
                <c:pt idx="19">
                  <c:v>44131</c:v>
                </c:pt>
                <c:pt idx="20">
                  <c:v>44132</c:v>
                </c:pt>
                <c:pt idx="21">
                  <c:v>44133</c:v>
                </c:pt>
                <c:pt idx="22">
                  <c:v>44134</c:v>
                </c:pt>
                <c:pt idx="23">
                  <c:v>44137</c:v>
                </c:pt>
                <c:pt idx="24">
                  <c:v>44138</c:v>
                </c:pt>
                <c:pt idx="25">
                  <c:v>44139</c:v>
                </c:pt>
                <c:pt idx="26">
                  <c:v>44140</c:v>
                </c:pt>
                <c:pt idx="27">
                  <c:v>44141</c:v>
                </c:pt>
                <c:pt idx="28">
                  <c:v>44144</c:v>
                </c:pt>
                <c:pt idx="29">
                  <c:v>44145</c:v>
                </c:pt>
                <c:pt idx="30">
                  <c:v>44146</c:v>
                </c:pt>
                <c:pt idx="31">
                  <c:v>44147</c:v>
                </c:pt>
                <c:pt idx="32">
                  <c:v>44148</c:v>
                </c:pt>
                <c:pt idx="33">
                  <c:v>44151</c:v>
                </c:pt>
                <c:pt idx="34">
                  <c:v>44152</c:v>
                </c:pt>
                <c:pt idx="35">
                  <c:v>44153</c:v>
                </c:pt>
                <c:pt idx="36">
                  <c:v>44154</c:v>
                </c:pt>
                <c:pt idx="37">
                  <c:v>44155</c:v>
                </c:pt>
                <c:pt idx="38">
                  <c:v>44158</c:v>
                </c:pt>
                <c:pt idx="39">
                  <c:v>44159</c:v>
                </c:pt>
                <c:pt idx="40">
                  <c:v>44160</c:v>
                </c:pt>
                <c:pt idx="41">
                  <c:v>44161</c:v>
                </c:pt>
                <c:pt idx="42">
                  <c:v>44162</c:v>
                </c:pt>
                <c:pt idx="43">
                  <c:v>44165</c:v>
                </c:pt>
                <c:pt idx="44">
                  <c:v>44166</c:v>
                </c:pt>
                <c:pt idx="45">
                  <c:v>44167</c:v>
                </c:pt>
                <c:pt idx="46">
                  <c:v>44168</c:v>
                </c:pt>
                <c:pt idx="47">
                  <c:v>44169</c:v>
                </c:pt>
                <c:pt idx="48">
                  <c:v>44172</c:v>
                </c:pt>
                <c:pt idx="49">
                  <c:v>44173</c:v>
                </c:pt>
                <c:pt idx="50">
                  <c:v>44174</c:v>
                </c:pt>
                <c:pt idx="51">
                  <c:v>44175</c:v>
                </c:pt>
                <c:pt idx="52">
                  <c:v>44176</c:v>
                </c:pt>
                <c:pt idx="53">
                  <c:v>44179</c:v>
                </c:pt>
                <c:pt idx="54">
                  <c:v>44180</c:v>
                </c:pt>
                <c:pt idx="55">
                  <c:v>44181</c:v>
                </c:pt>
                <c:pt idx="56">
                  <c:v>44182</c:v>
                </c:pt>
                <c:pt idx="57">
                  <c:v>44183</c:v>
                </c:pt>
                <c:pt idx="58">
                  <c:v>44186</c:v>
                </c:pt>
                <c:pt idx="59">
                  <c:v>44187</c:v>
                </c:pt>
                <c:pt idx="60">
                  <c:v>44188</c:v>
                </c:pt>
                <c:pt idx="61">
                  <c:v>44189</c:v>
                </c:pt>
                <c:pt idx="62">
                  <c:v>44190</c:v>
                </c:pt>
                <c:pt idx="63">
                  <c:v>44193</c:v>
                </c:pt>
                <c:pt idx="64">
                  <c:v>44194</c:v>
                </c:pt>
                <c:pt idx="65">
                  <c:v>44195</c:v>
                </c:pt>
                <c:pt idx="66">
                  <c:v>44196</c:v>
                </c:pt>
                <c:pt idx="67">
                  <c:v>44197</c:v>
                </c:pt>
                <c:pt idx="68">
                  <c:v>44200</c:v>
                </c:pt>
                <c:pt idx="69">
                  <c:v>44201</c:v>
                </c:pt>
                <c:pt idx="70">
                  <c:v>44202</c:v>
                </c:pt>
                <c:pt idx="71">
                  <c:v>44203</c:v>
                </c:pt>
                <c:pt idx="72">
                  <c:v>44204</c:v>
                </c:pt>
                <c:pt idx="73">
                  <c:v>44207</c:v>
                </c:pt>
                <c:pt idx="74">
                  <c:v>44208</c:v>
                </c:pt>
                <c:pt idx="75">
                  <c:v>44209</c:v>
                </c:pt>
                <c:pt idx="76">
                  <c:v>44210</c:v>
                </c:pt>
                <c:pt idx="77">
                  <c:v>44211</c:v>
                </c:pt>
                <c:pt idx="78">
                  <c:v>44214</c:v>
                </c:pt>
                <c:pt idx="79">
                  <c:v>44215</c:v>
                </c:pt>
                <c:pt idx="80">
                  <c:v>44216</c:v>
                </c:pt>
                <c:pt idx="81">
                  <c:v>44217</c:v>
                </c:pt>
                <c:pt idx="82">
                  <c:v>44218</c:v>
                </c:pt>
                <c:pt idx="83">
                  <c:v>44221</c:v>
                </c:pt>
                <c:pt idx="84">
                  <c:v>44222</c:v>
                </c:pt>
                <c:pt idx="85">
                  <c:v>44223</c:v>
                </c:pt>
                <c:pt idx="86">
                  <c:v>44224</c:v>
                </c:pt>
                <c:pt idx="87">
                  <c:v>44225</c:v>
                </c:pt>
                <c:pt idx="88">
                  <c:v>44228</c:v>
                </c:pt>
                <c:pt idx="89">
                  <c:v>44229</c:v>
                </c:pt>
                <c:pt idx="90">
                  <c:v>44230</c:v>
                </c:pt>
                <c:pt idx="91">
                  <c:v>44231</c:v>
                </c:pt>
                <c:pt idx="92">
                  <c:v>44232</c:v>
                </c:pt>
                <c:pt idx="93">
                  <c:v>44235</c:v>
                </c:pt>
                <c:pt idx="94">
                  <c:v>44236</c:v>
                </c:pt>
                <c:pt idx="95">
                  <c:v>44237</c:v>
                </c:pt>
                <c:pt idx="96">
                  <c:v>44238</c:v>
                </c:pt>
                <c:pt idx="97">
                  <c:v>44239</c:v>
                </c:pt>
                <c:pt idx="98">
                  <c:v>44242</c:v>
                </c:pt>
                <c:pt idx="99">
                  <c:v>44243</c:v>
                </c:pt>
                <c:pt idx="100">
                  <c:v>44244</c:v>
                </c:pt>
                <c:pt idx="101">
                  <c:v>44245</c:v>
                </c:pt>
                <c:pt idx="102">
                  <c:v>44246</c:v>
                </c:pt>
                <c:pt idx="103">
                  <c:v>44249</c:v>
                </c:pt>
                <c:pt idx="104">
                  <c:v>44250</c:v>
                </c:pt>
                <c:pt idx="105">
                  <c:v>44251</c:v>
                </c:pt>
                <c:pt idx="106">
                  <c:v>44252</c:v>
                </c:pt>
                <c:pt idx="107">
                  <c:v>44253</c:v>
                </c:pt>
                <c:pt idx="108">
                  <c:v>44256</c:v>
                </c:pt>
                <c:pt idx="109">
                  <c:v>44257</c:v>
                </c:pt>
                <c:pt idx="110">
                  <c:v>44258</c:v>
                </c:pt>
                <c:pt idx="111">
                  <c:v>44259</c:v>
                </c:pt>
                <c:pt idx="112">
                  <c:v>44260</c:v>
                </c:pt>
                <c:pt idx="113">
                  <c:v>44263</c:v>
                </c:pt>
                <c:pt idx="114">
                  <c:v>44264</c:v>
                </c:pt>
                <c:pt idx="115">
                  <c:v>44265</c:v>
                </c:pt>
                <c:pt idx="116">
                  <c:v>44266</c:v>
                </c:pt>
                <c:pt idx="117">
                  <c:v>44267</c:v>
                </c:pt>
                <c:pt idx="118">
                  <c:v>44270</c:v>
                </c:pt>
                <c:pt idx="119">
                  <c:v>44271</c:v>
                </c:pt>
                <c:pt idx="120">
                  <c:v>44272</c:v>
                </c:pt>
                <c:pt idx="121">
                  <c:v>44273</c:v>
                </c:pt>
                <c:pt idx="122">
                  <c:v>44274</c:v>
                </c:pt>
                <c:pt idx="123">
                  <c:v>44277</c:v>
                </c:pt>
                <c:pt idx="124">
                  <c:v>44278</c:v>
                </c:pt>
                <c:pt idx="125">
                  <c:v>44279</c:v>
                </c:pt>
                <c:pt idx="126">
                  <c:v>44280</c:v>
                </c:pt>
                <c:pt idx="127">
                  <c:v>44281</c:v>
                </c:pt>
                <c:pt idx="128">
                  <c:v>44284</c:v>
                </c:pt>
                <c:pt idx="129">
                  <c:v>44285</c:v>
                </c:pt>
                <c:pt idx="130">
                  <c:v>44286</c:v>
                </c:pt>
                <c:pt idx="131">
                  <c:v>44287</c:v>
                </c:pt>
                <c:pt idx="132">
                  <c:v>44288</c:v>
                </c:pt>
                <c:pt idx="133">
                  <c:v>44291</c:v>
                </c:pt>
                <c:pt idx="134">
                  <c:v>44292</c:v>
                </c:pt>
                <c:pt idx="135">
                  <c:v>44293</c:v>
                </c:pt>
                <c:pt idx="136">
                  <c:v>44294</c:v>
                </c:pt>
                <c:pt idx="137">
                  <c:v>44295</c:v>
                </c:pt>
                <c:pt idx="138">
                  <c:v>44298</c:v>
                </c:pt>
                <c:pt idx="139">
                  <c:v>44299</c:v>
                </c:pt>
                <c:pt idx="140">
                  <c:v>44300</c:v>
                </c:pt>
                <c:pt idx="141">
                  <c:v>44301</c:v>
                </c:pt>
                <c:pt idx="142">
                  <c:v>44302</c:v>
                </c:pt>
                <c:pt idx="143">
                  <c:v>44305</c:v>
                </c:pt>
                <c:pt idx="144">
                  <c:v>44306</c:v>
                </c:pt>
                <c:pt idx="145">
                  <c:v>44307</c:v>
                </c:pt>
                <c:pt idx="146">
                  <c:v>44308</c:v>
                </c:pt>
                <c:pt idx="147">
                  <c:v>44309</c:v>
                </c:pt>
                <c:pt idx="148">
                  <c:v>44312</c:v>
                </c:pt>
                <c:pt idx="149">
                  <c:v>44313</c:v>
                </c:pt>
                <c:pt idx="150">
                  <c:v>44314</c:v>
                </c:pt>
                <c:pt idx="151">
                  <c:v>44315</c:v>
                </c:pt>
                <c:pt idx="152">
                  <c:v>44316</c:v>
                </c:pt>
                <c:pt idx="153">
                  <c:v>44319</c:v>
                </c:pt>
                <c:pt idx="154">
                  <c:v>44320</c:v>
                </c:pt>
                <c:pt idx="155">
                  <c:v>44321</c:v>
                </c:pt>
                <c:pt idx="156">
                  <c:v>44322</c:v>
                </c:pt>
                <c:pt idx="157">
                  <c:v>44323</c:v>
                </c:pt>
                <c:pt idx="158">
                  <c:v>44326</c:v>
                </c:pt>
                <c:pt idx="159">
                  <c:v>44327</c:v>
                </c:pt>
                <c:pt idx="160">
                  <c:v>44328</c:v>
                </c:pt>
                <c:pt idx="161">
                  <c:v>44329</c:v>
                </c:pt>
                <c:pt idx="162">
                  <c:v>44330</c:v>
                </c:pt>
                <c:pt idx="163">
                  <c:v>44333</c:v>
                </c:pt>
                <c:pt idx="164">
                  <c:v>44334</c:v>
                </c:pt>
                <c:pt idx="165">
                  <c:v>44335</c:v>
                </c:pt>
                <c:pt idx="166">
                  <c:v>44336</c:v>
                </c:pt>
                <c:pt idx="167">
                  <c:v>44337</c:v>
                </c:pt>
                <c:pt idx="168">
                  <c:v>44340</c:v>
                </c:pt>
                <c:pt idx="169">
                  <c:v>44341</c:v>
                </c:pt>
                <c:pt idx="170">
                  <c:v>44342</c:v>
                </c:pt>
                <c:pt idx="171">
                  <c:v>44343</c:v>
                </c:pt>
                <c:pt idx="172">
                  <c:v>44344</c:v>
                </c:pt>
                <c:pt idx="173">
                  <c:v>44347</c:v>
                </c:pt>
                <c:pt idx="174">
                  <c:v>44348</c:v>
                </c:pt>
                <c:pt idx="175">
                  <c:v>44349</c:v>
                </c:pt>
                <c:pt idx="176">
                  <c:v>44350</c:v>
                </c:pt>
                <c:pt idx="177">
                  <c:v>44351</c:v>
                </c:pt>
                <c:pt idx="178">
                  <c:v>44354</c:v>
                </c:pt>
                <c:pt idx="179">
                  <c:v>44355</c:v>
                </c:pt>
                <c:pt idx="180">
                  <c:v>44356</c:v>
                </c:pt>
                <c:pt idx="181">
                  <c:v>44357</c:v>
                </c:pt>
                <c:pt idx="182">
                  <c:v>44358</c:v>
                </c:pt>
                <c:pt idx="183">
                  <c:v>44361</c:v>
                </c:pt>
                <c:pt idx="184">
                  <c:v>44362</c:v>
                </c:pt>
                <c:pt idx="185">
                  <c:v>44363</c:v>
                </c:pt>
                <c:pt idx="186">
                  <c:v>44364</c:v>
                </c:pt>
                <c:pt idx="187">
                  <c:v>44365</c:v>
                </c:pt>
                <c:pt idx="188">
                  <c:v>44368</c:v>
                </c:pt>
                <c:pt idx="189">
                  <c:v>44369</c:v>
                </c:pt>
                <c:pt idx="190">
                  <c:v>44370</c:v>
                </c:pt>
                <c:pt idx="191">
                  <c:v>44371</c:v>
                </c:pt>
                <c:pt idx="192">
                  <c:v>44372</c:v>
                </c:pt>
                <c:pt idx="193">
                  <c:v>44375</c:v>
                </c:pt>
                <c:pt idx="194">
                  <c:v>44376</c:v>
                </c:pt>
                <c:pt idx="195">
                  <c:v>44377</c:v>
                </c:pt>
                <c:pt idx="196">
                  <c:v>44378</c:v>
                </c:pt>
                <c:pt idx="197">
                  <c:v>44379</c:v>
                </c:pt>
                <c:pt idx="198">
                  <c:v>44382</c:v>
                </c:pt>
                <c:pt idx="199">
                  <c:v>44383</c:v>
                </c:pt>
                <c:pt idx="200">
                  <c:v>44384</c:v>
                </c:pt>
                <c:pt idx="201">
                  <c:v>44385</c:v>
                </c:pt>
                <c:pt idx="202">
                  <c:v>44386</c:v>
                </c:pt>
                <c:pt idx="203">
                  <c:v>44389</c:v>
                </c:pt>
                <c:pt idx="204">
                  <c:v>44390</c:v>
                </c:pt>
                <c:pt idx="205">
                  <c:v>44391</c:v>
                </c:pt>
                <c:pt idx="206">
                  <c:v>44392</c:v>
                </c:pt>
                <c:pt idx="207">
                  <c:v>44393</c:v>
                </c:pt>
                <c:pt idx="208">
                  <c:v>44396</c:v>
                </c:pt>
                <c:pt idx="209">
                  <c:v>44397</c:v>
                </c:pt>
                <c:pt idx="210">
                  <c:v>44398</c:v>
                </c:pt>
                <c:pt idx="211">
                  <c:v>44399</c:v>
                </c:pt>
                <c:pt idx="212">
                  <c:v>44400</c:v>
                </c:pt>
                <c:pt idx="213">
                  <c:v>44403</c:v>
                </c:pt>
                <c:pt idx="214">
                  <c:v>44404</c:v>
                </c:pt>
                <c:pt idx="215">
                  <c:v>44405</c:v>
                </c:pt>
                <c:pt idx="216">
                  <c:v>44406</c:v>
                </c:pt>
                <c:pt idx="217">
                  <c:v>44407</c:v>
                </c:pt>
                <c:pt idx="218">
                  <c:v>44410</c:v>
                </c:pt>
                <c:pt idx="219">
                  <c:v>44411</c:v>
                </c:pt>
                <c:pt idx="220">
                  <c:v>44412</c:v>
                </c:pt>
                <c:pt idx="221">
                  <c:v>44413</c:v>
                </c:pt>
                <c:pt idx="222">
                  <c:v>44414</c:v>
                </c:pt>
                <c:pt idx="223">
                  <c:v>44417</c:v>
                </c:pt>
                <c:pt idx="224">
                  <c:v>44418</c:v>
                </c:pt>
                <c:pt idx="225">
                  <c:v>44419</c:v>
                </c:pt>
                <c:pt idx="226">
                  <c:v>44420</c:v>
                </c:pt>
                <c:pt idx="227">
                  <c:v>44421</c:v>
                </c:pt>
                <c:pt idx="228">
                  <c:v>44424</c:v>
                </c:pt>
                <c:pt idx="229">
                  <c:v>44425</c:v>
                </c:pt>
                <c:pt idx="230">
                  <c:v>44426</c:v>
                </c:pt>
                <c:pt idx="231">
                  <c:v>44427</c:v>
                </c:pt>
                <c:pt idx="232">
                  <c:v>44428</c:v>
                </c:pt>
                <c:pt idx="233">
                  <c:v>44431</c:v>
                </c:pt>
                <c:pt idx="234">
                  <c:v>44432</c:v>
                </c:pt>
                <c:pt idx="235">
                  <c:v>44433</c:v>
                </c:pt>
                <c:pt idx="236">
                  <c:v>44434</c:v>
                </c:pt>
                <c:pt idx="237">
                  <c:v>44435</c:v>
                </c:pt>
                <c:pt idx="238">
                  <c:v>44438</c:v>
                </c:pt>
                <c:pt idx="239">
                  <c:v>44439</c:v>
                </c:pt>
                <c:pt idx="240">
                  <c:v>44440</c:v>
                </c:pt>
                <c:pt idx="241">
                  <c:v>44441</c:v>
                </c:pt>
                <c:pt idx="242">
                  <c:v>44442</c:v>
                </c:pt>
                <c:pt idx="243">
                  <c:v>44445</c:v>
                </c:pt>
                <c:pt idx="244">
                  <c:v>44446</c:v>
                </c:pt>
                <c:pt idx="245">
                  <c:v>44447</c:v>
                </c:pt>
                <c:pt idx="246">
                  <c:v>44448</c:v>
                </c:pt>
                <c:pt idx="247">
                  <c:v>44449</c:v>
                </c:pt>
                <c:pt idx="248">
                  <c:v>44452</c:v>
                </c:pt>
                <c:pt idx="249">
                  <c:v>44453</c:v>
                </c:pt>
                <c:pt idx="250">
                  <c:v>44454</c:v>
                </c:pt>
                <c:pt idx="251">
                  <c:v>44455</c:v>
                </c:pt>
                <c:pt idx="252">
                  <c:v>44456</c:v>
                </c:pt>
                <c:pt idx="253">
                  <c:v>44459</c:v>
                </c:pt>
                <c:pt idx="254">
                  <c:v>44460</c:v>
                </c:pt>
                <c:pt idx="255">
                  <c:v>44461</c:v>
                </c:pt>
                <c:pt idx="256">
                  <c:v>44462</c:v>
                </c:pt>
                <c:pt idx="257">
                  <c:v>44463</c:v>
                </c:pt>
                <c:pt idx="258">
                  <c:v>44466</c:v>
                </c:pt>
                <c:pt idx="259">
                  <c:v>44467</c:v>
                </c:pt>
                <c:pt idx="260">
                  <c:v>44468</c:v>
                </c:pt>
                <c:pt idx="261">
                  <c:v>44469</c:v>
                </c:pt>
              </c:numCache>
            </c:numRef>
          </c:cat>
          <c:val>
            <c:numRef>
              <c:f>Sheet1!$D$2:$D$263</c:f>
              <c:numCache>
                <c:formatCode>General</c:formatCode>
                <c:ptCount val="262"/>
                <c:pt idx="39" formatCode="#,##0.000">
                  <c:v>200</c:v>
                </c:pt>
                <c:pt idx="53" formatCode="#,##0.000">
                  <c:v>200</c:v>
                </c:pt>
                <c:pt idx="66" formatCode="#,##0.000">
                  <c:v>200</c:v>
                </c:pt>
                <c:pt idx="80" formatCode="#,##0.000">
                  <c:v>200</c:v>
                </c:pt>
                <c:pt idx="93" formatCode="#,##0.000">
                  <c:v>200</c:v>
                </c:pt>
                <c:pt idx="99" formatCode="#,##0.000">
                  <c:v>200</c:v>
                </c:pt>
                <c:pt idx="103" formatCode="#,##0.000">
                  <c:v>200</c:v>
                </c:pt>
                <c:pt idx="132" formatCode="#,##0.000">
                  <c:v>200</c:v>
                </c:pt>
                <c:pt idx="161" formatCode="#,##0.000">
                  <c:v>200</c:v>
                </c:pt>
                <c:pt idx="181" formatCode="#,##0.000">
                  <c:v>200</c:v>
                </c:pt>
                <c:pt idx="189" formatCode="#,##0.000">
                  <c:v>200</c:v>
                </c:pt>
                <c:pt idx="195" formatCode="#,##0.000">
                  <c:v>200</c:v>
                </c:pt>
                <c:pt idx="197" formatCode="#,##0.000">
                  <c:v>200</c:v>
                </c:pt>
                <c:pt idx="214" formatCode="#,##0.000">
                  <c:v>200</c:v>
                </c:pt>
                <c:pt idx="239" formatCode="#,##0.000">
                  <c:v>200</c:v>
                </c:pt>
                <c:pt idx="258" formatCode="#,##0.000">
                  <c:v>200</c:v>
                </c:pt>
              </c:numCache>
            </c:numRef>
          </c:val>
          <c:smooth val="0"/>
          <c:extLst>
            <c:ext xmlns:c16="http://schemas.microsoft.com/office/drawing/2014/chart" uri="{C3380CC4-5D6E-409C-BE32-E72D297353CC}">
              <c16:uniqueId val="{00000002-0234-40BE-8F9B-08A7D62D0486}"/>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104"/>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400"/>
          <c:min val="20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5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807213413963428"/>
          <c:y val="2.5017895490336401E-3"/>
          <c:w val="0.59192786586036572"/>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255D-48F9-BB2A-C13C514A928D}"/>
                </c:ext>
              </c:extLst>
            </c:dLbl>
            <c:dLbl>
              <c:idx val="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255D-48F9-BB2A-C13C514A928D}"/>
                </c:ext>
              </c:extLst>
            </c:dLbl>
            <c:dLbl>
              <c:idx val="3"/>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255D-48F9-BB2A-C13C514A928D}"/>
                </c:ext>
              </c:extLst>
            </c:dLbl>
            <c:dLbl>
              <c:idx val="4"/>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255D-48F9-BB2A-C13C514A928D}"/>
                </c:ext>
              </c:extLst>
            </c:dLbl>
            <c:dLbl>
              <c:idx val="5"/>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255D-48F9-BB2A-C13C514A928D}"/>
                </c:ext>
              </c:extLst>
            </c:dLbl>
            <c:dLbl>
              <c:idx val="6"/>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255D-48F9-BB2A-C13C514A928D}"/>
                </c:ext>
              </c:extLst>
            </c:dLbl>
            <c:dLbl>
              <c:idx val="7"/>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255D-48F9-BB2A-C13C514A928D}"/>
                </c:ext>
              </c:extLst>
            </c:dLbl>
            <c:dLbl>
              <c:idx val="8"/>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255D-48F9-BB2A-C13C514A928D}"/>
                </c:ext>
              </c:extLst>
            </c:dLbl>
            <c:dLbl>
              <c:idx val="9"/>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255D-48F9-BB2A-C13C514A928D}"/>
                </c:ext>
              </c:extLst>
            </c:dLbl>
            <c:dLbl>
              <c:idx val="10"/>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255D-48F9-BB2A-C13C514A928D}"/>
                </c:ext>
              </c:extLst>
            </c:dLbl>
            <c:dLbl>
              <c:idx val="1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255D-48F9-BB2A-C13C514A928D}"/>
                </c:ext>
              </c:extLst>
            </c:dLbl>
            <c:dLbl>
              <c:idx val="13"/>
              <c:numFmt formatCode="#,##0.00;\-#,##0.00;;" sourceLinked="0"/>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255D-48F9-BB2A-C13C514A928D}"/>
                </c:ext>
              </c:extLst>
            </c:dLbl>
            <c:numFmt formatCode="#,##0.00;\-#,##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Dow Jones US Select REIT Index</c:v>
                </c:pt>
                <c:pt idx="1">
                  <c:v>MSCI World ex USA Small Cap Index (net div.)</c:v>
                </c:pt>
                <c:pt idx="2">
                  <c:v>S&amp;P 500 Index</c:v>
                </c:pt>
                <c:pt idx="3">
                  <c:v>Russell 1000 Index</c:v>
                </c:pt>
                <c:pt idx="4">
                  <c:v>Bloomberg US Aggregate Bond Index</c:v>
                </c:pt>
                <c:pt idx="5">
                  <c:v>One-Month US Treasury Bills</c:v>
                </c:pt>
                <c:pt idx="6">
                  <c:v>Russell 3000 Index</c:v>
                </c:pt>
                <c:pt idx="7">
                  <c:v>MSCI World ex USA Index (net div.)</c:v>
                </c:pt>
                <c:pt idx="8">
                  <c:v>Russell 1000 Value Index</c:v>
                </c:pt>
                <c:pt idx="9">
                  <c:v>MSCI World ex USA Value Index (net div.)</c:v>
                </c:pt>
                <c:pt idx="10">
                  <c:v>S&amp;P Global ex US REIT Index (net div.)</c:v>
                </c:pt>
                <c:pt idx="11">
                  <c:v>MSCI Emerging Markets Small Cap Index (net div.)</c:v>
                </c:pt>
                <c:pt idx="12">
                  <c:v>Russell 2000 Value Index</c:v>
                </c:pt>
                <c:pt idx="13">
                  <c:v>MSCI All Country World ex USA Index (net div.)</c:v>
                </c:pt>
                <c:pt idx="14">
                  <c:v>Russell 2000 Index</c:v>
                </c:pt>
                <c:pt idx="15">
                  <c:v>MSCI Emerging Markets Value Index (net div.)</c:v>
                </c:pt>
                <c:pt idx="16">
                  <c:v>MSCI Emerging Markets Index (net div.)</c:v>
                </c:pt>
              </c:strCache>
            </c:strRef>
          </c:cat>
          <c:val>
            <c:numRef>
              <c:f>Sheet1!$B$2:$B$18</c:f>
              <c:numCache>
                <c:formatCode>#,##0.00;\-#,##0.00;</c:formatCode>
                <c:ptCount val="17"/>
                <c:pt idx="0">
                  <c:v>0</c:v>
                </c:pt>
                <c:pt idx="1">
                  <c:v>0</c:v>
                </c:pt>
                <c:pt idx="2">
                  <c:v>0</c:v>
                </c:pt>
                <c:pt idx="3">
                  <c:v>0</c:v>
                </c:pt>
                <c:pt idx="4">
                  <c:v>0</c:v>
                </c:pt>
                <c:pt idx="5">
                  <c:v>0</c:v>
                </c:pt>
                <c:pt idx="6">
                  <c:v>-0.1</c:v>
                </c:pt>
                <c:pt idx="7">
                  <c:v>-0.66</c:v>
                </c:pt>
                <c:pt idx="8">
                  <c:v>-0.78</c:v>
                </c:pt>
                <c:pt idx="9">
                  <c:v>-1.07</c:v>
                </c:pt>
                <c:pt idx="10">
                  <c:v>-1.71</c:v>
                </c:pt>
                <c:pt idx="11">
                  <c:v>-2.16</c:v>
                </c:pt>
                <c:pt idx="12">
                  <c:v>-2.98</c:v>
                </c:pt>
                <c:pt idx="13">
                  <c:v>-2.99</c:v>
                </c:pt>
                <c:pt idx="14">
                  <c:v>-4.3600000000000003</c:v>
                </c:pt>
                <c:pt idx="15">
                  <c:v>-5.08</c:v>
                </c:pt>
                <c:pt idx="16">
                  <c:v>-8.09</c:v>
                </c:pt>
              </c:numCache>
            </c:numRef>
          </c:val>
          <c:extLst>
            <c:ext xmlns:c16="http://schemas.microsoft.com/office/drawing/2014/chart" uri="{C3380CC4-5D6E-409C-BE32-E72D297353CC}">
              <c16:uniqueId val="{0000000E-255D-48F9-BB2A-C13C514A928D}"/>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Dow Jones US Select REIT Index</c:v>
                </c:pt>
                <c:pt idx="1">
                  <c:v>MSCI World ex USA Small Cap Index (net div.)</c:v>
                </c:pt>
                <c:pt idx="2">
                  <c:v>S&amp;P 500 Index</c:v>
                </c:pt>
                <c:pt idx="3">
                  <c:v>Russell 1000 Index</c:v>
                </c:pt>
                <c:pt idx="4">
                  <c:v>Bloomberg US Aggregate Bond Index</c:v>
                </c:pt>
                <c:pt idx="5">
                  <c:v>One-Month US Treasury Bills</c:v>
                </c:pt>
                <c:pt idx="6">
                  <c:v>Russell 3000 Index</c:v>
                </c:pt>
                <c:pt idx="7">
                  <c:v>MSCI World ex USA Index (net div.)</c:v>
                </c:pt>
                <c:pt idx="8">
                  <c:v>Russell 1000 Value Index</c:v>
                </c:pt>
                <c:pt idx="9">
                  <c:v>MSCI World ex USA Value Index (net div.)</c:v>
                </c:pt>
                <c:pt idx="10">
                  <c:v>S&amp;P Global ex US REIT Index (net div.)</c:v>
                </c:pt>
                <c:pt idx="11">
                  <c:v>MSCI Emerging Markets Small Cap Index (net div.)</c:v>
                </c:pt>
                <c:pt idx="12">
                  <c:v>Russell 2000 Value Index</c:v>
                </c:pt>
                <c:pt idx="13">
                  <c:v>MSCI All Country World ex USA Index (net div.)</c:v>
                </c:pt>
                <c:pt idx="14">
                  <c:v>Russell 2000 Index</c:v>
                </c:pt>
                <c:pt idx="15">
                  <c:v>MSCI Emerging Markets Value Index (net div.)</c:v>
                </c:pt>
                <c:pt idx="16">
                  <c:v>MSCI Emerging Markets Index (net div.)</c:v>
                </c:pt>
              </c:strCache>
            </c:strRef>
          </c:cat>
          <c:val>
            <c:numRef>
              <c:f>Sheet1!$C$2:$C$18</c:f>
              <c:numCache>
                <c:formatCode>#,##0.00;\-#,##0.00;</c:formatCode>
                <c:ptCount val="17"/>
                <c:pt idx="0">
                  <c:v>1.25</c:v>
                </c:pt>
                <c:pt idx="1">
                  <c:v>0.72</c:v>
                </c:pt>
                <c:pt idx="2">
                  <c:v>0.57999999999999996</c:v>
                </c:pt>
                <c:pt idx="3">
                  <c:v>0.21</c:v>
                </c:pt>
                <c:pt idx="4">
                  <c:v>0.05</c:v>
                </c:pt>
                <c:pt idx="5">
                  <c:v>0.01</c:v>
                </c:pt>
                <c:pt idx="6">
                  <c:v>0</c:v>
                </c:pt>
                <c:pt idx="7">
                  <c:v>0</c:v>
                </c:pt>
                <c:pt idx="8">
                  <c:v>0</c:v>
                </c:pt>
                <c:pt idx="9">
                  <c:v>0</c:v>
                </c:pt>
                <c:pt idx="10">
                  <c:v>0</c:v>
                </c:pt>
                <c:pt idx="11">
                  <c:v>0</c:v>
                </c:pt>
                <c:pt idx="12">
                  <c:v>0</c:v>
                </c:pt>
                <c:pt idx="13">
                  <c:v>0</c:v>
                </c:pt>
                <c:pt idx="14">
                  <c:v>0</c:v>
                </c:pt>
                <c:pt idx="15">
                  <c:v>0</c:v>
                </c:pt>
                <c:pt idx="16">
                  <c:v>0</c:v>
                </c:pt>
              </c:numCache>
            </c:numRef>
          </c:val>
          <c:extLst>
            <c:ext xmlns:c16="http://schemas.microsoft.com/office/drawing/2014/chart" uri="{C3380CC4-5D6E-409C-BE32-E72D297353CC}">
              <c16:uniqueId val="{0000000F-255D-48F9-BB2A-C13C514A928D}"/>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50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175"/>
        <c:baseTimeUnit val="days"/>
        <c:majorUnit val="1"/>
      </c:dateAx>
      <c:valAx>
        <c:axId val="43402368"/>
        <c:scaling>
          <c:orientation val="minMax"/>
          <c:max val="2.5"/>
          <c:min val="-9"/>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57376901165193"/>
          <c:y val="5.3097018226660728E-2"/>
          <c:w val="0.66003515662071877"/>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E6-4957-AF49-677C837291CD}"/>
                </c:ext>
              </c:extLst>
            </c:dLbl>
            <c:dLbl>
              <c:idx val="1"/>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58E6-4957-AF49-677C837291CD}"/>
                </c:ext>
              </c:extLst>
            </c:dLbl>
            <c:dLbl>
              <c:idx val="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58E6-4957-AF49-677C837291CD}"/>
                </c:ext>
              </c:extLst>
            </c:dLbl>
            <c:dLbl>
              <c:idx val="3"/>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58E6-4957-AF49-677C837291CD}"/>
                </c:ext>
              </c:extLst>
            </c:dLbl>
            <c:dLbl>
              <c:idx val="4"/>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58E6-4957-AF49-677C837291CD}"/>
                </c:ext>
              </c:extLst>
            </c:dLbl>
            <c:dLbl>
              <c:idx val="5"/>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58E6-4957-AF49-677C837291CD}"/>
                </c:ext>
              </c:extLst>
            </c:dLbl>
            <c:dLbl>
              <c:idx val="6"/>
              <c:numFmt formatCode="#,##0.00;\-#,##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58E6-4957-AF49-677C837291CD}"/>
                </c:ext>
              </c:extLst>
            </c:dLbl>
            <c:dLbl>
              <c:idx val="7"/>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58E6-4957-AF49-677C837291CD}"/>
                </c:ext>
              </c:extLst>
            </c:dLbl>
            <c:dLbl>
              <c:idx val="8"/>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58E6-4957-AF49-677C837291CD}"/>
                </c:ext>
              </c:extLst>
            </c:dLbl>
            <c:dLbl>
              <c:idx val="9"/>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58E6-4957-AF49-677C837291CD}"/>
                </c:ext>
              </c:extLst>
            </c:dLbl>
            <c:dLbl>
              <c:idx val="10"/>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58E6-4957-AF49-677C837291CD}"/>
                </c:ext>
              </c:extLst>
            </c:dLbl>
            <c:dLbl>
              <c:idx val="1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58E6-4957-AF49-677C837291CD}"/>
                </c:ext>
              </c:extLst>
            </c:dLbl>
            <c:numFmt formatCode="#,##0.00;\-#,##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Value</c:v>
                </c:pt>
                <c:pt idx="5">
                  <c:v>Small Cap</c:v>
                </c:pt>
                <c:pt idx="6">
                  <c:v>Small Growth</c:v>
                </c:pt>
              </c:strCache>
            </c:strRef>
          </c:cat>
          <c:val>
            <c:numRef>
              <c:f>Sheet1!$B$2:$B$8</c:f>
              <c:numCache>
                <c:formatCode>0.00</c:formatCode>
                <c:ptCount val="7"/>
                <c:pt idx="0">
                  <c:v>0</c:v>
                </c:pt>
                <c:pt idx="1">
                  <c:v>0</c:v>
                </c:pt>
                <c:pt idx="2">
                  <c:v>-0.1</c:v>
                </c:pt>
                <c:pt idx="3">
                  <c:v>-0.78</c:v>
                </c:pt>
                <c:pt idx="4">
                  <c:v>-2.98</c:v>
                </c:pt>
                <c:pt idx="5">
                  <c:v>-4.3600000000000003</c:v>
                </c:pt>
                <c:pt idx="6">
                  <c:v>-5.65</c:v>
                </c:pt>
              </c:numCache>
            </c:numRef>
          </c:val>
          <c:extLst>
            <c:ext xmlns:c16="http://schemas.microsoft.com/office/drawing/2014/chart" uri="{C3380CC4-5D6E-409C-BE32-E72D297353CC}">
              <c16:uniqueId val="{0000000C-58E6-4957-AF49-677C837291CD}"/>
            </c:ext>
          </c:extLst>
        </c:ser>
        <c:ser>
          <c:idx val="1"/>
          <c:order val="1"/>
          <c:tx>
            <c:strRef>
              <c:f>Sheet1!$C$1</c:f>
              <c:strCache>
                <c:ptCount val="1"/>
                <c:pt idx="0">
                  <c:v>positive</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Value</c:v>
                </c:pt>
                <c:pt idx="5">
                  <c:v>Small Cap</c:v>
                </c:pt>
                <c:pt idx="6">
                  <c:v>Small Growth</c:v>
                </c:pt>
              </c:strCache>
            </c:strRef>
          </c:cat>
          <c:val>
            <c:numRef>
              <c:f>Sheet1!$C$2:$C$8</c:f>
              <c:numCache>
                <c:formatCode>0.00</c:formatCode>
                <c:ptCount val="7"/>
                <c:pt idx="0">
                  <c:v>1.1599999999999999</c:v>
                </c:pt>
                <c:pt idx="1">
                  <c:v>0.21</c:v>
                </c:pt>
                <c:pt idx="2">
                  <c:v>0</c:v>
                </c:pt>
                <c:pt idx="3">
                  <c:v>0</c:v>
                </c:pt>
                <c:pt idx="4">
                  <c:v>0</c:v>
                </c:pt>
                <c:pt idx="5">
                  <c:v>0</c:v>
                </c:pt>
                <c:pt idx="6">
                  <c:v>0</c:v>
                </c:pt>
              </c:numCache>
            </c:numRef>
          </c:val>
          <c:extLst>
            <c:ext xmlns:c16="http://schemas.microsoft.com/office/drawing/2014/chart" uri="{C3380CC4-5D6E-409C-BE32-E72D297353CC}">
              <c16:uniqueId val="{0000000D-58E6-4957-AF49-677C837291CD}"/>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2"/>
          <c:min val="-7"/>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7844910701987974E-2"/>
          <c:y val="0.16183679448444169"/>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814E-4BEB-A67B-B6673889490A}"/>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814E-4BEB-A67B-B6673889490A}"/>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814E-4BEB-A67B-B6673889490A}"/>
              </c:ext>
            </c:extLst>
          </c:dPt>
          <c:dLbls>
            <c:dLbl>
              <c:idx val="0"/>
              <c:layout>
                <c:manualLayout>
                  <c:x val="4.0665277177465112E-2"/>
                  <c:y val="-9.6550255703235652E-2"/>
                </c:manualLayout>
              </c:layout>
              <c:tx>
                <c:rich>
                  <a:bodyPr anchor="t" anchorCtr="0"/>
                  <a:lstStyle/>
                  <a:p>
                    <a:pPr algn="l">
                      <a:defRPr/>
                    </a:pPr>
                    <a:r>
                      <a:rPr lang="en-US" sz="3200" dirty="0">
                        <a:solidFill>
                          <a:schemeClr val="bg2"/>
                        </a:solidFill>
                      </a:rPr>
                      <a:t>59%</a:t>
                    </a:r>
                    <a:r>
                      <a:rPr lang="en-US" sz="900" dirty="0">
                        <a:solidFill>
                          <a:schemeClr val="bg2"/>
                        </a:solidFill>
                      </a:rPr>
                      <a:t> </a:t>
                    </a:r>
                    <a:br>
                      <a:rPr lang="en-US" sz="900" dirty="0">
                        <a:solidFill>
                          <a:schemeClr val="bg2"/>
                        </a:solidFill>
                      </a:rPr>
                    </a:b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$44.0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3264965649170675"/>
                      <c:h val="0.46119407906318338"/>
                    </c:manualLayout>
                  </c15:layout>
                  <c15:showDataLabelsRange val="0"/>
                </c:ext>
                <c:ext xmlns:c16="http://schemas.microsoft.com/office/drawing/2014/chart" uri="{C3380CC4-5D6E-409C-BE32-E72D297353CC}">
                  <c16:uniqueId val="{00000001-814E-4BEB-A67B-B6673889490A}"/>
                </c:ext>
              </c:extLst>
            </c:dLbl>
            <c:dLbl>
              <c:idx val="1"/>
              <c:delete val="1"/>
              <c:extLst>
                <c:ext xmlns:c15="http://schemas.microsoft.com/office/drawing/2012/chart" uri="{CE6537A1-D6FC-4f65-9D91-7224C49458BB}"/>
                <c:ext xmlns:c16="http://schemas.microsoft.com/office/drawing/2014/chart" uri="{C3380CC4-5D6E-409C-BE32-E72D297353CC}">
                  <c16:uniqueId val="{00000003-814E-4BEB-A67B-B6673889490A}"/>
                </c:ext>
              </c:extLst>
            </c:dLbl>
            <c:dLbl>
              <c:idx val="2"/>
              <c:delete val="1"/>
              <c:extLst>
                <c:ext xmlns:c15="http://schemas.microsoft.com/office/drawing/2012/chart" uri="{CE6537A1-D6FC-4f65-9D91-7224C49458BB}"/>
                <c:ext xmlns:c16="http://schemas.microsoft.com/office/drawing/2014/chart" uri="{C3380CC4-5D6E-409C-BE32-E72D297353CC}">
                  <c16:uniqueId val="{00000005-814E-4BEB-A67B-B6673889490A}"/>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0.0%</c:formatCode>
                <c:ptCount val="3"/>
                <c:pt idx="0">
                  <c:v>0.58507663662704079</c:v>
                </c:pt>
                <c:pt idx="1">
                  <c:v>0.29517646011244453</c:v>
                </c:pt>
                <c:pt idx="2">
                  <c:v>0.1197469032605146</c:v>
                </c:pt>
              </c:numCache>
            </c:numRef>
          </c:val>
          <c:extLst>
            <c:ext xmlns:c16="http://schemas.microsoft.com/office/drawing/2014/chart" uri="{C3380CC4-5D6E-409C-BE32-E72D297353CC}">
              <c16:uniqueId val="{00000006-814E-4BEB-A67B-B6673889490A}"/>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0.00</c:formatCode>
                <c:ptCount val="3"/>
                <c:pt idx="0">
                  <c:v>43.962994454409902</c:v>
                </c:pt>
                <c:pt idx="1">
                  <c:v>22.17972871692</c:v>
                </c:pt>
                <c:pt idx="2">
                  <c:v>8.9978510752440002</c:v>
                </c:pt>
              </c:numCache>
            </c:numRef>
          </c:val>
          <c:extLst>
            <c:ext xmlns:c16="http://schemas.microsoft.com/office/drawing/2014/chart" uri="{C3380CC4-5D6E-409C-BE32-E72D297353CC}">
              <c16:uniqueId val="{00000007-814E-4BEB-A67B-B6673889490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118677339021559"/>
          <c:y val="0.13355667891784007"/>
          <c:w val="0.75535109368860975"/>
          <c:h val="0.76054610011074741"/>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Small Cap</c:v>
                </c:pt>
                <c:pt idx="1">
                  <c:v>Growth</c:v>
                </c:pt>
                <c:pt idx="2">
                  <c:v>Large Cap</c:v>
                </c:pt>
                <c:pt idx="3">
                  <c:v>Value</c:v>
                </c:pt>
              </c:strCache>
            </c:strRef>
          </c:cat>
          <c:val>
            <c:numRef>
              <c:f>Sheet1!$B$3:$B$6</c:f>
              <c:numCache>
                <c:formatCode>#,##0.00;\-#,##0.00</c:formatCode>
                <c:ptCount val="4"/>
                <c:pt idx="0">
                  <c:v>2.48</c:v>
                </c:pt>
                <c:pt idx="1">
                  <c:v>1.55</c:v>
                </c:pt>
                <c:pt idx="2">
                  <c:v>1.1499999999999999</c:v>
                </c:pt>
                <c:pt idx="3">
                  <c:v>0.76</c:v>
                </c:pt>
              </c:numCache>
            </c:numRef>
          </c:val>
          <c:extLst>
            <c:ext xmlns:c16="http://schemas.microsoft.com/office/drawing/2014/chart" uri="{C3380CC4-5D6E-409C-BE32-E72D297353CC}">
              <c16:uniqueId val="{00000000-25B9-4EF3-8ABA-08DD6B800D04}"/>
            </c:ext>
          </c:extLst>
        </c:ser>
        <c:ser>
          <c:idx val="3"/>
          <c:order val="1"/>
          <c:tx>
            <c:strRef>
              <c:f>Sheet1!$C$2</c:f>
              <c:strCache>
                <c:ptCount val="1"/>
                <c:pt idx="0">
                  <c:v>US currency</c:v>
                </c:pt>
              </c:strCache>
            </c:strRef>
          </c:tx>
          <c:spPr>
            <a:solidFill>
              <a:schemeClr val="bg1">
                <a:lumMod val="65000"/>
              </a:schemeClr>
            </a:solidFill>
          </c:spPr>
          <c:invertIfNegative val="0"/>
          <c:dLbls>
            <c:dLbl>
              <c:idx val="0"/>
              <c:numFmt formatCode="0.00;\-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707B-4938-B59A-CCAAAB7E8B80}"/>
                </c:ext>
              </c:extLst>
            </c:dLbl>
            <c:dLbl>
              <c:idx val="1"/>
              <c:layout>
                <c:manualLayout>
                  <c:x val="7.1942432458612805E-3"/>
                  <c:y val="-9.65996908809891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B9-4EF3-8ABA-08DD6B800D04}"/>
                </c:ext>
              </c:extLst>
            </c:dLbl>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0.72</c:v>
                </c:pt>
                <c:pt idx="1">
                  <c:v>-0.25</c:v>
                </c:pt>
                <c:pt idx="2">
                  <c:v>-0.66</c:v>
                </c:pt>
                <c:pt idx="3">
                  <c:v>-1.07</c:v>
                </c:pt>
              </c:numCache>
            </c:numRef>
          </c:val>
          <c:extLst>
            <c:ext xmlns:c16="http://schemas.microsoft.com/office/drawing/2014/chart" uri="{C3380CC4-5D6E-409C-BE32-E72D297353CC}">
              <c16:uniqueId val="{00000004-25B9-4EF3-8ABA-08DD6B800D04}"/>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2.8"/>
          <c:min val="-1.6"/>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47402432300683722"/>
          <c:y val="4.829984544049459E-3"/>
          <c:w val="0.49925741220949638"/>
          <c:h val="7.7035971595127123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62905159411963"/>
          <c:y val="0.10644203101903275"/>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8A0F-413F-B68F-46D2625F8640}"/>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8A0F-413F-B68F-46D2625F8640}"/>
              </c:ext>
            </c:extLst>
          </c:dPt>
          <c:dPt>
            <c:idx val="2"/>
            <c:bubble3D val="0"/>
            <c:extLst>
              <c:ext xmlns:c16="http://schemas.microsoft.com/office/drawing/2014/chart" uri="{C3380CC4-5D6E-409C-BE32-E72D297353CC}">
                <c16:uniqueId val="{00000004-8A0F-413F-B68F-46D2625F8640}"/>
              </c:ext>
            </c:extLst>
          </c:dPt>
          <c:dLbls>
            <c:dLbl>
              <c:idx val="0"/>
              <c:delete val="1"/>
              <c:extLst>
                <c:ext xmlns:c15="http://schemas.microsoft.com/office/drawing/2012/chart" uri="{CE6537A1-D6FC-4f65-9D91-7224C49458BB}"/>
                <c:ext xmlns:c16="http://schemas.microsoft.com/office/drawing/2014/chart" uri="{C3380CC4-5D6E-409C-BE32-E72D297353CC}">
                  <c16:uniqueId val="{00000001-8A0F-413F-B68F-46D2625F8640}"/>
                </c:ext>
              </c:extLst>
            </c:dLbl>
            <c:dLbl>
              <c:idx val="1"/>
              <c:layout>
                <c:manualLayout>
                  <c:x val="-4.2046592451394421E-3"/>
                  <c:y val="-0.2072983412831641"/>
                </c:manualLayout>
              </c:layout>
              <c:tx>
                <c:rich>
                  <a:bodyPr/>
                  <a:lstStyle/>
                  <a:p>
                    <a:pPr algn="l">
                      <a:defRPr/>
                    </a:pPr>
                    <a:r>
                      <a:rPr lang="en-US" sz="3200" dirty="0">
                        <a:solidFill>
                          <a:schemeClr val="accent4"/>
                        </a:solidFill>
                      </a:rPr>
                      <a:t>30%</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$22.2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8A0F-413F-B68F-46D2625F8640}"/>
                </c:ext>
              </c:extLst>
            </c:dLbl>
            <c:dLbl>
              <c:idx val="2"/>
              <c:delete val="1"/>
              <c:extLst>
                <c:ext xmlns:c15="http://schemas.microsoft.com/office/drawing/2012/chart" uri="{CE6537A1-D6FC-4f65-9D91-7224C49458BB}"/>
                <c:ext xmlns:c16="http://schemas.microsoft.com/office/drawing/2014/chart" uri="{C3380CC4-5D6E-409C-BE32-E72D297353CC}">
                  <c16:uniqueId val="{00000004-8A0F-413F-B68F-46D2625F8640}"/>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0.58507663662704079</c:v>
                </c:pt>
                <c:pt idx="1">
                  <c:v>0.29517646011244453</c:v>
                </c:pt>
                <c:pt idx="2">
                  <c:v>0.1197469032605146</c:v>
                </c:pt>
              </c:numCache>
            </c:numRef>
          </c:val>
          <c:extLst>
            <c:ext xmlns:c16="http://schemas.microsoft.com/office/drawing/2014/chart" uri="{C3380CC4-5D6E-409C-BE32-E72D297353CC}">
              <c16:uniqueId val="{00000005-8A0F-413F-B68F-46D2625F8640}"/>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41497123524421"/>
          <c:y val="0.18272282965725281"/>
          <c:w val="0.69227514353839492"/>
          <c:h val="0.72190636925933205"/>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Sheet1!$B$3:$B$6</c:f>
              <c:numCache>
                <c:formatCode>0.00;[Red]\-0.00;;</c:formatCode>
                <c:ptCount val="4"/>
                <c:pt idx="0">
                  <c:v>-0.08</c:v>
                </c:pt>
                <c:pt idx="1">
                  <c:v>-3.61</c:v>
                </c:pt>
                <c:pt idx="2">
                  <c:v>-6.69</c:v>
                </c:pt>
                <c:pt idx="3">
                  <c:v>-9.61</c:v>
                </c:pt>
              </c:numCache>
            </c:numRef>
          </c:val>
          <c:extLst>
            <c:ext xmlns:c16="http://schemas.microsoft.com/office/drawing/2014/chart" uri="{C3380CC4-5D6E-409C-BE32-E72D297353CC}">
              <c16:uniqueId val="{00000000-BCEC-4DC9-B09A-F84DC0EA826B}"/>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Sheet1!$C$3:$C$6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1-BCEC-4DC9-B09A-F84DC0EA826B}"/>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-2.16</c:v>
                </c:pt>
                <c:pt idx="1">
                  <c:v>-5.08</c:v>
                </c:pt>
                <c:pt idx="2">
                  <c:v>-8.09</c:v>
                </c:pt>
                <c:pt idx="3">
                  <c:v>-10.95</c:v>
                </c:pt>
              </c:numCache>
            </c:numRef>
          </c:val>
          <c:extLst>
            <c:ext xmlns:c16="http://schemas.microsoft.com/office/drawing/2014/chart" uri="{C3380CC4-5D6E-409C-BE32-E72D297353CC}">
              <c16:uniqueId val="{00000002-BCEC-4DC9-B09A-F84DC0EA826B}"/>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3-BCEC-4DC9-B09A-F84DC0EA826B}"/>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0"/>
          <c:min val="-13"/>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48504626736286111"/>
          <c:y val="1.9513818657023323E-2"/>
          <c:w val="0.40266878103047288"/>
          <c:h val="8.1055568316143883E-2"/>
        </c:manualLayout>
      </c:layout>
      <c:overlay val="0"/>
      <c:txPr>
        <a:bodyPr/>
        <a:lstStyle/>
        <a:p>
          <a:pPr>
            <a:defRPr baseline="0">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0.10239</cdr:x>
      <cdr:y>0.82057</cdr:y>
    </cdr:from>
    <cdr:to>
      <cdr:x>0.14412</cdr:x>
      <cdr:y>0.96655</cdr:y>
    </cdr:to>
    <cdr:sp macro="" textlink="">
      <cdr:nvSpPr>
        <cdr:cNvPr id="6" name="TextBox 16"/>
        <cdr:cNvSpPr txBox="1"/>
      </cdr:nvSpPr>
      <cdr:spPr>
        <a:xfrm xmlns:a="http://schemas.openxmlformats.org/drawingml/2006/main">
          <a:off x="407791" y="2096712"/>
          <a:ext cx="166194"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0.82057</cdr:y>
    </cdr:from>
    <cdr:to>
      <cdr:x>0.21879</cdr:x>
      <cdr:y>0.96655</cdr:y>
    </cdr:to>
    <cdr:sp macro="" textlink="">
      <cdr:nvSpPr>
        <cdr:cNvPr id="7" name="TextBox 22"/>
        <cdr:cNvSpPr txBox="1"/>
      </cdr:nvSpPr>
      <cdr:spPr>
        <a:xfrm xmlns:a="http://schemas.openxmlformats.org/drawingml/2006/main">
          <a:off x="705163" y="2096712"/>
          <a:ext cx="166195"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0.82057</cdr:y>
    </cdr:from>
    <cdr:to>
      <cdr:x>0.34854</cdr:x>
      <cdr:y>0.96655</cdr:y>
    </cdr:to>
    <cdr:sp macro="" textlink="">
      <cdr:nvSpPr>
        <cdr:cNvPr id="8" name="TextBox 24"/>
        <cdr:cNvSpPr txBox="1"/>
      </cdr:nvSpPr>
      <cdr:spPr>
        <a:xfrm xmlns:a="http://schemas.openxmlformats.org/drawingml/2006/main">
          <a:off x="1203468" y="2096712"/>
          <a:ext cx="184635"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0.77454</cdr:x>
      <cdr:y>0.82057</cdr:y>
    </cdr:from>
    <cdr:to>
      <cdr:x>0.82243</cdr:x>
      <cdr:y>0.92898</cdr:y>
    </cdr:to>
    <cdr:sp macro="" textlink="">
      <cdr:nvSpPr>
        <cdr:cNvPr id="9" name="TextBox 25"/>
        <cdr:cNvSpPr txBox="1"/>
      </cdr:nvSpPr>
      <cdr:spPr>
        <a:xfrm xmlns:a="http://schemas.openxmlformats.org/drawingml/2006/main">
          <a:off x="3084682" y="2096712"/>
          <a:ext cx="190744"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479FEA-9F49-45EC-AF32-861AF283ACD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98F02F-E1C2-41A2-9BEE-BCD2986DC751}"/>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D1D580A-36D8-439C-B10B-B8C5BF4522CB}" type="datetimeFigureOut">
              <a:rPr lang="en-US" smtClean="0"/>
              <a:t>10/7/2021</a:t>
            </a:fld>
            <a:endParaRPr lang="en-US"/>
          </a:p>
        </p:txBody>
      </p:sp>
      <p:sp>
        <p:nvSpPr>
          <p:cNvPr id="4" name="Footer Placeholder 3">
            <a:extLst>
              <a:ext uri="{FF2B5EF4-FFF2-40B4-BE49-F238E27FC236}">
                <a16:creationId xmlns:a16="http://schemas.microsoft.com/office/drawing/2014/main" id="{5AE3DE42-8A3E-4DD7-9F08-623EA8F25A27}"/>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39795A-A822-4C69-A845-DD1C9969CBE8}"/>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F3B3811-51EB-4933-B74E-B77D0E869CA8}" type="slidenum">
              <a:rPr lang="en-US" smtClean="0"/>
              <a:t>‹#›</a:t>
            </a:fld>
            <a:endParaRPr lang="en-US"/>
          </a:p>
        </p:txBody>
      </p:sp>
    </p:spTree>
    <p:extLst>
      <p:ext uri="{BB962C8B-B14F-4D97-AF65-F5344CB8AC3E}">
        <p14:creationId xmlns:p14="http://schemas.microsoft.com/office/powerpoint/2010/main" val="293785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10/7/2021</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61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17</a:t>
            </a:fld>
            <a:endParaRPr lang="en-US" dirty="0"/>
          </a:p>
        </p:txBody>
      </p:sp>
    </p:spTree>
    <p:extLst>
      <p:ext uri="{BB962C8B-B14F-4D97-AF65-F5344CB8AC3E}">
        <p14:creationId xmlns:p14="http://schemas.microsoft.com/office/powerpoint/2010/main" val="385664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7307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9812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13</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14</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12.xlsx"/><Relationship Id="rId7"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9.xlsx"/><Relationship Id="rId7"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jpg"/><Relationship Id="rId5" Type="http://schemas.openxmlformats.org/officeDocument/2006/relationships/image" Target="../media/image8.emf"/><Relationship Id="rId4" Type="http://schemas.openxmlformats.org/officeDocument/2006/relationships/package" Target="../embeddings/Microsoft_Excel_Worksheet23.xlsx"/></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7"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9.emf"/><Relationship Id="rId5" Type="http://schemas.openxmlformats.org/officeDocument/2006/relationships/package" Target="../embeddings/Microsoft_Excel_Worksheet26.xlsx"/><Relationship Id="rId4" Type="http://schemas.openxmlformats.org/officeDocument/2006/relationships/chart" Target="../charts/chart19.xml"/></Relationships>
</file>

<file path=ppt/slides/_rels/slide16.xml.rels><?xml version="1.0" encoding="UTF-8" standalone="yes"?>
<Relationships xmlns="http://schemas.openxmlformats.org/package/2006/relationships"><Relationship Id="rId8" Type="http://schemas.openxmlformats.org/officeDocument/2006/relationships/chart" Target="../charts/chart22.xml"/><Relationship Id="rId13" Type="http://schemas.openxmlformats.org/officeDocument/2006/relationships/image" Target="../media/image11.emf"/><Relationship Id="rId3" Type="http://schemas.openxmlformats.org/officeDocument/2006/relationships/oleObject" Target="../embeddings/oleObject1.bin"/><Relationship Id="rId7" Type="http://schemas.openxmlformats.org/officeDocument/2006/relationships/chart" Target="../charts/chart21.xml"/><Relationship Id="rId12" Type="http://schemas.openxmlformats.org/officeDocument/2006/relationships/package" Target="../embeddings/Microsoft_Excel_Worksheet33.xlsx"/><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chart" Target="../charts/chart20.xml"/><Relationship Id="rId11" Type="http://schemas.openxmlformats.org/officeDocument/2006/relationships/chart" Target="../charts/chart25.xml"/><Relationship Id="rId5" Type="http://schemas.openxmlformats.org/officeDocument/2006/relationships/oleObject" Target="../embeddings/oleObject2.bin"/><Relationship Id="rId10" Type="http://schemas.openxmlformats.org/officeDocument/2006/relationships/chart" Target="../charts/chart24.xml"/><Relationship Id="rId4" Type="http://schemas.openxmlformats.org/officeDocument/2006/relationships/image" Target="../media/image10.emf"/><Relationship Id="rId9" Type="http://schemas.openxmlformats.org/officeDocument/2006/relationships/chart" Target="../charts/chart23.xml"/><Relationship Id="rId1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chart" Target="../charts/chart26.xml"/><Relationship Id="rId7"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chart" Target="../charts/chart27.xml"/><Relationship Id="rId5" Type="http://schemas.openxmlformats.org/officeDocument/2006/relationships/image" Target="../media/image12.emf"/><Relationship Id="rId4" Type="http://schemas.openxmlformats.org/officeDocument/2006/relationships/package" Target="../embeddings/Microsoft_Excel_Worksheet35.xlsx"/></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6.xlsx"/><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9.xlsx"/><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highlight>
                  <a:srgbClr val="FFFFFF"/>
                </a:highlight>
              </a:rPr>
              <a:t>Q3</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a:xfrm>
            <a:off x="3525169" y="9211382"/>
            <a:ext cx="3723294" cy="591671"/>
          </a:xfrm>
        </p:spPr>
        <p:txBody>
          <a:bodyPr/>
          <a:lstStyle/>
          <a:p>
            <a:r>
              <a:rPr lang="en-US" dirty="0">
                <a:highlight>
                  <a:srgbClr val="FFFFFF"/>
                </a:highlight>
              </a:rPr>
              <a:t>Third Quarter 2021</a:t>
            </a:r>
          </a:p>
        </p:txBody>
      </p:sp>
      <p:pic>
        <p:nvPicPr>
          <p:cNvPr id="6" name="Picture Placeholder 5">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662" r="10662"/>
          <a:stretch>
            <a:fillRect/>
          </a:stretch>
        </p:blipFill>
        <p:spPr>
          <a:prstGeom prst="rect">
            <a:avLst/>
          </a:prstGeom>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a:extLst>
              <a:ext uri="{FF2B5EF4-FFF2-40B4-BE49-F238E27FC236}">
                <a16:creationId xmlns:a16="http://schemas.microsoft.com/office/drawing/2014/main" id="{E25D833E-AE40-42DD-92AC-DF5786AFB003}"/>
              </a:ext>
            </a:extLst>
          </p:cNvPr>
          <p:cNvGraphicFramePr>
            <a:graphicFrameLocks noChangeAspect="1"/>
          </p:cNvGraphicFramePr>
          <p:nvPr>
            <p:extLst>
              <p:ext uri="{D42A27DB-BD31-4B8C-83A1-F6EECF244321}">
                <p14:modId xmlns:p14="http://schemas.microsoft.com/office/powerpoint/2010/main" val="2371821795"/>
              </p:ext>
            </p:extLst>
          </p:nvPr>
        </p:nvGraphicFramePr>
        <p:xfrm>
          <a:off x="3495675" y="6115050"/>
          <a:ext cx="3802063" cy="1516063"/>
        </p:xfrm>
        <a:graphic>
          <a:graphicData uri="http://schemas.openxmlformats.org/presentationml/2006/ole">
            <mc:AlternateContent xmlns:mc="http://schemas.openxmlformats.org/markup-compatibility/2006">
              <mc:Choice xmlns:v="urn:schemas-microsoft-com:vml" Requires="v">
                <p:oleObj name="Worksheet" r:id="rId3" imgW="3802484" imgH="1516327" progId="Excel.Sheet.12">
                  <p:embed/>
                </p:oleObj>
              </mc:Choice>
              <mc:Fallback>
                <p:oleObj name="Worksheet" r:id="rId3" imgW="3802484" imgH="1516327" progId="Excel.Sheet.12">
                  <p:embed/>
                  <p:pic>
                    <p:nvPicPr>
                      <p:cNvPr id="23" name="Object 22">
                        <a:extLst>
                          <a:ext uri="{FF2B5EF4-FFF2-40B4-BE49-F238E27FC236}">
                            <a16:creationId xmlns:a16="http://schemas.microsoft.com/office/drawing/2014/main" id="{E25D833E-AE40-42DD-92AC-DF5786AFB003}"/>
                          </a:ext>
                        </a:extLst>
                      </p:cNvPr>
                      <p:cNvPicPr/>
                      <p:nvPr/>
                    </p:nvPicPr>
                    <p:blipFill>
                      <a:blip r:embed="rId4"/>
                      <a:stretch>
                        <a:fillRect/>
                      </a:stretch>
                    </p:blipFill>
                    <p:spPr>
                      <a:xfrm>
                        <a:off x="3495675" y="6115050"/>
                        <a:ext cx="3802063" cy="1516063"/>
                      </a:xfrm>
                      <a:prstGeom prst="rect">
                        <a:avLst/>
                      </a:prstGeom>
                    </p:spPr>
                  </p:pic>
                </p:oleObj>
              </mc:Fallback>
            </mc:AlternateContent>
          </a:graphicData>
        </a:graphic>
      </p:graphicFrame>
      <p:sp>
        <p:nvSpPr>
          <p:cNvPr id="3" name="Title 2"/>
          <p:cNvSpPr>
            <a:spLocks noGrp="1"/>
          </p:cNvSpPr>
          <p:nvPr>
            <p:ph type="title"/>
          </p:nvPr>
        </p:nvSpPr>
        <p:spPr>
          <a:noFill/>
        </p:spPr>
        <p:txBody>
          <a:bodyPr/>
          <a:lstStyle/>
          <a:p>
            <a:r>
              <a:rPr lang="en-US" dirty="0"/>
              <a:t>Emerging Markets Stocks</a:t>
            </a:r>
          </a:p>
        </p:txBody>
      </p:sp>
      <p:sp>
        <p:nvSpPr>
          <p:cNvPr id="6" name="Text Placeholder 5"/>
          <p:cNvSpPr>
            <a:spLocks noGrp="1"/>
          </p:cNvSpPr>
          <p:nvPr>
            <p:ph type="body" sz="quarter" idx="14"/>
          </p:nvPr>
        </p:nvSpPr>
        <p:spPr/>
        <p:txBody>
          <a:bodyPr/>
          <a:lstStyle/>
          <a:p>
            <a:pPr lvl="0"/>
            <a:r>
              <a:rPr lang="en-US" dirty="0">
                <a:highlight>
                  <a:srgbClr val="FFFFFF"/>
                </a:highlight>
              </a:rPr>
              <a:t>Third Quarter 2021 Index </a:t>
            </a:r>
            <a:r>
              <a:rPr lang="en-US" dirty="0"/>
              <a:t>Returns</a:t>
            </a:r>
          </a:p>
        </p:txBody>
      </p:sp>
      <p:sp>
        <p:nvSpPr>
          <p:cNvPr id="8" name="Text Placeholder 7"/>
          <p:cNvSpPr>
            <a:spLocks noGrp="1"/>
          </p:cNvSpPr>
          <p:nvPr>
            <p:ph type="body" sz="quarter" idx="18"/>
          </p:nvPr>
        </p:nvSpPr>
        <p:spPr>
          <a:xfrm>
            <a:off x="429800" y="2604477"/>
            <a:ext cx="2561746" cy="2856523"/>
          </a:xfrm>
        </p:spPr>
        <p:txBody>
          <a:bodyPr/>
          <a:lstStyle/>
          <a:p>
            <a:r>
              <a:rPr lang="en-US" dirty="0"/>
              <a:t>Emerging markets posted negative returns for the quarter, underperforming the US and non-US developed equity markets. </a:t>
            </a:r>
          </a:p>
          <a:p>
            <a:r>
              <a:rPr lang="en-US" dirty="0"/>
              <a:t>Value outperformed growth.</a:t>
            </a:r>
          </a:p>
          <a:p>
            <a:r>
              <a:rPr lang="en-US" dirty="0"/>
              <a:t>Small caps outperformed large caps.</a:t>
            </a: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5"/>
          </p:nvPr>
        </p:nvSpPr>
        <p:spPr>
          <a:xfrm>
            <a:off x="434226" y="927821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2021, all rights reserved. Frank Russell Company is the source and owner of the trademarks, service marks, and copyrights related to the Russell Indexes.</a:t>
            </a:r>
          </a:p>
          <a:p>
            <a:endParaRPr lang="en-US" dirty="0"/>
          </a:p>
        </p:txBody>
      </p:sp>
      <p:sp>
        <p:nvSpPr>
          <p:cNvPr id="4" name="Slide Number Placeholder 3"/>
          <p:cNvSpPr>
            <a:spLocks noGrp="1"/>
          </p:cNvSpPr>
          <p:nvPr>
            <p:ph type="sldNum" sz="quarter" idx="12"/>
          </p:nvPr>
        </p:nvSpPr>
        <p:spPr/>
        <p:txBody>
          <a:bodyPr/>
          <a:lstStyle/>
          <a:p>
            <a:fld id="{66F6FF41-5833-4EBF-9145-362BCED2914A}" type="slidenum">
              <a:rPr lang="en-US" smtClean="0"/>
              <a:pPr/>
              <a:t>10</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76137" y="6122103"/>
            <a:ext cx="2709262" cy="439482"/>
            <a:chOff x="609600" y="4618157"/>
            <a:chExt cx="3771481" cy="439482"/>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609600" y="461815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grpSp>
        <p:nvGrpSpPr>
          <p:cNvPr id="19" name="Group 18">
            <a:extLst>
              <a:ext uri="{FF2B5EF4-FFF2-40B4-BE49-F238E27FC236}">
                <a16:creationId xmlns:a16="http://schemas.microsoft.com/office/drawing/2014/main" id="{96C013FE-FE7C-41DA-BA28-351CA23F8A0D}"/>
              </a:ext>
            </a:extLst>
          </p:cNvPr>
          <p:cNvGrpSpPr/>
          <p:nvPr/>
        </p:nvGrpSpPr>
        <p:grpSpPr>
          <a:xfrm>
            <a:off x="3407331" y="2604836"/>
            <a:ext cx="3949281" cy="342590"/>
            <a:chOff x="4635169" y="1826708"/>
            <a:chExt cx="4441437" cy="342590"/>
          </a:xfrm>
        </p:grpSpPr>
        <p:sp>
          <p:nvSpPr>
            <p:cNvPr id="20" name="Content Placeholder 9">
              <a:extLst>
                <a:ext uri="{FF2B5EF4-FFF2-40B4-BE49-F238E27FC236}">
                  <a16:creationId xmlns:a16="http://schemas.microsoft.com/office/drawing/2014/main" id="{782549D0-84CE-4820-9949-0DD7EE78C8DC}"/>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1" name="Straight Connector 20">
              <a:extLst>
                <a:ext uri="{FF2B5EF4-FFF2-40B4-BE49-F238E27FC236}">
                  <a16:creationId xmlns:a16="http://schemas.microsoft.com/office/drawing/2014/main" id="{A8C6E882-665F-44E2-B86E-6F95592BB620}"/>
                </a:ext>
              </a:extLst>
            </p:cNvPr>
            <p:cNvCxnSpPr>
              <a:cxnSpLocks/>
            </p:cNvCxnSpPr>
            <p:nvPr/>
          </p:nvCxnSpPr>
          <p:spPr>
            <a:xfrm flipV="1">
              <a:off x="4738883" y="2072908"/>
              <a:ext cx="424830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23">
            <a:extLst>
              <a:ext uri="{FF2B5EF4-FFF2-40B4-BE49-F238E27FC236}">
                <a16:creationId xmlns:a16="http://schemas.microsoft.com/office/drawing/2014/main" id="{2D57D32F-295F-4795-BC29-3551EC3F0EC0}"/>
              </a:ext>
            </a:extLst>
          </p:cNvPr>
          <p:cNvSpPr txBox="1">
            <a:spLocks/>
          </p:cNvSpPr>
          <p:nvPr/>
        </p:nvSpPr>
        <p:spPr>
          <a:xfrm>
            <a:off x="3402228" y="6281591"/>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24" name="Chart 23">
            <a:extLst>
              <a:ext uri="{FF2B5EF4-FFF2-40B4-BE49-F238E27FC236}">
                <a16:creationId xmlns:a16="http://schemas.microsoft.com/office/drawing/2014/main" id="{5FF77DB5-33D3-487F-940F-DCC416CF4CA5}"/>
              </a:ext>
            </a:extLst>
          </p:cNvPr>
          <p:cNvGraphicFramePr/>
          <p:nvPr>
            <p:extLst>
              <p:ext uri="{D42A27DB-BD31-4B8C-83A1-F6EECF244321}">
                <p14:modId xmlns:p14="http://schemas.microsoft.com/office/powerpoint/2010/main" val="3751308664"/>
              </p:ext>
            </p:extLst>
          </p:nvPr>
        </p:nvGraphicFramePr>
        <p:xfrm>
          <a:off x="3431423" y="2867419"/>
          <a:ext cx="4365064" cy="24096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a:extLst>
              <a:ext uri="{FF2B5EF4-FFF2-40B4-BE49-F238E27FC236}">
                <a16:creationId xmlns:a16="http://schemas.microsoft.com/office/drawing/2014/main" id="{60F55E3F-D965-4CB2-8588-5CC3D8C4F4D0}"/>
              </a:ext>
            </a:extLst>
          </p:cNvPr>
          <p:cNvGraphicFramePr/>
          <p:nvPr>
            <p:extLst>
              <p:ext uri="{D42A27DB-BD31-4B8C-83A1-F6EECF244321}">
                <p14:modId xmlns:p14="http://schemas.microsoft.com/office/powerpoint/2010/main" val="1249684463"/>
              </p:ext>
            </p:extLst>
          </p:nvPr>
        </p:nvGraphicFramePr>
        <p:xfrm>
          <a:off x="429801" y="6761619"/>
          <a:ext cx="4202358" cy="1559606"/>
        </p:xfrm>
        <a:graphic>
          <a:graphicData uri="http://schemas.openxmlformats.org/drawingml/2006/chart">
            <c:chart xmlns:c="http://schemas.openxmlformats.org/drawingml/2006/chart" xmlns:r="http://schemas.openxmlformats.org/officeDocument/2006/relationships" r:id="rId6"/>
          </a:graphicData>
        </a:graphic>
      </p:graphicFrame>
      <p:pic>
        <p:nvPicPr>
          <p:cNvPr id="26" name="Picture Placeholder 25">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2013841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6220F91-CEE7-4819-A852-241153F7EEE9}"/>
              </a:ext>
            </a:extLst>
          </p:cNvPr>
          <p:cNvGrpSpPr/>
          <p:nvPr/>
        </p:nvGrpSpPr>
        <p:grpSpPr>
          <a:xfrm>
            <a:off x="427878" y="3845555"/>
            <a:ext cx="4261104" cy="246221"/>
            <a:chOff x="383457" y="2606407"/>
            <a:chExt cx="4261104" cy="246221"/>
          </a:xfrm>
        </p:grpSpPr>
        <p:sp>
          <p:nvSpPr>
            <p:cNvPr id="13" name="TextBox 12">
              <a:extLst>
                <a:ext uri="{FF2B5EF4-FFF2-40B4-BE49-F238E27FC236}">
                  <a16:creationId xmlns:a16="http://schemas.microsoft.com/office/drawing/2014/main" id="{95EB91BE-B20B-494F-8AE9-A3DE953C3F93}"/>
                </a:ext>
              </a:extLst>
            </p:cNvPr>
            <p:cNvSpPr txBox="1"/>
            <p:nvPr/>
          </p:nvSpPr>
          <p:spPr bwMode="auto">
            <a:xfrm>
              <a:off x="383457" y="2606407"/>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AE18203D-3C13-4C08-B449-998C150E75F0}"/>
                </a:ext>
              </a:extLst>
            </p:cNvPr>
            <p:cNvCxnSpPr>
              <a:cxnSpLocks/>
            </p:cNvCxnSpPr>
            <p:nvPr/>
          </p:nvCxnSpPr>
          <p:spPr>
            <a:xfrm>
              <a:off x="472249" y="2850349"/>
              <a:ext cx="323718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noFill/>
        </p:spPr>
        <p:txBody>
          <a:bodyPr/>
          <a:lstStyle/>
          <a:p>
            <a:r>
              <a:rPr lang="en-US" dirty="0"/>
              <a:t>Select Market Performance</a:t>
            </a:r>
          </a:p>
        </p:txBody>
      </p:sp>
      <p:sp>
        <p:nvSpPr>
          <p:cNvPr id="17" name="Text Placeholder 16"/>
          <p:cNvSpPr>
            <a:spLocks noGrp="1"/>
          </p:cNvSpPr>
          <p:nvPr>
            <p:ph type="body" sz="quarter" idx="15"/>
          </p:nvPr>
        </p:nvSpPr>
        <p:spPr>
          <a:xfrm>
            <a:off x="434226" y="9176310"/>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MSCI Index returns are in USD net of dividend withholding taxes. Country returns are the country component indices of the MSCI All Country World ex USA IMI for all countries except the United States, where the Russell 3000 index is used instead. Frank Russell Company is the source and owner of the trademarks, service marks and copyrights related to the Russell Indexes. MSCI data © MSCI 2021, all rights reserved. Indices are not available for direct investment. Their performance does not reflect the expenses associated with the management of an actual portfolio. Past performance is not a guarantee of future results.</a:t>
            </a:r>
          </a:p>
        </p:txBody>
      </p:sp>
      <p:sp>
        <p:nvSpPr>
          <p:cNvPr id="19" name="Text Placeholder 18"/>
          <p:cNvSpPr>
            <a:spLocks noGrp="1"/>
          </p:cNvSpPr>
          <p:nvPr>
            <p:ph type="body" sz="quarter" idx="18"/>
          </p:nvPr>
        </p:nvSpPr>
        <p:spPr>
          <a:xfrm>
            <a:off x="429797" y="2599612"/>
            <a:ext cx="6636027" cy="1127530"/>
          </a:xfrm>
        </p:spPr>
        <p:txBody>
          <a:bodyPr/>
          <a:lstStyle/>
          <a:p>
            <a:r>
              <a:rPr lang="en-US" dirty="0"/>
              <a:t>In US dollar terms, Austria and Japan recorded the highest country performance in developed markets, while Belgium and Hong Kong posted the lowest returns for the quarter. In emerging markets, Argentina and the Czech Republic recorded the highest country performance, while Brazil and China posted the lowest performance.</a:t>
            </a:r>
          </a:p>
        </p:txBody>
      </p:sp>
      <p:sp>
        <p:nvSpPr>
          <p:cNvPr id="6" name="Text Placeholder 5"/>
          <p:cNvSpPr>
            <a:spLocks noGrp="1"/>
          </p:cNvSpPr>
          <p:nvPr>
            <p:ph type="body" sz="quarter" idx="14"/>
          </p:nvPr>
        </p:nvSpPr>
        <p:spPr>
          <a:xfrm>
            <a:off x="421704" y="1828374"/>
            <a:ext cx="6818025" cy="447862"/>
          </a:xfrm>
        </p:spPr>
        <p:txBody>
          <a:bodyPr/>
          <a:lstStyle/>
          <a:p>
            <a:pPr lvl="0"/>
            <a:r>
              <a:rPr lang="en-US" dirty="0">
                <a:highlight>
                  <a:srgbClr val="FFFFFF"/>
                </a:highlight>
              </a:rPr>
              <a:t>Third Quarter 2021 </a:t>
            </a:r>
            <a:r>
              <a:rPr lang="en-US" dirty="0"/>
              <a:t>Index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grpSp>
        <p:nvGrpSpPr>
          <p:cNvPr id="18" name="Group 17">
            <a:extLst>
              <a:ext uri="{FF2B5EF4-FFF2-40B4-BE49-F238E27FC236}">
                <a16:creationId xmlns:a16="http://schemas.microsoft.com/office/drawing/2014/main" id="{D0A57942-B8F3-49A6-A91D-73609F18688F}"/>
              </a:ext>
            </a:extLst>
          </p:cNvPr>
          <p:cNvGrpSpPr/>
          <p:nvPr/>
        </p:nvGrpSpPr>
        <p:grpSpPr>
          <a:xfrm>
            <a:off x="3976455" y="3845555"/>
            <a:ext cx="4261104" cy="246221"/>
            <a:chOff x="5234734" y="2432382"/>
            <a:chExt cx="4261104" cy="246221"/>
          </a:xfrm>
        </p:grpSpPr>
        <p:sp>
          <p:nvSpPr>
            <p:cNvPr id="20" name="TextBox 19">
              <a:extLst>
                <a:ext uri="{FF2B5EF4-FFF2-40B4-BE49-F238E27FC236}">
                  <a16:creationId xmlns:a16="http://schemas.microsoft.com/office/drawing/2014/main" id="{905213DF-C2C1-4E44-9753-7EA0A70B5904}"/>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6CE477A1-B4C8-4281-A74B-084557EB9CD1}"/>
                </a:ext>
              </a:extLst>
            </p:cNvPr>
            <p:cNvCxnSpPr>
              <a:cxnSpLocks/>
            </p:cNvCxnSpPr>
            <p:nvPr/>
          </p:nvCxnSpPr>
          <p:spPr>
            <a:xfrm>
              <a:off x="5321219" y="2676324"/>
              <a:ext cx="320180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2" name="Chart 21">
            <a:extLst>
              <a:ext uri="{FF2B5EF4-FFF2-40B4-BE49-F238E27FC236}">
                <a16:creationId xmlns:a16="http://schemas.microsoft.com/office/drawing/2014/main" id="{420EEFD7-2595-4417-A714-ABE856491090}"/>
              </a:ext>
            </a:extLst>
          </p:cNvPr>
          <p:cNvGraphicFramePr/>
          <p:nvPr>
            <p:extLst>
              <p:ext uri="{D42A27DB-BD31-4B8C-83A1-F6EECF244321}">
                <p14:modId xmlns:p14="http://schemas.microsoft.com/office/powerpoint/2010/main" val="367599640"/>
              </p:ext>
            </p:extLst>
          </p:nvPr>
        </p:nvGraphicFramePr>
        <p:xfrm>
          <a:off x="516670" y="4127984"/>
          <a:ext cx="3459784" cy="48720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03268F82-AA2B-461D-89DD-62F19A751B90}"/>
              </a:ext>
            </a:extLst>
          </p:cNvPr>
          <p:cNvGraphicFramePr/>
          <p:nvPr>
            <p:extLst>
              <p:ext uri="{D42A27DB-BD31-4B8C-83A1-F6EECF244321}">
                <p14:modId xmlns:p14="http://schemas.microsoft.com/office/powerpoint/2010/main" val="803720051"/>
              </p:ext>
            </p:extLst>
          </p:nvPr>
        </p:nvGraphicFramePr>
        <p:xfrm>
          <a:off x="4027405" y="4139272"/>
          <a:ext cx="3451593" cy="4888424"/>
        </p:xfrm>
        <a:graphic>
          <a:graphicData uri="http://schemas.openxmlformats.org/drawingml/2006/chart">
            <c:chart xmlns:c="http://schemas.openxmlformats.org/drawingml/2006/chart" xmlns:r="http://schemas.openxmlformats.org/officeDocument/2006/relationships" r:id="rId4"/>
          </a:graphicData>
        </a:graphic>
      </p:graphicFrame>
      <p:cxnSp>
        <p:nvCxnSpPr>
          <p:cNvPr id="24" name="Straight Connector 23">
            <a:extLst>
              <a:ext uri="{FF2B5EF4-FFF2-40B4-BE49-F238E27FC236}">
                <a16:creationId xmlns:a16="http://schemas.microsoft.com/office/drawing/2014/main" id="{1EB880FF-D53C-4906-A393-BE8837728D9E}"/>
              </a:ext>
            </a:extLst>
          </p:cNvPr>
          <p:cNvCxnSpPr/>
          <p:nvPr/>
        </p:nvCxnSpPr>
        <p:spPr>
          <a:xfrm>
            <a:off x="3913651"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25" name="Picture Placeholder 24">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241786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913651"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Currency Performance vs. US Dollar</a:t>
            </a:r>
          </a:p>
        </p:txBody>
      </p:sp>
      <p:sp>
        <p:nvSpPr>
          <p:cNvPr id="17" name="Text Placeholder 16"/>
          <p:cNvSpPr>
            <a:spLocks noGrp="1"/>
          </p:cNvSpPr>
          <p:nvPr>
            <p:ph type="body" sz="quarter" idx="15"/>
          </p:nvPr>
        </p:nvSpPr>
        <p:spPr>
          <a:xfrm>
            <a:off x="434226" y="9165363"/>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a:t>
            </a:r>
          </a:p>
          <a:p>
            <a:r>
              <a:rPr lang="en-US" dirty="0"/>
              <a:t>MSCI data © MSCI 2021, all rights reserved. </a:t>
            </a:r>
          </a:p>
        </p:txBody>
      </p:sp>
      <p:sp>
        <p:nvSpPr>
          <p:cNvPr id="19" name="Text Placeholder 18"/>
          <p:cNvSpPr>
            <a:spLocks noGrp="1"/>
          </p:cNvSpPr>
          <p:nvPr>
            <p:ph type="body" sz="quarter" idx="18"/>
          </p:nvPr>
        </p:nvSpPr>
        <p:spPr>
          <a:xfrm>
            <a:off x="429797" y="2599612"/>
            <a:ext cx="6809203" cy="1092903"/>
          </a:xfrm>
        </p:spPr>
        <p:txBody>
          <a:bodyPr/>
          <a:lstStyle/>
          <a:p>
            <a:r>
              <a:rPr lang="en-US" dirty="0"/>
              <a:t>In emerging and developed markets, most currencies depreciated vs. the US dollar. </a:t>
            </a:r>
          </a:p>
        </p:txBody>
      </p:sp>
      <p:sp>
        <p:nvSpPr>
          <p:cNvPr id="6" name="Text Placeholder 5"/>
          <p:cNvSpPr>
            <a:spLocks noGrp="1"/>
          </p:cNvSpPr>
          <p:nvPr>
            <p:ph type="body" sz="quarter" idx="14"/>
          </p:nvPr>
        </p:nvSpPr>
        <p:spPr/>
        <p:txBody>
          <a:bodyPr/>
          <a:lstStyle/>
          <a:p>
            <a:pPr lvl="0"/>
            <a:r>
              <a:rPr lang="en-US" dirty="0">
                <a:highlight>
                  <a:srgbClr val="FFFFFF"/>
                </a:highlight>
              </a:rPr>
              <a:t>Third Quarter 2021</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graphicFrame>
        <p:nvGraphicFramePr>
          <p:cNvPr id="22" name="Chart 21">
            <a:extLst>
              <a:ext uri="{FF2B5EF4-FFF2-40B4-BE49-F238E27FC236}">
                <a16:creationId xmlns:a16="http://schemas.microsoft.com/office/drawing/2014/main" id="{47BCFFE9-013B-4EC8-B569-CFDF5E8D9BBD}"/>
              </a:ext>
            </a:extLst>
          </p:cNvPr>
          <p:cNvGraphicFramePr/>
          <p:nvPr>
            <p:extLst>
              <p:ext uri="{D42A27DB-BD31-4B8C-83A1-F6EECF244321}">
                <p14:modId xmlns:p14="http://schemas.microsoft.com/office/powerpoint/2010/main" val="271015868"/>
              </p:ext>
            </p:extLst>
          </p:nvPr>
        </p:nvGraphicFramePr>
        <p:xfrm>
          <a:off x="4075296" y="4069312"/>
          <a:ext cx="3389755" cy="48955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07A0D402-BE70-4EBF-BC8B-5E6074C6BB1E}"/>
              </a:ext>
            </a:extLst>
          </p:cNvPr>
          <p:cNvGraphicFramePr/>
          <p:nvPr>
            <p:extLst>
              <p:ext uri="{D42A27DB-BD31-4B8C-83A1-F6EECF244321}">
                <p14:modId xmlns:p14="http://schemas.microsoft.com/office/powerpoint/2010/main" val="4103673336"/>
              </p:ext>
            </p:extLst>
          </p:nvPr>
        </p:nvGraphicFramePr>
        <p:xfrm>
          <a:off x="508685" y="4094059"/>
          <a:ext cx="3220449" cy="4895513"/>
        </p:xfrm>
        <a:graphic>
          <a:graphicData uri="http://schemas.openxmlformats.org/drawingml/2006/chart">
            <c:chart xmlns:c="http://schemas.openxmlformats.org/drawingml/2006/chart" xmlns:r="http://schemas.openxmlformats.org/officeDocument/2006/relationships" r:id="rId4"/>
          </a:graphicData>
        </a:graphic>
      </p:graphicFrame>
      <p:grpSp>
        <p:nvGrpSpPr>
          <p:cNvPr id="24" name="Group 23">
            <a:extLst>
              <a:ext uri="{FF2B5EF4-FFF2-40B4-BE49-F238E27FC236}">
                <a16:creationId xmlns:a16="http://schemas.microsoft.com/office/drawing/2014/main" id="{3B19BD4D-4502-4BF0-95FE-E5A32DEBC463}"/>
              </a:ext>
            </a:extLst>
          </p:cNvPr>
          <p:cNvGrpSpPr/>
          <p:nvPr/>
        </p:nvGrpSpPr>
        <p:grpSpPr>
          <a:xfrm>
            <a:off x="427878" y="3857912"/>
            <a:ext cx="4261104" cy="246221"/>
            <a:chOff x="383457" y="2606407"/>
            <a:chExt cx="4261104" cy="246221"/>
          </a:xfrm>
        </p:grpSpPr>
        <p:sp>
          <p:nvSpPr>
            <p:cNvPr id="25" name="TextBox 24">
              <a:extLst>
                <a:ext uri="{FF2B5EF4-FFF2-40B4-BE49-F238E27FC236}">
                  <a16:creationId xmlns:a16="http://schemas.microsoft.com/office/drawing/2014/main" id="{8391E0D9-EE42-40C8-B6DE-FD9F1A2469C1}"/>
                </a:ext>
              </a:extLst>
            </p:cNvPr>
            <p:cNvSpPr txBox="1"/>
            <p:nvPr/>
          </p:nvSpPr>
          <p:spPr bwMode="auto">
            <a:xfrm>
              <a:off x="383457" y="2606407"/>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26" name="Straight Connector 25">
              <a:extLst>
                <a:ext uri="{FF2B5EF4-FFF2-40B4-BE49-F238E27FC236}">
                  <a16:creationId xmlns:a16="http://schemas.microsoft.com/office/drawing/2014/main" id="{7DF5DB6F-2D17-4172-916B-366EFF6A94DC}"/>
                </a:ext>
              </a:extLst>
            </p:cNvPr>
            <p:cNvCxnSpPr>
              <a:cxnSpLocks/>
            </p:cNvCxnSpPr>
            <p:nvPr/>
          </p:nvCxnSpPr>
          <p:spPr>
            <a:xfrm>
              <a:off x="472249" y="2850349"/>
              <a:ext cx="323718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CB47764-8822-47CA-8869-ED6E9B0D6CCB}"/>
              </a:ext>
            </a:extLst>
          </p:cNvPr>
          <p:cNvGrpSpPr/>
          <p:nvPr/>
        </p:nvGrpSpPr>
        <p:grpSpPr>
          <a:xfrm>
            <a:off x="3976455" y="3857912"/>
            <a:ext cx="4261104" cy="246221"/>
            <a:chOff x="5234734" y="2432382"/>
            <a:chExt cx="4261104" cy="246221"/>
          </a:xfrm>
        </p:grpSpPr>
        <p:sp>
          <p:nvSpPr>
            <p:cNvPr id="28" name="TextBox 27">
              <a:extLst>
                <a:ext uri="{FF2B5EF4-FFF2-40B4-BE49-F238E27FC236}">
                  <a16:creationId xmlns:a16="http://schemas.microsoft.com/office/drawing/2014/main" id="{C613E719-7876-4930-8017-8FA81694F5FB}"/>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9" name="Straight Connector 28">
              <a:extLst>
                <a:ext uri="{FF2B5EF4-FFF2-40B4-BE49-F238E27FC236}">
                  <a16:creationId xmlns:a16="http://schemas.microsoft.com/office/drawing/2014/main" id="{48B71E2A-9BE8-4362-A083-CA156E5F33D1}"/>
                </a:ext>
              </a:extLst>
            </p:cNvPr>
            <p:cNvCxnSpPr>
              <a:cxnSpLocks/>
            </p:cNvCxnSpPr>
            <p:nvPr/>
          </p:nvCxnSpPr>
          <p:spPr>
            <a:xfrm>
              <a:off x="5321219" y="2676324"/>
              <a:ext cx="320180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8" name="Picture Placeholder 17">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103339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27BB2C60-EFE3-48FB-9961-8F4B6270A88E}"/>
              </a:ext>
            </a:extLst>
          </p:cNvPr>
          <p:cNvGraphicFramePr>
            <a:graphicFrameLocks noChangeAspect="1"/>
          </p:cNvGraphicFramePr>
          <p:nvPr>
            <p:extLst>
              <p:ext uri="{D42A27DB-BD31-4B8C-83A1-F6EECF244321}">
                <p14:modId xmlns:p14="http://schemas.microsoft.com/office/powerpoint/2010/main" val="1076788529"/>
              </p:ext>
            </p:extLst>
          </p:nvPr>
        </p:nvGraphicFramePr>
        <p:xfrm>
          <a:off x="3495651" y="6180162"/>
          <a:ext cx="3794125" cy="968375"/>
        </p:xfrm>
        <a:graphic>
          <a:graphicData uri="http://schemas.openxmlformats.org/presentationml/2006/ole">
            <mc:AlternateContent xmlns:mc="http://schemas.openxmlformats.org/markup-compatibility/2006">
              <mc:Choice xmlns:v="urn:schemas-microsoft-com:vml" Requires="v">
                <p:oleObj name="Worksheet" r:id="rId3" imgW="3794908" imgH="967687" progId="Excel.Sheet.12">
                  <p:embed/>
                </p:oleObj>
              </mc:Choice>
              <mc:Fallback>
                <p:oleObj name="Worksheet" r:id="rId3" imgW="3794908" imgH="967687" progId="Excel.Sheet.12">
                  <p:embed/>
                  <p:pic>
                    <p:nvPicPr>
                      <p:cNvPr id="5" name="Object 4">
                        <a:extLst>
                          <a:ext uri="{FF2B5EF4-FFF2-40B4-BE49-F238E27FC236}">
                            <a16:creationId xmlns:a16="http://schemas.microsoft.com/office/drawing/2014/main" id="{27BB2C60-EFE3-48FB-9961-8F4B6270A88E}"/>
                          </a:ext>
                        </a:extLst>
                      </p:cNvPr>
                      <p:cNvPicPr/>
                      <p:nvPr/>
                    </p:nvPicPr>
                    <p:blipFill>
                      <a:blip r:embed="rId4"/>
                      <a:stretch>
                        <a:fillRect/>
                      </a:stretch>
                    </p:blipFill>
                    <p:spPr>
                      <a:xfrm>
                        <a:off x="3495651" y="6180162"/>
                        <a:ext cx="3794125" cy="968375"/>
                      </a:xfrm>
                      <a:prstGeom prst="rect">
                        <a:avLst/>
                      </a:prstGeom>
                    </p:spPr>
                  </p:pic>
                </p:oleObj>
              </mc:Fallback>
            </mc:AlternateContent>
          </a:graphicData>
        </a:graphic>
      </p:graphicFrame>
      <p:sp>
        <p:nvSpPr>
          <p:cNvPr id="2" name="Title 1"/>
          <p:cNvSpPr>
            <a:spLocks noGrp="1"/>
          </p:cNvSpPr>
          <p:nvPr>
            <p:ph type="title"/>
          </p:nvPr>
        </p:nvSpPr>
        <p:spPr>
          <a:noFill/>
        </p:spPr>
        <p:txBody>
          <a:bodyPr/>
          <a:lstStyle/>
          <a:p>
            <a:r>
              <a:rPr lang="en-US" dirty="0"/>
              <a:t>Real Estate Investment Trusts (REITs)</a:t>
            </a:r>
          </a:p>
        </p:txBody>
      </p:sp>
      <p:sp>
        <p:nvSpPr>
          <p:cNvPr id="7" name="Text Placeholder 6"/>
          <p:cNvSpPr>
            <a:spLocks noGrp="1"/>
          </p:cNvSpPr>
          <p:nvPr>
            <p:ph type="body" sz="quarter" idx="14"/>
          </p:nvPr>
        </p:nvSpPr>
        <p:spPr/>
        <p:txBody>
          <a:bodyPr/>
          <a:lstStyle/>
          <a:p>
            <a:r>
              <a:rPr lang="en-US" dirty="0">
                <a:highlight>
                  <a:srgbClr val="FFFFFF"/>
                </a:highlight>
              </a:rPr>
              <a:t>Third Quarter 2021 </a:t>
            </a:r>
            <a:r>
              <a:rPr lang="en-US" dirty="0"/>
              <a:t>Index Returns</a:t>
            </a:r>
          </a:p>
        </p:txBody>
      </p:sp>
      <p:sp>
        <p:nvSpPr>
          <p:cNvPr id="10" name="Text Placeholder 9"/>
          <p:cNvSpPr>
            <a:spLocks noGrp="1"/>
          </p:cNvSpPr>
          <p:nvPr>
            <p:ph type="body" sz="quarter" idx="15"/>
          </p:nvPr>
        </p:nvSpPr>
        <p:spPr>
          <a:xfrm>
            <a:off x="434226" y="9152383"/>
            <a:ext cx="68428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2021 S&amp;P Dow Jones Indices LLC, a division of S&amp;P Global. All rights reserved.</a:t>
            </a:r>
          </a:p>
        </p:txBody>
      </p:sp>
      <p:sp>
        <p:nvSpPr>
          <p:cNvPr id="12" name="Text Placeholder 11"/>
          <p:cNvSpPr>
            <a:spLocks noGrp="1"/>
          </p:cNvSpPr>
          <p:nvPr>
            <p:ph type="body" sz="quarter" idx="18"/>
          </p:nvPr>
        </p:nvSpPr>
        <p:spPr>
          <a:xfrm>
            <a:off x="429800" y="2604477"/>
            <a:ext cx="2427700" cy="3209887"/>
          </a:xfrm>
        </p:spPr>
        <p:txBody>
          <a:bodyPr/>
          <a:lstStyle/>
          <a:p>
            <a:r>
              <a:rPr lang="en-US" dirty="0"/>
              <a:t>US real estate investment trusts outperformed non-US REITs during the quarter.</a:t>
            </a:r>
          </a:p>
        </p:txBody>
      </p:sp>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13</a:t>
            </a:fld>
            <a:endParaRPr lang="en-US" dirty="0"/>
          </a:p>
        </p:txBody>
      </p:sp>
      <p:cxnSp>
        <p:nvCxnSpPr>
          <p:cNvPr id="17" name="Straight Connector 16">
            <a:extLst>
              <a:ext uri="{FF2B5EF4-FFF2-40B4-BE49-F238E27FC236}">
                <a16:creationId xmlns:a16="http://schemas.microsoft.com/office/drawing/2014/main" id="{412238FB-B507-4511-9453-6F7088EFF4C9}"/>
              </a:ext>
            </a:extLst>
          </p:cNvPr>
          <p:cNvCxnSpPr/>
          <p:nvPr/>
        </p:nvCxnSpPr>
        <p:spPr>
          <a:xfrm flipV="1">
            <a:off x="533156" y="6516428"/>
            <a:ext cx="258982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50BE2FC4-A285-42AA-A723-7C11D7382CAA}"/>
              </a:ext>
            </a:extLst>
          </p:cNvPr>
          <p:cNvSpPr txBox="1">
            <a:spLocks/>
          </p:cNvSpPr>
          <p:nvPr/>
        </p:nvSpPr>
        <p:spPr>
          <a:xfrm>
            <a:off x="476137" y="6093131"/>
            <a:ext cx="2709262" cy="404896"/>
          </a:xfrm>
          <a:prstGeom prst="rect">
            <a:avLst/>
          </a:prstGeom>
        </p:spPr>
        <p:txBody>
          <a:bodyPr anchor="b"/>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p:txBody>
      </p:sp>
      <p:sp>
        <p:nvSpPr>
          <p:cNvPr id="20" name="Content Placeholder 23">
            <a:extLst>
              <a:ext uri="{FF2B5EF4-FFF2-40B4-BE49-F238E27FC236}">
                <a16:creationId xmlns:a16="http://schemas.microsoft.com/office/drawing/2014/main" id="{FA60E9D8-F126-48B6-8623-7159B56D469D}"/>
              </a:ext>
            </a:extLst>
          </p:cNvPr>
          <p:cNvSpPr txBox="1">
            <a:spLocks/>
          </p:cNvSpPr>
          <p:nvPr/>
        </p:nvSpPr>
        <p:spPr>
          <a:xfrm>
            <a:off x="3412215" y="6246135"/>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24" name="Chart 23">
            <a:extLst>
              <a:ext uri="{FF2B5EF4-FFF2-40B4-BE49-F238E27FC236}">
                <a16:creationId xmlns:a16="http://schemas.microsoft.com/office/drawing/2014/main" id="{AC1C5714-B323-4641-9CDD-5D47CC12A6F3}"/>
              </a:ext>
            </a:extLst>
          </p:cNvPr>
          <p:cNvGraphicFramePr/>
          <p:nvPr>
            <p:extLst>
              <p:ext uri="{D42A27DB-BD31-4B8C-83A1-F6EECF244321}">
                <p14:modId xmlns:p14="http://schemas.microsoft.com/office/powerpoint/2010/main" val="2002319245"/>
              </p:ext>
            </p:extLst>
          </p:nvPr>
        </p:nvGraphicFramePr>
        <p:xfrm>
          <a:off x="3487317" y="2966549"/>
          <a:ext cx="4285084" cy="22420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a:extLst>
              <a:ext uri="{FF2B5EF4-FFF2-40B4-BE49-F238E27FC236}">
                <a16:creationId xmlns:a16="http://schemas.microsoft.com/office/drawing/2014/main" id="{FD739D0E-7799-417A-A9A7-6D56911FE74F}"/>
              </a:ext>
            </a:extLst>
          </p:cNvPr>
          <p:cNvGraphicFramePr/>
          <p:nvPr>
            <p:extLst>
              <p:ext uri="{D42A27DB-BD31-4B8C-83A1-F6EECF244321}">
                <p14:modId xmlns:p14="http://schemas.microsoft.com/office/powerpoint/2010/main" val="336860950"/>
              </p:ext>
            </p:extLst>
          </p:nvPr>
        </p:nvGraphicFramePr>
        <p:xfrm>
          <a:off x="180987" y="6518646"/>
          <a:ext cx="3324213" cy="2000782"/>
        </p:xfrm>
        <a:graphic>
          <a:graphicData uri="http://schemas.openxmlformats.org/drawingml/2006/chart">
            <c:chart xmlns:c="http://schemas.openxmlformats.org/drawingml/2006/chart" xmlns:r="http://schemas.openxmlformats.org/officeDocument/2006/relationships" r:id="rId6"/>
          </a:graphicData>
        </a:graphic>
      </p:graphicFrame>
      <p:grpSp>
        <p:nvGrpSpPr>
          <p:cNvPr id="19" name="Group 18">
            <a:extLst>
              <a:ext uri="{FF2B5EF4-FFF2-40B4-BE49-F238E27FC236}">
                <a16:creationId xmlns:a16="http://schemas.microsoft.com/office/drawing/2014/main" id="{21F9239D-D107-4BCD-A7FA-AAFA7C53D19C}"/>
              </a:ext>
            </a:extLst>
          </p:cNvPr>
          <p:cNvGrpSpPr/>
          <p:nvPr/>
        </p:nvGrpSpPr>
        <p:grpSpPr>
          <a:xfrm>
            <a:off x="3407331" y="2604836"/>
            <a:ext cx="3949281" cy="342590"/>
            <a:chOff x="4635169" y="1826708"/>
            <a:chExt cx="4441437" cy="342590"/>
          </a:xfrm>
        </p:grpSpPr>
        <p:sp>
          <p:nvSpPr>
            <p:cNvPr id="27" name="Content Placeholder 9">
              <a:extLst>
                <a:ext uri="{FF2B5EF4-FFF2-40B4-BE49-F238E27FC236}">
                  <a16:creationId xmlns:a16="http://schemas.microsoft.com/office/drawing/2014/main" id="{F6CA8799-0D96-4CA1-838C-83819385970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8" name="Straight Connector 27">
              <a:extLst>
                <a:ext uri="{FF2B5EF4-FFF2-40B4-BE49-F238E27FC236}">
                  <a16:creationId xmlns:a16="http://schemas.microsoft.com/office/drawing/2014/main" id="{6734759C-9C79-45E9-8931-AFB302402D1C}"/>
                </a:ext>
              </a:extLst>
            </p:cNvPr>
            <p:cNvCxnSpPr>
              <a:cxnSpLocks/>
            </p:cNvCxnSpPr>
            <p:nvPr/>
          </p:nvCxnSpPr>
          <p:spPr>
            <a:xfrm flipV="1">
              <a:off x="4738883" y="2072908"/>
              <a:ext cx="424830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1" name="Picture Placeholder 20">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273851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CCFBAD2E-C845-45FC-8123-7D7B36D07B30}"/>
              </a:ext>
            </a:extLst>
          </p:cNvPr>
          <p:cNvGraphicFramePr/>
          <p:nvPr>
            <p:extLst>
              <p:ext uri="{D42A27DB-BD31-4B8C-83A1-F6EECF244321}">
                <p14:modId xmlns:p14="http://schemas.microsoft.com/office/powerpoint/2010/main" val="1481323308"/>
              </p:ext>
            </p:extLst>
          </p:nvPr>
        </p:nvGraphicFramePr>
        <p:xfrm>
          <a:off x="3346365" y="2630654"/>
          <a:ext cx="4218158" cy="4887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Object 18">
            <a:extLst>
              <a:ext uri="{FF2B5EF4-FFF2-40B4-BE49-F238E27FC236}">
                <a16:creationId xmlns:a16="http://schemas.microsoft.com/office/drawing/2014/main" id="{CFDCF86F-9CE1-4E69-9DF0-8AC155C35FA7}"/>
              </a:ext>
            </a:extLst>
          </p:cNvPr>
          <p:cNvGraphicFramePr>
            <a:graphicFrameLocks/>
          </p:cNvGraphicFramePr>
          <p:nvPr>
            <p:extLst>
              <p:ext uri="{D42A27DB-BD31-4B8C-83A1-F6EECF244321}">
                <p14:modId xmlns:p14="http://schemas.microsoft.com/office/powerpoint/2010/main" val="3942942991"/>
              </p:ext>
            </p:extLst>
          </p:nvPr>
        </p:nvGraphicFramePr>
        <p:xfrm>
          <a:off x="3501682" y="7578725"/>
          <a:ext cx="3794125" cy="862013"/>
        </p:xfrm>
        <a:graphic>
          <a:graphicData uri="http://schemas.openxmlformats.org/presentationml/2006/ole">
            <mc:AlternateContent xmlns:mc="http://schemas.openxmlformats.org/markup-compatibility/2006">
              <mc:Choice xmlns:v="urn:schemas-microsoft-com:vml" Requires="v">
                <p:oleObj name="Worksheet" r:id="rId4" imgW="3794908" imgH="861270" progId="Excel.Sheet.12">
                  <p:embed/>
                </p:oleObj>
              </mc:Choice>
              <mc:Fallback>
                <p:oleObj name="Worksheet" r:id="rId4" imgW="3794908" imgH="861270" progId="Excel.Sheet.12">
                  <p:embed/>
                  <p:pic>
                    <p:nvPicPr>
                      <p:cNvPr id="19" name="Object 18">
                        <a:extLst>
                          <a:ext uri="{FF2B5EF4-FFF2-40B4-BE49-F238E27FC236}">
                            <a16:creationId xmlns:a16="http://schemas.microsoft.com/office/drawing/2014/main" id="{CFDCF86F-9CE1-4E69-9DF0-8AC155C35FA7}"/>
                          </a:ext>
                        </a:extLst>
                      </p:cNvPr>
                      <p:cNvPicPr>
                        <a:picLocks noChangeArrowheads="1"/>
                      </p:cNvPicPr>
                      <p:nvPr/>
                    </p:nvPicPr>
                    <p:blipFill>
                      <a:blip r:embed="rId5"/>
                      <a:srcRect/>
                      <a:stretch>
                        <a:fillRect/>
                      </a:stretch>
                    </p:blipFill>
                    <p:spPr bwMode="auto">
                      <a:xfrm>
                        <a:off x="3501682" y="7578725"/>
                        <a:ext cx="3794125"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noFill/>
        </p:spPr>
        <p:txBody>
          <a:bodyPr/>
          <a:lstStyle/>
          <a:p>
            <a:r>
              <a:rPr lang="en-US" dirty="0"/>
              <a:t>Commodities</a:t>
            </a:r>
          </a:p>
        </p:txBody>
      </p:sp>
      <p:sp>
        <p:nvSpPr>
          <p:cNvPr id="4" name="Text Placeholder 3"/>
          <p:cNvSpPr>
            <a:spLocks noGrp="1"/>
          </p:cNvSpPr>
          <p:nvPr>
            <p:ph type="body" sz="quarter" idx="14"/>
          </p:nvPr>
        </p:nvSpPr>
        <p:spPr/>
        <p:txBody>
          <a:bodyPr/>
          <a:lstStyle/>
          <a:p>
            <a:r>
              <a:rPr lang="en-US" dirty="0">
                <a:highlight>
                  <a:srgbClr val="FFFFFF"/>
                </a:highlight>
              </a:rPr>
              <a:t>Third Quarter 2021 </a:t>
            </a:r>
            <a:r>
              <a:rPr lang="en-US" dirty="0"/>
              <a:t>Index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returned 6.59% for the third quarter of 2021.</a:t>
            </a:r>
          </a:p>
          <a:p>
            <a:r>
              <a:rPr lang="en-US" dirty="0"/>
              <a:t>Natural Gas and Cotton were the best performers, gaining 58.63% and 24.62%, respectively.</a:t>
            </a:r>
          </a:p>
          <a:p>
            <a:r>
              <a:rPr lang="en-US" dirty="0"/>
              <a:t>Silver and Soybean Meal were the worst performers, declining 16.01% and 13.89%, respectively.</a:t>
            </a:r>
          </a:p>
        </p:txBody>
      </p:sp>
      <p:cxnSp>
        <p:nvCxnSpPr>
          <p:cNvPr id="11" name="Straight Connector 10"/>
          <p:cNvCxnSpPr/>
          <p:nvPr/>
        </p:nvCxnSpPr>
        <p:spPr>
          <a:xfrm>
            <a:off x="3322737"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6F6FF41-5833-4EBF-9145-362BCED2914A}" type="slidenum">
              <a:rPr lang="en-US" smtClean="0"/>
              <a:pPr/>
              <a:t>14</a:t>
            </a:fld>
            <a:endParaRPr lang="en-US" dirty="0"/>
          </a:p>
        </p:txBody>
      </p:sp>
      <p:sp>
        <p:nvSpPr>
          <p:cNvPr id="13" name="Content Placeholder 23">
            <a:extLst>
              <a:ext uri="{FF2B5EF4-FFF2-40B4-BE49-F238E27FC236}">
                <a16:creationId xmlns:a16="http://schemas.microsoft.com/office/drawing/2014/main" id="{0FE7FAB0-592D-4157-AB08-91329FB07A90}"/>
              </a:ext>
            </a:extLst>
          </p:cNvPr>
          <p:cNvSpPr txBox="1">
            <a:spLocks/>
          </p:cNvSpPr>
          <p:nvPr/>
        </p:nvSpPr>
        <p:spPr>
          <a:xfrm>
            <a:off x="3411979" y="771379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0" name="Group 19">
            <a:extLst>
              <a:ext uri="{FF2B5EF4-FFF2-40B4-BE49-F238E27FC236}">
                <a16:creationId xmlns:a16="http://schemas.microsoft.com/office/drawing/2014/main" id="{25B619BB-1106-4E96-AD18-708F64ABED46}"/>
              </a:ext>
            </a:extLst>
          </p:cNvPr>
          <p:cNvGrpSpPr/>
          <p:nvPr/>
        </p:nvGrpSpPr>
        <p:grpSpPr>
          <a:xfrm>
            <a:off x="3407331" y="2604836"/>
            <a:ext cx="3949281" cy="342590"/>
            <a:chOff x="4635169" y="1826708"/>
            <a:chExt cx="4441437" cy="342590"/>
          </a:xfrm>
        </p:grpSpPr>
        <p:sp>
          <p:nvSpPr>
            <p:cNvPr id="21" name="Content Placeholder 9">
              <a:extLst>
                <a:ext uri="{FF2B5EF4-FFF2-40B4-BE49-F238E27FC236}">
                  <a16:creationId xmlns:a16="http://schemas.microsoft.com/office/drawing/2014/main" id="{D9CFF5F2-41AC-4233-947D-40D0DBE491A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2" name="Straight Connector 21">
              <a:extLst>
                <a:ext uri="{FF2B5EF4-FFF2-40B4-BE49-F238E27FC236}">
                  <a16:creationId xmlns:a16="http://schemas.microsoft.com/office/drawing/2014/main" id="{5E758EBF-3A8D-4034-873C-001C4251367C}"/>
                </a:ext>
              </a:extLst>
            </p:cNvPr>
            <p:cNvCxnSpPr>
              <a:cxnSpLocks/>
            </p:cNvCxnSpPr>
            <p:nvPr/>
          </p:nvCxnSpPr>
          <p:spPr>
            <a:xfrm flipV="1">
              <a:off x="4738883" y="2072908"/>
              <a:ext cx="424830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6" name="Picture Placeholder 15">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3962466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893E7F4F-8C18-4B1E-ADC3-4537DD0A5B93}"/>
              </a:ext>
            </a:extLst>
          </p:cNvPr>
          <p:cNvGraphicFramePr>
            <a:graphicFrameLocks/>
          </p:cNvGraphicFramePr>
          <p:nvPr>
            <p:extLst>
              <p:ext uri="{D42A27DB-BD31-4B8C-83A1-F6EECF244321}">
                <p14:modId xmlns:p14="http://schemas.microsoft.com/office/powerpoint/2010/main" val="2409722837"/>
              </p:ext>
            </p:extLst>
          </p:nvPr>
        </p:nvGraphicFramePr>
        <p:xfrm>
          <a:off x="3361123" y="4747626"/>
          <a:ext cx="3990081" cy="2024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44C2358D-EEAD-4363-B8C6-8F93F26FA2A0}"/>
              </a:ext>
            </a:extLst>
          </p:cNvPr>
          <p:cNvGraphicFramePr/>
          <p:nvPr>
            <p:extLst>
              <p:ext uri="{D42A27DB-BD31-4B8C-83A1-F6EECF244321}">
                <p14:modId xmlns:p14="http://schemas.microsoft.com/office/powerpoint/2010/main" val="2746594667"/>
              </p:ext>
            </p:extLst>
          </p:nvPr>
        </p:nvGraphicFramePr>
        <p:xfrm>
          <a:off x="3450970" y="2510829"/>
          <a:ext cx="3982621" cy="2416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Object 24">
            <a:extLst>
              <a:ext uri="{FF2B5EF4-FFF2-40B4-BE49-F238E27FC236}">
                <a16:creationId xmlns:a16="http://schemas.microsoft.com/office/drawing/2014/main" id="{9421538E-3455-4390-8E63-0C90E041674A}"/>
              </a:ext>
            </a:extLst>
          </p:cNvPr>
          <p:cNvGraphicFramePr>
            <a:graphicFrameLocks noChangeAspect="1"/>
          </p:cNvGraphicFramePr>
          <p:nvPr>
            <p:extLst>
              <p:ext uri="{D42A27DB-BD31-4B8C-83A1-F6EECF244321}">
                <p14:modId xmlns:p14="http://schemas.microsoft.com/office/powerpoint/2010/main" val="2360814715"/>
              </p:ext>
            </p:extLst>
          </p:nvPr>
        </p:nvGraphicFramePr>
        <p:xfrm>
          <a:off x="533400" y="6833031"/>
          <a:ext cx="6753225" cy="2016125"/>
        </p:xfrm>
        <a:graphic>
          <a:graphicData uri="http://schemas.openxmlformats.org/presentationml/2006/ole">
            <mc:AlternateContent xmlns:mc="http://schemas.openxmlformats.org/markup-compatibility/2006">
              <mc:Choice xmlns:v="urn:schemas-microsoft-com:vml" Requires="v">
                <p:oleObj name="Worksheet" r:id="rId5" imgW="7238970" imgH="2141115" progId="Excel.Sheet.12">
                  <p:embed/>
                </p:oleObj>
              </mc:Choice>
              <mc:Fallback>
                <p:oleObj name="Worksheet" r:id="rId5" imgW="7238970" imgH="2141115" progId="Excel.Sheet.12">
                  <p:embed/>
                  <p:pic>
                    <p:nvPicPr>
                      <p:cNvPr id="25" name="Object 24">
                        <a:extLst>
                          <a:ext uri="{FF2B5EF4-FFF2-40B4-BE49-F238E27FC236}">
                            <a16:creationId xmlns:a16="http://schemas.microsoft.com/office/drawing/2014/main" id="{9421538E-3455-4390-8E63-0C90E041674A}"/>
                          </a:ext>
                        </a:extLst>
                      </p:cNvPr>
                      <p:cNvPicPr>
                        <a:picLocks noChangeAspect="1" noChangeArrowheads="1"/>
                      </p:cNvPicPr>
                      <p:nvPr/>
                    </p:nvPicPr>
                    <p:blipFill>
                      <a:blip r:embed="rId6"/>
                      <a:srcRect/>
                      <a:stretch>
                        <a:fillRect/>
                      </a:stretch>
                    </p:blipFill>
                    <p:spPr bwMode="auto">
                      <a:xfrm>
                        <a:off x="533400" y="6833031"/>
                        <a:ext cx="6753225" cy="2016125"/>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Fixed Income</a:t>
            </a:r>
          </a:p>
        </p:txBody>
      </p:sp>
      <p:sp>
        <p:nvSpPr>
          <p:cNvPr id="7" name="Text Placeholder 6"/>
          <p:cNvSpPr>
            <a:spLocks noGrp="1"/>
          </p:cNvSpPr>
          <p:nvPr>
            <p:ph type="body" sz="quarter" idx="14"/>
          </p:nvPr>
        </p:nvSpPr>
        <p:spPr/>
        <p:txBody>
          <a:bodyPr/>
          <a:lstStyle/>
          <a:p>
            <a:r>
              <a:rPr lang="en-US" dirty="0">
                <a:highlight>
                  <a:srgbClr val="FFFFFF"/>
                </a:highlight>
              </a:rPr>
              <a:t>Third Quarter 2021 </a:t>
            </a:r>
            <a:r>
              <a:rPr lang="en-US" dirty="0"/>
              <a:t>Index Returns</a:t>
            </a:r>
          </a:p>
        </p:txBody>
      </p:sp>
      <p:sp>
        <p:nvSpPr>
          <p:cNvPr id="31" name="Text Placeholder 30"/>
          <p:cNvSpPr>
            <a:spLocks noGrp="1"/>
          </p:cNvSpPr>
          <p:nvPr>
            <p:ph type="body" sz="quarter" idx="15"/>
          </p:nvPr>
        </p:nvSpPr>
        <p:spPr>
          <a:xfrm>
            <a:off x="434226" y="9145992"/>
            <a:ext cx="6804774" cy="517712"/>
          </a:xfrm>
        </p:spPr>
        <p:txBody>
          <a:bodyPr/>
          <a:lstStyle/>
          <a:p>
            <a:r>
              <a:rPr lang="en-US" dirty="0"/>
              <a:t>One basis point (bps) equals 0.01%.</a:t>
            </a:r>
            <a:r>
              <a:rPr lang="en-US" b="1" dirty="0"/>
              <a:t> Past performance is not a guarantee of future results. Indices are not available for direct investment. Index performance does not reflect the expenses associated with the management of an actual portfolio.</a:t>
            </a:r>
            <a:r>
              <a:rPr lang="en-US" dirty="0"/>
              <a:t> Yield curve data from Federal Reserve. State and local bonds are from the S&amp;P National AMT-Free Municipal Bond Index. AAA-AA Corporates represent the ICE BofA US Corporates, AA-AAA rated. A-BBB Corporates represent the ICE BofA US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2021 FTSE Fixed Income LLC, all rights reserved. ICE BofA index data © 2021 ICE Data Indices, LLC. S&amp;P data © 2021 S&amp;P Dow Jones Indices LLC, a division of S&amp;P Global. All rights reserved. </a:t>
            </a:r>
          </a:p>
        </p:txBody>
      </p:sp>
      <p:sp>
        <p:nvSpPr>
          <p:cNvPr id="9" name="Text Placeholder 8"/>
          <p:cNvSpPr>
            <a:spLocks noGrp="1"/>
          </p:cNvSpPr>
          <p:nvPr>
            <p:ph type="body" sz="quarter" idx="18"/>
          </p:nvPr>
        </p:nvSpPr>
        <p:spPr>
          <a:xfrm>
            <a:off x="429799" y="2604479"/>
            <a:ext cx="2671319" cy="4047148"/>
          </a:xfrm>
        </p:spPr>
        <p:txBody>
          <a:bodyPr/>
          <a:lstStyle/>
          <a:p>
            <a:pPr>
              <a:lnSpc>
                <a:spcPts val="1250"/>
              </a:lnSpc>
              <a:spcBef>
                <a:spcPts val="600"/>
              </a:spcBef>
            </a:pPr>
            <a:r>
              <a:rPr lang="en-US" dirty="0"/>
              <a:t>Interest rates in the US Treasury fixed income market generally increased during the third quarter. The yield on the 5-year Treasury note rose 12 basis points (bps), ending at 1.00%. The yield on the 10-year Treasury note increased 8 bps to 1.54%. The 30-year Treasury Bond yield rose 1 bp to finish at 2.05%.</a:t>
            </a:r>
          </a:p>
          <a:p>
            <a:pPr>
              <a:lnSpc>
                <a:spcPts val="1250"/>
              </a:lnSpc>
              <a:spcBef>
                <a:spcPts val="600"/>
              </a:spcBef>
            </a:pPr>
            <a:r>
              <a:rPr lang="en-US" dirty="0"/>
              <a:t>On the short end of the curve, the 1-month Treasury bill yield increased 2 bps, ending at 0.07%, while the 1-year Treasury bill yield decreased 1 bp to 0.09%. The 2-year Treasury note yield increased 5 bps to 0.30%. </a:t>
            </a:r>
          </a:p>
          <a:p>
            <a:pPr>
              <a:lnSpc>
                <a:spcPts val="1250"/>
              </a:lnSpc>
              <a:spcBef>
                <a:spcPts val="600"/>
              </a:spcBef>
            </a:pPr>
            <a:r>
              <a:rPr lang="en-US" dirty="0"/>
              <a:t>In terms of total returns, short-term corporate bonds returned 0.11%. Intermediate-term corporate bonds gained 0.08%.</a:t>
            </a:r>
          </a:p>
          <a:p>
            <a:pPr>
              <a:lnSpc>
                <a:spcPts val="1250"/>
              </a:lnSpc>
              <a:spcBef>
                <a:spcPts val="600"/>
              </a:spcBef>
            </a:pPr>
            <a:r>
              <a:rPr lang="en-US" dirty="0"/>
              <a:t>The total return for short-term municipal bonds was 0.08%, while intermediate </a:t>
            </a:r>
            <a:r>
              <a:rPr lang="en-US" dirty="0" err="1"/>
              <a:t>munis</a:t>
            </a:r>
            <a:r>
              <a:rPr lang="en-US" dirty="0"/>
              <a:t> lost 0.04%. Revenue bonds performed in line with general obligation bonds for the quarter.</a:t>
            </a:r>
          </a:p>
        </p:txBody>
      </p:sp>
      <p:cxnSp>
        <p:nvCxnSpPr>
          <p:cNvPr id="20" name="Straight Connector 19"/>
          <p:cNvCxnSpPr>
            <a:cxnSpLocks/>
          </p:cNvCxnSpPr>
          <p:nvPr/>
        </p:nvCxnSpPr>
        <p:spPr>
          <a:xfrm>
            <a:off x="3309435" y="2650471"/>
            <a:ext cx="0" cy="403559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6F6FF41-5833-4EBF-9145-362BCED2914A}" type="slidenum">
              <a:rPr lang="en-US" smtClean="0"/>
              <a:pPr/>
              <a:t>15</a:t>
            </a:fld>
            <a:endParaRPr lang="en-US" dirty="0"/>
          </a:p>
        </p:txBody>
      </p:sp>
      <p:grpSp>
        <p:nvGrpSpPr>
          <p:cNvPr id="13" name="Group 12">
            <a:extLst>
              <a:ext uri="{FF2B5EF4-FFF2-40B4-BE49-F238E27FC236}">
                <a16:creationId xmlns:a16="http://schemas.microsoft.com/office/drawing/2014/main" id="{40DF0952-F5BC-4BF3-8312-C675DE983DAD}"/>
              </a:ext>
            </a:extLst>
          </p:cNvPr>
          <p:cNvGrpSpPr/>
          <p:nvPr/>
        </p:nvGrpSpPr>
        <p:grpSpPr>
          <a:xfrm>
            <a:off x="3415102" y="4915794"/>
            <a:ext cx="3949281" cy="342590"/>
            <a:chOff x="4724400" y="1854115"/>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724400" y="1854115"/>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819705" y="2096181"/>
              <a:ext cx="425188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422258" y="2618223"/>
            <a:ext cx="3949281" cy="342590"/>
            <a:chOff x="4635169" y="18267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33281" y="2071468"/>
              <a:ext cx="424103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9">
            <a:extLst>
              <a:ext uri="{FF2B5EF4-FFF2-40B4-BE49-F238E27FC236}">
                <a16:creationId xmlns:a16="http://schemas.microsoft.com/office/drawing/2014/main" id="{B92B81AE-89CE-4736-B652-2D9F3F35E986}"/>
              </a:ext>
            </a:extLst>
          </p:cNvPr>
          <p:cNvSpPr txBox="1">
            <a:spLocks/>
          </p:cNvSpPr>
          <p:nvPr/>
        </p:nvSpPr>
        <p:spPr>
          <a:xfrm>
            <a:off x="444171" y="6796343"/>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10" name="Group 9">
            <a:extLst>
              <a:ext uri="{FF2B5EF4-FFF2-40B4-BE49-F238E27FC236}">
                <a16:creationId xmlns:a16="http://schemas.microsoft.com/office/drawing/2014/main" id="{757682F1-7C00-4757-800E-BC76ABAFA229}"/>
              </a:ext>
            </a:extLst>
          </p:cNvPr>
          <p:cNvGrpSpPr/>
          <p:nvPr/>
        </p:nvGrpSpPr>
        <p:grpSpPr>
          <a:xfrm>
            <a:off x="6558948" y="5162983"/>
            <a:ext cx="1013752" cy="215444"/>
            <a:chOff x="6558948" y="5162983"/>
            <a:chExt cx="1013752" cy="215444"/>
          </a:xfrm>
        </p:grpSpPr>
        <p:sp>
          <p:nvSpPr>
            <p:cNvPr id="27" name="Rectangle 26">
              <a:extLst>
                <a:ext uri="{FF2B5EF4-FFF2-40B4-BE49-F238E27FC236}">
                  <a16:creationId xmlns:a16="http://schemas.microsoft.com/office/drawing/2014/main" id="{A4F22491-B3D6-4D41-B7B4-7BC8A53E2460}"/>
                </a:ext>
              </a:extLst>
            </p:cNvPr>
            <p:cNvSpPr/>
            <p:nvPr/>
          </p:nvSpPr>
          <p:spPr>
            <a:xfrm>
              <a:off x="6558948" y="5238921"/>
              <a:ext cx="63568" cy="63568"/>
            </a:xfrm>
            <a:prstGeom prst="rect">
              <a:avLst/>
            </a:prstGeom>
            <a:solidFill>
              <a:srgbClr val="93A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E154408-08E4-480B-8786-BFE9C29F2740}"/>
                </a:ext>
              </a:extLst>
            </p:cNvPr>
            <p:cNvSpPr txBox="1"/>
            <p:nvPr/>
          </p:nvSpPr>
          <p:spPr bwMode="auto">
            <a:xfrm>
              <a:off x="6558948" y="516298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grpSp>
      <p:grpSp>
        <p:nvGrpSpPr>
          <p:cNvPr id="2" name="Group 1">
            <a:extLst>
              <a:ext uri="{FF2B5EF4-FFF2-40B4-BE49-F238E27FC236}">
                <a16:creationId xmlns:a16="http://schemas.microsoft.com/office/drawing/2014/main" id="{2B43EBCD-0176-484C-8DEF-13B44D74C553}"/>
              </a:ext>
            </a:extLst>
          </p:cNvPr>
          <p:cNvGrpSpPr/>
          <p:nvPr/>
        </p:nvGrpSpPr>
        <p:grpSpPr>
          <a:xfrm>
            <a:off x="5598138" y="5162673"/>
            <a:ext cx="1013752" cy="215444"/>
            <a:chOff x="5336879" y="5181333"/>
            <a:chExt cx="1013752" cy="215444"/>
          </a:xfrm>
        </p:grpSpPr>
        <p:sp>
          <p:nvSpPr>
            <p:cNvPr id="30" name="TextBox 29">
              <a:extLst>
                <a:ext uri="{FF2B5EF4-FFF2-40B4-BE49-F238E27FC236}">
                  <a16:creationId xmlns:a16="http://schemas.microsoft.com/office/drawing/2014/main" id="{EC3CF893-FD7C-40C9-BE42-5A979BE82CDC}"/>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9" name="Rectangle 28">
              <a:extLst>
                <a:ext uri="{FF2B5EF4-FFF2-40B4-BE49-F238E27FC236}">
                  <a16:creationId xmlns:a16="http://schemas.microsoft.com/office/drawing/2014/main" id="{D449AD7D-747E-48B5-9BB9-65AC8ECB9654}"/>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6" name="Picture Placeholder 25">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368095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Global Fixed Income</a:t>
            </a:r>
          </a:p>
        </p:txBody>
      </p:sp>
      <p:sp>
        <p:nvSpPr>
          <p:cNvPr id="7" name="Text Placeholder 6"/>
          <p:cNvSpPr>
            <a:spLocks noGrp="1"/>
          </p:cNvSpPr>
          <p:nvPr>
            <p:ph type="body" sz="quarter" idx="14"/>
          </p:nvPr>
        </p:nvSpPr>
        <p:spPr/>
        <p:txBody>
          <a:bodyPr/>
          <a:lstStyle/>
          <a:p>
            <a:r>
              <a:rPr lang="en-US" dirty="0">
                <a:highlight>
                  <a:srgbClr val="FFFFFF"/>
                </a:highlight>
              </a:rPr>
              <a:t>Third Quarter 2021 </a:t>
            </a:r>
            <a:r>
              <a:rPr lang="en-US" dirty="0"/>
              <a:t>Yield Curves</a:t>
            </a:r>
          </a:p>
        </p:txBody>
      </p:sp>
      <p:sp>
        <p:nvSpPr>
          <p:cNvPr id="31" name="Text Placeholder 30"/>
          <p:cNvSpPr>
            <a:spLocks noGrp="1"/>
          </p:cNvSpPr>
          <p:nvPr>
            <p:ph type="body" sz="quarter" idx="15"/>
          </p:nvPr>
        </p:nvSpPr>
        <p:spPr>
          <a:xfrm>
            <a:off x="434226" y="9184092"/>
            <a:ext cx="6804774" cy="517712"/>
          </a:xfrm>
        </p:spPr>
        <p:txBody>
          <a:bodyPr/>
          <a:lstStyle/>
          <a:p>
            <a:r>
              <a:rPr lang="en-US" dirty="0"/>
              <a:t>One basis point (bps) equals 0.01%. Source: ICE BofA government yield. ICE BofA index data © 2021 ICE Data Indices, LLC. </a:t>
            </a:r>
          </a:p>
        </p:txBody>
      </p:sp>
      <p:sp>
        <p:nvSpPr>
          <p:cNvPr id="9" name="Text Placeholder 8"/>
          <p:cNvSpPr>
            <a:spLocks noGrp="1"/>
          </p:cNvSpPr>
          <p:nvPr>
            <p:ph type="body" sz="quarter" idx="18"/>
          </p:nvPr>
        </p:nvSpPr>
        <p:spPr>
          <a:xfrm>
            <a:off x="429799" y="2604479"/>
            <a:ext cx="3166308" cy="2134946"/>
          </a:xfrm>
        </p:spPr>
        <p:txBody>
          <a:bodyPr numCol="1" spcCol="365760"/>
          <a:lstStyle/>
          <a:p>
            <a:r>
              <a:rPr lang="en-US" dirty="0"/>
              <a:t>Government bond yields in the global developed markets generally increased for the quarter. </a:t>
            </a:r>
          </a:p>
          <a:p>
            <a:r>
              <a:rPr lang="en-US" dirty="0"/>
              <a:t>Term premiums were mixed in developed markets.</a:t>
            </a:r>
          </a:p>
          <a:p>
            <a:r>
              <a:rPr lang="en-US" dirty="0"/>
              <a:t>Short- and intermediate-term nominal interest rates were negative in Japan and Germany.</a:t>
            </a:r>
          </a:p>
        </p:txBody>
      </p:sp>
      <p:cxnSp>
        <p:nvCxnSpPr>
          <p:cNvPr id="20" name="Straight Connector 19"/>
          <p:cNvCxnSpPr>
            <a:cxnSpLocks/>
          </p:cNvCxnSpPr>
          <p:nvPr/>
        </p:nvCxnSpPr>
        <p:spPr>
          <a:xfrm>
            <a:off x="3881438" y="2637592"/>
            <a:ext cx="0" cy="140001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39" name="Object 38">
            <a:extLst>
              <a:ext uri="{FF2B5EF4-FFF2-40B4-BE49-F238E27FC236}">
                <a16:creationId xmlns:a16="http://schemas.microsoft.com/office/drawing/2014/main" id="{690F7662-E749-42F8-B5E3-B44B9EA5694A}"/>
              </a:ext>
            </a:extLst>
          </p:cNvPr>
          <p:cNvGraphicFramePr>
            <a:graphicFrameLocks noChangeAspect="1"/>
          </p:cNvGraphicFramePr>
          <p:nvPr>
            <p:extLst>
              <p:ext uri="{D42A27DB-BD31-4B8C-83A1-F6EECF244321}">
                <p14:modId xmlns:p14="http://schemas.microsoft.com/office/powerpoint/2010/main" val="3013756236"/>
              </p:ext>
            </p:extLst>
          </p:nvPr>
        </p:nvGraphicFramePr>
        <p:xfrm>
          <a:off x="1557338" y="6543121"/>
          <a:ext cx="1228725" cy="390525"/>
        </p:xfrm>
        <a:graphic>
          <a:graphicData uri="http://schemas.openxmlformats.org/presentationml/2006/ole">
            <mc:AlternateContent xmlns:mc="http://schemas.openxmlformats.org/markup-compatibility/2006">
              <mc:Choice xmlns:v="urn:schemas-microsoft-com:vml" Requires="v">
                <p:oleObj name="Worksheet" r:id="rId3" imgW="1228835" imgH="390420" progId="Excel.Sheet.12">
                  <p:embed/>
                </p:oleObj>
              </mc:Choice>
              <mc:Fallback>
                <p:oleObj name="Worksheet" r:id="rId3" imgW="1228835" imgH="390420" progId="Excel.Sheet.12">
                  <p:embed/>
                  <p:pic>
                    <p:nvPicPr>
                      <p:cNvPr id="39" name="Object 38">
                        <a:extLst>
                          <a:ext uri="{FF2B5EF4-FFF2-40B4-BE49-F238E27FC236}">
                            <a16:creationId xmlns:a16="http://schemas.microsoft.com/office/drawing/2014/main" id="{690F7662-E749-42F8-B5E3-B44B9EA5694A}"/>
                          </a:ext>
                        </a:extLst>
                      </p:cNvPr>
                      <p:cNvPicPr/>
                      <p:nvPr/>
                    </p:nvPicPr>
                    <p:blipFill>
                      <a:blip r:embed="rId4"/>
                      <a:stretch>
                        <a:fillRect/>
                      </a:stretch>
                    </p:blipFill>
                    <p:spPr>
                      <a:xfrm>
                        <a:off x="1557338" y="6543121"/>
                        <a:ext cx="1228725" cy="390525"/>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1292D316-E7D3-4CE2-8936-7FCD4B8E8CCA}"/>
              </a:ext>
            </a:extLst>
          </p:cNvPr>
          <p:cNvGraphicFramePr>
            <a:graphicFrameLocks noChangeAspect="1"/>
          </p:cNvGraphicFramePr>
          <p:nvPr>
            <p:extLst>
              <p:ext uri="{D42A27DB-BD31-4B8C-83A1-F6EECF244321}">
                <p14:modId xmlns:p14="http://schemas.microsoft.com/office/powerpoint/2010/main" val="2121057604"/>
              </p:ext>
            </p:extLst>
          </p:nvPr>
        </p:nvGraphicFramePr>
        <p:xfrm>
          <a:off x="1557338" y="6543121"/>
          <a:ext cx="1228725" cy="390525"/>
        </p:xfrm>
        <a:graphic>
          <a:graphicData uri="http://schemas.openxmlformats.org/presentationml/2006/ole">
            <mc:AlternateContent xmlns:mc="http://schemas.openxmlformats.org/markup-compatibility/2006">
              <mc:Choice xmlns:v="urn:schemas-microsoft-com:vml" Requires="v">
                <p:oleObj name="Worksheet" r:id="rId5" imgW="1228835" imgH="390420" progId="Excel.Sheet.12">
                  <p:embed/>
                </p:oleObj>
              </mc:Choice>
              <mc:Fallback>
                <p:oleObj name="Worksheet" r:id="rId5" imgW="1228835" imgH="390420" progId="Excel.Sheet.12">
                  <p:embed/>
                  <p:pic>
                    <p:nvPicPr>
                      <p:cNvPr id="40" name="Object 39">
                        <a:extLst>
                          <a:ext uri="{FF2B5EF4-FFF2-40B4-BE49-F238E27FC236}">
                            <a16:creationId xmlns:a16="http://schemas.microsoft.com/office/drawing/2014/main" id="{1292D316-E7D3-4CE2-8936-7FCD4B8E8CCA}"/>
                          </a:ext>
                        </a:extLst>
                      </p:cNvPr>
                      <p:cNvPicPr/>
                      <p:nvPr/>
                    </p:nvPicPr>
                    <p:blipFill>
                      <a:blip r:embed="rId4"/>
                      <a:stretch>
                        <a:fillRect/>
                      </a:stretch>
                    </p:blipFill>
                    <p:spPr>
                      <a:xfrm>
                        <a:off x="1557338" y="6543121"/>
                        <a:ext cx="1228725" cy="390525"/>
                      </a:xfrm>
                      <a:prstGeom prst="rect">
                        <a:avLst/>
                      </a:prstGeom>
                    </p:spPr>
                  </p:pic>
                </p:oleObj>
              </mc:Fallback>
            </mc:AlternateContent>
          </a:graphicData>
        </a:graphic>
      </p:graphicFrame>
      <p:graphicFrame>
        <p:nvGraphicFramePr>
          <p:cNvPr id="26" name="Table 25">
            <a:extLst>
              <a:ext uri="{FF2B5EF4-FFF2-40B4-BE49-F238E27FC236}">
                <a16:creationId xmlns:a16="http://schemas.microsoft.com/office/drawing/2014/main" id="{20BBF850-E23B-4C59-85B6-9EB3B90C94D4}"/>
              </a:ext>
            </a:extLst>
          </p:cNvPr>
          <p:cNvGraphicFramePr>
            <a:graphicFrameLocks noGrp="1"/>
          </p:cNvGraphicFramePr>
          <p:nvPr>
            <p:extLst>
              <p:ext uri="{D42A27DB-BD31-4B8C-83A1-F6EECF244321}">
                <p14:modId xmlns:p14="http://schemas.microsoft.com/office/powerpoint/2010/main" val="3879517556"/>
              </p:ext>
            </p:extLst>
          </p:nvPr>
        </p:nvGraphicFramePr>
        <p:xfrm>
          <a:off x="526808" y="4184002"/>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8B88FC88-D09A-497D-8287-D1D8F782E11E}"/>
              </a:ext>
            </a:extLst>
          </p:cNvPr>
          <p:cNvGraphicFramePr>
            <a:graphicFrameLocks noGrp="1"/>
          </p:cNvGraphicFramePr>
          <p:nvPr>
            <p:extLst>
              <p:ext uri="{D42A27DB-BD31-4B8C-83A1-F6EECF244321}">
                <p14:modId xmlns:p14="http://schemas.microsoft.com/office/powerpoint/2010/main" val="3602439427"/>
              </p:ext>
            </p:extLst>
          </p:nvPr>
        </p:nvGraphicFramePr>
        <p:xfrm>
          <a:off x="4287779" y="4184002"/>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8" name="Table 27">
            <a:extLst>
              <a:ext uri="{FF2B5EF4-FFF2-40B4-BE49-F238E27FC236}">
                <a16:creationId xmlns:a16="http://schemas.microsoft.com/office/drawing/2014/main" id="{B7CBC375-9177-4DDC-B48F-ED830ACCE070}"/>
              </a:ext>
            </a:extLst>
          </p:cNvPr>
          <p:cNvGraphicFramePr>
            <a:graphicFrameLocks noGrp="1"/>
          </p:cNvGraphicFramePr>
          <p:nvPr>
            <p:extLst>
              <p:ext uri="{D42A27DB-BD31-4B8C-83A1-F6EECF244321}">
                <p14:modId xmlns:p14="http://schemas.microsoft.com/office/powerpoint/2010/main" val="2647606268"/>
              </p:ext>
            </p:extLst>
          </p:nvPr>
        </p:nvGraphicFramePr>
        <p:xfrm>
          <a:off x="527277" y="5982462"/>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AECA4614-A644-491D-9273-9EE3DB8201D4}"/>
              </a:ext>
            </a:extLst>
          </p:cNvPr>
          <p:cNvGraphicFramePr>
            <a:graphicFrameLocks noGrp="1"/>
          </p:cNvGraphicFramePr>
          <p:nvPr>
            <p:extLst>
              <p:ext uri="{D42A27DB-BD31-4B8C-83A1-F6EECF244321}">
                <p14:modId xmlns:p14="http://schemas.microsoft.com/office/powerpoint/2010/main" val="3693825030"/>
              </p:ext>
            </p:extLst>
          </p:nvPr>
        </p:nvGraphicFramePr>
        <p:xfrm>
          <a:off x="4287779" y="5982462"/>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Table 29">
            <a:extLst>
              <a:ext uri="{FF2B5EF4-FFF2-40B4-BE49-F238E27FC236}">
                <a16:creationId xmlns:a16="http://schemas.microsoft.com/office/drawing/2014/main" id="{4A7D1FBD-12B5-44DA-AFF6-61DD90B8F12C}"/>
              </a:ext>
            </a:extLst>
          </p:cNvPr>
          <p:cNvGraphicFramePr>
            <a:graphicFrameLocks noGrp="1"/>
          </p:cNvGraphicFramePr>
          <p:nvPr>
            <p:extLst>
              <p:ext uri="{D42A27DB-BD31-4B8C-83A1-F6EECF244321}">
                <p14:modId xmlns:p14="http://schemas.microsoft.com/office/powerpoint/2010/main" val="1416515791"/>
              </p:ext>
            </p:extLst>
          </p:nvPr>
        </p:nvGraphicFramePr>
        <p:xfrm>
          <a:off x="4287779" y="7770905"/>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2" name="Table 31">
            <a:extLst>
              <a:ext uri="{FF2B5EF4-FFF2-40B4-BE49-F238E27FC236}">
                <a16:creationId xmlns:a16="http://schemas.microsoft.com/office/drawing/2014/main" id="{38128BF2-2552-4D13-8349-C0F9E84A01D8}"/>
              </a:ext>
            </a:extLst>
          </p:cNvPr>
          <p:cNvGraphicFramePr>
            <a:graphicFrameLocks noGrp="1"/>
          </p:cNvGraphicFramePr>
          <p:nvPr>
            <p:extLst>
              <p:ext uri="{D42A27DB-BD31-4B8C-83A1-F6EECF244321}">
                <p14:modId xmlns:p14="http://schemas.microsoft.com/office/powerpoint/2010/main" val="4153520512"/>
              </p:ext>
            </p:extLst>
          </p:nvPr>
        </p:nvGraphicFramePr>
        <p:xfrm>
          <a:off x="520001" y="7761379"/>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5" name="Chart 24">
            <a:extLst>
              <a:ext uri="{FF2B5EF4-FFF2-40B4-BE49-F238E27FC236}">
                <a16:creationId xmlns:a16="http://schemas.microsoft.com/office/drawing/2014/main" id="{FC60B965-EF0F-486F-A460-896A00F47F35}"/>
              </a:ext>
            </a:extLst>
          </p:cNvPr>
          <p:cNvGraphicFramePr/>
          <p:nvPr>
            <p:extLst>
              <p:ext uri="{D42A27DB-BD31-4B8C-83A1-F6EECF244321}">
                <p14:modId xmlns:p14="http://schemas.microsoft.com/office/powerpoint/2010/main" val="1305004996"/>
              </p:ext>
            </p:extLst>
          </p:nvPr>
        </p:nvGraphicFramePr>
        <p:xfrm>
          <a:off x="4292807" y="4428297"/>
          <a:ext cx="2983245" cy="15179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Chart 32">
            <a:extLst>
              <a:ext uri="{FF2B5EF4-FFF2-40B4-BE49-F238E27FC236}">
                <a16:creationId xmlns:a16="http://schemas.microsoft.com/office/drawing/2014/main" id="{81B28CE1-755B-4902-991B-5E0EBEA59F56}"/>
              </a:ext>
            </a:extLst>
          </p:cNvPr>
          <p:cNvGraphicFramePr/>
          <p:nvPr>
            <p:extLst>
              <p:ext uri="{D42A27DB-BD31-4B8C-83A1-F6EECF244321}">
                <p14:modId xmlns:p14="http://schemas.microsoft.com/office/powerpoint/2010/main" val="1316148210"/>
              </p:ext>
            </p:extLst>
          </p:nvPr>
        </p:nvGraphicFramePr>
        <p:xfrm>
          <a:off x="4292807" y="6231294"/>
          <a:ext cx="2901043" cy="151790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4" name="Chart 33">
            <a:extLst>
              <a:ext uri="{FF2B5EF4-FFF2-40B4-BE49-F238E27FC236}">
                <a16:creationId xmlns:a16="http://schemas.microsoft.com/office/drawing/2014/main" id="{149E4A6D-C1B1-4F5F-993C-1B0FF2B3BF3D}"/>
              </a:ext>
            </a:extLst>
          </p:cNvPr>
          <p:cNvGraphicFramePr/>
          <p:nvPr>
            <p:extLst>
              <p:ext uri="{D42A27DB-BD31-4B8C-83A1-F6EECF244321}">
                <p14:modId xmlns:p14="http://schemas.microsoft.com/office/powerpoint/2010/main" val="3697523943"/>
              </p:ext>
            </p:extLst>
          </p:nvPr>
        </p:nvGraphicFramePr>
        <p:xfrm>
          <a:off x="4292807" y="8003488"/>
          <a:ext cx="2901043" cy="15179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4" name="Chart 43">
            <a:extLst>
              <a:ext uri="{FF2B5EF4-FFF2-40B4-BE49-F238E27FC236}">
                <a16:creationId xmlns:a16="http://schemas.microsoft.com/office/drawing/2014/main" id="{16A7DDF8-1C88-441C-9498-E526793F1792}"/>
              </a:ext>
            </a:extLst>
          </p:cNvPr>
          <p:cNvGraphicFramePr/>
          <p:nvPr>
            <p:extLst>
              <p:ext uri="{D42A27DB-BD31-4B8C-83A1-F6EECF244321}">
                <p14:modId xmlns:p14="http://schemas.microsoft.com/office/powerpoint/2010/main" val="3084743118"/>
              </p:ext>
            </p:extLst>
          </p:nvPr>
        </p:nvGraphicFramePr>
        <p:xfrm>
          <a:off x="553148" y="4428297"/>
          <a:ext cx="2901043" cy="15179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5" name="Chart 44">
            <a:extLst>
              <a:ext uri="{FF2B5EF4-FFF2-40B4-BE49-F238E27FC236}">
                <a16:creationId xmlns:a16="http://schemas.microsoft.com/office/drawing/2014/main" id="{E59CC081-708F-49E5-91D4-4D1EDA17C6F5}"/>
              </a:ext>
            </a:extLst>
          </p:cNvPr>
          <p:cNvGraphicFramePr/>
          <p:nvPr>
            <p:extLst>
              <p:ext uri="{D42A27DB-BD31-4B8C-83A1-F6EECF244321}">
                <p14:modId xmlns:p14="http://schemas.microsoft.com/office/powerpoint/2010/main" val="4118580323"/>
              </p:ext>
            </p:extLst>
          </p:nvPr>
        </p:nvGraphicFramePr>
        <p:xfrm>
          <a:off x="553148" y="6231294"/>
          <a:ext cx="2901043" cy="15179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6" name="Chart 45">
            <a:extLst>
              <a:ext uri="{FF2B5EF4-FFF2-40B4-BE49-F238E27FC236}">
                <a16:creationId xmlns:a16="http://schemas.microsoft.com/office/drawing/2014/main" id="{ECE95692-1040-49E8-BF45-21F7997BD905}"/>
              </a:ext>
            </a:extLst>
          </p:cNvPr>
          <p:cNvGraphicFramePr/>
          <p:nvPr>
            <p:extLst>
              <p:ext uri="{D42A27DB-BD31-4B8C-83A1-F6EECF244321}">
                <p14:modId xmlns:p14="http://schemas.microsoft.com/office/powerpoint/2010/main" val="3539312797"/>
              </p:ext>
            </p:extLst>
          </p:nvPr>
        </p:nvGraphicFramePr>
        <p:xfrm>
          <a:off x="553148" y="8003488"/>
          <a:ext cx="2901043" cy="1517904"/>
        </p:xfrm>
        <a:graphic>
          <a:graphicData uri="http://schemas.openxmlformats.org/drawingml/2006/chart">
            <c:chart xmlns:c="http://schemas.openxmlformats.org/drawingml/2006/chart" xmlns:r="http://schemas.openxmlformats.org/officeDocument/2006/relationships" r:id="rId11"/>
          </a:graphicData>
        </a:graphic>
      </p:graphicFrame>
      <p:sp>
        <p:nvSpPr>
          <p:cNvPr id="41" name="Content Placeholder 9">
            <a:extLst>
              <a:ext uri="{FF2B5EF4-FFF2-40B4-BE49-F238E27FC236}">
                <a16:creationId xmlns:a16="http://schemas.microsoft.com/office/drawing/2014/main" id="{763DF51F-BFF9-47A7-B841-44346CAE91E1}"/>
              </a:ext>
            </a:extLst>
          </p:cNvPr>
          <p:cNvSpPr txBox="1">
            <a:spLocks/>
          </p:cNvSpPr>
          <p:nvPr/>
        </p:nvSpPr>
        <p:spPr>
          <a:xfrm>
            <a:off x="3950388" y="2609217"/>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6/30/2021</a:t>
            </a:r>
          </a:p>
        </p:txBody>
      </p:sp>
      <p:graphicFrame>
        <p:nvGraphicFramePr>
          <p:cNvPr id="2" name="Object 1">
            <a:extLst>
              <a:ext uri="{FF2B5EF4-FFF2-40B4-BE49-F238E27FC236}">
                <a16:creationId xmlns:a16="http://schemas.microsoft.com/office/drawing/2014/main" id="{E76AD9CD-1F22-4680-9F24-2BFA3E17A154}"/>
              </a:ext>
            </a:extLst>
          </p:cNvPr>
          <p:cNvGraphicFramePr>
            <a:graphicFrameLocks noChangeAspect="1"/>
          </p:cNvGraphicFramePr>
          <p:nvPr>
            <p:extLst>
              <p:ext uri="{D42A27DB-BD31-4B8C-83A1-F6EECF244321}">
                <p14:modId xmlns:p14="http://schemas.microsoft.com/office/powerpoint/2010/main" val="2364613205"/>
              </p:ext>
            </p:extLst>
          </p:nvPr>
        </p:nvGraphicFramePr>
        <p:xfrm>
          <a:off x="4029759" y="2849895"/>
          <a:ext cx="3254375" cy="1189037"/>
        </p:xfrm>
        <a:graphic>
          <a:graphicData uri="http://schemas.openxmlformats.org/presentationml/2006/ole">
            <mc:AlternateContent xmlns:mc="http://schemas.openxmlformats.org/markup-compatibility/2006">
              <mc:Choice xmlns:v="urn:schemas-microsoft-com:vml" Requires="v">
                <p:oleObj name="Worksheet" r:id="rId12" imgW="3253725" imgH="1188562" progId="Excel.Sheet.12">
                  <p:embed/>
                </p:oleObj>
              </mc:Choice>
              <mc:Fallback>
                <p:oleObj name="Worksheet" r:id="rId12" imgW="3253725" imgH="1188562" progId="Excel.Sheet.12">
                  <p:embed/>
                  <p:pic>
                    <p:nvPicPr>
                      <p:cNvPr id="2" name="Object 1">
                        <a:extLst>
                          <a:ext uri="{FF2B5EF4-FFF2-40B4-BE49-F238E27FC236}">
                            <a16:creationId xmlns:a16="http://schemas.microsoft.com/office/drawing/2014/main" id="{E76AD9CD-1F22-4680-9F24-2BFA3E17A154}"/>
                          </a:ext>
                        </a:extLst>
                      </p:cNvPr>
                      <p:cNvPicPr/>
                      <p:nvPr/>
                    </p:nvPicPr>
                    <p:blipFill>
                      <a:blip r:embed="rId13"/>
                      <a:stretch>
                        <a:fillRect/>
                      </a:stretch>
                    </p:blipFill>
                    <p:spPr>
                      <a:xfrm>
                        <a:off x="4029759" y="2849895"/>
                        <a:ext cx="3254375" cy="1189037"/>
                      </a:xfrm>
                      <a:prstGeom prst="rect">
                        <a:avLst/>
                      </a:prstGeom>
                    </p:spPr>
                  </p:pic>
                </p:oleObj>
              </mc:Fallback>
            </mc:AlternateContent>
          </a:graphicData>
        </a:graphic>
      </p:graphicFrame>
      <p:pic>
        <p:nvPicPr>
          <p:cNvPr id="35" name="Picture Placeholder 34">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14">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95083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8023346D-0212-44CF-B54E-DC63921332CF}"/>
              </a:ext>
            </a:extLst>
          </p:cNvPr>
          <p:cNvGraphicFramePr/>
          <p:nvPr>
            <p:extLst>
              <p:ext uri="{D42A27DB-BD31-4B8C-83A1-F6EECF244321}">
                <p14:modId xmlns:p14="http://schemas.microsoft.com/office/powerpoint/2010/main" val="4199429183"/>
              </p:ext>
            </p:extLst>
          </p:nvPr>
        </p:nvGraphicFramePr>
        <p:xfrm>
          <a:off x="373022" y="6083844"/>
          <a:ext cx="5994202" cy="2852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Object 32">
            <a:extLst>
              <a:ext uri="{FF2B5EF4-FFF2-40B4-BE49-F238E27FC236}">
                <a16:creationId xmlns:a16="http://schemas.microsoft.com/office/drawing/2014/main" id="{425E3981-6908-40E2-BFB9-F060B92E8086}"/>
              </a:ext>
            </a:extLst>
          </p:cNvPr>
          <p:cNvGraphicFramePr>
            <a:graphicFrameLocks/>
          </p:cNvGraphicFramePr>
          <p:nvPr>
            <p:extLst>
              <p:ext uri="{D42A27DB-BD31-4B8C-83A1-F6EECF244321}">
                <p14:modId xmlns:p14="http://schemas.microsoft.com/office/powerpoint/2010/main" val="1928567142"/>
              </p:ext>
            </p:extLst>
          </p:nvPr>
        </p:nvGraphicFramePr>
        <p:xfrm>
          <a:off x="3502027" y="4271837"/>
          <a:ext cx="3784600" cy="1978025"/>
        </p:xfrm>
        <a:graphic>
          <a:graphicData uri="http://schemas.openxmlformats.org/presentationml/2006/ole">
            <mc:AlternateContent xmlns:mc="http://schemas.openxmlformats.org/markup-compatibility/2006">
              <mc:Choice xmlns:v="urn:schemas-microsoft-com:vml" Requires="v">
                <p:oleObj name="Worksheet" r:id="rId4" imgW="4122553" imgH="2148682" progId="Excel.Sheet.12">
                  <p:embed/>
                </p:oleObj>
              </mc:Choice>
              <mc:Fallback>
                <p:oleObj name="Worksheet" r:id="rId4" imgW="4122553" imgH="2148682" progId="Excel.Sheet.12">
                  <p:embed/>
                  <p:pic>
                    <p:nvPicPr>
                      <p:cNvPr id="33" name="Object 32">
                        <a:extLst>
                          <a:ext uri="{FF2B5EF4-FFF2-40B4-BE49-F238E27FC236}">
                            <a16:creationId xmlns:a16="http://schemas.microsoft.com/office/drawing/2014/main" id="{425E3981-6908-40E2-BFB9-F060B92E8086}"/>
                          </a:ext>
                        </a:extLst>
                      </p:cNvPr>
                      <p:cNvPicPr>
                        <a:picLocks noChangeArrowheads="1"/>
                      </p:cNvPicPr>
                      <p:nvPr/>
                    </p:nvPicPr>
                    <p:blipFill>
                      <a:blip r:embed="rId5"/>
                      <a:srcRect/>
                      <a:stretch>
                        <a:fillRect/>
                      </a:stretch>
                    </p:blipFill>
                    <p:spPr bwMode="auto">
                      <a:xfrm>
                        <a:off x="3502027" y="4271837"/>
                        <a:ext cx="378460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2"/>
          <p:cNvSpPr>
            <a:spLocks noGrp="1"/>
          </p:cNvSpPr>
          <p:nvPr>
            <p:ph type="title"/>
          </p:nvPr>
        </p:nvSpPr>
        <p:spPr>
          <a:noFill/>
        </p:spPr>
        <p:txBody>
          <a:bodyPr/>
          <a:lstStyle/>
          <a:p>
            <a:r>
              <a:rPr lang="en-US" dirty="0"/>
              <a:t>Impact of Diversification</a:t>
            </a:r>
          </a:p>
        </p:txBody>
      </p:sp>
      <p:sp>
        <p:nvSpPr>
          <p:cNvPr id="5" name="Text Placeholder 4"/>
          <p:cNvSpPr>
            <a:spLocks noGrp="1"/>
          </p:cNvSpPr>
          <p:nvPr>
            <p:ph type="body" sz="quarter" idx="14"/>
          </p:nvPr>
        </p:nvSpPr>
        <p:spPr/>
        <p:txBody>
          <a:bodyPr/>
          <a:lstStyle/>
          <a:p>
            <a:r>
              <a:rPr lang="en-US" dirty="0">
                <a:highlight>
                  <a:srgbClr val="FFFFFF"/>
                </a:highlight>
              </a:rPr>
              <a:t>Third Quarter 2021</a:t>
            </a:r>
          </a:p>
        </p:txBody>
      </p:sp>
      <p:sp>
        <p:nvSpPr>
          <p:cNvPr id="6" name="Text Placeholder 5"/>
          <p:cNvSpPr>
            <a:spLocks noGrp="1"/>
          </p:cNvSpPr>
          <p:nvPr>
            <p:ph type="body" sz="quarter" idx="15"/>
          </p:nvPr>
        </p:nvSpPr>
        <p:spPr>
          <a:xfrm>
            <a:off x="434226" y="9154730"/>
            <a:ext cx="6804774" cy="517712"/>
          </a:xfrm>
        </p:spPr>
        <p:txBody>
          <a:bodyPr/>
          <a:lstStyle/>
          <a:p>
            <a:pPr>
              <a:buFont typeface="+mj-lt"/>
              <a:buAutoNum type="arabicPeriod"/>
            </a:pPr>
            <a:r>
              <a:rPr lang="en-US" dirty="0"/>
              <a:t>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 </a:t>
            </a:r>
            <a:r>
              <a:rPr lang="en-US" b="1" dirty="0"/>
              <a:t>Past performance is not a guarantee of future results. Indices are not available for direct investment. Index performance does not reflect expenses associated with the management of an actual portfolio. </a:t>
            </a:r>
            <a:r>
              <a:rPr lang="en-US" dirty="0"/>
              <a:t>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2021,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a:xfrm>
            <a:off x="429800" y="2604481"/>
            <a:ext cx="2661066" cy="2852427"/>
          </a:xfrm>
        </p:spPr>
        <p:txBody>
          <a:bodyPr/>
          <a:lstStyle/>
          <a:p>
            <a:pPr>
              <a:lnSpc>
                <a:spcPct val="110000"/>
              </a:lnSpc>
            </a:pPr>
            <a:r>
              <a:rPr lang="en-US" sz="1000" dirty="0"/>
              <a:t>These portfolios illustrate the performance of different global stock/bond mixes and highlight the benefits of diversification. Mixes with larger allocations to stocks are considered riskier but have higher expected returns over time.</a:t>
            </a:r>
          </a:p>
          <a:p>
            <a:pPr>
              <a:lnSpc>
                <a:spcPct val="110000"/>
              </a:lnSpc>
            </a:pPr>
            <a:endParaRPr lang="en-US" sz="1000" dirty="0"/>
          </a:p>
        </p:txBody>
      </p:sp>
      <p:cxnSp>
        <p:nvCxnSpPr>
          <p:cNvPr id="14" name="Straight Connector 13"/>
          <p:cNvCxnSpPr>
            <a:cxnSpLocks/>
          </p:cNvCxnSpPr>
          <p:nvPr/>
        </p:nvCxnSpPr>
        <p:spPr>
          <a:xfrm>
            <a:off x="3311448" y="2627889"/>
            <a:ext cx="0" cy="343337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17</a:t>
            </a:fld>
            <a:endParaRPr lang="en-US" dirty="0"/>
          </a:p>
        </p:txBody>
      </p:sp>
      <p:sp>
        <p:nvSpPr>
          <p:cNvPr id="26" name="Content Placeholder 9">
            <a:extLst>
              <a:ext uri="{FF2B5EF4-FFF2-40B4-BE49-F238E27FC236}">
                <a16:creationId xmlns:a16="http://schemas.microsoft.com/office/drawing/2014/main" id="{EC8ADD49-6C71-45C1-B372-F469DB748127}"/>
              </a:ext>
            </a:extLst>
          </p:cNvPr>
          <p:cNvSpPr txBox="1">
            <a:spLocks/>
          </p:cNvSpPr>
          <p:nvPr/>
        </p:nvSpPr>
        <p:spPr>
          <a:xfrm>
            <a:off x="3415026" y="4411840"/>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28" name="Group 27">
            <a:extLst>
              <a:ext uri="{FF2B5EF4-FFF2-40B4-BE49-F238E27FC236}">
                <a16:creationId xmlns:a16="http://schemas.microsoft.com/office/drawing/2014/main" id="{B0D6241C-F535-4C54-8013-57CA539198B5}"/>
              </a:ext>
            </a:extLst>
          </p:cNvPr>
          <p:cNvGrpSpPr/>
          <p:nvPr/>
        </p:nvGrpSpPr>
        <p:grpSpPr>
          <a:xfrm>
            <a:off x="452044" y="6168277"/>
            <a:ext cx="6843100" cy="342590"/>
            <a:chOff x="4635168" y="1851422"/>
            <a:chExt cx="7885068" cy="342590"/>
          </a:xfrm>
        </p:grpSpPr>
        <p:sp>
          <p:nvSpPr>
            <p:cNvPr id="29" name="Content Placeholder 9">
              <a:extLst>
                <a:ext uri="{FF2B5EF4-FFF2-40B4-BE49-F238E27FC236}">
                  <a16:creationId xmlns:a16="http://schemas.microsoft.com/office/drawing/2014/main" id="{7BD9EFDB-5A29-4B05-94B5-11DC51759321}"/>
                </a:ext>
              </a:extLst>
            </p:cNvPr>
            <p:cNvSpPr txBox="1">
              <a:spLocks/>
            </p:cNvSpPr>
            <p:nvPr/>
          </p:nvSpPr>
          <p:spPr>
            <a:xfrm>
              <a:off x="4635168" y="1851422"/>
              <a:ext cx="542368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Growth of Wealth: The Relationship between Risk and Return</a:t>
              </a:r>
            </a:p>
            <a:p>
              <a:pPr>
                <a:spcBef>
                  <a:spcPts val="0"/>
                </a:spcBef>
              </a:pPr>
              <a:endParaRPr lang="en-US" sz="1000" b="1" dirty="0">
                <a:solidFill>
                  <a:schemeClr val="accent1"/>
                </a:solidFill>
              </a:endParaRPr>
            </a:p>
          </p:txBody>
        </p:sp>
        <p:cxnSp>
          <p:nvCxnSpPr>
            <p:cNvPr id="30" name="Straight Connector 29">
              <a:extLst>
                <a:ext uri="{FF2B5EF4-FFF2-40B4-BE49-F238E27FC236}">
                  <a16:creationId xmlns:a16="http://schemas.microsoft.com/office/drawing/2014/main" id="{3865DDBA-E944-4C88-90EA-CCE6DA7BE05F}"/>
                </a:ext>
              </a:extLst>
            </p:cNvPr>
            <p:cNvCxnSpPr>
              <a:cxnSpLocks/>
            </p:cNvCxnSpPr>
            <p:nvPr/>
          </p:nvCxnSpPr>
          <p:spPr>
            <a:xfrm flipV="1">
              <a:off x="4724400" y="2105101"/>
              <a:ext cx="779583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7" name="Chart 26">
            <a:extLst>
              <a:ext uri="{FF2B5EF4-FFF2-40B4-BE49-F238E27FC236}">
                <a16:creationId xmlns:a16="http://schemas.microsoft.com/office/drawing/2014/main" id="{FC2035C4-5D52-4BC3-A648-DD71651E3972}"/>
              </a:ext>
            </a:extLst>
          </p:cNvPr>
          <p:cNvGraphicFramePr/>
          <p:nvPr>
            <p:extLst>
              <p:ext uri="{D42A27DB-BD31-4B8C-83A1-F6EECF244321}">
                <p14:modId xmlns:p14="http://schemas.microsoft.com/office/powerpoint/2010/main" val="589698147"/>
              </p:ext>
            </p:extLst>
          </p:nvPr>
        </p:nvGraphicFramePr>
        <p:xfrm>
          <a:off x="3505200" y="2746526"/>
          <a:ext cx="4101422" cy="1432865"/>
        </p:xfrm>
        <a:graphic>
          <a:graphicData uri="http://schemas.openxmlformats.org/drawingml/2006/chart">
            <c:chart xmlns:c="http://schemas.openxmlformats.org/drawingml/2006/chart" xmlns:r="http://schemas.openxmlformats.org/officeDocument/2006/relationships" r:id="rId6"/>
          </a:graphicData>
        </a:graphic>
      </p:graphicFrame>
      <p:grpSp>
        <p:nvGrpSpPr>
          <p:cNvPr id="8" name="Group 7">
            <a:extLst>
              <a:ext uri="{FF2B5EF4-FFF2-40B4-BE49-F238E27FC236}">
                <a16:creationId xmlns:a16="http://schemas.microsoft.com/office/drawing/2014/main" id="{DCB04062-3BDF-4105-9970-A54981E364ED}"/>
              </a:ext>
            </a:extLst>
          </p:cNvPr>
          <p:cNvGrpSpPr/>
          <p:nvPr/>
        </p:nvGrpSpPr>
        <p:grpSpPr>
          <a:xfrm>
            <a:off x="6271464" y="6503436"/>
            <a:ext cx="1105400" cy="1703186"/>
            <a:chOff x="6342746" y="6542349"/>
            <a:chExt cx="1105400" cy="1703186"/>
          </a:xfrm>
        </p:grpSpPr>
        <p:sp>
          <p:nvSpPr>
            <p:cNvPr id="34" name="TextBox 33">
              <a:extLst>
                <a:ext uri="{FF2B5EF4-FFF2-40B4-BE49-F238E27FC236}">
                  <a16:creationId xmlns:a16="http://schemas.microsoft.com/office/drawing/2014/main" id="{F8BF11B3-D7AE-427F-B8A6-347D130CA260}"/>
                </a:ext>
              </a:extLst>
            </p:cNvPr>
            <p:cNvSpPr txBox="1"/>
            <p:nvPr/>
          </p:nvSpPr>
          <p:spPr>
            <a:xfrm>
              <a:off x="6356549" y="6542349"/>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solidFill>
                    <a:prstClr val="black"/>
                  </a:solidFill>
                  <a:cs typeface="Arial" pitchFamily="34" charset="0"/>
                </a:rPr>
                <a:t>Stock/Bond Mix</a:t>
              </a:r>
            </a:p>
          </p:txBody>
        </p:sp>
        <p:sp>
          <p:nvSpPr>
            <p:cNvPr id="35" name="Rectangle 34">
              <a:extLst>
                <a:ext uri="{FF2B5EF4-FFF2-40B4-BE49-F238E27FC236}">
                  <a16:creationId xmlns:a16="http://schemas.microsoft.com/office/drawing/2014/main" id="{F33ABE59-9FFB-4FF8-AFC8-353FBF27D06A}"/>
                </a:ext>
              </a:extLst>
            </p:cNvPr>
            <p:cNvSpPr/>
            <p:nvPr/>
          </p:nvSpPr>
          <p:spPr>
            <a:xfrm>
              <a:off x="6342746" y="6762103"/>
              <a:ext cx="787395" cy="215444"/>
            </a:xfrm>
            <a:prstGeom prst="rect">
              <a:avLst/>
            </a:prstGeom>
          </p:spPr>
          <p:txBody>
            <a:bodyPr wrap="none" lIns="91388" tIns="45693" rIns="91388" bIns="45693">
              <a:spAutoFit/>
            </a:bodyPr>
            <a:lstStyle/>
            <a:p>
              <a:r>
                <a:rPr lang="en-US" sz="800" dirty="0">
                  <a:solidFill>
                    <a:prstClr val="black"/>
                  </a:solidFill>
                  <a:cs typeface="Arial" pitchFamily="34" charset="0"/>
                </a:rPr>
                <a:t>100% Stocks</a:t>
              </a:r>
            </a:p>
          </p:txBody>
        </p:sp>
        <p:sp>
          <p:nvSpPr>
            <p:cNvPr id="36" name="Rectangle 35">
              <a:extLst>
                <a:ext uri="{FF2B5EF4-FFF2-40B4-BE49-F238E27FC236}">
                  <a16:creationId xmlns:a16="http://schemas.microsoft.com/office/drawing/2014/main" id="{97B45DD4-ED03-4F4B-9D3A-0C50B7FE7A07}"/>
                </a:ext>
              </a:extLst>
            </p:cNvPr>
            <p:cNvSpPr/>
            <p:nvPr/>
          </p:nvSpPr>
          <p:spPr>
            <a:xfrm>
              <a:off x="6356549" y="7239745"/>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75/25</a:t>
              </a:r>
            </a:p>
          </p:txBody>
        </p:sp>
        <p:sp>
          <p:nvSpPr>
            <p:cNvPr id="37" name="Rectangle 36">
              <a:extLst>
                <a:ext uri="{FF2B5EF4-FFF2-40B4-BE49-F238E27FC236}">
                  <a16:creationId xmlns:a16="http://schemas.microsoft.com/office/drawing/2014/main" id="{374C17E9-B155-4032-ABDC-F5F59253F877}"/>
                </a:ext>
              </a:extLst>
            </p:cNvPr>
            <p:cNvSpPr/>
            <p:nvPr/>
          </p:nvSpPr>
          <p:spPr>
            <a:xfrm>
              <a:off x="6361082" y="7574840"/>
              <a:ext cx="530915" cy="215444"/>
            </a:xfrm>
            <a:prstGeom prst="rect">
              <a:avLst/>
            </a:prstGeom>
          </p:spPr>
          <p:txBody>
            <a:bodyPr wrap="none" lIns="91388" tIns="45693" rIns="91388" bIns="45693">
              <a:spAutoFit/>
            </a:bodyPr>
            <a:lstStyle/>
            <a:p>
              <a:r>
                <a:rPr lang="en-US" sz="800" dirty="0">
                  <a:solidFill>
                    <a:prstClr val="black"/>
                  </a:solidFill>
                  <a:cs typeface="Arial" pitchFamily="34" charset="0"/>
                </a:rPr>
                <a:t>50/50   </a:t>
              </a:r>
            </a:p>
          </p:txBody>
        </p:sp>
        <p:sp>
          <p:nvSpPr>
            <p:cNvPr id="38" name="Rectangle 37">
              <a:extLst>
                <a:ext uri="{FF2B5EF4-FFF2-40B4-BE49-F238E27FC236}">
                  <a16:creationId xmlns:a16="http://schemas.microsoft.com/office/drawing/2014/main" id="{78626074-6B10-414E-B7DF-2869F681C9CC}"/>
                </a:ext>
              </a:extLst>
            </p:cNvPr>
            <p:cNvSpPr/>
            <p:nvPr/>
          </p:nvSpPr>
          <p:spPr>
            <a:xfrm>
              <a:off x="6356549" y="7844024"/>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25/75</a:t>
              </a:r>
            </a:p>
          </p:txBody>
        </p:sp>
        <p:sp>
          <p:nvSpPr>
            <p:cNvPr id="39" name="Rectangle 38">
              <a:extLst>
                <a:ext uri="{FF2B5EF4-FFF2-40B4-BE49-F238E27FC236}">
                  <a16:creationId xmlns:a16="http://schemas.microsoft.com/office/drawing/2014/main" id="{E2767446-098B-4507-A738-3885D3B0E604}"/>
                </a:ext>
              </a:extLst>
            </p:cNvPr>
            <p:cNvSpPr/>
            <p:nvPr/>
          </p:nvSpPr>
          <p:spPr>
            <a:xfrm>
              <a:off x="6348270" y="8030146"/>
              <a:ext cx="1099876" cy="215389"/>
            </a:xfrm>
            <a:prstGeom prst="rect">
              <a:avLst/>
            </a:prstGeom>
          </p:spPr>
          <p:txBody>
            <a:bodyPr wrap="none" lIns="91388" tIns="45693" rIns="91388" bIns="45693">
              <a:spAutoFit/>
            </a:bodyPr>
            <a:lstStyle/>
            <a:p>
              <a:r>
                <a:rPr lang="en-US" sz="800" dirty="0">
                  <a:solidFill>
                    <a:prstClr val="black"/>
                  </a:solidFill>
                  <a:cs typeface="Arial" pitchFamily="34" charset="0"/>
                </a:rPr>
                <a:t>100% Treasury Bills</a:t>
              </a:r>
            </a:p>
          </p:txBody>
        </p:sp>
      </p:grpSp>
      <p:grpSp>
        <p:nvGrpSpPr>
          <p:cNvPr id="31" name="Group 30">
            <a:extLst>
              <a:ext uri="{FF2B5EF4-FFF2-40B4-BE49-F238E27FC236}">
                <a16:creationId xmlns:a16="http://schemas.microsoft.com/office/drawing/2014/main" id="{3423593A-2C22-40EE-8191-57D4AD455E31}"/>
              </a:ext>
            </a:extLst>
          </p:cNvPr>
          <p:cNvGrpSpPr/>
          <p:nvPr/>
        </p:nvGrpSpPr>
        <p:grpSpPr>
          <a:xfrm>
            <a:off x="3407331" y="2604836"/>
            <a:ext cx="3949281" cy="342590"/>
            <a:chOff x="4635169" y="1826708"/>
            <a:chExt cx="4441437" cy="342590"/>
          </a:xfrm>
        </p:grpSpPr>
        <p:sp>
          <p:nvSpPr>
            <p:cNvPr id="32" name="Content Placeholder 9">
              <a:extLst>
                <a:ext uri="{FF2B5EF4-FFF2-40B4-BE49-F238E27FC236}">
                  <a16:creationId xmlns:a16="http://schemas.microsoft.com/office/drawing/2014/main" id="{73403685-5E9A-4519-A816-A2C3314C24BE}"/>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40" name="Straight Connector 39">
              <a:extLst>
                <a:ext uri="{FF2B5EF4-FFF2-40B4-BE49-F238E27FC236}">
                  <a16:creationId xmlns:a16="http://schemas.microsoft.com/office/drawing/2014/main" id="{2045FE57-FA76-4226-8178-AD2273201F90}"/>
                </a:ext>
              </a:extLst>
            </p:cNvPr>
            <p:cNvCxnSpPr>
              <a:cxnSpLocks/>
            </p:cNvCxnSpPr>
            <p:nvPr/>
          </p:nvCxnSpPr>
          <p:spPr>
            <a:xfrm flipV="1">
              <a:off x="4738883" y="2072908"/>
              <a:ext cx="424830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41" name="Picture Placeholder 40">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2933697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5627D"/>
                </a:solidFill>
              </a:rPr>
              <a:t>The 50-Year Battle</a:t>
            </a:r>
            <a:br>
              <a:rPr lang="en-US" dirty="0">
                <a:solidFill>
                  <a:srgbClr val="35627D"/>
                </a:solidFill>
              </a:rPr>
            </a:br>
            <a:r>
              <a:rPr lang="en-US" dirty="0">
                <a:solidFill>
                  <a:srgbClr val="35627D"/>
                </a:solidFill>
              </a:rPr>
              <a:t>for a Better Way to Invest</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18</a:t>
            </a:fld>
            <a:endParaRPr lang="en-US" noProof="0" dirty="0"/>
          </a:p>
        </p:txBody>
      </p:sp>
      <p:sp>
        <p:nvSpPr>
          <p:cNvPr id="15" name="Text Placeholder 14">
            <a:extLst>
              <a:ext uri="{FF2B5EF4-FFF2-40B4-BE49-F238E27FC236}">
                <a16:creationId xmlns:a16="http://schemas.microsoft.com/office/drawing/2014/main" id="{45DBA50F-4664-4B0E-935B-5DB98D37742A}"/>
              </a:ext>
            </a:extLst>
          </p:cNvPr>
          <p:cNvSpPr>
            <a:spLocks noGrp="1"/>
          </p:cNvSpPr>
          <p:nvPr>
            <p:ph type="body" sz="quarter" idx="15"/>
          </p:nvPr>
        </p:nvSpPr>
        <p:spPr/>
        <p:txBody>
          <a:bodyPr/>
          <a:lstStyle/>
          <a:p>
            <a:pPr marL="91440" indent="-91440">
              <a:spcAft>
                <a:spcPts val="300"/>
              </a:spcAft>
              <a:buFont typeface="+mj-lt"/>
              <a:buAutoNum type="arabicPeriod"/>
            </a:pPr>
            <a:r>
              <a:rPr lang="en-US" dirty="0"/>
              <a:t>Data obtained from Morningstar on July 6, 2021. The sample includes US-domiciled equity mutual funds and ETFs. Funds of funds and money market funds are excluded.</a:t>
            </a:r>
          </a:p>
        </p:txBody>
      </p:sp>
      <p:sp>
        <p:nvSpPr>
          <p:cNvPr id="4" name="Text Placeholder 3"/>
          <p:cNvSpPr>
            <a:spLocks noGrp="1"/>
          </p:cNvSpPr>
          <p:nvPr>
            <p:ph type="body" sz="quarter" idx="14"/>
          </p:nvPr>
        </p:nvSpPr>
        <p:spPr>
          <a:xfrm>
            <a:off x="421704" y="2248509"/>
            <a:ext cx="6818025" cy="447862"/>
          </a:xfrm>
        </p:spPr>
        <p:txBody>
          <a:bodyPr/>
          <a:lstStyle/>
          <a:p>
            <a:pPr>
              <a:spcBef>
                <a:spcPts val="600"/>
              </a:spcBef>
              <a:spcAft>
                <a:spcPts val="300"/>
              </a:spcAft>
            </a:pPr>
            <a:r>
              <a:rPr lang="en-US" dirty="0"/>
              <a:t>Third Quarter 2021</a:t>
            </a:r>
          </a:p>
          <a:p>
            <a:r>
              <a:rPr lang="en-US" dirty="0">
                <a:solidFill>
                  <a:srgbClr val="1F497D"/>
                </a:solidFill>
              </a:rPr>
              <a:t>David Booth</a:t>
            </a:r>
          </a:p>
          <a:p>
            <a:pPr>
              <a:spcBef>
                <a:spcPts val="0"/>
              </a:spcBef>
            </a:pPr>
            <a:r>
              <a:rPr lang="en-US" dirty="0">
                <a:solidFill>
                  <a:srgbClr val="1F497D"/>
                </a:solidFill>
              </a:rPr>
              <a:t>Executive Chairman and Founder</a:t>
            </a:r>
          </a:p>
        </p:txBody>
      </p:sp>
      <p:sp>
        <p:nvSpPr>
          <p:cNvPr id="7" name="Text Placeholder 6">
            <a:extLst>
              <a:ext uri="{FF2B5EF4-FFF2-40B4-BE49-F238E27FC236}">
                <a16:creationId xmlns:a16="http://schemas.microsoft.com/office/drawing/2014/main" id="{2585420F-6AF3-40FB-B435-5E575C72FC3D}"/>
              </a:ext>
            </a:extLst>
          </p:cNvPr>
          <p:cNvSpPr>
            <a:spLocks noGrp="1"/>
          </p:cNvSpPr>
          <p:nvPr>
            <p:ph type="body" sz="quarter" idx="20"/>
          </p:nvPr>
        </p:nvSpPr>
        <p:spPr>
          <a:xfrm>
            <a:off x="431288" y="3817615"/>
            <a:ext cx="6807717" cy="5444507"/>
          </a:xfrm>
        </p:spPr>
        <p:txBody>
          <a:bodyPr spcCol="274320"/>
          <a:lstStyle/>
          <a:p>
            <a:r>
              <a:rPr lang="en-US" sz="1000" dirty="0"/>
              <a:t>Mac </a:t>
            </a:r>
            <a:r>
              <a:rPr lang="en-US" sz="1000" dirty="0" err="1"/>
              <a:t>McQuown</a:t>
            </a:r>
            <a:r>
              <a:rPr lang="en-US" sz="1000" dirty="0"/>
              <a:t> recruited me to help create the very first indexed portfolio in 1971. I was 24 years old and living in San Francisco, where more people my age were following the Grateful Dead than the stock market. The think tank Mac set up felt like a start-up, although it was long before anyone used that term. We were excited by the opportunity to turn academic research into a new way of investing. Many people thought we would fail. Some even called what we were trying to do “un-American.”</a:t>
            </a:r>
          </a:p>
          <a:p>
            <a:r>
              <a:rPr lang="en-US" sz="1000" dirty="0"/>
              <a:t>But we didn’t worry about the attacks; we focused on how indexing could improve the lives of investors. The fund offerings available at the time were actively managed portfolios that tried to outguess the market and were expensive, lacked diversification, and performed poorly. So-called star managers sold investors on their ability to win against the market; they sold products as opposed to solutions. Problem was, there was no compelling evidence they could reliably beat the market. We were confident that indexing—a highly diversified, low-cost investment solution that relied not on a manager’s ability to pick winners but on the human ingenuity of hundreds or thousands of companies—would change lives for the better.</a:t>
            </a:r>
          </a:p>
          <a:p>
            <a:r>
              <a:rPr lang="en-US" sz="1000" dirty="0"/>
              <a:t>Fifty years later, $9.1 trillion is invested in index mutual funds and exchange-traded funds (ETFs).</a:t>
            </a:r>
            <a:r>
              <a:rPr lang="en-US" sz="1000" baseline="30000" dirty="0"/>
              <a:t>1</a:t>
            </a:r>
            <a:r>
              <a:rPr lang="en-US" sz="1000" dirty="0"/>
              <a:t> This represents 51% of the total $17.9 trillion in equity ETFs and mutual funds. Six of the original academic consultants Mac hired to work on that first index fund went on to win Nobel Prizes. I have worked with four of them at Dimensional.</a:t>
            </a:r>
          </a:p>
          <a:p>
            <a:r>
              <a:rPr lang="en-US" sz="1000" dirty="0"/>
              <a:t>When we started Dimensional in 1981, indexing was beginning to catch on. But the primary index used was the S&amp;P 500, made up of 500 of the largest companies in America. My colleague Rex Sinquefield and I thought investors could be better served by adding small capitalization stocks to the mix, since they were underrepresented in portfolios and offered diversification and expected return benefits. We were the first to treat small cap companies as a separate asset category. It was an exciting idea, but it made many people nervous. An academic paper circulated that said the performance of small cap stocks couldn’t be captured because of trading costs. Many academics, even those who worked with us, were skeptical that we could deliver on our big idea of creating a small cap strategy. (After 40 years of results, the skepticism about our ability to deliver has subsided.)</a:t>
            </a:r>
          </a:p>
          <a:p>
            <a:r>
              <a:rPr lang="en-US" sz="1000" dirty="0"/>
              <a:t>There was perceived risk in trading against professional investors who might take advantage of us with all their knowledge and experience. But we found a way to turn trading to our advantage: flexibility.</a:t>
            </a:r>
          </a:p>
          <a:p>
            <a:r>
              <a:rPr lang="en-US" sz="1000" dirty="0"/>
              <a:t>Flexibility is one of the key differences between index investing and Dimensional Investing and where so much of our innovation has taken place. Because we weren’t beholden to tracking any particular index, we could harness the power of markets, even beat the indices. The protocols, systems, and teams we’ve developed—as well as the experience we’ve accumulated—have shown to be applicable to a wide range of strategies, from fixed income to value to international investing.</a:t>
            </a:r>
          </a:p>
          <a:p>
            <a:endParaRPr lang="en-US" sz="1000" dirty="0"/>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ts val="0"/>
              </a:spcBef>
              <a:spcAft>
                <a:spcPts val="0"/>
              </a:spcAft>
              <a:buClrTx/>
              <a:buSzTx/>
              <a:buFont typeface="Arial" pitchFamily="34" charset="0"/>
              <a:buNone/>
              <a:tabLst/>
              <a:defRPr/>
            </a:pPr>
            <a:endParaRPr kumimoji="0" lang="en-US" sz="800" b="0" i="0" u="none" strike="noStrike" kern="1200" cap="none" spc="0" normalizeH="0" baseline="0" noProof="0" dirty="0">
              <a:ln>
                <a:noFill/>
              </a:ln>
              <a:solidFill>
                <a:prstClr val="black">
                  <a:lumMod val="65000"/>
                  <a:lumOff val="35000"/>
                </a:prstClr>
              </a:solidFill>
              <a:effectLst/>
              <a:uLnTx/>
              <a:uFillTx/>
              <a:latin typeface="Arial Narrow" pitchFamily="34" charset="0"/>
              <a:ea typeface="+mn-ea"/>
              <a:cs typeface="Arial" pitchFamily="34" charset="0"/>
            </a:endParaRPr>
          </a:p>
        </p:txBody>
      </p:sp>
      <p:cxnSp>
        <p:nvCxnSpPr>
          <p:cNvPr id="13" name="Straight Connector 12">
            <a:extLst>
              <a:ext uri="{FF2B5EF4-FFF2-40B4-BE49-F238E27FC236}">
                <a16:creationId xmlns:a16="http://schemas.microsoft.com/office/drawing/2014/main" id="{18BFFF8D-E9FE-42CA-865C-3A4D60E4FF0C}"/>
              </a:ext>
            </a:extLst>
          </p:cNvPr>
          <p:cNvCxnSpPr>
            <a:cxnSpLocks/>
          </p:cNvCxnSpPr>
          <p:nvPr/>
        </p:nvCxnSpPr>
        <p:spPr>
          <a:xfrm>
            <a:off x="536342" y="9468325"/>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3436BF4-D785-41BC-BC02-F4F996ED0020}"/>
              </a:ext>
            </a:extLst>
          </p:cNvPr>
          <p:cNvCxnSpPr>
            <a:cxnSpLocks/>
          </p:cNvCxnSpPr>
          <p:nvPr/>
        </p:nvCxnSpPr>
        <p:spPr>
          <a:xfrm>
            <a:off x="511906" y="3723655"/>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Placeholder 10">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1142953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45DBA50F-4664-4B0E-935B-5DB98D37742A}"/>
              </a:ext>
            </a:extLst>
          </p:cNvPr>
          <p:cNvSpPr>
            <a:spLocks noGrp="1"/>
          </p:cNvSpPr>
          <p:nvPr>
            <p:ph type="body" sz="quarter" idx="15"/>
          </p:nvPr>
        </p:nvSpPr>
        <p:spPr>
          <a:xfrm>
            <a:off x="437764" y="7533607"/>
            <a:ext cx="6804774" cy="2174943"/>
          </a:xfrm>
        </p:spPr>
        <p:txBody>
          <a:bodyPr/>
          <a:lstStyle/>
          <a:p>
            <a:r>
              <a:rPr lang="en-US" dirty="0"/>
              <a:t>Risks include loss of principal and fluctuating value. Investment value will fluctuate, and shares, when redeemed, may be worth more or less than original cost. Small and micro cap securities are subject to greater volatility than those in other asset categories.</a:t>
            </a:r>
          </a:p>
          <a:p>
            <a:br>
              <a:rPr lang="en-US" dirty="0"/>
            </a:br>
            <a:r>
              <a:rPr lang="en-US" dirty="0"/>
              <a:t>John “Mac” </a:t>
            </a:r>
            <a:r>
              <a:rPr lang="en-US" dirty="0" err="1"/>
              <a:t>McQuown</a:t>
            </a:r>
            <a:r>
              <a:rPr lang="en-US" dirty="0"/>
              <a:t> is a member of the Board of Directors of the general partner of Dimensional Fund Advisors LP.</a:t>
            </a:r>
          </a:p>
          <a:p>
            <a:endParaRPr lang="en-US" dirty="0"/>
          </a:p>
          <a:p>
            <a:r>
              <a:rPr lang="en-US" dirty="0"/>
              <a:t>The information in this document is provided in good faith without any warranty and is intended for the recipient’s background information only. It does not constitute investment advice, recommendation, or an offer of any services or products for sale and is not intended to provide a sufficient basis on which to make an investment decision. It is the responsibility of any persons wishing to make a purchase to inform themselves of and observe all applicable laws and regulations. Unauthorized copying, reproducing, duplicating, or transmitting of this document are strictly prohibited. Dimensional accepts no responsibility for loss arising from the use of the information contained herein.</a:t>
            </a:r>
          </a:p>
          <a:p>
            <a:endParaRPr lang="en-US" dirty="0"/>
          </a:p>
          <a:p>
            <a:r>
              <a:rPr lang="en-US" dirty="0"/>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endParaRPr lang="en-US" dirty="0"/>
          </a:p>
          <a:p>
            <a:r>
              <a:rPr lang="en-US" dirty="0"/>
              <a:t>Dimensional Fund Advisors LP is an investment advisor registered with the Securities and Exchange Commission.</a:t>
            </a:r>
          </a:p>
        </p:txBody>
      </p:sp>
      <p:sp>
        <p:nvSpPr>
          <p:cNvPr id="2" name="Title 1"/>
          <p:cNvSpPr>
            <a:spLocks noGrp="1"/>
          </p:cNvSpPr>
          <p:nvPr>
            <p:ph type="title"/>
          </p:nvPr>
        </p:nvSpPr>
        <p:spPr/>
        <p:txBody>
          <a:bodyPr/>
          <a:lstStyle/>
          <a:p>
            <a:r>
              <a:rPr lang="en-US" dirty="0">
                <a:solidFill>
                  <a:srgbClr val="35627D"/>
                </a:solidFill>
              </a:rPr>
              <a:t>The 50-Year Battle</a:t>
            </a:r>
            <a:br>
              <a:rPr lang="en-US" dirty="0">
                <a:solidFill>
                  <a:srgbClr val="35627D"/>
                </a:solidFill>
              </a:rPr>
            </a:br>
            <a:r>
              <a:rPr lang="en-US" dirty="0">
                <a:solidFill>
                  <a:srgbClr val="35627D"/>
                </a:solidFill>
              </a:rPr>
              <a:t>for a Better Way to Invest</a:t>
            </a:r>
            <a:endParaRPr lang="en-US" dirty="0">
              <a:solidFill>
                <a:srgbClr val="FF0000"/>
              </a:solidFill>
            </a:endParaRPr>
          </a:p>
        </p:txBody>
      </p:sp>
      <p:sp>
        <p:nvSpPr>
          <p:cNvPr id="18" name="Text Placeholder 6">
            <a:extLst>
              <a:ext uri="{FF2B5EF4-FFF2-40B4-BE49-F238E27FC236}">
                <a16:creationId xmlns:a16="http://schemas.microsoft.com/office/drawing/2014/main" id="{46AF83A2-BAFF-4967-97B6-83BDB1CB6D8B}"/>
              </a:ext>
            </a:extLst>
          </p:cNvPr>
          <p:cNvSpPr>
            <a:spLocks noGrp="1"/>
          </p:cNvSpPr>
          <p:nvPr>
            <p:ph type="body" sz="quarter" idx="20"/>
          </p:nvPr>
        </p:nvSpPr>
        <p:spPr>
          <a:xfrm>
            <a:off x="437764" y="3805192"/>
            <a:ext cx="6807717" cy="2529550"/>
          </a:xfrm>
        </p:spPr>
        <p:txBody>
          <a:bodyPr/>
          <a:lstStyle/>
          <a:p>
            <a:r>
              <a:rPr lang="en-US" sz="1000" dirty="0"/>
              <a:t>So what happens next? Where will we be in 50 years? I’ve built a career in finance without making predictions, but I do believe that technological innovation is lowering barriers to entry for everyday investors and enabling greater personalization. In 1971, there was one index fund. In 1981, there was one small cap strategy. Today, investors have more access to customized portfolios than ever before.</a:t>
            </a:r>
          </a:p>
          <a:p>
            <a:r>
              <a:rPr lang="en-US" sz="1000" dirty="0"/>
              <a:t>Sitting down with a trusted advisor, investors can develop a plan and build a portfolio solution that gives them the best chance of having a good investment experience. For example, many people are interested in environmental, social, and governance (ESG) strategies, but ESG can mean different things to different people. So rather than choosing from what exists, new technology allows you to get exactly what you want.</a:t>
            </a:r>
          </a:p>
          <a:p>
            <a:r>
              <a:rPr lang="en-US" sz="1000" dirty="0"/>
              <a:t>For me, working in finance has always been about improving people’s lives. We created indexing to improve upon stock picking. We created Dimensional to improve upon indexing. Each day we strive to help our clients in new and better ways. That’s why I thought 1971 was the most exciting time to be in this business. Then, I thought 1981 was the most exciting time to be in this business. But the truth is, it’s every day, as long as we’re able to keep helping people in innovative ways.</a:t>
            </a:r>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ts val="0"/>
              </a:spcBef>
              <a:spcAft>
                <a:spcPts val="0"/>
              </a:spcAft>
              <a:buClrTx/>
              <a:buSzTx/>
              <a:buFont typeface="Arial" pitchFamily="34" charset="0"/>
              <a:buNone/>
              <a:tabLst/>
              <a:defRPr/>
            </a:pPr>
            <a:endParaRPr kumimoji="0" lang="en-US" sz="800" b="0" i="0" u="none" strike="noStrike" kern="1200" cap="none" spc="0" normalizeH="0" baseline="0" noProof="0" dirty="0">
              <a:ln>
                <a:noFill/>
              </a:ln>
              <a:solidFill>
                <a:srgbClr val="FF0000"/>
              </a:solidFill>
              <a:effectLst/>
              <a:uLnTx/>
              <a:uFillTx/>
              <a:latin typeface="Arial Narrow" pitchFamily="34" charset="0"/>
              <a:ea typeface="+mn-ea"/>
              <a:cs typeface="Arial" pitchFamily="34" charset="0"/>
            </a:endParaRPr>
          </a:p>
        </p:txBody>
      </p:sp>
      <p:cxnSp>
        <p:nvCxnSpPr>
          <p:cNvPr id="17" name="Straight Connector 16">
            <a:extLst>
              <a:ext uri="{FF2B5EF4-FFF2-40B4-BE49-F238E27FC236}">
                <a16:creationId xmlns:a16="http://schemas.microsoft.com/office/drawing/2014/main" id="{15C58CD6-EF52-4544-93EB-072A71CCDD58}"/>
              </a:ext>
            </a:extLst>
          </p:cNvPr>
          <p:cNvCxnSpPr>
            <a:cxnSpLocks/>
          </p:cNvCxnSpPr>
          <p:nvPr/>
        </p:nvCxnSpPr>
        <p:spPr>
          <a:xfrm>
            <a:off x="511906" y="3723655"/>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195003-890F-4B97-A79C-D9487E0D6FD3}"/>
              </a:ext>
            </a:extLst>
          </p:cNvPr>
          <p:cNvCxnSpPr>
            <a:cxnSpLocks/>
          </p:cNvCxnSpPr>
          <p:nvPr/>
        </p:nvCxnSpPr>
        <p:spPr>
          <a:xfrm>
            <a:off x="524263" y="7676594"/>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16DD9827-60AE-49A2-9436-BD5720CB0886}"/>
              </a:ext>
            </a:extLst>
          </p:cNvPr>
          <p:cNvSpPr txBox="1">
            <a:spLocks/>
          </p:cNvSpPr>
          <p:nvPr/>
        </p:nvSpPr>
        <p:spPr>
          <a:xfrm>
            <a:off x="421704" y="2248509"/>
            <a:ext cx="6818025" cy="447862"/>
          </a:xfrm>
          <a:prstGeom prst="rect">
            <a:avLst/>
          </a:prstGeom>
        </p:spPr>
        <p:txBody>
          <a:bodyPr vert="horz" lIns="91388" tIns="54833" rIns="91388" bIns="54833" rtlCol="0" anchor="t">
            <a:noAutofit/>
          </a:bodyPr>
          <a:lstStyle>
            <a:lvl1pPr marL="0" indent="0" algn="l" defTabSz="1018228" rtl="0" eaLnBrk="1" latinLnBrk="0" hangingPunct="1">
              <a:spcBef>
                <a:spcPct val="20000"/>
              </a:spcBef>
              <a:buFont typeface="Arial" pitchFamily="34" charset="0"/>
              <a:buNone/>
              <a:defRPr sz="1400" kern="1200">
                <a:solidFill>
                  <a:schemeClr val="bg1">
                    <a:lumMod val="50000"/>
                  </a:schemeClr>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a:t>(continued from page 18)</a:t>
            </a:r>
          </a:p>
        </p:txBody>
      </p:sp>
      <p:sp>
        <p:nvSpPr>
          <p:cNvPr id="20" name="Slide Number Placeholder 4">
            <a:extLst>
              <a:ext uri="{FF2B5EF4-FFF2-40B4-BE49-F238E27FC236}">
                <a16:creationId xmlns:a16="http://schemas.microsoft.com/office/drawing/2014/main" id="{84CA5E39-8FA4-441A-B60D-3F3227D1F0BB}"/>
              </a:ext>
            </a:extLst>
          </p:cNvPr>
          <p:cNvSpPr>
            <a:spLocks noGrp="1"/>
          </p:cNvSpPr>
          <p:nvPr>
            <p:ph type="sldNum" sz="quarter" idx="12"/>
          </p:nvPr>
        </p:nvSpPr>
        <p:spPr>
          <a:xfrm>
            <a:off x="7065824" y="9146109"/>
            <a:ext cx="380769" cy="535516"/>
          </a:xfrm>
        </p:spPr>
        <p:txBody>
          <a:bodyPr/>
          <a:lstStyle/>
          <a:p>
            <a:pPr lvl="0"/>
            <a:fld id="{66F6FF41-5833-4EBF-9145-362BCED2914A}" type="slidenum">
              <a:rPr lang="en-US" noProof="0" smtClean="0"/>
              <a:pPr lvl="0"/>
              <a:t>19</a:t>
            </a:fld>
            <a:endParaRPr lang="en-US" noProof="0" dirty="0"/>
          </a:p>
        </p:txBody>
      </p:sp>
      <p:pic>
        <p:nvPicPr>
          <p:cNvPr id="11" name="Picture Placeholder 10">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93485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highlight>
                  <a:srgbClr val="FFFFFF"/>
                </a:highlight>
              </a:rPr>
              <a:t>Third Quarter 2021</a:t>
            </a:r>
          </a:p>
        </p:txBody>
      </p:sp>
      <p:sp>
        <p:nvSpPr>
          <p:cNvPr id="33" name="Text Placeholder 32"/>
          <p:cNvSpPr>
            <a:spLocks noGrp="1"/>
          </p:cNvSpPr>
          <p:nvPr>
            <p:ph type="body" sz="quarter" idx="18"/>
          </p:nvPr>
        </p:nvSpPr>
        <p:spPr>
          <a:xfrm>
            <a:off x="429800" y="2681184"/>
            <a:ext cx="2427700" cy="6222814"/>
          </a:xfrm>
        </p:spPr>
        <p:txBody>
          <a:bodyPr/>
          <a:lstStyle/>
          <a:p>
            <a:pPr>
              <a:lnSpc>
                <a:spcPct val="110000"/>
              </a:lnSpc>
            </a:pPr>
            <a:r>
              <a:rPr lang="en-US" sz="1000" dirty="0"/>
              <a:t>This report features world capital market performance and a timeline of events </a:t>
            </a:r>
            <a:br>
              <a:rPr lang="en-US" sz="1000" dirty="0"/>
            </a:br>
            <a:r>
              <a:rPr lang="en-US" sz="1000" dirty="0"/>
              <a:t>for the past quarter. It begins with a </a:t>
            </a:r>
            <a:br>
              <a:rPr lang="en-US" sz="1000" dirty="0"/>
            </a:br>
            <a:r>
              <a:rPr lang="en-US" sz="1000" dirty="0"/>
              <a:t>global overview, then features the </a:t>
            </a:r>
            <a:br>
              <a:rPr lang="en-US" sz="1000" dirty="0"/>
            </a:br>
            <a:r>
              <a:rPr lang="en-US" sz="1000" dirty="0"/>
              <a:t>returns of stock and bond asset classes in the US and international markets. </a:t>
            </a:r>
          </a:p>
          <a:p>
            <a:pPr>
              <a:lnSpc>
                <a:spcPct val="110000"/>
              </a:lnSpc>
            </a:pPr>
            <a:r>
              <a:rPr lang="en-US" sz="1000" dirty="0"/>
              <a:t>The report also illustrates the impact of globally diversified portfolios and features a quarterly topic.</a:t>
            </a:r>
          </a:p>
          <a:p>
            <a:endParaRPr lang="en-US" sz="1000" dirty="0"/>
          </a:p>
        </p:txBody>
      </p:sp>
      <p:sp>
        <p:nvSpPr>
          <p:cNvPr id="24" name="Text Placeholder 23"/>
          <p:cNvSpPr>
            <a:spLocks noGrp="1"/>
          </p:cNvSpPr>
          <p:nvPr>
            <p:ph type="body" sz="quarter" idx="19"/>
          </p:nvPr>
        </p:nvSpPr>
        <p:spPr>
          <a:xfrm>
            <a:off x="3514731" y="2640524"/>
            <a:ext cx="3551094" cy="6562725"/>
          </a:xfrm>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Market Performance</a:t>
            </a:r>
          </a:p>
          <a:p>
            <a:pPr lvl="1"/>
            <a:r>
              <a:rPr lang="en-US" dirty="0"/>
              <a:t>Select Currency Performance </a:t>
            </a:r>
            <a:br>
              <a:rPr lang="en-US" dirty="0"/>
            </a:br>
            <a:r>
              <a:rPr lang="en-US" dirty="0"/>
              <a:t>vs. US Dollar</a:t>
            </a:r>
          </a:p>
          <a:p>
            <a:pPr lvl="1"/>
            <a:r>
              <a:rPr lang="en-US" dirty="0"/>
              <a:t>Real Estate Investment Trusts (REITs)</a:t>
            </a:r>
          </a:p>
          <a:p>
            <a:pPr lvl="1"/>
            <a:r>
              <a:rPr lang="en-US" dirty="0"/>
              <a:t>Commodities</a:t>
            </a:r>
          </a:p>
          <a:p>
            <a:pPr lvl="1"/>
            <a:r>
              <a:rPr lang="en-US" dirty="0"/>
              <a:t>Fixed Income 	</a:t>
            </a:r>
          </a:p>
          <a:p>
            <a:pPr lvl="1"/>
            <a:r>
              <a:rPr lang="en-US" dirty="0"/>
              <a:t>Global Fixed Income 	</a:t>
            </a:r>
          </a:p>
          <a:p>
            <a:pPr lvl="1"/>
            <a:r>
              <a:rPr lang="en-US" dirty="0"/>
              <a:t>Impact of Diversification </a:t>
            </a:r>
          </a:p>
          <a:p>
            <a:pPr lvl="1">
              <a:lnSpc>
                <a:spcPct val="100000"/>
              </a:lnSpc>
            </a:pPr>
            <a:r>
              <a:rPr lang="en-US" dirty="0"/>
              <a:t>Quarterly Topic: The 50-Year Battle for a Better Way to Invest</a:t>
            </a:r>
            <a:endParaRPr lang="en-US" dirty="0">
              <a:highlight>
                <a:srgbClr val="FFFFFF"/>
              </a:highlight>
            </a:endParaRPr>
          </a:p>
        </p:txBody>
      </p:sp>
      <p:pic>
        <p:nvPicPr>
          <p:cNvPr id="11" name="Picture Placeholder 10">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US Aggregate Bond Index), and Global Bond Market ex US (Bloomberg Global Aggregate ex-USD Bond Index [hedged to USD]). S&amp;P data © 2021 S&amp;P Dow Jones Indices LLC, a division of S&amp;P Global. All rights reserved. Frank Russell Company is the source and owner of the trademarks, service marks, and copyrights related to the Russell Indexes. MSCI data © MSCI 2021,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4" name="Object 3"/>
          <p:cNvGraphicFramePr>
            <a:graphicFrameLocks/>
          </p:cNvGraphicFramePr>
          <p:nvPr>
            <p:extLst>
              <p:ext uri="{D42A27DB-BD31-4B8C-83A1-F6EECF244321}">
                <p14:modId xmlns:p14="http://schemas.microsoft.com/office/powerpoint/2010/main" val="1483857462"/>
              </p:ext>
            </p:extLst>
          </p:nvPr>
        </p:nvGraphicFramePr>
        <p:xfrm>
          <a:off x="495300" y="2761822"/>
          <a:ext cx="6797675" cy="5048250"/>
        </p:xfrm>
        <a:graphic>
          <a:graphicData uri="http://schemas.openxmlformats.org/presentationml/2006/ole">
            <mc:AlternateContent xmlns:mc="http://schemas.openxmlformats.org/markup-compatibility/2006">
              <mc:Choice xmlns:v="urn:schemas-microsoft-com:vml" Requires="v">
                <p:oleObj name="Worksheet" r:id="rId2" imgW="6591256" imgH="5250390" progId="Excel.Sheet.12">
                  <p:embed/>
                </p:oleObj>
              </mc:Choice>
              <mc:Fallback>
                <p:oleObj name="Worksheet" r:id="rId2" imgW="6591256" imgH="5250390" progId="Excel.Sheet.12">
                  <p:embed/>
                  <p:pic>
                    <p:nvPicPr>
                      <p:cNvPr id="4" name="Object 3"/>
                      <p:cNvPicPr>
                        <a:picLocks noChangeArrowheads="1"/>
                      </p:cNvPicPr>
                      <p:nvPr/>
                    </p:nvPicPr>
                    <p:blipFill>
                      <a:blip r:embed="rId3"/>
                      <a:srcRect/>
                      <a:stretch>
                        <a:fillRect/>
                      </a:stretch>
                    </p:blipFill>
                    <p:spPr bwMode="auto">
                      <a:xfrm>
                        <a:off x="495300" y="2761822"/>
                        <a:ext cx="6797675" cy="5048250"/>
                      </a:xfrm>
                      <a:prstGeom prst="rect">
                        <a:avLst/>
                      </a:prstGeom>
                      <a:noFill/>
                      <a:ln>
                        <a:noFill/>
                      </a:ln>
                    </p:spPr>
                  </p:pic>
                </p:oleObj>
              </mc:Fallback>
            </mc:AlternateContent>
          </a:graphicData>
        </a:graphic>
      </p:graphicFrame>
      <p:sp>
        <p:nvSpPr>
          <p:cNvPr id="16" name="Up Arrow 15"/>
          <p:cNvSpPr/>
          <p:nvPr/>
        </p:nvSpPr>
        <p:spPr>
          <a:xfrm>
            <a:off x="6508923" y="4457376"/>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8" name="Up Arrow 17"/>
          <p:cNvSpPr/>
          <p:nvPr/>
        </p:nvSpPr>
        <p:spPr>
          <a:xfrm>
            <a:off x="5635099" y="4457376"/>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sp>
        <p:nvSpPr>
          <p:cNvPr id="19" name="Up Arrow 1">
            <a:extLst>
              <a:ext uri="{FF2B5EF4-FFF2-40B4-BE49-F238E27FC236}">
                <a16:creationId xmlns:a16="http://schemas.microsoft.com/office/drawing/2014/main" id="{74CA5CEC-EBBC-4027-9147-7D71BD899727}"/>
              </a:ext>
            </a:extLst>
          </p:cNvPr>
          <p:cNvSpPr/>
          <p:nvPr/>
        </p:nvSpPr>
        <p:spPr>
          <a:xfrm>
            <a:off x="1916858" y="4459308"/>
            <a:ext cx="642324" cy="87630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20" name="Up Arrow 1">
            <a:extLst>
              <a:ext uri="{FF2B5EF4-FFF2-40B4-BE49-F238E27FC236}">
                <a16:creationId xmlns:a16="http://schemas.microsoft.com/office/drawing/2014/main" id="{2B845563-85BC-47C2-BEC4-7729F2146211}"/>
              </a:ext>
            </a:extLst>
          </p:cNvPr>
          <p:cNvSpPr/>
          <p:nvPr/>
        </p:nvSpPr>
        <p:spPr>
          <a:xfrm>
            <a:off x="2801091" y="4459308"/>
            <a:ext cx="642324" cy="87630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21" name="Up Arrow 1">
            <a:extLst>
              <a:ext uri="{FF2B5EF4-FFF2-40B4-BE49-F238E27FC236}">
                <a16:creationId xmlns:a16="http://schemas.microsoft.com/office/drawing/2014/main" id="{11E02D16-6C06-45D8-B962-99439C598ED4}"/>
              </a:ext>
            </a:extLst>
          </p:cNvPr>
          <p:cNvSpPr/>
          <p:nvPr/>
        </p:nvSpPr>
        <p:spPr>
          <a:xfrm>
            <a:off x="3646541" y="4447854"/>
            <a:ext cx="642324" cy="87630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22" name="Up Arrow 1">
            <a:extLst>
              <a:ext uri="{FF2B5EF4-FFF2-40B4-BE49-F238E27FC236}">
                <a16:creationId xmlns:a16="http://schemas.microsoft.com/office/drawing/2014/main" id="{A97CE22A-5295-46EC-B239-165B114A4364}"/>
              </a:ext>
            </a:extLst>
          </p:cNvPr>
          <p:cNvSpPr/>
          <p:nvPr/>
        </p:nvSpPr>
        <p:spPr>
          <a:xfrm>
            <a:off x="4530774" y="4447854"/>
            <a:ext cx="642324" cy="87630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pic>
        <p:nvPicPr>
          <p:cNvPr id="14" name="Picture Placeholder 13">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Long-Term 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US Aggregate Bond Index), and Global Bond Market ex US (Bloomberg Global Aggregate ex-USD Bond Index [hedged to USD]). S&amp;P data © 2021 S&amp;P Dow Jones Indices LLC, a division of S&amp;P Global. All rights reserved. Frank Russell Company is the source and owner of the trademarks, service marks, and copyrights related to the Russell Indexes. MSCI data © MSCI 2021, all rights reserved. Bloomberg data provided by Bloomberg. </a:t>
            </a:r>
          </a:p>
        </p:txBody>
      </p:sp>
      <p:sp>
        <p:nvSpPr>
          <p:cNvPr id="5" name="Text Placeholder 4"/>
          <p:cNvSpPr>
            <a:spLocks noGrp="1"/>
          </p:cNvSpPr>
          <p:nvPr>
            <p:ph type="body" sz="quarter" idx="14"/>
          </p:nvPr>
        </p:nvSpPr>
        <p:spPr/>
        <p:txBody>
          <a:bodyPr/>
          <a:lstStyle/>
          <a:p>
            <a:pPr lvl="0"/>
            <a:r>
              <a:rPr lang="en-US" dirty="0"/>
              <a:t>Index Returns as of September 30, 2021</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19" name="Object 18">
            <a:extLst>
              <a:ext uri="{FF2B5EF4-FFF2-40B4-BE49-F238E27FC236}">
                <a16:creationId xmlns:a16="http://schemas.microsoft.com/office/drawing/2014/main" id="{D27D992A-2D2E-4A75-B317-96040A8FAA99}"/>
              </a:ext>
            </a:extLst>
          </p:cNvPr>
          <p:cNvGraphicFramePr>
            <a:graphicFrameLocks/>
          </p:cNvGraphicFramePr>
          <p:nvPr>
            <p:extLst>
              <p:ext uri="{D42A27DB-BD31-4B8C-83A1-F6EECF244321}">
                <p14:modId xmlns:p14="http://schemas.microsoft.com/office/powerpoint/2010/main" val="1162010678"/>
              </p:ext>
            </p:extLst>
          </p:nvPr>
        </p:nvGraphicFramePr>
        <p:xfrm>
          <a:off x="492125" y="2781300"/>
          <a:ext cx="6810375" cy="5383213"/>
        </p:xfrm>
        <a:graphic>
          <a:graphicData uri="http://schemas.openxmlformats.org/presentationml/2006/ole">
            <mc:AlternateContent xmlns:mc="http://schemas.openxmlformats.org/markup-compatibility/2006">
              <mc:Choice xmlns:v="urn:schemas-microsoft-com:vml" Requires="v">
                <p:oleObj name="Worksheet" r:id="rId2" imgW="6606407" imgH="5600858" progId="Excel.Sheet.12">
                  <p:embed/>
                </p:oleObj>
              </mc:Choice>
              <mc:Fallback>
                <p:oleObj name="Worksheet" r:id="rId2" imgW="6606407" imgH="5600858" progId="Excel.Sheet.12">
                  <p:embed/>
                  <p:pic>
                    <p:nvPicPr>
                      <p:cNvPr id="19" name="Object 18">
                        <a:extLst>
                          <a:ext uri="{FF2B5EF4-FFF2-40B4-BE49-F238E27FC236}">
                            <a16:creationId xmlns:a16="http://schemas.microsoft.com/office/drawing/2014/main" id="{D27D992A-2D2E-4A75-B317-96040A8FAA99}"/>
                          </a:ext>
                        </a:extLst>
                      </p:cNvPr>
                      <p:cNvPicPr>
                        <a:picLocks noChangeArrowheads="1"/>
                      </p:cNvPicPr>
                      <p:nvPr/>
                    </p:nvPicPr>
                    <p:blipFill>
                      <a:blip r:embed="rId3"/>
                      <a:srcRect/>
                      <a:stretch>
                        <a:fillRect/>
                      </a:stretch>
                    </p:blipFill>
                    <p:spPr bwMode="auto">
                      <a:xfrm>
                        <a:off x="492125" y="2781300"/>
                        <a:ext cx="6810375" cy="5383213"/>
                      </a:xfrm>
                      <a:prstGeom prst="rect">
                        <a:avLst/>
                      </a:prstGeom>
                      <a:noFill/>
                      <a:ln>
                        <a:noFill/>
                      </a:ln>
                    </p:spPr>
                  </p:pic>
                </p:oleObj>
              </mc:Fallback>
            </mc:AlternateContent>
          </a:graphicData>
        </a:graphic>
      </p:graphicFrame>
      <p:sp>
        <p:nvSpPr>
          <p:cNvPr id="24" name="Up Arrow 1">
            <a:extLst>
              <a:ext uri="{FF2B5EF4-FFF2-40B4-BE49-F238E27FC236}">
                <a16:creationId xmlns:a16="http://schemas.microsoft.com/office/drawing/2014/main" id="{9F80B9D8-CFC5-4B35-B193-691FD69F980B}"/>
              </a:ext>
            </a:extLst>
          </p:cNvPr>
          <p:cNvSpPr/>
          <p:nvPr/>
        </p:nvSpPr>
        <p:spPr>
          <a:xfrm rot="10800000" flipV="1">
            <a:off x="5493557" y="4269854"/>
            <a:ext cx="698079" cy="547893"/>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5766105B-3113-471F-9D6F-7296AA17D294}"/>
              </a:ext>
            </a:extLst>
          </p:cNvPr>
          <p:cNvSpPr/>
          <p:nvPr/>
        </p:nvSpPr>
        <p:spPr>
          <a:xfrm rot="10800000">
            <a:off x="1465359" y="58171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B3807537-20E2-4FC1-A908-D51C5A4478D3}"/>
              </a:ext>
            </a:extLst>
          </p:cNvPr>
          <p:cNvSpPr/>
          <p:nvPr/>
        </p:nvSpPr>
        <p:spPr>
          <a:xfrm flipV="1">
            <a:off x="2437346" y="58171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182F5238-3B5E-423F-B964-092BEFCAB4E5}"/>
              </a:ext>
            </a:extLst>
          </p:cNvPr>
          <p:cNvSpPr/>
          <p:nvPr/>
        </p:nvSpPr>
        <p:spPr>
          <a:xfrm flipV="1">
            <a:off x="4380023" y="58171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9" name="Up Arrow 1">
            <a:extLst>
              <a:ext uri="{FF2B5EF4-FFF2-40B4-BE49-F238E27FC236}">
                <a16:creationId xmlns:a16="http://schemas.microsoft.com/office/drawing/2014/main" id="{F1D8A96F-3E84-4EB4-BF20-A2B030B7477F}"/>
              </a:ext>
            </a:extLst>
          </p:cNvPr>
          <p:cNvSpPr/>
          <p:nvPr/>
        </p:nvSpPr>
        <p:spPr>
          <a:xfrm flipV="1">
            <a:off x="5493558" y="58171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C227B34E-6083-4175-BB60-CEF05E3059FC}"/>
              </a:ext>
            </a:extLst>
          </p:cNvPr>
          <p:cNvSpPr/>
          <p:nvPr/>
        </p:nvSpPr>
        <p:spPr>
          <a:xfrm rot="10800000">
            <a:off x="1465359" y="7359201"/>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9EAA6EBD-5FB8-44C9-BD32-AC72BC6A1712}"/>
              </a:ext>
            </a:extLst>
          </p:cNvPr>
          <p:cNvSpPr/>
          <p:nvPr/>
        </p:nvSpPr>
        <p:spPr>
          <a:xfrm flipV="1">
            <a:off x="2437346" y="7359201"/>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DBC957D0-1D30-478E-8B0C-CE8B64AF5304}"/>
              </a:ext>
            </a:extLst>
          </p:cNvPr>
          <p:cNvSpPr/>
          <p:nvPr/>
        </p:nvSpPr>
        <p:spPr>
          <a:xfrm flipV="1">
            <a:off x="4380023" y="7359201"/>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0F6E8654-648F-4FCD-B53A-C501E938B164}"/>
              </a:ext>
            </a:extLst>
          </p:cNvPr>
          <p:cNvSpPr/>
          <p:nvPr/>
        </p:nvSpPr>
        <p:spPr>
          <a:xfrm flipV="1">
            <a:off x="5493558" y="7359201"/>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7" name="Up Arrow 1">
            <a:extLst>
              <a:ext uri="{FF2B5EF4-FFF2-40B4-BE49-F238E27FC236}">
                <a16:creationId xmlns:a16="http://schemas.microsoft.com/office/drawing/2014/main" id="{28A11EE8-515A-423F-AE29-13CEAB3FEF5E}"/>
              </a:ext>
            </a:extLst>
          </p:cNvPr>
          <p:cNvSpPr/>
          <p:nvPr/>
        </p:nvSpPr>
        <p:spPr>
          <a:xfrm flipV="1">
            <a:off x="6446833" y="58171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B005BCF4-50DA-4E65-8ADE-AA7AE83CBE8A}"/>
              </a:ext>
            </a:extLst>
          </p:cNvPr>
          <p:cNvSpPr/>
          <p:nvPr/>
        </p:nvSpPr>
        <p:spPr>
          <a:xfrm flipV="1">
            <a:off x="6446833" y="7359201"/>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4">
            <a:extLst>
              <a:ext uri="{FF2B5EF4-FFF2-40B4-BE49-F238E27FC236}">
                <a16:creationId xmlns:a16="http://schemas.microsoft.com/office/drawing/2014/main" id="{69E85EF3-F631-49DE-AE24-10BA5F3FB187}"/>
              </a:ext>
            </a:extLst>
          </p:cNvPr>
          <p:cNvSpPr/>
          <p:nvPr/>
        </p:nvSpPr>
        <p:spPr>
          <a:xfrm>
            <a:off x="4382616" y="4269854"/>
            <a:ext cx="692893" cy="54864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sp>
        <p:nvSpPr>
          <p:cNvPr id="39" name="Up Arrow 1">
            <a:extLst>
              <a:ext uri="{FF2B5EF4-FFF2-40B4-BE49-F238E27FC236}">
                <a16:creationId xmlns:a16="http://schemas.microsoft.com/office/drawing/2014/main" id="{5B5A222B-F8D5-4931-8EB2-4FD88391ACA7}"/>
              </a:ext>
            </a:extLst>
          </p:cNvPr>
          <p:cNvSpPr/>
          <p:nvPr/>
        </p:nvSpPr>
        <p:spPr>
          <a:xfrm flipV="1">
            <a:off x="3417434" y="58171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18709C89-4595-43CD-A876-BD4D2C5CF67C}"/>
              </a:ext>
            </a:extLst>
          </p:cNvPr>
          <p:cNvSpPr/>
          <p:nvPr/>
        </p:nvSpPr>
        <p:spPr>
          <a:xfrm flipV="1">
            <a:off x="3417434" y="7359201"/>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2" name="Up Arrow 1">
            <a:extLst>
              <a:ext uri="{FF2B5EF4-FFF2-40B4-BE49-F238E27FC236}">
                <a16:creationId xmlns:a16="http://schemas.microsoft.com/office/drawing/2014/main" id="{3270D5A6-77CD-4E5F-B4BF-AE593ABE4C3B}"/>
              </a:ext>
            </a:extLst>
          </p:cNvPr>
          <p:cNvSpPr/>
          <p:nvPr/>
        </p:nvSpPr>
        <p:spPr>
          <a:xfrm flipV="1">
            <a:off x="2437346" y="426985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3" name="Up Arrow 1">
            <a:extLst>
              <a:ext uri="{FF2B5EF4-FFF2-40B4-BE49-F238E27FC236}">
                <a16:creationId xmlns:a16="http://schemas.microsoft.com/office/drawing/2014/main" id="{CCDDA898-7B33-4020-850C-9DA080EE774C}"/>
              </a:ext>
            </a:extLst>
          </p:cNvPr>
          <p:cNvSpPr/>
          <p:nvPr/>
        </p:nvSpPr>
        <p:spPr>
          <a:xfrm flipV="1">
            <a:off x="3419162" y="426985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6F58C148-BF0F-4F45-82ED-D9394F8A3B3D}"/>
              </a:ext>
            </a:extLst>
          </p:cNvPr>
          <p:cNvSpPr/>
          <p:nvPr/>
        </p:nvSpPr>
        <p:spPr>
          <a:xfrm flipV="1">
            <a:off x="1465359" y="426985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5082D3A1-62FE-452D-AE63-25F4568C7D6F}"/>
              </a:ext>
            </a:extLst>
          </p:cNvPr>
          <p:cNvSpPr/>
          <p:nvPr/>
        </p:nvSpPr>
        <p:spPr>
          <a:xfrm rot="10800000" flipV="1">
            <a:off x="6446832" y="4269854"/>
            <a:ext cx="698079" cy="547893"/>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35" name="Picture Placeholder 34">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295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1" name="Text Placeholder 1"/>
          <p:cNvSpPr>
            <a:spLocks noGrp="1"/>
          </p:cNvSpPr>
          <p:nvPr>
            <p:ph type="body" sz="quarter" idx="15"/>
          </p:nvPr>
        </p:nvSpPr>
        <p:spPr>
          <a:xfrm>
            <a:off x="434226" y="9170130"/>
            <a:ext cx="6804774" cy="517712"/>
          </a:xfrm>
        </p:spPr>
        <p:txBody>
          <a:bodyPr/>
          <a:lstStyle/>
          <a:p>
            <a:r>
              <a:rPr lang="en-US" dirty="0"/>
              <a:t>Graph Source: MSCI ACWI Index [net div.]. MSCI data © MSCI 2021, all rights reserved.</a:t>
            </a:r>
          </a:p>
          <a:p>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a:t>
            </a:r>
            <a:r>
              <a:rPr lang="en-US" dirty="0">
                <a:highlight>
                  <a:srgbClr val="FFFFFF"/>
                </a:highlight>
              </a:rPr>
              <a:t>from Q3 2021</a:t>
            </a:r>
          </a:p>
        </p:txBody>
      </p:sp>
      <p:cxnSp>
        <p:nvCxnSpPr>
          <p:cNvPr id="105" name="Straight Connector 104">
            <a:extLst>
              <a:ext uri="{FF2B5EF4-FFF2-40B4-BE49-F238E27FC236}">
                <a16:creationId xmlns:a16="http://schemas.microsoft.com/office/drawing/2014/main" id="{1376E939-BFF4-4265-9D91-C6991D079882}"/>
              </a:ext>
            </a:extLst>
          </p:cNvPr>
          <p:cNvCxnSpPr>
            <a:cxnSpLocks/>
          </p:cNvCxnSpPr>
          <p:nvPr/>
        </p:nvCxnSpPr>
        <p:spPr>
          <a:xfrm>
            <a:off x="4582471" y="4854825"/>
            <a:ext cx="0" cy="64583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26C8178-96CE-4367-AEFB-241C6763B8C1}"/>
              </a:ext>
            </a:extLst>
          </p:cNvPr>
          <p:cNvCxnSpPr>
            <a:cxnSpLocks/>
          </p:cNvCxnSpPr>
          <p:nvPr/>
        </p:nvCxnSpPr>
        <p:spPr>
          <a:xfrm>
            <a:off x="3536824" y="4941324"/>
            <a:ext cx="0" cy="27649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E27FA8A5-4F9F-4FF4-A3CF-2B96AA7CEE2A}"/>
              </a:ext>
            </a:extLst>
          </p:cNvPr>
          <p:cNvCxnSpPr>
            <a:cxnSpLocks/>
          </p:cNvCxnSpPr>
          <p:nvPr/>
        </p:nvCxnSpPr>
        <p:spPr>
          <a:xfrm>
            <a:off x="4164879" y="4802791"/>
            <a:ext cx="0" cy="218002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73224218-AD71-47C9-BB59-60A734737420}"/>
              </a:ext>
            </a:extLst>
          </p:cNvPr>
          <p:cNvCxnSpPr>
            <a:cxnSpLocks/>
          </p:cNvCxnSpPr>
          <p:nvPr/>
        </p:nvCxnSpPr>
        <p:spPr>
          <a:xfrm>
            <a:off x="6044055" y="4802791"/>
            <a:ext cx="0" cy="34437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8AD1790-A272-4448-A360-B84583F13DA4}"/>
              </a:ext>
            </a:extLst>
          </p:cNvPr>
          <p:cNvCxnSpPr>
            <a:cxnSpLocks/>
          </p:cNvCxnSpPr>
          <p:nvPr/>
        </p:nvCxnSpPr>
        <p:spPr>
          <a:xfrm>
            <a:off x="6117570" y="4778515"/>
            <a:ext cx="0" cy="288388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3401473-23EA-47B6-A7D4-C69E9A5D8E15}"/>
              </a:ext>
            </a:extLst>
          </p:cNvPr>
          <p:cNvCxnSpPr>
            <a:cxnSpLocks/>
          </p:cNvCxnSpPr>
          <p:nvPr/>
        </p:nvCxnSpPr>
        <p:spPr>
          <a:xfrm>
            <a:off x="6599354" y="4608913"/>
            <a:ext cx="0" cy="25186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EA2FCFF2-F7FA-4B04-83D2-6E4E3C75BF54}"/>
              </a:ext>
            </a:extLst>
          </p:cNvPr>
          <p:cNvCxnSpPr>
            <a:cxnSpLocks/>
          </p:cNvCxnSpPr>
          <p:nvPr/>
        </p:nvCxnSpPr>
        <p:spPr>
          <a:xfrm>
            <a:off x="6951308" y="4768097"/>
            <a:ext cx="0" cy="178788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E2E5F709-1824-4078-95F0-3D64A9F3E2B5}"/>
              </a:ext>
            </a:extLst>
          </p:cNvPr>
          <p:cNvCxnSpPr>
            <a:cxnSpLocks/>
          </p:cNvCxnSpPr>
          <p:nvPr/>
        </p:nvCxnSpPr>
        <p:spPr>
          <a:xfrm>
            <a:off x="2634805" y="4979772"/>
            <a:ext cx="0" cy="64583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A44F8531-4D3A-4A08-AC1D-99780108CF59}"/>
              </a:ext>
            </a:extLst>
          </p:cNvPr>
          <p:cNvCxnSpPr>
            <a:cxnSpLocks/>
          </p:cNvCxnSpPr>
          <p:nvPr/>
        </p:nvCxnSpPr>
        <p:spPr>
          <a:xfrm>
            <a:off x="2355697" y="4970808"/>
            <a:ext cx="0" cy="172595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FE58710-9AF5-4878-B5D9-4463841A910A}"/>
              </a:ext>
            </a:extLst>
          </p:cNvPr>
          <p:cNvCxnSpPr>
            <a:cxnSpLocks/>
          </p:cNvCxnSpPr>
          <p:nvPr/>
        </p:nvCxnSpPr>
        <p:spPr>
          <a:xfrm>
            <a:off x="1731784" y="4975378"/>
            <a:ext cx="0" cy="64583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AB7F033E-A28C-4754-A89C-80C0C9ADE038}"/>
              </a:ext>
            </a:extLst>
          </p:cNvPr>
          <p:cNvCxnSpPr>
            <a:cxnSpLocks/>
          </p:cNvCxnSpPr>
          <p:nvPr/>
        </p:nvCxnSpPr>
        <p:spPr>
          <a:xfrm>
            <a:off x="2077414" y="4962417"/>
            <a:ext cx="0" cy="25186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1D319FC-BB23-4A06-8035-7E8C2E972DC9}"/>
              </a:ext>
            </a:extLst>
          </p:cNvPr>
          <p:cNvCxnSpPr>
            <a:cxnSpLocks/>
          </p:cNvCxnSpPr>
          <p:nvPr/>
        </p:nvCxnSpPr>
        <p:spPr>
          <a:xfrm>
            <a:off x="885726" y="4962417"/>
            <a:ext cx="0" cy="1530341"/>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565FE567-37A1-4AE2-8F41-E986CB89084E}"/>
              </a:ext>
            </a:extLst>
          </p:cNvPr>
          <p:cNvSpPr txBox="1"/>
          <p:nvPr/>
        </p:nvSpPr>
        <p:spPr>
          <a:xfrm>
            <a:off x="1200380" y="5597181"/>
            <a:ext cx="874747"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“Businesses See Above-Average Price Increases, Worry About Lingering Inflation”</a:t>
            </a:r>
          </a:p>
        </p:txBody>
      </p:sp>
      <p:sp>
        <p:nvSpPr>
          <p:cNvPr id="129" name="TextBox 128">
            <a:extLst>
              <a:ext uri="{FF2B5EF4-FFF2-40B4-BE49-F238E27FC236}">
                <a16:creationId xmlns:a16="http://schemas.microsoft.com/office/drawing/2014/main" id="{7FD7497C-2959-4D04-8023-551E3A8F35EA}"/>
              </a:ext>
            </a:extLst>
          </p:cNvPr>
          <p:cNvSpPr txBox="1"/>
          <p:nvPr/>
        </p:nvSpPr>
        <p:spPr>
          <a:xfrm>
            <a:off x="1377623" y="7486137"/>
            <a:ext cx="1254964"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Coronavirus Recession Lasted Two Months, Ended in April 2020”</a:t>
            </a:r>
          </a:p>
        </p:txBody>
      </p:sp>
      <p:sp>
        <p:nvSpPr>
          <p:cNvPr id="130" name="TextBox 129">
            <a:extLst>
              <a:ext uri="{FF2B5EF4-FFF2-40B4-BE49-F238E27FC236}">
                <a16:creationId xmlns:a16="http://schemas.microsoft.com/office/drawing/2014/main" id="{F73FBDB7-9F71-48E5-8C15-399AFADE3802}"/>
              </a:ext>
            </a:extLst>
          </p:cNvPr>
          <p:cNvSpPr txBox="1"/>
          <p:nvPr/>
        </p:nvSpPr>
        <p:spPr>
          <a:xfrm>
            <a:off x="664847" y="6524076"/>
            <a:ext cx="792967"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Oil Tops $75 for First Time Since 2018”</a:t>
            </a:r>
          </a:p>
        </p:txBody>
      </p:sp>
      <p:sp>
        <p:nvSpPr>
          <p:cNvPr id="131" name="TextBox 130">
            <a:extLst>
              <a:ext uri="{FF2B5EF4-FFF2-40B4-BE49-F238E27FC236}">
                <a16:creationId xmlns:a16="http://schemas.microsoft.com/office/drawing/2014/main" id="{E8F487F2-96BB-4698-8AC1-B3945A919625}"/>
              </a:ext>
            </a:extLst>
          </p:cNvPr>
          <p:cNvSpPr txBox="1"/>
          <p:nvPr/>
        </p:nvSpPr>
        <p:spPr>
          <a:xfrm>
            <a:off x="2145162" y="6706585"/>
            <a:ext cx="847919"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“Three Major US Stock Indexes Seal All-Time Highs”</a:t>
            </a:r>
          </a:p>
        </p:txBody>
      </p:sp>
      <p:sp>
        <p:nvSpPr>
          <p:cNvPr id="132" name="TextBox 131">
            <a:extLst>
              <a:ext uri="{FF2B5EF4-FFF2-40B4-BE49-F238E27FC236}">
                <a16:creationId xmlns:a16="http://schemas.microsoft.com/office/drawing/2014/main" id="{319AA529-7E97-4E86-BA09-2FA765362ED0}"/>
              </a:ext>
            </a:extLst>
          </p:cNvPr>
          <p:cNvSpPr txBox="1"/>
          <p:nvPr/>
        </p:nvSpPr>
        <p:spPr>
          <a:xfrm>
            <a:off x="2405943" y="5624604"/>
            <a:ext cx="900144"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“CDC Urges Vaccinated People to Resume Wearing Masks Indoors in Some Areas”</a:t>
            </a:r>
          </a:p>
        </p:txBody>
      </p:sp>
      <p:sp>
        <p:nvSpPr>
          <p:cNvPr id="133" name="TextBox 132">
            <a:extLst>
              <a:ext uri="{FF2B5EF4-FFF2-40B4-BE49-F238E27FC236}">
                <a16:creationId xmlns:a16="http://schemas.microsoft.com/office/drawing/2014/main" id="{FA9A874C-5CF0-4ED6-8927-DF192D655204}"/>
              </a:ext>
            </a:extLst>
          </p:cNvPr>
          <p:cNvSpPr txBox="1"/>
          <p:nvPr/>
        </p:nvSpPr>
        <p:spPr>
          <a:xfrm>
            <a:off x="3102113" y="7702339"/>
            <a:ext cx="108712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“Record Pace for Corporate Earnings Keeps Stocks Buoyant”</a:t>
            </a:r>
          </a:p>
        </p:txBody>
      </p:sp>
      <p:sp>
        <p:nvSpPr>
          <p:cNvPr id="134" name="TextBox 133">
            <a:extLst>
              <a:ext uri="{FF2B5EF4-FFF2-40B4-BE49-F238E27FC236}">
                <a16:creationId xmlns:a16="http://schemas.microsoft.com/office/drawing/2014/main" id="{5A620BCB-C68E-456D-8A07-27A8796D389A}"/>
              </a:ext>
            </a:extLst>
          </p:cNvPr>
          <p:cNvSpPr txBox="1"/>
          <p:nvPr/>
        </p:nvSpPr>
        <p:spPr>
          <a:xfrm>
            <a:off x="3742952" y="6980259"/>
            <a:ext cx="901742"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“Shopper Pullback Leads to 1.1% Drop in July Retail Sales”</a:t>
            </a:r>
          </a:p>
        </p:txBody>
      </p:sp>
      <p:sp>
        <p:nvSpPr>
          <p:cNvPr id="135" name="TextBox 134">
            <a:extLst>
              <a:ext uri="{FF2B5EF4-FFF2-40B4-BE49-F238E27FC236}">
                <a16:creationId xmlns:a16="http://schemas.microsoft.com/office/drawing/2014/main" id="{60C136FE-D007-40AD-91BE-8C4D9FB51E67}"/>
              </a:ext>
            </a:extLst>
          </p:cNvPr>
          <p:cNvSpPr txBox="1"/>
          <p:nvPr/>
        </p:nvSpPr>
        <p:spPr>
          <a:xfrm>
            <a:off x="4282690" y="5493874"/>
            <a:ext cx="705318"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“Tech-Heavy Nasdaq Closes Above 15000 for First Time”</a:t>
            </a:r>
          </a:p>
        </p:txBody>
      </p:sp>
      <p:sp>
        <p:nvSpPr>
          <p:cNvPr id="136" name="TextBox 135">
            <a:extLst>
              <a:ext uri="{FF2B5EF4-FFF2-40B4-BE49-F238E27FC236}">
                <a16:creationId xmlns:a16="http://schemas.microsoft.com/office/drawing/2014/main" id="{2A3B4C9D-893E-4252-AB14-32EEE5564134}"/>
              </a:ext>
            </a:extLst>
          </p:cNvPr>
          <p:cNvSpPr txBox="1"/>
          <p:nvPr/>
        </p:nvSpPr>
        <p:spPr>
          <a:xfrm>
            <a:off x="4351375" y="6290120"/>
            <a:ext cx="87548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“Eurozone Inflation Hits Decade High as Bottlenecks Bite”</a:t>
            </a:r>
          </a:p>
        </p:txBody>
      </p:sp>
      <p:sp>
        <p:nvSpPr>
          <p:cNvPr id="137" name="TextBox 136">
            <a:extLst>
              <a:ext uri="{FF2B5EF4-FFF2-40B4-BE49-F238E27FC236}">
                <a16:creationId xmlns:a16="http://schemas.microsoft.com/office/drawing/2014/main" id="{15C08403-55FF-4EA8-B022-CECF1AF9E960}"/>
              </a:ext>
            </a:extLst>
          </p:cNvPr>
          <p:cNvSpPr txBox="1"/>
          <p:nvPr/>
        </p:nvSpPr>
        <p:spPr>
          <a:xfrm>
            <a:off x="4866491" y="7510613"/>
            <a:ext cx="823921"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Hiring Slowed Sharply in August”</a:t>
            </a:r>
          </a:p>
        </p:txBody>
      </p:sp>
      <p:sp>
        <p:nvSpPr>
          <p:cNvPr id="138" name="TextBox 137">
            <a:extLst>
              <a:ext uri="{FF2B5EF4-FFF2-40B4-BE49-F238E27FC236}">
                <a16:creationId xmlns:a16="http://schemas.microsoft.com/office/drawing/2014/main" id="{559B5591-9A8E-4253-94BF-946543526F11}"/>
              </a:ext>
            </a:extLst>
          </p:cNvPr>
          <p:cNvSpPr txBox="1"/>
          <p:nvPr/>
        </p:nvSpPr>
        <p:spPr>
          <a:xfrm>
            <a:off x="5352616" y="5537885"/>
            <a:ext cx="639113" cy="1061829"/>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“Biden Boosts Vaccine Requirements for Large Employers to Combat Covid-19”</a:t>
            </a:r>
          </a:p>
        </p:txBody>
      </p:sp>
      <p:sp>
        <p:nvSpPr>
          <p:cNvPr id="139" name="TextBox 138">
            <a:extLst>
              <a:ext uri="{FF2B5EF4-FFF2-40B4-BE49-F238E27FC236}">
                <a16:creationId xmlns:a16="http://schemas.microsoft.com/office/drawing/2014/main" id="{31F8283F-65A3-4F1A-94DE-033E3E46714B}"/>
              </a:ext>
            </a:extLst>
          </p:cNvPr>
          <p:cNvSpPr txBox="1"/>
          <p:nvPr/>
        </p:nvSpPr>
        <p:spPr>
          <a:xfrm>
            <a:off x="5542212" y="8220384"/>
            <a:ext cx="1220217"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“GameStop, AMC Drive Big Gains In Value Stocks”</a:t>
            </a:r>
          </a:p>
        </p:txBody>
      </p:sp>
      <p:sp>
        <p:nvSpPr>
          <p:cNvPr id="140" name="TextBox 139">
            <a:extLst>
              <a:ext uri="{FF2B5EF4-FFF2-40B4-BE49-F238E27FC236}">
                <a16:creationId xmlns:a16="http://schemas.microsoft.com/office/drawing/2014/main" id="{E7CC8C17-BC85-4ECC-A5EC-E0B8C7BA0AAD}"/>
              </a:ext>
            </a:extLst>
          </p:cNvPr>
          <p:cNvSpPr txBox="1"/>
          <p:nvPr/>
        </p:nvSpPr>
        <p:spPr>
          <a:xfrm>
            <a:off x="6074644" y="7646644"/>
            <a:ext cx="1220223"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to Share Nuclear Submarine Technology With Australia in New Pact”</a:t>
            </a:r>
          </a:p>
        </p:txBody>
      </p:sp>
      <p:sp>
        <p:nvSpPr>
          <p:cNvPr id="141" name="TextBox 140">
            <a:extLst>
              <a:ext uri="{FF2B5EF4-FFF2-40B4-BE49-F238E27FC236}">
                <a16:creationId xmlns:a16="http://schemas.microsoft.com/office/drawing/2014/main" id="{84ED820F-1838-4543-80C5-DBB671C2578E}"/>
              </a:ext>
            </a:extLst>
          </p:cNvPr>
          <p:cNvSpPr txBox="1"/>
          <p:nvPr/>
        </p:nvSpPr>
        <p:spPr>
          <a:xfrm>
            <a:off x="6177266" y="7096773"/>
            <a:ext cx="1043663"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Tees Up Taper and Signals Rate Rises Possible Next Year”</a:t>
            </a:r>
          </a:p>
        </p:txBody>
      </p:sp>
      <p:sp>
        <p:nvSpPr>
          <p:cNvPr id="142" name="TextBox 141">
            <a:extLst>
              <a:ext uri="{FF2B5EF4-FFF2-40B4-BE49-F238E27FC236}">
                <a16:creationId xmlns:a16="http://schemas.microsoft.com/office/drawing/2014/main" id="{CFC5C8CA-66E6-4130-BA35-CD948F876CE1}"/>
              </a:ext>
            </a:extLst>
          </p:cNvPr>
          <p:cNvSpPr txBox="1"/>
          <p:nvPr/>
        </p:nvSpPr>
        <p:spPr>
          <a:xfrm>
            <a:off x="6654269" y="6547701"/>
            <a:ext cx="692329"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10-Year Treasury Yield Tops 1.5%”</a:t>
            </a:r>
          </a:p>
        </p:txBody>
      </p:sp>
      <p:sp>
        <p:nvSpPr>
          <p:cNvPr id="143" name="TextBox 142">
            <a:extLst>
              <a:ext uri="{FF2B5EF4-FFF2-40B4-BE49-F238E27FC236}">
                <a16:creationId xmlns:a16="http://schemas.microsoft.com/office/drawing/2014/main" id="{510AF286-14D3-4651-B494-223713723321}"/>
              </a:ext>
            </a:extLst>
          </p:cNvPr>
          <p:cNvSpPr txBox="1"/>
          <p:nvPr/>
        </p:nvSpPr>
        <p:spPr>
          <a:xfrm>
            <a:off x="6980421" y="5540454"/>
            <a:ext cx="392276" cy="9233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“Orders for Durable Goods Hit A Record”</a:t>
            </a:r>
          </a:p>
        </p:txBody>
      </p:sp>
      <p:cxnSp>
        <p:nvCxnSpPr>
          <p:cNvPr id="144" name="Straight Connector 143">
            <a:extLst>
              <a:ext uri="{FF2B5EF4-FFF2-40B4-BE49-F238E27FC236}">
                <a16:creationId xmlns:a16="http://schemas.microsoft.com/office/drawing/2014/main" id="{632249F5-B3E9-4CB7-85BC-F1AC573969F8}"/>
              </a:ext>
            </a:extLst>
          </p:cNvPr>
          <p:cNvCxnSpPr>
            <a:cxnSpLocks/>
          </p:cNvCxnSpPr>
          <p:nvPr/>
        </p:nvCxnSpPr>
        <p:spPr>
          <a:xfrm>
            <a:off x="7023052" y="4608913"/>
            <a:ext cx="0" cy="92979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83B9F43C-BD64-4391-A19E-9AC0587D53F8}"/>
              </a:ext>
            </a:extLst>
          </p:cNvPr>
          <p:cNvCxnSpPr>
            <a:cxnSpLocks/>
          </p:cNvCxnSpPr>
          <p:nvPr/>
        </p:nvCxnSpPr>
        <p:spPr>
          <a:xfrm>
            <a:off x="5765649" y="4908676"/>
            <a:ext cx="0" cy="64583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A85B5408-FE86-42C7-B2E9-BC771C0D7AEF}"/>
              </a:ext>
            </a:extLst>
          </p:cNvPr>
          <p:cNvCxnSpPr>
            <a:cxnSpLocks/>
          </p:cNvCxnSpPr>
          <p:nvPr/>
        </p:nvCxnSpPr>
        <p:spPr>
          <a:xfrm>
            <a:off x="5072922" y="4941324"/>
            <a:ext cx="0" cy="135776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A02AA9AC-10A4-4C41-A32F-5D5EC364492D}"/>
              </a:ext>
            </a:extLst>
          </p:cNvPr>
          <p:cNvCxnSpPr>
            <a:cxnSpLocks/>
            <a:endCxn id="137" idx="0"/>
          </p:cNvCxnSpPr>
          <p:nvPr/>
        </p:nvCxnSpPr>
        <p:spPr>
          <a:xfrm flipH="1">
            <a:off x="5278452" y="4892050"/>
            <a:ext cx="5058" cy="2618563"/>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106" name="Chart 105">
            <a:extLst>
              <a:ext uri="{FF2B5EF4-FFF2-40B4-BE49-F238E27FC236}">
                <a16:creationId xmlns:a16="http://schemas.microsoft.com/office/drawing/2014/main" id="{BCEE068C-EED5-4896-BB89-B55F7B21D9EF}"/>
              </a:ext>
            </a:extLst>
          </p:cNvPr>
          <p:cNvGraphicFramePr/>
          <p:nvPr>
            <p:extLst>
              <p:ext uri="{D42A27DB-BD31-4B8C-83A1-F6EECF244321}">
                <p14:modId xmlns:p14="http://schemas.microsoft.com/office/powerpoint/2010/main" val="1341615152"/>
              </p:ext>
            </p:extLst>
          </p:nvPr>
        </p:nvGraphicFramePr>
        <p:xfrm>
          <a:off x="481005" y="2441800"/>
          <a:ext cx="6913194" cy="2857360"/>
        </p:xfrm>
        <a:graphic>
          <a:graphicData uri="http://schemas.openxmlformats.org/drawingml/2006/chart">
            <c:chart xmlns:c="http://schemas.openxmlformats.org/drawingml/2006/chart" xmlns:r="http://schemas.openxmlformats.org/officeDocument/2006/relationships" r:id="rId3"/>
          </a:graphicData>
        </a:graphic>
      </p:graphicFrame>
      <p:grpSp>
        <p:nvGrpSpPr>
          <p:cNvPr id="148" name="Group 147">
            <a:extLst>
              <a:ext uri="{FF2B5EF4-FFF2-40B4-BE49-F238E27FC236}">
                <a16:creationId xmlns:a16="http://schemas.microsoft.com/office/drawing/2014/main" id="{7A88269E-BDBA-4850-A21F-E59DE80043A1}"/>
              </a:ext>
            </a:extLst>
          </p:cNvPr>
          <p:cNvGrpSpPr/>
          <p:nvPr/>
        </p:nvGrpSpPr>
        <p:grpSpPr>
          <a:xfrm>
            <a:off x="418141" y="8749022"/>
            <a:ext cx="6881228" cy="396933"/>
            <a:chOff x="524124" y="6748330"/>
            <a:chExt cx="8894109" cy="396933"/>
          </a:xfrm>
        </p:grpSpPr>
        <p:sp>
          <p:nvSpPr>
            <p:cNvPr id="149" name="TextBox 148">
              <a:extLst>
                <a:ext uri="{FF2B5EF4-FFF2-40B4-BE49-F238E27FC236}">
                  <a16:creationId xmlns:a16="http://schemas.microsoft.com/office/drawing/2014/main" id="{89AE0C81-BDC7-46D9-ACCA-6517B25F287C}"/>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150" name="Straight Connector 149">
              <a:extLst>
                <a:ext uri="{FF2B5EF4-FFF2-40B4-BE49-F238E27FC236}">
                  <a16:creationId xmlns:a16="http://schemas.microsoft.com/office/drawing/2014/main" id="{7CE20AD6-AE73-4455-A27B-102B4D58346A}"/>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pic>
        <p:nvPicPr>
          <p:cNvPr id="44" name="Picture Placeholder 43">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169674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Connector 69">
            <a:extLst>
              <a:ext uri="{FF2B5EF4-FFF2-40B4-BE49-F238E27FC236}">
                <a16:creationId xmlns:a16="http://schemas.microsoft.com/office/drawing/2014/main" id="{49777030-5027-4028-93EF-1E9CA259EC97}"/>
              </a:ext>
            </a:extLst>
          </p:cNvPr>
          <p:cNvCxnSpPr>
            <a:cxnSpLocks/>
          </p:cNvCxnSpPr>
          <p:nvPr/>
        </p:nvCxnSpPr>
        <p:spPr>
          <a:xfrm>
            <a:off x="2380103" y="5354366"/>
            <a:ext cx="0" cy="286574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79661E9-4792-4A2E-A2FF-8813A1BA4969}"/>
              </a:ext>
            </a:extLst>
          </p:cNvPr>
          <p:cNvCxnSpPr>
            <a:cxnSpLocks/>
          </p:cNvCxnSpPr>
          <p:nvPr/>
        </p:nvCxnSpPr>
        <p:spPr>
          <a:xfrm>
            <a:off x="5164774" y="5400290"/>
            <a:ext cx="0" cy="239924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6228DA0-33F9-4C36-A2B6-461175C5190F}"/>
              </a:ext>
            </a:extLst>
          </p:cNvPr>
          <p:cNvCxnSpPr>
            <a:cxnSpLocks/>
          </p:cNvCxnSpPr>
          <p:nvPr/>
        </p:nvCxnSpPr>
        <p:spPr>
          <a:xfrm>
            <a:off x="2092782" y="5482703"/>
            <a:ext cx="0" cy="183427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D4F37BA-C3A8-47AB-8ABF-CE9BFFBCF1AF}"/>
              </a:ext>
            </a:extLst>
          </p:cNvPr>
          <p:cNvCxnSpPr>
            <a:cxnSpLocks/>
          </p:cNvCxnSpPr>
          <p:nvPr/>
        </p:nvCxnSpPr>
        <p:spPr>
          <a:xfrm>
            <a:off x="1741384" y="5433243"/>
            <a:ext cx="0" cy="110008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B538884-6EB5-4BF6-B076-DB8C992881C6}"/>
              </a:ext>
            </a:extLst>
          </p:cNvPr>
          <p:cNvCxnSpPr>
            <a:cxnSpLocks/>
          </p:cNvCxnSpPr>
          <p:nvPr/>
        </p:nvCxnSpPr>
        <p:spPr>
          <a:xfrm>
            <a:off x="2729205" y="5354366"/>
            <a:ext cx="0" cy="243229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BA6A34-8AC7-4FF9-A015-1A253305A236}"/>
              </a:ext>
            </a:extLst>
          </p:cNvPr>
          <p:cNvCxnSpPr>
            <a:cxnSpLocks/>
          </p:cNvCxnSpPr>
          <p:nvPr/>
        </p:nvCxnSpPr>
        <p:spPr>
          <a:xfrm>
            <a:off x="3059467" y="5354366"/>
            <a:ext cx="0" cy="196261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37A56537-42F4-40E3-815C-13110024AE1D}"/>
              </a:ext>
            </a:extLst>
          </p:cNvPr>
          <p:cNvCxnSpPr>
            <a:cxnSpLocks/>
          </p:cNvCxnSpPr>
          <p:nvPr/>
        </p:nvCxnSpPr>
        <p:spPr>
          <a:xfrm flipH="1">
            <a:off x="3196002" y="5251163"/>
            <a:ext cx="6" cy="163883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BABC6621-B4FA-4DD2-A5C2-7CE2B6F2B155}"/>
              </a:ext>
            </a:extLst>
          </p:cNvPr>
          <p:cNvCxnSpPr>
            <a:cxnSpLocks/>
          </p:cNvCxnSpPr>
          <p:nvPr/>
        </p:nvCxnSpPr>
        <p:spPr>
          <a:xfrm>
            <a:off x="5373285" y="5145110"/>
            <a:ext cx="0" cy="226575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78C0ADC-57F8-4D88-9305-D92FE7EEC14C}"/>
              </a:ext>
            </a:extLst>
          </p:cNvPr>
          <p:cNvCxnSpPr>
            <a:cxnSpLocks/>
          </p:cNvCxnSpPr>
          <p:nvPr/>
        </p:nvCxnSpPr>
        <p:spPr>
          <a:xfrm>
            <a:off x="5514048" y="5401074"/>
            <a:ext cx="0" cy="163327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6ED5FFCB-BC7F-45B6-8AFA-0253AC38B6D7}"/>
              </a:ext>
            </a:extLst>
          </p:cNvPr>
          <p:cNvCxnSpPr>
            <a:cxnSpLocks/>
          </p:cNvCxnSpPr>
          <p:nvPr/>
        </p:nvCxnSpPr>
        <p:spPr>
          <a:xfrm>
            <a:off x="5543965" y="5381754"/>
            <a:ext cx="0" cy="125015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784515DC-67DA-4B7C-94AF-799EC694DB78}"/>
              </a:ext>
            </a:extLst>
          </p:cNvPr>
          <p:cNvCxnSpPr>
            <a:cxnSpLocks/>
          </p:cNvCxnSpPr>
          <p:nvPr/>
        </p:nvCxnSpPr>
        <p:spPr>
          <a:xfrm>
            <a:off x="6577827" y="5302905"/>
            <a:ext cx="0" cy="2662398"/>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797B9505-7114-4B01-9AC1-E702DE0D3F70}"/>
              </a:ext>
            </a:extLst>
          </p:cNvPr>
          <p:cNvSpPr txBox="1"/>
          <p:nvPr/>
        </p:nvSpPr>
        <p:spPr>
          <a:xfrm>
            <a:off x="1330668" y="7320822"/>
            <a:ext cx="105122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“Joe Biden’s Victory Affirmed by Electoral College”</a:t>
            </a:r>
          </a:p>
        </p:txBody>
      </p:sp>
      <p:sp>
        <p:nvSpPr>
          <p:cNvPr id="104" name="TextBox 103">
            <a:extLst>
              <a:ext uri="{FF2B5EF4-FFF2-40B4-BE49-F238E27FC236}">
                <a16:creationId xmlns:a16="http://schemas.microsoft.com/office/drawing/2014/main" id="{BB1F697F-4D03-4D52-8A24-5A029765EA4E}"/>
              </a:ext>
            </a:extLst>
          </p:cNvPr>
          <p:cNvSpPr txBox="1"/>
          <p:nvPr/>
        </p:nvSpPr>
        <p:spPr>
          <a:xfrm>
            <a:off x="1321739" y="6528714"/>
            <a:ext cx="78986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Eclipses 30000 for First Time”</a:t>
            </a:r>
          </a:p>
        </p:txBody>
      </p:sp>
      <p:sp>
        <p:nvSpPr>
          <p:cNvPr id="106" name="TextBox 105">
            <a:extLst>
              <a:ext uri="{FF2B5EF4-FFF2-40B4-BE49-F238E27FC236}">
                <a16:creationId xmlns:a16="http://schemas.microsoft.com/office/drawing/2014/main" id="{584CB934-1A1A-4CE3-A5EA-2A73E3487734}"/>
              </a:ext>
            </a:extLst>
          </p:cNvPr>
          <p:cNvSpPr txBox="1"/>
          <p:nvPr/>
        </p:nvSpPr>
        <p:spPr>
          <a:xfrm>
            <a:off x="2376160" y="7758108"/>
            <a:ext cx="1051227"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“Biden Takes Office as 46th President”</a:t>
            </a:r>
          </a:p>
        </p:txBody>
      </p:sp>
      <p:sp>
        <p:nvSpPr>
          <p:cNvPr id="107" name="TextBox 106">
            <a:extLst>
              <a:ext uri="{FF2B5EF4-FFF2-40B4-BE49-F238E27FC236}">
                <a16:creationId xmlns:a16="http://schemas.microsoft.com/office/drawing/2014/main" id="{0A53394C-CFC3-449B-8EC2-9CDF1F137FFD}"/>
              </a:ext>
            </a:extLst>
          </p:cNvPr>
          <p:cNvSpPr txBox="1"/>
          <p:nvPr/>
        </p:nvSpPr>
        <p:spPr>
          <a:xfrm>
            <a:off x="2733117" y="7308229"/>
            <a:ext cx="1652884"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“Yield on 30-year Treasury Hits 2% for First Time Since Pandemic”</a:t>
            </a:r>
          </a:p>
        </p:txBody>
      </p:sp>
      <p:sp>
        <p:nvSpPr>
          <p:cNvPr id="108" name="TextBox 107">
            <a:extLst>
              <a:ext uri="{FF2B5EF4-FFF2-40B4-BE49-F238E27FC236}">
                <a16:creationId xmlns:a16="http://schemas.microsoft.com/office/drawing/2014/main" id="{BA25B9CA-0C24-4E40-A650-F853D000CE48}"/>
              </a:ext>
            </a:extLst>
          </p:cNvPr>
          <p:cNvSpPr txBox="1"/>
          <p:nvPr/>
        </p:nvSpPr>
        <p:spPr>
          <a:xfrm>
            <a:off x="3046420" y="6863155"/>
            <a:ext cx="120502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“Bitcoin Trades Above $50,000 for First Time”</a:t>
            </a:r>
          </a:p>
        </p:txBody>
      </p:sp>
      <p:sp>
        <p:nvSpPr>
          <p:cNvPr id="109" name="TextBox 108">
            <a:extLst>
              <a:ext uri="{FF2B5EF4-FFF2-40B4-BE49-F238E27FC236}">
                <a16:creationId xmlns:a16="http://schemas.microsoft.com/office/drawing/2014/main" id="{8C71BFA3-F8C4-4DCF-B9BA-CAD7DB7649BB}"/>
              </a:ext>
            </a:extLst>
          </p:cNvPr>
          <p:cNvSpPr txBox="1"/>
          <p:nvPr/>
        </p:nvSpPr>
        <p:spPr>
          <a:xfrm>
            <a:off x="3167104" y="6338708"/>
            <a:ext cx="129033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“Small Stocks Widen Their Lead; Russell 2000 Up 15% This Year”</a:t>
            </a:r>
          </a:p>
        </p:txBody>
      </p:sp>
      <p:sp>
        <p:nvSpPr>
          <p:cNvPr id="110" name="TextBox 109">
            <a:extLst>
              <a:ext uri="{FF2B5EF4-FFF2-40B4-BE49-F238E27FC236}">
                <a16:creationId xmlns:a16="http://schemas.microsoft.com/office/drawing/2014/main" id="{E92FF803-33BE-4C59-8269-D855EC470077}"/>
              </a:ext>
            </a:extLst>
          </p:cNvPr>
          <p:cNvSpPr txBox="1"/>
          <p:nvPr/>
        </p:nvSpPr>
        <p:spPr>
          <a:xfrm>
            <a:off x="3442616" y="5801164"/>
            <a:ext cx="120502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Added 916,000 Jobs in March as Hiring Accelerated”</a:t>
            </a:r>
          </a:p>
        </p:txBody>
      </p:sp>
      <p:sp>
        <p:nvSpPr>
          <p:cNvPr id="112" name="TextBox 111">
            <a:extLst>
              <a:ext uri="{FF2B5EF4-FFF2-40B4-BE49-F238E27FC236}">
                <a16:creationId xmlns:a16="http://schemas.microsoft.com/office/drawing/2014/main" id="{6A803F73-9AED-4C7F-AC9D-B94444B78B54}"/>
              </a:ext>
            </a:extLst>
          </p:cNvPr>
          <p:cNvSpPr txBox="1"/>
          <p:nvPr/>
        </p:nvSpPr>
        <p:spPr>
          <a:xfrm>
            <a:off x="4722937" y="7779769"/>
            <a:ext cx="1456534"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Inflation Is Highest in 13 Years as Prices Surge 5%”</a:t>
            </a:r>
          </a:p>
        </p:txBody>
      </p:sp>
      <p:sp>
        <p:nvSpPr>
          <p:cNvPr id="113" name="TextBox 112">
            <a:extLst>
              <a:ext uri="{FF2B5EF4-FFF2-40B4-BE49-F238E27FC236}">
                <a16:creationId xmlns:a16="http://schemas.microsoft.com/office/drawing/2014/main" id="{2438FBBA-FD7A-40B6-9436-6D4CA730F0E1}"/>
              </a:ext>
            </a:extLst>
          </p:cNvPr>
          <p:cNvSpPr txBox="1"/>
          <p:nvPr/>
        </p:nvSpPr>
        <p:spPr>
          <a:xfrm>
            <a:off x="5166616" y="7393478"/>
            <a:ext cx="1346752"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Existing-Home Prices Hit Record High in May”</a:t>
            </a:r>
          </a:p>
        </p:txBody>
      </p:sp>
      <p:sp>
        <p:nvSpPr>
          <p:cNvPr id="114" name="TextBox 113">
            <a:extLst>
              <a:ext uri="{FF2B5EF4-FFF2-40B4-BE49-F238E27FC236}">
                <a16:creationId xmlns:a16="http://schemas.microsoft.com/office/drawing/2014/main" id="{0BEEB710-BB70-46C0-B74C-DA0A57627B25}"/>
              </a:ext>
            </a:extLst>
          </p:cNvPr>
          <p:cNvSpPr txBox="1"/>
          <p:nvPr/>
        </p:nvSpPr>
        <p:spPr>
          <a:xfrm>
            <a:off x="5338506" y="7019196"/>
            <a:ext cx="1346752"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“Stock Markets Cruise to Records in First Half”</a:t>
            </a:r>
          </a:p>
        </p:txBody>
      </p:sp>
      <p:sp>
        <p:nvSpPr>
          <p:cNvPr id="117" name="TextBox 116">
            <a:extLst>
              <a:ext uri="{FF2B5EF4-FFF2-40B4-BE49-F238E27FC236}">
                <a16:creationId xmlns:a16="http://schemas.microsoft.com/office/drawing/2014/main" id="{82F3AB51-09AA-43BB-9D28-1CCA3C1585E0}"/>
              </a:ext>
            </a:extLst>
          </p:cNvPr>
          <p:cNvSpPr txBox="1"/>
          <p:nvPr/>
        </p:nvSpPr>
        <p:spPr>
          <a:xfrm>
            <a:off x="5461417" y="6590597"/>
            <a:ext cx="1238316"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Oil Tops $75 for First Time Since 2018”</a:t>
            </a:r>
          </a:p>
        </p:txBody>
      </p:sp>
      <p:sp>
        <p:nvSpPr>
          <p:cNvPr id="118" name="TextBox 117">
            <a:extLst>
              <a:ext uri="{FF2B5EF4-FFF2-40B4-BE49-F238E27FC236}">
                <a16:creationId xmlns:a16="http://schemas.microsoft.com/office/drawing/2014/main" id="{64FFC201-9612-416F-89FC-CFF7CA085F55}"/>
              </a:ext>
            </a:extLst>
          </p:cNvPr>
          <p:cNvSpPr txBox="1"/>
          <p:nvPr/>
        </p:nvSpPr>
        <p:spPr>
          <a:xfrm>
            <a:off x="5530101" y="5743658"/>
            <a:ext cx="1093121"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“CDC Urges Vaccinated People to Resume Wearing Masks Indoors in Some Areas”</a:t>
            </a:r>
          </a:p>
        </p:txBody>
      </p:sp>
      <p:sp>
        <p:nvSpPr>
          <p:cNvPr id="120" name="TextBox 119">
            <a:extLst>
              <a:ext uri="{FF2B5EF4-FFF2-40B4-BE49-F238E27FC236}">
                <a16:creationId xmlns:a16="http://schemas.microsoft.com/office/drawing/2014/main" id="{D260DCD3-6517-4477-869F-9F6CBEAEF40E}"/>
              </a:ext>
            </a:extLst>
          </p:cNvPr>
          <p:cNvSpPr txBox="1"/>
          <p:nvPr/>
        </p:nvSpPr>
        <p:spPr>
          <a:xfrm>
            <a:off x="6555820" y="6257571"/>
            <a:ext cx="86109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10-Year Treasury Yield Tops 1.5%”</a:t>
            </a:r>
          </a:p>
        </p:txBody>
      </p:sp>
      <p:cxnSp>
        <p:nvCxnSpPr>
          <p:cNvPr id="121" name="Straight Connector 120">
            <a:extLst>
              <a:ext uri="{FF2B5EF4-FFF2-40B4-BE49-F238E27FC236}">
                <a16:creationId xmlns:a16="http://schemas.microsoft.com/office/drawing/2014/main" id="{0A7A18C1-4403-454D-8303-A7B34C6258EF}"/>
              </a:ext>
            </a:extLst>
          </p:cNvPr>
          <p:cNvCxnSpPr>
            <a:cxnSpLocks/>
          </p:cNvCxnSpPr>
          <p:nvPr/>
        </p:nvCxnSpPr>
        <p:spPr>
          <a:xfrm>
            <a:off x="3299539" y="5345117"/>
            <a:ext cx="0" cy="99739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50F409A-357C-4168-BBB0-D0440828AD0A}"/>
              </a:ext>
            </a:extLst>
          </p:cNvPr>
          <p:cNvCxnSpPr>
            <a:cxnSpLocks/>
          </p:cNvCxnSpPr>
          <p:nvPr/>
        </p:nvCxnSpPr>
        <p:spPr>
          <a:xfrm>
            <a:off x="3972392" y="4817379"/>
            <a:ext cx="0" cy="99739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EBD9046-56BB-4D5A-AAC3-70846D47CBC4}"/>
              </a:ext>
            </a:extLst>
          </p:cNvPr>
          <p:cNvCxnSpPr>
            <a:cxnSpLocks/>
          </p:cNvCxnSpPr>
          <p:nvPr/>
        </p:nvCxnSpPr>
        <p:spPr>
          <a:xfrm>
            <a:off x="4679834" y="5315691"/>
            <a:ext cx="0" cy="286574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1D9C1B9-0551-4CAF-8B23-F339B526D830}"/>
              </a:ext>
            </a:extLst>
          </p:cNvPr>
          <p:cNvCxnSpPr>
            <a:cxnSpLocks/>
          </p:cNvCxnSpPr>
          <p:nvPr/>
        </p:nvCxnSpPr>
        <p:spPr>
          <a:xfrm>
            <a:off x="5971086" y="5354366"/>
            <a:ext cx="0" cy="40056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D16ED3F2-438A-40A9-B2D6-C5957068DE35}"/>
              </a:ext>
            </a:extLst>
          </p:cNvPr>
          <p:cNvCxnSpPr>
            <a:cxnSpLocks/>
          </p:cNvCxnSpPr>
          <p:nvPr/>
        </p:nvCxnSpPr>
        <p:spPr>
          <a:xfrm>
            <a:off x="7043051" y="5271373"/>
            <a:ext cx="0" cy="99739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a:xfrm>
            <a:off x="428006" y="9170130"/>
            <a:ext cx="6824990" cy="517712"/>
          </a:xfrm>
        </p:spPr>
        <p:txBody>
          <a:bodyPr/>
          <a:lstStyle/>
          <a:p>
            <a:r>
              <a:rPr lang="en-US" dirty="0"/>
              <a:t>Graph Source: MSCI ACWI Index [net div.]. MSCI data © MSCI 2021, all rights reserved.</a:t>
            </a:r>
            <a:br>
              <a:rPr lang="en-US" dirty="0"/>
            </a:br>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18141" y="8749022"/>
            <a:ext cx="6881228" cy="396933"/>
            <a:chOff x="524124" y="6748330"/>
            <a:chExt cx="8894109"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E6CE268D-AA0F-4253-A232-CE77A1F29C9A}"/>
              </a:ext>
            </a:extLst>
          </p:cNvPr>
          <p:cNvGrpSpPr/>
          <p:nvPr/>
        </p:nvGrpSpPr>
        <p:grpSpPr>
          <a:xfrm>
            <a:off x="3859636" y="2198576"/>
            <a:ext cx="3392001" cy="1167265"/>
            <a:chOff x="4024980" y="1937142"/>
            <a:chExt cx="3392001" cy="1167265"/>
          </a:xfrm>
        </p:grpSpPr>
        <p:grpSp>
          <p:nvGrpSpPr>
            <p:cNvPr id="4" name="Group 3">
              <a:extLst>
                <a:ext uri="{FF2B5EF4-FFF2-40B4-BE49-F238E27FC236}">
                  <a16:creationId xmlns:a16="http://schemas.microsoft.com/office/drawing/2014/main" id="{54B59A4F-6D20-4238-86BC-3FB1E1F6C1A7}"/>
                </a:ext>
              </a:extLst>
            </p:cNvPr>
            <p:cNvGrpSpPr/>
            <p:nvPr/>
          </p:nvGrpSpPr>
          <p:grpSpPr>
            <a:xfrm>
              <a:off x="4024980" y="1937142"/>
              <a:ext cx="3392001" cy="1167265"/>
              <a:chOff x="4012712" y="2337216"/>
              <a:chExt cx="3392001" cy="1167265"/>
            </a:xfrm>
          </p:grpSpPr>
          <p:graphicFrame>
            <p:nvGraphicFramePr>
              <p:cNvPr id="66" name="Picture Placeholder 2">
                <a:extLst>
                  <a:ext uri="{FF2B5EF4-FFF2-40B4-BE49-F238E27FC236}">
                    <a16:creationId xmlns:a16="http://schemas.microsoft.com/office/drawing/2014/main" id="{7894299F-4467-4432-B2D5-84AD67F61511}"/>
                  </a:ext>
                </a:extLst>
              </p:cNvPr>
              <p:cNvGraphicFramePr>
                <a:graphicFrameLocks/>
              </p:cNvGraphicFramePr>
              <p:nvPr>
                <p:extLst>
                  <p:ext uri="{D42A27DB-BD31-4B8C-83A1-F6EECF244321}">
                    <p14:modId xmlns:p14="http://schemas.microsoft.com/office/powerpoint/2010/main" val="580067488"/>
                  </p:ext>
                </p:extLst>
              </p:nvPr>
            </p:nvGraphicFramePr>
            <p:xfrm>
              <a:off x="4012712" y="2348920"/>
              <a:ext cx="3392001" cy="1155561"/>
            </p:xfrm>
            <a:graphic>
              <a:graphicData uri="http://schemas.openxmlformats.org/drawingml/2006/chart">
                <c:chart xmlns:c="http://schemas.openxmlformats.org/drawingml/2006/chart" xmlns:r="http://schemas.openxmlformats.org/officeDocument/2006/relationships" r:id="rId2"/>
              </a:graphicData>
            </a:graphic>
          </p:graphicFrame>
          <p:sp>
            <p:nvSpPr>
              <p:cNvPr id="67" name="TextBox 1">
                <a:extLst>
                  <a:ext uri="{FF2B5EF4-FFF2-40B4-BE49-F238E27FC236}">
                    <a16:creationId xmlns:a16="http://schemas.microsoft.com/office/drawing/2014/main" id="{3CC97717-3BFA-4905-AA0D-2CD63D77297B}"/>
                  </a:ext>
                </a:extLst>
              </p:cNvPr>
              <p:cNvSpPr txBox="1"/>
              <p:nvPr/>
            </p:nvSpPr>
            <p:spPr>
              <a:xfrm>
                <a:off x="4128056" y="2337216"/>
                <a:ext cx="3216818"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(2000–Q3 2021)</a:t>
                </a:r>
              </a:p>
            </p:txBody>
          </p:sp>
        </p:grpSp>
        <p:sp>
          <p:nvSpPr>
            <p:cNvPr id="68" name="TextBox 1">
              <a:extLst>
                <a:ext uri="{FF2B5EF4-FFF2-40B4-BE49-F238E27FC236}">
                  <a16:creationId xmlns:a16="http://schemas.microsoft.com/office/drawing/2014/main" id="{85D15836-0BBC-4C50-9E08-1B916A89A9A2}"/>
                </a:ext>
              </a:extLst>
            </p:cNvPr>
            <p:cNvSpPr txBox="1"/>
            <p:nvPr/>
          </p:nvSpPr>
          <p:spPr>
            <a:xfrm>
              <a:off x="6910179" y="2509114"/>
              <a:ext cx="350251"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grpSp>
        <p:nvGrpSpPr>
          <p:cNvPr id="126" name="Graph">
            <a:extLst>
              <a:ext uri="{FF2B5EF4-FFF2-40B4-BE49-F238E27FC236}">
                <a16:creationId xmlns:a16="http://schemas.microsoft.com/office/drawing/2014/main" id="{C2AF84DD-F187-4C81-90F3-49843BCD61FD}"/>
              </a:ext>
            </a:extLst>
          </p:cNvPr>
          <p:cNvGrpSpPr/>
          <p:nvPr/>
        </p:nvGrpSpPr>
        <p:grpSpPr>
          <a:xfrm>
            <a:off x="521054" y="2830754"/>
            <a:ext cx="6810026" cy="2889045"/>
            <a:chOff x="696537" y="1959276"/>
            <a:chExt cx="5373861" cy="2712354"/>
          </a:xfrm>
        </p:grpSpPr>
        <p:sp>
          <p:nvSpPr>
            <p:cNvPr id="128" name="TextBox 1">
              <a:extLst>
                <a:ext uri="{FF2B5EF4-FFF2-40B4-BE49-F238E27FC236}">
                  <a16:creationId xmlns:a16="http://schemas.microsoft.com/office/drawing/2014/main" id="{E2B55F99-0A7C-4EEA-81FA-09145211A964}"/>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(Q3 2020–Q3 2021)</a:t>
              </a:r>
            </a:p>
          </p:txBody>
        </p:sp>
        <p:graphicFrame>
          <p:nvGraphicFramePr>
            <p:cNvPr id="127" name="Chart 126">
              <a:extLst>
                <a:ext uri="{FF2B5EF4-FFF2-40B4-BE49-F238E27FC236}">
                  <a16:creationId xmlns:a16="http://schemas.microsoft.com/office/drawing/2014/main" id="{3DF76633-B746-4EE7-A6C7-BC79C33EFA11}"/>
                </a:ext>
              </a:extLst>
            </p:cNvPr>
            <p:cNvGraphicFramePr/>
            <p:nvPr>
              <p:extLst>
                <p:ext uri="{D42A27DB-BD31-4B8C-83A1-F6EECF244321}">
                  <p14:modId xmlns:p14="http://schemas.microsoft.com/office/powerpoint/2010/main" val="2618607032"/>
                </p:ext>
              </p:extLst>
            </p:nvPr>
          </p:nvGraphicFramePr>
          <p:xfrm>
            <a:off x="696537" y="2000421"/>
            <a:ext cx="5373861" cy="2671209"/>
          </p:xfrm>
          <a:graphic>
            <a:graphicData uri="http://schemas.openxmlformats.org/drawingml/2006/chart">
              <c:chart xmlns:c="http://schemas.openxmlformats.org/drawingml/2006/chart" xmlns:r="http://schemas.openxmlformats.org/officeDocument/2006/relationships" r:id="rId3"/>
            </a:graphicData>
          </a:graphic>
        </p:graphicFrame>
      </p:grpSp>
      <p:sp>
        <p:nvSpPr>
          <p:cNvPr id="105" name="TextBox 104">
            <a:extLst>
              <a:ext uri="{FF2B5EF4-FFF2-40B4-BE49-F238E27FC236}">
                <a16:creationId xmlns:a16="http://schemas.microsoft.com/office/drawing/2014/main" id="{6497DE27-BFC9-4924-A963-547A93EC939C}"/>
              </a:ext>
            </a:extLst>
          </p:cNvPr>
          <p:cNvSpPr txBox="1"/>
          <p:nvPr/>
        </p:nvSpPr>
        <p:spPr>
          <a:xfrm>
            <a:off x="1987152" y="8198595"/>
            <a:ext cx="1436950"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Stocks Notch Records in Final Trading Day of 2020”</a:t>
            </a:r>
          </a:p>
        </p:txBody>
      </p:sp>
      <p:sp>
        <p:nvSpPr>
          <p:cNvPr id="111" name="TextBox 110">
            <a:extLst>
              <a:ext uri="{FF2B5EF4-FFF2-40B4-BE49-F238E27FC236}">
                <a16:creationId xmlns:a16="http://schemas.microsoft.com/office/drawing/2014/main" id="{C4E5CE2B-7583-4D6F-B4BA-EF6541903BE3}"/>
              </a:ext>
            </a:extLst>
          </p:cNvPr>
          <p:cNvSpPr txBox="1"/>
          <p:nvPr/>
        </p:nvSpPr>
        <p:spPr>
          <a:xfrm>
            <a:off x="3815704" y="8148240"/>
            <a:ext cx="187041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“CDC: Fully Vaccinated People Can Stop Wearing Face Masks, End Physical Distancing in Most Settings”</a:t>
            </a:r>
          </a:p>
        </p:txBody>
      </p:sp>
      <p:sp>
        <p:nvSpPr>
          <p:cNvPr id="119" name="TextBox 118">
            <a:extLst>
              <a:ext uri="{FF2B5EF4-FFF2-40B4-BE49-F238E27FC236}">
                <a16:creationId xmlns:a16="http://schemas.microsoft.com/office/drawing/2014/main" id="{633BBED2-EEC2-4734-94B7-1BC11394718F}"/>
              </a:ext>
            </a:extLst>
          </p:cNvPr>
          <p:cNvSpPr txBox="1"/>
          <p:nvPr/>
        </p:nvSpPr>
        <p:spPr>
          <a:xfrm>
            <a:off x="6236521" y="7953564"/>
            <a:ext cx="1100998"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“Eurozone Inflation Hits Decade High as Bottlenecks Bite”</a:t>
            </a:r>
          </a:p>
        </p:txBody>
      </p:sp>
      <p:pic>
        <p:nvPicPr>
          <p:cNvPr id="50" name="Picture Placeholder 49">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6623" y="445315"/>
            <a:ext cx="1414391" cy="718430"/>
          </a:xfrm>
          <a:prstGeom prst="rect">
            <a:avLst/>
          </a:prstGeom>
        </p:spPr>
      </p:pic>
    </p:spTree>
    <p:extLst>
      <p:ext uri="{BB962C8B-B14F-4D97-AF65-F5344CB8AC3E}">
        <p14:creationId xmlns:p14="http://schemas.microsoft.com/office/powerpoint/2010/main" val="21078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Asset Classes</a:t>
            </a:r>
            <a:br>
              <a:rPr lang="en-US" dirty="0"/>
            </a:br>
            <a:endParaRPr lang="en-US" dirty="0"/>
          </a:p>
        </p:txBody>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2021, all rights reserved. Dow Jones data © 2021 S&amp;P Dow Jones Indices LLC, a division of S&amp;P Global. All rights reserved. S&amp;P data © 2021 S&amp;P Dow Jones Indices LLC, a division of S&amp;P Global. All rights reserved. Bloomberg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a:xfrm>
            <a:off x="429797" y="2599612"/>
            <a:ext cx="6809203" cy="2160654"/>
          </a:xfrm>
        </p:spPr>
        <p:txBody>
          <a:bodyPr/>
          <a:lstStyle/>
          <a:p>
            <a:pPr>
              <a:spcBef>
                <a:spcPts val="600"/>
              </a:spcBef>
            </a:pPr>
            <a:r>
              <a:rPr lang="en-US" dirty="0"/>
              <a:t>Equity markets around the globe declined in the third quarter. Looking at broad market indices, US and non-US developed markets outperformed emerging markets.</a:t>
            </a:r>
          </a:p>
          <a:p>
            <a:pPr>
              <a:spcBef>
                <a:spcPts val="600"/>
              </a:spcBef>
            </a:pPr>
            <a:r>
              <a:rPr lang="en-US" dirty="0"/>
              <a:t>Value performance was mixed in the US, with small value outperforming small growth but large value underperforming large growth. Value underperformed growth in non-US developed markets and outperformed in emerging markets. </a:t>
            </a:r>
          </a:p>
          <a:p>
            <a:pPr>
              <a:spcBef>
                <a:spcPts val="600"/>
              </a:spcBef>
            </a:pPr>
            <a:r>
              <a:rPr lang="en-US" dirty="0"/>
              <a:t>Small caps underperformed large caps in the US but outperformed in non-US developed and emerging markets.</a:t>
            </a:r>
          </a:p>
          <a:p>
            <a:pPr>
              <a:spcBef>
                <a:spcPts val="600"/>
              </a:spcBef>
            </a:pPr>
            <a:r>
              <a:rPr lang="en-US" dirty="0"/>
              <a:t>REIT indices outperformed equity market indices in the US and underperformed in non-US developed markets. </a:t>
            </a:r>
          </a:p>
        </p:txBody>
      </p:sp>
      <p:sp>
        <p:nvSpPr>
          <p:cNvPr id="12" name="Text Placeholder 11"/>
          <p:cNvSpPr>
            <a:spLocks noGrp="1"/>
          </p:cNvSpPr>
          <p:nvPr>
            <p:ph type="body" sz="quarter" idx="14"/>
          </p:nvPr>
        </p:nvSpPr>
        <p:spPr/>
        <p:txBody>
          <a:bodyPr/>
          <a:lstStyle/>
          <a:p>
            <a:pPr lvl="0"/>
            <a:r>
              <a:rPr lang="en-US" dirty="0">
                <a:highlight>
                  <a:srgbClr val="FFFFFF"/>
                </a:highlight>
              </a:rPr>
              <a:t>Third Quarter 2021 </a:t>
            </a:r>
            <a:r>
              <a:rPr lang="en-US" dirty="0"/>
              <a:t>Index Returns (%)</a:t>
            </a:r>
          </a:p>
          <a:p>
            <a:endParaRPr lang="en-US" dirty="0"/>
          </a:p>
        </p:txBody>
      </p:sp>
      <p:cxnSp>
        <p:nvCxnSpPr>
          <p:cNvPr id="7" name="Straight Connector 6"/>
          <p:cNvCxnSpPr>
            <a:cxnSpLocks/>
          </p:cNvCxnSpPr>
          <p:nvPr/>
        </p:nvCxnSpPr>
        <p:spPr>
          <a:xfrm>
            <a:off x="497827" y="4545754"/>
            <a:ext cx="6779273"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graphicFrame>
        <p:nvGraphicFramePr>
          <p:cNvPr id="10" name="Chart 9">
            <a:extLst>
              <a:ext uri="{FF2B5EF4-FFF2-40B4-BE49-F238E27FC236}">
                <a16:creationId xmlns:a16="http://schemas.microsoft.com/office/drawing/2014/main" id="{BBFADB38-387D-4871-9AC7-811505E6785E}"/>
              </a:ext>
            </a:extLst>
          </p:cNvPr>
          <p:cNvGraphicFramePr/>
          <p:nvPr>
            <p:extLst>
              <p:ext uri="{D42A27DB-BD31-4B8C-83A1-F6EECF244321}">
                <p14:modId xmlns:p14="http://schemas.microsoft.com/office/powerpoint/2010/main" val="1308144524"/>
              </p:ext>
            </p:extLst>
          </p:nvPr>
        </p:nvGraphicFramePr>
        <p:xfrm>
          <a:off x="552385" y="4760271"/>
          <a:ext cx="6809203" cy="4260888"/>
        </p:xfrm>
        <a:graphic>
          <a:graphicData uri="http://schemas.openxmlformats.org/drawingml/2006/chart">
            <c:chart xmlns:c="http://schemas.openxmlformats.org/drawingml/2006/chart" xmlns:r="http://schemas.openxmlformats.org/officeDocument/2006/relationships" r:id="rId2"/>
          </a:graphicData>
        </a:graphic>
      </p:graphicFrame>
      <p:pic>
        <p:nvPicPr>
          <p:cNvPr id="11" name="Picture Placeholder 10">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268315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0B777A7B-7188-4A3D-86A3-01D17ADFECAD}"/>
              </a:ext>
            </a:extLst>
          </p:cNvPr>
          <p:cNvGraphicFramePr>
            <a:graphicFrameLocks noChangeAspect="1"/>
          </p:cNvGraphicFramePr>
          <p:nvPr>
            <p:extLst>
              <p:ext uri="{D42A27DB-BD31-4B8C-83A1-F6EECF244321}">
                <p14:modId xmlns:p14="http://schemas.microsoft.com/office/powerpoint/2010/main" val="472354097"/>
              </p:ext>
            </p:extLst>
          </p:nvPr>
        </p:nvGraphicFramePr>
        <p:xfrm>
          <a:off x="3515228" y="6070600"/>
          <a:ext cx="3771900" cy="2035175"/>
        </p:xfrm>
        <a:graphic>
          <a:graphicData uri="http://schemas.openxmlformats.org/presentationml/2006/ole">
            <mc:AlternateContent xmlns:mc="http://schemas.openxmlformats.org/markup-compatibility/2006">
              <mc:Choice xmlns:v="urn:schemas-microsoft-com:vml" Requires="v">
                <p:oleObj name="Worksheet" r:id="rId3" imgW="3771708" imgH="2034698" progId="Excel.Sheet.12">
                  <p:embed/>
                </p:oleObj>
              </mc:Choice>
              <mc:Fallback>
                <p:oleObj name="Worksheet" r:id="rId3" imgW="3771708" imgH="2034698" progId="Excel.Sheet.12">
                  <p:embed/>
                  <p:pic>
                    <p:nvPicPr>
                      <p:cNvPr id="5" name="Object 4">
                        <a:extLst>
                          <a:ext uri="{FF2B5EF4-FFF2-40B4-BE49-F238E27FC236}">
                            <a16:creationId xmlns:a16="http://schemas.microsoft.com/office/drawing/2014/main" id="{0B777A7B-7188-4A3D-86A3-01D17ADFECAD}"/>
                          </a:ext>
                        </a:extLst>
                      </p:cNvPr>
                      <p:cNvPicPr/>
                      <p:nvPr/>
                    </p:nvPicPr>
                    <p:blipFill>
                      <a:blip r:embed="rId4"/>
                      <a:stretch>
                        <a:fillRect/>
                      </a:stretch>
                    </p:blipFill>
                    <p:spPr>
                      <a:xfrm>
                        <a:off x="3515228" y="6070600"/>
                        <a:ext cx="3771900" cy="2035175"/>
                      </a:xfrm>
                      <a:prstGeom prst="rect">
                        <a:avLst/>
                      </a:prstGeom>
                    </p:spPr>
                  </p:pic>
                </p:oleObj>
              </mc:Fallback>
            </mc:AlternateContent>
          </a:graphicData>
        </a:graphic>
      </p:graphicFrame>
      <p:sp>
        <p:nvSpPr>
          <p:cNvPr id="2" name="Title 1"/>
          <p:cNvSpPr>
            <a:spLocks noGrp="1"/>
          </p:cNvSpPr>
          <p:nvPr>
            <p:ph type="title"/>
          </p:nvPr>
        </p:nvSpPr>
        <p:spPr>
          <a:noFill/>
        </p:spPr>
        <p:txBody>
          <a:bodyPr/>
          <a:lstStyle/>
          <a:p>
            <a:r>
              <a:rPr lang="en-US" dirty="0"/>
              <a:t>US Stocks</a:t>
            </a:r>
          </a:p>
        </p:txBody>
      </p:sp>
      <p:sp>
        <p:nvSpPr>
          <p:cNvPr id="8" name="Text Placeholder 7"/>
          <p:cNvSpPr>
            <a:spLocks noGrp="1"/>
          </p:cNvSpPr>
          <p:nvPr>
            <p:ph type="body" sz="quarter" idx="14"/>
          </p:nvPr>
        </p:nvSpPr>
        <p:spPr/>
        <p:txBody>
          <a:bodyPr/>
          <a:lstStyle/>
          <a:p>
            <a:r>
              <a:rPr lang="en-US" dirty="0">
                <a:highlight>
                  <a:srgbClr val="FFFFFF"/>
                </a:highlight>
              </a:rPr>
              <a:t>Third Quarter 2021 </a:t>
            </a:r>
            <a:r>
              <a:rPr lang="en-US" dirty="0"/>
              <a:t>Index Returns</a:t>
            </a:r>
          </a:p>
        </p:txBody>
      </p:sp>
      <p:sp>
        <p:nvSpPr>
          <p:cNvPr id="9" name="Text Placeholder 8"/>
          <p:cNvSpPr>
            <a:spLocks noGrp="1"/>
          </p:cNvSpPr>
          <p:nvPr>
            <p:ph type="body" sz="quarter" idx="15"/>
          </p:nvPr>
        </p:nvSpPr>
        <p:spPr>
          <a:xfrm>
            <a:off x="434226" y="9272346"/>
            <a:ext cx="7003212"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source and owner of trademarks, service marks, and copyrights related to Russell Indexes. MSCI data © MSCI 2021, all rights reserved. </a:t>
            </a:r>
          </a:p>
          <a:p>
            <a:endParaRPr lang="en-US" dirty="0"/>
          </a:p>
        </p:txBody>
      </p:sp>
      <p:sp>
        <p:nvSpPr>
          <p:cNvPr id="14" name="Text Placeholder 13"/>
          <p:cNvSpPr>
            <a:spLocks noGrp="1"/>
          </p:cNvSpPr>
          <p:nvPr>
            <p:ph type="body" sz="quarter" idx="18"/>
          </p:nvPr>
        </p:nvSpPr>
        <p:spPr>
          <a:xfrm>
            <a:off x="429801" y="2604477"/>
            <a:ext cx="2608238" cy="3198445"/>
          </a:xfrm>
        </p:spPr>
        <p:txBody>
          <a:bodyPr/>
          <a:lstStyle/>
          <a:p>
            <a:r>
              <a:rPr lang="en-US" dirty="0"/>
              <a:t>The US equity market was flat for the quarter and outperformed non-US developed markets and emerging markets. </a:t>
            </a:r>
          </a:p>
          <a:p>
            <a:r>
              <a:rPr lang="en-US" dirty="0"/>
              <a:t>Value underperformed growth in large cap stocks but outperformed growth in small cap stocks.</a:t>
            </a:r>
          </a:p>
          <a:p>
            <a:r>
              <a:rPr lang="en-US" dirty="0"/>
              <a:t>Small caps underperformed large caps.</a:t>
            </a:r>
          </a:p>
          <a:p>
            <a:r>
              <a:rPr lang="en-US" dirty="0"/>
              <a:t>REIT indices outperformed equity market indices.</a:t>
            </a:r>
          </a:p>
        </p:txBody>
      </p:sp>
      <p:cxnSp>
        <p:nvCxnSpPr>
          <p:cNvPr id="13" name="Straight Connector 12"/>
          <p:cNvCxnSpPr>
            <a:cxnSpLocks/>
          </p:cNvCxnSpPr>
          <p:nvPr/>
        </p:nvCxnSpPr>
        <p:spPr>
          <a:xfrm>
            <a:off x="3311448" y="2650466"/>
            <a:ext cx="0" cy="573928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8</a:t>
            </a:fld>
            <a:endParaRPr lang="en-US" dirty="0"/>
          </a:p>
        </p:txBody>
      </p:sp>
      <p:grpSp>
        <p:nvGrpSpPr>
          <p:cNvPr id="17" name="Group 16">
            <a:extLst>
              <a:ext uri="{FF2B5EF4-FFF2-40B4-BE49-F238E27FC236}">
                <a16:creationId xmlns:a16="http://schemas.microsoft.com/office/drawing/2014/main" id="{C472D6E2-3244-4243-9C70-C37D313D4B94}"/>
              </a:ext>
            </a:extLst>
          </p:cNvPr>
          <p:cNvGrpSpPr/>
          <p:nvPr/>
        </p:nvGrpSpPr>
        <p:grpSpPr>
          <a:xfrm>
            <a:off x="437455" y="6268716"/>
            <a:ext cx="2709262" cy="404896"/>
            <a:chOff x="557994" y="4798637"/>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557994"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415058" y="2604836"/>
            <a:ext cx="3875088"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080386"/>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422203" y="6268713"/>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19" name="Chart 18">
            <a:extLst>
              <a:ext uri="{FF2B5EF4-FFF2-40B4-BE49-F238E27FC236}">
                <a16:creationId xmlns:a16="http://schemas.microsoft.com/office/drawing/2014/main" id="{39E6457A-53B9-4EE5-B1DA-9C642F186D10}"/>
              </a:ext>
            </a:extLst>
          </p:cNvPr>
          <p:cNvGraphicFramePr/>
          <p:nvPr>
            <p:extLst>
              <p:ext uri="{D42A27DB-BD31-4B8C-83A1-F6EECF244321}">
                <p14:modId xmlns:p14="http://schemas.microsoft.com/office/powerpoint/2010/main" val="282608602"/>
              </p:ext>
            </p:extLst>
          </p:nvPr>
        </p:nvGraphicFramePr>
        <p:xfrm>
          <a:off x="3442078" y="2935643"/>
          <a:ext cx="4121475" cy="21927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a:extLst>
              <a:ext uri="{FF2B5EF4-FFF2-40B4-BE49-F238E27FC236}">
                <a16:creationId xmlns:a16="http://schemas.microsoft.com/office/drawing/2014/main" id="{309E0397-1B11-4B6C-8CB6-0988235B25B7}"/>
              </a:ext>
            </a:extLst>
          </p:cNvPr>
          <p:cNvGraphicFramePr/>
          <p:nvPr>
            <p:extLst>
              <p:ext uri="{D42A27DB-BD31-4B8C-83A1-F6EECF244321}">
                <p14:modId xmlns:p14="http://schemas.microsoft.com/office/powerpoint/2010/main" val="588100685"/>
              </p:ext>
            </p:extLst>
          </p:nvPr>
        </p:nvGraphicFramePr>
        <p:xfrm>
          <a:off x="404822" y="6439735"/>
          <a:ext cx="3433396" cy="1789379"/>
        </p:xfrm>
        <a:graphic>
          <a:graphicData uri="http://schemas.openxmlformats.org/drawingml/2006/chart">
            <c:chart xmlns:c="http://schemas.openxmlformats.org/drawingml/2006/chart" xmlns:r="http://schemas.openxmlformats.org/officeDocument/2006/relationships" r:id="rId6"/>
          </a:graphicData>
        </a:graphic>
      </p:graphicFrame>
      <p:pic>
        <p:nvPicPr>
          <p:cNvPr id="20" name="Picture Placeholder 19">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139724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1503CCDB-6852-4345-B8C3-E02C676AF3F8}"/>
              </a:ext>
            </a:extLst>
          </p:cNvPr>
          <p:cNvGraphicFramePr>
            <a:graphicFrameLocks noChangeAspect="1"/>
          </p:cNvGraphicFramePr>
          <p:nvPr>
            <p:extLst>
              <p:ext uri="{D42A27DB-BD31-4B8C-83A1-F6EECF244321}">
                <p14:modId xmlns:p14="http://schemas.microsoft.com/office/powerpoint/2010/main" val="1574170985"/>
              </p:ext>
            </p:extLst>
          </p:nvPr>
        </p:nvGraphicFramePr>
        <p:xfrm>
          <a:off x="3506714" y="6126163"/>
          <a:ext cx="3787775" cy="1477962"/>
        </p:xfrm>
        <a:graphic>
          <a:graphicData uri="http://schemas.openxmlformats.org/presentationml/2006/ole">
            <mc:AlternateContent xmlns:mc="http://schemas.openxmlformats.org/markup-compatibility/2006">
              <mc:Choice xmlns:v="urn:schemas-microsoft-com:vml" Requires="v">
                <p:oleObj name="Worksheet" r:id="rId3" imgW="3787332" imgH="1478490" progId="Excel.Sheet.12">
                  <p:embed/>
                </p:oleObj>
              </mc:Choice>
              <mc:Fallback>
                <p:oleObj name="Worksheet" r:id="rId3" imgW="3787332" imgH="1478490" progId="Excel.Sheet.12">
                  <p:embed/>
                  <p:pic>
                    <p:nvPicPr>
                      <p:cNvPr id="6" name="Object 5">
                        <a:extLst>
                          <a:ext uri="{FF2B5EF4-FFF2-40B4-BE49-F238E27FC236}">
                            <a16:creationId xmlns:a16="http://schemas.microsoft.com/office/drawing/2014/main" id="{1503CCDB-6852-4345-B8C3-E02C676AF3F8}"/>
                          </a:ext>
                        </a:extLst>
                      </p:cNvPr>
                      <p:cNvPicPr/>
                      <p:nvPr/>
                    </p:nvPicPr>
                    <p:blipFill>
                      <a:blip r:embed="rId4"/>
                      <a:stretch>
                        <a:fillRect/>
                      </a:stretch>
                    </p:blipFill>
                    <p:spPr>
                      <a:xfrm>
                        <a:off x="3506714" y="6126163"/>
                        <a:ext cx="3787775" cy="1477962"/>
                      </a:xfrm>
                      <a:prstGeom prst="rect">
                        <a:avLst/>
                      </a:prstGeom>
                    </p:spPr>
                  </p:pic>
                </p:oleObj>
              </mc:Fallback>
            </mc:AlternateContent>
          </a:graphicData>
        </a:graphic>
      </p:graphicFrame>
      <p:graphicFrame>
        <p:nvGraphicFramePr>
          <p:cNvPr id="27" name="Chart 26">
            <a:extLst>
              <a:ext uri="{FF2B5EF4-FFF2-40B4-BE49-F238E27FC236}">
                <a16:creationId xmlns:a16="http://schemas.microsoft.com/office/drawing/2014/main" id="{5E7400A5-76CC-4735-A362-0E5F1A03C7E5}"/>
              </a:ext>
            </a:extLst>
          </p:cNvPr>
          <p:cNvGraphicFramePr/>
          <p:nvPr>
            <p:extLst>
              <p:ext uri="{D42A27DB-BD31-4B8C-83A1-F6EECF244321}">
                <p14:modId xmlns:p14="http://schemas.microsoft.com/office/powerpoint/2010/main" val="3207744910"/>
              </p:ext>
            </p:extLst>
          </p:nvPr>
        </p:nvGraphicFramePr>
        <p:xfrm>
          <a:off x="3532031" y="2902821"/>
          <a:ext cx="3977314" cy="2629408"/>
        </p:xfrm>
        <a:graphic>
          <a:graphicData uri="http://schemas.openxmlformats.org/drawingml/2006/chart">
            <c:chart xmlns:c="http://schemas.openxmlformats.org/drawingml/2006/chart" xmlns:r="http://schemas.openxmlformats.org/officeDocument/2006/relationships" r:id="rId5"/>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5" name="Text Placeholder 4"/>
          <p:cNvSpPr>
            <a:spLocks noGrp="1"/>
          </p:cNvSpPr>
          <p:nvPr>
            <p:ph type="body" sz="quarter" idx="14"/>
          </p:nvPr>
        </p:nvSpPr>
        <p:spPr/>
        <p:txBody>
          <a:bodyPr/>
          <a:lstStyle/>
          <a:p>
            <a:pPr lvl="0"/>
            <a:r>
              <a:rPr lang="en-US" dirty="0">
                <a:highlight>
                  <a:srgbClr val="FFFFFF"/>
                </a:highlight>
              </a:rPr>
              <a:t>Third Quarter 2021 Index </a:t>
            </a:r>
            <a:r>
              <a:rPr lang="en-US" dirty="0"/>
              <a:t>Returns</a:t>
            </a:r>
          </a:p>
        </p:txBody>
      </p:sp>
      <p:sp>
        <p:nvSpPr>
          <p:cNvPr id="12" name="Text Placeholder 11"/>
          <p:cNvSpPr>
            <a:spLocks noGrp="1"/>
          </p:cNvSpPr>
          <p:nvPr>
            <p:ph type="body" sz="quarter" idx="15"/>
          </p:nvPr>
        </p:nvSpPr>
        <p:spPr>
          <a:xfrm>
            <a:off x="434226" y="928232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2021, all rights reserved. Frank Russell Company is the source and owner of the trademarks, service marks, and copyrights related to the Russell Indexes.</a:t>
            </a:r>
          </a:p>
          <a:p>
            <a:endParaRPr lang="en-US" dirty="0"/>
          </a:p>
        </p:txBody>
      </p:sp>
      <p:sp>
        <p:nvSpPr>
          <p:cNvPr id="7" name="Text Placeholder 6"/>
          <p:cNvSpPr>
            <a:spLocks noGrp="1"/>
          </p:cNvSpPr>
          <p:nvPr>
            <p:ph type="body" sz="quarter" idx="18"/>
          </p:nvPr>
        </p:nvSpPr>
        <p:spPr>
          <a:xfrm>
            <a:off x="429800" y="2604477"/>
            <a:ext cx="2533541" cy="3400325"/>
          </a:xfrm>
        </p:spPr>
        <p:txBody>
          <a:bodyPr/>
          <a:lstStyle/>
          <a:p>
            <a:r>
              <a:rPr lang="en-US" dirty="0"/>
              <a:t>Developed markets outside the US declined less than 1% for the quarter and underperformed US equities but outperformed emerging markets. </a:t>
            </a:r>
          </a:p>
          <a:p>
            <a:r>
              <a:rPr lang="en-US" dirty="0"/>
              <a:t>Value underperformed growth.</a:t>
            </a:r>
          </a:p>
          <a:p>
            <a:r>
              <a:rPr lang="en-US" dirty="0"/>
              <a:t>Small caps outperformed large caps.</a:t>
            </a:r>
          </a:p>
        </p:txBody>
      </p:sp>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76137" y="6171531"/>
            <a:ext cx="2709262" cy="404896"/>
            <a:chOff x="609600" y="4667585"/>
            <a:chExt cx="3771481" cy="404896"/>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609600" y="4667585"/>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grpSp>
        <p:nvGrpSpPr>
          <p:cNvPr id="30" name="Group 29">
            <a:extLst>
              <a:ext uri="{FF2B5EF4-FFF2-40B4-BE49-F238E27FC236}">
                <a16:creationId xmlns:a16="http://schemas.microsoft.com/office/drawing/2014/main" id="{A19F89CF-04C2-41ED-A97E-496400E1EDC5}"/>
              </a:ext>
            </a:extLst>
          </p:cNvPr>
          <p:cNvGrpSpPr/>
          <p:nvPr/>
        </p:nvGrpSpPr>
        <p:grpSpPr>
          <a:xfrm>
            <a:off x="3419054" y="2604836"/>
            <a:ext cx="3949281" cy="342590"/>
            <a:chOff x="4635169" y="1826708"/>
            <a:chExt cx="4441437" cy="342590"/>
          </a:xfrm>
        </p:grpSpPr>
        <p:sp>
          <p:nvSpPr>
            <p:cNvPr id="31" name="Content Placeholder 9">
              <a:extLst>
                <a:ext uri="{FF2B5EF4-FFF2-40B4-BE49-F238E27FC236}">
                  <a16:creationId xmlns:a16="http://schemas.microsoft.com/office/drawing/2014/main" id="{596FC34D-E1A3-4745-9187-274DD95B28E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1E04DAEA-EEF1-46BB-820F-0BEA1F197115}"/>
                </a:ext>
              </a:extLst>
            </p:cNvPr>
            <p:cNvCxnSpPr>
              <a:cxnSpLocks/>
            </p:cNvCxnSpPr>
            <p:nvPr/>
          </p:nvCxnSpPr>
          <p:spPr>
            <a:xfrm flipV="1">
              <a:off x="4724400" y="2073427"/>
              <a:ext cx="4249602"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5" name="Content Placeholder 23">
            <a:extLst>
              <a:ext uri="{FF2B5EF4-FFF2-40B4-BE49-F238E27FC236}">
                <a16:creationId xmlns:a16="http://schemas.microsoft.com/office/drawing/2014/main" id="{E9F8133F-9076-4BB6-BF80-8BBE2100E997}"/>
              </a:ext>
            </a:extLst>
          </p:cNvPr>
          <p:cNvSpPr txBox="1">
            <a:spLocks/>
          </p:cNvSpPr>
          <p:nvPr/>
        </p:nvSpPr>
        <p:spPr>
          <a:xfrm>
            <a:off x="3413951" y="6291941"/>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39" name="Chart 38">
            <a:extLst>
              <a:ext uri="{FF2B5EF4-FFF2-40B4-BE49-F238E27FC236}">
                <a16:creationId xmlns:a16="http://schemas.microsoft.com/office/drawing/2014/main" id="{12BB430A-7684-47A1-8672-5B83CE6629FA}"/>
              </a:ext>
            </a:extLst>
          </p:cNvPr>
          <p:cNvGraphicFramePr/>
          <p:nvPr>
            <p:extLst>
              <p:ext uri="{D42A27DB-BD31-4B8C-83A1-F6EECF244321}">
                <p14:modId xmlns:p14="http://schemas.microsoft.com/office/powerpoint/2010/main" val="1310629045"/>
              </p:ext>
            </p:extLst>
          </p:nvPr>
        </p:nvGraphicFramePr>
        <p:xfrm>
          <a:off x="489855" y="6743156"/>
          <a:ext cx="3169698" cy="1563136"/>
        </p:xfrm>
        <a:graphic>
          <a:graphicData uri="http://schemas.openxmlformats.org/drawingml/2006/chart">
            <c:chart xmlns:c="http://schemas.openxmlformats.org/drawingml/2006/chart" xmlns:r="http://schemas.openxmlformats.org/officeDocument/2006/relationships" r:id="rId6"/>
          </a:graphicData>
        </a:graphic>
      </p:graphicFrame>
      <p:pic>
        <p:nvPicPr>
          <p:cNvPr id="29" name="Picture Placeholder 28">
            <a:extLst>
              <a:ext uri="{FF2B5EF4-FFF2-40B4-BE49-F238E27FC236}">
                <a16:creationId xmlns:a16="http://schemas.microsoft.com/office/drawing/2014/main" id="{D7DB5542-029D-47F7-96E6-01565D0766E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prstGeom prst="rect">
            <a:avLst/>
          </a:prstGeom>
        </p:spPr>
      </p:pic>
    </p:spTree>
    <p:extLst>
      <p:ext uri="{BB962C8B-B14F-4D97-AF65-F5344CB8AC3E}">
        <p14:creationId xmlns:p14="http://schemas.microsoft.com/office/powerpoint/2010/main" val="59708518"/>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13398</TotalTime>
  <Words>4831</Words>
  <Application>Microsoft Office PowerPoint</Application>
  <PresentationFormat>Custom</PresentationFormat>
  <Paragraphs>411</Paragraphs>
  <Slides>19</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Arial Narrow</vt:lpstr>
      <vt:lpstr>Calibri</vt:lpstr>
      <vt:lpstr>Times New Roman</vt:lpstr>
      <vt:lpstr>QMR_Q316_Portrait</vt:lpstr>
      <vt:lpstr>Worksheet</vt:lpstr>
      <vt:lpstr>Q3</vt:lpstr>
      <vt:lpstr>Quarterly Market Review</vt:lpstr>
      <vt:lpstr>Quarterly Market Summary</vt:lpstr>
      <vt:lpstr>Long-Term Market Summary</vt:lpstr>
      <vt:lpstr>World Stock Market Performance</vt:lpstr>
      <vt:lpstr>World Stock Market Performance</vt:lpstr>
      <vt:lpstr>World Asset Classes </vt:lpstr>
      <vt:lpstr>US Stocks</vt:lpstr>
      <vt:lpstr>International Developed Stocks</vt:lpstr>
      <vt:lpstr>Emerging Markets Stocks</vt:lpstr>
      <vt:lpstr>Select Market Performance</vt:lpstr>
      <vt:lpstr>Select Currency Performance vs. US Dollar</vt:lpstr>
      <vt:lpstr>Real Estate Investment Trusts (REITs)</vt:lpstr>
      <vt:lpstr>Commodities</vt:lpstr>
      <vt:lpstr>Fixed Income</vt:lpstr>
      <vt:lpstr>Global Fixed Income</vt:lpstr>
      <vt:lpstr>Impact of Diversification</vt:lpstr>
      <vt:lpstr>The 50-Year Battle for a Better Way to Invest</vt:lpstr>
      <vt:lpstr>The 50-Year Battle for a Better Way to Invest</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dc:title>
  <dc:creator>Nancy.Yohe@dimensional.com</dc:creator>
  <cp:lastModifiedBy>Hanover Advisors Inc.</cp:lastModifiedBy>
  <cp:revision>1159</cp:revision>
  <cp:lastPrinted>2020-04-03T21:08:43Z</cp:lastPrinted>
  <dcterms:created xsi:type="dcterms:W3CDTF">2016-09-30T16:08:42Z</dcterms:created>
  <dcterms:modified xsi:type="dcterms:W3CDTF">2021-10-07T19:36:19Z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2021-10-06T13:14:39Z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1db3259a-10c4-42b9-8856-6abe3c0d0d8f</vt:lpwstr>
  </property>
  <property fmtid="{D5CDD505-2E9C-101B-9397-08002B2CF9AE}" pid="8" name="MSIP_Label_9e0091bf-42ae-41c9-b2bd-8f960b8bfdda_ContentBits">
    <vt:lpwstr>0</vt:lpwstr>
  </property>
</Properties>
</file>