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2.xml" ContentType="application/vnd.openxmlformats-officedocument.presentationml.notesSlide+xml"/>
  <Override PartName="/ppt/charts/chart14.xml" ContentType="application/vnd.openxmlformats-officedocument.drawingml.chart+xml"/>
  <Override PartName="/ppt/notesSlides/notesSlide13.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8"/>
  </p:notesMasterIdLst>
  <p:sldIdLst>
    <p:sldId id="256" r:id="rId2"/>
    <p:sldId id="314" r:id="rId3"/>
    <p:sldId id="258" r:id="rId4"/>
    <p:sldId id="308" r:id="rId5"/>
    <p:sldId id="347" r:id="rId6"/>
    <p:sldId id="348" r:id="rId7"/>
    <p:sldId id="262" r:id="rId8"/>
    <p:sldId id="263" r:id="rId9"/>
    <p:sldId id="264" r:id="rId10"/>
    <p:sldId id="265" r:id="rId11"/>
    <p:sldId id="267" r:id="rId12"/>
    <p:sldId id="268" r:id="rId13"/>
    <p:sldId id="269" r:id="rId14"/>
    <p:sldId id="311" r:id="rId15"/>
    <p:sldId id="349" r:id="rId16"/>
    <p:sldId id="350" r:id="rId17"/>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23" orient="horz" pos="4728" userDrawn="1">
          <p15:clr>
            <a:srgbClr val="A4A3A4"/>
          </p15:clr>
        </p15:guide>
        <p15:guide id="25" orient="horz" pos="1248" userDrawn="1">
          <p15:clr>
            <a:srgbClr val="A4A3A4"/>
          </p15:clr>
        </p15:guide>
        <p15:guide id="29" pos="5664" userDrawn="1">
          <p15:clr>
            <a:srgbClr val="A4A3A4"/>
          </p15:clr>
        </p15:guide>
        <p15:guide id="32" pos="4488" userDrawn="1">
          <p15:clr>
            <a:srgbClr val="5ACBF0"/>
          </p15:clr>
        </p15:guide>
        <p15:guide id="33" orient="horz" pos="2592" userDrawn="1">
          <p15:clr>
            <a:srgbClr val="A4A3A4"/>
          </p15:clr>
        </p15:guide>
        <p15:guide id="35" pos="4272" userDrawn="1">
          <p15:clr>
            <a:srgbClr val="A4A3A4"/>
          </p15:clr>
        </p15:guide>
        <p15:guide id="36" orient="horz" pos="2520" userDrawn="1">
          <p15:clr>
            <a:srgbClr val="A4A3A4"/>
          </p15:clr>
        </p15:guide>
        <p15:guide id="37" orient="horz" pos="3744" userDrawn="1">
          <p15:clr>
            <a:srgbClr val="5ACBF0"/>
          </p15:clr>
        </p15:guide>
        <p15:guide id="38" pos="3696" userDrawn="1">
          <p15:clr>
            <a:srgbClr val="A4A3A4"/>
          </p15:clr>
        </p15:guide>
        <p15:guide id="39" pos="4344" userDrawn="1">
          <p15:clr>
            <a:srgbClr val="5ACBF0"/>
          </p15:clr>
        </p15:guide>
        <p15:guide id="40" orient="horz" pos="3600" userDrawn="1">
          <p15:clr>
            <a:srgbClr val="A4A3A4"/>
          </p15:clr>
        </p15:guide>
        <p15:guide id="41" pos="3432" userDrawn="1">
          <p15:clr>
            <a:srgbClr val="F26B43"/>
          </p15:clr>
        </p15:guide>
        <p15:guide id="42" orient="horz" pos="1008" userDrawn="1">
          <p15:clr>
            <a:srgbClr val="F26B43"/>
          </p15:clr>
        </p15:guide>
        <p15:guide id="43" orient="horz" pos="1656" userDrawn="1">
          <p15:clr>
            <a:srgbClr val="F26B43"/>
          </p15:clr>
        </p15:guide>
        <p15:guide id="44" orient="horz" pos="744" userDrawn="1">
          <p15:clr>
            <a:srgbClr val="9FCC3B"/>
          </p15:clr>
        </p15:guide>
        <p15:guide id="45" orient="horz" pos="1344" userDrawn="1">
          <p15:clr>
            <a:srgbClr val="C35E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 id="1" name="Adam.Martin@dimensional.com" initials="A" lastIdx="1" clrIdx="1">
    <p:extLst>
      <p:ext uri="{19B8F6BF-5375-455C-9EA6-DF929625EA0E}">
        <p15:presenceInfo xmlns:p15="http://schemas.microsoft.com/office/powerpoint/2012/main" userId="S-1-5-21-1017909788-408882013-1392588124-23038" providerId="AD"/>
      </p:ext>
    </p:extLst>
  </p:cmAuthor>
  <p:cmAuthor id="2" name="Kim.VanWieren@dimensional.com" initials="K" lastIdx="2" clrIdx="2">
    <p:extLst>
      <p:ext uri="{19B8F6BF-5375-455C-9EA6-DF929625EA0E}">
        <p15:presenceInfo xmlns:p15="http://schemas.microsoft.com/office/powerpoint/2012/main" userId="S::Kim.VanWieren@dimensional.com::d2301082-860f-4797-b047-30b05285e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35627D"/>
    <a:srgbClr val="595959"/>
    <a:srgbClr val="5C8235"/>
    <a:srgbClr val="C9DAE2"/>
    <a:srgbClr val="93A37C"/>
    <a:srgbClr val="7F7F7F"/>
    <a:srgbClr val="C00000"/>
    <a:srgbClr val="FFFFFF"/>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C253B-E2CC-4918-A291-37C924D84D37}" v="27" dt="2023-10-05T18:11:48.19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74" autoAdjust="0"/>
    <p:restoredTop sz="99762" autoAdjust="0"/>
  </p:normalViewPr>
  <p:slideViewPr>
    <p:cSldViewPr snapToGrid="0">
      <p:cViewPr varScale="1">
        <p:scale>
          <a:sx n="153" d="100"/>
          <a:sy n="153" d="100"/>
        </p:scale>
        <p:origin x="1386" y="138"/>
      </p:cViewPr>
      <p:guideLst>
        <p:guide orient="horz" pos="4728"/>
        <p:guide orient="horz" pos="1248"/>
        <p:guide pos="5664"/>
        <p:guide pos="4488"/>
        <p:guide orient="horz" pos="2592"/>
        <p:guide pos="4272"/>
        <p:guide orient="horz" pos="2520"/>
        <p:guide orient="horz" pos="3744"/>
        <p:guide pos="3696"/>
        <p:guide pos="4344"/>
        <p:guide orient="horz" pos="3600"/>
        <p:guide pos="3432"/>
        <p:guide orient="horz" pos="1008"/>
        <p:guide orient="horz" pos="1656"/>
        <p:guide orient="horz" pos="744"/>
        <p:guide orient="horz" pos="1344"/>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26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ler Hill" userId="0aec3058-3a0e-41f4-8a79-70ee5269fbdf" providerId="ADAL" clId="{142C253B-E2CC-4918-A291-37C924D84D37}"/>
    <pc:docChg chg="undo custSel modSld">
      <pc:chgData name="Tyler Hill" userId="0aec3058-3a0e-41f4-8a79-70ee5269fbdf" providerId="ADAL" clId="{142C253B-E2CC-4918-A291-37C924D84D37}" dt="2023-10-05T18:11:53.849" v="38" actId="478"/>
      <pc:docMkLst>
        <pc:docMk/>
      </pc:docMkLst>
      <pc:sldChg chg="addSp delSp modSp mod">
        <pc:chgData name="Tyler Hill" userId="0aec3058-3a0e-41f4-8a79-70ee5269fbdf" providerId="ADAL" clId="{142C253B-E2CC-4918-A291-37C924D84D37}" dt="2023-10-05T18:09:52.429" v="12" actId="931"/>
        <pc:sldMkLst>
          <pc:docMk/>
          <pc:sldMk cId="1676102837" sldId="256"/>
        </pc:sldMkLst>
        <pc:spChg chg="del">
          <ac:chgData name="Tyler Hill" userId="0aec3058-3a0e-41f4-8a79-70ee5269fbdf" providerId="ADAL" clId="{142C253B-E2CC-4918-A291-37C924D84D37}" dt="2023-10-05T18:09:04.462" v="0" actId="931"/>
          <ac:spMkLst>
            <pc:docMk/>
            <pc:sldMk cId="1676102837" sldId="256"/>
            <ac:spMk id="7" creationId="{00000000-0000-0000-0000-000000000000}"/>
          </ac:spMkLst>
        </pc:spChg>
        <pc:spChg chg="add del mod">
          <ac:chgData name="Tyler Hill" userId="0aec3058-3a0e-41f4-8a79-70ee5269fbdf" providerId="ADAL" clId="{142C253B-E2CC-4918-A291-37C924D84D37}" dt="2023-10-05T18:09:52.429" v="12" actId="931"/>
          <ac:spMkLst>
            <pc:docMk/>
            <pc:sldMk cId="1676102837" sldId="256"/>
            <ac:spMk id="10" creationId="{81AD108D-46F6-0535-997C-272E4329D156}"/>
          </ac:spMkLst>
        </pc:spChg>
        <pc:picChg chg="add del mod">
          <ac:chgData name="Tyler Hill" userId="0aec3058-3a0e-41f4-8a79-70ee5269fbdf" providerId="ADAL" clId="{142C253B-E2CC-4918-A291-37C924D84D37}" dt="2023-10-05T18:09:49.206" v="11" actId="478"/>
          <ac:picMkLst>
            <pc:docMk/>
            <pc:sldMk cId="1676102837" sldId="256"/>
            <ac:picMk id="6" creationId="{C83CC235-615D-2AE8-EBAF-3F71CE08B252}"/>
          </ac:picMkLst>
        </pc:picChg>
        <pc:picChg chg="add mod">
          <ac:chgData name="Tyler Hill" userId="0aec3058-3a0e-41f4-8a79-70ee5269fbdf" providerId="ADAL" clId="{142C253B-E2CC-4918-A291-37C924D84D37}" dt="2023-10-05T18:09:52.429" v="12" actId="931"/>
          <ac:picMkLst>
            <pc:docMk/>
            <pc:sldMk cId="1676102837" sldId="256"/>
            <ac:picMk id="12" creationId="{652F2B75-9B87-9429-70C3-F9B17EF8561C}"/>
          </ac:picMkLst>
        </pc:picChg>
      </pc:sldChg>
      <pc:sldChg chg="addSp delSp modSp">
        <pc:chgData name="Tyler Hill" userId="0aec3058-3a0e-41f4-8a79-70ee5269fbdf" providerId="ADAL" clId="{142C253B-E2CC-4918-A291-37C924D84D37}" dt="2023-10-05T18:10:06.266" v="18" actId="931"/>
        <pc:sldMkLst>
          <pc:docMk/>
          <pc:sldMk cId="1058445439" sldId="258"/>
        </pc:sldMkLst>
        <pc:spChg chg="del">
          <ac:chgData name="Tyler Hill" userId="0aec3058-3a0e-41f4-8a79-70ee5269fbdf" providerId="ADAL" clId="{142C253B-E2CC-4918-A291-37C924D84D37}" dt="2023-10-05T18:10:06.266" v="18" actId="931"/>
          <ac:spMkLst>
            <pc:docMk/>
            <pc:sldMk cId="1058445439" sldId="258"/>
            <ac:spMk id="18" creationId="{00000000-0000-0000-0000-000000000000}"/>
          </ac:spMkLst>
        </pc:spChg>
        <pc:picChg chg="add mod">
          <ac:chgData name="Tyler Hill" userId="0aec3058-3a0e-41f4-8a79-70ee5269fbdf" providerId="ADAL" clId="{142C253B-E2CC-4918-A291-37C924D84D37}" dt="2023-10-05T18:10:06.266" v="18" actId="931"/>
          <ac:picMkLst>
            <pc:docMk/>
            <pc:sldMk cId="1058445439" sldId="258"/>
            <ac:picMk id="9" creationId="{26E8E2C3-D462-4EE7-8DE3-C801B7A03A6A}"/>
          </ac:picMkLst>
        </pc:picChg>
      </pc:sldChg>
      <pc:sldChg chg="addSp delSp modSp">
        <pc:chgData name="Tyler Hill" userId="0aec3058-3a0e-41f4-8a79-70ee5269fbdf" providerId="ADAL" clId="{142C253B-E2CC-4918-A291-37C924D84D37}" dt="2023-10-05T18:10:47.840" v="22" actId="931"/>
        <pc:sldMkLst>
          <pc:docMk/>
          <pc:sldMk cId="486070781" sldId="262"/>
        </pc:sldMkLst>
        <pc:spChg chg="del">
          <ac:chgData name="Tyler Hill" userId="0aec3058-3a0e-41f4-8a79-70ee5269fbdf" providerId="ADAL" clId="{142C253B-E2CC-4918-A291-37C924D84D37}" dt="2023-10-05T18:10:47.840" v="22" actId="931"/>
          <ac:spMkLst>
            <pc:docMk/>
            <pc:sldMk cId="486070781" sldId="262"/>
            <ac:spMk id="23" creationId="{CE8966CD-8919-4C11-A563-A31725D196BB}"/>
          </ac:spMkLst>
        </pc:spChg>
        <pc:picChg chg="add mod">
          <ac:chgData name="Tyler Hill" userId="0aec3058-3a0e-41f4-8a79-70ee5269fbdf" providerId="ADAL" clId="{142C253B-E2CC-4918-A291-37C924D84D37}" dt="2023-10-05T18:10:47.840" v="22" actId="931"/>
          <ac:picMkLst>
            <pc:docMk/>
            <pc:sldMk cId="486070781" sldId="262"/>
            <ac:picMk id="7" creationId="{DD81226F-56A0-C61F-0A33-7CA4250B0024}"/>
          </ac:picMkLst>
        </pc:picChg>
      </pc:sldChg>
      <pc:sldChg chg="addSp delSp modSp">
        <pc:chgData name="Tyler Hill" userId="0aec3058-3a0e-41f4-8a79-70ee5269fbdf" providerId="ADAL" clId="{142C253B-E2CC-4918-A291-37C924D84D37}" dt="2023-10-05T18:10:50.802" v="23" actId="931"/>
        <pc:sldMkLst>
          <pc:docMk/>
          <pc:sldMk cId="951565805" sldId="263"/>
        </pc:sldMkLst>
        <pc:spChg chg="del">
          <ac:chgData name="Tyler Hill" userId="0aec3058-3a0e-41f4-8a79-70ee5269fbdf" providerId="ADAL" clId="{142C253B-E2CC-4918-A291-37C924D84D37}" dt="2023-10-05T18:10:50.802" v="23" actId="931"/>
          <ac:spMkLst>
            <pc:docMk/>
            <pc:sldMk cId="951565805" sldId="263"/>
            <ac:spMk id="13" creationId="{423D8387-A009-4F8E-A7BE-0A4BC75DF701}"/>
          </ac:spMkLst>
        </pc:spChg>
        <pc:picChg chg="add mod">
          <ac:chgData name="Tyler Hill" userId="0aec3058-3a0e-41f4-8a79-70ee5269fbdf" providerId="ADAL" clId="{142C253B-E2CC-4918-A291-37C924D84D37}" dt="2023-10-05T18:10:50.802" v="23" actId="931"/>
          <ac:picMkLst>
            <pc:docMk/>
            <pc:sldMk cId="951565805" sldId="263"/>
            <ac:picMk id="9" creationId="{4155493C-DDDD-199D-7602-87F6EEBF8938}"/>
          </ac:picMkLst>
        </pc:picChg>
      </pc:sldChg>
      <pc:sldChg chg="addSp delSp modSp">
        <pc:chgData name="Tyler Hill" userId="0aec3058-3a0e-41f4-8a79-70ee5269fbdf" providerId="ADAL" clId="{142C253B-E2CC-4918-A291-37C924D84D37}" dt="2023-10-05T18:10:53.601" v="24" actId="931"/>
        <pc:sldMkLst>
          <pc:docMk/>
          <pc:sldMk cId="93675892" sldId="264"/>
        </pc:sldMkLst>
        <pc:spChg chg="del">
          <ac:chgData name="Tyler Hill" userId="0aec3058-3a0e-41f4-8a79-70ee5269fbdf" providerId="ADAL" clId="{142C253B-E2CC-4918-A291-37C924D84D37}" dt="2023-10-05T18:10:53.601" v="24" actId="931"/>
          <ac:spMkLst>
            <pc:docMk/>
            <pc:sldMk cId="93675892" sldId="264"/>
            <ac:spMk id="27" creationId="{81C97184-467C-4EE3-A312-95DA67352A4F}"/>
          </ac:spMkLst>
        </pc:spChg>
        <pc:picChg chg="add mod">
          <ac:chgData name="Tyler Hill" userId="0aec3058-3a0e-41f4-8a79-70ee5269fbdf" providerId="ADAL" clId="{142C253B-E2CC-4918-A291-37C924D84D37}" dt="2023-10-05T18:10:53.601" v="24" actId="931"/>
          <ac:picMkLst>
            <pc:docMk/>
            <pc:sldMk cId="93675892" sldId="264"/>
            <ac:picMk id="7" creationId="{12EF3C6F-CFB3-1B84-EC91-83510F08CFA2}"/>
          </ac:picMkLst>
        </pc:picChg>
      </pc:sldChg>
      <pc:sldChg chg="addSp delSp modSp">
        <pc:chgData name="Tyler Hill" userId="0aec3058-3a0e-41f4-8a79-70ee5269fbdf" providerId="ADAL" clId="{142C253B-E2CC-4918-A291-37C924D84D37}" dt="2023-10-05T18:10:56.284" v="25" actId="931"/>
        <pc:sldMkLst>
          <pc:docMk/>
          <pc:sldMk cId="4084615953" sldId="265"/>
        </pc:sldMkLst>
        <pc:spChg chg="del">
          <ac:chgData name="Tyler Hill" userId="0aec3058-3a0e-41f4-8a79-70ee5269fbdf" providerId="ADAL" clId="{142C253B-E2CC-4918-A291-37C924D84D37}" dt="2023-10-05T18:10:56.284" v="25" actId="931"/>
          <ac:spMkLst>
            <pc:docMk/>
            <pc:sldMk cId="4084615953" sldId="265"/>
            <ac:spMk id="22" creationId="{33A6DD85-0B03-452A-8C03-E3EB7EB79DA8}"/>
          </ac:spMkLst>
        </pc:spChg>
        <pc:picChg chg="add mod">
          <ac:chgData name="Tyler Hill" userId="0aec3058-3a0e-41f4-8a79-70ee5269fbdf" providerId="ADAL" clId="{142C253B-E2CC-4918-A291-37C924D84D37}" dt="2023-10-05T18:10:56.284" v="25" actId="931"/>
          <ac:picMkLst>
            <pc:docMk/>
            <pc:sldMk cId="4084615953" sldId="265"/>
            <ac:picMk id="9" creationId="{663DAE56-3B53-554E-44BC-058F3ED0130A}"/>
          </ac:picMkLst>
        </pc:picChg>
      </pc:sldChg>
      <pc:sldChg chg="addSp delSp modSp mod">
        <pc:chgData name="Tyler Hill" userId="0aec3058-3a0e-41f4-8a79-70ee5269fbdf" providerId="ADAL" clId="{142C253B-E2CC-4918-A291-37C924D84D37}" dt="2023-10-05T18:11:30.623" v="32" actId="931"/>
        <pc:sldMkLst>
          <pc:docMk/>
          <pc:sldMk cId="1013000020" sldId="267"/>
        </pc:sldMkLst>
        <pc:spChg chg="add del">
          <ac:chgData name="Tyler Hill" userId="0aec3058-3a0e-41f4-8a79-70ee5269fbdf" providerId="ADAL" clId="{142C253B-E2CC-4918-A291-37C924D84D37}" dt="2023-10-05T18:11:30.623" v="32" actId="931"/>
          <ac:spMkLst>
            <pc:docMk/>
            <pc:sldMk cId="1013000020" sldId="267"/>
            <ac:spMk id="23" creationId="{776FD716-3469-4142-8643-9F538DF366BA}"/>
          </ac:spMkLst>
        </pc:spChg>
        <pc:picChg chg="add del mod">
          <ac:chgData name="Tyler Hill" userId="0aec3058-3a0e-41f4-8a79-70ee5269fbdf" providerId="ADAL" clId="{142C253B-E2CC-4918-A291-37C924D84D37}" dt="2023-10-05T18:11:21.212" v="31" actId="931"/>
          <ac:picMkLst>
            <pc:docMk/>
            <pc:sldMk cId="1013000020" sldId="267"/>
            <ac:picMk id="6" creationId="{49AED29F-5D9E-C888-6F67-DCE26B841324}"/>
          </ac:picMkLst>
        </pc:picChg>
        <pc:picChg chg="add mod">
          <ac:chgData name="Tyler Hill" userId="0aec3058-3a0e-41f4-8a79-70ee5269fbdf" providerId="ADAL" clId="{142C253B-E2CC-4918-A291-37C924D84D37}" dt="2023-10-05T18:11:30.623" v="32" actId="931"/>
          <ac:picMkLst>
            <pc:docMk/>
            <pc:sldMk cId="1013000020" sldId="267"/>
            <ac:picMk id="9" creationId="{92A729B8-7221-F4D5-FE7A-F94E30773B39}"/>
          </ac:picMkLst>
        </pc:picChg>
      </pc:sldChg>
      <pc:sldChg chg="addSp delSp modSp">
        <pc:chgData name="Tyler Hill" userId="0aec3058-3a0e-41f4-8a79-70ee5269fbdf" providerId="ADAL" clId="{142C253B-E2CC-4918-A291-37C924D84D37}" dt="2023-10-05T18:11:48.191" v="37" actId="931"/>
        <pc:sldMkLst>
          <pc:docMk/>
          <pc:sldMk cId="3450060036" sldId="268"/>
        </pc:sldMkLst>
        <pc:spChg chg="del">
          <ac:chgData name="Tyler Hill" userId="0aec3058-3a0e-41f4-8a79-70ee5269fbdf" providerId="ADAL" clId="{142C253B-E2CC-4918-A291-37C924D84D37}" dt="2023-10-05T18:11:48.191" v="37" actId="931"/>
          <ac:spMkLst>
            <pc:docMk/>
            <pc:sldMk cId="3450060036" sldId="268"/>
            <ac:spMk id="20" creationId="{9B6BA87E-BC3C-4AC4-A11A-B7DE7B88C7C2}"/>
          </ac:spMkLst>
        </pc:spChg>
        <pc:picChg chg="add mod">
          <ac:chgData name="Tyler Hill" userId="0aec3058-3a0e-41f4-8a79-70ee5269fbdf" providerId="ADAL" clId="{142C253B-E2CC-4918-A291-37C924D84D37}" dt="2023-10-05T18:11:48.191" v="37" actId="931"/>
          <ac:picMkLst>
            <pc:docMk/>
            <pc:sldMk cId="3450060036" sldId="268"/>
            <ac:picMk id="9" creationId="{B8965CE3-D112-6CBE-24C9-5A5D2C030B6D}"/>
          </ac:picMkLst>
        </pc:picChg>
      </pc:sldChg>
      <pc:sldChg chg="addSp delSp modSp">
        <pc:chgData name="Tyler Hill" userId="0aec3058-3a0e-41f4-8a79-70ee5269fbdf" providerId="ADAL" clId="{142C253B-E2CC-4918-A291-37C924D84D37}" dt="2023-10-05T18:11:33.936" v="33" actId="931"/>
        <pc:sldMkLst>
          <pc:docMk/>
          <pc:sldMk cId="2359517941" sldId="269"/>
        </pc:sldMkLst>
        <pc:spChg chg="del">
          <ac:chgData name="Tyler Hill" userId="0aec3058-3a0e-41f4-8a79-70ee5269fbdf" providerId="ADAL" clId="{142C253B-E2CC-4918-A291-37C924D84D37}" dt="2023-10-05T18:11:33.936" v="33" actId="931"/>
          <ac:spMkLst>
            <pc:docMk/>
            <pc:sldMk cId="2359517941" sldId="269"/>
            <ac:spMk id="11" creationId="{EB0D85FA-0908-4070-AB63-A8591EF73F00}"/>
          </ac:spMkLst>
        </pc:spChg>
        <pc:picChg chg="add mod">
          <ac:chgData name="Tyler Hill" userId="0aec3058-3a0e-41f4-8a79-70ee5269fbdf" providerId="ADAL" clId="{142C253B-E2CC-4918-A291-37C924D84D37}" dt="2023-10-05T18:11:33.936" v="33" actId="931"/>
          <ac:picMkLst>
            <pc:docMk/>
            <pc:sldMk cId="2359517941" sldId="269"/>
            <ac:picMk id="8" creationId="{A5BFE2AF-28F8-3732-12D3-0003FE9F2385}"/>
          </ac:picMkLst>
        </pc:picChg>
      </pc:sldChg>
      <pc:sldChg chg="addSp delSp modSp">
        <pc:chgData name="Tyler Hill" userId="0aec3058-3a0e-41f4-8a79-70ee5269fbdf" providerId="ADAL" clId="{142C253B-E2CC-4918-A291-37C924D84D37}" dt="2023-10-05T18:10:09.827" v="19" actId="931"/>
        <pc:sldMkLst>
          <pc:docMk/>
          <pc:sldMk cId="1007994357" sldId="308"/>
        </pc:sldMkLst>
        <pc:spChg chg="del">
          <ac:chgData name="Tyler Hill" userId="0aec3058-3a0e-41f4-8a79-70ee5269fbdf" providerId="ADAL" clId="{142C253B-E2CC-4918-A291-37C924D84D37}" dt="2023-10-05T18:10:09.827" v="19" actId="931"/>
          <ac:spMkLst>
            <pc:docMk/>
            <pc:sldMk cId="1007994357" sldId="308"/>
            <ac:spMk id="18" creationId="{00000000-0000-0000-0000-000000000000}"/>
          </ac:spMkLst>
        </pc:spChg>
        <pc:picChg chg="add mod">
          <ac:chgData name="Tyler Hill" userId="0aec3058-3a0e-41f4-8a79-70ee5269fbdf" providerId="ADAL" clId="{142C253B-E2CC-4918-A291-37C924D84D37}" dt="2023-10-05T18:10:09.827" v="19" actId="931"/>
          <ac:picMkLst>
            <pc:docMk/>
            <pc:sldMk cId="1007994357" sldId="308"/>
            <ac:picMk id="8" creationId="{ED724F95-CFA0-9223-1ED8-FA33CA07994A}"/>
          </ac:picMkLst>
        </pc:picChg>
      </pc:sldChg>
      <pc:sldChg chg="addSp delSp modSp">
        <pc:chgData name="Tyler Hill" userId="0aec3058-3a0e-41f4-8a79-70ee5269fbdf" providerId="ADAL" clId="{142C253B-E2CC-4918-A291-37C924D84D37}" dt="2023-10-05T18:11:36.752" v="34" actId="931"/>
        <pc:sldMkLst>
          <pc:docMk/>
          <pc:sldMk cId="189536968" sldId="311"/>
        </pc:sldMkLst>
        <pc:spChg chg="del">
          <ac:chgData name="Tyler Hill" userId="0aec3058-3a0e-41f4-8a79-70ee5269fbdf" providerId="ADAL" clId="{142C253B-E2CC-4918-A291-37C924D84D37}" dt="2023-10-05T18:11:36.752" v="34" actId="931"/>
          <ac:spMkLst>
            <pc:docMk/>
            <pc:sldMk cId="189536968" sldId="311"/>
            <ac:spMk id="11" creationId="{E1D752D9-1678-4AEF-A568-F7C74D08F06F}"/>
          </ac:spMkLst>
        </pc:spChg>
        <pc:picChg chg="add mod">
          <ac:chgData name="Tyler Hill" userId="0aec3058-3a0e-41f4-8a79-70ee5269fbdf" providerId="ADAL" clId="{142C253B-E2CC-4918-A291-37C924D84D37}" dt="2023-10-05T18:11:36.752" v="34" actId="931"/>
          <ac:picMkLst>
            <pc:docMk/>
            <pc:sldMk cId="189536968" sldId="311"/>
            <ac:picMk id="6" creationId="{BB2DBC88-655C-5ED6-D648-061F406FE10C}"/>
          </ac:picMkLst>
        </pc:picChg>
      </pc:sldChg>
      <pc:sldChg chg="addSp delSp modSp mod">
        <pc:chgData name="Tyler Hill" userId="0aec3058-3a0e-41f4-8a79-70ee5269fbdf" providerId="ADAL" clId="{142C253B-E2CC-4918-A291-37C924D84D37}" dt="2023-10-05T18:11:53.849" v="38" actId="478"/>
        <pc:sldMkLst>
          <pc:docMk/>
          <pc:sldMk cId="2860829313" sldId="314"/>
        </pc:sldMkLst>
        <pc:spChg chg="add del">
          <ac:chgData name="Tyler Hill" userId="0aec3058-3a0e-41f4-8a79-70ee5269fbdf" providerId="ADAL" clId="{142C253B-E2CC-4918-A291-37C924D84D37}" dt="2023-10-05T18:10:02.907" v="17" actId="931"/>
          <ac:spMkLst>
            <pc:docMk/>
            <pc:sldMk cId="2860829313" sldId="314"/>
            <ac:spMk id="12" creationId="{66AD4BB2-DE7C-4F96-9FF9-37BA706EF097}"/>
          </ac:spMkLst>
        </pc:spChg>
        <pc:spChg chg="del">
          <ac:chgData name="Tyler Hill" userId="0aec3058-3a0e-41f4-8a79-70ee5269fbdf" providerId="ADAL" clId="{142C253B-E2CC-4918-A291-37C924D84D37}" dt="2023-10-05T18:11:53.849" v="38" actId="478"/>
          <ac:spMkLst>
            <pc:docMk/>
            <pc:sldMk cId="2860829313" sldId="314"/>
            <ac:spMk id="13" creationId="{5BB2B357-9F4E-4020-8217-6B1C17E28E90}"/>
          </ac:spMkLst>
        </pc:spChg>
        <pc:picChg chg="add del mod">
          <ac:chgData name="Tyler Hill" userId="0aec3058-3a0e-41f4-8a79-70ee5269fbdf" providerId="ADAL" clId="{142C253B-E2CC-4918-A291-37C924D84D37}" dt="2023-10-05T18:09:59.092" v="14"/>
          <ac:picMkLst>
            <pc:docMk/>
            <pc:sldMk cId="2860829313" sldId="314"/>
            <ac:picMk id="5" creationId="{100B9F5E-0547-9616-D06D-3A6E650D5BEC}"/>
          </ac:picMkLst>
        </pc:picChg>
        <pc:picChg chg="add del mod">
          <ac:chgData name="Tyler Hill" userId="0aec3058-3a0e-41f4-8a79-70ee5269fbdf" providerId="ADAL" clId="{142C253B-E2CC-4918-A291-37C924D84D37}" dt="2023-10-05T18:10:00.787" v="16"/>
          <ac:picMkLst>
            <pc:docMk/>
            <pc:sldMk cId="2860829313" sldId="314"/>
            <ac:picMk id="7" creationId="{A65F1709-20D4-2C2B-1206-A5D248B13F5E}"/>
          </ac:picMkLst>
        </pc:picChg>
        <pc:picChg chg="add mod">
          <ac:chgData name="Tyler Hill" userId="0aec3058-3a0e-41f4-8a79-70ee5269fbdf" providerId="ADAL" clId="{142C253B-E2CC-4918-A291-37C924D84D37}" dt="2023-10-05T18:10:02.907" v="17" actId="931"/>
          <ac:picMkLst>
            <pc:docMk/>
            <pc:sldMk cId="2860829313" sldId="314"/>
            <ac:picMk id="9" creationId="{4A5FA345-3DC7-198B-87BC-C465EC2931D9}"/>
          </ac:picMkLst>
        </pc:picChg>
      </pc:sldChg>
      <pc:sldChg chg="addSp delSp modSp">
        <pc:chgData name="Tyler Hill" userId="0aec3058-3a0e-41f4-8a79-70ee5269fbdf" providerId="ADAL" clId="{142C253B-E2CC-4918-A291-37C924D84D37}" dt="2023-10-05T18:10:41.717" v="20" actId="931"/>
        <pc:sldMkLst>
          <pc:docMk/>
          <pc:sldMk cId="2000446325" sldId="347"/>
        </pc:sldMkLst>
        <pc:spChg chg="del">
          <ac:chgData name="Tyler Hill" userId="0aec3058-3a0e-41f4-8a79-70ee5269fbdf" providerId="ADAL" clId="{142C253B-E2CC-4918-A291-37C924D84D37}" dt="2023-10-05T18:10:41.717" v="20" actId="931"/>
          <ac:spMkLst>
            <pc:docMk/>
            <pc:sldMk cId="2000446325" sldId="347"/>
            <ac:spMk id="16" creationId="{00000000-0000-0000-0000-000000000000}"/>
          </ac:spMkLst>
        </pc:spChg>
        <pc:picChg chg="add mod">
          <ac:chgData name="Tyler Hill" userId="0aec3058-3a0e-41f4-8a79-70ee5269fbdf" providerId="ADAL" clId="{142C253B-E2CC-4918-A291-37C924D84D37}" dt="2023-10-05T18:10:41.717" v="20" actId="931"/>
          <ac:picMkLst>
            <pc:docMk/>
            <pc:sldMk cId="2000446325" sldId="347"/>
            <ac:picMk id="8" creationId="{FD47115D-8ECC-54A9-B1E1-1F27A4CDE731}"/>
          </ac:picMkLst>
        </pc:picChg>
      </pc:sldChg>
      <pc:sldChg chg="addSp delSp modSp">
        <pc:chgData name="Tyler Hill" userId="0aec3058-3a0e-41f4-8a79-70ee5269fbdf" providerId="ADAL" clId="{142C253B-E2CC-4918-A291-37C924D84D37}" dt="2023-10-05T18:10:44.535" v="21" actId="931"/>
        <pc:sldMkLst>
          <pc:docMk/>
          <pc:sldMk cId="2716067274" sldId="348"/>
        </pc:sldMkLst>
        <pc:spChg chg="del">
          <ac:chgData name="Tyler Hill" userId="0aec3058-3a0e-41f4-8a79-70ee5269fbdf" providerId="ADAL" clId="{142C253B-E2CC-4918-A291-37C924D84D37}" dt="2023-10-05T18:10:44.535" v="21" actId="931"/>
          <ac:spMkLst>
            <pc:docMk/>
            <pc:sldMk cId="2716067274" sldId="348"/>
            <ac:spMk id="16" creationId="{00000000-0000-0000-0000-000000000000}"/>
          </ac:spMkLst>
        </pc:spChg>
        <pc:picChg chg="add mod">
          <ac:chgData name="Tyler Hill" userId="0aec3058-3a0e-41f4-8a79-70ee5269fbdf" providerId="ADAL" clId="{142C253B-E2CC-4918-A291-37C924D84D37}" dt="2023-10-05T18:10:44.535" v="21" actId="931"/>
          <ac:picMkLst>
            <pc:docMk/>
            <pc:sldMk cId="2716067274" sldId="348"/>
            <ac:picMk id="13" creationId="{3714A743-481C-FDA1-534F-31AEA10D996E}"/>
          </ac:picMkLst>
        </pc:picChg>
      </pc:sldChg>
      <pc:sldChg chg="addSp delSp modSp">
        <pc:chgData name="Tyler Hill" userId="0aec3058-3a0e-41f4-8a79-70ee5269fbdf" providerId="ADAL" clId="{142C253B-E2CC-4918-A291-37C924D84D37}" dt="2023-10-05T18:11:39.386" v="35" actId="931"/>
        <pc:sldMkLst>
          <pc:docMk/>
          <pc:sldMk cId="3577698707" sldId="349"/>
        </pc:sldMkLst>
        <pc:spChg chg="del">
          <ac:chgData name="Tyler Hill" userId="0aec3058-3a0e-41f4-8a79-70ee5269fbdf" providerId="ADAL" clId="{142C253B-E2CC-4918-A291-37C924D84D37}" dt="2023-10-05T18:11:39.386" v="35" actId="931"/>
          <ac:spMkLst>
            <pc:docMk/>
            <pc:sldMk cId="3577698707" sldId="349"/>
            <ac:spMk id="8" creationId="{B357AF9D-5E56-C047-D8C6-C5461E852CD3}"/>
          </ac:spMkLst>
        </pc:spChg>
        <pc:picChg chg="add mod">
          <ac:chgData name="Tyler Hill" userId="0aec3058-3a0e-41f4-8a79-70ee5269fbdf" providerId="ADAL" clId="{142C253B-E2CC-4918-A291-37C924D84D37}" dt="2023-10-05T18:11:39.386" v="35" actId="931"/>
          <ac:picMkLst>
            <pc:docMk/>
            <pc:sldMk cId="3577698707" sldId="349"/>
            <ac:picMk id="7" creationId="{A7501BBA-986D-595A-158F-CBD0090AD36A}"/>
          </ac:picMkLst>
        </pc:picChg>
      </pc:sldChg>
      <pc:sldChg chg="addSp delSp modSp">
        <pc:chgData name="Tyler Hill" userId="0aec3058-3a0e-41f4-8a79-70ee5269fbdf" providerId="ADAL" clId="{142C253B-E2CC-4918-A291-37C924D84D37}" dt="2023-10-05T18:11:42.027" v="36" actId="931"/>
        <pc:sldMkLst>
          <pc:docMk/>
          <pc:sldMk cId="3270371275" sldId="350"/>
        </pc:sldMkLst>
        <pc:spChg chg="del">
          <ac:chgData name="Tyler Hill" userId="0aec3058-3a0e-41f4-8a79-70ee5269fbdf" providerId="ADAL" clId="{142C253B-E2CC-4918-A291-37C924D84D37}" dt="2023-10-05T18:11:42.027" v="36" actId="931"/>
          <ac:spMkLst>
            <pc:docMk/>
            <pc:sldMk cId="3270371275" sldId="350"/>
            <ac:spMk id="11" creationId="{8233A46E-874C-49D5-8342-82D576225126}"/>
          </ac:spMkLst>
        </pc:spChg>
        <pc:picChg chg="add mod">
          <ac:chgData name="Tyler Hill" userId="0aec3058-3a0e-41f4-8a79-70ee5269fbdf" providerId="ADAL" clId="{142C253B-E2CC-4918-A291-37C924D84D37}" dt="2023-10-05T18:11:42.027" v="36" actId="931"/>
          <ac:picMkLst>
            <pc:docMk/>
            <pc:sldMk cId="3270371275" sldId="350"/>
            <ac:picMk id="5" creationId="{2FD4CF2A-C5B9-5E6F-1035-4B992061C541}"/>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xml"/><Relationship Id="rId1" Type="http://schemas.microsoft.com/office/2011/relationships/chartStyle" Target="style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5.xlsx"/><Relationship Id="rId1" Type="http://schemas.openxmlformats.org/officeDocument/2006/relationships/themeOverride" Target="../theme/themeOverride1.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3.1530045158837838E-2"/>
          <c:w val="0.93980006214905787"/>
          <c:h val="0.8731544650598061"/>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m/d/yyyy</c:formatCode>
                <c:ptCount val="67"/>
                <c:pt idx="0">
                  <c:v>45107</c:v>
                </c:pt>
                <c:pt idx="1">
                  <c:v>45110</c:v>
                </c:pt>
                <c:pt idx="2">
                  <c:v>45111</c:v>
                </c:pt>
                <c:pt idx="3">
                  <c:v>45112</c:v>
                </c:pt>
                <c:pt idx="4">
                  <c:v>45113</c:v>
                </c:pt>
                <c:pt idx="5">
                  <c:v>45114</c:v>
                </c:pt>
                <c:pt idx="6">
                  <c:v>45117</c:v>
                </c:pt>
                <c:pt idx="7">
                  <c:v>45118</c:v>
                </c:pt>
                <c:pt idx="8">
                  <c:v>45119</c:v>
                </c:pt>
                <c:pt idx="9">
                  <c:v>45120</c:v>
                </c:pt>
                <c:pt idx="10">
                  <c:v>45121</c:v>
                </c:pt>
                <c:pt idx="11">
                  <c:v>45124</c:v>
                </c:pt>
                <c:pt idx="12">
                  <c:v>45125</c:v>
                </c:pt>
                <c:pt idx="13">
                  <c:v>45126</c:v>
                </c:pt>
                <c:pt idx="14">
                  <c:v>45127</c:v>
                </c:pt>
                <c:pt idx="15">
                  <c:v>45128</c:v>
                </c:pt>
                <c:pt idx="16">
                  <c:v>45131</c:v>
                </c:pt>
                <c:pt idx="17">
                  <c:v>45132</c:v>
                </c:pt>
                <c:pt idx="18">
                  <c:v>45133</c:v>
                </c:pt>
                <c:pt idx="19">
                  <c:v>45134</c:v>
                </c:pt>
                <c:pt idx="20">
                  <c:v>45135</c:v>
                </c:pt>
                <c:pt idx="21">
                  <c:v>45138</c:v>
                </c:pt>
                <c:pt idx="22">
                  <c:v>45139</c:v>
                </c:pt>
                <c:pt idx="23">
                  <c:v>45140</c:v>
                </c:pt>
                <c:pt idx="24">
                  <c:v>45141</c:v>
                </c:pt>
                <c:pt idx="25">
                  <c:v>45142</c:v>
                </c:pt>
                <c:pt idx="26">
                  <c:v>45145</c:v>
                </c:pt>
                <c:pt idx="27">
                  <c:v>45146</c:v>
                </c:pt>
                <c:pt idx="28">
                  <c:v>45147</c:v>
                </c:pt>
                <c:pt idx="29">
                  <c:v>45148</c:v>
                </c:pt>
                <c:pt idx="30">
                  <c:v>45149</c:v>
                </c:pt>
                <c:pt idx="31">
                  <c:v>45152</c:v>
                </c:pt>
                <c:pt idx="32">
                  <c:v>45153</c:v>
                </c:pt>
                <c:pt idx="33">
                  <c:v>45154</c:v>
                </c:pt>
                <c:pt idx="34">
                  <c:v>45155</c:v>
                </c:pt>
                <c:pt idx="35">
                  <c:v>45156</c:v>
                </c:pt>
                <c:pt idx="36">
                  <c:v>45159</c:v>
                </c:pt>
                <c:pt idx="37">
                  <c:v>45160</c:v>
                </c:pt>
                <c:pt idx="38">
                  <c:v>45161</c:v>
                </c:pt>
                <c:pt idx="39">
                  <c:v>45162</c:v>
                </c:pt>
                <c:pt idx="40">
                  <c:v>45163</c:v>
                </c:pt>
                <c:pt idx="41">
                  <c:v>45166</c:v>
                </c:pt>
                <c:pt idx="42">
                  <c:v>45167</c:v>
                </c:pt>
                <c:pt idx="43">
                  <c:v>45168</c:v>
                </c:pt>
                <c:pt idx="44">
                  <c:v>45169</c:v>
                </c:pt>
                <c:pt idx="45">
                  <c:v>45170</c:v>
                </c:pt>
                <c:pt idx="46">
                  <c:v>45173</c:v>
                </c:pt>
                <c:pt idx="47">
                  <c:v>45174</c:v>
                </c:pt>
                <c:pt idx="48">
                  <c:v>45175</c:v>
                </c:pt>
                <c:pt idx="49">
                  <c:v>45176</c:v>
                </c:pt>
                <c:pt idx="50">
                  <c:v>45177</c:v>
                </c:pt>
                <c:pt idx="51">
                  <c:v>45180</c:v>
                </c:pt>
                <c:pt idx="52">
                  <c:v>45181</c:v>
                </c:pt>
                <c:pt idx="53">
                  <c:v>45182</c:v>
                </c:pt>
                <c:pt idx="54">
                  <c:v>45183</c:v>
                </c:pt>
                <c:pt idx="55">
                  <c:v>45184</c:v>
                </c:pt>
                <c:pt idx="56">
                  <c:v>45187</c:v>
                </c:pt>
                <c:pt idx="57">
                  <c:v>45188</c:v>
                </c:pt>
                <c:pt idx="58">
                  <c:v>45189</c:v>
                </c:pt>
                <c:pt idx="59">
                  <c:v>45190</c:v>
                </c:pt>
                <c:pt idx="60">
                  <c:v>45191</c:v>
                </c:pt>
                <c:pt idx="61">
                  <c:v>45194</c:v>
                </c:pt>
                <c:pt idx="62">
                  <c:v>45195</c:v>
                </c:pt>
                <c:pt idx="63">
                  <c:v>45196</c:v>
                </c:pt>
                <c:pt idx="64">
                  <c:v>45197</c:v>
                </c:pt>
                <c:pt idx="65">
                  <c:v>45198</c:v>
                </c:pt>
                <c:pt idx="66">
                  <c:v>45199</c:v>
                </c:pt>
              </c:numCache>
            </c:numRef>
          </c:cat>
          <c:val>
            <c:numRef>
              <c:f>Sheet1!$C$2:$C$68</c:f>
              <c:numCache>
                <c:formatCode>#,##0.00</c:formatCode>
                <c:ptCount val="67"/>
                <c:pt idx="0">
                  <c:v>310.45999999999998</c:v>
                </c:pt>
                <c:pt idx="1">
                  <c:v>311.49</c:v>
                </c:pt>
                <c:pt idx="2">
                  <c:v>311.58</c:v>
                </c:pt>
                <c:pt idx="3">
                  <c:v>310.36</c:v>
                </c:pt>
                <c:pt idx="4">
                  <c:v>306.49</c:v>
                </c:pt>
                <c:pt idx="5">
                  <c:v>306.35000000000002</c:v>
                </c:pt>
                <c:pt idx="6">
                  <c:v>307.04000000000002</c:v>
                </c:pt>
                <c:pt idx="7">
                  <c:v>309.54000000000002</c:v>
                </c:pt>
                <c:pt idx="8">
                  <c:v>313.08999999999997</c:v>
                </c:pt>
                <c:pt idx="9">
                  <c:v>316.66000000000003</c:v>
                </c:pt>
                <c:pt idx="10">
                  <c:v>316.77</c:v>
                </c:pt>
                <c:pt idx="11">
                  <c:v>317.13</c:v>
                </c:pt>
                <c:pt idx="12">
                  <c:v>318.87</c:v>
                </c:pt>
                <c:pt idx="13">
                  <c:v>319.3</c:v>
                </c:pt>
                <c:pt idx="14">
                  <c:v>317.55</c:v>
                </c:pt>
                <c:pt idx="15">
                  <c:v>317.35000000000002</c:v>
                </c:pt>
                <c:pt idx="16">
                  <c:v>318.14</c:v>
                </c:pt>
                <c:pt idx="17">
                  <c:v>319.52</c:v>
                </c:pt>
                <c:pt idx="18">
                  <c:v>319.45</c:v>
                </c:pt>
                <c:pt idx="19">
                  <c:v>318.61</c:v>
                </c:pt>
                <c:pt idx="20">
                  <c:v>321.08999999999997</c:v>
                </c:pt>
                <c:pt idx="21">
                  <c:v>321.82</c:v>
                </c:pt>
                <c:pt idx="22">
                  <c:v>320.24</c:v>
                </c:pt>
                <c:pt idx="23">
                  <c:v>314.98</c:v>
                </c:pt>
                <c:pt idx="24">
                  <c:v>313.89</c:v>
                </c:pt>
                <c:pt idx="25">
                  <c:v>313.64</c:v>
                </c:pt>
                <c:pt idx="26">
                  <c:v>315.22000000000003</c:v>
                </c:pt>
                <c:pt idx="27">
                  <c:v>313.33</c:v>
                </c:pt>
                <c:pt idx="28">
                  <c:v>312.39999999999998</c:v>
                </c:pt>
                <c:pt idx="29">
                  <c:v>313.27999999999997</c:v>
                </c:pt>
                <c:pt idx="30">
                  <c:v>311.82</c:v>
                </c:pt>
                <c:pt idx="31">
                  <c:v>311.86</c:v>
                </c:pt>
                <c:pt idx="32">
                  <c:v>309.05</c:v>
                </c:pt>
                <c:pt idx="33">
                  <c:v>306.77</c:v>
                </c:pt>
                <c:pt idx="34">
                  <c:v>304.51</c:v>
                </c:pt>
                <c:pt idx="35">
                  <c:v>303.81</c:v>
                </c:pt>
                <c:pt idx="36">
                  <c:v>304.89</c:v>
                </c:pt>
                <c:pt idx="37">
                  <c:v>305</c:v>
                </c:pt>
                <c:pt idx="38">
                  <c:v>307.8</c:v>
                </c:pt>
                <c:pt idx="39">
                  <c:v>305.27</c:v>
                </c:pt>
                <c:pt idx="40">
                  <c:v>305.45999999999998</c:v>
                </c:pt>
                <c:pt idx="41">
                  <c:v>307.92</c:v>
                </c:pt>
                <c:pt idx="42">
                  <c:v>311.98</c:v>
                </c:pt>
                <c:pt idx="43">
                  <c:v>313.55</c:v>
                </c:pt>
                <c:pt idx="44">
                  <c:v>312.83</c:v>
                </c:pt>
                <c:pt idx="45">
                  <c:v>313.35000000000002</c:v>
                </c:pt>
                <c:pt idx="46">
                  <c:v>313.75</c:v>
                </c:pt>
                <c:pt idx="47">
                  <c:v>311.87</c:v>
                </c:pt>
                <c:pt idx="48">
                  <c:v>310.07</c:v>
                </c:pt>
                <c:pt idx="49">
                  <c:v>309.04000000000002</c:v>
                </c:pt>
                <c:pt idx="50">
                  <c:v>309.22000000000003</c:v>
                </c:pt>
                <c:pt idx="51">
                  <c:v>311.29000000000002</c:v>
                </c:pt>
                <c:pt idx="52">
                  <c:v>309.97000000000003</c:v>
                </c:pt>
                <c:pt idx="53">
                  <c:v>310.02999999999997</c:v>
                </c:pt>
                <c:pt idx="54">
                  <c:v>312.77</c:v>
                </c:pt>
                <c:pt idx="55">
                  <c:v>310.83999999999997</c:v>
                </c:pt>
                <c:pt idx="56">
                  <c:v>310.08999999999997</c:v>
                </c:pt>
                <c:pt idx="57">
                  <c:v>309.57</c:v>
                </c:pt>
                <c:pt idx="58">
                  <c:v>308.08999999999997</c:v>
                </c:pt>
                <c:pt idx="59">
                  <c:v>302.88</c:v>
                </c:pt>
                <c:pt idx="60">
                  <c:v>302.57</c:v>
                </c:pt>
                <c:pt idx="61">
                  <c:v>302.33999999999997</c:v>
                </c:pt>
                <c:pt idx="62">
                  <c:v>298.74</c:v>
                </c:pt>
                <c:pt idx="63">
                  <c:v>298.39999999999998</c:v>
                </c:pt>
                <c:pt idx="64">
                  <c:v>299.83999999999997</c:v>
                </c:pt>
                <c:pt idx="65">
                  <c:v>299.89</c:v>
                </c:pt>
                <c:pt idx="66">
                  <c:v>299.89</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MSCI All Country World Index (net div.)</c:v>
                </c:pt>
              </c:strCache>
            </c:strRef>
          </c:tx>
          <c:spPr>
            <a:ln w="44450">
              <a:solidFill>
                <a:schemeClr val="tx2"/>
              </a:solidFill>
            </a:ln>
          </c:spPr>
          <c:marker>
            <c:symbol val="none"/>
          </c:marker>
          <c:cat>
            <c:numRef>
              <c:f>Sheet1!$A$2:$A$68</c:f>
              <c:numCache>
                <c:formatCode>m/d/yyyy</c:formatCode>
                <c:ptCount val="67"/>
                <c:pt idx="0">
                  <c:v>45107</c:v>
                </c:pt>
                <c:pt idx="1">
                  <c:v>45110</c:v>
                </c:pt>
                <c:pt idx="2">
                  <c:v>45111</c:v>
                </c:pt>
                <c:pt idx="3">
                  <c:v>45112</c:v>
                </c:pt>
                <c:pt idx="4">
                  <c:v>45113</c:v>
                </c:pt>
                <c:pt idx="5">
                  <c:v>45114</c:v>
                </c:pt>
                <c:pt idx="6">
                  <c:v>45117</c:v>
                </c:pt>
                <c:pt idx="7">
                  <c:v>45118</c:v>
                </c:pt>
                <c:pt idx="8">
                  <c:v>45119</c:v>
                </c:pt>
                <c:pt idx="9">
                  <c:v>45120</c:v>
                </c:pt>
                <c:pt idx="10">
                  <c:v>45121</c:v>
                </c:pt>
                <c:pt idx="11">
                  <c:v>45124</c:v>
                </c:pt>
                <c:pt idx="12">
                  <c:v>45125</c:v>
                </c:pt>
                <c:pt idx="13">
                  <c:v>45126</c:v>
                </c:pt>
                <c:pt idx="14">
                  <c:v>45127</c:v>
                </c:pt>
                <c:pt idx="15">
                  <c:v>45128</c:v>
                </c:pt>
                <c:pt idx="16">
                  <c:v>45131</c:v>
                </c:pt>
                <c:pt idx="17">
                  <c:v>45132</c:v>
                </c:pt>
                <c:pt idx="18">
                  <c:v>45133</c:v>
                </c:pt>
                <c:pt idx="19">
                  <c:v>45134</c:v>
                </c:pt>
                <c:pt idx="20">
                  <c:v>45135</c:v>
                </c:pt>
                <c:pt idx="21">
                  <c:v>45138</c:v>
                </c:pt>
                <c:pt idx="22">
                  <c:v>45139</c:v>
                </c:pt>
                <c:pt idx="23">
                  <c:v>45140</c:v>
                </c:pt>
                <c:pt idx="24">
                  <c:v>45141</c:v>
                </c:pt>
                <c:pt idx="25">
                  <c:v>45142</c:v>
                </c:pt>
                <c:pt idx="26">
                  <c:v>45145</c:v>
                </c:pt>
                <c:pt idx="27">
                  <c:v>45146</c:v>
                </c:pt>
                <c:pt idx="28">
                  <c:v>45147</c:v>
                </c:pt>
                <c:pt idx="29">
                  <c:v>45148</c:v>
                </c:pt>
                <c:pt idx="30">
                  <c:v>45149</c:v>
                </c:pt>
                <c:pt idx="31">
                  <c:v>45152</c:v>
                </c:pt>
                <c:pt idx="32">
                  <c:v>45153</c:v>
                </c:pt>
                <c:pt idx="33">
                  <c:v>45154</c:v>
                </c:pt>
                <c:pt idx="34">
                  <c:v>45155</c:v>
                </c:pt>
                <c:pt idx="35">
                  <c:v>45156</c:v>
                </c:pt>
                <c:pt idx="36">
                  <c:v>45159</c:v>
                </c:pt>
                <c:pt idx="37">
                  <c:v>45160</c:v>
                </c:pt>
                <c:pt idx="38">
                  <c:v>45161</c:v>
                </c:pt>
                <c:pt idx="39">
                  <c:v>45162</c:v>
                </c:pt>
                <c:pt idx="40">
                  <c:v>45163</c:v>
                </c:pt>
                <c:pt idx="41">
                  <c:v>45166</c:v>
                </c:pt>
                <c:pt idx="42">
                  <c:v>45167</c:v>
                </c:pt>
                <c:pt idx="43">
                  <c:v>45168</c:v>
                </c:pt>
                <c:pt idx="44">
                  <c:v>45169</c:v>
                </c:pt>
                <c:pt idx="45">
                  <c:v>45170</c:v>
                </c:pt>
                <c:pt idx="46">
                  <c:v>45173</c:v>
                </c:pt>
                <c:pt idx="47">
                  <c:v>45174</c:v>
                </c:pt>
                <c:pt idx="48">
                  <c:v>45175</c:v>
                </c:pt>
                <c:pt idx="49">
                  <c:v>45176</c:v>
                </c:pt>
                <c:pt idx="50">
                  <c:v>45177</c:v>
                </c:pt>
                <c:pt idx="51">
                  <c:v>45180</c:v>
                </c:pt>
                <c:pt idx="52">
                  <c:v>45181</c:v>
                </c:pt>
                <c:pt idx="53">
                  <c:v>45182</c:v>
                </c:pt>
                <c:pt idx="54">
                  <c:v>45183</c:v>
                </c:pt>
                <c:pt idx="55">
                  <c:v>45184</c:v>
                </c:pt>
                <c:pt idx="56">
                  <c:v>45187</c:v>
                </c:pt>
                <c:pt idx="57">
                  <c:v>45188</c:v>
                </c:pt>
                <c:pt idx="58">
                  <c:v>45189</c:v>
                </c:pt>
                <c:pt idx="59">
                  <c:v>45190</c:v>
                </c:pt>
                <c:pt idx="60">
                  <c:v>45191</c:v>
                </c:pt>
                <c:pt idx="61">
                  <c:v>45194</c:v>
                </c:pt>
                <c:pt idx="62">
                  <c:v>45195</c:v>
                </c:pt>
                <c:pt idx="63">
                  <c:v>45196</c:v>
                </c:pt>
                <c:pt idx="64">
                  <c:v>45197</c:v>
                </c:pt>
                <c:pt idx="65">
                  <c:v>45198</c:v>
                </c:pt>
                <c:pt idx="66">
                  <c:v>45199</c:v>
                </c:pt>
              </c:numCache>
            </c:numRef>
          </c:cat>
          <c:val>
            <c:numRef>
              <c:f>Sheet1!$B$2:$B$68</c:f>
              <c:numCache>
                <c:formatCode>#,##0.000</c:formatCode>
                <c:ptCount val="67"/>
                <c:pt idx="0">
                  <c:v>310.45699999999999</c:v>
                </c:pt>
                <c:pt idx="1">
                  <c:v>311.48899999999998</c:v>
                </c:pt>
                <c:pt idx="2">
                  <c:v>311.58199999999999</c:v>
                </c:pt>
                <c:pt idx="3">
                  <c:v>310.36099999999999</c:v>
                </c:pt>
                <c:pt idx="4">
                  <c:v>306.48500000000001</c:v>
                </c:pt>
                <c:pt idx="5">
                  <c:v>306.34699999999998</c:v>
                </c:pt>
                <c:pt idx="6">
                  <c:v>307.03500000000003</c:v>
                </c:pt>
                <c:pt idx="7">
                  <c:v>309.54199999999997</c:v>
                </c:pt>
                <c:pt idx="8">
                  <c:v>313.09300000000002</c:v>
                </c:pt>
                <c:pt idx="9">
                  <c:v>316.66300000000001</c:v>
                </c:pt>
                <c:pt idx="10">
                  <c:v>316.76799999999997</c:v>
                </c:pt>
                <c:pt idx="11">
                  <c:v>317.125</c:v>
                </c:pt>
                <c:pt idx="12">
                  <c:v>318.86700000000002</c:v>
                </c:pt>
                <c:pt idx="13">
                  <c:v>319.29899999999998</c:v>
                </c:pt>
                <c:pt idx="14">
                  <c:v>317.55099999999999</c:v>
                </c:pt>
                <c:pt idx="15">
                  <c:v>317.34699999999998</c:v>
                </c:pt>
                <c:pt idx="16">
                  <c:v>318.14</c:v>
                </c:pt>
                <c:pt idx="17">
                  <c:v>319.51600000000002</c:v>
                </c:pt>
                <c:pt idx="18">
                  <c:v>319.44600000000003</c:v>
                </c:pt>
                <c:pt idx="19">
                  <c:v>318.608</c:v>
                </c:pt>
                <c:pt idx="20">
                  <c:v>321.08800000000002</c:v>
                </c:pt>
                <c:pt idx="21">
                  <c:v>321.822</c:v>
                </c:pt>
                <c:pt idx="22">
                  <c:v>320.23599999999999</c:v>
                </c:pt>
                <c:pt idx="23">
                  <c:v>314.97699999999998</c:v>
                </c:pt>
                <c:pt idx="24">
                  <c:v>313.88900000000001</c:v>
                </c:pt>
                <c:pt idx="25">
                  <c:v>313.64499999999998</c:v>
                </c:pt>
                <c:pt idx="26">
                  <c:v>315.21600000000001</c:v>
                </c:pt>
                <c:pt idx="27">
                  <c:v>313.33499999999998</c:v>
                </c:pt>
                <c:pt idx="28">
                  <c:v>312.404</c:v>
                </c:pt>
                <c:pt idx="29">
                  <c:v>313.27699999999999</c:v>
                </c:pt>
                <c:pt idx="30">
                  <c:v>311.82100000000003</c:v>
                </c:pt>
                <c:pt idx="31">
                  <c:v>311.863</c:v>
                </c:pt>
                <c:pt idx="32">
                  <c:v>309.05</c:v>
                </c:pt>
                <c:pt idx="33">
                  <c:v>306.767</c:v>
                </c:pt>
                <c:pt idx="34">
                  <c:v>304.51499999999999</c:v>
                </c:pt>
                <c:pt idx="35">
                  <c:v>303.81400000000002</c:v>
                </c:pt>
                <c:pt idx="36">
                  <c:v>304.88600000000002</c:v>
                </c:pt>
                <c:pt idx="37">
                  <c:v>305.005</c:v>
                </c:pt>
                <c:pt idx="38">
                  <c:v>307.80200000000002</c:v>
                </c:pt>
                <c:pt idx="39">
                  <c:v>305.27300000000002</c:v>
                </c:pt>
                <c:pt idx="40">
                  <c:v>305.45600000000002</c:v>
                </c:pt>
                <c:pt idx="41">
                  <c:v>307.92200000000003</c:v>
                </c:pt>
                <c:pt idx="42">
                  <c:v>311.98399999999998</c:v>
                </c:pt>
                <c:pt idx="43">
                  <c:v>313.54599999999999</c:v>
                </c:pt>
                <c:pt idx="44">
                  <c:v>312.82900000000001</c:v>
                </c:pt>
                <c:pt idx="45">
                  <c:v>313.34500000000003</c:v>
                </c:pt>
                <c:pt idx="46">
                  <c:v>313.74700000000001</c:v>
                </c:pt>
                <c:pt idx="47">
                  <c:v>311.86599999999999</c:v>
                </c:pt>
                <c:pt idx="48">
                  <c:v>310.07299999999998</c:v>
                </c:pt>
                <c:pt idx="49">
                  <c:v>309.04000000000002</c:v>
                </c:pt>
                <c:pt idx="50">
                  <c:v>309.21800000000002</c:v>
                </c:pt>
                <c:pt idx="51">
                  <c:v>311.291</c:v>
                </c:pt>
                <c:pt idx="52">
                  <c:v>309.96699999999998</c:v>
                </c:pt>
                <c:pt idx="53">
                  <c:v>310.03300000000002</c:v>
                </c:pt>
                <c:pt idx="54">
                  <c:v>312.77100000000002</c:v>
                </c:pt>
                <c:pt idx="55">
                  <c:v>310.83699999999999</c:v>
                </c:pt>
                <c:pt idx="56">
                  <c:v>310.09300000000002</c:v>
                </c:pt>
                <c:pt idx="57">
                  <c:v>309.57400000000001</c:v>
                </c:pt>
                <c:pt idx="58">
                  <c:v>308.08699999999999</c:v>
                </c:pt>
                <c:pt idx="59">
                  <c:v>302.88200000000001</c:v>
                </c:pt>
                <c:pt idx="60">
                  <c:v>302.57299999999998</c:v>
                </c:pt>
                <c:pt idx="61">
                  <c:v>302.33999999999997</c:v>
                </c:pt>
                <c:pt idx="62">
                  <c:v>298.73500000000001</c:v>
                </c:pt>
                <c:pt idx="63">
                  <c:v>298.40199999999999</c:v>
                </c:pt>
                <c:pt idx="64">
                  <c:v>299.839</c:v>
                </c:pt>
                <c:pt idx="65">
                  <c:v>299.89299999999997</c:v>
                </c:pt>
                <c:pt idx="66">
                  <c:v>299.89299999999997</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marker>
            <c:symbol val="none"/>
          </c:marker>
          <c:cat>
            <c:numRef>
              <c:f>Sheet1!$A$2:$A$68</c:f>
              <c:numCache>
                <c:formatCode>m/d/yyyy</c:formatCode>
                <c:ptCount val="67"/>
                <c:pt idx="0">
                  <c:v>45107</c:v>
                </c:pt>
                <c:pt idx="1">
                  <c:v>45110</c:v>
                </c:pt>
                <c:pt idx="2">
                  <c:v>45111</c:v>
                </c:pt>
                <c:pt idx="3">
                  <c:v>45112</c:v>
                </c:pt>
                <c:pt idx="4">
                  <c:v>45113</c:v>
                </c:pt>
                <c:pt idx="5">
                  <c:v>45114</c:v>
                </c:pt>
                <c:pt idx="6">
                  <c:v>45117</c:v>
                </c:pt>
                <c:pt idx="7">
                  <c:v>45118</c:v>
                </c:pt>
                <c:pt idx="8">
                  <c:v>45119</c:v>
                </c:pt>
                <c:pt idx="9">
                  <c:v>45120</c:v>
                </c:pt>
                <c:pt idx="10">
                  <c:v>45121</c:v>
                </c:pt>
                <c:pt idx="11">
                  <c:v>45124</c:v>
                </c:pt>
                <c:pt idx="12">
                  <c:v>45125</c:v>
                </c:pt>
                <c:pt idx="13">
                  <c:v>45126</c:v>
                </c:pt>
                <c:pt idx="14">
                  <c:v>45127</c:v>
                </c:pt>
                <c:pt idx="15">
                  <c:v>45128</c:v>
                </c:pt>
                <c:pt idx="16">
                  <c:v>45131</c:v>
                </c:pt>
                <c:pt idx="17">
                  <c:v>45132</c:v>
                </c:pt>
                <c:pt idx="18">
                  <c:v>45133</c:v>
                </c:pt>
                <c:pt idx="19">
                  <c:v>45134</c:v>
                </c:pt>
                <c:pt idx="20">
                  <c:v>45135</c:v>
                </c:pt>
                <c:pt idx="21">
                  <c:v>45138</c:v>
                </c:pt>
                <c:pt idx="22">
                  <c:v>45139</c:v>
                </c:pt>
                <c:pt idx="23">
                  <c:v>45140</c:v>
                </c:pt>
                <c:pt idx="24">
                  <c:v>45141</c:v>
                </c:pt>
                <c:pt idx="25">
                  <c:v>45142</c:v>
                </c:pt>
                <c:pt idx="26">
                  <c:v>45145</c:v>
                </c:pt>
                <c:pt idx="27">
                  <c:v>45146</c:v>
                </c:pt>
                <c:pt idx="28">
                  <c:v>45147</c:v>
                </c:pt>
                <c:pt idx="29">
                  <c:v>45148</c:v>
                </c:pt>
                <c:pt idx="30">
                  <c:v>45149</c:v>
                </c:pt>
                <c:pt idx="31">
                  <c:v>45152</c:v>
                </c:pt>
                <c:pt idx="32">
                  <c:v>45153</c:v>
                </c:pt>
                <c:pt idx="33">
                  <c:v>45154</c:v>
                </c:pt>
                <c:pt idx="34">
                  <c:v>45155</c:v>
                </c:pt>
                <c:pt idx="35">
                  <c:v>45156</c:v>
                </c:pt>
                <c:pt idx="36">
                  <c:v>45159</c:v>
                </c:pt>
                <c:pt idx="37">
                  <c:v>45160</c:v>
                </c:pt>
                <c:pt idx="38">
                  <c:v>45161</c:v>
                </c:pt>
                <c:pt idx="39">
                  <c:v>45162</c:v>
                </c:pt>
                <c:pt idx="40">
                  <c:v>45163</c:v>
                </c:pt>
                <c:pt idx="41">
                  <c:v>45166</c:v>
                </c:pt>
                <c:pt idx="42">
                  <c:v>45167</c:v>
                </c:pt>
                <c:pt idx="43">
                  <c:v>45168</c:v>
                </c:pt>
                <c:pt idx="44">
                  <c:v>45169</c:v>
                </c:pt>
                <c:pt idx="45">
                  <c:v>45170</c:v>
                </c:pt>
                <c:pt idx="46">
                  <c:v>45173</c:v>
                </c:pt>
                <c:pt idx="47">
                  <c:v>45174</c:v>
                </c:pt>
                <c:pt idx="48">
                  <c:v>45175</c:v>
                </c:pt>
                <c:pt idx="49">
                  <c:v>45176</c:v>
                </c:pt>
                <c:pt idx="50">
                  <c:v>45177</c:v>
                </c:pt>
                <c:pt idx="51">
                  <c:v>45180</c:v>
                </c:pt>
                <c:pt idx="52">
                  <c:v>45181</c:v>
                </c:pt>
                <c:pt idx="53">
                  <c:v>45182</c:v>
                </c:pt>
                <c:pt idx="54">
                  <c:v>45183</c:v>
                </c:pt>
                <c:pt idx="55">
                  <c:v>45184</c:v>
                </c:pt>
                <c:pt idx="56">
                  <c:v>45187</c:v>
                </c:pt>
                <c:pt idx="57">
                  <c:v>45188</c:v>
                </c:pt>
                <c:pt idx="58">
                  <c:v>45189</c:v>
                </c:pt>
                <c:pt idx="59">
                  <c:v>45190</c:v>
                </c:pt>
                <c:pt idx="60">
                  <c:v>45191</c:v>
                </c:pt>
                <c:pt idx="61">
                  <c:v>45194</c:v>
                </c:pt>
                <c:pt idx="62">
                  <c:v>45195</c:v>
                </c:pt>
                <c:pt idx="63">
                  <c:v>45196</c:v>
                </c:pt>
                <c:pt idx="64">
                  <c:v>45197</c:v>
                </c:pt>
                <c:pt idx="65">
                  <c:v>45198</c:v>
                </c:pt>
                <c:pt idx="66">
                  <c:v>45199</c:v>
                </c:pt>
              </c:numCache>
            </c:numRef>
          </c:cat>
          <c:val>
            <c:numRef>
              <c:f>Sheet1!$D$2:$D$68</c:f>
              <c:numCache>
                <c:formatCode>General</c:formatCode>
                <c:ptCount val="67"/>
                <c:pt idx="3" formatCode="#,##0.000">
                  <c:v>240</c:v>
                </c:pt>
                <c:pt idx="7" formatCode="#,##0.000">
                  <c:v>240</c:v>
                </c:pt>
                <c:pt idx="11" formatCode="#,##0.000">
                  <c:v>240</c:v>
                </c:pt>
                <c:pt idx="14" formatCode="#,##0.000">
                  <c:v>240</c:v>
                </c:pt>
                <c:pt idx="21" formatCode="#,##0.000">
                  <c:v>240</c:v>
                </c:pt>
                <c:pt idx="22" formatCode="#,##0.000">
                  <c:v>240</c:v>
                </c:pt>
                <c:pt idx="28" formatCode="#,##0.000">
                  <c:v>240</c:v>
                </c:pt>
                <c:pt idx="32" formatCode="#,##0.000">
                  <c:v>240</c:v>
                </c:pt>
                <c:pt idx="34" formatCode="#,##0.000">
                  <c:v>240</c:v>
                </c:pt>
                <c:pt idx="38" formatCode="#,##0.000">
                  <c:v>240</c:v>
                </c:pt>
                <c:pt idx="44" formatCode="#,##0.000">
                  <c:v>240</c:v>
                </c:pt>
                <c:pt idx="47" formatCode="#,##0.000">
                  <c:v>240</c:v>
                </c:pt>
                <c:pt idx="52" formatCode="#,##0.000">
                  <c:v>240</c:v>
                </c:pt>
                <c:pt idx="55" formatCode="#,##0.000">
                  <c:v>240</c:v>
                </c:pt>
                <c:pt idx="57" formatCode="#,##0.000">
                  <c:v>240</c:v>
                </c:pt>
                <c:pt idx="59" formatCode="#,##0.000">
                  <c:v>240</c:v>
                </c:pt>
                <c:pt idx="62" formatCode="#,##0.000">
                  <c:v>240</c:v>
                </c:pt>
                <c:pt idx="65" formatCode="#,##0.000">
                  <c:v>240</c:v>
                </c:pt>
                <c:pt idx="66" formatCode="#,##0.000">
                  <c:v>240</c:v>
                </c:pt>
              </c:numCache>
            </c:numRef>
          </c:val>
          <c:smooth val="0"/>
          <c:extLst>
            <c:ext xmlns:c16="http://schemas.microsoft.com/office/drawing/2014/chart" uri="{C3380CC4-5D6E-409C-BE32-E72D297353CC}">
              <c16:uniqueId val="{00000001-27D3-4B65-BDEB-A7830DFFFC35}"/>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minorUnit val="1"/>
        <c:minorTimeUnit val="months"/>
      </c:dateAx>
      <c:valAx>
        <c:axId val="2079031016"/>
        <c:scaling>
          <c:orientation val="minMax"/>
          <c:max val="340"/>
          <c:min val="28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93997358137992"/>
          <c:y val="0.1673665707261863"/>
          <c:w val="0.83027138274421064"/>
          <c:h val="0.66394640922975823"/>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dLbl>
              <c:idx val="0"/>
              <c:layout>
                <c:manualLayout>
                  <c:x val="0"/>
                  <c:y val="3.803137436259416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4EE-4B7D-99A4-751FBA3CBF6A}"/>
                </c:ext>
              </c:extLst>
            </c:dLbl>
            <c:dLbl>
              <c:idx val="2"/>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54EE-4B7D-99A4-751FBA3CBF6A}"/>
                </c:ext>
              </c:extLst>
            </c:dLbl>
            <c:dLbl>
              <c:idx val="3"/>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54EE-4B7D-99A4-751FBA3CBF6A}"/>
                </c:ext>
              </c:extLst>
            </c:dLbl>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Small Cap</c:v>
                </c:pt>
                <c:pt idx="1">
                  <c:v>Value</c:v>
                </c:pt>
                <c:pt idx="2">
                  <c:v>Large Cap</c:v>
                </c:pt>
                <c:pt idx="3">
                  <c:v>Growth</c:v>
                </c:pt>
              </c:strCache>
            </c:strRef>
          </c:cat>
          <c:val>
            <c:numRef>
              <c:f>Sheet1!$B$3:$B$6</c:f>
              <c:numCache>
                <c:formatCode>#,##0.00;\-#,##0.00</c:formatCode>
                <c:ptCount val="4"/>
                <c:pt idx="0">
                  <c:v>5.1100000000000003</c:v>
                </c:pt>
                <c:pt idx="1">
                  <c:v>0.78</c:v>
                </c:pt>
                <c:pt idx="2">
                  <c:v>-1.43</c:v>
                </c:pt>
                <c:pt idx="3">
                  <c:v>-3.48</c:v>
                </c:pt>
              </c:numCache>
            </c:numRef>
          </c:val>
          <c:extLst>
            <c:ext xmlns:c16="http://schemas.microsoft.com/office/drawing/2014/chart" uri="{C3380CC4-5D6E-409C-BE32-E72D297353CC}">
              <c16:uniqueId val="{00000003-54EE-4B7D-99A4-751FBA3CBF6A}"/>
            </c:ext>
          </c:extLst>
        </c:ser>
        <c:ser>
          <c:idx val="3"/>
          <c:order val="1"/>
          <c:tx>
            <c:strRef>
              <c:f>Sheet1!$C$2</c:f>
              <c:strCache>
                <c:ptCount val="1"/>
                <c:pt idx="0">
                  <c:v>US currency</c:v>
                </c:pt>
              </c:strCache>
            </c:strRef>
          </c:tx>
          <c:spPr>
            <a:solidFill>
              <a:schemeClr val="bg1">
                <a:lumMod val="65000"/>
              </a:schemeClr>
            </a:solidFill>
          </c:spPr>
          <c:invertIfNegative val="0"/>
          <c:dLbls>
            <c:dLbl>
              <c:idx val="0"/>
              <c:layout>
                <c:manualLayout>
                  <c:x val="4.6025470495372138E-7"/>
                  <c:y val="7.606274872518832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4EE-4B7D-99A4-751FBA3CBF6A}"/>
                </c:ext>
              </c:extLst>
            </c:dLbl>
            <c:dLbl>
              <c:idx val="1"/>
              <c:layout>
                <c:manualLayout>
                  <c:x val="1.6994275383924284E-6"/>
                  <c:y val="3.4228236926334748E-6"/>
                </c:manualLayout>
              </c:layout>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4EE-4B7D-99A4-751FBA3CBF6A}"/>
                </c:ext>
              </c:extLst>
            </c:dLbl>
            <c:dLbl>
              <c:idx val="2"/>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6-54EE-4B7D-99A4-751FBA3CBF6A}"/>
                </c:ext>
              </c:extLst>
            </c:dLbl>
            <c:dLbl>
              <c:idx val="3"/>
              <c:tx>
                <c:rich>
                  <a:bodyPr/>
                  <a:lstStyle/>
                  <a:p>
                    <a:fld id="{3763346E-20B6-44FE-A7DE-90D6F55ACC8C}" type="VALUE">
                      <a:rPr lang="en-US">
                        <a:solidFill>
                          <a:srgbClr val="C000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4EE-4B7D-99A4-751FBA3CBF6A}"/>
                </c:ext>
              </c:extLst>
            </c:dLbl>
            <c:numFmt formatCode="0.00;\-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2.93</c:v>
                </c:pt>
                <c:pt idx="1">
                  <c:v>-0.78</c:v>
                </c:pt>
                <c:pt idx="2">
                  <c:v>-2.93</c:v>
                </c:pt>
                <c:pt idx="3">
                  <c:v>-4.92</c:v>
                </c:pt>
              </c:numCache>
            </c:numRef>
          </c:val>
          <c:extLst>
            <c:ext xmlns:c16="http://schemas.microsoft.com/office/drawing/2014/chart" uri="{C3380CC4-5D6E-409C-BE32-E72D297353CC}">
              <c16:uniqueId val="{00000008-54EE-4B7D-99A4-751FBA3CBF6A}"/>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61308227973360463"/>
          <c:y val="5.7959814528593508E-2"/>
          <c:w val="0.38691773127934231"/>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82755254766705E-2"/>
          <c:y val="2.6427866525429625E-2"/>
          <c:w val="0.93622164425251531"/>
          <c:h val="0.76735785856924155"/>
        </c:manualLayout>
      </c:layout>
      <c:barChart>
        <c:barDir val="col"/>
        <c:grouping val="clustered"/>
        <c:varyColors val="0"/>
        <c:ser>
          <c:idx val="0"/>
          <c:order val="0"/>
          <c:tx>
            <c:strRef>
              <c:f>CAD!$B$1</c:f>
              <c:strCache>
                <c:ptCount val="1"/>
                <c:pt idx="0">
                  <c:v>3 Months (USD)</c:v>
                </c:pt>
              </c:strCache>
            </c:strRef>
          </c:tx>
          <c:spPr>
            <a:solidFill>
              <a:schemeClr val="bg1">
                <a:lumMod val="65000"/>
              </a:schemeClr>
            </a:solidFill>
            <a:ln>
              <a:noFill/>
            </a:ln>
            <a:effectLst/>
          </c:spPr>
          <c:invertIfNegative val="0"/>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5-E25B-4B29-B7B9-4EF0AEC85D39}"/>
              </c:ext>
            </c:extLst>
          </c:dPt>
          <c:dPt>
            <c:idx val="12"/>
            <c:invertIfNegative val="0"/>
            <c:bubble3D val="0"/>
            <c:spPr>
              <a:solidFill>
                <a:srgbClr val="A6A6A6"/>
              </a:solidFill>
              <a:ln>
                <a:noFill/>
              </a:ln>
              <a:effectLst/>
            </c:spPr>
            <c:extLst>
              <c:ext xmlns:c16="http://schemas.microsoft.com/office/drawing/2014/chart" uri="{C3380CC4-5D6E-409C-BE32-E72D297353CC}">
                <c16:uniqueId val="{0000000C-4105-4757-B79A-938A9F6064BA}"/>
              </c:ext>
            </c:extLst>
          </c:dPt>
          <c:dPt>
            <c:idx val="15"/>
            <c:invertIfNegative val="0"/>
            <c:bubble3D val="0"/>
            <c:spPr>
              <a:solidFill>
                <a:srgbClr val="A6A6A6"/>
              </a:solidFill>
              <a:ln>
                <a:noFill/>
              </a:ln>
              <a:effectLst/>
            </c:spPr>
            <c:extLst>
              <c:ext xmlns:c16="http://schemas.microsoft.com/office/drawing/2014/chart" uri="{C3380CC4-5D6E-409C-BE32-E72D297353CC}">
                <c16:uniqueId val="{0000000A-412D-4375-A67A-6635197D7DB7}"/>
              </c:ext>
            </c:extLst>
          </c:dPt>
          <c:dPt>
            <c:idx val="19"/>
            <c:invertIfNegative val="0"/>
            <c:bubble3D val="0"/>
            <c:spPr>
              <a:solidFill>
                <a:schemeClr val="bg1">
                  <a:lumMod val="65000"/>
                </a:schemeClr>
              </a:solidFill>
              <a:ln>
                <a:noFill/>
              </a:ln>
              <a:effectLst/>
            </c:spPr>
            <c:extLst>
              <c:ext xmlns:c16="http://schemas.microsoft.com/office/drawing/2014/chart" uri="{C3380CC4-5D6E-409C-BE32-E72D297353CC}">
                <c16:uniqueId val="{00000007-8DB4-4F87-9837-CC17CC3929F9}"/>
              </c:ext>
            </c:extLst>
          </c:dPt>
          <c:dPt>
            <c:idx val="21"/>
            <c:invertIfNegative val="0"/>
            <c:bubble3D val="0"/>
            <c:spPr>
              <a:solidFill>
                <a:srgbClr val="35627D"/>
              </a:solidFill>
              <a:ln>
                <a:noFill/>
              </a:ln>
              <a:effectLst/>
            </c:spPr>
            <c:extLst>
              <c:ext xmlns:c16="http://schemas.microsoft.com/office/drawing/2014/chart" uri="{C3380CC4-5D6E-409C-BE32-E72D297353CC}">
                <c16:uniqueId val="{0000000E-CEAA-4A58-B819-E126405B125F}"/>
              </c:ext>
            </c:extLst>
          </c:dPt>
          <c:dPt>
            <c:idx val="23"/>
            <c:invertIfNegative val="0"/>
            <c:bubble3D val="0"/>
            <c:spPr>
              <a:solidFill>
                <a:srgbClr val="A6A6A6"/>
              </a:solidFill>
              <a:ln>
                <a:noFill/>
              </a:ln>
              <a:effectLst/>
            </c:spPr>
            <c:extLst>
              <c:ext xmlns:c16="http://schemas.microsoft.com/office/drawing/2014/chart" uri="{C3380CC4-5D6E-409C-BE32-E72D297353CC}">
                <c16:uniqueId val="{00000005-3837-405E-9346-DA4AA8A67067}"/>
              </c:ext>
            </c:extLst>
          </c:dPt>
          <c:dPt>
            <c:idx val="29"/>
            <c:invertIfNegative val="0"/>
            <c:bubble3D val="0"/>
            <c:spPr>
              <a:solidFill>
                <a:schemeClr val="bg1">
                  <a:lumMod val="65000"/>
                </a:schemeClr>
              </a:solidFill>
              <a:ln>
                <a:noFill/>
              </a:ln>
              <a:effectLst/>
            </c:spPr>
            <c:extLst>
              <c:ext xmlns:c16="http://schemas.microsoft.com/office/drawing/2014/chart" uri="{C3380CC4-5D6E-409C-BE32-E72D297353CC}">
                <c16:uniqueId val="{00000003-D439-454B-841A-DC45C1A50F4E}"/>
              </c:ext>
            </c:extLst>
          </c:dPt>
          <c:dPt>
            <c:idx val="33"/>
            <c:invertIfNegative val="0"/>
            <c:bubble3D val="0"/>
            <c:spPr>
              <a:solidFill>
                <a:schemeClr val="bg1">
                  <a:lumMod val="65000"/>
                </a:schemeClr>
              </a:solidFill>
              <a:ln>
                <a:noFill/>
              </a:ln>
              <a:effectLst/>
            </c:spPr>
            <c:extLst>
              <c:ext xmlns:c16="http://schemas.microsoft.com/office/drawing/2014/chart" uri="{C3380CC4-5D6E-409C-BE32-E72D297353CC}">
                <c16:uniqueId val="{00000009-EBE5-489A-A2BD-CAE0FCFC2081}"/>
              </c:ext>
            </c:extLst>
          </c:dPt>
          <c:cat>
            <c:strRef>
              <c:f>CAD!$A$2:$A$49</c:f>
              <c:strCache>
                <c:ptCount val="48"/>
                <c:pt idx="0">
                  <c:v>Turkey</c:v>
                </c:pt>
                <c:pt idx="1">
                  <c:v>Egypt</c:v>
                </c:pt>
                <c:pt idx="2">
                  <c:v>Norway</c:v>
                </c:pt>
                <c:pt idx="3">
                  <c:v>UAE</c:v>
                </c:pt>
                <c:pt idx="4">
                  <c:v>Malaysia</c:v>
                </c:pt>
                <c:pt idx="5">
                  <c:v>India</c:v>
                </c:pt>
                <c:pt idx="6">
                  <c:v>Israel</c:v>
                </c:pt>
                <c:pt idx="7">
                  <c:v>Denmark</c:v>
                </c:pt>
                <c:pt idx="8">
                  <c:v>Hungary</c:v>
                </c:pt>
                <c:pt idx="9">
                  <c:v>Czech Republic</c:v>
                </c:pt>
                <c:pt idx="10">
                  <c:v>Qatar</c:v>
                </c:pt>
                <c:pt idx="11">
                  <c:v>Colombia</c:v>
                </c:pt>
                <c:pt idx="12">
                  <c:v>Japan</c:v>
                </c:pt>
                <c:pt idx="13">
                  <c:v>Belgium</c:v>
                </c:pt>
                <c:pt idx="14">
                  <c:v>Singapore</c:v>
                </c:pt>
                <c:pt idx="15">
                  <c:v>UK</c:v>
                </c:pt>
                <c:pt idx="16">
                  <c:v>China</c:v>
                </c:pt>
                <c:pt idx="17">
                  <c:v>Italy</c:v>
                </c:pt>
                <c:pt idx="18">
                  <c:v>Indonesia</c:v>
                </c:pt>
                <c:pt idx="19">
                  <c:v>Austria</c:v>
                </c:pt>
                <c:pt idx="20">
                  <c:v>US</c:v>
                </c:pt>
                <c:pt idx="21">
                  <c:v> </c:v>
                </c:pt>
                <c:pt idx="22">
                  <c:v>Australia</c:v>
                </c:pt>
                <c:pt idx="23">
                  <c:v>South Africa</c:v>
                </c:pt>
                <c:pt idx="24">
                  <c:v>Spain</c:v>
                </c:pt>
                <c:pt idx="25">
                  <c:v>Kuwait</c:v>
                </c:pt>
                <c:pt idx="26">
                  <c:v>Philippines</c:v>
                </c:pt>
                <c:pt idx="27">
                  <c:v>Thailand</c:v>
                </c:pt>
                <c:pt idx="28">
                  <c:v>Canada</c:v>
                </c:pt>
                <c:pt idx="29">
                  <c:v>Peru</c:v>
                </c:pt>
                <c:pt idx="30">
                  <c:v>Saudi Arabia</c:v>
                </c:pt>
                <c:pt idx="31">
                  <c:v>Brazil</c:v>
                </c:pt>
                <c:pt idx="32">
                  <c:v>Korea</c:v>
                </c:pt>
                <c:pt idx="33">
                  <c:v>Switzerland</c:v>
                </c:pt>
                <c:pt idx="34">
                  <c:v>Taiwan</c:v>
                </c:pt>
                <c:pt idx="35">
                  <c:v>Mexico</c:v>
                </c:pt>
                <c:pt idx="36">
                  <c:v>Portugal</c:v>
                </c:pt>
                <c:pt idx="37">
                  <c:v>Finland</c:v>
                </c:pt>
                <c:pt idx="38">
                  <c:v>Sweden</c:v>
                </c:pt>
                <c:pt idx="39">
                  <c:v>France</c:v>
                </c:pt>
                <c:pt idx="40">
                  <c:v>Ireland</c:v>
                </c:pt>
                <c:pt idx="41">
                  <c:v>New Zealand</c:v>
                </c:pt>
                <c:pt idx="42">
                  <c:v>Germany</c:v>
                </c:pt>
                <c:pt idx="43">
                  <c:v>Greece</c:v>
                </c:pt>
                <c:pt idx="44">
                  <c:v>Chile</c:v>
                </c:pt>
                <c:pt idx="45">
                  <c:v>Hong Kong</c:v>
                </c:pt>
                <c:pt idx="46">
                  <c:v>Poland</c:v>
                </c:pt>
                <c:pt idx="47">
                  <c:v>Netherlands</c:v>
                </c:pt>
              </c:strCache>
            </c:strRef>
          </c:cat>
          <c:val>
            <c:numRef>
              <c:f>CAD!$B$2:$B$49</c:f>
              <c:numCache>
                <c:formatCode>0.0000</c:formatCode>
                <c:ptCount val="48"/>
                <c:pt idx="0">
                  <c:v>0.39829999999999999</c:v>
                </c:pt>
                <c:pt idx="1">
                  <c:v>0.19689999999999999</c:v>
                </c:pt>
                <c:pt idx="2">
                  <c:v>7.2400000000000006E-2</c:v>
                </c:pt>
                <c:pt idx="3">
                  <c:v>6.2600000000000003E-2</c:v>
                </c:pt>
                <c:pt idx="4">
                  <c:v>5.1900000000000002E-2</c:v>
                </c:pt>
                <c:pt idx="5">
                  <c:v>4.7300000000000002E-2</c:v>
                </c:pt>
                <c:pt idx="6">
                  <c:v>2.2200000000000001E-2</c:v>
                </c:pt>
                <c:pt idx="7">
                  <c:v>1.17E-2</c:v>
                </c:pt>
                <c:pt idx="8">
                  <c:v>1.1299999999999999E-2</c:v>
                </c:pt>
                <c:pt idx="9">
                  <c:v>7.3000000000000001E-3</c:v>
                </c:pt>
                <c:pt idx="10">
                  <c:v>5.0000000000000001E-3</c:v>
                </c:pt>
                <c:pt idx="11">
                  <c:v>-1.0800000000000001E-2</c:v>
                </c:pt>
                <c:pt idx="12">
                  <c:v>-1.26E-2</c:v>
                </c:pt>
                <c:pt idx="13">
                  <c:v>-1.29E-2</c:v>
                </c:pt>
                <c:pt idx="14">
                  <c:v>-1.3599999999999999E-2</c:v>
                </c:pt>
                <c:pt idx="15">
                  <c:v>-1.7399999999999999E-2</c:v>
                </c:pt>
                <c:pt idx="16">
                  <c:v>-2.1100000000000001E-2</c:v>
                </c:pt>
                <c:pt idx="17">
                  <c:v>-2.3900000000000001E-2</c:v>
                </c:pt>
                <c:pt idx="18">
                  <c:v>-2.6200000000000001E-2</c:v>
                </c:pt>
                <c:pt idx="19">
                  <c:v>-2.7099999999999999E-2</c:v>
                </c:pt>
                <c:pt idx="20">
                  <c:v>-3.2500000000000001E-2</c:v>
                </c:pt>
                <c:pt idx="21">
                  <c:v>-3.4000000000000002E-2</c:v>
                </c:pt>
                <c:pt idx="22">
                  <c:v>-3.5099999999999999E-2</c:v>
                </c:pt>
                <c:pt idx="23">
                  <c:v>-3.5299999999999998E-2</c:v>
                </c:pt>
                <c:pt idx="24">
                  <c:v>-3.5299999999999998E-2</c:v>
                </c:pt>
                <c:pt idx="25">
                  <c:v>-3.5700000000000003E-2</c:v>
                </c:pt>
                <c:pt idx="26">
                  <c:v>-3.5900000000000001E-2</c:v>
                </c:pt>
                <c:pt idx="27">
                  <c:v>-3.6900000000000002E-2</c:v>
                </c:pt>
                <c:pt idx="28">
                  <c:v>-3.9199999999999999E-2</c:v>
                </c:pt>
                <c:pt idx="29">
                  <c:v>-3.9699999999999999E-2</c:v>
                </c:pt>
                <c:pt idx="30">
                  <c:v>-4.4600000000000001E-2</c:v>
                </c:pt>
                <c:pt idx="31">
                  <c:v>-4.5499999999999999E-2</c:v>
                </c:pt>
                <c:pt idx="32">
                  <c:v>-5.5100000000000003E-2</c:v>
                </c:pt>
                <c:pt idx="33">
                  <c:v>-5.5500000000000001E-2</c:v>
                </c:pt>
                <c:pt idx="34">
                  <c:v>-5.9400000000000001E-2</c:v>
                </c:pt>
                <c:pt idx="35">
                  <c:v>-6.0100000000000001E-2</c:v>
                </c:pt>
                <c:pt idx="36">
                  <c:v>-6.13E-2</c:v>
                </c:pt>
                <c:pt idx="37">
                  <c:v>-6.6100000000000006E-2</c:v>
                </c:pt>
                <c:pt idx="38">
                  <c:v>-6.6299999999999998E-2</c:v>
                </c:pt>
                <c:pt idx="39">
                  <c:v>-6.9599999999999995E-2</c:v>
                </c:pt>
                <c:pt idx="40">
                  <c:v>-7.2599999999999998E-2</c:v>
                </c:pt>
                <c:pt idx="41">
                  <c:v>-7.3400000000000007E-2</c:v>
                </c:pt>
                <c:pt idx="42">
                  <c:v>-7.7499999999999999E-2</c:v>
                </c:pt>
                <c:pt idx="43">
                  <c:v>-7.8600000000000003E-2</c:v>
                </c:pt>
                <c:pt idx="44">
                  <c:v>-9.9900000000000003E-2</c:v>
                </c:pt>
                <c:pt idx="45">
                  <c:v>-0.1042</c:v>
                </c:pt>
                <c:pt idx="46">
                  <c:v>-0.1061</c:v>
                </c:pt>
                <c:pt idx="47">
                  <c:v>-0.1318</c:v>
                </c:pt>
              </c:numCache>
            </c:numRef>
          </c:val>
          <c:extLst>
            <c:ext xmlns:c16="http://schemas.microsoft.com/office/drawing/2014/chart" uri="{C3380CC4-5D6E-409C-BE32-E72D297353CC}">
              <c16:uniqueId val="{00000000-ADC7-4A7A-A041-471A7E35A6B5}"/>
            </c:ext>
          </c:extLst>
        </c:ser>
        <c:dLbls>
          <c:showLegendKey val="0"/>
          <c:showVal val="0"/>
          <c:showCatName val="0"/>
          <c:showSerName val="0"/>
          <c:showPercent val="0"/>
          <c:showBubbleSize val="0"/>
        </c:dLbls>
        <c:gapWidth val="100"/>
        <c:overlap val="100"/>
        <c:axId val="1716767584"/>
        <c:axId val="1712898032"/>
      </c:barChart>
      <c:catAx>
        <c:axId val="17167675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lgn="just">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2898032"/>
        <c:crossesAt val="0"/>
        <c:auto val="0"/>
        <c:lblAlgn val="r"/>
        <c:lblOffset val="100"/>
        <c:tickLblSkip val="1"/>
        <c:noMultiLvlLbl val="0"/>
      </c:catAx>
      <c:valAx>
        <c:axId val="1712898032"/>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12700">
            <a:solidFill>
              <a:schemeClr val="bg1">
                <a:lumMod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6767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67415009366858"/>
          <c:y val="4.3685026731706898E-2"/>
          <c:w val="0.66936878735922911"/>
          <c:h val="0.89145483403628323"/>
        </c:manualLayout>
      </c:layout>
      <c:barChart>
        <c:barDir val="bar"/>
        <c:grouping val="clustered"/>
        <c:varyColors val="0"/>
        <c:ser>
          <c:idx val="0"/>
          <c:order val="0"/>
          <c:tx>
            <c:strRef>
              <c:f>Sheet1!$B$1</c:f>
              <c:strCache>
                <c:ptCount val="1"/>
                <c:pt idx="0">
                  <c:v>3 Months
neg</c:v>
                </c:pt>
              </c:strCache>
            </c:strRef>
          </c:tx>
          <c:spPr>
            <a:solidFill>
              <a:schemeClr val="bg1">
                <a:lumMod val="65000"/>
              </a:schemeClr>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E2-46DB-A242-E1A54E446CEE}"/>
                </c:ext>
              </c:extLst>
            </c:dLbl>
            <c:dLbl>
              <c:idx val="1"/>
              <c:tx>
                <c:rich>
                  <a:bodyPr/>
                  <a:lstStyle/>
                  <a:p>
                    <a:fld id="{76A47229-2008-4F58-B87F-A03844100373}" type="VALUE">
                      <a:rPr lang="en-US" smtClean="0"/>
                      <a:pPr/>
                      <a:t>[VALUE]</a:t>
                    </a:fld>
                    <a:r>
                      <a:rPr lang="en-US" dirty="0"/>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E2C-4504-84F3-D6AE9A95970D}"/>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Sheet1!$A$2:$A$3</c:f>
              <c:strCache>
                <c:ptCount val="2"/>
                <c:pt idx="0">
                  <c:v>Global ex US REITS</c:v>
                </c:pt>
                <c:pt idx="1">
                  <c:v>US REITS</c:v>
                </c:pt>
              </c:strCache>
            </c:strRef>
          </c:cat>
          <c:val>
            <c:numRef>
              <c:f>Sheet1!$B$2:$B$3</c:f>
              <c:numCache>
                <c:formatCode>General</c:formatCode>
                <c:ptCount val="2"/>
                <c:pt idx="0">
                  <c:v>-4.4800000000000004</c:v>
                </c:pt>
                <c:pt idx="1">
                  <c:v>-7.4</c:v>
                </c:pt>
              </c:numCache>
            </c:numRef>
          </c:val>
          <c:extLst>
            <c:ext xmlns:c16="http://schemas.microsoft.com/office/drawing/2014/chart" uri="{C3380CC4-5D6E-409C-BE32-E72D297353CC}">
              <c16:uniqueId val="{00000000-E71A-444D-BD6B-C2D3C7402066}"/>
            </c:ext>
          </c:extLst>
        </c:ser>
        <c:ser>
          <c:idx val="1"/>
          <c:order val="1"/>
          <c:tx>
            <c:strRef>
              <c:f>Sheet1!$C$1</c:f>
              <c:strCache>
                <c:ptCount val="1"/>
                <c:pt idx="0">
                  <c:v>3 Months
positive</c:v>
                </c:pt>
              </c:strCache>
            </c:strRef>
          </c:tx>
          <c:spPr>
            <a:solidFill>
              <a:schemeClr val="bg1">
                <a:lumMod val="7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Global ex US REITS</c:v>
                </c:pt>
                <c:pt idx="1">
                  <c:v>US REITS</c:v>
                </c:pt>
              </c:strCache>
            </c:strRef>
          </c:cat>
          <c:val>
            <c:numRef>
              <c:f>Sheet1!$C$2:$C$3</c:f>
              <c:numCache>
                <c:formatCode>General</c:formatCode>
                <c:ptCount val="2"/>
                <c:pt idx="0" formatCode="0.00">
                  <c:v>0</c:v>
                </c:pt>
                <c:pt idx="1">
                  <c:v>0</c:v>
                </c:pt>
              </c:numCache>
            </c:numRef>
          </c:val>
          <c:extLst>
            <c:ext xmlns:c16="http://schemas.microsoft.com/office/drawing/2014/chart" uri="{C3380CC4-5D6E-409C-BE32-E72D297353CC}">
              <c16:uniqueId val="{00000001-522C-4B4B-B686-34DFC3C4EB84}"/>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ax val="0"/>
          <c:min val="-9"/>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3133974747912515"/>
          <c:y val="0.11696433431514265"/>
          <c:w val="0.34070796114655005"/>
          <c:h val="0.719691150685278"/>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2D2-4047-8053-3B35ADF2ABD7}"/>
              </c:ext>
            </c:extLst>
          </c:dPt>
          <c:dPt>
            <c:idx val="1"/>
            <c:bubble3D val="0"/>
            <c:extLst>
              <c:ext xmlns:c16="http://schemas.microsoft.com/office/drawing/2014/chart" uri="{C3380CC4-5D6E-409C-BE32-E72D297353CC}">
                <c16:uniqueId val="{00000002-42D2-4047-8053-3B35ADF2ABD7}"/>
              </c:ext>
            </c:extLst>
          </c:dPt>
          <c:dLbls>
            <c:dLbl>
              <c:idx val="0"/>
              <c:layout>
                <c:manualLayout>
                  <c:x val="1.2161550473069811E-2"/>
                  <c:y val="-5.9230757811267215E-2"/>
                </c:manualLayout>
              </c:layout>
              <c:tx>
                <c:rich>
                  <a:bodyPr anchor="t" anchorCtr="1"/>
                  <a:lstStyle/>
                  <a:p>
                    <a:pPr algn="l">
                      <a:defRPr sz="2800"/>
                    </a:pPr>
                    <a:r>
                      <a:rPr lang="en-US" dirty="0">
                        <a:solidFill>
                          <a:schemeClr val="bg2"/>
                        </a:solidFill>
                      </a:rPr>
                      <a:t>68%</a:t>
                    </a:r>
                  </a:p>
                  <a:p>
                    <a:pPr algn="l">
                      <a:defRPr sz="2800"/>
                    </a:pPr>
                    <a:r>
                      <a:rPr lang="en-US" sz="900" b="1" dirty="0">
                        <a:solidFill>
                          <a:schemeClr val="tx1">
                            <a:lumMod val="50000"/>
                            <a:lumOff val="50000"/>
                          </a:schemeClr>
                        </a:solidFill>
                      </a:rPr>
                      <a:t>US</a:t>
                    </a:r>
                    <a:br>
                      <a:rPr lang="en-US" sz="900" b="1" dirty="0">
                        <a:solidFill>
                          <a:schemeClr val="tx1">
                            <a:lumMod val="50000"/>
                            <a:lumOff val="50000"/>
                          </a:schemeClr>
                        </a:solidFill>
                      </a:rPr>
                    </a:br>
                    <a:r>
                      <a:rPr lang="en-US" sz="900" b="0" dirty="0">
                        <a:solidFill>
                          <a:schemeClr val="tx1">
                            <a:lumMod val="50000"/>
                            <a:lumOff val="50000"/>
                          </a:schemeClr>
                        </a:solidFill>
                      </a:rPr>
                      <a:t>$844 billion</a:t>
                    </a:r>
                    <a:br>
                      <a:rPr lang="en-US" sz="900" b="0" dirty="0">
                        <a:solidFill>
                          <a:schemeClr val="tx1">
                            <a:lumMod val="50000"/>
                            <a:lumOff val="50000"/>
                          </a:schemeClr>
                        </a:solidFill>
                      </a:rPr>
                    </a:br>
                    <a:r>
                      <a:rPr lang="en-US" sz="900" b="0" dirty="0">
                        <a:solidFill>
                          <a:schemeClr val="tx1">
                            <a:lumMod val="50000"/>
                            <a:lumOff val="50000"/>
                          </a:schemeClr>
                        </a:solidFill>
                      </a:rPr>
                      <a:t>107 REITs</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976183167"/>
                      <c:h val="0.67314327249854433"/>
                    </c:manualLayout>
                  </c15:layout>
                  <c15:showDataLabelsRange val="0"/>
                </c:ext>
                <c:ext xmlns:c16="http://schemas.microsoft.com/office/drawing/2014/chart" uri="{C3380CC4-5D6E-409C-BE32-E72D297353CC}">
                  <c16:uniqueId val="{00000001-42D2-4047-8053-3B35ADF2ABD7}"/>
                </c:ext>
              </c:extLst>
            </c:dLbl>
            <c:dLbl>
              <c:idx val="1"/>
              <c:layout>
                <c:manualLayout>
                  <c:x val="-3.1629141493057594E-2"/>
                  <c:y val="0.13778191737076709"/>
                </c:manualLayout>
              </c:layout>
              <c:tx>
                <c:rich>
                  <a:bodyPr/>
                  <a:lstStyle/>
                  <a:p>
                    <a:pPr algn="l">
                      <a:defRPr sz="2800"/>
                    </a:pPr>
                    <a:r>
                      <a:rPr lang="en-US" dirty="0">
                        <a:solidFill>
                          <a:schemeClr val="accent1"/>
                        </a:solidFill>
                      </a:rPr>
                      <a:t>32%</a:t>
                    </a:r>
                  </a:p>
                  <a:p>
                    <a:pPr algn="l">
                      <a:defRPr sz="2800"/>
                    </a:pPr>
                    <a:r>
                      <a:rPr lang="en-US" sz="900" b="1" dirty="0">
                        <a:solidFill>
                          <a:schemeClr val="tx1">
                            <a:lumMod val="50000"/>
                            <a:lumOff val="50000"/>
                          </a:schemeClr>
                        </a:solidFill>
                      </a:rPr>
                      <a:t>Global ex US</a:t>
                    </a:r>
                  </a:p>
                  <a:p>
                    <a:pPr algn="l">
                      <a:defRPr sz="2800"/>
                    </a:pPr>
                    <a:r>
                      <a:rPr lang="en-US" sz="900" dirty="0">
                        <a:solidFill>
                          <a:schemeClr val="tx1">
                            <a:lumMod val="50000"/>
                            <a:lumOff val="50000"/>
                          </a:schemeClr>
                        </a:solidFill>
                      </a:rPr>
                      <a:t>$390 billion</a:t>
                    </a:r>
                    <a:br>
                      <a:rPr lang="en-US" sz="900" dirty="0">
                        <a:solidFill>
                          <a:schemeClr val="tx1">
                            <a:lumMod val="50000"/>
                            <a:lumOff val="50000"/>
                          </a:schemeClr>
                        </a:solidFill>
                      </a:rPr>
                    </a:br>
                    <a:r>
                      <a:rPr lang="en-US" sz="900" dirty="0">
                        <a:solidFill>
                          <a:schemeClr val="tx1">
                            <a:lumMod val="50000"/>
                            <a:lumOff val="50000"/>
                          </a:schemeClr>
                        </a:solidFill>
                      </a:rPr>
                      <a:t>285 REITs</a:t>
                    </a:r>
                    <a:br>
                      <a:rPr lang="en-US" sz="900" dirty="0">
                        <a:solidFill>
                          <a:schemeClr val="tx1">
                            <a:lumMod val="50000"/>
                            <a:lumOff val="50000"/>
                          </a:schemeClr>
                        </a:solidFill>
                      </a:rPr>
                    </a:br>
                    <a:r>
                      <a:rPr lang="en-US" sz="900" dirty="0">
                        <a:solidFill>
                          <a:schemeClr val="tx1">
                            <a:lumMod val="50000"/>
                            <a:lumOff val="50000"/>
                          </a:schemeClr>
                        </a:solidFill>
                      </a:rPr>
                      <a:t>(25 other</a:t>
                    </a:r>
                    <a:br>
                      <a:rPr lang="en-US" sz="900" dirty="0">
                        <a:solidFill>
                          <a:schemeClr val="tx1">
                            <a:lumMod val="50000"/>
                            <a:lumOff val="50000"/>
                          </a:schemeClr>
                        </a:solidFill>
                      </a:rPr>
                    </a:br>
                    <a:r>
                      <a:rPr lang="en-US" sz="900" dirty="0">
                        <a:solidFill>
                          <a:schemeClr val="tx1">
                            <a:lumMod val="50000"/>
                            <a:lumOff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188008514556336"/>
                      <c:h val="0.63707731294718184"/>
                    </c:manualLayout>
                  </c15:layout>
                  <c15:showDataLabelsRange val="0"/>
                </c:ext>
                <c:ext xmlns:c16="http://schemas.microsoft.com/office/drawing/2014/chart" uri="{C3380CC4-5D6E-409C-BE32-E72D297353CC}">
                  <c16:uniqueId val="{00000002-42D2-4047-8053-3B35ADF2ABD7}"/>
                </c:ext>
              </c:extLst>
            </c:dLbl>
            <c:dLbl>
              <c:idx val="2"/>
              <c:delete val="1"/>
              <c:extLst>
                <c:ext xmlns:c15="http://schemas.microsoft.com/office/drawing/2012/chart" uri="{CE6537A1-D6FC-4f65-9D91-7224C49458BB}"/>
                <c:ext xmlns:c16="http://schemas.microsoft.com/office/drawing/2014/chart" uri="{C3380CC4-5D6E-409C-BE32-E72D297353CC}">
                  <c16:uniqueId val="{00000003-42D2-4047-8053-3B35ADF2ABD7}"/>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c:v>
                </c:pt>
                <c:pt idx="1">
                  <c:v>S&amp;P Global Ex-U.S. REIT Index</c:v>
                </c:pt>
              </c:strCache>
            </c:strRef>
          </c:cat>
          <c:val>
            <c:numRef>
              <c:f>Sheet1!$C$2:$C$3</c:f>
              <c:numCache>
                <c:formatCode>_(* #,##0_);_(* \(#,##0\);_(* "-"_);_(@_)</c:formatCode>
                <c:ptCount val="2"/>
                <c:pt idx="0">
                  <c:v>843724995303</c:v>
                </c:pt>
                <c:pt idx="1">
                  <c:v>390288746341</c:v>
                </c:pt>
              </c:numCache>
            </c:numRef>
          </c:val>
          <c:extLst>
            <c:ext xmlns:c16="http://schemas.microsoft.com/office/drawing/2014/chart" uri="{C3380CC4-5D6E-409C-BE32-E72D297353CC}">
              <c16:uniqueId val="{00000004-42D2-4047-8053-3B35ADF2ABD7}"/>
            </c:ext>
          </c:extLst>
        </c:ser>
        <c:ser>
          <c:idx val="1"/>
          <c:order val="1"/>
          <c:tx>
            <c:strRef>
              <c:f>Sheet1!$D$1</c:f>
              <c:strCache>
                <c:ptCount val="1"/>
                <c:pt idx="0">
                  <c:v>Market</c:v>
                </c:pt>
              </c:strCache>
            </c:strRef>
          </c:tx>
          <c:cat>
            <c:strRef>
              <c:f>Sheet1!$B$2:$B$3</c:f>
              <c:strCache>
                <c:ptCount val="2"/>
                <c:pt idx="0">
                  <c:v>Dow Jones U.S. Select REIT Index</c:v>
                </c:pt>
                <c:pt idx="1">
                  <c:v>S&amp;P Global Ex-U.S. REIT Index</c:v>
                </c:pt>
              </c:strCache>
            </c:strRef>
          </c:cat>
          <c:val>
            <c:numRef>
              <c:f>Sheet1!$D$2:$D$3</c:f>
              <c:numCache>
                <c:formatCode>_(* #,##0.0_);_(* \(#,##0.0\);_(* "-"?_);_(@_)</c:formatCode>
                <c:ptCount val="2"/>
                <c:pt idx="0">
                  <c:v>0</c:v>
                </c:pt>
                <c:pt idx="1">
                  <c:v>0</c:v>
                </c:pt>
              </c:numCache>
            </c:numRef>
          </c:val>
          <c:extLst>
            <c:ext xmlns:c16="http://schemas.microsoft.com/office/drawing/2014/chart" uri="{C3380CC4-5D6E-409C-BE32-E72D297353CC}">
              <c16:uniqueId val="{00000003-9C5F-489E-BF06-D2EBFB14B42C}"/>
            </c:ext>
          </c:extLst>
        </c:ser>
        <c:ser>
          <c:idx val="2"/>
          <c:order val="2"/>
          <c:tx>
            <c:strRef>
              <c:f>Sheet1!$E$1</c:f>
              <c:strCache>
                <c:ptCount val="1"/>
                <c:pt idx="0">
                  <c:v>Percent</c:v>
                </c:pt>
              </c:strCache>
            </c:strRef>
          </c:tx>
          <c:cat>
            <c:strRef>
              <c:f>Sheet1!$B$2:$B$3</c:f>
              <c:strCache>
                <c:ptCount val="2"/>
                <c:pt idx="0">
                  <c:v>Dow Jones U.S. Select REIT Index</c:v>
                </c:pt>
                <c:pt idx="1">
                  <c:v>S&amp;P Global Ex-U.S. REIT Index</c:v>
                </c:pt>
              </c:strCache>
            </c:strRef>
          </c:cat>
          <c:val>
            <c:numRef>
              <c:f>Sheet1!$E$2:$E$3</c:f>
              <c:numCache>
                <c:formatCode>0%</c:formatCode>
                <c:ptCount val="2"/>
                <c:pt idx="0">
                  <c:v>0.68</c:v>
                </c:pt>
                <c:pt idx="1">
                  <c:v>0.32</c:v>
                </c:pt>
              </c:numCache>
            </c:numRef>
          </c:val>
          <c:extLst>
            <c:ext xmlns:c16="http://schemas.microsoft.com/office/drawing/2014/chart" uri="{C3380CC4-5D6E-409C-BE32-E72D297353CC}">
              <c16:uniqueId val="{00000005-D833-413F-B25C-529C26F41F66}"/>
            </c:ext>
          </c:extLst>
        </c:ser>
        <c:ser>
          <c:idx val="3"/>
          <c:order val="3"/>
          <c:tx>
            <c:strRef>
              <c:f>Sheet1!$F$1</c:f>
              <c:strCache>
                <c:ptCount val="1"/>
                <c:pt idx="0">
                  <c:v>$Billion</c:v>
                </c:pt>
              </c:strCache>
            </c:strRef>
          </c:tx>
          <c:cat>
            <c:strRef>
              <c:f>Sheet1!$B$2:$B$3</c:f>
              <c:strCache>
                <c:ptCount val="2"/>
                <c:pt idx="0">
                  <c:v>Dow Jones U.S. Select REIT Index</c:v>
                </c:pt>
                <c:pt idx="1">
                  <c:v>S&amp;P Global Ex-U.S. REIT Index</c:v>
                </c:pt>
              </c:strCache>
            </c:strRef>
          </c:cat>
          <c:val>
            <c:numRef>
              <c:f>Sheet1!$F$2:$F$3</c:f>
              <c:numCache>
                <c:formatCode>_(* #,##0.0_);_(* \(#,##0.0\);_(* "-"?_);_(@_)</c:formatCode>
                <c:ptCount val="2"/>
                <c:pt idx="0">
                  <c:v>844</c:v>
                </c:pt>
                <c:pt idx="1">
                  <c:v>390</c:v>
                </c:pt>
              </c:numCache>
            </c:numRef>
          </c:val>
          <c:extLst>
            <c:ext xmlns:c16="http://schemas.microsoft.com/office/drawing/2014/chart" uri="{C3380CC4-5D6E-409C-BE32-E72D297353CC}">
              <c16:uniqueId val="{00000006-D833-413F-B25C-529C26F41F66}"/>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17286788283628"/>
          <c:y val="8.3841489595866972E-2"/>
          <c:w val="0.6896993340255182"/>
          <c:h val="0.9019551352460935"/>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E9A-4C22-9200-311EC3AA74ED}"/>
                </c:ext>
              </c:extLst>
            </c:dLbl>
            <c:dLbl>
              <c:idx val="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E9A-4C22-9200-311EC3AA74ED}"/>
                </c:ext>
              </c:extLst>
            </c:dLbl>
            <c:dLbl>
              <c:idx val="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E9A-4C22-9200-311EC3AA74ED}"/>
                </c:ext>
              </c:extLst>
            </c:dLbl>
            <c:dLbl>
              <c:idx val="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E9A-4C22-9200-311EC3AA74ED}"/>
                </c:ext>
              </c:extLst>
            </c:dLbl>
            <c:dLbl>
              <c:idx val="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E9A-4C22-9200-311EC3AA74ED}"/>
                </c:ext>
              </c:extLst>
            </c:dLbl>
            <c:dLbl>
              <c:idx val="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E9A-4C22-9200-311EC3AA74ED}"/>
                </c:ext>
              </c:extLst>
            </c:dLbl>
            <c:dLbl>
              <c:idx val="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E9A-4C22-9200-311EC3AA74ED}"/>
                </c:ext>
              </c:extLst>
            </c:dLbl>
            <c:dLbl>
              <c:idx val="7"/>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E9A-4C22-9200-311EC3AA74ED}"/>
                </c:ext>
              </c:extLst>
            </c:dLbl>
            <c:dLbl>
              <c:idx val="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E9A-4C22-9200-311EC3AA74ED}"/>
                </c:ext>
              </c:extLst>
            </c:dLbl>
            <c:dLbl>
              <c:idx val="9"/>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E9A-4C22-9200-311EC3AA74ED}"/>
                </c:ext>
              </c:extLst>
            </c:dLbl>
            <c:dLbl>
              <c:idx val="1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E9A-4C22-9200-311EC3AA74ED}"/>
                </c:ext>
              </c:extLst>
            </c:dLbl>
            <c:dLbl>
              <c:idx val="1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E9A-4C22-9200-311EC3AA74ED}"/>
                </c:ext>
              </c:extLst>
            </c:dLbl>
            <c:dLbl>
              <c:idx val="1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E9A-4C22-9200-311EC3AA74ED}"/>
                </c:ext>
              </c:extLst>
            </c:dLbl>
            <c:dLbl>
              <c:idx val="1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E9A-4C22-9200-311EC3AA74ED}"/>
                </c:ext>
              </c:extLst>
            </c:dLbl>
            <c:dLbl>
              <c:idx val="1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E9A-4C22-9200-311EC3AA74ED}"/>
                </c:ext>
              </c:extLst>
            </c:dLbl>
            <c:dLbl>
              <c:idx val="1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E9A-4C22-9200-311EC3AA74ED}"/>
                </c:ext>
              </c:extLst>
            </c:dLbl>
            <c:dLbl>
              <c:idx val="1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E9A-4C22-9200-311EC3AA74ED}"/>
                </c:ext>
              </c:extLst>
            </c:dLbl>
            <c:dLbl>
              <c:idx val="17"/>
              <c:numFmt formatCode="#0.00;\-#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E9A-4C22-9200-311EC3AA74ED}"/>
                </c:ext>
              </c:extLst>
            </c:dLbl>
            <c:dLbl>
              <c:idx val="1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E9A-4C22-9200-311EC3AA74ED}"/>
                </c:ext>
              </c:extLst>
            </c:dLbl>
            <c:numFmt formatCode="#0.00;\-#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Low Sulphur Gas Oil</c:v>
                </c:pt>
                <c:pt idx="1">
                  <c:v>Heating Oil</c:v>
                </c:pt>
                <c:pt idx="2">
                  <c:v>WTI Crude Oil</c:v>
                </c:pt>
                <c:pt idx="3">
                  <c:v>Brent Crude Oil</c:v>
                </c:pt>
                <c:pt idx="4">
                  <c:v>Sugar</c:v>
                </c:pt>
                <c:pt idx="5">
                  <c:v>Unleaded Gas</c:v>
                </c:pt>
                <c:pt idx="6">
                  <c:v>Zinc</c:v>
                </c:pt>
                <c:pt idx="7">
                  <c:v>Cotton</c:v>
                </c:pt>
                <c:pt idx="8">
                  <c:v>Aluminum</c:v>
                </c:pt>
                <c:pt idx="9">
                  <c:v>Lead</c:v>
                </c:pt>
                <c:pt idx="10">
                  <c:v>Live Cattle</c:v>
                </c:pt>
                <c:pt idx="11">
                  <c:v>Lean Hogs</c:v>
                </c:pt>
                <c:pt idx="12">
                  <c:v>Copper</c:v>
                </c:pt>
                <c:pt idx="13">
                  <c:v>Silver</c:v>
                </c:pt>
                <c:pt idx="14">
                  <c:v>Soybean Meal</c:v>
                </c:pt>
                <c:pt idx="15">
                  <c:v>Corn</c:v>
                </c:pt>
                <c:pt idx="16">
                  <c:v>Soybean</c:v>
                </c:pt>
                <c:pt idx="17">
                  <c:v>Gold</c:v>
                </c:pt>
                <c:pt idx="18">
                  <c:v>Soybean Oil</c:v>
                </c:pt>
                <c:pt idx="19">
                  <c:v>Coffee</c:v>
                </c:pt>
                <c:pt idx="20">
                  <c:v>Nickel</c:v>
                </c:pt>
                <c:pt idx="21">
                  <c:v>Natural Gas</c:v>
                </c:pt>
                <c:pt idx="22">
                  <c:v>Kansas Wheat</c:v>
                </c:pt>
                <c:pt idx="23">
                  <c:v>Wheat</c:v>
                </c:pt>
              </c:strCache>
            </c:strRef>
          </c:cat>
          <c:val>
            <c:numRef>
              <c:f>Sheet1!$B$2:$B$25</c:f>
              <c:numCache>
                <c:formatCode>General</c:formatCode>
                <c:ptCount val="24"/>
                <c:pt idx="11" formatCode="#,##0.00;\-#,##0.00;">
                  <c:v>-0.69</c:v>
                </c:pt>
                <c:pt idx="12" formatCode="#,##0.00;\-#,##0.00;">
                  <c:v>-1.42</c:v>
                </c:pt>
                <c:pt idx="13" formatCode="#,##0.00;\-#,##0.00;">
                  <c:v>-3.93</c:v>
                </c:pt>
                <c:pt idx="14" formatCode="#,##0.00;\-#,##0.00;">
                  <c:v>-4.05</c:v>
                </c:pt>
                <c:pt idx="15" formatCode="#0.00;[Red]\-#0.00;">
                  <c:v>-4.99</c:v>
                </c:pt>
                <c:pt idx="16" formatCode="#,##0.00;\-#,##0.00;">
                  <c:v>-5.08</c:v>
                </c:pt>
                <c:pt idx="17" formatCode="#,##0.00;\-#,##0.00;">
                  <c:v>-5.16</c:v>
                </c:pt>
                <c:pt idx="18" formatCode="#,##0.00;\-#,##0.00;">
                  <c:v>-5.32</c:v>
                </c:pt>
                <c:pt idx="19" formatCode="#,##0.00;\-#,##0.00;">
                  <c:v>-7.86</c:v>
                </c:pt>
                <c:pt idx="20" formatCode="#,##0.00;\-#,##0.00;">
                  <c:v>-10.15</c:v>
                </c:pt>
                <c:pt idx="21" formatCode="#,##0.00;\-#,##0.00;">
                  <c:v>-10.4</c:v>
                </c:pt>
                <c:pt idx="22" formatCode="#,##0.00;\-#,##0.00;">
                  <c:v>-18.32</c:v>
                </c:pt>
                <c:pt idx="23" formatCode="#,##0.00;\-#,##0.00;">
                  <c:v>-20.02</c:v>
                </c:pt>
              </c:numCache>
            </c:numRef>
          </c:val>
          <c:extLst>
            <c:ext xmlns:c16="http://schemas.microsoft.com/office/drawing/2014/chart" uri="{C3380CC4-5D6E-409C-BE32-E72D297353CC}">
              <c16:uniqueId val="{00000013-AE9A-4C22-9200-311EC3AA74ED}"/>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Low Sulphur Gas Oil</c:v>
                </c:pt>
                <c:pt idx="1">
                  <c:v>Heating Oil</c:v>
                </c:pt>
                <c:pt idx="2">
                  <c:v>WTI Crude Oil</c:v>
                </c:pt>
                <c:pt idx="3">
                  <c:v>Brent Crude Oil</c:v>
                </c:pt>
                <c:pt idx="4">
                  <c:v>Sugar</c:v>
                </c:pt>
                <c:pt idx="5">
                  <c:v>Unleaded Gas</c:v>
                </c:pt>
                <c:pt idx="6">
                  <c:v>Zinc</c:v>
                </c:pt>
                <c:pt idx="7">
                  <c:v>Cotton</c:v>
                </c:pt>
                <c:pt idx="8">
                  <c:v>Aluminum</c:v>
                </c:pt>
                <c:pt idx="9">
                  <c:v>Lead</c:v>
                </c:pt>
                <c:pt idx="10">
                  <c:v>Live Cattle</c:v>
                </c:pt>
                <c:pt idx="11">
                  <c:v>Lean Hogs</c:v>
                </c:pt>
                <c:pt idx="12">
                  <c:v>Copper</c:v>
                </c:pt>
                <c:pt idx="13">
                  <c:v>Silver</c:v>
                </c:pt>
                <c:pt idx="14">
                  <c:v>Soybean Meal</c:v>
                </c:pt>
                <c:pt idx="15">
                  <c:v>Corn</c:v>
                </c:pt>
                <c:pt idx="16">
                  <c:v>Soybean</c:v>
                </c:pt>
                <c:pt idx="17">
                  <c:v>Gold</c:v>
                </c:pt>
                <c:pt idx="18">
                  <c:v>Soybean Oil</c:v>
                </c:pt>
                <c:pt idx="19">
                  <c:v>Coffee</c:v>
                </c:pt>
                <c:pt idx="20">
                  <c:v>Nickel</c:v>
                </c:pt>
                <c:pt idx="21">
                  <c:v>Natural Gas</c:v>
                </c:pt>
                <c:pt idx="22">
                  <c:v>Kansas Wheat</c:v>
                </c:pt>
                <c:pt idx="23">
                  <c:v>Wheat</c:v>
                </c:pt>
              </c:strCache>
            </c:strRef>
          </c:cat>
          <c:val>
            <c:numRef>
              <c:f>Sheet1!$C$2:$C$25</c:f>
              <c:numCache>
                <c:formatCode>#,##0.00;\-#,##0.00;</c:formatCode>
                <c:ptCount val="24"/>
                <c:pt idx="0">
                  <c:v>43.22</c:v>
                </c:pt>
                <c:pt idx="1">
                  <c:v>39.15</c:v>
                </c:pt>
                <c:pt idx="2">
                  <c:v>29.99</c:v>
                </c:pt>
                <c:pt idx="3">
                  <c:v>22.89</c:v>
                </c:pt>
                <c:pt idx="4">
                  <c:v>15.07</c:v>
                </c:pt>
                <c:pt idx="5">
                  <c:v>11.27</c:v>
                </c:pt>
                <c:pt idx="6">
                  <c:v>10.78</c:v>
                </c:pt>
                <c:pt idx="7">
                  <c:v>8.44</c:v>
                </c:pt>
                <c:pt idx="8">
                  <c:v>7.84</c:v>
                </c:pt>
                <c:pt idx="9">
                  <c:v>3.47</c:v>
                </c:pt>
                <c:pt idx="10">
                  <c:v>1.9</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AE9A-4C22-9200-311EC3AA74ED}"/>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in val="-30"/>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18831622080049765"/>
          <c:w val="0.86383052970651397"/>
          <c:h val="0.53676885965070908"/>
        </c:manualLayout>
      </c:layout>
      <c:barChart>
        <c:barDir val="col"/>
        <c:grouping val="clustered"/>
        <c:varyColors val="0"/>
        <c:ser>
          <c:idx val="1"/>
          <c:order val="1"/>
          <c:tx>
            <c:strRef>
              <c:f>Sheet1!$C$1</c:f>
              <c:strCache>
                <c:ptCount val="1"/>
                <c:pt idx="0">
                  <c:v>YTM</c:v>
                </c:pt>
              </c:strCache>
            </c:strRef>
          </c:tx>
          <c:spPr>
            <a:solidFill>
              <a:schemeClr val="bg1">
                <a:lumMod val="65000"/>
              </a:schemeClr>
            </a:solidFill>
            <a:effectLst/>
          </c:spPr>
          <c:invertIfNegative val="0"/>
          <c:dLbls>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4.59</c:v>
                </c:pt>
                <c:pt idx="1">
                  <c:v>4.42</c:v>
                </c:pt>
                <c:pt idx="2">
                  <c:v>5.48</c:v>
                </c:pt>
                <c:pt idx="3">
                  <c:v>6.17</c:v>
                </c:pt>
              </c:numCache>
            </c:numRef>
          </c:val>
          <c:extLst>
            <c:ext xmlns:c16="http://schemas.microsoft.com/office/drawing/2014/chart" uri="{C3380CC4-5D6E-409C-BE32-E72D297353CC}">
              <c16:uniqueId val="{00000001-0B7C-483B-8CAD-12B724BB1FDB}"/>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YTW</c:v>
                </c:pt>
              </c:strCache>
            </c:strRef>
          </c:tx>
          <c:spPr>
            <a:solidFill>
              <a:schemeClr val="accent2">
                <a:lumMod val="75000"/>
              </a:schemeClr>
            </a:solidFill>
            <a:ln w="0" cap="flat" cmpd="sng" algn="ctr">
              <a:noFill/>
              <a:prstDash val="solid"/>
              <a:round/>
              <a:headEnd type="none" w="med" len="med"/>
              <a:tailEnd type="none" w="med" len="med"/>
            </a:ln>
            <a:effectLst/>
          </c:spPr>
          <c:invertIfNegative val="0"/>
          <c:dPt>
            <c:idx val="1"/>
            <c:invertIfNegative val="0"/>
            <c:bubble3D val="0"/>
            <c:extLst>
              <c:ext xmlns:c16="http://schemas.microsoft.com/office/drawing/2014/chart" uri="{C3380CC4-5D6E-409C-BE32-E72D297353CC}">
                <c16:uniqueId val="{00000000-5981-4208-9426-90633C02D95D}"/>
              </c:ext>
            </c:extLst>
          </c:dPt>
          <c:dLbls>
            <c:dLbl>
              <c:idx val="1"/>
              <c:layout>
                <c:manualLayout>
                  <c:x val="3.4694469519536142E-18"/>
                  <c:y val="0.11253042462468754"/>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469970528"/>
                      <c:h val="3.8329421380599846E-2"/>
                    </c:manualLayout>
                  </c15:layout>
                </c:ext>
                <c:ext xmlns:c16="http://schemas.microsoft.com/office/drawing/2014/chart" uri="{C3380CC4-5D6E-409C-BE32-E72D297353CC}">
                  <c16:uniqueId val="{00000000-5981-4208-9426-90633C02D95D}"/>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81-4208-9426-90633C02D95D}"/>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1-4208-9426-90633C02D95D}"/>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4.25</c:v>
                </c:pt>
              </c:numCache>
            </c:numRef>
          </c:val>
          <c:extLst>
            <c:ext xmlns:c16="http://schemas.microsoft.com/office/drawing/2014/chart" uri="{C3380CC4-5D6E-409C-BE32-E72D297353CC}">
              <c16:uniqueId val="{00000003-5981-4208-9426-90633C02D95D}"/>
            </c:ext>
          </c:extLst>
        </c:ser>
        <c:dLbls>
          <c:showLegendKey val="0"/>
          <c:showVal val="0"/>
          <c:showCatName val="0"/>
          <c:showSerName val="0"/>
          <c:showPercent val="0"/>
          <c:showBubbleSize val="0"/>
        </c:dLbls>
        <c:gapWidth val="24"/>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6497314793708685"/>
          <c:h val="0.55820465193645863"/>
        </c:manualLayout>
      </c:layout>
      <c:scatterChart>
        <c:scatterStyle val="lineMarker"/>
        <c:varyColors val="0"/>
        <c:ser>
          <c:idx val="0"/>
          <c:order val="0"/>
          <c:tx>
            <c:strRef>
              <c:f>Sheet1!$B$1</c:f>
              <c:strCache>
                <c:ptCount val="1"/>
                <c:pt idx="0">
                  <c:v>9/30/2023</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B2CE-48DB-A766-0152A2AC50C3}"/>
                </c:ext>
              </c:extLst>
            </c:dLbl>
            <c:dLbl>
              <c:idx val="1"/>
              <c:delete val="1"/>
              <c:extLst>
                <c:ext xmlns:c15="http://schemas.microsoft.com/office/drawing/2012/chart" uri="{CE6537A1-D6FC-4f65-9D91-7224C49458BB}"/>
                <c:ext xmlns:c16="http://schemas.microsoft.com/office/drawing/2014/chart" uri="{C3380CC4-5D6E-409C-BE32-E72D297353CC}">
                  <c16:uniqueId val="{00000004-B2CE-48DB-A766-0152A2AC50C3}"/>
                </c:ext>
              </c:extLst>
            </c:dLbl>
            <c:dLbl>
              <c:idx val="2"/>
              <c:delete val="1"/>
              <c:extLst>
                <c:ext xmlns:c15="http://schemas.microsoft.com/office/drawing/2012/chart" uri="{CE6537A1-D6FC-4f65-9D91-7224C49458BB}"/>
                <c:ext xmlns:c16="http://schemas.microsoft.com/office/drawing/2014/chart" uri="{C3380CC4-5D6E-409C-BE32-E72D297353CC}">
                  <c16:uniqueId val="{00000003-B2CE-48DB-A766-0152A2AC50C3}"/>
                </c:ext>
              </c:extLst>
            </c:dLbl>
            <c:dLbl>
              <c:idx val="3"/>
              <c:delete val="1"/>
              <c:extLst>
                <c:ext xmlns:c15="http://schemas.microsoft.com/office/drawing/2012/chart" uri="{CE6537A1-D6FC-4f65-9D91-7224C49458BB}"/>
                <c:ext xmlns:c16="http://schemas.microsoft.com/office/drawing/2014/chart" uri="{C3380CC4-5D6E-409C-BE32-E72D297353CC}">
                  <c16:uniqueId val="{00000005-B2CE-48DB-A766-0152A2AC50C3}"/>
                </c:ext>
              </c:extLst>
            </c:dLbl>
            <c:dLbl>
              <c:idx val="4"/>
              <c:delete val="1"/>
              <c:extLst>
                <c:ext xmlns:c15="http://schemas.microsoft.com/office/drawing/2012/chart" uri="{CE6537A1-D6FC-4f65-9D91-7224C49458BB}"/>
                <c:ext xmlns:c16="http://schemas.microsoft.com/office/drawing/2014/chart" uri="{C3380CC4-5D6E-409C-BE32-E72D297353CC}">
                  <c16:uniqueId val="{00000002-B2CE-48DB-A766-0152A2AC50C3}"/>
                </c:ext>
              </c:extLst>
            </c:dLbl>
            <c:dLbl>
              <c:idx val="5"/>
              <c:delete val="1"/>
              <c:extLst>
                <c:ext xmlns:c15="http://schemas.microsoft.com/office/drawing/2012/chart" uri="{CE6537A1-D6FC-4f65-9D91-7224C49458BB}"/>
                <c:ext xmlns:c16="http://schemas.microsoft.com/office/drawing/2014/chart" uri="{C3380CC4-5D6E-409C-BE32-E72D297353CC}">
                  <c16:uniqueId val="{00000001-B2CE-48DB-A766-0152A2AC50C3}"/>
                </c:ext>
              </c:extLst>
            </c:dLbl>
            <c:dLbl>
              <c:idx val="6"/>
              <c:delete val="1"/>
              <c:extLst>
                <c:ext xmlns:c15="http://schemas.microsoft.com/office/drawing/2012/chart" uri="{CE6537A1-D6FC-4f65-9D91-7224C49458BB}"/>
                <c:ext xmlns:c16="http://schemas.microsoft.com/office/drawing/2014/chart" uri="{C3380CC4-5D6E-409C-BE32-E72D297353CC}">
                  <c16:uniqueId val="{00000000-B2CE-48DB-A766-0152A2AC50C3}"/>
                </c:ext>
              </c:extLst>
            </c:dLbl>
            <c:dLbl>
              <c:idx val="7"/>
              <c:layout>
                <c:manualLayout>
                  <c:x val="-7.719778132360763E-3"/>
                  <c:y val="-5.8030886927826529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1E0-422C-816A-26355DE0990C}"/>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5.55</c:v>
                </c:pt>
                <c:pt idx="1">
                  <c:v>5.53</c:v>
                </c:pt>
                <c:pt idx="2">
                  <c:v>5.46</c:v>
                </c:pt>
                <c:pt idx="3">
                  <c:v>5.03</c:v>
                </c:pt>
                <c:pt idx="4">
                  <c:v>4.8</c:v>
                </c:pt>
                <c:pt idx="5">
                  <c:v>4.5999999999999996</c:v>
                </c:pt>
                <c:pt idx="6">
                  <c:v>4.59</c:v>
                </c:pt>
                <c:pt idx="7">
                  <c:v>4.7300000000000004</c:v>
                </c:pt>
              </c:numCache>
            </c:numRef>
          </c:yVal>
          <c:smooth val="0"/>
          <c:extLst>
            <c:ext xmlns:c16="http://schemas.microsoft.com/office/drawing/2014/chart" uri="{C3380CC4-5D6E-409C-BE32-E72D297353CC}">
              <c16:uniqueId val="{00000001-21E0-422C-816A-26355DE0990C}"/>
            </c:ext>
          </c:extLst>
        </c:ser>
        <c:ser>
          <c:idx val="1"/>
          <c:order val="1"/>
          <c:tx>
            <c:strRef>
              <c:f>Sheet1!$C$1</c:f>
              <c:strCache>
                <c:ptCount val="1"/>
                <c:pt idx="0">
                  <c:v>6/30/2023</c:v>
                </c:pt>
              </c:strCache>
            </c:strRef>
          </c:tx>
          <c:spPr>
            <a:ln>
              <a:solidFill>
                <a:srgbClr val="437189"/>
              </a:solidFill>
            </a:ln>
          </c:spPr>
          <c:marker>
            <c:symbol val="none"/>
          </c:marker>
          <c:dLbls>
            <c:dLbl>
              <c:idx val="7"/>
              <c:layout>
                <c:manualLayout>
                  <c:x val="-2.315933439708243E-2"/>
                  <c:y val="-7.0090650757614597E-3"/>
                </c:manualLayout>
              </c:layout>
              <c:dLblPos val="r"/>
              <c:showLegendKey val="0"/>
              <c:showVal val="0"/>
              <c:showCatName val="0"/>
              <c:showSerName val="1"/>
              <c:showPercent val="0"/>
              <c:showBubbleSize val="0"/>
              <c:extLst>
                <c:ext xmlns:c15="http://schemas.microsoft.com/office/drawing/2012/chart" uri="{CE6537A1-D6FC-4f65-9D91-7224C49458BB}">
                  <c15:layout>
                    <c:manualLayout>
                      <c:w val="0.20084947952283261"/>
                      <c:h val="6.1358231145929983E-2"/>
                    </c:manualLayout>
                  </c15:layout>
                </c:ext>
                <c:ext xmlns:c16="http://schemas.microsoft.com/office/drawing/2014/chart" uri="{C3380CC4-5D6E-409C-BE32-E72D297353CC}">
                  <c16:uniqueId val="{00000002-21E0-422C-816A-26355DE0990C}"/>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5.43</c:v>
                </c:pt>
                <c:pt idx="1">
                  <c:v>5.47</c:v>
                </c:pt>
                <c:pt idx="2">
                  <c:v>5.4</c:v>
                </c:pt>
                <c:pt idx="3">
                  <c:v>4.87</c:v>
                </c:pt>
                <c:pt idx="4">
                  <c:v>4.49</c:v>
                </c:pt>
                <c:pt idx="5">
                  <c:v>4.13</c:v>
                </c:pt>
                <c:pt idx="6">
                  <c:v>3.81</c:v>
                </c:pt>
                <c:pt idx="7">
                  <c:v>3.85</c:v>
                </c:pt>
              </c:numCache>
            </c:numRef>
          </c:yVal>
          <c:smooth val="0"/>
          <c:extLst>
            <c:ext xmlns:c16="http://schemas.microsoft.com/office/drawing/2014/chart" uri="{C3380CC4-5D6E-409C-BE32-E72D297353CC}">
              <c16:uniqueId val="{00000003-21E0-422C-816A-26355DE0990C}"/>
            </c:ext>
          </c:extLst>
        </c:ser>
        <c:ser>
          <c:idx val="2"/>
          <c:order val="2"/>
          <c:tx>
            <c:strRef>
              <c:f>Sheet1!$D$1</c:f>
              <c:strCache>
                <c:ptCount val="1"/>
                <c:pt idx="0">
                  <c:v>9/30/2022</c:v>
                </c:pt>
              </c:strCache>
            </c:strRef>
          </c:tx>
          <c:spPr>
            <a:ln>
              <a:solidFill>
                <a:srgbClr val="93A37C"/>
              </a:solidFill>
            </a:ln>
          </c:spPr>
          <c:marker>
            <c:symbol val="none"/>
          </c:marker>
          <c:dLbls>
            <c:dLbl>
              <c:idx val="7"/>
              <c:layout>
                <c:manualLayout>
                  <c:x val="-1.1579667198541144E-2"/>
                  <c:y val="2.982164542689763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1E0-422C-816A-26355DE0990C}"/>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3.33</c:v>
                </c:pt>
                <c:pt idx="1">
                  <c:v>3.92</c:v>
                </c:pt>
                <c:pt idx="2">
                  <c:v>4.05</c:v>
                </c:pt>
                <c:pt idx="3">
                  <c:v>4.22</c:v>
                </c:pt>
                <c:pt idx="4">
                  <c:v>4.25</c:v>
                </c:pt>
                <c:pt idx="5">
                  <c:v>4.0599999999999996</c:v>
                </c:pt>
                <c:pt idx="6">
                  <c:v>3.83</c:v>
                </c:pt>
                <c:pt idx="7">
                  <c:v>3.79</c:v>
                </c:pt>
              </c:numCache>
            </c:numRef>
          </c:yVal>
          <c:smooth val="0"/>
          <c:extLst>
            <c:ext xmlns:c16="http://schemas.microsoft.com/office/drawing/2014/chart" uri="{C3380CC4-5D6E-409C-BE32-E72D297353CC}">
              <c16:uniqueId val="{00000005-21E0-422C-816A-26355DE0990C}"/>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6"/>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1325100687338796"/>
          <c:h val="0.66533743950346791"/>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2.0001039136912993E-2"/>
                  <c:y val="-9.4969774109561599E-3"/>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245452518985198"/>
                      <c:h val="8.4086345381526081E-2"/>
                    </c:manualLayout>
                  </c15:layout>
                </c:ext>
                <c:ext xmlns:c16="http://schemas.microsoft.com/office/drawing/2014/chart" uri="{C3380CC4-5D6E-409C-BE32-E72D297353CC}">
                  <c16:uniqueId val="{00000000-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4.9859999999999998</c:v>
                </c:pt>
                <c:pt idx="1">
                  <c:v>4.7469999999999999</c:v>
                </c:pt>
                <c:pt idx="2">
                  <c:v>4.4820000000000002</c:v>
                </c:pt>
                <c:pt idx="3">
                  <c:v>4.3869999999999996</c:v>
                </c:pt>
                <c:pt idx="4">
                  <c:v>4.3390000000000004</c:v>
                </c:pt>
                <c:pt idx="5">
                  <c:v>4.3259999999999996</c:v>
                </c:pt>
                <c:pt idx="6">
                  <c:v>4.3380000000000001</c:v>
                </c:pt>
                <c:pt idx="7">
                  <c:v>4.3659999999999997</c:v>
                </c:pt>
                <c:pt idx="8">
                  <c:v>4.4059999999999997</c:v>
                </c:pt>
                <c:pt idx="9">
                  <c:v>4.452</c:v>
                </c:pt>
                <c:pt idx="10">
                  <c:v>4.5010000000000003</c:v>
                </c:pt>
                <c:pt idx="11">
                  <c:v>4.55</c:v>
                </c:pt>
                <c:pt idx="12">
                  <c:v>4.5970000000000004</c:v>
                </c:pt>
                <c:pt idx="13">
                  <c:v>4.6420000000000003</c:v>
                </c:pt>
                <c:pt idx="14">
                  <c:v>4.6829999999999998</c:v>
                </c:pt>
                <c:pt idx="15">
                  <c:v>4.72</c:v>
                </c:pt>
                <c:pt idx="16">
                  <c:v>4.7519999999999998</c:v>
                </c:pt>
                <c:pt idx="17">
                  <c:v>4.7789999999999999</c:v>
                </c:pt>
                <c:pt idx="18">
                  <c:v>4.8019999999999996</c:v>
                </c:pt>
                <c:pt idx="19">
                  <c:v>4.8209999999999997</c:v>
                </c:pt>
                <c:pt idx="20">
                  <c:v>4.835</c:v>
                </c:pt>
                <c:pt idx="21">
                  <c:v>4.8449999999999998</c:v>
                </c:pt>
                <c:pt idx="22">
                  <c:v>4.8520000000000003</c:v>
                </c:pt>
                <c:pt idx="23">
                  <c:v>4.8550000000000004</c:v>
                </c:pt>
                <c:pt idx="24">
                  <c:v>4.8550000000000004</c:v>
                </c:pt>
                <c:pt idx="25">
                  <c:v>4.8529999999999998</c:v>
                </c:pt>
                <c:pt idx="26">
                  <c:v>4.8490000000000002</c:v>
                </c:pt>
                <c:pt idx="27">
                  <c:v>4.843</c:v>
                </c:pt>
                <c:pt idx="28">
                  <c:v>4.835</c:v>
                </c:pt>
                <c:pt idx="29">
                  <c:v>4.8259999999999996</c:v>
                </c:pt>
              </c:numCache>
            </c:numRef>
          </c:val>
          <c:smooth val="0"/>
          <c:extLst>
            <c:ext xmlns:c16="http://schemas.microsoft.com/office/drawing/2014/chart" uri="{C3380CC4-5D6E-409C-BE32-E72D297353CC}">
              <c16:uniqueId val="{00000001-750D-4E22-9AE2-B5DC9923EB4E}"/>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1.7510797805745087E-2"/>
                  <c:y val="8.3671299370711195E-3"/>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0150037962018"/>
                      <c:h val="9.2453145917001323E-2"/>
                    </c:manualLayout>
                  </c15:layout>
                </c:ext>
                <c:ext xmlns:c16="http://schemas.microsoft.com/office/drawing/2014/chart" uri="{C3380CC4-5D6E-409C-BE32-E72D297353CC}">
                  <c16:uniqueId val="{00000002-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5.38</c:v>
                </c:pt>
                <c:pt idx="1">
                  <c:v>5.2930000000000001</c:v>
                </c:pt>
                <c:pt idx="2">
                  <c:v>5.0890000000000004</c:v>
                </c:pt>
                <c:pt idx="3">
                  <c:v>4.8639999999999999</c:v>
                </c:pt>
                <c:pt idx="4">
                  <c:v>4.702</c:v>
                </c:pt>
                <c:pt idx="5">
                  <c:v>4.5890000000000004</c:v>
                </c:pt>
                <c:pt idx="6">
                  <c:v>4.5149999999999997</c:v>
                </c:pt>
                <c:pt idx="7">
                  <c:v>4.4690000000000003</c:v>
                </c:pt>
                <c:pt idx="8">
                  <c:v>4.4450000000000003</c:v>
                </c:pt>
                <c:pt idx="9">
                  <c:v>4.4349999999999996</c:v>
                </c:pt>
                <c:pt idx="10">
                  <c:v>4.4359999999999999</c:v>
                </c:pt>
                <c:pt idx="11">
                  <c:v>4.4429999999999996</c:v>
                </c:pt>
                <c:pt idx="12">
                  <c:v>4.4539999999999997</c:v>
                </c:pt>
                <c:pt idx="13">
                  <c:v>4.4669999999999996</c:v>
                </c:pt>
                <c:pt idx="14">
                  <c:v>4.4790000000000001</c:v>
                </c:pt>
                <c:pt idx="15">
                  <c:v>4.4889999999999999</c:v>
                </c:pt>
                <c:pt idx="16">
                  <c:v>4.4980000000000002</c:v>
                </c:pt>
                <c:pt idx="17">
                  <c:v>4.5039999999999996</c:v>
                </c:pt>
                <c:pt idx="18">
                  <c:v>4.508</c:v>
                </c:pt>
                <c:pt idx="19">
                  <c:v>4.5090000000000003</c:v>
                </c:pt>
                <c:pt idx="20">
                  <c:v>4.5060000000000002</c:v>
                </c:pt>
                <c:pt idx="21">
                  <c:v>4.5010000000000003</c:v>
                </c:pt>
                <c:pt idx="22">
                  <c:v>4.4939999999999998</c:v>
                </c:pt>
                <c:pt idx="23">
                  <c:v>4.484</c:v>
                </c:pt>
                <c:pt idx="24">
                  <c:v>4.4720000000000004</c:v>
                </c:pt>
                <c:pt idx="25">
                  <c:v>4.4589999999999996</c:v>
                </c:pt>
                <c:pt idx="26">
                  <c:v>4.444</c:v>
                </c:pt>
                <c:pt idx="27">
                  <c:v>4.4269999999999996</c:v>
                </c:pt>
                <c:pt idx="28">
                  <c:v>4.41</c:v>
                </c:pt>
                <c:pt idx="29">
                  <c:v>4.3920000000000003</c:v>
                </c:pt>
              </c:numCache>
            </c:numRef>
          </c:val>
          <c:smooth val="0"/>
          <c:extLst>
            <c:ext xmlns:c16="http://schemas.microsoft.com/office/drawing/2014/chart" uri="{C3380CC4-5D6E-409C-BE32-E72D297353CC}">
              <c16:uniqueId val="{00000003-750D-4E22-9AE2-B5DC9923EB4E}"/>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3417467441882114"/>
          <c:h val="0.66533743950346791"/>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1.3133207608436E-2"/>
                  <c:y val="-3.5726897089671021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-6.5000000000000002E-2</c:v>
                </c:pt>
                <c:pt idx="1">
                  <c:v>4.4999999999999998E-2</c:v>
                </c:pt>
                <c:pt idx="2">
                  <c:v>0.109</c:v>
                </c:pt>
                <c:pt idx="3">
                  <c:v>0.219</c:v>
                </c:pt>
                <c:pt idx="4">
                  <c:v>0.32900000000000001</c:v>
                </c:pt>
                <c:pt idx="5">
                  <c:v>0.42099999999999999</c:v>
                </c:pt>
                <c:pt idx="6">
                  <c:v>0.52300000000000002</c:v>
                </c:pt>
                <c:pt idx="7">
                  <c:v>0.64</c:v>
                </c:pt>
                <c:pt idx="8">
                  <c:v>0.70499999999999996</c:v>
                </c:pt>
                <c:pt idx="9">
                  <c:v>0.8</c:v>
                </c:pt>
                <c:pt idx="10">
                  <c:v>0.88400000000000001</c:v>
                </c:pt>
                <c:pt idx="11">
                  <c:v>0.96299999999999997</c:v>
                </c:pt>
                <c:pt idx="12">
                  <c:v>1.0389999999999999</c:v>
                </c:pt>
                <c:pt idx="13">
                  <c:v>1.109</c:v>
                </c:pt>
                <c:pt idx="14">
                  <c:v>1.175</c:v>
                </c:pt>
                <c:pt idx="15">
                  <c:v>1.236</c:v>
                </c:pt>
                <c:pt idx="16">
                  <c:v>1.2909999999999999</c:v>
                </c:pt>
                <c:pt idx="17">
                  <c:v>1.3420000000000001</c:v>
                </c:pt>
                <c:pt idx="18">
                  <c:v>1.3879999999999999</c:v>
                </c:pt>
                <c:pt idx="19">
                  <c:v>1.43</c:v>
                </c:pt>
                <c:pt idx="20">
                  <c:v>1.466</c:v>
                </c:pt>
                <c:pt idx="21">
                  <c:v>1.498</c:v>
                </c:pt>
                <c:pt idx="22">
                  <c:v>1.5249999999999999</c:v>
                </c:pt>
                <c:pt idx="23">
                  <c:v>1.548</c:v>
                </c:pt>
                <c:pt idx="24">
                  <c:v>1.5680000000000001</c:v>
                </c:pt>
                <c:pt idx="25">
                  <c:v>1.5840000000000001</c:v>
                </c:pt>
                <c:pt idx="26">
                  <c:v>1.5960000000000001</c:v>
                </c:pt>
                <c:pt idx="27">
                  <c:v>1.607</c:v>
                </c:pt>
                <c:pt idx="28">
                  <c:v>1.615</c:v>
                </c:pt>
                <c:pt idx="29">
                  <c:v>1.621</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1.3133207608436E-2"/>
                  <c:y val="3.7868007462922557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-0.125</c:v>
                </c:pt>
                <c:pt idx="1">
                  <c:v>-7.4999999999999997E-2</c:v>
                </c:pt>
                <c:pt idx="2">
                  <c:v>-7.1999999999999995E-2</c:v>
                </c:pt>
                <c:pt idx="3">
                  <c:v>-2.5000000000000001E-2</c:v>
                </c:pt>
                <c:pt idx="4">
                  <c:v>6.8000000000000005E-2</c:v>
                </c:pt>
                <c:pt idx="5">
                  <c:v>0.123</c:v>
                </c:pt>
                <c:pt idx="6">
                  <c:v>0.187</c:v>
                </c:pt>
                <c:pt idx="7">
                  <c:v>0.27100000000000002</c:v>
                </c:pt>
                <c:pt idx="8">
                  <c:v>0.35699999999999998</c:v>
                </c:pt>
                <c:pt idx="9">
                  <c:v>0.438</c:v>
                </c:pt>
                <c:pt idx="10">
                  <c:v>0.51700000000000002</c:v>
                </c:pt>
                <c:pt idx="11">
                  <c:v>0.59099999999999997</c:v>
                </c:pt>
                <c:pt idx="12">
                  <c:v>0.66</c:v>
                </c:pt>
                <c:pt idx="13">
                  <c:v>0.72299999999999998</c:v>
                </c:pt>
                <c:pt idx="14">
                  <c:v>0.78100000000000003</c:v>
                </c:pt>
                <c:pt idx="15">
                  <c:v>0.83399999999999996</c:v>
                </c:pt>
                <c:pt idx="16">
                  <c:v>0.88300000000000001</c:v>
                </c:pt>
                <c:pt idx="17">
                  <c:v>0.92900000000000005</c:v>
                </c:pt>
                <c:pt idx="18">
                  <c:v>0.97099999999999997</c:v>
                </c:pt>
                <c:pt idx="19">
                  <c:v>1.0109999999999999</c:v>
                </c:pt>
                <c:pt idx="20">
                  <c:v>1.048</c:v>
                </c:pt>
                <c:pt idx="21">
                  <c:v>1.083</c:v>
                </c:pt>
                <c:pt idx="22">
                  <c:v>1.115</c:v>
                </c:pt>
                <c:pt idx="23">
                  <c:v>1.1439999999999999</c:v>
                </c:pt>
                <c:pt idx="24">
                  <c:v>1.17</c:v>
                </c:pt>
                <c:pt idx="25">
                  <c:v>1.194</c:v>
                </c:pt>
                <c:pt idx="26">
                  <c:v>1.214</c:v>
                </c:pt>
                <c:pt idx="27">
                  <c:v>1.2310000000000001</c:v>
                </c:pt>
                <c:pt idx="28">
                  <c:v>1.246</c:v>
                </c:pt>
                <c:pt idx="29">
                  <c:v>1.258</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89730478053262"/>
          <c:y val="6.9267226385858388E-2"/>
          <c:w val="0.62566031284725199"/>
          <c:h val="0.66533743950346791"/>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2.1527061974460852E-2"/>
                  <c:y val="-2.3176366884862284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016554735658863"/>
                      <c:h val="6.7352744310575627E-2"/>
                    </c:manualLayout>
                  </c15:layout>
                </c:ext>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4.22</c:v>
                </c:pt>
                <c:pt idx="1">
                  <c:v>4.0780000000000003</c:v>
                </c:pt>
                <c:pt idx="2">
                  <c:v>4.0739999999999998</c:v>
                </c:pt>
                <c:pt idx="3">
                  <c:v>4.1260000000000003</c:v>
                </c:pt>
                <c:pt idx="4">
                  <c:v>4.1849999999999996</c:v>
                </c:pt>
                <c:pt idx="5">
                  <c:v>4.2460000000000004</c:v>
                </c:pt>
                <c:pt idx="6">
                  <c:v>4.306</c:v>
                </c:pt>
                <c:pt idx="7">
                  <c:v>4.3639999999999999</c:v>
                </c:pt>
                <c:pt idx="8">
                  <c:v>4.4189999999999996</c:v>
                </c:pt>
                <c:pt idx="9">
                  <c:v>4.4710000000000001</c:v>
                </c:pt>
                <c:pt idx="10">
                  <c:v>4.5199999999999996</c:v>
                </c:pt>
                <c:pt idx="11">
                  <c:v>4.5650000000000004</c:v>
                </c:pt>
                <c:pt idx="12">
                  <c:v>4.6070000000000002</c:v>
                </c:pt>
                <c:pt idx="13">
                  <c:v>4.6449999999999996</c:v>
                </c:pt>
                <c:pt idx="14">
                  <c:v>4.68</c:v>
                </c:pt>
                <c:pt idx="15">
                  <c:v>4.7110000000000003</c:v>
                </c:pt>
                <c:pt idx="16">
                  <c:v>4.7380000000000004</c:v>
                </c:pt>
                <c:pt idx="17">
                  <c:v>4.7619999999999996</c:v>
                </c:pt>
                <c:pt idx="18">
                  <c:v>4.7830000000000004</c:v>
                </c:pt>
                <c:pt idx="19">
                  <c:v>4.8</c:v>
                </c:pt>
                <c:pt idx="20">
                  <c:v>4.8129999999999997</c:v>
                </c:pt>
                <c:pt idx="21">
                  <c:v>4.8230000000000004</c:v>
                </c:pt>
                <c:pt idx="22">
                  <c:v>4.83</c:v>
                </c:pt>
                <c:pt idx="23">
                  <c:v>4.8330000000000002</c:v>
                </c:pt>
                <c:pt idx="24">
                  <c:v>4.8339999999999996</c:v>
                </c:pt>
                <c:pt idx="25">
                  <c:v>4.8310000000000004</c:v>
                </c:pt>
                <c:pt idx="26">
                  <c:v>4.8250000000000002</c:v>
                </c:pt>
                <c:pt idx="27">
                  <c:v>4.819</c:v>
                </c:pt>
                <c:pt idx="28">
                  <c:v>4.819</c:v>
                </c:pt>
                <c:pt idx="29">
                  <c:v>4.819</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1.7301964806779195E-2"/>
                  <c:y val="-4.5786821827994394E-3"/>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4076685523104"/>
                      <c:h val="5.89859437751004E-2"/>
                    </c:manualLayout>
                  </c15:layout>
                </c:ext>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4.33</c:v>
                </c:pt>
                <c:pt idx="1">
                  <c:v>4.1479999999999997</c:v>
                </c:pt>
                <c:pt idx="2">
                  <c:v>4.0439999999999996</c:v>
                </c:pt>
                <c:pt idx="3">
                  <c:v>4</c:v>
                </c:pt>
                <c:pt idx="4">
                  <c:v>3.98</c:v>
                </c:pt>
                <c:pt idx="5">
                  <c:v>3.9750000000000001</c:v>
                </c:pt>
                <c:pt idx="6">
                  <c:v>3.9809999999999999</c:v>
                </c:pt>
                <c:pt idx="7">
                  <c:v>3.996</c:v>
                </c:pt>
                <c:pt idx="8">
                  <c:v>4.0170000000000003</c:v>
                </c:pt>
                <c:pt idx="9">
                  <c:v>4.0430000000000001</c:v>
                </c:pt>
                <c:pt idx="10">
                  <c:v>4.0720000000000001</c:v>
                </c:pt>
                <c:pt idx="11">
                  <c:v>4.1029999999999998</c:v>
                </c:pt>
                <c:pt idx="12">
                  <c:v>4.1349999999999998</c:v>
                </c:pt>
                <c:pt idx="13">
                  <c:v>4.1669999999999998</c:v>
                </c:pt>
                <c:pt idx="14">
                  <c:v>4.1989999999999998</c:v>
                </c:pt>
                <c:pt idx="15">
                  <c:v>4.2290000000000001</c:v>
                </c:pt>
                <c:pt idx="16">
                  <c:v>4.2560000000000002</c:v>
                </c:pt>
                <c:pt idx="17">
                  <c:v>4.2809999999999997</c:v>
                </c:pt>
                <c:pt idx="18">
                  <c:v>4.3040000000000003</c:v>
                </c:pt>
                <c:pt idx="19">
                  <c:v>4.3220000000000001</c:v>
                </c:pt>
                <c:pt idx="20">
                  <c:v>4.3380000000000001</c:v>
                </c:pt>
                <c:pt idx="21">
                  <c:v>4.3490000000000002</c:v>
                </c:pt>
                <c:pt idx="22">
                  <c:v>4.3550000000000004</c:v>
                </c:pt>
                <c:pt idx="23">
                  <c:v>4.3579999999999997</c:v>
                </c:pt>
                <c:pt idx="24">
                  <c:v>4.3559999999999999</c:v>
                </c:pt>
                <c:pt idx="25">
                  <c:v>4.3490000000000002</c:v>
                </c:pt>
                <c:pt idx="26">
                  <c:v>4.3380000000000001</c:v>
                </c:pt>
                <c:pt idx="27">
                  <c:v>4.3220000000000001</c:v>
                </c:pt>
                <c:pt idx="28">
                  <c:v>4.3220000000000001</c:v>
                </c:pt>
                <c:pt idx="29">
                  <c:v>4.3220000000000001</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90396776741"/>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Sheet1!$D$2:$D$263</c:f>
              <c:numCache>
                <c:formatCode>General</c:formatCode>
                <c:ptCount val="262"/>
                <c:pt idx="196">
                  <c:v>400</c:v>
                </c:pt>
                <c:pt idx="197">
                  <c:v>400</c:v>
                </c:pt>
                <c:pt idx="198">
                  <c:v>400</c:v>
                </c:pt>
                <c:pt idx="199">
                  <c:v>400</c:v>
                </c:pt>
                <c:pt idx="200">
                  <c:v>400</c:v>
                </c:pt>
                <c:pt idx="201">
                  <c:v>400</c:v>
                </c:pt>
                <c:pt idx="202">
                  <c:v>400</c:v>
                </c:pt>
                <c:pt idx="203">
                  <c:v>400</c:v>
                </c:pt>
                <c:pt idx="204">
                  <c:v>400</c:v>
                </c:pt>
                <c:pt idx="205">
                  <c:v>400</c:v>
                </c:pt>
                <c:pt idx="206">
                  <c:v>400</c:v>
                </c:pt>
                <c:pt idx="207">
                  <c:v>400</c:v>
                </c:pt>
                <c:pt idx="208">
                  <c:v>400</c:v>
                </c:pt>
                <c:pt idx="209">
                  <c:v>400</c:v>
                </c:pt>
                <c:pt idx="210">
                  <c:v>400</c:v>
                </c:pt>
                <c:pt idx="211">
                  <c:v>400</c:v>
                </c:pt>
                <c:pt idx="212">
                  <c:v>400</c:v>
                </c:pt>
                <c:pt idx="213">
                  <c:v>400</c:v>
                </c:pt>
                <c:pt idx="214">
                  <c:v>400</c:v>
                </c:pt>
                <c:pt idx="215">
                  <c:v>400</c:v>
                </c:pt>
                <c:pt idx="216">
                  <c:v>400</c:v>
                </c:pt>
                <c:pt idx="217">
                  <c:v>400</c:v>
                </c:pt>
                <c:pt idx="218">
                  <c:v>400</c:v>
                </c:pt>
                <c:pt idx="219">
                  <c:v>400</c:v>
                </c:pt>
                <c:pt idx="220">
                  <c:v>400</c:v>
                </c:pt>
                <c:pt idx="221">
                  <c:v>400</c:v>
                </c:pt>
                <c:pt idx="222">
                  <c:v>400</c:v>
                </c:pt>
                <c:pt idx="223">
                  <c:v>400</c:v>
                </c:pt>
                <c:pt idx="224">
                  <c:v>400</c:v>
                </c:pt>
                <c:pt idx="225">
                  <c:v>400</c:v>
                </c:pt>
                <c:pt idx="226">
                  <c:v>400</c:v>
                </c:pt>
                <c:pt idx="227">
                  <c:v>400</c:v>
                </c:pt>
                <c:pt idx="228">
                  <c:v>400</c:v>
                </c:pt>
                <c:pt idx="229">
                  <c:v>400</c:v>
                </c:pt>
                <c:pt idx="230">
                  <c:v>400</c:v>
                </c:pt>
                <c:pt idx="231">
                  <c:v>400</c:v>
                </c:pt>
                <c:pt idx="232">
                  <c:v>400</c:v>
                </c:pt>
                <c:pt idx="233">
                  <c:v>400</c:v>
                </c:pt>
                <c:pt idx="234">
                  <c:v>400</c:v>
                </c:pt>
                <c:pt idx="235">
                  <c:v>400</c:v>
                </c:pt>
                <c:pt idx="236">
                  <c:v>400</c:v>
                </c:pt>
                <c:pt idx="237">
                  <c:v>400</c:v>
                </c:pt>
                <c:pt idx="238">
                  <c:v>400</c:v>
                </c:pt>
                <c:pt idx="239">
                  <c:v>400</c:v>
                </c:pt>
                <c:pt idx="240">
                  <c:v>400</c:v>
                </c:pt>
                <c:pt idx="241">
                  <c:v>400</c:v>
                </c:pt>
                <c:pt idx="242">
                  <c:v>400</c:v>
                </c:pt>
                <c:pt idx="243">
                  <c:v>400</c:v>
                </c:pt>
                <c:pt idx="244">
                  <c:v>400</c:v>
                </c:pt>
                <c:pt idx="245">
                  <c:v>400</c:v>
                </c:pt>
                <c:pt idx="246">
                  <c:v>400</c:v>
                </c:pt>
                <c:pt idx="247">
                  <c:v>400</c:v>
                </c:pt>
                <c:pt idx="248">
                  <c:v>400</c:v>
                </c:pt>
                <c:pt idx="249">
                  <c:v>400</c:v>
                </c:pt>
                <c:pt idx="250">
                  <c:v>400</c:v>
                </c:pt>
                <c:pt idx="251">
                  <c:v>400</c:v>
                </c:pt>
                <c:pt idx="252">
                  <c:v>400</c:v>
                </c:pt>
                <c:pt idx="253">
                  <c:v>400</c:v>
                </c:pt>
                <c:pt idx="254">
                  <c:v>400</c:v>
                </c:pt>
                <c:pt idx="255">
                  <c:v>400</c:v>
                </c:pt>
                <c:pt idx="256">
                  <c:v>400</c:v>
                </c:pt>
                <c:pt idx="257">
                  <c:v>400</c:v>
                </c:pt>
                <c:pt idx="258">
                  <c:v>400</c:v>
                </c:pt>
                <c:pt idx="259">
                  <c:v>400</c:v>
                </c:pt>
                <c:pt idx="260">
                  <c:v>400</c:v>
                </c:pt>
                <c:pt idx="261">
                  <c:v>400</c:v>
                </c:pt>
              </c:numCache>
            </c:numRef>
          </c:val>
          <c:extLst>
            <c:ext xmlns:c16="http://schemas.microsoft.com/office/drawing/2014/chart" uri="{C3380CC4-5D6E-409C-BE32-E72D297353CC}">
              <c16:uniqueId val="{00000000-44A1-4B7F-A94A-9F90A673EBBE}"/>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Sheet1!$B$2:$B$263</c:f>
              <c:numCache>
                <c:formatCode>_(* #,##0.000_);_(* \(#,##0.000\);_(* "-"??_);_(@_)</c:formatCode>
                <c:ptCount val="262"/>
                <c:pt idx="0">
                  <c:v>248.251</c:v>
                </c:pt>
                <c:pt idx="1">
                  <c:v>253.02199999999999</c:v>
                </c:pt>
                <c:pt idx="2">
                  <c:v>261.17200000000003</c:v>
                </c:pt>
                <c:pt idx="3">
                  <c:v>260.60500000000002</c:v>
                </c:pt>
                <c:pt idx="4">
                  <c:v>258.66399999999999</c:v>
                </c:pt>
                <c:pt idx="5">
                  <c:v>252.63499999999999</c:v>
                </c:pt>
                <c:pt idx="6">
                  <c:v>250.17599999999999</c:v>
                </c:pt>
                <c:pt idx="7">
                  <c:v>247.749</c:v>
                </c:pt>
                <c:pt idx="8">
                  <c:v>246.98</c:v>
                </c:pt>
                <c:pt idx="9">
                  <c:v>250.739</c:v>
                </c:pt>
                <c:pt idx="10">
                  <c:v>247.77</c:v>
                </c:pt>
                <c:pt idx="11">
                  <c:v>252.96899999999999</c:v>
                </c:pt>
                <c:pt idx="12">
                  <c:v>255.80600000000001</c:v>
                </c:pt>
                <c:pt idx="13">
                  <c:v>253.67</c:v>
                </c:pt>
                <c:pt idx="14">
                  <c:v>252.71700000000001</c:v>
                </c:pt>
                <c:pt idx="15">
                  <c:v>255.80500000000001</c:v>
                </c:pt>
                <c:pt idx="16">
                  <c:v>257.94499999999999</c:v>
                </c:pt>
                <c:pt idx="17">
                  <c:v>262.13200000000001</c:v>
                </c:pt>
                <c:pt idx="18">
                  <c:v>262.19600000000003</c:v>
                </c:pt>
                <c:pt idx="19">
                  <c:v>261.322</c:v>
                </c:pt>
                <c:pt idx="20">
                  <c:v>264.37200000000001</c:v>
                </c:pt>
                <c:pt idx="21">
                  <c:v>263.23200000000003</c:v>
                </c:pt>
                <c:pt idx="22">
                  <c:v>263.72699999999998</c:v>
                </c:pt>
                <c:pt idx="23">
                  <c:v>259.57600000000002</c:v>
                </c:pt>
                <c:pt idx="24">
                  <c:v>256.25200000000001</c:v>
                </c:pt>
                <c:pt idx="25">
                  <c:v>260.68900000000002</c:v>
                </c:pt>
                <c:pt idx="26">
                  <c:v>263.54899999999998</c:v>
                </c:pt>
                <c:pt idx="27">
                  <c:v>265.608</c:v>
                </c:pt>
                <c:pt idx="28">
                  <c:v>261.45600000000002</c:v>
                </c:pt>
                <c:pt idx="29">
                  <c:v>272.91000000000003</c:v>
                </c:pt>
                <c:pt idx="30">
                  <c:v>277.85899999999998</c:v>
                </c:pt>
                <c:pt idx="31">
                  <c:v>276.15199999999999</c:v>
                </c:pt>
                <c:pt idx="32">
                  <c:v>279.08800000000002</c:v>
                </c:pt>
                <c:pt idx="33">
                  <c:v>276.99799999999999</c:v>
                </c:pt>
                <c:pt idx="34">
                  <c:v>275.25</c:v>
                </c:pt>
                <c:pt idx="35">
                  <c:v>276.815</c:v>
                </c:pt>
                <c:pt idx="36">
                  <c:v>274.75099999999998</c:v>
                </c:pt>
                <c:pt idx="37">
                  <c:v>277.92099999999999</c:v>
                </c:pt>
                <c:pt idx="38">
                  <c:v>280.12</c:v>
                </c:pt>
                <c:pt idx="39">
                  <c:v>281.35700000000003</c:v>
                </c:pt>
                <c:pt idx="40">
                  <c:v>281.00599999999997</c:v>
                </c:pt>
                <c:pt idx="41">
                  <c:v>277.411</c:v>
                </c:pt>
                <c:pt idx="42">
                  <c:v>277.64600000000002</c:v>
                </c:pt>
                <c:pt idx="43">
                  <c:v>283.649</c:v>
                </c:pt>
                <c:pt idx="44">
                  <c:v>285.74799999999999</c:v>
                </c:pt>
                <c:pt idx="45">
                  <c:v>284.87</c:v>
                </c:pt>
                <c:pt idx="46">
                  <c:v>281.79599999999999</c:v>
                </c:pt>
                <c:pt idx="47">
                  <c:v>278.27600000000001</c:v>
                </c:pt>
                <c:pt idx="48">
                  <c:v>277.11099999999999</c:v>
                </c:pt>
                <c:pt idx="49">
                  <c:v>278.94299999999998</c:v>
                </c:pt>
                <c:pt idx="50">
                  <c:v>278.55200000000002</c:v>
                </c:pt>
                <c:pt idx="51">
                  <c:v>280.00900000000001</c:v>
                </c:pt>
                <c:pt idx="52">
                  <c:v>283.03699999999998</c:v>
                </c:pt>
                <c:pt idx="53">
                  <c:v>282.38900000000001</c:v>
                </c:pt>
                <c:pt idx="54">
                  <c:v>275.62799999999999</c:v>
                </c:pt>
                <c:pt idx="55">
                  <c:v>272.673</c:v>
                </c:pt>
                <c:pt idx="56">
                  <c:v>270.81900000000002</c:v>
                </c:pt>
                <c:pt idx="57">
                  <c:v>271.26499999999999</c:v>
                </c:pt>
                <c:pt idx="58">
                  <c:v>274.505</c:v>
                </c:pt>
                <c:pt idx="59">
                  <c:v>271.92700000000002</c:v>
                </c:pt>
                <c:pt idx="60">
                  <c:v>272.56099999999998</c:v>
                </c:pt>
                <c:pt idx="61">
                  <c:v>272.64299999999997</c:v>
                </c:pt>
                <c:pt idx="62">
                  <c:v>272.32400000000001</c:v>
                </c:pt>
                <c:pt idx="63">
                  <c:v>269.99400000000003</c:v>
                </c:pt>
                <c:pt idx="64">
                  <c:v>273.37900000000002</c:v>
                </c:pt>
                <c:pt idx="65">
                  <c:v>272.48700000000002</c:v>
                </c:pt>
                <c:pt idx="66">
                  <c:v>272.911</c:v>
                </c:pt>
                <c:pt idx="67">
                  <c:v>272.536</c:v>
                </c:pt>
                <c:pt idx="68">
                  <c:v>275.09399999999999</c:v>
                </c:pt>
                <c:pt idx="69">
                  <c:v>272.67500000000001</c:v>
                </c:pt>
                <c:pt idx="70">
                  <c:v>277.94600000000003</c:v>
                </c:pt>
                <c:pt idx="71">
                  <c:v>280.01799999999997</c:v>
                </c:pt>
                <c:pt idx="72">
                  <c:v>280.78199999999998</c:v>
                </c:pt>
                <c:pt idx="73">
                  <c:v>283.62299999999999</c:v>
                </c:pt>
                <c:pt idx="74">
                  <c:v>285.48399999999998</c:v>
                </c:pt>
                <c:pt idx="75">
                  <c:v>287.31</c:v>
                </c:pt>
                <c:pt idx="76">
                  <c:v>287.36399999999998</c:v>
                </c:pt>
                <c:pt idx="77">
                  <c:v>287.30399999999997</c:v>
                </c:pt>
                <c:pt idx="78">
                  <c:v>285.26100000000002</c:v>
                </c:pt>
                <c:pt idx="79">
                  <c:v>282.58499999999998</c:v>
                </c:pt>
                <c:pt idx="80">
                  <c:v>286.58100000000002</c:v>
                </c:pt>
                <c:pt idx="81">
                  <c:v>289.41699999999997</c:v>
                </c:pt>
                <c:pt idx="82">
                  <c:v>289.52999999999997</c:v>
                </c:pt>
                <c:pt idx="83">
                  <c:v>289.67399999999998</c:v>
                </c:pt>
                <c:pt idx="84">
                  <c:v>291.983</c:v>
                </c:pt>
                <c:pt idx="85">
                  <c:v>292.71199999999999</c:v>
                </c:pt>
                <c:pt idx="86">
                  <c:v>290.029</c:v>
                </c:pt>
                <c:pt idx="87">
                  <c:v>292.01900000000001</c:v>
                </c:pt>
                <c:pt idx="88">
                  <c:v>294.70100000000002</c:v>
                </c:pt>
                <c:pt idx="89">
                  <c:v>298.31900000000002</c:v>
                </c:pt>
                <c:pt idx="90">
                  <c:v>295.589</c:v>
                </c:pt>
                <c:pt idx="91">
                  <c:v>292.298</c:v>
                </c:pt>
                <c:pt idx="92">
                  <c:v>294.83600000000001</c:v>
                </c:pt>
                <c:pt idx="93">
                  <c:v>293.28199999999998</c:v>
                </c:pt>
                <c:pt idx="94">
                  <c:v>292.36500000000001</c:v>
                </c:pt>
                <c:pt idx="95">
                  <c:v>291.43900000000002</c:v>
                </c:pt>
                <c:pt idx="96">
                  <c:v>293.88400000000001</c:v>
                </c:pt>
                <c:pt idx="97">
                  <c:v>294.17</c:v>
                </c:pt>
                <c:pt idx="98">
                  <c:v>294.16899999999998</c:v>
                </c:pt>
                <c:pt idx="99">
                  <c:v>292.09500000000003</c:v>
                </c:pt>
                <c:pt idx="100">
                  <c:v>290.74299999999999</c:v>
                </c:pt>
                <c:pt idx="101">
                  <c:v>291.24700000000001</c:v>
                </c:pt>
                <c:pt idx="102">
                  <c:v>286.93900000000002</c:v>
                </c:pt>
                <c:pt idx="103">
                  <c:v>285.649</c:v>
                </c:pt>
                <c:pt idx="104">
                  <c:v>286.48200000000003</c:v>
                </c:pt>
                <c:pt idx="105">
                  <c:v>283.142</c:v>
                </c:pt>
                <c:pt idx="106">
                  <c:v>284.39400000000001</c:v>
                </c:pt>
                <c:pt idx="107">
                  <c:v>283.649</c:v>
                </c:pt>
                <c:pt idx="108">
                  <c:v>283.58600000000001</c:v>
                </c:pt>
                <c:pt idx="109">
                  <c:v>284.70699999999999</c:v>
                </c:pt>
                <c:pt idx="110">
                  <c:v>288.54199999999997</c:v>
                </c:pt>
                <c:pt idx="111">
                  <c:v>289.35599999999999</c:v>
                </c:pt>
                <c:pt idx="112">
                  <c:v>285.48</c:v>
                </c:pt>
                <c:pt idx="113">
                  <c:v>285.22000000000003</c:v>
                </c:pt>
                <c:pt idx="114">
                  <c:v>281.82900000000001</c:v>
                </c:pt>
                <c:pt idx="115">
                  <c:v>278.27499999999998</c:v>
                </c:pt>
                <c:pt idx="116">
                  <c:v>277.20100000000002</c:v>
                </c:pt>
                <c:pt idx="117">
                  <c:v>279.57600000000002</c:v>
                </c:pt>
                <c:pt idx="118">
                  <c:v>276.3</c:v>
                </c:pt>
                <c:pt idx="119">
                  <c:v>279.88099999999997</c:v>
                </c:pt>
                <c:pt idx="120">
                  <c:v>278.18700000000001</c:v>
                </c:pt>
                <c:pt idx="121">
                  <c:v>279.97500000000002</c:v>
                </c:pt>
                <c:pt idx="122">
                  <c:v>283.42</c:v>
                </c:pt>
                <c:pt idx="123">
                  <c:v>281.33699999999999</c:v>
                </c:pt>
                <c:pt idx="124">
                  <c:v>282.887</c:v>
                </c:pt>
                <c:pt idx="125" formatCode="_(* #,##0.00_);_(* \(#,##0.00\);_(* &quot;-&quot;??_);_(@_)">
                  <c:v>282.33300000000003</c:v>
                </c:pt>
                <c:pt idx="126" formatCode="_(* #,##0.00_);_(* \(#,##0.00\);_(* &quot;-&quot;??_);_(@_)">
                  <c:v>283.005</c:v>
                </c:pt>
                <c:pt idx="127" formatCode="_(* #,##0.00_);_(* \(#,##0.00\);_(* &quot;-&quot;??_);_(@_)">
                  <c:v>283.44600000000003</c:v>
                </c:pt>
                <c:pt idx="128" formatCode="_(* #,##0.00_);_(* \(#,##0.00\);_(* &quot;-&quot;??_);_(@_)">
                  <c:v>286.995</c:v>
                </c:pt>
                <c:pt idx="129" formatCode="_(* #,##0.00_);_(* \(#,##0.00\);_(* &quot;-&quot;??_);_(@_)">
                  <c:v>289.27999999999997</c:v>
                </c:pt>
                <c:pt idx="130" formatCode="_(* #,##0.00_);_(* \(#,##0.00\);_(* &quot;-&quot;??_);_(@_)">
                  <c:v>292.39499999999998</c:v>
                </c:pt>
                <c:pt idx="131" formatCode="_(* #,##0.00_);_(* \(#,##0.00\);_(* &quot;-&quot;??_);_(@_)">
                  <c:v>293.51299999999998</c:v>
                </c:pt>
                <c:pt idx="132" formatCode="_(* #,##0.00_);_(* \(#,##0.00\);_(* &quot;-&quot;??_);_(@_)">
                  <c:v>292.846</c:v>
                </c:pt>
                <c:pt idx="133" formatCode="_(* #,##0.00_);_(* \(#,##0.00\);_(* &quot;-&quot;??_);_(@_)">
                  <c:v>291.7</c:v>
                </c:pt>
                <c:pt idx="134" formatCode="_(* #,##0.00_);_(* \(#,##0.00\);_(* &quot;-&quot;??_);_(@_)">
                  <c:v>292.20400000000001</c:v>
                </c:pt>
                <c:pt idx="135" formatCode="_(* #,##0.00_);_(* \(#,##0.00\);_(* &quot;-&quot;??_);_(@_)">
                  <c:v>292.31599999999997</c:v>
                </c:pt>
                <c:pt idx="136" formatCode="_(* #,##0.00_);_(* \(#,##0.00\);_(* &quot;-&quot;??_);_(@_)">
                  <c:v>291.98700000000002</c:v>
                </c:pt>
                <c:pt idx="137" formatCode="_(* #,##0.00_);_(* \(#,##0.00\);_(* &quot;-&quot;??_);_(@_)">
                  <c:v>293.24799999999999</c:v>
                </c:pt>
                <c:pt idx="138" formatCode="_(* #,##0.00_);_(* \(#,##0.00\);_(* &quot;-&quot;??_);_(@_)">
                  <c:v>293.03899999999999</c:v>
                </c:pt>
                <c:pt idx="139" formatCode="_(* #,##0.00_);_(* \(#,##0.00\);_(* &quot;-&quot;??_);_(@_)">
                  <c:v>296.32900000000001</c:v>
                </c:pt>
                <c:pt idx="140" formatCode="_(* #,##0.00_);_(* \(#,##0.00\);_(* &quot;-&quot;??_);_(@_)">
                  <c:v>296.13499999999999</c:v>
                </c:pt>
                <c:pt idx="141" formatCode="_(* #,##0.00_);_(* \(#,##0.00\);_(* &quot;-&quot;??_);_(@_)">
                  <c:v>296.38499999999999</c:v>
                </c:pt>
                <c:pt idx="142" formatCode="_(* #,##0.00_);_(* \(#,##0.00\);_(* &quot;-&quot;??_);_(@_)">
                  <c:v>297.09100000000001</c:v>
                </c:pt>
                <c:pt idx="143" formatCode="_(* #,##0.00_);_(* \(#,##0.00\);_(* &quot;-&quot;??_);_(@_)">
                  <c:v>296.53199999999998</c:v>
                </c:pt>
                <c:pt idx="144" formatCode="_(* #,##0.00_);_(* \(#,##0.00\);_(* &quot;-&quot;??_);_(@_)">
                  <c:v>295.52199999999999</c:v>
                </c:pt>
                <c:pt idx="145" formatCode="_(* #,##0.00_);_(* \(#,##0.00\);_(* &quot;-&quot;??_);_(@_)">
                  <c:v>295.28699999999998</c:v>
                </c:pt>
                <c:pt idx="146" formatCode="_(* #,##0.00_);_(* \(#,##0.00\);_(* &quot;-&quot;??_);_(@_)">
                  <c:v>295.59500000000003</c:v>
                </c:pt>
                <c:pt idx="147" formatCode="_(* #,##0.00_);_(* \(#,##0.00\);_(* &quot;-&quot;??_);_(@_)">
                  <c:v>291.76</c:v>
                </c:pt>
                <c:pt idx="148" formatCode="_(* #,##0.00_);_(* \(#,##0.00\);_(* &quot;-&quot;??_);_(@_)">
                  <c:v>290.93799999999999</c:v>
                </c:pt>
                <c:pt idx="149" formatCode="_(* #,##0.00_);_(* \(#,##0.00\);_(* &quot;-&quot;??_);_(@_)">
                  <c:v>294.47300000000001</c:v>
                </c:pt>
                <c:pt idx="150" formatCode="_(* #,##0.00_);_(* \(#,##0.00\);_(* &quot;-&quot;??_);_(@_)">
                  <c:v>296.59699999999998</c:v>
                </c:pt>
                <c:pt idx="151" formatCode="_(* #,##0.00_);_(* \(#,##0.00\);_(* &quot;-&quot;??_);_(@_)">
                  <c:v>296.37099999999998</c:v>
                </c:pt>
                <c:pt idx="152" formatCode="_(* #,##0.00_);_(* \(#,##0.00\);_(* &quot;-&quot;??_);_(@_)">
                  <c:v>293.44900000000001</c:v>
                </c:pt>
                <c:pt idx="153" formatCode="_(* #,##0.00_);_(* \(#,##0.00\);_(* &quot;-&quot;??_);_(@_)">
                  <c:v>292.69299999999998</c:v>
                </c:pt>
                <c:pt idx="154" formatCode="_(* #,##0.00_);_(* \(#,##0.00\);_(* &quot;-&quot;??_);_(@_)">
                  <c:v>291.36700000000002</c:v>
                </c:pt>
                <c:pt idx="155" formatCode="_(* #,##0.00_);_(* \(#,##0.00\);_(* &quot;-&quot;??_);_(@_)">
                  <c:v>295.57400000000001</c:v>
                </c:pt>
                <c:pt idx="156" formatCode="_(* #,##0.00_);_(* \(#,##0.00\);_(* &quot;-&quot;??_);_(@_)">
                  <c:v>296.363</c:v>
                </c:pt>
                <c:pt idx="157" formatCode="_(* #,##0.00_);_(* \(#,##0.00\);_(* &quot;-&quot;??_);_(@_)">
                  <c:v>295.03899999999999</c:v>
                </c:pt>
                <c:pt idx="158" formatCode="_(* #,##0.00_);_(* \(#,##0.00\);_(* &quot;-&quot;??_);_(@_)">
                  <c:v>295.65499999999997</c:v>
                </c:pt>
                <c:pt idx="159" formatCode="_(* #,##0.00_);_(* \(#,##0.00\);_(* &quot;-&quot;??_);_(@_)">
                  <c:v>294.947</c:v>
                </c:pt>
                <c:pt idx="160" formatCode="_(* #,##0.00_);_(* \(#,##0.00\);_(* &quot;-&quot;??_);_(@_)">
                  <c:v>294.33499999999998</c:v>
                </c:pt>
                <c:pt idx="161" formatCode="_(* #,##0.00_);_(* \(#,##0.00\);_(* &quot;-&quot;??_);_(@_)">
                  <c:v>295.47300000000001</c:v>
                </c:pt>
                <c:pt idx="162" formatCode="_(* #,##0.00_);_(* \(#,##0.00\);_(* &quot;-&quot;??_);_(@_)">
                  <c:v>293.95</c:v>
                </c:pt>
                <c:pt idx="163" formatCode="_(* #,##0.00_);_(* \(#,##0.00\);_(* &quot;-&quot;??_);_(@_)">
                  <c:v>295.60700000000003</c:v>
                </c:pt>
                <c:pt idx="164" formatCode="_(* #,##0.00_);_(* \(#,##0.00\);_(* &quot;-&quot;??_);_(@_)">
                  <c:v>297.54000000000002</c:v>
                </c:pt>
                <c:pt idx="165" formatCode="_(* #,##0.00_);_(* \(#,##0.00\);_(* &quot;-&quot;??_);_(@_)">
                  <c:v>297.77800000000002</c:v>
                </c:pt>
                <c:pt idx="166" formatCode="_(* #,##0.00_);_(* \(#,##0.00\);_(* &quot;-&quot;??_);_(@_)">
                  <c:v>298.30700000000002</c:v>
                </c:pt>
                <c:pt idx="167" formatCode="_(* #,##0.00_);_(* \(#,##0.00\);_(* &quot;-&quot;??_);_(@_)">
                  <c:v>295.47699999999998</c:v>
                </c:pt>
                <c:pt idx="168" formatCode="_(* #,##0.00_);_(* \(#,##0.00\);_(* &quot;-&quot;??_);_(@_)">
                  <c:v>292.608</c:v>
                </c:pt>
                <c:pt idx="169" formatCode="_(* #,##0.00_);_(* \(#,##0.00\);_(* &quot;-&quot;??_);_(@_)">
                  <c:v>293.14999999999998</c:v>
                </c:pt>
                <c:pt idx="170" formatCode="_(* #,##0.00_);_(* \(#,##0.00\);_(* &quot;-&quot;??_);_(@_)">
                  <c:v>296.36</c:v>
                </c:pt>
                <c:pt idx="171" formatCode="_(* #,##0.00_);_(* \(#,##0.00\);_(* &quot;-&quot;??_);_(@_)">
                  <c:v>296.56400000000002</c:v>
                </c:pt>
                <c:pt idx="172" formatCode="_(* #,##0.00_);_(* \(#,##0.00\);_(* &quot;-&quot;??_);_(@_)">
                  <c:v>296.11799999999999</c:v>
                </c:pt>
                <c:pt idx="173" formatCode="_(* #,##0.00_);_(* \(#,##0.00\);_(* &quot;-&quot;??_);_(@_)">
                  <c:v>293.42099999999999</c:v>
                </c:pt>
                <c:pt idx="174" formatCode="_(* #,##0.00_);_(* \(#,##0.00\);_(* &quot;-&quot;??_);_(@_)">
                  <c:v>296.47300000000001</c:v>
                </c:pt>
                <c:pt idx="175" formatCode="_(* #,##0.00_);_(* \(#,##0.00\);_(* &quot;-&quot;??_);_(@_)">
                  <c:v>301.13799999999998</c:v>
                </c:pt>
                <c:pt idx="176" formatCode="_(* #,##0.00_);_(* \(#,##0.00\);_(* &quot;-&quot;??_);_(@_)">
                  <c:v>300.935</c:v>
                </c:pt>
                <c:pt idx="177" formatCode="_(* #,##0.00_);_(* \(#,##0.00\);_(* &quot;-&quot;??_);_(@_)">
                  <c:v>301.72500000000002</c:v>
                </c:pt>
                <c:pt idx="178" formatCode="_(* #,##0.00_);_(* \(#,##0.00\);_(* &quot;-&quot;??_);_(@_)">
                  <c:v>300.899</c:v>
                </c:pt>
                <c:pt idx="179" formatCode="_(* #,##0.00_);_(* \(#,##0.00\);_(* &quot;-&quot;??_);_(@_)">
                  <c:v>302.34399999999999</c:v>
                </c:pt>
                <c:pt idx="180" formatCode="_(* #,##0.00_);_(* \(#,##0.00\);_(* &quot;-&quot;??_);_(@_)">
                  <c:v>302.95499999999998</c:v>
                </c:pt>
                <c:pt idx="181" formatCode="_(* #,##0.00_);_(* \(#,##0.00\);_(* &quot;-&quot;??_);_(@_)">
                  <c:v>304.899</c:v>
                </c:pt>
                <c:pt idx="182" formatCode="_(* #,##0.00_);_(* \(#,##0.00\);_(* &quot;-&quot;??_);_(@_)">
                  <c:v>307.47699999999998</c:v>
                </c:pt>
                <c:pt idx="183" formatCode="_(* #,##0.00_);_(* \(#,##0.00\);_(* &quot;-&quot;??_);_(@_)">
                  <c:v>308.50200000000001</c:v>
                </c:pt>
                <c:pt idx="184" formatCode="_(* #,##0.00_);_(* \(#,##0.00\);_(* &quot;-&quot;??_);_(@_)">
                  <c:v>311.34199999999998</c:v>
                </c:pt>
                <c:pt idx="185" formatCode="_(* #,##0.00_);_(* \(#,##0.00\);_(* &quot;-&quot;??_);_(@_)">
                  <c:v>311.178</c:v>
                </c:pt>
                <c:pt idx="186" formatCode="_(* #,##0.00_);_(* \(#,##0.00\);_(* &quot;-&quot;??_);_(@_)">
                  <c:v>310.291</c:v>
                </c:pt>
                <c:pt idx="187" formatCode="_(* #,##0.00_);_(* \(#,##0.00\);_(* &quot;-&quot;??_);_(@_)">
                  <c:v>308.51900000000001</c:v>
                </c:pt>
                <c:pt idx="188" formatCode="_(* #,##0.00_);_(* \(#,##0.00\);_(* &quot;-&quot;??_);_(@_)">
                  <c:v>307.14100000000002</c:v>
                </c:pt>
                <c:pt idx="189" formatCode="_(* #,##0.00_);_(* \(#,##0.00\);_(* &quot;-&quot;??_);_(@_)">
                  <c:v>307.30599999999998</c:v>
                </c:pt>
                <c:pt idx="190" formatCode="_(* #,##0.00_);_(* \(#,##0.00\);_(* &quot;-&quot;??_);_(@_)">
                  <c:v>304.38200000000001</c:v>
                </c:pt>
                <c:pt idx="191" formatCode="_(* #,##0.00_);_(* \(#,##0.00\);_(* &quot;-&quot;??_);_(@_)">
                  <c:v>303.61399999999998</c:v>
                </c:pt>
                <c:pt idx="192" formatCode="_(* #,##0.00_);_(* \(#,##0.00\);_(* &quot;-&quot;??_);_(@_)">
                  <c:v>306.274</c:v>
                </c:pt>
                <c:pt idx="193" formatCode="_(* #,##0.00_);_(* \(#,##0.00\);_(* &quot;-&quot;??_);_(@_)">
                  <c:v>306.529</c:v>
                </c:pt>
                <c:pt idx="194" formatCode="_(* #,##0.00_);_(* \(#,##0.00\);_(* &quot;-&quot;??_);_(@_)">
                  <c:v>307.27600000000001</c:v>
                </c:pt>
                <c:pt idx="195" formatCode="_(* #,##0.00_);_(* \(#,##0.00\);_(* &quot;-&quot;??_);_(@_)">
                  <c:v>310.45699999999999</c:v>
                </c:pt>
                <c:pt idx="196" formatCode="_(* #,##0.00_);_(* \(#,##0.00\);_(* &quot;-&quot;??_);_(@_)">
                  <c:v>311.48899999999998</c:v>
                </c:pt>
                <c:pt idx="197" formatCode="_(* #,##0.00_);_(* \(#,##0.00\);_(* &quot;-&quot;??_);_(@_)">
                  <c:v>311.58199999999999</c:v>
                </c:pt>
                <c:pt idx="198" formatCode="_(* #,##0.00_);_(* \(#,##0.00\);_(* &quot;-&quot;??_);_(@_)">
                  <c:v>310.36099999999999</c:v>
                </c:pt>
                <c:pt idx="199" formatCode="_(* #,##0.00_);_(* \(#,##0.00\);_(* &quot;-&quot;??_);_(@_)">
                  <c:v>306.48500000000001</c:v>
                </c:pt>
                <c:pt idx="200" formatCode="_(* #,##0.00_);_(* \(#,##0.00\);_(* &quot;-&quot;??_);_(@_)">
                  <c:v>306.34699999999998</c:v>
                </c:pt>
                <c:pt idx="201" formatCode="_(* #,##0.00_);_(* \(#,##0.00\);_(* &quot;-&quot;??_);_(@_)">
                  <c:v>307.03500000000003</c:v>
                </c:pt>
                <c:pt idx="202" formatCode="_(* #,##0.00_);_(* \(#,##0.00\);_(* &quot;-&quot;??_);_(@_)">
                  <c:v>309.54199999999997</c:v>
                </c:pt>
                <c:pt idx="203" formatCode="_(* #,##0.00_);_(* \(#,##0.00\);_(* &quot;-&quot;??_);_(@_)">
                  <c:v>313.09300000000002</c:v>
                </c:pt>
                <c:pt idx="204" formatCode="_(* #,##0.00_);_(* \(#,##0.00\);_(* &quot;-&quot;??_);_(@_)">
                  <c:v>316.66300000000001</c:v>
                </c:pt>
                <c:pt idx="205" formatCode="_(* #,##0.00_);_(* \(#,##0.00\);_(* &quot;-&quot;??_);_(@_)">
                  <c:v>316.76799999999997</c:v>
                </c:pt>
                <c:pt idx="206" formatCode="_(* #,##0.00_);_(* \(#,##0.00\);_(* &quot;-&quot;??_);_(@_)">
                  <c:v>317.125</c:v>
                </c:pt>
                <c:pt idx="207" formatCode="_(* #,##0.00_);_(* \(#,##0.00\);_(* &quot;-&quot;??_);_(@_)">
                  <c:v>318.86700000000002</c:v>
                </c:pt>
                <c:pt idx="208" formatCode="_(* #,##0.00_);_(* \(#,##0.00\);_(* &quot;-&quot;??_);_(@_)">
                  <c:v>319.29899999999998</c:v>
                </c:pt>
                <c:pt idx="209" formatCode="_(* #,##0.00_);_(* \(#,##0.00\);_(* &quot;-&quot;??_);_(@_)">
                  <c:v>317.55099999999999</c:v>
                </c:pt>
                <c:pt idx="210" formatCode="_(* #,##0.00_);_(* \(#,##0.00\);_(* &quot;-&quot;??_);_(@_)">
                  <c:v>317.34699999999998</c:v>
                </c:pt>
                <c:pt idx="211" formatCode="_(* #,##0.00_);_(* \(#,##0.00\);_(* &quot;-&quot;??_);_(@_)">
                  <c:v>318.14</c:v>
                </c:pt>
                <c:pt idx="212" formatCode="_(* #,##0.00_);_(* \(#,##0.00\);_(* &quot;-&quot;??_);_(@_)">
                  <c:v>319.51600000000002</c:v>
                </c:pt>
                <c:pt idx="213" formatCode="_(* #,##0.00_);_(* \(#,##0.00\);_(* &quot;-&quot;??_);_(@_)">
                  <c:v>319.44600000000003</c:v>
                </c:pt>
                <c:pt idx="214" formatCode="_(* #,##0.00_);_(* \(#,##0.00\);_(* &quot;-&quot;??_);_(@_)">
                  <c:v>318.608</c:v>
                </c:pt>
                <c:pt idx="215" formatCode="_(* #,##0.00_);_(* \(#,##0.00\);_(* &quot;-&quot;??_);_(@_)">
                  <c:v>321.08800000000002</c:v>
                </c:pt>
                <c:pt idx="216" formatCode="_(* #,##0.00_);_(* \(#,##0.00\);_(* &quot;-&quot;??_);_(@_)">
                  <c:v>321.822</c:v>
                </c:pt>
                <c:pt idx="217" formatCode="_(* #,##0.00_);_(* \(#,##0.00\);_(* &quot;-&quot;??_);_(@_)">
                  <c:v>320.23599999999999</c:v>
                </c:pt>
                <c:pt idx="218" formatCode="_(* #,##0.00_);_(* \(#,##0.00\);_(* &quot;-&quot;??_);_(@_)">
                  <c:v>314.97699999999998</c:v>
                </c:pt>
                <c:pt idx="219" formatCode="_(* #,##0.00_);_(* \(#,##0.00\);_(* &quot;-&quot;??_);_(@_)">
                  <c:v>313.88900000000001</c:v>
                </c:pt>
                <c:pt idx="220" formatCode="_(* #,##0.00_);_(* \(#,##0.00\);_(* &quot;-&quot;??_);_(@_)">
                  <c:v>313.64499999999998</c:v>
                </c:pt>
                <c:pt idx="221" formatCode="_(* #,##0.00_);_(* \(#,##0.00\);_(* &quot;-&quot;??_);_(@_)">
                  <c:v>315.21600000000001</c:v>
                </c:pt>
                <c:pt idx="222" formatCode="_(* #,##0.00_);_(* \(#,##0.00\);_(* &quot;-&quot;??_);_(@_)">
                  <c:v>313.33499999999998</c:v>
                </c:pt>
                <c:pt idx="223" formatCode="_(* #,##0.00_);_(* \(#,##0.00\);_(* &quot;-&quot;??_);_(@_)">
                  <c:v>312.404</c:v>
                </c:pt>
                <c:pt idx="224" formatCode="_(* #,##0.00_);_(* \(#,##0.00\);_(* &quot;-&quot;??_);_(@_)">
                  <c:v>313.27699999999999</c:v>
                </c:pt>
                <c:pt idx="225" formatCode="_(* #,##0.00_);_(* \(#,##0.00\);_(* &quot;-&quot;??_);_(@_)">
                  <c:v>311.82100000000003</c:v>
                </c:pt>
                <c:pt idx="226" formatCode="_(* #,##0.00_);_(* \(#,##0.00\);_(* &quot;-&quot;??_);_(@_)">
                  <c:v>311.863</c:v>
                </c:pt>
                <c:pt idx="227" formatCode="_(* #,##0.00_);_(* \(#,##0.00\);_(* &quot;-&quot;??_);_(@_)">
                  <c:v>309.05</c:v>
                </c:pt>
                <c:pt idx="228" formatCode="_(* #,##0.00_);_(* \(#,##0.00\);_(* &quot;-&quot;??_);_(@_)">
                  <c:v>306.767</c:v>
                </c:pt>
                <c:pt idx="229" formatCode="_(* #,##0.00_);_(* \(#,##0.00\);_(* &quot;-&quot;??_);_(@_)">
                  <c:v>304.51499999999999</c:v>
                </c:pt>
                <c:pt idx="230" formatCode="_(* #,##0.00_);_(* \(#,##0.00\);_(* &quot;-&quot;??_);_(@_)">
                  <c:v>303.81400000000002</c:v>
                </c:pt>
                <c:pt idx="231" formatCode="_(* #,##0.00_);_(* \(#,##0.00\);_(* &quot;-&quot;??_);_(@_)">
                  <c:v>304.88600000000002</c:v>
                </c:pt>
                <c:pt idx="232" formatCode="_(* #,##0.00_);_(* \(#,##0.00\);_(* &quot;-&quot;??_);_(@_)">
                  <c:v>305.005</c:v>
                </c:pt>
                <c:pt idx="233" formatCode="_(* #,##0.00_);_(* \(#,##0.00\);_(* &quot;-&quot;??_);_(@_)">
                  <c:v>307.80200000000002</c:v>
                </c:pt>
                <c:pt idx="234" formatCode="_(* #,##0.00_);_(* \(#,##0.00\);_(* &quot;-&quot;??_);_(@_)">
                  <c:v>305.27300000000002</c:v>
                </c:pt>
                <c:pt idx="235" formatCode="_(* #,##0.00_);_(* \(#,##0.00\);_(* &quot;-&quot;??_);_(@_)">
                  <c:v>305.45600000000002</c:v>
                </c:pt>
                <c:pt idx="236" formatCode="_(* #,##0.00_);_(* \(#,##0.00\);_(* &quot;-&quot;??_);_(@_)">
                  <c:v>307.92200000000003</c:v>
                </c:pt>
                <c:pt idx="237" formatCode="_(* #,##0.00_);_(* \(#,##0.00\);_(* &quot;-&quot;??_);_(@_)">
                  <c:v>311.98399999999998</c:v>
                </c:pt>
                <c:pt idx="238" formatCode="_(* #,##0.00_);_(* \(#,##0.00\);_(* &quot;-&quot;??_);_(@_)">
                  <c:v>313.54599999999999</c:v>
                </c:pt>
                <c:pt idx="239" formatCode="_(* #,##0.00_);_(* \(#,##0.00\);_(* &quot;-&quot;??_);_(@_)">
                  <c:v>312.82900000000001</c:v>
                </c:pt>
                <c:pt idx="240" formatCode="_(* #,##0.00_);_(* \(#,##0.00\);_(* &quot;-&quot;??_);_(@_)">
                  <c:v>313.34500000000003</c:v>
                </c:pt>
                <c:pt idx="241" formatCode="_(* #,##0.00_);_(* \(#,##0.00\);_(* &quot;-&quot;??_);_(@_)">
                  <c:v>313.74700000000001</c:v>
                </c:pt>
                <c:pt idx="242" formatCode="_(* #,##0.00_);_(* \(#,##0.00\);_(* &quot;-&quot;??_);_(@_)">
                  <c:v>311.86599999999999</c:v>
                </c:pt>
                <c:pt idx="243" formatCode="_(* #,##0.00_);_(* \(#,##0.00\);_(* &quot;-&quot;??_);_(@_)">
                  <c:v>310.07299999999998</c:v>
                </c:pt>
                <c:pt idx="244" formatCode="_(* #,##0.00_);_(* \(#,##0.00\);_(* &quot;-&quot;??_);_(@_)">
                  <c:v>309.04000000000002</c:v>
                </c:pt>
                <c:pt idx="245" formatCode="_(* #,##0.00_);_(* \(#,##0.00\);_(* &quot;-&quot;??_);_(@_)">
                  <c:v>309.21800000000002</c:v>
                </c:pt>
                <c:pt idx="246" formatCode="_(* #,##0.00_);_(* \(#,##0.00\);_(* &quot;-&quot;??_);_(@_)">
                  <c:v>311.291</c:v>
                </c:pt>
                <c:pt idx="247" formatCode="_(* #,##0.00_);_(* \(#,##0.00\);_(* &quot;-&quot;??_);_(@_)">
                  <c:v>309.96699999999998</c:v>
                </c:pt>
                <c:pt idx="248" formatCode="_(* #,##0.00_);_(* \(#,##0.00\);_(* &quot;-&quot;??_);_(@_)">
                  <c:v>310.03300000000002</c:v>
                </c:pt>
                <c:pt idx="249" formatCode="_(* #,##0.00_);_(* \(#,##0.00\);_(* &quot;-&quot;??_);_(@_)">
                  <c:v>312.77100000000002</c:v>
                </c:pt>
                <c:pt idx="250" formatCode="_(* #,##0.00_);_(* \(#,##0.00\);_(* &quot;-&quot;??_);_(@_)">
                  <c:v>310.83699999999999</c:v>
                </c:pt>
                <c:pt idx="251" formatCode="_(* #,##0.00_);_(* \(#,##0.00\);_(* &quot;-&quot;??_);_(@_)">
                  <c:v>310.09300000000002</c:v>
                </c:pt>
                <c:pt idx="252" formatCode="_(* #,##0.00_);_(* \(#,##0.00\);_(* &quot;-&quot;??_);_(@_)">
                  <c:v>309.57400000000001</c:v>
                </c:pt>
                <c:pt idx="253" formatCode="_(* #,##0.00_);_(* \(#,##0.00\);_(* &quot;-&quot;??_);_(@_)">
                  <c:v>308.08699999999999</c:v>
                </c:pt>
                <c:pt idx="254" formatCode="_(* #,##0.00_);_(* \(#,##0.00\);_(* &quot;-&quot;??_);_(@_)">
                  <c:v>302.88200000000001</c:v>
                </c:pt>
                <c:pt idx="255" formatCode="_(* #,##0.00_);_(* \(#,##0.00\);_(* &quot;-&quot;??_);_(@_)">
                  <c:v>302.57299999999998</c:v>
                </c:pt>
                <c:pt idx="256" formatCode="_(* #,##0.00_);_(* \(#,##0.00\);_(* &quot;-&quot;??_);_(@_)">
                  <c:v>302.33999999999997</c:v>
                </c:pt>
                <c:pt idx="257" formatCode="_(* #,##0.00_);_(* \(#,##0.00\);_(* &quot;-&quot;??_);_(@_)">
                  <c:v>298.73500000000001</c:v>
                </c:pt>
                <c:pt idx="258" formatCode="_(* #,##0.00_);_(* \(#,##0.00\);_(* &quot;-&quot;??_);_(@_)">
                  <c:v>298.40199999999999</c:v>
                </c:pt>
                <c:pt idx="259" formatCode="_(* #,##0.00_);_(* \(#,##0.00\);_(* &quot;-&quot;??_);_(@_)">
                  <c:v>299.839</c:v>
                </c:pt>
                <c:pt idx="260" formatCode="_(* #,##0.00_);_(* \(#,##0.00\);_(* &quot;-&quot;??_);_(@_)">
                  <c:v>299.89299999999997</c:v>
                </c:pt>
                <c:pt idx="261" formatCode="_(* #,##0.00_);_(* \(#,##0.00\);_(* &quot;-&quot;??_);_(@_)">
                  <c:v>299.89299999999997</c:v>
                </c:pt>
              </c:numCache>
            </c:numRef>
          </c:val>
          <c:smooth val="0"/>
          <c:extLst>
            <c:ext xmlns:c16="http://schemas.microsoft.com/office/drawing/2014/chart" uri="{C3380CC4-5D6E-409C-BE32-E72D297353CC}">
              <c16:uniqueId val="{00000001-44A1-4B7F-A94A-9F90A673EBBE}"/>
            </c:ext>
          </c:extLst>
        </c:ser>
        <c:ser>
          <c:idx val="1"/>
          <c:order val="1"/>
          <c:tx>
            <c:strRef>
              <c:f>Sheet1!$C$1</c:f>
              <c:strCache>
                <c:ptCount val="1"/>
                <c:pt idx="0">
                  <c:v>blue line</c:v>
                </c:pt>
              </c:strCache>
            </c:strRef>
          </c:tx>
          <c:spPr>
            <a:ln w="28575">
              <a:solidFill>
                <a:schemeClr val="accent1"/>
              </a:solidFill>
            </a:ln>
          </c:spPr>
          <c:marker>
            <c:symbol val="none"/>
          </c:marke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Sheet1!$C$2:$C$263</c:f>
              <c:numCache>
                <c:formatCode>General</c:formatCode>
                <c:ptCount val="262"/>
                <c:pt idx="196" formatCode="#,##0.000">
                  <c:v>311.48899999999998</c:v>
                </c:pt>
                <c:pt idx="197" formatCode="#,##0.000">
                  <c:v>311.58199999999999</c:v>
                </c:pt>
                <c:pt idx="198" formatCode="#,##0.000">
                  <c:v>310.36099999999999</c:v>
                </c:pt>
                <c:pt idx="199" formatCode="#,##0.000">
                  <c:v>306.48500000000001</c:v>
                </c:pt>
                <c:pt idx="200" formatCode="#,##0.000">
                  <c:v>306.34699999999998</c:v>
                </c:pt>
                <c:pt idx="201" formatCode="#,##0.000">
                  <c:v>307.03500000000003</c:v>
                </c:pt>
                <c:pt idx="202" formatCode="#,##0.000">
                  <c:v>309.54199999999997</c:v>
                </c:pt>
                <c:pt idx="203" formatCode="#,##0.000">
                  <c:v>313.09300000000002</c:v>
                </c:pt>
                <c:pt idx="204" formatCode="#,##0.000">
                  <c:v>316.66300000000001</c:v>
                </c:pt>
                <c:pt idx="205" formatCode="#,##0.000">
                  <c:v>316.76799999999997</c:v>
                </c:pt>
                <c:pt idx="206" formatCode="#,##0.000">
                  <c:v>317.125</c:v>
                </c:pt>
                <c:pt idx="207" formatCode="#,##0.000">
                  <c:v>318.86700000000002</c:v>
                </c:pt>
                <c:pt idx="208" formatCode="#,##0.000">
                  <c:v>319.29899999999998</c:v>
                </c:pt>
                <c:pt idx="209" formatCode="#,##0.000">
                  <c:v>317.55099999999999</c:v>
                </c:pt>
                <c:pt idx="210" formatCode="#,##0.000">
                  <c:v>317.34699999999998</c:v>
                </c:pt>
                <c:pt idx="211" formatCode="#,##0.000">
                  <c:v>318.14</c:v>
                </c:pt>
                <c:pt idx="212" formatCode="#,##0.000">
                  <c:v>319.51600000000002</c:v>
                </c:pt>
                <c:pt idx="213" formatCode="#,##0.000">
                  <c:v>319.44600000000003</c:v>
                </c:pt>
                <c:pt idx="214" formatCode="#,##0.000">
                  <c:v>318.608</c:v>
                </c:pt>
                <c:pt idx="215" formatCode="#,##0.000">
                  <c:v>321.08800000000002</c:v>
                </c:pt>
                <c:pt idx="216" formatCode="#,##0.000">
                  <c:v>321.822</c:v>
                </c:pt>
                <c:pt idx="217" formatCode="#,##0.000">
                  <c:v>320.23599999999999</c:v>
                </c:pt>
                <c:pt idx="218" formatCode="#,##0.000">
                  <c:v>314.97699999999998</c:v>
                </c:pt>
                <c:pt idx="219" formatCode="#,##0.000">
                  <c:v>313.88900000000001</c:v>
                </c:pt>
                <c:pt idx="220" formatCode="#,##0.000">
                  <c:v>313.64499999999998</c:v>
                </c:pt>
                <c:pt idx="221" formatCode="#,##0.000">
                  <c:v>315.21600000000001</c:v>
                </c:pt>
                <c:pt idx="222" formatCode="#,##0.000">
                  <c:v>313.33499999999998</c:v>
                </c:pt>
                <c:pt idx="223" formatCode="#,##0.000">
                  <c:v>312.404</c:v>
                </c:pt>
                <c:pt idx="224" formatCode="#,##0.000">
                  <c:v>313.27699999999999</c:v>
                </c:pt>
                <c:pt idx="225" formatCode="#,##0.000">
                  <c:v>311.82100000000003</c:v>
                </c:pt>
                <c:pt idx="226" formatCode="#,##0.000">
                  <c:v>311.863</c:v>
                </c:pt>
                <c:pt idx="227" formatCode="#,##0.000">
                  <c:v>309.05</c:v>
                </c:pt>
                <c:pt idx="228" formatCode="#,##0.000">
                  <c:v>306.767</c:v>
                </c:pt>
                <c:pt idx="229" formatCode="#,##0.000">
                  <c:v>304.51499999999999</c:v>
                </c:pt>
                <c:pt idx="230" formatCode="#,##0.000">
                  <c:v>303.81400000000002</c:v>
                </c:pt>
                <c:pt idx="231" formatCode="#,##0.000">
                  <c:v>304.88600000000002</c:v>
                </c:pt>
                <c:pt idx="232" formatCode="#,##0.000">
                  <c:v>305.005</c:v>
                </c:pt>
                <c:pt idx="233" formatCode="#,##0.000">
                  <c:v>307.80200000000002</c:v>
                </c:pt>
                <c:pt idx="234" formatCode="#,##0.000">
                  <c:v>305.27300000000002</c:v>
                </c:pt>
                <c:pt idx="235" formatCode="#,##0.000">
                  <c:v>305.45600000000002</c:v>
                </c:pt>
                <c:pt idx="236" formatCode="#,##0.000">
                  <c:v>307.92200000000003</c:v>
                </c:pt>
                <c:pt idx="237" formatCode="#,##0.000">
                  <c:v>311.98399999999998</c:v>
                </c:pt>
                <c:pt idx="238" formatCode="#,##0.000">
                  <c:v>313.54599999999999</c:v>
                </c:pt>
                <c:pt idx="239" formatCode="#,##0.000">
                  <c:v>312.82900000000001</c:v>
                </c:pt>
                <c:pt idx="240" formatCode="#,##0.000">
                  <c:v>313.34500000000003</c:v>
                </c:pt>
                <c:pt idx="241" formatCode="#,##0.000">
                  <c:v>313.74700000000001</c:v>
                </c:pt>
                <c:pt idx="242" formatCode="#,##0.000">
                  <c:v>311.86599999999999</c:v>
                </c:pt>
                <c:pt idx="243" formatCode="#,##0.000">
                  <c:v>310.07299999999998</c:v>
                </c:pt>
                <c:pt idx="244" formatCode="#,##0.000">
                  <c:v>309.04000000000002</c:v>
                </c:pt>
                <c:pt idx="245" formatCode="#,##0.000">
                  <c:v>309.21800000000002</c:v>
                </c:pt>
                <c:pt idx="246" formatCode="#,##0.000">
                  <c:v>311.291</c:v>
                </c:pt>
                <c:pt idx="247" formatCode="#,##0.000">
                  <c:v>309.96699999999998</c:v>
                </c:pt>
                <c:pt idx="248" formatCode="#,##0.000">
                  <c:v>310.03300000000002</c:v>
                </c:pt>
                <c:pt idx="249" formatCode="#,##0.000">
                  <c:v>312.77100000000002</c:v>
                </c:pt>
                <c:pt idx="250" formatCode="#,##0.000">
                  <c:v>310.83699999999999</c:v>
                </c:pt>
                <c:pt idx="251" formatCode="#,##0.000">
                  <c:v>310.09300000000002</c:v>
                </c:pt>
                <c:pt idx="252" formatCode="#,##0.000">
                  <c:v>309.57400000000001</c:v>
                </c:pt>
                <c:pt idx="253" formatCode="#,##0.000">
                  <c:v>308.08699999999999</c:v>
                </c:pt>
                <c:pt idx="254" formatCode="#,##0.000">
                  <c:v>302.88200000000001</c:v>
                </c:pt>
                <c:pt idx="255" formatCode="#,##0.000">
                  <c:v>302.57299999999998</c:v>
                </c:pt>
                <c:pt idx="256" formatCode="#,##0.000">
                  <c:v>302.33999999999997</c:v>
                </c:pt>
                <c:pt idx="257" formatCode="#,##0.000">
                  <c:v>298.73500000000001</c:v>
                </c:pt>
                <c:pt idx="258" formatCode="#,##0.000">
                  <c:v>298.40199999999999</c:v>
                </c:pt>
                <c:pt idx="259" formatCode="#,##0.000">
                  <c:v>299.839</c:v>
                </c:pt>
                <c:pt idx="260" formatCode="#,##0.000">
                  <c:v>299.89299999999997</c:v>
                </c:pt>
                <c:pt idx="261" formatCode="#,##0.000">
                  <c:v>299.89299999999997</c:v>
                </c:pt>
              </c:numCache>
            </c:numRef>
          </c:val>
          <c:smooth val="0"/>
          <c:extLst>
            <c:ext xmlns:c16="http://schemas.microsoft.com/office/drawing/2014/chart" uri="{C3380CC4-5D6E-409C-BE32-E72D297353CC}">
              <c16:uniqueId val="{00000002-44A1-4B7F-A94A-9F90A673EBBE}"/>
            </c:ext>
          </c:extLst>
        </c:ser>
        <c:dLbls>
          <c:showLegendKey val="0"/>
          <c:showVal val="0"/>
          <c:showCatName val="0"/>
          <c:showSerName val="0"/>
          <c:showPercent val="0"/>
          <c:showBubbleSize val="0"/>
        </c:dLbls>
        <c:marker val="1"/>
        <c:smooth val="0"/>
        <c:axId val="43202048"/>
        <c:axId val="43203584"/>
      </c:lineChart>
      <c:dateAx>
        <c:axId val="43202048"/>
        <c:scaling>
          <c:orientation val="minMax"/>
        </c:scaling>
        <c:delete val="0"/>
        <c:axPos val="b"/>
        <c:numFmt formatCode="mmm\ d"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days"/>
        <c:majorUnit val="3"/>
        <c:majorTimeUnit val="months"/>
      </c:dateAx>
      <c:valAx>
        <c:axId val="43203584"/>
        <c:scaling>
          <c:orientation val="minMax"/>
          <c:max val="380"/>
          <c:min val="22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4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297900233390737"/>
          <c:h val="0.66533743950346791"/>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0"/>
                  <c:y val="-1.6733601070950489E-2"/>
                </c:manualLayout>
              </c:layout>
              <c:spPr>
                <a:noFill/>
                <a:ln>
                  <a:noFill/>
                </a:ln>
                <a:effectLst/>
              </c:spPr>
              <c:txPr>
                <a:bodyPr wrap="square" lIns="38100" tIns="19050" rIns="38100" bIns="19050" anchor="ctr">
                  <a:spAutoFit/>
                </a:bodyPr>
                <a:lstStyle/>
                <a:p>
                  <a:pPr>
                    <a:defRPr sz="700"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1884-4A00-91AB-36D4EED774B9}"/>
                </c:ext>
              </c:extLst>
            </c:dLbl>
            <c:spPr>
              <a:noFill/>
              <a:ln>
                <a:noFill/>
              </a:ln>
              <a:effectLst/>
            </c:spPr>
            <c:txPr>
              <a:bodyPr wrap="square" lIns="38100" tIns="19050" rIns="38100" bIns="19050" anchor="ctr">
                <a:spAutoFit/>
              </a:bodyPr>
              <a:lstStyle/>
              <a:p>
                <a:pPr>
                  <a:defRPr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5.4429999999999996</c:v>
                </c:pt>
                <c:pt idx="1">
                  <c:v>5.0709999999999997</c:v>
                </c:pt>
                <c:pt idx="2">
                  <c:v>4.8689999999999998</c:v>
                </c:pt>
                <c:pt idx="3">
                  <c:v>4.74</c:v>
                </c:pt>
                <c:pt idx="4">
                  <c:v>4.6589999999999998</c:v>
                </c:pt>
                <c:pt idx="5">
                  <c:v>4.6109999999999998</c:v>
                </c:pt>
                <c:pt idx="6">
                  <c:v>4.5869999999999997</c:v>
                </c:pt>
                <c:pt idx="7">
                  <c:v>4.58</c:v>
                </c:pt>
                <c:pt idx="8">
                  <c:v>4.5869999999999997</c:v>
                </c:pt>
                <c:pt idx="9">
                  <c:v>4.6040000000000001</c:v>
                </c:pt>
                <c:pt idx="10">
                  <c:v>4.6289999999999996</c:v>
                </c:pt>
                <c:pt idx="11">
                  <c:v>4.66</c:v>
                </c:pt>
                <c:pt idx="12">
                  <c:v>4.694</c:v>
                </c:pt>
                <c:pt idx="13">
                  <c:v>4.7309999999999999</c:v>
                </c:pt>
                <c:pt idx="14">
                  <c:v>4.7690000000000001</c:v>
                </c:pt>
                <c:pt idx="15">
                  <c:v>4.8049999999999997</c:v>
                </c:pt>
                <c:pt idx="16">
                  <c:v>4.8380000000000001</c:v>
                </c:pt>
                <c:pt idx="17">
                  <c:v>4.8680000000000003</c:v>
                </c:pt>
                <c:pt idx="18">
                  <c:v>4.8920000000000003</c:v>
                </c:pt>
                <c:pt idx="19">
                  <c:v>4.91</c:v>
                </c:pt>
                <c:pt idx="20">
                  <c:v>4.92</c:v>
                </c:pt>
                <c:pt idx="21">
                  <c:v>4.923</c:v>
                </c:pt>
                <c:pt idx="22">
                  <c:v>4.9169999999999998</c:v>
                </c:pt>
                <c:pt idx="23">
                  <c:v>4.9029999999999996</c:v>
                </c:pt>
                <c:pt idx="24">
                  <c:v>4.8810000000000002</c:v>
                </c:pt>
                <c:pt idx="25">
                  <c:v>4.8499999999999996</c:v>
                </c:pt>
                <c:pt idx="26">
                  <c:v>4.8120000000000003</c:v>
                </c:pt>
                <c:pt idx="27">
                  <c:v>4.766</c:v>
                </c:pt>
                <c:pt idx="28">
                  <c:v>4.7130000000000001</c:v>
                </c:pt>
                <c:pt idx="29">
                  <c:v>4.6559999999999997</c:v>
                </c:pt>
              </c:numCache>
            </c:numRef>
          </c:val>
          <c:smooth val="0"/>
          <c:extLst>
            <c:ext xmlns:c16="http://schemas.microsoft.com/office/drawing/2014/chart" uri="{C3380CC4-5D6E-409C-BE32-E72D297353CC}">
              <c16:uniqueId val="{00000001-1884-4A00-91AB-36D4EED774B9}"/>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4.3289939997416234E-3"/>
                  <c:y val="1.673360107095043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1884-4A00-91AB-36D4EED774B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5.4089999999999998</c:v>
                </c:pt>
                <c:pt idx="1">
                  <c:v>4.8940000000000001</c:v>
                </c:pt>
                <c:pt idx="2">
                  <c:v>4.5819999999999999</c:v>
                </c:pt>
                <c:pt idx="3">
                  <c:v>4.3460000000000001</c:v>
                </c:pt>
                <c:pt idx="4">
                  <c:v>4.1669999999999998</c:v>
                </c:pt>
                <c:pt idx="5">
                  <c:v>4.0309999999999997</c:v>
                </c:pt>
                <c:pt idx="6">
                  <c:v>3.931</c:v>
                </c:pt>
                <c:pt idx="7">
                  <c:v>3.86</c:v>
                </c:pt>
                <c:pt idx="8">
                  <c:v>3.8149999999999999</c:v>
                </c:pt>
                <c:pt idx="9">
                  <c:v>3.7919999999999998</c:v>
                </c:pt>
                <c:pt idx="10">
                  <c:v>3.7869999999999999</c:v>
                </c:pt>
                <c:pt idx="11">
                  <c:v>3.7970000000000002</c:v>
                </c:pt>
                <c:pt idx="12">
                  <c:v>3.819</c:v>
                </c:pt>
                <c:pt idx="13">
                  <c:v>3.8490000000000002</c:v>
                </c:pt>
                <c:pt idx="14">
                  <c:v>3.8839999999999999</c:v>
                </c:pt>
                <c:pt idx="15">
                  <c:v>3.9220000000000002</c:v>
                </c:pt>
                <c:pt idx="16">
                  <c:v>3.9590000000000001</c:v>
                </c:pt>
                <c:pt idx="17">
                  <c:v>3.9929999999999999</c:v>
                </c:pt>
                <c:pt idx="18">
                  <c:v>4.0220000000000002</c:v>
                </c:pt>
                <c:pt idx="19">
                  <c:v>4.0449999999999999</c:v>
                </c:pt>
                <c:pt idx="20">
                  <c:v>4.0590000000000002</c:v>
                </c:pt>
                <c:pt idx="21">
                  <c:v>4.0650000000000004</c:v>
                </c:pt>
                <c:pt idx="22">
                  <c:v>4.0599999999999996</c:v>
                </c:pt>
                <c:pt idx="23">
                  <c:v>4.0460000000000003</c:v>
                </c:pt>
                <c:pt idx="24">
                  <c:v>4.0220000000000002</c:v>
                </c:pt>
                <c:pt idx="25">
                  <c:v>3.9870000000000001</c:v>
                </c:pt>
                <c:pt idx="26">
                  <c:v>3.9430000000000001</c:v>
                </c:pt>
                <c:pt idx="27">
                  <c:v>3.89</c:v>
                </c:pt>
                <c:pt idx="28">
                  <c:v>3.8279999999999998</c:v>
                </c:pt>
                <c:pt idx="29">
                  <c:v>3.762</c:v>
                </c:pt>
              </c:numCache>
            </c:numRef>
          </c:val>
          <c:smooth val="0"/>
          <c:extLst>
            <c:ext xmlns:c16="http://schemas.microsoft.com/office/drawing/2014/chart" uri="{C3380CC4-5D6E-409C-BE32-E72D297353CC}">
              <c16:uniqueId val="{00000003-1884-4A00-91AB-36D4EED774B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0"/>
                  <c:y val="-2.2047178214169013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060E-43FC-A347-E271BA1E20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3.5390000000000001</c:v>
                </c:pt>
                <c:pt idx="1">
                  <c:v>3.1240000000000001</c:v>
                </c:pt>
                <c:pt idx="2">
                  <c:v>2.9260000000000002</c:v>
                </c:pt>
                <c:pt idx="3">
                  <c:v>2.8029999999999999</c:v>
                </c:pt>
                <c:pt idx="4">
                  <c:v>2.7269999999999999</c:v>
                </c:pt>
                <c:pt idx="5">
                  <c:v>2.6970000000000001</c:v>
                </c:pt>
                <c:pt idx="6">
                  <c:v>2.7</c:v>
                </c:pt>
                <c:pt idx="7">
                  <c:v>2.7240000000000002</c:v>
                </c:pt>
                <c:pt idx="8">
                  <c:v>2.7629999999999999</c:v>
                </c:pt>
                <c:pt idx="9">
                  <c:v>2.8079999999999998</c:v>
                </c:pt>
                <c:pt idx="10">
                  <c:v>2.8530000000000002</c:v>
                </c:pt>
                <c:pt idx="11">
                  <c:v>2.8959999999999999</c:v>
                </c:pt>
                <c:pt idx="12">
                  <c:v>2.9340000000000002</c:v>
                </c:pt>
                <c:pt idx="13">
                  <c:v>2.9649999999999999</c:v>
                </c:pt>
                <c:pt idx="14">
                  <c:v>2.9870000000000001</c:v>
                </c:pt>
                <c:pt idx="15">
                  <c:v>3.0019999999999998</c:v>
                </c:pt>
                <c:pt idx="16">
                  <c:v>3.01</c:v>
                </c:pt>
                <c:pt idx="17">
                  <c:v>3.0110000000000001</c:v>
                </c:pt>
                <c:pt idx="18">
                  <c:v>3.0059999999999998</c:v>
                </c:pt>
                <c:pt idx="19">
                  <c:v>2.9980000000000002</c:v>
                </c:pt>
                <c:pt idx="20">
                  <c:v>2.9870000000000001</c:v>
                </c:pt>
                <c:pt idx="21">
                  <c:v>2.9750000000000001</c:v>
                </c:pt>
                <c:pt idx="22">
                  <c:v>2.9630000000000001</c:v>
                </c:pt>
                <c:pt idx="23">
                  <c:v>2.9529999999999998</c:v>
                </c:pt>
                <c:pt idx="24">
                  <c:v>2.9449999999999998</c:v>
                </c:pt>
                <c:pt idx="25">
                  <c:v>2.9409999999999998</c:v>
                </c:pt>
                <c:pt idx="26">
                  <c:v>2.9409999999999998</c:v>
                </c:pt>
                <c:pt idx="27">
                  <c:v>2.9470000000000001</c:v>
                </c:pt>
                <c:pt idx="28">
                  <c:v>2.9590000000000001</c:v>
                </c:pt>
                <c:pt idx="29">
                  <c:v>2.9769999999999999</c:v>
                </c:pt>
              </c:numCache>
            </c:numRef>
          </c:val>
          <c:smooth val="0"/>
          <c:extLst>
            <c:ext xmlns:c16="http://schemas.microsoft.com/office/drawing/2014/chart" uri="{C3380CC4-5D6E-409C-BE32-E72D297353CC}">
              <c16:uniqueId val="{00000001-060E-43FC-A347-E271BA1E2089}"/>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0"/>
                  <c:y val="8.3668005354752342E-3"/>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060E-43FC-A347-E271BA1E20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3.3919999999999999</c:v>
                </c:pt>
                <c:pt idx="1">
                  <c:v>3.1480000000000001</c:v>
                </c:pt>
                <c:pt idx="2">
                  <c:v>2.8740000000000001</c:v>
                </c:pt>
                <c:pt idx="3">
                  <c:v>2.681</c:v>
                </c:pt>
                <c:pt idx="4">
                  <c:v>2.54</c:v>
                </c:pt>
                <c:pt idx="5">
                  <c:v>2.4460000000000002</c:v>
                </c:pt>
                <c:pt idx="6">
                  <c:v>2.3929999999999998</c:v>
                </c:pt>
                <c:pt idx="7">
                  <c:v>2.371</c:v>
                </c:pt>
                <c:pt idx="8">
                  <c:v>2.371</c:v>
                </c:pt>
                <c:pt idx="9">
                  <c:v>2.387</c:v>
                </c:pt>
                <c:pt idx="10">
                  <c:v>2.41</c:v>
                </c:pt>
                <c:pt idx="11">
                  <c:v>2.4350000000000001</c:v>
                </c:pt>
                <c:pt idx="12">
                  <c:v>2.4590000000000001</c:v>
                </c:pt>
                <c:pt idx="13">
                  <c:v>2.4780000000000002</c:v>
                </c:pt>
                <c:pt idx="14">
                  <c:v>2.4910000000000001</c:v>
                </c:pt>
                <c:pt idx="15">
                  <c:v>2.496</c:v>
                </c:pt>
                <c:pt idx="16">
                  <c:v>2.4940000000000002</c:v>
                </c:pt>
                <c:pt idx="17">
                  <c:v>2.4849999999999999</c:v>
                </c:pt>
                <c:pt idx="18">
                  <c:v>2.4710000000000001</c:v>
                </c:pt>
                <c:pt idx="19">
                  <c:v>2.452</c:v>
                </c:pt>
                <c:pt idx="20">
                  <c:v>2.431</c:v>
                </c:pt>
                <c:pt idx="21">
                  <c:v>2.4089999999999998</c:v>
                </c:pt>
                <c:pt idx="22">
                  <c:v>2.387</c:v>
                </c:pt>
                <c:pt idx="23">
                  <c:v>2.3679999999999999</c:v>
                </c:pt>
                <c:pt idx="24">
                  <c:v>2.3530000000000002</c:v>
                </c:pt>
                <c:pt idx="25">
                  <c:v>2.3420000000000001</c:v>
                </c:pt>
                <c:pt idx="26">
                  <c:v>2.339</c:v>
                </c:pt>
                <c:pt idx="27">
                  <c:v>2.3420000000000001</c:v>
                </c:pt>
                <c:pt idx="28">
                  <c:v>2.3530000000000002</c:v>
                </c:pt>
                <c:pt idx="29">
                  <c:v>2.3730000000000002</c:v>
                </c:pt>
              </c:numCache>
            </c:numRef>
          </c:val>
          <c:smooth val="0"/>
          <c:extLst>
            <c:ext xmlns:c16="http://schemas.microsoft.com/office/drawing/2014/chart" uri="{C3380CC4-5D6E-409C-BE32-E72D297353CC}">
              <c16:uniqueId val="{00000003-060E-43FC-A347-E271BA1E208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2609887685479526"/>
          <c:h val="0.66533743950346791"/>
        </c:manualLayout>
      </c:layout>
      <c:lineChart>
        <c:grouping val="standard"/>
        <c:varyColors val="0"/>
        <c:ser>
          <c:idx val="0"/>
          <c:order val="0"/>
          <c:tx>
            <c:strRef>
              <c:f>Sheet1!$B$1</c:f>
              <c:strCache>
                <c:ptCount val="1"/>
                <c:pt idx="0">
                  <c:v>9/30/2023</c:v>
                </c:pt>
              </c:strCache>
            </c:strRef>
          </c:tx>
          <c:spPr>
            <a:ln>
              <a:solidFill>
                <a:schemeClr val="accent1"/>
              </a:solidFill>
            </a:ln>
          </c:spPr>
          <c:marker>
            <c:symbol val="none"/>
          </c:marker>
          <c:dLbls>
            <c:dLbl>
              <c:idx val="29"/>
              <c:layout>
                <c:manualLayout>
                  <c:x val="-2.5280388187434756E-2"/>
                  <c:y val="-1.3679718875502008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1EB7-4DD5-98DD-EBBECC95580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5.0949999999999998</c:v>
                </c:pt>
                <c:pt idx="1">
                  <c:v>4.7690000000000001</c:v>
                </c:pt>
                <c:pt idx="2">
                  <c:v>4.5129999999999999</c:v>
                </c:pt>
                <c:pt idx="3">
                  <c:v>4.3319999999999999</c:v>
                </c:pt>
                <c:pt idx="4">
                  <c:v>4.2110000000000003</c:v>
                </c:pt>
                <c:pt idx="5">
                  <c:v>4.1340000000000003</c:v>
                </c:pt>
                <c:pt idx="6">
                  <c:v>4.0890000000000004</c:v>
                </c:pt>
                <c:pt idx="7">
                  <c:v>4.0650000000000004</c:v>
                </c:pt>
                <c:pt idx="8">
                  <c:v>4.0540000000000003</c:v>
                </c:pt>
                <c:pt idx="9">
                  <c:v>4.05</c:v>
                </c:pt>
                <c:pt idx="10">
                  <c:v>4.0490000000000004</c:v>
                </c:pt>
                <c:pt idx="11">
                  <c:v>4.0469999999999997</c:v>
                </c:pt>
                <c:pt idx="12">
                  <c:v>4.0439999999999996</c:v>
                </c:pt>
                <c:pt idx="13">
                  <c:v>4.0380000000000003</c:v>
                </c:pt>
                <c:pt idx="14">
                  <c:v>4.03</c:v>
                </c:pt>
                <c:pt idx="15">
                  <c:v>4.0190000000000001</c:v>
                </c:pt>
                <c:pt idx="16">
                  <c:v>4.0049999999999999</c:v>
                </c:pt>
                <c:pt idx="17">
                  <c:v>3.99</c:v>
                </c:pt>
                <c:pt idx="18">
                  <c:v>3.9740000000000002</c:v>
                </c:pt>
                <c:pt idx="19">
                  <c:v>3.9580000000000002</c:v>
                </c:pt>
                <c:pt idx="20">
                  <c:v>3.9420000000000002</c:v>
                </c:pt>
                <c:pt idx="21">
                  <c:v>3.9260000000000002</c:v>
                </c:pt>
                <c:pt idx="22">
                  <c:v>3.9119999999999999</c:v>
                </c:pt>
                <c:pt idx="23">
                  <c:v>3.899</c:v>
                </c:pt>
                <c:pt idx="24">
                  <c:v>3.887</c:v>
                </c:pt>
                <c:pt idx="25">
                  <c:v>3.8780000000000001</c:v>
                </c:pt>
                <c:pt idx="26">
                  <c:v>3.87</c:v>
                </c:pt>
                <c:pt idx="27">
                  <c:v>3.863</c:v>
                </c:pt>
                <c:pt idx="28">
                  <c:v>3.8580000000000001</c:v>
                </c:pt>
                <c:pt idx="29">
                  <c:v>3.855</c:v>
                </c:pt>
              </c:numCache>
            </c:numRef>
          </c:val>
          <c:smooth val="0"/>
          <c:extLst>
            <c:ext xmlns:c16="http://schemas.microsoft.com/office/drawing/2014/chart" uri="{C3380CC4-5D6E-409C-BE32-E72D297353CC}">
              <c16:uniqueId val="{00000001-1EB7-4DD5-98DD-EBBECC95580A}"/>
            </c:ext>
          </c:extLst>
        </c:ser>
        <c:ser>
          <c:idx val="1"/>
          <c:order val="1"/>
          <c:tx>
            <c:strRef>
              <c:f>Sheet1!$C$1</c:f>
              <c:strCache>
                <c:ptCount val="1"/>
                <c:pt idx="0">
                  <c:v>6/30/2023</c:v>
                </c:pt>
              </c:strCache>
            </c:strRef>
          </c:tx>
          <c:spPr>
            <a:ln>
              <a:solidFill>
                <a:schemeClr val="bg1">
                  <a:lumMod val="65000"/>
                </a:schemeClr>
              </a:solidFill>
            </a:ln>
          </c:spPr>
          <c:marker>
            <c:symbol val="none"/>
          </c:marker>
          <c:dLbls>
            <c:dLbl>
              <c:idx val="29"/>
              <c:layout>
                <c:manualLayout>
                  <c:x val="-1.2640277034079354E-2"/>
                  <c:y val="3.3467531543496819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0596812303306927"/>
                      <c:h val="9.2453145917001323E-2"/>
                    </c:manualLayout>
                  </c15:layout>
                </c:ext>
                <c:ext xmlns:c16="http://schemas.microsoft.com/office/drawing/2014/chart" uri="{C3380CC4-5D6E-409C-BE32-E72D297353CC}">
                  <c16:uniqueId val="{00000002-1EB7-4DD5-98DD-EBBECC95580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4.9390000000000001</c:v>
                </c:pt>
                <c:pt idx="1">
                  <c:v>4.4450000000000003</c:v>
                </c:pt>
                <c:pt idx="2">
                  <c:v>4.0629999999999997</c:v>
                </c:pt>
                <c:pt idx="3">
                  <c:v>3.786</c:v>
                </c:pt>
                <c:pt idx="4">
                  <c:v>3.593</c:v>
                </c:pt>
                <c:pt idx="5">
                  <c:v>3.464</c:v>
                </c:pt>
                <c:pt idx="6">
                  <c:v>3.3809999999999998</c:v>
                </c:pt>
                <c:pt idx="7">
                  <c:v>3.3290000000000002</c:v>
                </c:pt>
                <c:pt idx="8">
                  <c:v>3.2989999999999999</c:v>
                </c:pt>
                <c:pt idx="9">
                  <c:v>3.2829999999999999</c:v>
                </c:pt>
                <c:pt idx="10">
                  <c:v>3.274</c:v>
                </c:pt>
                <c:pt idx="11">
                  <c:v>3.27</c:v>
                </c:pt>
                <c:pt idx="12">
                  <c:v>3.266</c:v>
                </c:pt>
                <c:pt idx="13">
                  <c:v>3.262</c:v>
                </c:pt>
                <c:pt idx="14">
                  <c:v>3.2559999999999998</c:v>
                </c:pt>
                <c:pt idx="15">
                  <c:v>3.2490000000000001</c:v>
                </c:pt>
                <c:pt idx="16">
                  <c:v>3.24</c:v>
                </c:pt>
                <c:pt idx="17">
                  <c:v>3.23</c:v>
                </c:pt>
                <c:pt idx="18">
                  <c:v>3.218</c:v>
                </c:pt>
                <c:pt idx="19">
                  <c:v>3.206</c:v>
                </c:pt>
                <c:pt idx="20">
                  <c:v>3.194</c:v>
                </c:pt>
                <c:pt idx="21">
                  <c:v>3.1819999999999999</c:v>
                </c:pt>
                <c:pt idx="22">
                  <c:v>3.1709999999999998</c:v>
                </c:pt>
                <c:pt idx="23">
                  <c:v>3.16</c:v>
                </c:pt>
                <c:pt idx="24">
                  <c:v>3.15</c:v>
                </c:pt>
                <c:pt idx="25">
                  <c:v>3.141</c:v>
                </c:pt>
                <c:pt idx="26">
                  <c:v>3.1339999999999999</c:v>
                </c:pt>
                <c:pt idx="27">
                  <c:v>3.1269999999999998</c:v>
                </c:pt>
                <c:pt idx="28">
                  <c:v>3.1219999999999999</c:v>
                </c:pt>
                <c:pt idx="29">
                  <c:v>3.1179999999999999</c:v>
                </c:pt>
              </c:numCache>
            </c:numRef>
          </c:val>
          <c:smooth val="0"/>
          <c:extLst>
            <c:ext xmlns:c16="http://schemas.microsoft.com/office/drawing/2014/chart" uri="{C3380CC4-5D6E-409C-BE32-E72D297353CC}">
              <c16:uniqueId val="{00000003-1EB7-4DD5-98DD-EBBECC95580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02738460631956E-2"/>
          <c:y val="0.22830555894496266"/>
          <c:w val="0.8607748130658683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Sheet1!$A$2:$A$287</c:f>
              <c:numCache>
                <c:formatCode>m/d/yyyy</c:formatCode>
                <c:ptCount val="286"/>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numCache>
            </c:numRef>
          </c:cat>
          <c:val>
            <c:numRef>
              <c:f>Sheet1!$D$2:$D$287</c:f>
              <c:numCache>
                <c:formatCode>General</c:formatCode>
                <c:ptCount val="286"/>
                <c:pt idx="203">
                  <c:v>0</c:v>
                </c:pt>
                <c:pt idx="273">
                  <c:v>400</c:v>
                </c:pt>
                <c:pt idx="274">
                  <c:v>400</c:v>
                </c:pt>
                <c:pt idx="275">
                  <c:v>400</c:v>
                </c:pt>
                <c:pt idx="276">
                  <c:v>400</c:v>
                </c:pt>
                <c:pt idx="277">
                  <c:v>400</c:v>
                </c:pt>
                <c:pt idx="278">
                  <c:v>400</c:v>
                </c:pt>
                <c:pt idx="279">
                  <c:v>400</c:v>
                </c:pt>
                <c:pt idx="280">
                  <c:v>400</c:v>
                </c:pt>
                <c:pt idx="281">
                  <c:v>400</c:v>
                </c:pt>
                <c:pt idx="282">
                  <c:v>400</c:v>
                </c:pt>
                <c:pt idx="283">
                  <c:v>400</c:v>
                </c:pt>
                <c:pt idx="284">
                  <c:v>400</c:v>
                </c:pt>
                <c:pt idx="285">
                  <c:v>400</c:v>
                </c:pt>
              </c:numCache>
            </c:numRef>
          </c:val>
          <c:extLst>
            <c:ext xmlns:c16="http://schemas.microsoft.com/office/drawing/2014/chart" uri="{C3380CC4-5D6E-409C-BE32-E72D297353CC}">
              <c16:uniqueId val="{00000002-06FA-42EA-9301-16C9310993C8}"/>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Sheet1!$A$2:$A$287</c:f>
              <c:numCache>
                <c:formatCode>m/d/yyyy</c:formatCode>
                <c:ptCount val="286"/>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numCache>
            </c:numRef>
          </c:cat>
          <c:val>
            <c:numRef>
              <c:f>Sheet1!$B$2:$B$287</c:f>
              <c:numCache>
                <c:formatCode>_(* #,##0.000_);_(* \(#,##0.000\);_(* "-"??_);_(@_)</c:formatCode>
                <c:ptCount val="286"/>
                <c:pt idx="0">
                  <c:v>100</c:v>
                </c:pt>
                <c:pt idx="1">
                  <c:v>94.534957289999994</c:v>
                </c:pt>
                <c:pt idx="2">
                  <c:v>94.835495093256895</c:v>
                </c:pt>
                <c:pt idx="3">
                  <c:v>101.099335654299</c:v>
                </c:pt>
                <c:pt idx="4">
                  <c:v>96.551724139822696</c:v>
                </c:pt>
                <c:pt idx="5">
                  <c:v>94.076241697015604</c:v>
                </c:pt>
                <c:pt idx="6">
                  <c:v>97.231888646613996</c:v>
                </c:pt>
                <c:pt idx="7">
                  <c:v>94.329326166841199</c:v>
                </c:pt>
                <c:pt idx="8">
                  <c:v>97.263524206544304</c:v>
                </c:pt>
                <c:pt idx="9">
                  <c:v>91.885479280413705</c:v>
                </c:pt>
                <c:pt idx="10">
                  <c:v>90.034799112984601</c:v>
                </c:pt>
                <c:pt idx="11">
                  <c:v>84.427396395534501</c:v>
                </c:pt>
                <c:pt idx="12">
                  <c:v>85.795634295558798</c:v>
                </c:pt>
                <c:pt idx="13">
                  <c:v>87.952536541749097</c:v>
                </c:pt>
                <c:pt idx="14">
                  <c:v>80.535503954982403</c:v>
                </c:pt>
                <c:pt idx="15">
                  <c:v>75.084907306902707</c:v>
                </c:pt>
                <c:pt idx="16">
                  <c:v>80.521776649933599</c:v>
                </c:pt>
                <c:pt idx="17">
                  <c:v>79.575450806918994</c:v>
                </c:pt>
                <c:pt idx="18">
                  <c:v>77.114832014125298</c:v>
                </c:pt>
                <c:pt idx="19">
                  <c:v>75.883664664151098</c:v>
                </c:pt>
                <c:pt idx="20">
                  <c:v>72.3703334378026</c:v>
                </c:pt>
                <c:pt idx="21">
                  <c:v>65.740904775626404</c:v>
                </c:pt>
                <c:pt idx="22">
                  <c:v>67.128220179069302</c:v>
                </c:pt>
                <c:pt idx="23">
                  <c:v>71.236973105444306</c:v>
                </c:pt>
                <c:pt idx="24">
                  <c:v>71.889019923321499</c:v>
                </c:pt>
                <c:pt idx="25">
                  <c:v>69.904566898983902</c:v>
                </c:pt>
                <c:pt idx="26">
                  <c:v>69.370060096977397</c:v>
                </c:pt>
                <c:pt idx="27">
                  <c:v>72.477577971770003</c:v>
                </c:pt>
                <c:pt idx="28">
                  <c:v>70.155090148539799</c:v>
                </c:pt>
                <c:pt idx="29">
                  <c:v>70.209141397318604</c:v>
                </c:pt>
                <c:pt idx="30">
                  <c:v>65.898768733458397</c:v>
                </c:pt>
                <c:pt idx="31">
                  <c:v>60.3580866714046</c:v>
                </c:pt>
                <c:pt idx="32">
                  <c:v>60.491927861589403</c:v>
                </c:pt>
                <c:pt idx="33">
                  <c:v>53.836760509083803</c:v>
                </c:pt>
                <c:pt idx="34">
                  <c:v>57.785933556310702</c:v>
                </c:pt>
                <c:pt idx="35">
                  <c:v>60.926053771248597</c:v>
                </c:pt>
                <c:pt idx="36">
                  <c:v>58.002138553555803</c:v>
                </c:pt>
                <c:pt idx="37">
                  <c:v>56.294805432950703</c:v>
                </c:pt>
                <c:pt idx="38">
                  <c:v>55.2849908174964</c:v>
                </c:pt>
                <c:pt idx="39">
                  <c:v>55.046478955629198</c:v>
                </c:pt>
                <c:pt idx="40">
                  <c:v>59.925676674596197</c:v>
                </c:pt>
                <c:pt idx="41">
                  <c:v>63.371229346863601</c:v>
                </c:pt>
                <c:pt idx="42">
                  <c:v>64.5577829676064</c:v>
                </c:pt>
                <c:pt idx="43">
                  <c:v>65.969979105270994</c:v>
                </c:pt>
                <c:pt idx="44">
                  <c:v>67.512584608673194</c:v>
                </c:pt>
                <c:pt idx="45">
                  <c:v>67.922687737993499</c:v>
                </c:pt>
                <c:pt idx="46">
                  <c:v>72.023719057611302</c:v>
                </c:pt>
                <c:pt idx="47">
                  <c:v>73.102170183427305</c:v>
                </c:pt>
                <c:pt idx="48">
                  <c:v>77.715401438499498</c:v>
                </c:pt>
                <c:pt idx="49">
                  <c:v>79.028074642801101</c:v>
                </c:pt>
                <c:pt idx="50">
                  <c:v>80.458287863186897</c:v>
                </c:pt>
                <c:pt idx="51">
                  <c:v>79.998423264978598</c:v>
                </c:pt>
                <c:pt idx="52">
                  <c:v>78.119498873782206</c:v>
                </c:pt>
                <c:pt idx="53">
                  <c:v>78.726074010703101</c:v>
                </c:pt>
                <c:pt idx="54">
                  <c:v>80.284122729102094</c:v>
                </c:pt>
                <c:pt idx="55">
                  <c:v>77.714543485174303</c:v>
                </c:pt>
                <c:pt idx="56">
                  <c:v>78.188135384714002</c:v>
                </c:pt>
                <c:pt idx="57">
                  <c:v>79.811388786225905</c:v>
                </c:pt>
                <c:pt idx="58">
                  <c:v>81.762381513240101</c:v>
                </c:pt>
                <c:pt idx="59">
                  <c:v>86.218957397579302</c:v>
                </c:pt>
                <c:pt idx="60">
                  <c:v>89.554218290895406</c:v>
                </c:pt>
                <c:pt idx="61">
                  <c:v>87.655070390198404</c:v>
                </c:pt>
                <c:pt idx="62">
                  <c:v>90.692241118433103</c:v>
                </c:pt>
                <c:pt idx="63">
                  <c:v>88.693839653171494</c:v>
                </c:pt>
                <c:pt idx="64">
                  <c:v>86.737107427321803</c:v>
                </c:pt>
                <c:pt idx="65">
                  <c:v>88.356947550539203</c:v>
                </c:pt>
                <c:pt idx="66">
                  <c:v>89.249613665372905</c:v>
                </c:pt>
                <c:pt idx="67">
                  <c:v>92.550473070549202</c:v>
                </c:pt>
                <c:pt idx="68">
                  <c:v>93.253228775710994</c:v>
                </c:pt>
                <c:pt idx="69">
                  <c:v>96.058987161564701</c:v>
                </c:pt>
                <c:pt idx="70">
                  <c:v>93.471581312147293</c:v>
                </c:pt>
                <c:pt idx="71">
                  <c:v>96.875181023933294</c:v>
                </c:pt>
                <c:pt idx="72">
                  <c:v>99.257654496521297</c:v>
                </c:pt>
                <c:pt idx="73">
                  <c:v>104.143758636454</c:v>
                </c:pt>
                <c:pt idx="74">
                  <c:v>103.990805562098</c:v>
                </c:pt>
                <c:pt idx="75">
                  <c:v>106.178365871043</c:v>
                </c:pt>
                <c:pt idx="76">
                  <c:v>109.71244534518</c:v>
                </c:pt>
                <c:pt idx="77">
                  <c:v>105.387340161252</c:v>
                </c:pt>
                <c:pt idx="78">
                  <c:v>105.34191651036799</c:v>
                </c:pt>
                <c:pt idx="79">
                  <c:v>106.06087386858501</c:v>
                </c:pt>
                <c:pt idx="80">
                  <c:v>108.809985666263</c:v>
                </c:pt>
                <c:pt idx="81">
                  <c:v>110.077983781596</c:v>
                </c:pt>
                <c:pt idx="82">
                  <c:v>114.207093063832</c:v>
                </c:pt>
                <c:pt idx="83">
                  <c:v>117.435854948496</c:v>
                </c:pt>
                <c:pt idx="84">
                  <c:v>120.05629642044001</c:v>
                </c:pt>
                <c:pt idx="85">
                  <c:v>121.250747918876</c:v>
                </c:pt>
                <c:pt idx="86">
                  <c:v>120.612323518591</c:v>
                </c:pt>
                <c:pt idx="87">
                  <c:v>123.032765005345</c:v>
                </c:pt>
                <c:pt idx="88">
                  <c:v>128.48111300492999</c:v>
                </c:pt>
                <c:pt idx="89">
                  <c:v>132.31275157151501</c:v>
                </c:pt>
                <c:pt idx="90">
                  <c:v>131.92388102067201</c:v>
                </c:pt>
                <c:pt idx="91">
                  <c:v>129.90923758193699</c:v>
                </c:pt>
                <c:pt idx="92">
                  <c:v>129.54982239703301</c:v>
                </c:pt>
                <c:pt idx="93">
                  <c:v>136.50427463655799</c:v>
                </c:pt>
                <c:pt idx="94">
                  <c:v>141.829595942997</c:v>
                </c:pt>
                <c:pt idx="95">
                  <c:v>135.559032938645</c:v>
                </c:pt>
                <c:pt idx="96">
                  <c:v>134.05815279648201</c:v>
                </c:pt>
                <c:pt idx="97">
                  <c:v>123.07801451581901</c:v>
                </c:pt>
                <c:pt idx="98">
                  <c:v>123.42592450565201</c:v>
                </c:pt>
                <c:pt idx="99">
                  <c:v>121.61519933333101</c:v>
                </c:pt>
                <c:pt idx="100">
                  <c:v>128.39959942576399</c:v>
                </c:pt>
                <c:pt idx="101">
                  <c:v>130.406450047498</c:v>
                </c:pt>
                <c:pt idx="102">
                  <c:v>119.698805645143</c:v>
                </c:pt>
                <c:pt idx="103">
                  <c:v>116.590196301451</c:v>
                </c:pt>
                <c:pt idx="104">
                  <c:v>114.07721132696</c:v>
                </c:pt>
                <c:pt idx="105">
                  <c:v>99.820139459215596</c:v>
                </c:pt>
                <c:pt idx="106">
                  <c:v>80.040415410190306</c:v>
                </c:pt>
                <c:pt idx="107">
                  <c:v>74.782153708479498</c:v>
                </c:pt>
                <c:pt idx="108">
                  <c:v>77.492453265344807</c:v>
                </c:pt>
                <c:pt idx="109">
                  <c:v>70.871915169232693</c:v>
                </c:pt>
                <c:pt idx="110">
                  <c:v>63.9320679231284</c:v>
                </c:pt>
                <c:pt idx="111">
                  <c:v>69.198399570476695</c:v>
                </c:pt>
                <c:pt idx="112">
                  <c:v>77.366703427410101</c:v>
                </c:pt>
                <c:pt idx="113">
                  <c:v>85.075574087755399</c:v>
                </c:pt>
                <c:pt idx="114">
                  <c:v>84.599148201490905</c:v>
                </c:pt>
                <c:pt idx="115">
                  <c:v>92.0461653556237</c:v>
                </c:pt>
                <c:pt idx="116">
                  <c:v>95.337927850447798</c:v>
                </c:pt>
                <c:pt idx="117">
                  <c:v>99.711460400747498</c:v>
                </c:pt>
                <c:pt idx="118">
                  <c:v>98.170967545161602</c:v>
                </c:pt>
                <c:pt idx="119">
                  <c:v>102.208248016065</c:v>
                </c:pt>
                <c:pt idx="120">
                  <c:v>104.324605646441</c:v>
                </c:pt>
                <c:pt idx="121">
                  <c:v>99.816779726620695</c:v>
                </c:pt>
                <c:pt idx="122">
                  <c:v>101.087992601663</c:v>
                </c:pt>
                <c:pt idx="123">
                  <c:v>107.59079074473399</c:v>
                </c:pt>
                <c:pt idx="124">
                  <c:v>107.77249051326601</c:v>
                </c:pt>
                <c:pt idx="125">
                  <c:v>97.554502541870605</c:v>
                </c:pt>
                <c:pt idx="126">
                  <c:v>94.549432260296896</c:v>
                </c:pt>
                <c:pt idx="127">
                  <c:v>102.242376669932</c:v>
                </c:pt>
                <c:pt idx="128">
                  <c:v>98.668197164621404</c:v>
                </c:pt>
                <c:pt idx="129">
                  <c:v>108.107530296232</c:v>
                </c:pt>
                <c:pt idx="130">
                  <c:v>112.014527479023</c:v>
                </c:pt>
                <c:pt idx="131">
                  <c:v>109.522347094742</c:v>
                </c:pt>
                <c:pt idx="132">
                  <c:v>117.54220557772</c:v>
                </c:pt>
                <c:pt idx="133">
                  <c:v>119.386831189698</c:v>
                </c:pt>
                <c:pt idx="134">
                  <c:v>122.86401270237999</c:v>
                </c:pt>
                <c:pt idx="135">
                  <c:v>122.740703749942</c:v>
                </c:pt>
                <c:pt idx="136">
                  <c:v>127.762291256658</c:v>
                </c:pt>
                <c:pt idx="137">
                  <c:v>125.01663359757499</c:v>
                </c:pt>
                <c:pt idx="138">
                  <c:v>123.046610758917</c:v>
                </c:pt>
                <c:pt idx="139">
                  <c:v>121.043451064584</c:v>
                </c:pt>
                <c:pt idx="140">
                  <c:v>112.201133906111</c:v>
                </c:pt>
                <c:pt idx="141">
                  <c:v>101.60776503134799</c:v>
                </c:pt>
                <c:pt idx="142">
                  <c:v>112.49481674850099</c:v>
                </c:pt>
                <c:pt idx="143">
                  <c:v>109.126684103044</c:v>
                </c:pt>
                <c:pt idx="144">
                  <c:v>108.90652385516</c:v>
                </c:pt>
                <c:pt idx="145">
                  <c:v>115.238707029827</c:v>
                </c:pt>
                <c:pt idx="146">
                  <c:v>121.036801902143</c:v>
                </c:pt>
                <c:pt idx="147">
                  <c:v>121.84099381039501</c:v>
                </c:pt>
                <c:pt idx="148">
                  <c:v>120.447685987131</c:v>
                </c:pt>
                <c:pt idx="149">
                  <c:v>109.648301137061</c:v>
                </c:pt>
                <c:pt idx="150">
                  <c:v>115.063992735585</c:v>
                </c:pt>
                <c:pt idx="151">
                  <c:v>116.63892654510001</c:v>
                </c:pt>
                <c:pt idx="152">
                  <c:v>119.175476161658</c:v>
                </c:pt>
                <c:pt idx="153">
                  <c:v>122.92921398092101</c:v>
                </c:pt>
                <c:pt idx="154">
                  <c:v>122.109290580143</c:v>
                </c:pt>
                <c:pt idx="155">
                  <c:v>123.671050468809</c:v>
                </c:pt>
                <c:pt idx="156">
                  <c:v>126.472338038529</c:v>
                </c:pt>
                <c:pt idx="157">
                  <c:v>132.298561886145</c:v>
                </c:pt>
                <c:pt idx="158">
                  <c:v>132.27766892681601</c:v>
                </c:pt>
                <c:pt idx="159">
                  <c:v>134.69622205276201</c:v>
                </c:pt>
                <c:pt idx="160">
                  <c:v>138.544178089285</c:v>
                </c:pt>
                <c:pt idx="161">
                  <c:v>138.16471245728999</c:v>
                </c:pt>
                <c:pt idx="162">
                  <c:v>134.126145905649</c:v>
                </c:pt>
                <c:pt idx="163">
                  <c:v>140.547169624764</c:v>
                </c:pt>
                <c:pt idx="164">
                  <c:v>137.618645369663</c:v>
                </c:pt>
                <c:pt idx="165">
                  <c:v>144.727205497044</c:v>
                </c:pt>
                <c:pt idx="166">
                  <c:v>150.54365892508599</c:v>
                </c:pt>
                <c:pt idx="167">
                  <c:v>152.67592908093499</c:v>
                </c:pt>
                <c:pt idx="168">
                  <c:v>155.310235134789</c:v>
                </c:pt>
                <c:pt idx="169">
                  <c:v>149.097533575314</c:v>
                </c:pt>
                <c:pt idx="170">
                  <c:v>156.300346247102</c:v>
                </c:pt>
                <c:pt idx="171">
                  <c:v>156.99507834127999</c:v>
                </c:pt>
                <c:pt idx="172">
                  <c:v>158.48920550999699</c:v>
                </c:pt>
                <c:pt idx="173">
                  <c:v>161.86021317357699</c:v>
                </c:pt>
                <c:pt idx="174">
                  <c:v>164.907927329394</c:v>
                </c:pt>
                <c:pt idx="175">
                  <c:v>162.907945507227</c:v>
                </c:pt>
                <c:pt idx="176">
                  <c:v>166.50621557834901</c:v>
                </c:pt>
                <c:pt idx="177">
                  <c:v>161.10676337529901</c:v>
                </c:pt>
                <c:pt idx="178">
                  <c:v>162.241371547108</c:v>
                </c:pt>
                <c:pt idx="179">
                  <c:v>164.95544354484301</c:v>
                </c:pt>
                <c:pt idx="180">
                  <c:v>161.77171581061</c:v>
                </c:pt>
                <c:pt idx="181">
                  <c:v>159.243112593549</c:v>
                </c:pt>
                <c:pt idx="182">
                  <c:v>168.108409262122</c:v>
                </c:pt>
                <c:pt idx="183">
                  <c:v>165.503078130158</c:v>
                </c:pt>
                <c:pt idx="184">
                  <c:v>170.305573547233</c:v>
                </c:pt>
                <c:pt idx="185">
                  <c:v>170.08338422743</c:v>
                </c:pt>
                <c:pt idx="186">
                  <c:v>166.07907245261001</c:v>
                </c:pt>
                <c:pt idx="187">
                  <c:v>167.52141422468799</c:v>
                </c:pt>
                <c:pt idx="188">
                  <c:v>156.037742913068</c:v>
                </c:pt>
                <c:pt idx="189">
                  <c:v>150.38468732012899</c:v>
                </c:pt>
                <c:pt idx="190" formatCode="_(* #,##0.00_);_(* \(#,##0.00\);_(* &quot;-&quot;??_);_(@_)">
                  <c:v>162.18713499448199</c:v>
                </c:pt>
                <c:pt idx="191" formatCode="_(* #,##0.00_);_(* \(#,##0.00\);_(* &quot;-&quot;??_);_(@_)">
                  <c:v>160.84811093660801</c:v>
                </c:pt>
                <c:pt idx="192" formatCode="_(* #,##0.00_);_(* \(#,##0.00\);_(* &quot;-&quot;??_);_(@_)">
                  <c:v>157.94752947265101</c:v>
                </c:pt>
                <c:pt idx="193" formatCode="_(* #,##0.00_);_(* \(#,##0.00\);_(* &quot;-&quot;??_);_(@_)">
                  <c:v>148.42160192217801</c:v>
                </c:pt>
                <c:pt idx="194" formatCode="_(* #,##0.00_);_(* \(#,##0.00\);_(* &quot;-&quot;??_);_(@_)">
                  <c:v>147.399976348211</c:v>
                </c:pt>
                <c:pt idx="195" formatCode="_(* #,##0.00_);_(* \(#,##0.00\);_(* &quot;-&quot;??_);_(@_)">
                  <c:v>158.32373917216501</c:v>
                </c:pt>
                <c:pt idx="196" formatCode="_(* #,##0.00_);_(* \(#,##0.00\);_(* &quot;-&quot;??_);_(@_)">
                  <c:v>160.66077440996301</c:v>
                </c:pt>
                <c:pt idx="197" formatCode="_(* #,##0.00_);_(* \(#,##0.00\);_(* &quot;-&quot;??_);_(@_)">
                  <c:v>160.863765233713</c:v>
                </c:pt>
                <c:pt idx="198" formatCode="_(* #,##0.00_);_(* \(#,##0.00\);_(* &quot;-&quot;??_);_(@_)">
                  <c:v>159.88930067436499</c:v>
                </c:pt>
                <c:pt idx="199" formatCode="_(* #,##0.00_);_(* \(#,##0.00\);_(* &quot;-&quot;??_);_(@_)">
                  <c:v>166.77996127086701</c:v>
                </c:pt>
                <c:pt idx="200" formatCode="_(* #,##0.00_);_(* \(#,##0.00\);_(* &quot;-&quot;??_);_(@_)">
                  <c:v>167.34081266050001</c:v>
                </c:pt>
                <c:pt idx="201" formatCode="_(* #,##0.00_);_(* \(#,##0.00\);_(* &quot;-&quot;??_);_(@_)">
                  <c:v>168.36638397412401</c:v>
                </c:pt>
                <c:pt idx="202" formatCode="_(* #,##0.00_);_(* \(#,##0.00\);_(* &quot;-&quot;??_);_(@_)">
                  <c:v>165.50874494582499</c:v>
                </c:pt>
                <c:pt idx="203" formatCode="_(* #,##0.00_);_(* \(#,##0.00\);_(* &quot;-&quot;??_);_(@_)">
                  <c:v>166.766549672651</c:v>
                </c:pt>
                <c:pt idx="204" formatCode="_(* #,##0.00_);_(* \(#,##0.00\);_(* &quot;-&quot;??_);_(@_)">
                  <c:v>170.36899028182799</c:v>
                </c:pt>
                <c:pt idx="205" formatCode="_(* #,##0.00_);_(* \(#,##0.00\);_(* &quot;-&quot;??_);_(@_)">
                  <c:v>175.02740561482599</c:v>
                </c:pt>
                <c:pt idx="206" formatCode="_(* #,##0.00_);_(* \(#,##0.00\);_(* &quot;-&quot;??_);_(@_)">
                  <c:v>179.937151615408</c:v>
                </c:pt>
                <c:pt idx="207" formatCode="_(* #,##0.00_);_(* \(#,##0.00\);_(* &quot;-&quot;??_);_(@_)">
                  <c:v>182.13842035304299</c:v>
                </c:pt>
                <c:pt idx="208" formatCode="_(* #,##0.00_);_(* \(#,##0.00\);_(* &quot;-&quot;??_);_(@_)">
                  <c:v>184.976987000365</c:v>
                </c:pt>
                <c:pt idx="209" formatCode="_(* #,##0.00_);_(* \(#,##0.00\);_(* &quot;-&quot;??_);_(@_)">
                  <c:v>189.061806853147</c:v>
                </c:pt>
                <c:pt idx="210" formatCode="_(* #,##0.00_);_(* \(#,##0.00\);_(* &quot;-&quot;??_);_(@_)">
                  <c:v>189.921554889069</c:v>
                </c:pt>
                <c:pt idx="211" formatCode="_(* #,##0.00_);_(* \(#,##0.00\);_(* &quot;-&quot;??_);_(@_)">
                  <c:v>195.22923061215101</c:v>
                </c:pt>
                <c:pt idx="212" formatCode="_(* #,##0.00_);_(* \(#,##0.00\);_(* &quot;-&quot;??_);_(@_)">
                  <c:v>195.97717573839199</c:v>
                </c:pt>
                <c:pt idx="213" formatCode="_(* #,##0.00_);_(* \(#,##0.00\);_(* &quot;-&quot;??_);_(@_)">
                  <c:v>199.763457576131</c:v>
                </c:pt>
                <c:pt idx="214" formatCode="_(* #,##0.00_);_(* \(#,##0.00\);_(* &quot;-&quot;??_);_(@_)">
                  <c:v>203.91161263352899</c:v>
                </c:pt>
                <c:pt idx="215" formatCode="_(* #,##0.00_);_(* \(#,##0.00\);_(* &quot;-&quot;??_);_(@_)">
                  <c:v>207.85897838948699</c:v>
                </c:pt>
                <c:pt idx="216" formatCode="_(* #,##0.00_);_(* \(#,##0.00\);_(* &quot;-&quot;??_);_(@_)">
                  <c:v>211.21002139141501</c:v>
                </c:pt>
                <c:pt idx="217" formatCode="_(* #,##0.00_);_(* \(#,##0.00\);_(* &quot;-&quot;??_);_(@_)">
                  <c:v>223.12577424720001</c:v>
                </c:pt>
                <c:pt idx="218" formatCode="_(* #,##0.00_);_(* \(#,##0.00\);_(* &quot;-&quot;??_);_(@_)">
                  <c:v>213.754877736407</c:v>
                </c:pt>
                <c:pt idx="219" formatCode="_(* #,##0.00_);_(* \(#,##0.00\);_(* &quot;-&quot;??_);_(@_)">
                  <c:v>209.17908191820499</c:v>
                </c:pt>
                <c:pt idx="220" formatCode="_(* #,##0.00_);_(* \(#,##0.00\);_(* &quot;-&quot;??_);_(@_)">
                  <c:v>211.17665117854199</c:v>
                </c:pt>
                <c:pt idx="221" formatCode="_(* #,##0.00_);_(* \(#,##0.00\);_(* &quot;-&quot;??_);_(@_)">
                  <c:v>211.44030210212301</c:v>
                </c:pt>
                <c:pt idx="222" formatCode="_(* #,##0.00_);_(* \(#,##0.00\);_(* &quot;-&quot;??_);_(@_)">
                  <c:v>210.295269770202</c:v>
                </c:pt>
                <c:pt idx="223" formatCode="_(* #,##0.00_);_(* \(#,##0.00\);_(* &quot;-&quot;??_);_(@_)">
                  <c:v>216.63708950183201</c:v>
                </c:pt>
                <c:pt idx="224" formatCode="_(* #,##0.00_);_(* \(#,##0.00\);_(* &quot;-&quot;??_);_(@_)">
                  <c:v>218.339073817247</c:v>
                </c:pt>
                <c:pt idx="225" formatCode="_(* #,##0.00_);_(* \(#,##0.00\);_(* &quot;-&quot;??_);_(@_)">
                  <c:v>219.289330269678</c:v>
                </c:pt>
                <c:pt idx="226" formatCode="_(* #,##0.00_);_(* \(#,##0.00\);_(* &quot;-&quot;??_);_(@_)">
                  <c:v>202.85602140240499</c:v>
                </c:pt>
                <c:pt idx="227" formatCode="_(* #,##0.00_);_(* \(#,##0.00\);_(* &quot;-&quot;??_);_(@_)">
                  <c:v>205.822875732374</c:v>
                </c:pt>
                <c:pt idx="228" formatCode="_(* #,##0.00_);_(* \(#,##0.00\);_(* &quot;-&quot;??_);_(@_)">
                  <c:v>191.32585056628801</c:v>
                </c:pt>
                <c:pt idx="229" formatCode="_(* #,##0.00_);_(* \(#,##0.00\);_(* &quot;-&quot;??_);_(@_)">
                  <c:v>206.43285887269801</c:v>
                </c:pt>
                <c:pt idx="230" formatCode="_(* #,##0.00_);_(* \(#,##0.00\);_(* &quot;-&quot;??_);_(@_)">
                  <c:v>211.95434939003499</c:v>
                </c:pt>
                <c:pt idx="231" formatCode="_(* #,##0.00_);_(* \(#,##0.00\);_(* &quot;-&quot;??_);_(@_)">
                  <c:v>214.619887627091</c:v>
                </c:pt>
                <c:pt idx="232" formatCode="_(* #,##0.00_);_(* \(#,##0.00\);_(* &quot;-&quot;??_);_(@_)">
                  <c:v>221.86666284972301</c:v>
                </c:pt>
                <c:pt idx="233" formatCode="_(* #,##0.00_);_(* \(#,##0.00\);_(* &quot;-&quot;??_);_(@_)">
                  <c:v>208.70574810824701</c:v>
                </c:pt>
                <c:pt idx="234" formatCode="_(* #,##0.00_);_(* \(#,##0.00\);_(* &quot;-&quot;??_);_(@_)">
                  <c:v>222.37171960002701</c:v>
                </c:pt>
                <c:pt idx="235" formatCode="_(* #,##0.00_);_(* \(#,##0.00\);_(* &quot;-&quot;??_);_(@_)">
                  <c:v>223.02330247224501</c:v>
                </c:pt>
                <c:pt idx="236" formatCode="_(* #,##0.00_);_(* \(#,##0.00\);_(* &quot;-&quot;??_);_(@_)">
                  <c:v>217.732676917822</c:v>
                </c:pt>
                <c:pt idx="237" formatCode="_(* #,##0.00_);_(* \(#,##0.00\);_(* &quot;-&quot;??_);_(@_)">
                  <c:v>222.31411038306101</c:v>
                </c:pt>
                <c:pt idx="238" formatCode="_(* #,##0.00_);_(* \(#,##0.00\);_(* &quot;-&quot;??_);_(@_)">
                  <c:v>228.39856286656399</c:v>
                </c:pt>
                <c:pt idx="239" formatCode="_(* #,##0.00_);_(* \(#,##0.00\);_(* &quot;-&quot;??_);_(@_)">
                  <c:v>233.97410552211699</c:v>
                </c:pt>
                <c:pt idx="240" formatCode="_(* #,##0.00_);_(* \(#,##0.00\);_(* &quot;-&quot;??_);_(@_)">
                  <c:v>242.213554584241</c:v>
                </c:pt>
                <c:pt idx="241" formatCode="_(* #,##0.00_);_(* \(#,##0.00\);_(* &quot;-&quot;??_);_(@_)">
                  <c:v>239.538081196565</c:v>
                </c:pt>
                <c:pt idx="242" formatCode="_(* #,##0.00_);_(* \(#,##0.00\);_(* &quot;-&quot;??_);_(@_)">
                  <c:v>220.19064202272801</c:v>
                </c:pt>
                <c:pt idx="243" formatCode="_(* #,##0.00_);_(* \(#,##0.00\);_(* &quot;-&quot;??_);_(@_)">
                  <c:v>190.46417554979601</c:v>
                </c:pt>
                <c:pt idx="244" formatCode="_(* #,##0.00_);_(* \(#,##0.00\);_(* &quot;-&quot;??_);_(@_)">
                  <c:v>210.86766153581499</c:v>
                </c:pt>
                <c:pt idx="245" formatCode="_(* #,##0.00_);_(* \(#,##0.00\);_(* &quot;-&quot;??_);_(@_)">
                  <c:v>220.03851088363399</c:v>
                </c:pt>
                <c:pt idx="246" formatCode="_(* #,##0.00_);_(* \(#,##0.00\);_(* &quot;-&quot;??_);_(@_)">
                  <c:v>227.06929039046599</c:v>
                </c:pt>
                <c:pt idx="247" formatCode="_(* #,##0.00_);_(* \(#,##0.00\);_(* &quot;-&quot;??_);_(@_)">
                  <c:v>239.078311717117</c:v>
                </c:pt>
                <c:pt idx="248" formatCode="_(* #,##0.00_);_(* \(#,##0.00\);_(* &quot;-&quot;??_);_(@_)">
                  <c:v>253.71112567794401</c:v>
                </c:pt>
                <c:pt idx="249" formatCode="_(* #,##0.00_);_(* \(#,##0.00\);_(* &quot;-&quot;??_);_(@_)">
                  <c:v>245.530664573374</c:v>
                </c:pt>
                <c:pt idx="250" formatCode="_(* #,##0.00_);_(* \(#,##0.00\);_(* &quot;-&quot;??_);_(@_)">
                  <c:v>239.56215977566399</c:v>
                </c:pt>
                <c:pt idx="251" formatCode="_(* #,##0.00_);_(* \(#,##0.00\);_(* &quot;-&quot;??_);_(@_)">
                  <c:v>269.09129192563103</c:v>
                </c:pt>
                <c:pt idx="252" formatCode="_(* #,##0.00_);_(* \(#,##0.00\);_(* &quot;-&quot;??_);_(@_)">
                  <c:v>281.58505702262499</c:v>
                </c:pt>
                <c:pt idx="253" formatCode="_(* #,##0.00_);_(* \(#,##0.00\);_(* &quot;-&quot;??_);_(@_)">
                  <c:v>280.30439545564099</c:v>
                </c:pt>
                <c:pt idx="254" formatCode="_(* #,##0.00_);_(* \(#,##0.00\);_(* &quot;-&quot;??_);_(@_)">
                  <c:v>286.79721297728901</c:v>
                </c:pt>
                <c:pt idx="255" formatCode="_(* #,##0.00_);_(* \(#,##0.00\);_(* &quot;-&quot;??_);_(@_)">
                  <c:v>294.45737745051002</c:v>
                </c:pt>
                <c:pt idx="256" formatCode="_(* #,##0.00_);_(* \(#,##0.00\);_(* &quot;-&quot;??_);_(@_)">
                  <c:v>307.331798174776</c:v>
                </c:pt>
                <c:pt idx="257" formatCode="_(* #,##0.00_);_(* \(#,##0.00\);_(* &quot;-&quot;??_);_(@_)">
                  <c:v>312.11462322213401</c:v>
                </c:pt>
                <c:pt idx="258" formatCode="_(* #,##0.00_);_(* \(#,##0.00\);_(* &quot;-&quot;??_);_(@_)">
                  <c:v>316.22800443867698</c:v>
                </c:pt>
                <c:pt idx="259" formatCode="_(* #,##0.00_);_(* \(#,##0.00\);_(* &quot;-&quot;??_);_(@_)">
                  <c:v>318.40651073520098</c:v>
                </c:pt>
                <c:pt idx="260" formatCode="_(* #,##0.00_);_(* \(#,##0.00\);_(* &quot;-&quot;??_);_(@_)">
                  <c:v>326.37600975560701</c:v>
                </c:pt>
                <c:pt idx="261" formatCode="_(* #,##0.00_);_(* \(#,##0.00\);_(* &quot;-&quot;??_);_(@_)">
                  <c:v>312.89349770121601</c:v>
                </c:pt>
                <c:pt idx="262" formatCode="_(* #,##0.00_);_(* \(#,##0.00\);_(* &quot;-&quot;??_);_(@_)">
                  <c:v>328.864683678338</c:v>
                </c:pt>
                <c:pt idx="263" formatCode="_(* #,##0.00_);_(* \(#,##0.00\);_(* &quot;-&quot;??_);_(@_)">
                  <c:v>320.94547292234301</c:v>
                </c:pt>
                <c:pt idx="264" formatCode="_(* #,##0.00_);_(* \(#,##0.00\);_(* &quot;-&quot;??_);_(@_)">
                  <c:v>333.78345106028598</c:v>
                </c:pt>
                <c:pt idx="265" formatCode="_(* #,##0.00_);_(* \(#,##0.00\);_(* &quot;-&quot;??_);_(@_)">
                  <c:v>317.390544231136</c:v>
                </c:pt>
                <c:pt idx="266" formatCode="_(* #,##0.00_);_(* \(#,##0.00\);_(* &quot;-&quot;??_);_(@_)">
                  <c:v>309.19322170981002</c:v>
                </c:pt>
                <c:pt idx="267" formatCode="_(* #,##0.00_);_(* \(#,##0.00\);_(* &quot;-&quot;??_);_(@_)">
                  <c:v>315.890042460399</c:v>
                </c:pt>
                <c:pt idx="268" formatCode="_(* #,##0.00_);_(* \(#,##0.00\);_(* &quot;-&quot;??_);_(@_)">
                  <c:v>290.60562408794198</c:v>
                </c:pt>
                <c:pt idx="269" formatCode="_(* #,##0.00_);_(* \(#,##0.00\);_(* &quot;-&quot;??_);_(@_)">
                  <c:v>290.94570866149502</c:v>
                </c:pt>
                <c:pt idx="270" formatCode="_(* #,##0.00_);_(* \(#,##0.00\);_(* &quot;-&quot;??_);_(@_)">
                  <c:v>266.42004481284602</c:v>
                </c:pt>
                <c:pt idx="271" formatCode="_(* #,##0.00_);_(* \(#,##0.00\);_(* &quot;-&quot;??_);_(@_)">
                  <c:v>285.02482901296202</c:v>
                </c:pt>
                <c:pt idx="272" formatCode="_(* #,##0.00_);_(* \(#,##0.00\);_(* &quot;-&quot;??_);_(@_)">
                  <c:v>274.53166860634701</c:v>
                </c:pt>
                <c:pt idx="273" formatCode="_(* #,##0.00_);_(* \(#,##0.00\);_(* &quot;-&quot;??_);_(@_)">
                  <c:v>248.25094381339201</c:v>
                </c:pt>
                <c:pt idx="274" formatCode="_(* #,##0.00_);_(* \(#,##0.00\);_(* &quot;-&quot;??_);_(@_)">
                  <c:v>263.23215337526102</c:v>
                </c:pt>
                <c:pt idx="275" formatCode="_(* #,##0.00_);_(* \(#,##0.00\);_(* &quot;-&quot;??_);_(@_)">
                  <c:v>283.64933233774201</c:v>
                </c:pt>
                <c:pt idx="276" formatCode="_(* #,##0.00_);_(* \(#,##0.00\);_(* &quot;-&quot;??_);_(@_)">
                  <c:v>272.48745909054298</c:v>
                </c:pt>
                <c:pt idx="277" formatCode="_(* #,##0.00_);_(* \(#,##0.00\);_(* &quot;-&quot;??_);_(@_)">
                  <c:v>292.01850441128698</c:v>
                </c:pt>
                <c:pt idx="278" formatCode="_(* #,##0.00_);_(* \(#,##0.00\);_(* &quot;-&quot;??_);_(@_)">
                  <c:v>283.64925337401502</c:v>
                </c:pt>
                <c:pt idx="279" formatCode="_(* #,##0.00_);_(* \(#,##0.00\);_(* &quot;-&quot;??_);_(@_)">
                  <c:v>292.39489169897502</c:v>
                </c:pt>
                <c:pt idx="280" formatCode="_(* #,##0.00_);_(* \(#,##0.00\);_(* &quot;-&quot;??_);_(@_)">
                  <c:v>296.59735628558701</c:v>
                </c:pt>
                <c:pt idx="281" formatCode="_(* #,##0.00_);_(* \(#,##0.00\);_(* &quot;-&quot;??_);_(@_)">
                  <c:v>293.42064404288601</c:v>
                </c:pt>
                <c:pt idx="282" formatCode="_(* #,##0.00_);_(* \(#,##0.00\);_(* &quot;-&quot;??_);_(@_)">
                  <c:v>310.45692224602601</c:v>
                </c:pt>
                <c:pt idx="283" formatCode="_(* #,##0.00_);_(* \(#,##0.00\);_(* &quot;-&quot;??_);_(@_)">
                  <c:v>321.82</c:v>
                </c:pt>
                <c:pt idx="284" formatCode="_(* #,##0.00_);_(* \(#,##0.00\);_(* &quot;-&quot;??_);_(@_)">
                  <c:v>312.83</c:v>
                </c:pt>
                <c:pt idx="285" formatCode="_(* #,##0.00_);_(* \(#,##0.00\);_(* &quot;-&quot;??_);_(@_)">
                  <c:v>299.89</c:v>
                </c:pt>
              </c:numCache>
            </c:numRef>
          </c:val>
          <c:smooth val="0"/>
          <c:extLst>
            <c:ext xmlns:c16="http://schemas.microsoft.com/office/drawing/2014/chart" uri="{C3380CC4-5D6E-409C-BE32-E72D297353CC}">
              <c16:uniqueId val="{00000000-06FA-42EA-9301-16C9310993C8}"/>
            </c:ext>
          </c:extLst>
        </c:ser>
        <c:ser>
          <c:idx val="1"/>
          <c:order val="1"/>
          <c:tx>
            <c:strRef>
              <c:f>Sheet1!$C$1</c:f>
              <c:strCache>
                <c:ptCount val="1"/>
                <c:pt idx="0">
                  <c:v>blue line</c:v>
                </c:pt>
              </c:strCache>
            </c:strRef>
          </c:tx>
          <c:spPr>
            <a:ln w="28575">
              <a:solidFill>
                <a:schemeClr val="accent1"/>
              </a:solidFill>
            </a:ln>
          </c:spPr>
          <c:marker>
            <c:symbol val="none"/>
          </c:marker>
          <c:cat>
            <c:numRef>
              <c:f>Sheet1!$A$2:$A$287</c:f>
              <c:numCache>
                <c:formatCode>m/d/yyyy</c:formatCode>
                <c:ptCount val="286"/>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numCache>
            </c:numRef>
          </c:cat>
          <c:val>
            <c:numRef>
              <c:f>Sheet1!$C$2:$C$287</c:f>
              <c:numCache>
                <c:formatCode>General</c:formatCode>
                <c:ptCount val="286"/>
                <c:pt idx="273" formatCode="#,##0.000">
                  <c:v>248.25094381339201</c:v>
                </c:pt>
                <c:pt idx="274" formatCode="#,##0.000">
                  <c:v>263.23215337526102</c:v>
                </c:pt>
                <c:pt idx="275" formatCode="#,##0.000">
                  <c:v>283.64933233774201</c:v>
                </c:pt>
                <c:pt idx="276" formatCode="#,##0.000">
                  <c:v>272.48745909054298</c:v>
                </c:pt>
                <c:pt idx="277" formatCode="#,##0.000">
                  <c:v>292.01850441128698</c:v>
                </c:pt>
                <c:pt idx="278" formatCode="#,##0.000">
                  <c:v>283.64925337401502</c:v>
                </c:pt>
                <c:pt idx="279" formatCode="#,##0.000">
                  <c:v>292.39489169897502</c:v>
                </c:pt>
                <c:pt idx="280" formatCode="#,##0.000">
                  <c:v>296.59735628558701</c:v>
                </c:pt>
                <c:pt idx="281" formatCode="#,##0.000">
                  <c:v>293.42064404288601</c:v>
                </c:pt>
                <c:pt idx="282" formatCode="#,##0.000">
                  <c:v>310.45692224602601</c:v>
                </c:pt>
                <c:pt idx="283" formatCode="#,##0.000">
                  <c:v>321.82</c:v>
                </c:pt>
                <c:pt idx="284" formatCode="#,##0.000">
                  <c:v>312.83</c:v>
                </c:pt>
                <c:pt idx="285" formatCode="#,##0.000">
                  <c:v>299.89</c:v>
                </c:pt>
              </c:numCache>
            </c:numRef>
          </c:val>
          <c:smooth val="0"/>
          <c:extLst>
            <c:ext xmlns:c16="http://schemas.microsoft.com/office/drawing/2014/chart" uri="{C3380CC4-5D6E-409C-BE32-E72D297353CC}">
              <c16:uniqueId val="{00000001-06FA-42EA-9301-16C9310993C8}"/>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5199"/>
          <c:min val="36526"/>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46"/>
        <c:majorTimeUnit val="months"/>
      </c:dateAx>
      <c:valAx>
        <c:axId val="43203584"/>
        <c:scaling>
          <c:orientation val="minMax"/>
          <c:max val="40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3980001719767303"/>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Sheet1!$C$2:$C$263</c:f>
              <c:numCache>
                <c:formatCode>#,##0.00</c:formatCode>
                <c:ptCount val="262"/>
                <c:pt idx="0">
                  <c:v>248.25</c:v>
                </c:pt>
                <c:pt idx="1">
                  <c:v>253.02</c:v>
                </c:pt>
                <c:pt idx="2">
                  <c:v>261.17</c:v>
                </c:pt>
                <c:pt idx="3">
                  <c:v>260.60000000000002</c:v>
                </c:pt>
                <c:pt idx="4">
                  <c:v>258.66000000000003</c:v>
                </c:pt>
                <c:pt idx="5">
                  <c:v>252.64</c:v>
                </c:pt>
                <c:pt idx="6">
                  <c:v>250.18</c:v>
                </c:pt>
                <c:pt idx="7">
                  <c:v>247.75</c:v>
                </c:pt>
                <c:pt idx="8">
                  <c:v>246.98</c:v>
                </c:pt>
                <c:pt idx="9">
                  <c:v>250.74</c:v>
                </c:pt>
                <c:pt idx="10">
                  <c:v>247.77</c:v>
                </c:pt>
                <c:pt idx="11">
                  <c:v>252.97</c:v>
                </c:pt>
                <c:pt idx="12">
                  <c:v>255.81</c:v>
                </c:pt>
                <c:pt idx="13">
                  <c:v>253.67</c:v>
                </c:pt>
                <c:pt idx="14">
                  <c:v>252.72</c:v>
                </c:pt>
                <c:pt idx="15">
                  <c:v>255.81</c:v>
                </c:pt>
                <c:pt idx="16">
                  <c:v>257.94</c:v>
                </c:pt>
                <c:pt idx="17">
                  <c:v>262.13</c:v>
                </c:pt>
                <c:pt idx="18">
                  <c:v>262.2</c:v>
                </c:pt>
                <c:pt idx="19">
                  <c:v>261.32</c:v>
                </c:pt>
                <c:pt idx="20">
                  <c:v>264.37</c:v>
                </c:pt>
                <c:pt idx="21">
                  <c:v>263.23</c:v>
                </c:pt>
                <c:pt idx="22">
                  <c:v>263.73</c:v>
                </c:pt>
                <c:pt idx="23">
                  <c:v>259.58</c:v>
                </c:pt>
                <c:pt idx="24">
                  <c:v>256.25</c:v>
                </c:pt>
                <c:pt idx="25">
                  <c:v>260.69</c:v>
                </c:pt>
                <c:pt idx="26">
                  <c:v>263.55</c:v>
                </c:pt>
                <c:pt idx="27">
                  <c:v>265.61</c:v>
                </c:pt>
                <c:pt idx="28">
                  <c:v>261.45999999999998</c:v>
                </c:pt>
                <c:pt idx="29">
                  <c:v>272.91000000000003</c:v>
                </c:pt>
                <c:pt idx="30">
                  <c:v>277.86</c:v>
                </c:pt>
                <c:pt idx="31">
                  <c:v>276.14999999999998</c:v>
                </c:pt>
                <c:pt idx="32">
                  <c:v>279.08999999999997</c:v>
                </c:pt>
                <c:pt idx="33">
                  <c:v>277</c:v>
                </c:pt>
                <c:pt idx="34">
                  <c:v>275.25</c:v>
                </c:pt>
                <c:pt idx="35">
                  <c:v>276.82</c:v>
                </c:pt>
                <c:pt idx="36">
                  <c:v>274.75</c:v>
                </c:pt>
                <c:pt idx="37">
                  <c:v>277.92</c:v>
                </c:pt>
                <c:pt idx="38">
                  <c:v>280.12</c:v>
                </c:pt>
                <c:pt idx="39">
                  <c:v>281.36</c:v>
                </c:pt>
                <c:pt idx="40">
                  <c:v>281.01</c:v>
                </c:pt>
                <c:pt idx="41">
                  <c:v>277.41000000000003</c:v>
                </c:pt>
                <c:pt idx="42">
                  <c:v>277.64999999999998</c:v>
                </c:pt>
                <c:pt idx="43">
                  <c:v>283.64999999999998</c:v>
                </c:pt>
                <c:pt idx="44">
                  <c:v>285.75</c:v>
                </c:pt>
                <c:pt idx="45">
                  <c:v>284.87</c:v>
                </c:pt>
                <c:pt idx="46">
                  <c:v>281.8</c:v>
                </c:pt>
                <c:pt idx="47">
                  <c:v>278.27999999999997</c:v>
                </c:pt>
                <c:pt idx="48">
                  <c:v>277.11</c:v>
                </c:pt>
                <c:pt idx="49">
                  <c:v>278.94</c:v>
                </c:pt>
                <c:pt idx="50">
                  <c:v>278.55</c:v>
                </c:pt>
                <c:pt idx="51">
                  <c:v>280.01</c:v>
                </c:pt>
                <c:pt idx="52">
                  <c:v>283.04000000000002</c:v>
                </c:pt>
                <c:pt idx="53">
                  <c:v>282.39</c:v>
                </c:pt>
                <c:pt idx="54">
                  <c:v>275.63</c:v>
                </c:pt>
                <c:pt idx="55">
                  <c:v>272.67</c:v>
                </c:pt>
                <c:pt idx="56">
                  <c:v>270.82</c:v>
                </c:pt>
                <c:pt idx="57">
                  <c:v>271.26</c:v>
                </c:pt>
                <c:pt idx="58">
                  <c:v>274.5</c:v>
                </c:pt>
                <c:pt idx="59">
                  <c:v>271.93</c:v>
                </c:pt>
                <c:pt idx="60">
                  <c:v>272.56</c:v>
                </c:pt>
                <c:pt idx="61">
                  <c:v>272.64</c:v>
                </c:pt>
                <c:pt idx="62">
                  <c:v>272.32</c:v>
                </c:pt>
                <c:pt idx="63">
                  <c:v>269.99</c:v>
                </c:pt>
                <c:pt idx="64">
                  <c:v>273.38</c:v>
                </c:pt>
                <c:pt idx="65">
                  <c:v>272.49</c:v>
                </c:pt>
                <c:pt idx="66">
                  <c:v>272.91000000000003</c:v>
                </c:pt>
                <c:pt idx="67">
                  <c:v>272.54000000000002</c:v>
                </c:pt>
                <c:pt idx="68">
                  <c:v>275.08999999999997</c:v>
                </c:pt>
                <c:pt idx="69">
                  <c:v>272.68</c:v>
                </c:pt>
                <c:pt idx="70">
                  <c:v>277.95</c:v>
                </c:pt>
                <c:pt idx="71">
                  <c:v>280.02</c:v>
                </c:pt>
                <c:pt idx="72">
                  <c:v>280.77999999999997</c:v>
                </c:pt>
                <c:pt idx="73">
                  <c:v>283.62</c:v>
                </c:pt>
                <c:pt idx="74">
                  <c:v>285.48</c:v>
                </c:pt>
                <c:pt idx="75">
                  <c:v>287.31</c:v>
                </c:pt>
                <c:pt idx="76">
                  <c:v>287.36</c:v>
                </c:pt>
                <c:pt idx="77">
                  <c:v>287.3</c:v>
                </c:pt>
                <c:pt idx="78">
                  <c:v>285.26</c:v>
                </c:pt>
                <c:pt idx="79">
                  <c:v>282.58999999999997</c:v>
                </c:pt>
                <c:pt idx="80">
                  <c:v>286.58</c:v>
                </c:pt>
                <c:pt idx="81">
                  <c:v>289.42</c:v>
                </c:pt>
                <c:pt idx="82">
                  <c:v>289.52999999999997</c:v>
                </c:pt>
                <c:pt idx="83">
                  <c:v>289.67</c:v>
                </c:pt>
                <c:pt idx="84">
                  <c:v>291.98</c:v>
                </c:pt>
                <c:pt idx="85">
                  <c:v>292.70999999999998</c:v>
                </c:pt>
                <c:pt idx="86">
                  <c:v>290.02999999999997</c:v>
                </c:pt>
                <c:pt idx="87">
                  <c:v>292.02</c:v>
                </c:pt>
                <c:pt idx="88">
                  <c:v>294.7</c:v>
                </c:pt>
                <c:pt idx="89">
                  <c:v>298.32</c:v>
                </c:pt>
                <c:pt idx="90">
                  <c:v>295.58999999999997</c:v>
                </c:pt>
                <c:pt idx="91">
                  <c:v>292.3</c:v>
                </c:pt>
                <c:pt idx="92">
                  <c:v>294.83999999999997</c:v>
                </c:pt>
                <c:pt idx="93">
                  <c:v>293.27999999999997</c:v>
                </c:pt>
                <c:pt idx="94">
                  <c:v>292.37</c:v>
                </c:pt>
                <c:pt idx="95">
                  <c:v>291.44</c:v>
                </c:pt>
                <c:pt idx="96">
                  <c:v>293.88</c:v>
                </c:pt>
                <c:pt idx="97">
                  <c:v>294.17</c:v>
                </c:pt>
                <c:pt idx="98">
                  <c:v>294.17</c:v>
                </c:pt>
                <c:pt idx="99">
                  <c:v>292.08999999999997</c:v>
                </c:pt>
                <c:pt idx="100">
                  <c:v>290.74</c:v>
                </c:pt>
                <c:pt idx="101">
                  <c:v>291.25</c:v>
                </c:pt>
                <c:pt idx="102">
                  <c:v>286.94</c:v>
                </c:pt>
                <c:pt idx="103">
                  <c:v>285.64999999999998</c:v>
                </c:pt>
                <c:pt idx="104">
                  <c:v>286.48</c:v>
                </c:pt>
                <c:pt idx="105">
                  <c:v>283.14</c:v>
                </c:pt>
                <c:pt idx="106">
                  <c:v>284.39</c:v>
                </c:pt>
                <c:pt idx="107">
                  <c:v>283.64999999999998</c:v>
                </c:pt>
                <c:pt idx="108">
                  <c:v>283.58999999999997</c:v>
                </c:pt>
                <c:pt idx="109">
                  <c:v>284.70999999999998</c:v>
                </c:pt>
                <c:pt idx="110">
                  <c:v>288.54000000000002</c:v>
                </c:pt>
                <c:pt idx="111">
                  <c:v>289.36</c:v>
                </c:pt>
                <c:pt idx="112">
                  <c:v>285.48</c:v>
                </c:pt>
                <c:pt idx="113">
                  <c:v>285.22000000000003</c:v>
                </c:pt>
                <c:pt idx="114">
                  <c:v>281.83</c:v>
                </c:pt>
                <c:pt idx="115">
                  <c:v>278.27</c:v>
                </c:pt>
                <c:pt idx="116">
                  <c:v>277.2</c:v>
                </c:pt>
                <c:pt idx="117">
                  <c:v>279.58</c:v>
                </c:pt>
                <c:pt idx="118">
                  <c:v>276.3</c:v>
                </c:pt>
                <c:pt idx="119">
                  <c:v>279.88</c:v>
                </c:pt>
                <c:pt idx="120">
                  <c:v>278.19</c:v>
                </c:pt>
                <c:pt idx="121">
                  <c:v>279.98</c:v>
                </c:pt>
                <c:pt idx="122">
                  <c:v>283.42</c:v>
                </c:pt>
                <c:pt idx="123">
                  <c:v>281.33999999999997</c:v>
                </c:pt>
                <c:pt idx="124">
                  <c:v>282.89</c:v>
                </c:pt>
                <c:pt idx="125">
                  <c:v>282.33</c:v>
                </c:pt>
                <c:pt idx="126">
                  <c:v>283</c:v>
                </c:pt>
                <c:pt idx="127">
                  <c:v>283.45</c:v>
                </c:pt>
                <c:pt idx="128">
                  <c:v>286.99</c:v>
                </c:pt>
                <c:pt idx="129">
                  <c:v>289.27999999999997</c:v>
                </c:pt>
                <c:pt idx="130">
                  <c:v>292.39</c:v>
                </c:pt>
                <c:pt idx="131">
                  <c:v>293.51</c:v>
                </c:pt>
                <c:pt idx="132">
                  <c:v>292.85000000000002</c:v>
                </c:pt>
                <c:pt idx="133">
                  <c:v>291.7</c:v>
                </c:pt>
                <c:pt idx="134">
                  <c:v>292.2</c:v>
                </c:pt>
                <c:pt idx="135">
                  <c:v>292.32</c:v>
                </c:pt>
                <c:pt idx="136">
                  <c:v>291.99</c:v>
                </c:pt>
                <c:pt idx="137">
                  <c:v>293.25</c:v>
                </c:pt>
                <c:pt idx="138">
                  <c:v>293.04000000000002</c:v>
                </c:pt>
                <c:pt idx="139">
                  <c:v>296.33</c:v>
                </c:pt>
                <c:pt idx="140">
                  <c:v>296.13</c:v>
                </c:pt>
                <c:pt idx="141">
                  <c:v>296.38</c:v>
                </c:pt>
                <c:pt idx="142">
                  <c:v>297.08999999999997</c:v>
                </c:pt>
                <c:pt idx="143">
                  <c:v>296.52999999999997</c:v>
                </c:pt>
                <c:pt idx="144">
                  <c:v>295.52</c:v>
                </c:pt>
                <c:pt idx="145">
                  <c:v>295.29000000000002</c:v>
                </c:pt>
                <c:pt idx="146">
                  <c:v>295.60000000000002</c:v>
                </c:pt>
                <c:pt idx="147">
                  <c:v>291.76</c:v>
                </c:pt>
                <c:pt idx="148">
                  <c:v>290.94</c:v>
                </c:pt>
                <c:pt idx="149">
                  <c:v>294.47000000000003</c:v>
                </c:pt>
                <c:pt idx="150">
                  <c:v>296.60000000000002</c:v>
                </c:pt>
                <c:pt idx="151">
                  <c:v>296.37</c:v>
                </c:pt>
                <c:pt idx="152">
                  <c:v>293.45</c:v>
                </c:pt>
                <c:pt idx="153">
                  <c:v>292.69</c:v>
                </c:pt>
                <c:pt idx="154">
                  <c:v>291.37</c:v>
                </c:pt>
                <c:pt idx="155">
                  <c:v>295.57</c:v>
                </c:pt>
                <c:pt idx="156">
                  <c:v>296.36</c:v>
                </c:pt>
                <c:pt idx="157">
                  <c:v>295.04000000000002</c:v>
                </c:pt>
                <c:pt idx="158">
                  <c:v>295.66000000000003</c:v>
                </c:pt>
                <c:pt idx="159">
                  <c:v>294.95</c:v>
                </c:pt>
                <c:pt idx="160">
                  <c:v>294.33999999999997</c:v>
                </c:pt>
                <c:pt idx="161">
                  <c:v>295.47000000000003</c:v>
                </c:pt>
                <c:pt idx="162">
                  <c:v>293.95</c:v>
                </c:pt>
                <c:pt idx="163">
                  <c:v>295.61</c:v>
                </c:pt>
                <c:pt idx="164">
                  <c:v>297.54000000000002</c:v>
                </c:pt>
                <c:pt idx="165">
                  <c:v>297.77999999999997</c:v>
                </c:pt>
                <c:pt idx="166">
                  <c:v>298.31</c:v>
                </c:pt>
                <c:pt idx="167">
                  <c:v>295.48</c:v>
                </c:pt>
                <c:pt idx="168">
                  <c:v>292.61</c:v>
                </c:pt>
                <c:pt idx="169">
                  <c:v>293.14999999999998</c:v>
                </c:pt>
                <c:pt idx="170">
                  <c:v>296.36</c:v>
                </c:pt>
                <c:pt idx="171">
                  <c:v>296.56</c:v>
                </c:pt>
                <c:pt idx="172">
                  <c:v>296.12</c:v>
                </c:pt>
                <c:pt idx="173">
                  <c:v>293.42</c:v>
                </c:pt>
                <c:pt idx="174">
                  <c:v>296.47000000000003</c:v>
                </c:pt>
                <c:pt idx="175">
                  <c:v>301.14</c:v>
                </c:pt>
                <c:pt idx="176">
                  <c:v>300.93</c:v>
                </c:pt>
                <c:pt idx="177">
                  <c:v>301.73</c:v>
                </c:pt>
                <c:pt idx="178">
                  <c:v>300.89999999999998</c:v>
                </c:pt>
                <c:pt idx="179">
                  <c:v>302.33999999999997</c:v>
                </c:pt>
                <c:pt idx="180">
                  <c:v>302.95</c:v>
                </c:pt>
                <c:pt idx="181">
                  <c:v>304.89999999999998</c:v>
                </c:pt>
                <c:pt idx="182">
                  <c:v>307.48</c:v>
                </c:pt>
                <c:pt idx="183">
                  <c:v>308.5</c:v>
                </c:pt>
                <c:pt idx="184">
                  <c:v>311.33999999999997</c:v>
                </c:pt>
                <c:pt idx="185">
                  <c:v>311.18</c:v>
                </c:pt>
                <c:pt idx="186">
                  <c:v>310.29000000000002</c:v>
                </c:pt>
                <c:pt idx="187">
                  <c:v>308.52</c:v>
                </c:pt>
                <c:pt idx="188">
                  <c:v>307.14</c:v>
                </c:pt>
                <c:pt idx="189">
                  <c:v>307.31</c:v>
                </c:pt>
                <c:pt idx="190">
                  <c:v>304.38</c:v>
                </c:pt>
                <c:pt idx="191">
                  <c:v>303.61</c:v>
                </c:pt>
                <c:pt idx="192">
                  <c:v>306.27</c:v>
                </c:pt>
                <c:pt idx="193">
                  <c:v>306.52999999999997</c:v>
                </c:pt>
                <c:pt idx="194">
                  <c:v>307.27999999999997</c:v>
                </c:pt>
                <c:pt idx="195">
                  <c:v>310.45999999999998</c:v>
                </c:pt>
                <c:pt idx="196">
                  <c:v>311.49</c:v>
                </c:pt>
                <c:pt idx="197">
                  <c:v>311.58</c:v>
                </c:pt>
                <c:pt idx="198">
                  <c:v>310.36</c:v>
                </c:pt>
                <c:pt idx="199">
                  <c:v>306.49</c:v>
                </c:pt>
                <c:pt idx="200">
                  <c:v>306.35000000000002</c:v>
                </c:pt>
                <c:pt idx="201">
                  <c:v>307.04000000000002</c:v>
                </c:pt>
                <c:pt idx="202">
                  <c:v>309.54000000000002</c:v>
                </c:pt>
                <c:pt idx="203">
                  <c:v>313.08999999999997</c:v>
                </c:pt>
                <c:pt idx="204">
                  <c:v>316.66000000000003</c:v>
                </c:pt>
                <c:pt idx="205">
                  <c:v>316.77</c:v>
                </c:pt>
                <c:pt idx="206">
                  <c:v>317.13</c:v>
                </c:pt>
                <c:pt idx="207">
                  <c:v>318.87</c:v>
                </c:pt>
                <c:pt idx="208">
                  <c:v>319.3</c:v>
                </c:pt>
                <c:pt idx="209">
                  <c:v>317.55</c:v>
                </c:pt>
                <c:pt idx="210">
                  <c:v>317.35000000000002</c:v>
                </c:pt>
                <c:pt idx="211">
                  <c:v>318.14</c:v>
                </c:pt>
                <c:pt idx="212">
                  <c:v>319.52</c:v>
                </c:pt>
                <c:pt idx="213">
                  <c:v>319.45</c:v>
                </c:pt>
                <c:pt idx="214">
                  <c:v>318.61</c:v>
                </c:pt>
                <c:pt idx="215">
                  <c:v>321.08999999999997</c:v>
                </c:pt>
                <c:pt idx="216">
                  <c:v>321.82</c:v>
                </c:pt>
                <c:pt idx="217">
                  <c:v>320.24</c:v>
                </c:pt>
                <c:pt idx="218">
                  <c:v>314.98</c:v>
                </c:pt>
                <c:pt idx="219">
                  <c:v>313.89</c:v>
                </c:pt>
                <c:pt idx="220">
                  <c:v>313.64</c:v>
                </c:pt>
                <c:pt idx="221">
                  <c:v>315.22000000000003</c:v>
                </c:pt>
                <c:pt idx="222">
                  <c:v>313.33</c:v>
                </c:pt>
                <c:pt idx="223">
                  <c:v>312.39999999999998</c:v>
                </c:pt>
                <c:pt idx="224">
                  <c:v>313.27999999999997</c:v>
                </c:pt>
                <c:pt idx="225">
                  <c:v>311.82</c:v>
                </c:pt>
                <c:pt idx="226">
                  <c:v>311.86</c:v>
                </c:pt>
                <c:pt idx="227">
                  <c:v>309.05</c:v>
                </c:pt>
                <c:pt idx="228">
                  <c:v>306.77</c:v>
                </c:pt>
                <c:pt idx="229">
                  <c:v>304.51</c:v>
                </c:pt>
                <c:pt idx="230">
                  <c:v>303.81</c:v>
                </c:pt>
                <c:pt idx="231">
                  <c:v>304.89</c:v>
                </c:pt>
                <c:pt idx="232">
                  <c:v>305</c:v>
                </c:pt>
                <c:pt idx="233">
                  <c:v>307.8</c:v>
                </c:pt>
                <c:pt idx="234">
                  <c:v>305.27</c:v>
                </c:pt>
                <c:pt idx="235">
                  <c:v>305.45999999999998</c:v>
                </c:pt>
                <c:pt idx="236">
                  <c:v>307.92</c:v>
                </c:pt>
                <c:pt idx="237">
                  <c:v>311.98</c:v>
                </c:pt>
                <c:pt idx="238">
                  <c:v>313.55</c:v>
                </c:pt>
                <c:pt idx="239">
                  <c:v>312.83</c:v>
                </c:pt>
                <c:pt idx="240">
                  <c:v>313.35000000000002</c:v>
                </c:pt>
                <c:pt idx="241">
                  <c:v>313.75</c:v>
                </c:pt>
                <c:pt idx="242">
                  <c:v>311.87</c:v>
                </c:pt>
                <c:pt idx="243">
                  <c:v>310.07</c:v>
                </c:pt>
                <c:pt idx="244">
                  <c:v>309.04000000000002</c:v>
                </c:pt>
                <c:pt idx="245">
                  <c:v>309.22000000000003</c:v>
                </c:pt>
                <c:pt idx="246">
                  <c:v>311.29000000000002</c:v>
                </c:pt>
                <c:pt idx="247">
                  <c:v>309.97000000000003</c:v>
                </c:pt>
                <c:pt idx="248">
                  <c:v>310.02999999999997</c:v>
                </c:pt>
                <c:pt idx="249">
                  <c:v>312.77</c:v>
                </c:pt>
                <c:pt idx="250">
                  <c:v>310.83999999999997</c:v>
                </c:pt>
                <c:pt idx="251">
                  <c:v>310.08999999999997</c:v>
                </c:pt>
                <c:pt idx="252">
                  <c:v>309.57</c:v>
                </c:pt>
                <c:pt idx="253">
                  <c:v>308.08999999999997</c:v>
                </c:pt>
                <c:pt idx="254">
                  <c:v>302.88</c:v>
                </c:pt>
                <c:pt idx="255">
                  <c:v>302.57</c:v>
                </c:pt>
                <c:pt idx="256">
                  <c:v>302.33999999999997</c:v>
                </c:pt>
                <c:pt idx="257">
                  <c:v>298.74</c:v>
                </c:pt>
                <c:pt idx="258">
                  <c:v>298.39999999999998</c:v>
                </c:pt>
                <c:pt idx="259">
                  <c:v>299.83999999999997</c:v>
                </c:pt>
                <c:pt idx="260">
                  <c:v>299.89</c:v>
                </c:pt>
                <c:pt idx="261">
                  <c:v>299.89</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Sheet1!$B$2:$B$263</c:f>
              <c:numCache>
                <c:formatCode>#,##0.000</c:formatCode>
                <c:ptCount val="262"/>
                <c:pt idx="0">
                  <c:v>248.251</c:v>
                </c:pt>
                <c:pt idx="1">
                  <c:v>253.02199999999999</c:v>
                </c:pt>
                <c:pt idx="2">
                  <c:v>261.17200000000003</c:v>
                </c:pt>
                <c:pt idx="3">
                  <c:v>260.60500000000002</c:v>
                </c:pt>
                <c:pt idx="4">
                  <c:v>258.66399999999999</c:v>
                </c:pt>
                <c:pt idx="5">
                  <c:v>252.63499999999999</c:v>
                </c:pt>
                <c:pt idx="6">
                  <c:v>250.17599999999999</c:v>
                </c:pt>
                <c:pt idx="7">
                  <c:v>247.749</c:v>
                </c:pt>
                <c:pt idx="8">
                  <c:v>246.98</c:v>
                </c:pt>
                <c:pt idx="9">
                  <c:v>250.739</c:v>
                </c:pt>
                <c:pt idx="10">
                  <c:v>247.77</c:v>
                </c:pt>
                <c:pt idx="11">
                  <c:v>252.96899999999999</c:v>
                </c:pt>
                <c:pt idx="12">
                  <c:v>255.80600000000001</c:v>
                </c:pt>
                <c:pt idx="13">
                  <c:v>253.67</c:v>
                </c:pt>
                <c:pt idx="14">
                  <c:v>252.71700000000001</c:v>
                </c:pt>
                <c:pt idx="15">
                  <c:v>255.80500000000001</c:v>
                </c:pt>
                <c:pt idx="16">
                  <c:v>257.94499999999999</c:v>
                </c:pt>
                <c:pt idx="17">
                  <c:v>262.13200000000001</c:v>
                </c:pt>
                <c:pt idx="18">
                  <c:v>262.19600000000003</c:v>
                </c:pt>
                <c:pt idx="19">
                  <c:v>261.322</c:v>
                </c:pt>
                <c:pt idx="20">
                  <c:v>264.37200000000001</c:v>
                </c:pt>
                <c:pt idx="21">
                  <c:v>263.23200000000003</c:v>
                </c:pt>
                <c:pt idx="22">
                  <c:v>263.72699999999998</c:v>
                </c:pt>
                <c:pt idx="23">
                  <c:v>259.57600000000002</c:v>
                </c:pt>
                <c:pt idx="24">
                  <c:v>256.25200000000001</c:v>
                </c:pt>
                <c:pt idx="25">
                  <c:v>260.68900000000002</c:v>
                </c:pt>
                <c:pt idx="26">
                  <c:v>263.54899999999998</c:v>
                </c:pt>
                <c:pt idx="27">
                  <c:v>265.608</c:v>
                </c:pt>
                <c:pt idx="28">
                  <c:v>261.45600000000002</c:v>
                </c:pt>
                <c:pt idx="29">
                  <c:v>272.91000000000003</c:v>
                </c:pt>
                <c:pt idx="30">
                  <c:v>277.85899999999998</c:v>
                </c:pt>
                <c:pt idx="31">
                  <c:v>276.15199999999999</c:v>
                </c:pt>
                <c:pt idx="32">
                  <c:v>279.08800000000002</c:v>
                </c:pt>
                <c:pt idx="33">
                  <c:v>276.99799999999999</c:v>
                </c:pt>
                <c:pt idx="34">
                  <c:v>275.25</c:v>
                </c:pt>
                <c:pt idx="35">
                  <c:v>276.815</c:v>
                </c:pt>
                <c:pt idx="36">
                  <c:v>274.75099999999998</c:v>
                </c:pt>
                <c:pt idx="37">
                  <c:v>277.92099999999999</c:v>
                </c:pt>
                <c:pt idx="38">
                  <c:v>280.12</c:v>
                </c:pt>
                <c:pt idx="39">
                  <c:v>281.35700000000003</c:v>
                </c:pt>
                <c:pt idx="40">
                  <c:v>281.00599999999997</c:v>
                </c:pt>
                <c:pt idx="41">
                  <c:v>277.411</c:v>
                </c:pt>
                <c:pt idx="42">
                  <c:v>277.64600000000002</c:v>
                </c:pt>
                <c:pt idx="43">
                  <c:v>283.649</c:v>
                </c:pt>
                <c:pt idx="44">
                  <c:v>285.74799999999999</c:v>
                </c:pt>
                <c:pt idx="45">
                  <c:v>284.87</c:v>
                </c:pt>
                <c:pt idx="46">
                  <c:v>281.79599999999999</c:v>
                </c:pt>
                <c:pt idx="47">
                  <c:v>278.27600000000001</c:v>
                </c:pt>
                <c:pt idx="48">
                  <c:v>277.11099999999999</c:v>
                </c:pt>
                <c:pt idx="49">
                  <c:v>278.94299999999998</c:v>
                </c:pt>
                <c:pt idx="50">
                  <c:v>278.55200000000002</c:v>
                </c:pt>
                <c:pt idx="51">
                  <c:v>280.00900000000001</c:v>
                </c:pt>
                <c:pt idx="52">
                  <c:v>283.03699999999998</c:v>
                </c:pt>
                <c:pt idx="53">
                  <c:v>282.38900000000001</c:v>
                </c:pt>
                <c:pt idx="54">
                  <c:v>275.62799999999999</c:v>
                </c:pt>
                <c:pt idx="55">
                  <c:v>272.673</c:v>
                </c:pt>
                <c:pt idx="56">
                  <c:v>270.81900000000002</c:v>
                </c:pt>
                <c:pt idx="57">
                  <c:v>271.26499999999999</c:v>
                </c:pt>
                <c:pt idx="58">
                  <c:v>274.505</c:v>
                </c:pt>
                <c:pt idx="59">
                  <c:v>271.92700000000002</c:v>
                </c:pt>
                <c:pt idx="60">
                  <c:v>272.56099999999998</c:v>
                </c:pt>
                <c:pt idx="61">
                  <c:v>272.64299999999997</c:v>
                </c:pt>
                <c:pt idx="62">
                  <c:v>272.32400000000001</c:v>
                </c:pt>
                <c:pt idx="63">
                  <c:v>269.99400000000003</c:v>
                </c:pt>
                <c:pt idx="64">
                  <c:v>273.37900000000002</c:v>
                </c:pt>
                <c:pt idx="65">
                  <c:v>272.48700000000002</c:v>
                </c:pt>
                <c:pt idx="66">
                  <c:v>272.911</c:v>
                </c:pt>
                <c:pt idx="67">
                  <c:v>272.536</c:v>
                </c:pt>
                <c:pt idx="68">
                  <c:v>275.09399999999999</c:v>
                </c:pt>
                <c:pt idx="69">
                  <c:v>272.67500000000001</c:v>
                </c:pt>
                <c:pt idx="70">
                  <c:v>277.94600000000003</c:v>
                </c:pt>
                <c:pt idx="71">
                  <c:v>280.01799999999997</c:v>
                </c:pt>
                <c:pt idx="72">
                  <c:v>280.78199999999998</c:v>
                </c:pt>
                <c:pt idx="73">
                  <c:v>283.62299999999999</c:v>
                </c:pt>
                <c:pt idx="74">
                  <c:v>285.48399999999998</c:v>
                </c:pt>
                <c:pt idx="75">
                  <c:v>287.31</c:v>
                </c:pt>
                <c:pt idx="76">
                  <c:v>287.36399999999998</c:v>
                </c:pt>
                <c:pt idx="77">
                  <c:v>287.30399999999997</c:v>
                </c:pt>
                <c:pt idx="78">
                  <c:v>285.26100000000002</c:v>
                </c:pt>
                <c:pt idx="79">
                  <c:v>282.58499999999998</c:v>
                </c:pt>
                <c:pt idx="80">
                  <c:v>286.58100000000002</c:v>
                </c:pt>
                <c:pt idx="81">
                  <c:v>289.41699999999997</c:v>
                </c:pt>
                <c:pt idx="82">
                  <c:v>289.52999999999997</c:v>
                </c:pt>
                <c:pt idx="83">
                  <c:v>289.67399999999998</c:v>
                </c:pt>
                <c:pt idx="84">
                  <c:v>291.983</c:v>
                </c:pt>
                <c:pt idx="85">
                  <c:v>292.71199999999999</c:v>
                </c:pt>
                <c:pt idx="86">
                  <c:v>290.029</c:v>
                </c:pt>
                <c:pt idx="87">
                  <c:v>292.01900000000001</c:v>
                </c:pt>
                <c:pt idx="88">
                  <c:v>294.70100000000002</c:v>
                </c:pt>
                <c:pt idx="89">
                  <c:v>298.31900000000002</c:v>
                </c:pt>
                <c:pt idx="90">
                  <c:v>295.589</c:v>
                </c:pt>
                <c:pt idx="91">
                  <c:v>292.298</c:v>
                </c:pt>
                <c:pt idx="92">
                  <c:v>294.83600000000001</c:v>
                </c:pt>
                <c:pt idx="93">
                  <c:v>293.28199999999998</c:v>
                </c:pt>
                <c:pt idx="94">
                  <c:v>292.36500000000001</c:v>
                </c:pt>
                <c:pt idx="95">
                  <c:v>291.43900000000002</c:v>
                </c:pt>
                <c:pt idx="96">
                  <c:v>293.88400000000001</c:v>
                </c:pt>
                <c:pt idx="97">
                  <c:v>294.17</c:v>
                </c:pt>
                <c:pt idx="98">
                  <c:v>294.16899999999998</c:v>
                </c:pt>
                <c:pt idx="99">
                  <c:v>292.09500000000003</c:v>
                </c:pt>
                <c:pt idx="100">
                  <c:v>290.74299999999999</c:v>
                </c:pt>
                <c:pt idx="101">
                  <c:v>291.24700000000001</c:v>
                </c:pt>
                <c:pt idx="102">
                  <c:v>286.93900000000002</c:v>
                </c:pt>
                <c:pt idx="103">
                  <c:v>285.649</c:v>
                </c:pt>
                <c:pt idx="104">
                  <c:v>286.48200000000003</c:v>
                </c:pt>
                <c:pt idx="105">
                  <c:v>283.142</c:v>
                </c:pt>
                <c:pt idx="106">
                  <c:v>284.39400000000001</c:v>
                </c:pt>
                <c:pt idx="107">
                  <c:v>283.649</c:v>
                </c:pt>
                <c:pt idx="108">
                  <c:v>283.58600000000001</c:v>
                </c:pt>
                <c:pt idx="109">
                  <c:v>284.70699999999999</c:v>
                </c:pt>
                <c:pt idx="110">
                  <c:v>288.54199999999997</c:v>
                </c:pt>
                <c:pt idx="111">
                  <c:v>289.35599999999999</c:v>
                </c:pt>
                <c:pt idx="112">
                  <c:v>285.48</c:v>
                </c:pt>
                <c:pt idx="113">
                  <c:v>285.22000000000003</c:v>
                </c:pt>
                <c:pt idx="114">
                  <c:v>281.82900000000001</c:v>
                </c:pt>
                <c:pt idx="115">
                  <c:v>278.27499999999998</c:v>
                </c:pt>
                <c:pt idx="116">
                  <c:v>277.20100000000002</c:v>
                </c:pt>
                <c:pt idx="117">
                  <c:v>279.57600000000002</c:v>
                </c:pt>
                <c:pt idx="118">
                  <c:v>276.3</c:v>
                </c:pt>
                <c:pt idx="119">
                  <c:v>279.88099999999997</c:v>
                </c:pt>
                <c:pt idx="120">
                  <c:v>278.18700000000001</c:v>
                </c:pt>
                <c:pt idx="121">
                  <c:v>279.97500000000002</c:v>
                </c:pt>
                <c:pt idx="122">
                  <c:v>283.42</c:v>
                </c:pt>
                <c:pt idx="123">
                  <c:v>281.33699999999999</c:v>
                </c:pt>
                <c:pt idx="124">
                  <c:v>282.887</c:v>
                </c:pt>
                <c:pt idx="125">
                  <c:v>282.33300000000003</c:v>
                </c:pt>
                <c:pt idx="126">
                  <c:v>283.005</c:v>
                </c:pt>
                <c:pt idx="127">
                  <c:v>283.44600000000003</c:v>
                </c:pt>
                <c:pt idx="128">
                  <c:v>286.995</c:v>
                </c:pt>
                <c:pt idx="129">
                  <c:v>289.27999999999997</c:v>
                </c:pt>
                <c:pt idx="130">
                  <c:v>292.39499999999998</c:v>
                </c:pt>
                <c:pt idx="131">
                  <c:v>293.51299999999998</c:v>
                </c:pt>
                <c:pt idx="132">
                  <c:v>292.846</c:v>
                </c:pt>
                <c:pt idx="133">
                  <c:v>291.7</c:v>
                </c:pt>
                <c:pt idx="134">
                  <c:v>292.20400000000001</c:v>
                </c:pt>
                <c:pt idx="135">
                  <c:v>292.31599999999997</c:v>
                </c:pt>
                <c:pt idx="136">
                  <c:v>291.98700000000002</c:v>
                </c:pt>
                <c:pt idx="137">
                  <c:v>293.24799999999999</c:v>
                </c:pt>
                <c:pt idx="138">
                  <c:v>293.03899999999999</c:v>
                </c:pt>
                <c:pt idx="139">
                  <c:v>296.32900000000001</c:v>
                </c:pt>
                <c:pt idx="140">
                  <c:v>296.13499999999999</c:v>
                </c:pt>
                <c:pt idx="141">
                  <c:v>296.38499999999999</c:v>
                </c:pt>
                <c:pt idx="142">
                  <c:v>297.09100000000001</c:v>
                </c:pt>
                <c:pt idx="143">
                  <c:v>296.53199999999998</c:v>
                </c:pt>
                <c:pt idx="144">
                  <c:v>295.52199999999999</c:v>
                </c:pt>
                <c:pt idx="145">
                  <c:v>295.28699999999998</c:v>
                </c:pt>
                <c:pt idx="146">
                  <c:v>295.59500000000003</c:v>
                </c:pt>
                <c:pt idx="147">
                  <c:v>291.76</c:v>
                </c:pt>
                <c:pt idx="148">
                  <c:v>290.93799999999999</c:v>
                </c:pt>
                <c:pt idx="149">
                  <c:v>294.47300000000001</c:v>
                </c:pt>
                <c:pt idx="150">
                  <c:v>296.59699999999998</c:v>
                </c:pt>
                <c:pt idx="151">
                  <c:v>296.37099999999998</c:v>
                </c:pt>
                <c:pt idx="152">
                  <c:v>293.44900000000001</c:v>
                </c:pt>
                <c:pt idx="153">
                  <c:v>292.69299999999998</c:v>
                </c:pt>
                <c:pt idx="154">
                  <c:v>291.36700000000002</c:v>
                </c:pt>
                <c:pt idx="155">
                  <c:v>295.57400000000001</c:v>
                </c:pt>
                <c:pt idx="156">
                  <c:v>296.363</c:v>
                </c:pt>
                <c:pt idx="157">
                  <c:v>295.03899999999999</c:v>
                </c:pt>
                <c:pt idx="158">
                  <c:v>295.65499999999997</c:v>
                </c:pt>
                <c:pt idx="159">
                  <c:v>294.947</c:v>
                </c:pt>
                <c:pt idx="160">
                  <c:v>294.33499999999998</c:v>
                </c:pt>
                <c:pt idx="161">
                  <c:v>295.47300000000001</c:v>
                </c:pt>
                <c:pt idx="162">
                  <c:v>293.95</c:v>
                </c:pt>
                <c:pt idx="163">
                  <c:v>295.60700000000003</c:v>
                </c:pt>
                <c:pt idx="164">
                  <c:v>297.54000000000002</c:v>
                </c:pt>
                <c:pt idx="165">
                  <c:v>297.77800000000002</c:v>
                </c:pt>
                <c:pt idx="166">
                  <c:v>298.30700000000002</c:v>
                </c:pt>
                <c:pt idx="167">
                  <c:v>295.47699999999998</c:v>
                </c:pt>
                <c:pt idx="168">
                  <c:v>292.608</c:v>
                </c:pt>
                <c:pt idx="169">
                  <c:v>293.14999999999998</c:v>
                </c:pt>
                <c:pt idx="170">
                  <c:v>296.36</c:v>
                </c:pt>
                <c:pt idx="171">
                  <c:v>296.56400000000002</c:v>
                </c:pt>
                <c:pt idx="172">
                  <c:v>296.11799999999999</c:v>
                </c:pt>
                <c:pt idx="173">
                  <c:v>293.42099999999999</c:v>
                </c:pt>
                <c:pt idx="174">
                  <c:v>296.47300000000001</c:v>
                </c:pt>
                <c:pt idx="175">
                  <c:v>301.13799999999998</c:v>
                </c:pt>
                <c:pt idx="176">
                  <c:v>300.935</c:v>
                </c:pt>
                <c:pt idx="177">
                  <c:v>301.72500000000002</c:v>
                </c:pt>
                <c:pt idx="178">
                  <c:v>300.899</c:v>
                </c:pt>
                <c:pt idx="179">
                  <c:v>302.34399999999999</c:v>
                </c:pt>
                <c:pt idx="180">
                  <c:v>302.95499999999998</c:v>
                </c:pt>
                <c:pt idx="181">
                  <c:v>304.899</c:v>
                </c:pt>
                <c:pt idx="182">
                  <c:v>307.47699999999998</c:v>
                </c:pt>
                <c:pt idx="183">
                  <c:v>308.50200000000001</c:v>
                </c:pt>
                <c:pt idx="184">
                  <c:v>311.34199999999998</c:v>
                </c:pt>
                <c:pt idx="185">
                  <c:v>311.178</c:v>
                </c:pt>
                <c:pt idx="186">
                  <c:v>310.291</c:v>
                </c:pt>
                <c:pt idx="187">
                  <c:v>308.51900000000001</c:v>
                </c:pt>
                <c:pt idx="188">
                  <c:v>307.14100000000002</c:v>
                </c:pt>
                <c:pt idx="189">
                  <c:v>307.30599999999998</c:v>
                </c:pt>
                <c:pt idx="190">
                  <c:v>304.38200000000001</c:v>
                </c:pt>
                <c:pt idx="191">
                  <c:v>303.61399999999998</c:v>
                </c:pt>
                <c:pt idx="192">
                  <c:v>306.274</c:v>
                </c:pt>
                <c:pt idx="193">
                  <c:v>306.529</c:v>
                </c:pt>
                <c:pt idx="194">
                  <c:v>307.27600000000001</c:v>
                </c:pt>
                <c:pt idx="195">
                  <c:v>310.45699999999999</c:v>
                </c:pt>
                <c:pt idx="196">
                  <c:v>311.48899999999998</c:v>
                </c:pt>
                <c:pt idx="197">
                  <c:v>311.58199999999999</c:v>
                </c:pt>
                <c:pt idx="198">
                  <c:v>310.36099999999999</c:v>
                </c:pt>
                <c:pt idx="199">
                  <c:v>306.48500000000001</c:v>
                </c:pt>
                <c:pt idx="200">
                  <c:v>306.34699999999998</c:v>
                </c:pt>
                <c:pt idx="201">
                  <c:v>307.03500000000003</c:v>
                </c:pt>
                <c:pt idx="202">
                  <c:v>309.54199999999997</c:v>
                </c:pt>
                <c:pt idx="203">
                  <c:v>313.09300000000002</c:v>
                </c:pt>
                <c:pt idx="204">
                  <c:v>316.66300000000001</c:v>
                </c:pt>
                <c:pt idx="205">
                  <c:v>316.76799999999997</c:v>
                </c:pt>
                <c:pt idx="206">
                  <c:v>317.125</c:v>
                </c:pt>
                <c:pt idx="207">
                  <c:v>318.86700000000002</c:v>
                </c:pt>
                <c:pt idx="208">
                  <c:v>319.29899999999998</c:v>
                </c:pt>
                <c:pt idx="209">
                  <c:v>317.55099999999999</c:v>
                </c:pt>
                <c:pt idx="210">
                  <c:v>317.34699999999998</c:v>
                </c:pt>
                <c:pt idx="211">
                  <c:v>318.14</c:v>
                </c:pt>
                <c:pt idx="212">
                  <c:v>319.51600000000002</c:v>
                </c:pt>
                <c:pt idx="213">
                  <c:v>319.44600000000003</c:v>
                </c:pt>
                <c:pt idx="214">
                  <c:v>318.608</c:v>
                </c:pt>
                <c:pt idx="215">
                  <c:v>321.08800000000002</c:v>
                </c:pt>
                <c:pt idx="216">
                  <c:v>321.822</c:v>
                </c:pt>
                <c:pt idx="217">
                  <c:v>320.23599999999999</c:v>
                </c:pt>
                <c:pt idx="218">
                  <c:v>314.97699999999998</c:v>
                </c:pt>
                <c:pt idx="219">
                  <c:v>313.88900000000001</c:v>
                </c:pt>
                <c:pt idx="220">
                  <c:v>313.64499999999998</c:v>
                </c:pt>
                <c:pt idx="221">
                  <c:v>315.21600000000001</c:v>
                </c:pt>
                <c:pt idx="222">
                  <c:v>313.33499999999998</c:v>
                </c:pt>
                <c:pt idx="223">
                  <c:v>312.404</c:v>
                </c:pt>
                <c:pt idx="224">
                  <c:v>313.27699999999999</c:v>
                </c:pt>
                <c:pt idx="225">
                  <c:v>311.82100000000003</c:v>
                </c:pt>
                <c:pt idx="226">
                  <c:v>311.863</c:v>
                </c:pt>
                <c:pt idx="227">
                  <c:v>309.05</c:v>
                </c:pt>
                <c:pt idx="228">
                  <c:v>306.767</c:v>
                </c:pt>
                <c:pt idx="229">
                  <c:v>304.51499999999999</c:v>
                </c:pt>
                <c:pt idx="230">
                  <c:v>303.81400000000002</c:v>
                </c:pt>
                <c:pt idx="231">
                  <c:v>304.88600000000002</c:v>
                </c:pt>
                <c:pt idx="232">
                  <c:v>305.005</c:v>
                </c:pt>
                <c:pt idx="233">
                  <c:v>307.80200000000002</c:v>
                </c:pt>
                <c:pt idx="234">
                  <c:v>305.27300000000002</c:v>
                </c:pt>
                <c:pt idx="235">
                  <c:v>305.45600000000002</c:v>
                </c:pt>
                <c:pt idx="236">
                  <c:v>307.92200000000003</c:v>
                </c:pt>
                <c:pt idx="237">
                  <c:v>311.98399999999998</c:v>
                </c:pt>
                <c:pt idx="238">
                  <c:v>313.54599999999999</c:v>
                </c:pt>
                <c:pt idx="239">
                  <c:v>312.82900000000001</c:v>
                </c:pt>
                <c:pt idx="240">
                  <c:v>313.34500000000003</c:v>
                </c:pt>
                <c:pt idx="241">
                  <c:v>313.74700000000001</c:v>
                </c:pt>
                <c:pt idx="242">
                  <c:v>311.86599999999999</c:v>
                </c:pt>
                <c:pt idx="243">
                  <c:v>310.07299999999998</c:v>
                </c:pt>
                <c:pt idx="244">
                  <c:v>309.04000000000002</c:v>
                </c:pt>
                <c:pt idx="245">
                  <c:v>309.21800000000002</c:v>
                </c:pt>
                <c:pt idx="246">
                  <c:v>311.291</c:v>
                </c:pt>
                <c:pt idx="247">
                  <c:v>309.96699999999998</c:v>
                </c:pt>
                <c:pt idx="248">
                  <c:v>310.03300000000002</c:v>
                </c:pt>
                <c:pt idx="249">
                  <c:v>312.77100000000002</c:v>
                </c:pt>
                <c:pt idx="250">
                  <c:v>310.83699999999999</c:v>
                </c:pt>
                <c:pt idx="251">
                  <c:v>310.09300000000002</c:v>
                </c:pt>
                <c:pt idx="252">
                  <c:v>309.57400000000001</c:v>
                </c:pt>
                <c:pt idx="253">
                  <c:v>308.08699999999999</c:v>
                </c:pt>
                <c:pt idx="254">
                  <c:v>302.88200000000001</c:v>
                </c:pt>
                <c:pt idx="255">
                  <c:v>302.57299999999998</c:v>
                </c:pt>
                <c:pt idx="256">
                  <c:v>302.33999999999997</c:v>
                </c:pt>
                <c:pt idx="257">
                  <c:v>298.73500000000001</c:v>
                </c:pt>
                <c:pt idx="258">
                  <c:v>298.40199999999999</c:v>
                </c:pt>
                <c:pt idx="259">
                  <c:v>299.839</c:v>
                </c:pt>
                <c:pt idx="260">
                  <c:v>299.89299999999997</c:v>
                </c:pt>
                <c:pt idx="261">
                  <c:v>299.89299999999997</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Sheet1!$A$2:$A$263</c:f>
              <c:numCache>
                <c:formatCode>m/d/yyyy</c:formatCode>
                <c:ptCount val="262"/>
                <c:pt idx="0">
                  <c:v>44834</c:v>
                </c:pt>
                <c:pt idx="1">
                  <c:v>44837</c:v>
                </c:pt>
                <c:pt idx="2">
                  <c:v>44838</c:v>
                </c:pt>
                <c:pt idx="3">
                  <c:v>44839</c:v>
                </c:pt>
                <c:pt idx="4">
                  <c:v>44840</c:v>
                </c:pt>
                <c:pt idx="5">
                  <c:v>44841</c:v>
                </c:pt>
                <c:pt idx="6">
                  <c:v>44844</c:v>
                </c:pt>
                <c:pt idx="7">
                  <c:v>44845</c:v>
                </c:pt>
                <c:pt idx="8">
                  <c:v>44846</c:v>
                </c:pt>
                <c:pt idx="9">
                  <c:v>44847</c:v>
                </c:pt>
                <c:pt idx="10">
                  <c:v>44848</c:v>
                </c:pt>
                <c:pt idx="11">
                  <c:v>44851</c:v>
                </c:pt>
                <c:pt idx="12">
                  <c:v>44852</c:v>
                </c:pt>
                <c:pt idx="13">
                  <c:v>44853</c:v>
                </c:pt>
                <c:pt idx="14">
                  <c:v>44854</c:v>
                </c:pt>
                <c:pt idx="15">
                  <c:v>44855</c:v>
                </c:pt>
                <c:pt idx="16">
                  <c:v>44858</c:v>
                </c:pt>
                <c:pt idx="17">
                  <c:v>44859</c:v>
                </c:pt>
                <c:pt idx="18">
                  <c:v>44860</c:v>
                </c:pt>
                <c:pt idx="19">
                  <c:v>44861</c:v>
                </c:pt>
                <c:pt idx="20">
                  <c:v>44862</c:v>
                </c:pt>
                <c:pt idx="21">
                  <c:v>44865</c:v>
                </c:pt>
                <c:pt idx="22">
                  <c:v>44866</c:v>
                </c:pt>
                <c:pt idx="23">
                  <c:v>44867</c:v>
                </c:pt>
                <c:pt idx="24">
                  <c:v>44868</c:v>
                </c:pt>
                <c:pt idx="25">
                  <c:v>44869</c:v>
                </c:pt>
                <c:pt idx="26">
                  <c:v>44872</c:v>
                </c:pt>
                <c:pt idx="27">
                  <c:v>44873</c:v>
                </c:pt>
                <c:pt idx="28">
                  <c:v>44874</c:v>
                </c:pt>
                <c:pt idx="29">
                  <c:v>44875</c:v>
                </c:pt>
                <c:pt idx="30">
                  <c:v>44876</c:v>
                </c:pt>
                <c:pt idx="31">
                  <c:v>44879</c:v>
                </c:pt>
                <c:pt idx="32">
                  <c:v>44880</c:v>
                </c:pt>
                <c:pt idx="33">
                  <c:v>44881</c:v>
                </c:pt>
                <c:pt idx="34">
                  <c:v>44882</c:v>
                </c:pt>
                <c:pt idx="35">
                  <c:v>44883</c:v>
                </c:pt>
                <c:pt idx="36">
                  <c:v>44886</c:v>
                </c:pt>
                <c:pt idx="37">
                  <c:v>44887</c:v>
                </c:pt>
                <c:pt idx="38">
                  <c:v>44888</c:v>
                </c:pt>
                <c:pt idx="39">
                  <c:v>44889</c:v>
                </c:pt>
                <c:pt idx="40">
                  <c:v>44890</c:v>
                </c:pt>
                <c:pt idx="41">
                  <c:v>44893</c:v>
                </c:pt>
                <c:pt idx="42">
                  <c:v>44894</c:v>
                </c:pt>
                <c:pt idx="43">
                  <c:v>44895</c:v>
                </c:pt>
                <c:pt idx="44">
                  <c:v>44896</c:v>
                </c:pt>
                <c:pt idx="45">
                  <c:v>44897</c:v>
                </c:pt>
                <c:pt idx="46">
                  <c:v>44900</c:v>
                </c:pt>
                <c:pt idx="47">
                  <c:v>44901</c:v>
                </c:pt>
                <c:pt idx="48">
                  <c:v>44902</c:v>
                </c:pt>
                <c:pt idx="49">
                  <c:v>44903</c:v>
                </c:pt>
                <c:pt idx="50">
                  <c:v>44904</c:v>
                </c:pt>
                <c:pt idx="51">
                  <c:v>44907</c:v>
                </c:pt>
                <c:pt idx="52">
                  <c:v>44908</c:v>
                </c:pt>
                <c:pt idx="53">
                  <c:v>44909</c:v>
                </c:pt>
                <c:pt idx="54">
                  <c:v>44910</c:v>
                </c:pt>
                <c:pt idx="55">
                  <c:v>44911</c:v>
                </c:pt>
                <c:pt idx="56">
                  <c:v>44914</c:v>
                </c:pt>
                <c:pt idx="57">
                  <c:v>44915</c:v>
                </c:pt>
                <c:pt idx="58">
                  <c:v>44916</c:v>
                </c:pt>
                <c:pt idx="59">
                  <c:v>44917</c:v>
                </c:pt>
                <c:pt idx="60">
                  <c:v>44918</c:v>
                </c:pt>
                <c:pt idx="61">
                  <c:v>44921</c:v>
                </c:pt>
                <c:pt idx="62">
                  <c:v>44922</c:v>
                </c:pt>
                <c:pt idx="63">
                  <c:v>44923</c:v>
                </c:pt>
                <c:pt idx="64">
                  <c:v>44924</c:v>
                </c:pt>
                <c:pt idx="65">
                  <c:v>44925</c:v>
                </c:pt>
                <c:pt idx="66">
                  <c:v>44928</c:v>
                </c:pt>
                <c:pt idx="67">
                  <c:v>44929</c:v>
                </c:pt>
                <c:pt idx="68">
                  <c:v>44930</c:v>
                </c:pt>
                <c:pt idx="69">
                  <c:v>44931</c:v>
                </c:pt>
                <c:pt idx="70">
                  <c:v>44932</c:v>
                </c:pt>
                <c:pt idx="71">
                  <c:v>44935</c:v>
                </c:pt>
                <c:pt idx="72">
                  <c:v>44936</c:v>
                </c:pt>
                <c:pt idx="73">
                  <c:v>44937</c:v>
                </c:pt>
                <c:pt idx="74">
                  <c:v>44938</c:v>
                </c:pt>
                <c:pt idx="75">
                  <c:v>44939</c:v>
                </c:pt>
                <c:pt idx="76">
                  <c:v>44942</c:v>
                </c:pt>
                <c:pt idx="77">
                  <c:v>44943</c:v>
                </c:pt>
                <c:pt idx="78">
                  <c:v>44944</c:v>
                </c:pt>
                <c:pt idx="79">
                  <c:v>44945</c:v>
                </c:pt>
                <c:pt idx="80">
                  <c:v>44946</c:v>
                </c:pt>
                <c:pt idx="81">
                  <c:v>44949</c:v>
                </c:pt>
                <c:pt idx="82">
                  <c:v>44950</c:v>
                </c:pt>
                <c:pt idx="83">
                  <c:v>44951</c:v>
                </c:pt>
                <c:pt idx="84">
                  <c:v>44952</c:v>
                </c:pt>
                <c:pt idx="85">
                  <c:v>44953</c:v>
                </c:pt>
                <c:pt idx="86">
                  <c:v>44956</c:v>
                </c:pt>
                <c:pt idx="87">
                  <c:v>44957</c:v>
                </c:pt>
                <c:pt idx="88">
                  <c:v>44958</c:v>
                </c:pt>
                <c:pt idx="89">
                  <c:v>44959</c:v>
                </c:pt>
                <c:pt idx="90">
                  <c:v>44960</c:v>
                </c:pt>
                <c:pt idx="91">
                  <c:v>44963</c:v>
                </c:pt>
                <c:pt idx="92">
                  <c:v>44964</c:v>
                </c:pt>
                <c:pt idx="93">
                  <c:v>44965</c:v>
                </c:pt>
                <c:pt idx="94">
                  <c:v>44966</c:v>
                </c:pt>
                <c:pt idx="95">
                  <c:v>44967</c:v>
                </c:pt>
                <c:pt idx="96">
                  <c:v>44970</c:v>
                </c:pt>
                <c:pt idx="97">
                  <c:v>44971</c:v>
                </c:pt>
                <c:pt idx="98">
                  <c:v>44972</c:v>
                </c:pt>
                <c:pt idx="99">
                  <c:v>44973</c:v>
                </c:pt>
                <c:pt idx="100">
                  <c:v>44974</c:v>
                </c:pt>
                <c:pt idx="101">
                  <c:v>44977</c:v>
                </c:pt>
                <c:pt idx="102">
                  <c:v>44978</c:v>
                </c:pt>
                <c:pt idx="103">
                  <c:v>44979</c:v>
                </c:pt>
                <c:pt idx="104">
                  <c:v>44980</c:v>
                </c:pt>
                <c:pt idx="105">
                  <c:v>44981</c:v>
                </c:pt>
                <c:pt idx="106">
                  <c:v>44984</c:v>
                </c:pt>
                <c:pt idx="107">
                  <c:v>44985</c:v>
                </c:pt>
                <c:pt idx="108">
                  <c:v>44986</c:v>
                </c:pt>
                <c:pt idx="109">
                  <c:v>44987</c:v>
                </c:pt>
                <c:pt idx="110">
                  <c:v>44988</c:v>
                </c:pt>
                <c:pt idx="111">
                  <c:v>44991</c:v>
                </c:pt>
                <c:pt idx="112">
                  <c:v>44992</c:v>
                </c:pt>
                <c:pt idx="113">
                  <c:v>44993</c:v>
                </c:pt>
                <c:pt idx="114">
                  <c:v>44994</c:v>
                </c:pt>
                <c:pt idx="115">
                  <c:v>44995</c:v>
                </c:pt>
                <c:pt idx="116">
                  <c:v>44998</c:v>
                </c:pt>
                <c:pt idx="117">
                  <c:v>44999</c:v>
                </c:pt>
                <c:pt idx="118">
                  <c:v>45000</c:v>
                </c:pt>
                <c:pt idx="119">
                  <c:v>45001</c:v>
                </c:pt>
                <c:pt idx="120">
                  <c:v>45002</c:v>
                </c:pt>
                <c:pt idx="121">
                  <c:v>45005</c:v>
                </c:pt>
                <c:pt idx="122">
                  <c:v>45006</c:v>
                </c:pt>
                <c:pt idx="123">
                  <c:v>45007</c:v>
                </c:pt>
                <c:pt idx="124">
                  <c:v>45008</c:v>
                </c:pt>
                <c:pt idx="125">
                  <c:v>45009</c:v>
                </c:pt>
                <c:pt idx="126">
                  <c:v>45012</c:v>
                </c:pt>
                <c:pt idx="127">
                  <c:v>45013</c:v>
                </c:pt>
                <c:pt idx="128">
                  <c:v>45014</c:v>
                </c:pt>
                <c:pt idx="129">
                  <c:v>45015</c:v>
                </c:pt>
                <c:pt idx="130">
                  <c:v>45016</c:v>
                </c:pt>
                <c:pt idx="131">
                  <c:v>45019</c:v>
                </c:pt>
                <c:pt idx="132">
                  <c:v>45020</c:v>
                </c:pt>
                <c:pt idx="133">
                  <c:v>45021</c:v>
                </c:pt>
                <c:pt idx="134">
                  <c:v>45022</c:v>
                </c:pt>
                <c:pt idx="135">
                  <c:v>45023</c:v>
                </c:pt>
                <c:pt idx="136">
                  <c:v>45026</c:v>
                </c:pt>
                <c:pt idx="137">
                  <c:v>45027</c:v>
                </c:pt>
                <c:pt idx="138">
                  <c:v>45028</c:v>
                </c:pt>
                <c:pt idx="139">
                  <c:v>45029</c:v>
                </c:pt>
                <c:pt idx="140">
                  <c:v>45030</c:v>
                </c:pt>
                <c:pt idx="141">
                  <c:v>45033</c:v>
                </c:pt>
                <c:pt idx="142">
                  <c:v>45034</c:v>
                </c:pt>
                <c:pt idx="143">
                  <c:v>45035</c:v>
                </c:pt>
                <c:pt idx="144">
                  <c:v>45036</c:v>
                </c:pt>
                <c:pt idx="145">
                  <c:v>45037</c:v>
                </c:pt>
                <c:pt idx="146">
                  <c:v>45040</c:v>
                </c:pt>
                <c:pt idx="147">
                  <c:v>45041</c:v>
                </c:pt>
                <c:pt idx="148">
                  <c:v>45042</c:v>
                </c:pt>
                <c:pt idx="149">
                  <c:v>45043</c:v>
                </c:pt>
                <c:pt idx="150">
                  <c:v>45044</c:v>
                </c:pt>
                <c:pt idx="151">
                  <c:v>45047</c:v>
                </c:pt>
                <c:pt idx="152">
                  <c:v>45048</c:v>
                </c:pt>
                <c:pt idx="153">
                  <c:v>45049</c:v>
                </c:pt>
                <c:pt idx="154">
                  <c:v>45050</c:v>
                </c:pt>
                <c:pt idx="155">
                  <c:v>45051</c:v>
                </c:pt>
                <c:pt idx="156">
                  <c:v>45054</c:v>
                </c:pt>
                <c:pt idx="157">
                  <c:v>45055</c:v>
                </c:pt>
                <c:pt idx="158">
                  <c:v>45056</c:v>
                </c:pt>
                <c:pt idx="159">
                  <c:v>45057</c:v>
                </c:pt>
                <c:pt idx="160">
                  <c:v>45058</c:v>
                </c:pt>
                <c:pt idx="161">
                  <c:v>45061</c:v>
                </c:pt>
                <c:pt idx="162">
                  <c:v>45062</c:v>
                </c:pt>
                <c:pt idx="163">
                  <c:v>45063</c:v>
                </c:pt>
                <c:pt idx="164">
                  <c:v>45064</c:v>
                </c:pt>
                <c:pt idx="165">
                  <c:v>45065</c:v>
                </c:pt>
                <c:pt idx="166">
                  <c:v>45068</c:v>
                </c:pt>
                <c:pt idx="167">
                  <c:v>45069</c:v>
                </c:pt>
                <c:pt idx="168">
                  <c:v>45070</c:v>
                </c:pt>
                <c:pt idx="169">
                  <c:v>45071</c:v>
                </c:pt>
                <c:pt idx="170">
                  <c:v>45072</c:v>
                </c:pt>
                <c:pt idx="171">
                  <c:v>45075</c:v>
                </c:pt>
                <c:pt idx="172">
                  <c:v>45076</c:v>
                </c:pt>
                <c:pt idx="173">
                  <c:v>45077</c:v>
                </c:pt>
                <c:pt idx="174">
                  <c:v>45078</c:v>
                </c:pt>
                <c:pt idx="175">
                  <c:v>45079</c:v>
                </c:pt>
                <c:pt idx="176">
                  <c:v>45082</c:v>
                </c:pt>
                <c:pt idx="177">
                  <c:v>45083</c:v>
                </c:pt>
                <c:pt idx="178">
                  <c:v>45084</c:v>
                </c:pt>
                <c:pt idx="179">
                  <c:v>45085</c:v>
                </c:pt>
                <c:pt idx="180">
                  <c:v>45086</c:v>
                </c:pt>
                <c:pt idx="181">
                  <c:v>45089</c:v>
                </c:pt>
                <c:pt idx="182">
                  <c:v>45090</c:v>
                </c:pt>
                <c:pt idx="183">
                  <c:v>45091</c:v>
                </c:pt>
                <c:pt idx="184">
                  <c:v>45092</c:v>
                </c:pt>
                <c:pt idx="185">
                  <c:v>45093</c:v>
                </c:pt>
                <c:pt idx="186">
                  <c:v>45096</c:v>
                </c:pt>
                <c:pt idx="187">
                  <c:v>45097</c:v>
                </c:pt>
                <c:pt idx="188">
                  <c:v>45098</c:v>
                </c:pt>
                <c:pt idx="189">
                  <c:v>45099</c:v>
                </c:pt>
                <c:pt idx="190">
                  <c:v>45100</c:v>
                </c:pt>
                <c:pt idx="191">
                  <c:v>45103</c:v>
                </c:pt>
                <c:pt idx="192">
                  <c:v>45104</c:v>
                </c:pt>
                <c:pt idx="193">
                  <c:v>45105</c:v>
                </c:pt>
                <c:pt idx="194">
                  <c:v>45106</c:v>
                </c:pt>
                <c:pt idx="195">
                  <c:v>45107</c:v>
                </c:pt>
                <c:pt idx="196">
                  <c:v>45110</c:v>
                </c:pt>
                <c:pt idx="197">
                  <c:v>45111</c:v>
                </c:pt>
                <c:pt idx="198">
                  <c:v>45112</c:v>
                </c:pt>
                <c:pt idx="199">
                  <c:v>45113</c:v>
                </c:pt>
                <c:pt idx="200">
                  <c:v>45114</c:v>
                </c:pt>
                <c:pt idx="201">
                  <c:v>45117</c:v>
                </c:pt>
                <c:pt idx="202">
                  <c:v>45118</c:v>
                </c:pt>
                <c:pt idx="203">
                  <c:v>45119</c:v>
                </c:pt>
                <c:pt idx="204">
                  <c:v>45120</c:v>
                </c:pt>
                <c:pt idx="205">
                  <c:v>45121</c:v>
                </c:pt>
                <c:pt idx="206">
                  <c:v>45124</c:v>
                </c:pt>
                <c:pt idx="207">
                  <c:v>45125</c:v>
                </c:pt>
                <c:pt idx="208">
                  <c:v>45126</c:v>
                </c:pt>
                <c:pt idx="209">
                  <c:v>45127</c:v>
                </c:pt>
                <c:pt idx="210">
                  <c:v>45128</c:v>
                </c:pt>
                <c:pt idx="211">
                  <c:v>45131</c:v>
                </c:pt>
                <c:pt idx="212">
                  <c:v>45132</c:v>
                </c:pt>
                <c:pt idx="213">
                  <c:v>45133</c:v>
                </c:pt>
                <c:pt idx="214">
                  <c:v>45134</c:v>
                </c:pt>
                <c:pt idx="215">
                  <c:v>45135</c:v>
                </c:pt>
                <c:pt idx="216">
                  <c:v>45138</c:v>
                </c:pt>
                <c:pt idx="217">
                  <c:v>45139</c:v>
                </c:pt>
                <c:pt idx="218">
                  <c:v>45140</c:v>
                </c:pt>
                <c:pt idx="219">
                  <c:v>45141</c:v>
                </c:pt>
                <c:pt idx="220">
                  <c:v>45142</c:v>
                </c:pt>
                <c:pt idx="221">
                  <c:v>45145</c:v>
                </c:pt>
                <c:pt idx="222">
                  <c:v>45146</c:v>
                </c:pt>
                <c:pt idx="223">
                  <c:v>45147</c:v>
                </c:pt>
                <c:pt idx="224">
                  <c:v>45148</c:v>
                </c:pt>
                <c:pt idx="225">
                  <c:v>45149</c:v>
                </c:pt>
                <c:pt idx="226">
                  <c:v>45152</c:v>
                </c:pt>
                <c:pt idx="227">
                  <c:v>45153</c:v>
                </c:pt>
                <c:pt idx="228">
                  <c:v>45154</c:v>
                </c:pt>
                <c:pt idx="229">
                  <c:v>45155</c:v>
                </c:pt>
                <c:pt idx="230">
                  <c:v>45156</c:v>
                </c:pt>
                <c:pt idx="231">
                  <c:v>45159</c:v>
                </c:pt>
                <c:pt idx="232">
                  <c:v>45160</c:v>
                </c:pt>
                <c:pt idx="233">
                  <c:v>45161</c:v>
                </c:pt>
                <c:pt idx="234">
                  <c:v>45162</c:v>
                </c:pt>
                <c:pt idx="235">
                  <c:v>45163</c:v>
                </c:pt>
                <c:pt idx="236">
                  <c:v>45166</c:v>
                </c:pt>
                <c:pt idx="237">
                  <c:v>45167</c:v>
                </c:pt>
                <c:pt idx="238">
                  <c:v>45168</c:v>
                </c:pt>
                <c:pt idx="239">
                  <c:v>45169</c:v>
                </c:pt>
                <c:pt idx="240">
                  <c:v>45170</c:v>
                </c:pt>
                <c:pt idx="241">
                  <c:v>45173</c:v>
                </c:pt>
                <c:pt idx="242">
                  <c:v>45174</c:v>
                </c:pt>
                <c:pt idx="243">
                  <c:v>45175</c:v>
                </c:pt>
                <c:pt idx="244">
                  <c:v>45176</c:v>
                </c:pt>
                <c:pt idx="245">
                  <c:v>45177</c:v>
                </c:pt>
                <c:pt idx="246">
                  <c:v>45180</c:v>
                </c:pt>
                <c:pt idx="247">
                  <c:v>45181</c:v>
                </c:pt>
                <c:pt idx="248">
                  <c:v>45182</c:v>
                </c:pt>
                <c:pt idx="249">
                  <c:v>45183</c:v>
                </c:pt>
                <c:pt idx="250">
                  <c:v>45184</c:v>
                </c:pt>
                <c:pt idx="251">
                  <c:v>45187</c:v>
                </c:pt>
                <c:pt idx="252">
                  <c:v>45188</c:v>
                </c:pt>
                <c:pt idx="253">
                  <c:v>45189</c:v>
                </c:pt>
                <c:pt idx="254">
                  <c:v>45190</c:v>
                </c:pt>
                <c:pt idx="255">
                  <c:v>45191</c:v>
                </c:pt>
                <c:pt idx="256">
                  <c:v>45194</c:v>
                </c:pt>
                <c:pt idx="257">
                  <c:v>45195</c:v>
                </c:pt>
                <c:pt idx="258">
                  <c:v>45196</c:v>
                </c:pt>
                <c:pt idx="259">
                  <c:v>45197</c:v>
                </c:pt>
                <c:pt idx="260">
                  <c:v>45198</c:v>
                </c:pt>
                <c:pt idx="261">
                  <c:v>45199</c:v>
                </c:pt>
              </c:numCache>
            </c:numRef>
          </c:cat>
          <c:val>
            <c:numRef>
              <c:f>Sheet1!$D$2:$D$263</c:f>
              <c:numCache>
                <c:formatCode>General</c:formatCode>
                <c:ptCount val="262"/>
                <c:pt idx="3" formatCode="#,##0.000">
                  <c:v>220</c:v>
                </c:pt>
                <c:pt idx="16" formatCode="#,##0.000">
                  <c:v>220</c:v>
                </c:pt>
                <c:pt idx="43" formatCode="#,##0.000">
                  <c:v>220</c:v>
                </c:pt>
                <c:pt idx="49" formatCode="#,##0.000">
                  <c:v>220</c:v>
                </c:pt>
                <c:pt idx="65" formatCode="#,##0.000">
                  <c:v>220</c:v>
                </c:pt>
                <c:pt idx="70" formatCode="#,##0.000">
                  <c:v>220</c:v>
                </c:pt>
                <c:pt idx="74" formatCode="#,##0.000">
                  <c:v>220</c:v>
                </c:pt>
                <c:pt idx="99" formatCode="#,##0.000">
                  <c:v>220</c:v>
                </c:pt>
                <c:pt idx="115" formatCode="#,##0.000">
                  <c:v>220</c:v>
                </c:pt>
                <c:pt idx="138" formatCode="#,##0.000">
                  <c:v>220</c:v>
                </c:pt>
                <c:pt idx="165" formatCode="#,##0.000">
                  <c:v>220</c:v>
                </c:pt>
                <c:pt idx="179" formatCode="#,##0.000">
                  <c:v>220</c:v>
                </c:pt>
                <c:pt idx="183" formatCode="#,##0.000">
                  <c:v>220</c:v>
                </c:pt>
                <c:pt idx="198" formatCode="#,##0.000">
                  <c:v>220</c:v>
                </c:pt>
                <c:pt idx="223" formatCode="#,##0.000">
                  <c:v>220</c:v>
                </c:pt>
                <c:pt idx="233" formatCode="#,##0.000">
                  <c:v>220</c:v>
                </c:pt>
                <c:pt idx="250" formatCode="#,##0.000">
                  <c:v>220</c:v>
                </c:pt>
                <c:pt idx="261" formatCode="#,##0.000">
                  <c:v>220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0"/>
        <c:lblOffset val="100"/>
        <c:baseTimeUnit val="days"/>
        <c:majorUnit val="3"/>
        <c:majorTimeUnit val="months"/>
      </c:dateAx>
      <c:valAx>
        <c:axId val="2079031016"/>
        <c:scaling>
          <c:orientation val="minMax"/>
          <c:max val="360"/>
          <c:min val="22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915470248806288E-2"/>
          <c:y val="0.16941887496060962"/>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accent1"/>
              </a:solidFill>
              <a:ln>
                <a:solidFill>
                  <a:schemeClr val="bg2"/>
                </a:solidFill>
              </a:ln>
              <a:effectLst/>
            </c:spPr>
            <c:extLst>
              <c:ext xmlns:c16="http://schemas.microsoft.com/office/drawing/2014/chart" uri="{C3380CC4-5D6E-409C-BE32-E72D297353CC}">
                <c16:uniqueId val="{00000001-5CAA-4613-A076-10774813FEF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5CAA-4613-A076-10774813FEF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5CAA-4613-A076-10774813FEFC}"/>
              </c:ext>
            </c:extLst>
          </c:dPt>
          <c:dLbls>
            <c:dLbl>
              <c:idx val="0"/>
              <c:layout>
                <c:manualLayout>
                  <c:x val="6.2766573502444939E-2"/>
                  <c:y val="-0.19461310851204566"/>
                </c:manualLayout>
              </c:layout>
              <c:tx>
                <c:rich>
                  <a:bodyPr anchor="t" anchorCtr="0"/>
                  <a:lstStyle/>
                  <a:p>
                    <a:pPr algn="l">
                      <a:defRPr/>
                    </a:pPr>
                    <a:r>
                      <a:rPr lang="en-US" sz="3200" dirty="0">
                        <a:solidFill>
                          <a:schemeClr val="accent1"/>
                        </a:solidFill>
                      </a:rPr>
                      <a:t>61%</a:t>
                    </a:r>
                    <a:r>
                      <a:rPr lang="en-US" sz="900" dirty="0">
                        <a:solidFill>
                          <a:schemeClr val="accent1"/>
                        </a:solidFill>
                      </a:rPr>
                      <a:t> </a:t>
                    </a:r>
                    <a:r>
                      <a:rPr lang="en-US" sz="900" b="1" dirty="0">
                        <a:solidFill>
                          <a:schemeClr val="tx1">
                            <a:lumMod val="50000"/>
                            <a:lumOff val="50000"/>
                          </a:schemeClr>
                        </a:solidFill>
                      </a:rPr>
                      <a:t>US Market </a:t>
                    </a:r>
                    <a:br>
                      <a:rPr lang="en-US" sz="900" dirty="0">
                        <a:solidFill>
                          <a:schemeClr val="tx1">
                            <a:lumMod val="50000"/>
                            <a:lumOff val="50000"/>
                          </a:schemeClr>
                        </a:solidFill>
                      </a:rPr>
                    </a:br>
                    <a:r>
                      <a:rPr lang="en-US" sz="900" dirty="0">
                        <a:solidFill>
                          <a:schemeClr val="tx1">
                            <a:lumMod val="50000"/>
                            <a:lumOff val="50000"/>
                          </a:schemeClr>
                        </a:solidFill>
                      </a:rPr>
                      <a:t>$41.8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1032373671145891"/>
                      <c:h val="0.46119356102059578"/>
                    </c:manualLayout>
                  </c15:layout>
                  <c15:showDataLabelsRange val="0"/>
                </c:ext>
                <c:ext xmlns:c16="http://schemas.microsoft.com/office/drawing/2014/chart" uri="{C3380CC4-5D6E-409C-BE32-E72D297353CC}">
                  <c16:uniqueId val="{00000001-5CAA-4613-A076-10774813FEFC}"/>
                </c:ext>
              </c:extLst>
            </c:dLbl>
            <c:dLbl>
              <c:idx val="1"/>
              <c:delete val="1"/>
              <c:extLst>
                <c:ext xmlns:c15="http://schemas.microsoft.com/office/drawing/2012/chart" uri="{CE6537A1-D6FC-4f65-9D91-7224C49458BB}"/>
                <c:ext xmlns:c16="http://schemas.microsoft.com/office/drawing/2014/chart" uri="{C3380CC4-5D6E-409C-BE32-E72D297353CC}">
                  <c16:uniqueId val="{00000003-5CAA-4613-A076-10774813FEFC}"/>
                </c:ext>
              </c:extLst>
            </c:dLbl>
            <c:dLbl>
              <c:idx val="2"/>
              <c:delete val="1"/>
              <c:extLst>
                <c:ext xmlns:c15="http://schemas.microsoft.com/office/drawing/2012/chart" uri="{CE6537A1-D6FC-4f65-9D91-7224C49458BB}"/>
                <c:ext xmlns:c16="http://schemas.microsoft.com/office/drawing/2014/chart" uri="{C3380CC4-5D6E-409C-BE32-E72D297353CC}">
                  <c16:uniqueId val="{00000005-5CAA-4613-A076-10774813FEF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0.61</c:v>
                </c:pt>
                <c:pt idx="1">
                  <c:v>0.28000000000000003</c:v>
                </c:pt>
                <c:pt idx="2">
                  <c:v>0.11</c:v>
                </c:pt>
              </c:numCache>
            </c:numRef>
          </c:val>
          <c:extLst>
            <c:ext xmlns:c16="http://schemas.microsoft.com/office/drawing/2014/chart" uri="{C3380CC4-5D6E-409C-BE32-E72D297353CC}">
              <c16:uniqueId val="{00000006-5CAA-4613-A076-10774813FEF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41.8</c:v>
                </c:pt>
                <c:pt idx="1">
                  <c:v>19.100000000000001</c:v>
                </c:pt>
                <c:pt idx="2">
                  <c:v>7.6</c:v>
                </c:pt>
              </c:numCache>
            </c:numRef>
          </c:val>
          <c:extLst>
            <c:ext xmlns:c16="http://schemas.microsoft.com/office/drawing/2014/chart" uri="{C3380CC4-5D6E-409C-BE32-E72D297353CC}">
              <c16:uniqueId val="{00000006-644F-4095-B612-F09CBF8392C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99581559567918"/>
          <c:y val="5.3097018226660728E-2"/>
          <c:w val="0.74387323159184582"/>
          <c:h val="0.90438687622051483"/>
        </c:manualLayout>
      </c:layout>
      <c:barChart>
        <c:barDir val="bar"/>
        <c:grouping val="clustered"/>
        <c:varyColors val="0"/>
        <c:ser>
          <c:idx val="0"/>
          <c:order val="0"/>
          <c:spPr>
            <a:solidFill>
              <a:schemeClr val="bg1">
                <a:lumMod val="65000"/>
              </a:schemeClr>
            </a:solidFill>
          </c:spPr>
          <c:invertIfNegative val="0"/>
          <c:dLbls>
            <c:dLbl>
              <c:idx val="6"/>
              <c:tx>
                <c:rich>
                  <a:bodyPr wrap="square" lIns="38100" tIns="19050" rIns="38100" bIns="19050" anchor="ctr">
                    <a:spAutoFit/>
                  </a:bodyPr>
                  <a:lstStyle/>
                  <a:p>
                    <a:pPr>
                      <a:defRPr lang="en-US" sz="900" b="0" i="0" u="none" strike="noStrike" kern="1200" baseline="0">
                        <a:solidFill>
                          <a:srgbClr val="C00000"/>
                        </a:solidFill>
                        <a:latin typeface="+mn-lt"/>
                        <a:ea typeface="+mn-ea"/>
                        <a:cs typeface="+mn-cs"/>
                      </a:defRPr>
                    </a:pPr>
                    <a:fld id="{6C164DDA-14A6-4256-A764-ADF3E7F82D8E}" type="VALUE">
                      <a:rPr lang="en-US" sz="900" b="0" i="0" u="none" strike="noStrike" kern="1200" baseline="0">
                        <a:solidFill>
                          <a:srgbClr val="C00000"/>
                        </a:solidFill>
                        <a:latin typeface="+mn-lt"/>
                        <a:ea typeface="+mn-ea"/>
                        <a:cs typeface="+mn-cs"/>
                      </a:rPr>
                      <a:pPr>
                        <a:defRPr lang="en-US" sz="900" b="0" i="0" u="none" strike="noStrike" kern="1200" baseline="0">
                          <a:solidFill>
                            <a:srgbClr val="C00000"/>
                          </a:solidFill>
                          <a:latin typeface="+mn-lt"/>
                          <a:ea typeface="+mn-ea"/>
                          <a:cs typeface="+mn-cs"/>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142-4754-A90B-1C5174AA2F3C}"/>
                </c:ext>
              </c:extLst>
            </c:dLbl>
            <c:spPr>
              <a:noFill/>
              <a:ln>
                <a:noFill/>
              </a:ln>
              <a:effectLst/>
            </c:spPr>
            <c:txPr>
              <a:bodyPr wrap="square" lIns="38100" tIns="19050" rIns="38100" bIns="19050" anchor="ctr">
                <a:spAutoFit/>
              </a:bodyPr>
              <a:lstStyle/>
              <a:p>
                <a:pPr>
                  <a:defRPr sz="900">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Small Value</c:v>
                </c:pt>
                <c:pt idx="1">
                  <c:v>Large Growth</c:v>
                </c:pt>
                <c:pt idx="2">
                  <c:v>Large Cap</c:v>
                </c:pt>
                <c:pt idx="3">
                  <c:v>Large Value</c:v>
                </c:pt>
                <c:pt idx="4">
                  <c:v>Marketwide</c:v>
                </c:pt>
                <c:pt idx="5">
                  <c:v>Small Cap</c:v>
                </c:pt>
                <c:pt idx="6">
                  <c:v>Small Growth</c:v>
                </c:pt>
              </c:strCache>
            </c:strRef>
          </c:cat>
          <c:val>
            <c:numRef>
              <c:f>Sheet1!$B$2:$B$8</c:f>
              <c:numCache>
                <c:formatCode>0.00</c:formatCode>
                <c:ptCount val="7"/>
                <c:pt idx="0">
                  <c:v>-2.96</c:v>
                </c:pt>
                <c:pt idx="1">
                  <c:v>-3.13</c:v>
                </c:pt>
                <c:pt idx="2">
                  <c:v>-3.15</c:v>
                </c:pt>
                <c:pt idx="3">
                  <c:v>-3.16</c:v>
                </c:pt>
                <c:pt idx="4">
                  <c:v>-3.25</c:v>
                </c:pt>
                <c:pt idx="5">
                  <c:v>-5.13</c:v>
                </c:pt>
                <c:pt idx="6">
                  <c:v>-7.32</c:v>
                </c:pt>
              </c:numCache>
            </c:numRef>
          </c:val>
          <c:extLst>
            <c:ext xmlns:c16="http://schemas.microsoft.com/office/drawing/2014/chart" uri="{C3380CC4-5D6E-409C-BE32-E72D297353CC}">
              <c16:uniqueId val="{00000001-AA2F-489B-82BE-2AE279E1A13C}"/>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in val="-9"/>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0681485450999672"/>
          <c:y val="0.10644203101903275"/>
          <c:w val="0.37807622825384374"/>
          <c:h val="0.76665596813068571"/>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7A4C-4803-A5BA-A2934028544E}"/>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7A4C-4803-A5BA-A2934028544E}"/>
              </c:ext>
            </c:extLst>
          </c:dPt>
          <c:dPt>
            <c:idx val="2"/>
            <c:bubble3D val="0"/>
            <c:extLst>
              <c:ext xmlns:c16="http://schemas.microsoft.com/office/drawing/2014/chart" uri="{C3380CC4-5D6E-409C-BE32-E72D297353CC}">
                <c16:uniqueId val="{00000004-7A4C-4803-A5BA-A2934028544E}"/>
              </c:ext>
            </c:extLst>
          </c:dPt>
          <c:dLbls>
            <c:dLbl>
              <c:idx val="0"/>
              <c:delete val="1"/>
              <c:extLst>
                <c:ext xmlns:c15="http://schemas.microsoft.com/office/drawing/2012/chart" uri="{CE6537A1-D6FC-4f65-9D91-7224C49458BB}"/>
                <c:ext xmlns:c16="http://schemas.microsoft.com/office/drawing/2014/chart" uri="{C3380CC4-5D6E-409C-BE32-E72D297353CC}">
                  <c16:uniqueId val="{00000001-7A4C-4803-A5BA-A2934028544E}"/>
                </c:ext>
              </c:extLst>
            </c:dLbl>
            <c:dLbl>
              <c:idx val="1"/>
              <c:layout>
                <c:manualLayout>
                  <c:x val="-5.5309404504748387E-3"/>
                  <c:y val="-3.6569948540602061E-2"/>
                </c:manualLayout>
              </c:layout>
              <c:tx>
                <c:rich>
                  <a:bodyPr/>
                  <a:lstStyle/>
                  <a:p>
                    <a:pPr algn="l">
                      <a:defRPr/>
                    </a:pPr>
                    <a:r>
                      <a:rPr lang="en-US" sz="3200" dirty="0">
                        <a:solidFill>
                          <a:schemeClr val="accent4"/>
                        </a:solidFill>
                      </a:rPr>
                      <a:t>28%</a:t>
                    </a:r>
                  </a:p>
                  <a:p>
                    <a:pPr algn="l">
                      <a:defRPr/>
                    </a:pPr>
                    <a:r>
                      <a:rPr lang="en-US" sz="900" b="1" dirty="0">
                        <a:solidFill>
                          <a:schemeClr val="tx1">
                            <a:lumMod val="50000"/>
                            <a:lumOff val="50000"/>
                          </a:schemeClr>
                        </a:solidFill>
                      </a:rPr>
                      <a:t>International Developed Market</a:t>
                    </a:r>
                  </a:p>
                  <a:p>
                    <a:pPr algn="l">
                      <a:defRPr/>
                    </a:pPr>
                    <a:r>
                      <a:rPr lang="en-US" sz="900" dirty="0">
                        <a:solidFill>
                          <a:schemeClr val="tx1">
                            <a:lumMod val="50000"/>
                            <a:lumOff val="50000"/>
                          </a:schemeClr>
                        </a:solidFill>
                      </a:rPr>
                      <a:t>$19.1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7A4C-4803-A5BA-A2934028544E}"/>
                </c:ext>
              </c:extLst>
            </c:dLbl>
            <c:dLbl>
              <c:idx val="2"/>
              <c:delete val="1"/>
              <c:extLst>
                <c:ext xmlns:c15="http://schemas.microsoft.com/office/drawing/2012/chart" uri="{CE6537A1-D6FC-4f65-9D91-7224C49458BB}"/>
                <c:ext xmlns:c16="http://schemas.microsoft.com/office/drawing/2014/chart" uri="{C3380CC4-5D6E-409C-BE32-E72D297353CC}">
                  <c16:uniqueId val="{00000004-7A4C-4803-A5BA-A2934028544E}"/>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c:v>
                </c:pt>
                <c:pt idx="1">
                  <c:v>0.28000000000000003</c:v>
                </c:pt>
                <c:pt idx="2">
                  <c:v>0.11</c:v>
                </c:pt>
              </c:numCache>
            </c:numRef>
          </c:val>
          <c:extLst>
            <c:ext xmlns:c16="http://schemas.microsoft.com/office/drawing/2014/chart" uri="{C3380CC4-5D6E-409C-BE32-E72D297353CC}">
              <c16:uniqueId val="{00000005-7A4C-4803-A5BA-A2934028544E}"/>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93997358137992"/>
          <c:y val="0.1673665707261863"/>
          <c:w val="0.83335880076034075"/>
          <c:h val="0.66394640922975823"/>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dLbl>
              <c:idx val="0"/>
              <c:spPr>
                <a:noFill/>
                <a:ln>
                  <a:noFill/>
                </a:ln>
                <a:effectLst/>
              </c:spPr>
              <c:txPr>
                <a:bodyPr wrap="square" lIns="38100" tIns="19050" rIns="38100" bIns="19050" anchor="ctr">
                  <a:spAutoFit/>
                </a:bodyPr>
                <a:lstStyle/>
                <a:p>
                  <a:pPr>
                    <a:defRPr baseline="0">
                      <a:solidFill>
                        <a:schemeClr val="tx1"/>
                      </a:solidFill>
                      <a:latin typeface="Avenir LT 55 Roman" panose="020B0503020000020003"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B473-4592-AB1C-0D074E16090E}"/>
                </c:ext>
              </c:extLst>
            </c:dLbl>
            <c:spPr>
              <a:noFill/>
              <a:ln>
                <a:noFill/>
              </a:ln>
              <a:effectLst/>
            </c:spPr>
            <c:txPr>
              <a:bodyPr wrap="square" lIns="38100" tIns="19050" rIns="38100" bIns="19050" anchor="ctr">
                <a:spAutoFit/>
              </a:bodyPr>
              <a:lstStyle/>
              <a:p>
                <a:pPr>
                  <a:defRPr baseline="0">
                    <a:solidFill>
                      <a:srgbClr val="C00000"/>
                    </a:solidFill>
                    <a:latin typeface="Avenir LT 55 Roman" panose="020B05030200000200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Value</c:v>
                </c:pt>
                <c:pt idx="1">
                  <c:v>Small Cap</c:v>
                </c:pt>
                <c:pt idx="2">
                  <c:v>Large Cap</c:v>
                </c:pt>
                <c:pt idx="3">
                  <c:v>Growth</c:v>
                </c:pt>
              </c:strCache>
            </c:strRef>
          </c:cat>
          <c:val>
            <c:numRef>
              <c:f>Sheet1!$B$3:$B$6</c:f>
              <c:numCache>
                <c:formatCode>#,##0.00;\-#,##0.00</c:formatCode>
                <c:ptCount val="4"/>
                <c:pt idx="0">
                  <c:v>3.15</c:v>
                </c:pt>
                <c:pt idx="1">
                  <c:v>-0.75</c:v>
                </c:pt>
                <c:pt idx="2">
                  <c:v>-1.35</c:v>
                </c:pt>
                <c:pt idx="3">
                  <c:v>-5.67</c:v>
                </c:pt>
              </c:numCache>
            </c:numRef>
          </c:val>
          <c:extLst>
            <c:ext xmlns:c16="http://schemas.microsoft.com/office/drawing/2014/chart" uri="{C3380CC4-5D6E-409C-BE32-E72D297353CC}">
              <c16:uniqueId val="{00000001-B473-4592-AB1C-0D074E16090E}"/>
            </c:ext>
          </c:extLst>
        </c:ser>
        <c:ser>
          <c:idx val="3"/>
          <c:order val="1"/>
          <c:tx>
            <c:strRef>
              <c:f>Sheet1!$C$2</c:f>
              <c:strCache>
                <c:ptCount val="1"/>
                <c:pt idx="0">
                  <c:v>US currency</c:v>
                </c:pt>
              </c:strCache>
            </c:strRef>
          </c:tx>
          <c:spPr>
            <a:solidFill>
              <a:schemeClr val="bg1">
                <a:lumMod val="65000"/>
              </a:schemeClr>
            </a:solidFill>
          </c:spPr>
          <c:invertIfNegative val="0"/>
          <c:dLbls>
            <c:dLbl>
              <c:idx val="0"/>
              <c:layout>
                <c:manualLayout>
                  <c:x val="0"/>
                  <c:y val="-9.6599690880989179E-3"/>
                </c:manualLayout>
              </c:layout>
              <c:numFmt formatCode="0.00;\-0.00;;" sourceLinked="0"/>
              <c:spPr>
                <a:noFill/>
                <a:ln>
                  <a:noFill/>
                </a:ln>
                <a:effectLst/>
              </c:spPr>
              <c:txPr>
                <a:bodyPr/>
                <a:lstStyle/>
                <a:p>
                  <a:pPr>
                    <a:defRPr b="0" baseline="0">
                      <a:solidFill>
                        <a:schemeClr val="tx1"/>
                      </a:solidFill>
                      <a:latin typeface="Avenir LT 55 Roman" panose="020B05030200000200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473-4592-AB1C-0D074E16090E}"/>
                </c:ext>
              </c:extLst>
            </c:dLbl>
            <c:dLbl>
              <c:idx val="1"/>
              <c:layout>
                <c:manualLayout>
                  <c:x val="1.6994275383924284E-6"/>
                  <c:y val="3.4228236926334748E-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73-4592-AB1C-0D074E16090E}"/>
                </c:ext>
              </c:extLst>
            </c:dLbl>
            <c:numFmt formatCode="0.00;\-0.00;;" sourceLinked="0"/>
            <c:spPr>
              <a:noFill/>
              <a:ln>
                <a:noFill/>
              </a:ln>
              <a:effectLst/>
            </c:spPr>
            <c:txPr>
              <a:bodyPr/>
              <a:lstStyle/>
              <a:p>
                <a:pPr>
                  <a:defRPr b="0" baseline="0">
                    <a:solidFill>
                      <a:srgbClr val="C00000"/>
                    </a:solidFill>
                    <a:latin typeface="Avenir LT 55 Roman" panose="020B05030200000200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0.19</c:v>
                </c:pt>
                <c:pt idx="1">
                  <c:v>-3.48</c:v>
                </c:pt>
                <c:pt idx="2">
                  <c:v>-4.0999999999999996</c:v>
                </c:pt>
                <c:pt idx="3">
                  <c:v>-8.24</c:v>
                </c:pt>
              </c:numCache>
            </c:numRef>
          </c:val>
          <c:extLst>
            <c:ext xmlns:c16="http://schemas.microsoft.com/office/drawing/2014/chart" uri="{C3380CC4-5D6E-409C-BE32-E72D297353CC}">
              <c16:uniqueId val="{00000004-B473-4592-AB1C-0D074E16090E}"/>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61308227973360463"/>
          <c:y val="5.7959814528593508E-2"/>
          <c:w val="0.38691773127934231"/>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486993032215278"/>
          <c:y val="0.10970556990212132"/>
          <c:w val="0.39377335138664876"/>
          <c:h val="0.76783973238061798"/>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ED88-4FEB-8E2F-A5CC2F20DB6A}"/>
              </c:ext>
            </c:extLst>
          </c:dPt>
          <c:dPt>
            <c:idx val="1"/>
            <c:bubble3D val="0"/>
            <c:extLst>
              <c:ext xmlns:c16="http://schemas.microsoft.com/office/drawing/2014/chart" uri="{C3380CC4-5D6E-409C-BE32-E72D297353CC}">
                <c16:uniqueId val="{00000001-ED88-4FEB-8E2F-A5CC2F20DB6A}"/>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ED88-4FEB-8E2F-A5CC2F20DB6A}"/>
              </c:ext>
            </c:extLst>
          </c:dPt>
          <c:dLbls>
            <c:dLbl>
              <c:idx val="0"/>
              <c:delete val="1"/>
              <c:extLst>
                <c:ext xmlns:c15="http://schemas.microsoft.com/office/drawing/2012/chart" uri="{CE6537A1-D6FC-4f65-9D91-7224C49458BB}"/>
                <c:ext xmlns:c16="http://schemas.microsoft.com/office/drawing/2014/chart" uri="{C3380CC4-5D6E-409C-BE32-E72D297353CC}">
                  <c16:uniqueId val="{00000000-ED88-4FEB-8E2F-A5CC2F20DB6A}"/>
                </c:ext>
              </c:extLst>
            </c:dLbl>
            <c:dLbl>
              <c:idx val="1"/>
              <c:delete val="1"/>
              <c:extLst>
                <c:ext xmlns:c15="http://schemas.microsoft.com/office/drawing/2012/chart" uri="{CE6537A1-D6FC-4f65-9D91-7224C49458BB}"/>
                <c:ext xmlns:c16="http://schemas.microsoft.com/office/drawing/2014/chart" uri="{C3380CC4-5D6E-409C-BE32-E72D297353CC}">
                  <c16:uniqueId val="{00000001-ED88-4FEB-8E2F-A5CC2F20DB6A}"/>
                </c:ext>
              </c:extLst>
            </c:dLbl>
            <c:dLbl>
              <c:idx val="2"/>
              <c:layout>
                <c:manualLayout>
                  <c:x val="-0.11236472738960403"/>
                  <c:y val="0.12491683686867626"/>
                </c:manualLayout>
              </c:layout>
              <c:tx>
                <c:rich>
                  <a:bodyPr anchor="t" anchorCtr="0"/>
                  <a:lstStyle/>
                  <a:p>
                    <a:pPr algn="l">
                      <a:defRPr/>
                    </a:pPr>
                    <a:r>
                      <a:rPr lang="en-US" sz="3200" b="0" dirty="0">
                        <a:solidFill>
                          <a:schemeClr val="accent5"/>
                        </a:solidFill>
                      </a:rPr>
                      <a:t>11%</a:t>
                    </a:r>
                  </a:p>
                  <a:p>
                    <a:pPr algn="l">
                      <a:defRPr/>
                    </a:pPr>
                    <a:r>
                      <a:rPr lang="en-US" sz="900" b="1" dirty="0">
                        <a:solidFill>
                          <a:schemeClr val="tx1">
                            <a:lumMod val="50000"/>
                            <a:lumOff val="50000"/>
                          </a:schemeClr>
                        </a:solidFill>
                      </a:rPr>
                      <a:t>Emerging Markets</a:t>
                    </a:r>
                  </a:p>
                  <a:p>
                    <a:pPr algn="l">
                      <a:defRPr/>
                    </a:pPr>
                    <a:r>
                      <a:rPr lang="en-US" sz="900" dirty="0">
                        <a:solidFill>
                          <a:schemeClr val="tx1">
                            <a:lumMod val="50000"/>
                            <a:lumOff val="50000"/>
                          </a:schemeClr>
                        </a:solidFill>
                      </a:rPr>
                      <a:t>$7.6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0659678036280186"/>
                      <c:h val="0.75983168292684311"/>
                    </c:manualLayout>
                  </c15:layout>
                  <c15:showDataLabelsRange val="0"/>
                </c:ext>
                <c:ext xmlns:c16="http://schemas.microsoft.com/office/drawing/2014/chart" uri="{C3380CC4-5D6E-409C-BE32-E72D297353CC}">
                  <c16:uniqueId val="{00000003-ED88-4FEB-8E2F-A5CC2F20DB6A}"/>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c:v>
                </c:pt>
                <c:pt idx="1">
                  <c:v>0.28000000000000003</c:v>
                </c:pt>
                <c:pt idx="2">
                  <c:v>0.11</c:v>
                </c:pt>
              </c:numCache>
            </c:numRef>
          </c:val>
          <c:extLst>
            <c:ext xmlns:c16="http://schemas.microsoft.com/office/drawing/2014/chart" uri="{C3380CC4-5D6E-409C-BE32-E72D297353CC}">
              <c16:uniqueId val="{00000004-ED88-4FEB-8E2F-A5CC2F20DB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0.06881</cdr:x>
      <cdr:y>0.84373</cdr:y>
    </cdr:from>
    <cdr:to>
      <cdr:x>0.14262</cdr:x>
      <cdr:y>0.89793</cdr:y>
    </cdr:to>
    <cdr:sp macro="" textlink="">
      <cdr:nvSpPr>
        <cdr:cNvPr id="6" name="TextBox 16"/>
        <cdr:cNvSpPr txBox="1"/>
      </cdr:nvSpPr>
      <cdr:spPr>
        <a:xfrm xmlns:a="http://schemas.openxmlformats.org/drawingml/2006/main">
          <a:off x="226414" y="2155891"/>
          <a:ext cx="242853" cy="13849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3M</a:t>
          </a:r>
        </a:p>
      </cdr:txBody>
    </cdr:sp>
  </cdr:relSizeAnchor>
  <cdr:relSizeAnchor xmlns:cdr="http://schemas.openxmlformats.org/drawingml/2006/chartDrawing">
    <cdr:from>
      <cdr:x>0.17706</cdr:x>
      <cdr:y>0.84373</cdr:y>
    </cdr:from>
    <cdr:to>
      <cdr:x>0.25415</cdr:x>
      <cdr:y>0.89793</cdr:y>
    </cdr:to>
    <cdr:sp macro="" textlink="">
      <cdr:nvSpPr>
        <cdr:cNvPr id="7" name="TextBox 22"/>
        <cdr:cNvSpPr txBox="1"/>
      </cdr:nvSpPr>
      <cdr:spPr>
        <a:xfrm xmlns:a="http://schemas.openxmlformats.org/drawingml/2006/main">
          <a:off x="582572" y="2155891"/>
          <a:ext cx="253658"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0.30218</cdr:x>
      <cdr:y>0.84373</cdr:y>
    </cdr:from>
    <cdr:to>
      <cdr:x>0.38406</cdr:x>
      <cdr:y>0.89793</cdr:y>
    </cdr:to>
    <cdr:sp macro="" textlink="">
      <cdr:nvSpPr>
        <cdr:cNvPr id="8" name="TextBox 24"/>
        <cdr:cNvSpPr txBox="1"/>
      </cdr:nvSpPr>
      <cdr:spPr>
        <a:xfrm xmlns:a="http://schemas.openxmlformats.org/drawingml/2006/main">
          <a:off x="994248" y="2155891"/>
          <a:ext cx="269402"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0.67429</cdr:x>
      <cdr:y>0.84373</cdr:y>
    </cdr:from>
    <cdr:to>
      <cdr:x>0.76469</cdr:x>
      <cdr:y>0.89793</cdr:y>
    </cdr:to>
    <cdr:sp macro="" textlink="">
      <cdr:nvSpPr>
        <cdr:cNvPr id="9" name="TextBox 25"/>
        <cdr:cNvSpPr txBox="1"/>
      </cdr:nvSpPr>
      <cdr:spPr>
        <a:xfrm xmlns:a="http://schemas.openxmlformats.org/drawingml/2006/main">
          <a:off x="2218587" y="2155892"/>
          <a:ext cx="297449"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394" tIns="46200" rIns="92394" bIns="46200" rtlCol="0"/>
          <a:lstStyle>
            <a:lvl1pPr algn="l">
              <a:defRPr sz="1100"/>
            </a:lvl1pPr>
          </a:lstStyle>
          <a:p>
            <a:endParaRPr lang="en-US" dirty="0"/>
          </a:p>
        </p:txBody>
      </p:sp>
      <p:sp>
        <p:nvSpPr>
          <p:cNvPr id="3" name="Date Placeholder 2"/>
          <p:cNvSpPr>
            <a:spLocks noGrp="1"/>
          </p:cNvSpPr>
          <p:nvPr>
            <p:ph type="dt" idx="1"/>
          </p:nvPr>
        </p:nvSpPr>
        <p:spPr>
          <a:xfrm>
            <a:off x="3978137" y="10"/>
            <a:ext cx="3043344" cy="465456"/>
          </a:xfrm>
          <a:prstGeom prst="rect">
            <a:avLst/>
          </a:prstGeom>
        </p:spPr>
        <p:txBody>
          <a:bodyPr vert="horz" lIns="92394" tIns="46200" rIns="92394" bIns="46200" rtlCol="0"/>
          <a:lstStyle>
            <a:lvl1pPr algn="r">
              <a:defRPr sz="1100"/>
            </a:lvl1pPr>
          </a:lstStyle>
          <a:p>
            <a:fld id="{86CEC522-08D6-41D7-BD17-4A764ED892E3}" type="datetimeFigureOut">
              <a:rPr lang="en-US" smtClean="0"/>
              <a:pPr/>
              <a:t>10/5/2023</a:t>
            </a:fld>
            <a:endParaRPr lang="en-US" dirty="0"/>
          </a:p>
        </p:txBody>
      </p:sp>
      <p:sp>
        <p:nvSpPr>
          <p:cNvPr id="4" name="Slide Image Placeholder 3"/>
          <p:cNvSpPr>
            <a:spLocks noGrp="1" noRot="1" noChangeAspect="1"/>
          </p:cNvSpPr>
          <p:nvPr>
            <p:ph type="sldImg" idx="2"/>
          </p:nvPr>
        </p:nvSpPr>
        <p:spPr>
          <a:xfrm>
            <a:off x="1252538" y="696913"/>
            <a:ext cx="4518025" cy="3492500"/>
          </a:xfrm>
          <a:prstGeom prst="rect">
            <a:avLst/>
          </a:prstGeom>
          <a:noFill/>
          <a:ln w="12700">
            <a:solidFill>
              <a:prstClr val="black"/>
            </a:solidFill>
          </a:ln>
        </p:spPr>
        <p:txBody>
          <a:bodyPr vert="horz" lIns="92394" tIns="46200" rIns="92394" bIns="46200" rtlCol="0" anchor="ctr"/>
          <a:lstStyle/>
          <a:p>
            <a:endParaRPr lang="en-US" dirty="0"/>
          </a:p>
        </p:txBody>
      </p:sp>
      <p:sp>
        <p:nvSpPr>
          <p:cNvPr id="5" name="Notes Placeholder 4"/>
          <p:cNvSpPr>
            <a:spLocks noGrp="1"/>
          </p:cNvSpPr>
          <p:nvPr>
            <p:ph type="body" sz="quarter" idx="3"/>
          </p:nvPr>
        </p:nvSpPr>
        <p:spPr>
          <a:xfrm>
            <a:off x="702310" y="4421833"/>
            <a:ext cx="5618480" cy="4189096"/>
          </a:xfrm>
          <a:prstGeom prst="rect">
            <a:avLst/>
          </a:prstGeom>
        </p:spPr>
        <p:txBody>
          <a:bodyPr vert="horz" lIns="92394" tIns="46200" rIns="92394" bIns="462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9"/>
            <a:ext cx="3043344" cy="465456"/>
          </a:xfrm>
          <a:prstGeom prst="rect">
            <a:avLst/>
          </a:prstGeom>
        </p:spPr>
        <p:txBody>
          <a:bodyPr vert="horz" lIns="92394" tIns="46200" rIns="92394" bIns="4620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394" tIns="46200" rIns="92394" bIns="46200"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a:t>
            </a:fld>
            <a:endParaRPr lang="en-US" dirty="0"/>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02004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010200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229827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4542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7482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89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dirty="0"/>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dirty="0"/>
          </a:p>
        </p:txBody>
      </p:sp>
    </p:spTree>
    <p:extLst>
      <p:ext uri="{BB962C8B-B14F-4D97-AF65-F5344CB8AC3E}">
        <p14:creationId xmlns:p14="http://schemas.microsoft.com/office/powerpoint/2010/main" val="414940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16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3064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103004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23567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955567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6726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4" name="AssetID" descr="svtx:content/slide/@id">
            <a:extLst>
              <a:ext uri="{FF2B5EF4-FFF2-40B4-BE49-F238E27FC236}">
                <a16:creationId xmlns:a16="http://schemas.microsoft.com/office/drawing/2014/main" id="{5B224DF8-BB71-2F73-37F8-4C06F84DEBAD}"/>
              </a:ext>
            </a:extLst>
          </p:cNvPr>
          <p:cNvSpPr>
            <a:spLocks noGrp="1" noRot="1" noMove="1" noResize="1" noEditPoints="1" noAdjustHandles="1" noChangeArrowheads="1" noChangeShapeType="1"/>
          </p:cNvSpPr>
          <p:nvPr>
            <p:ph type="body" sz="quarter" idx="14"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19871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AssetID" descr="svtx:content/slide/@id">
            <a:extLst>
              <a:ext uri="{FF2B5EF4-FFF2-40B4-BE49-F238E27FC236}">
                <a16:creationId xmlns:a16="http://schemas.microsoft.com/office/drawing/2014/main" id="{3074A848-50C9-1872-8CC3-B862C674BC46}"/>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4863246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2"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15377"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540295" y="1790200"/>
            <a:ext cx="3642042" cy="4808538"/>
          </a:xfrm>
        </p:spPr>
        <p:txBody>
          <a:bodyPr lIns="91388" tIns="54833" rIns="0"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3" name="AssetID" descr="svtx:content/slide/@id">
            <a:extLst>
              <a:ext uri="{FF2B5EF4-FFF2-40B4-BE49-F238E27FC236}">
                <a16:creationId xmlns:a16="http://schemas.microsoft.com/office/drawing/2014/main" id="{2EF29AD8-21AB-1104-1A60-772ECF7F8208}"/>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2C3FD5FE-3A95-5B02-850D-3648682B3C3A}"/>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9D99F000-E64E-9D25-31DE-A7A549DA7DC4}"/>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540787932"/>
      </p:ext>
    </p:extLst>
  </p:cSld>
  <p:clrMapOvr>
    <a:masterClrMapping/>
  </p:clrMapOvr>
  <p:extLst>
    <p:ext uri="{DCECCB84-F9BA-43D5-87BE-67443E8EF086}">
      <p15:sldGuideLst xmlns:p15="http://schemas.microsoft.com/office/powerpoint/2012/main">
        <p15:guide id="3" orient="horz" pos="11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26007" y="1799726"/>
            <a:ext cx="2390775" cy="4876800"/>
          </a:xfrm>
        </p:spPr>
        <p:txBody>
          <a:bodyPr lIns="91388" rIns="91388">
            <a:noAutofit/>
          </a:bodyPr>
          <a:lstStyle>
            <a:lvl1pPr>
              <a:lnSpc>
                <a:spcPts val="1500"/>
              </a:lnSpc>
              <a:spcBef>
                <a:spcPts val="0"/>
              </a:spcBef>
              <a:defRPr sz="1000" b="1">
                <a:solidFill>
                  <a:schemeClr val="tx2"/>
                </a:solidFill>
              </a:defRPr>
            </a:lvl1pPr>
            <a:lvl2pPr marL="0" indent="0">
              <a:lnSpc>
                <a:spcPts val="1500"/>
              </a:lnSpc>
              <a:spcBef>
                <a:spcPts val="0"/>
              </a:spcBef>
              <a:spcAft>
                <a:spcPts val="1200"/>
              </a:spcAft>
              <a:buFontTx/>
              <a:buNone/>
              <a:defRPr sz="1000"/>
            </a:lvl2pPr>
            <a:lvl3pPr marL="182774" indent="-182774">
              <a:lnSpc>
                <a:spcPts val="1500"/>
              </a:lnSpc>
              <a:spcBef>
                <a:spcPts val="0"/>
              </a:spcBef>
              <a:spcAft>
                <a:spcPts val="1200"/>
              </a:spcAft>
              <a:buClr>
                <a:schemeClr val="tx2"/>
              </a:buClr>
              <a:buFont typeface="+mj-lt"/>
              <a:buAutoNum type="alphaUcPeriod"/>
              <a:defRPr sz="10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a:p>
            <a:pPr lvl="1"/>
            <a:r>
              <a:rPr lang="en-US" dirty="0"/>
              <a:t>Second level</a:t>
            </a:r>
          </a:p>
          <a:p>
            <a:pPr lvl="2"/>
            <a:r>
              <a:rPr lang="en-US" dirty="0"/>
              <a:t>Third level</a:t>
            </a:r>
          </a:p>
        </p:txBody>
      </p:sp>
      <p:sp>
        <p:nvSpPr>
          <p:cNvPr id="3" name="AssetID" descr="svtx:content/slide/@id">
            <a:extLst>
              <a:ext uri="{FF2B5EF4-FFF2-40B4-BE49-F238E27FC236}">
                <a16:creationId xmlns:a16="http://schemas.microsoft.com/office/drawing/2014/main" id="{4F5C593E-A3D0-F7AF-8FFC-1927346A316E}"/>
              </a:ext>
            </a:extLst>
          </p:cNvPr>
          <p:cNvSpPr>
            <a:spLocks noGrp="1" noRot="1" noMove="1" noResize="1" noEditPoints="1" noAdjustHandles="1" noChangeArrowheads="1" noChangeShapeType="1"/>
          </p:cNvSpPr>
          <p:nvPr>
            <p:ph type="body" sz="quarter" idx="21"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60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37745" y="1798621"/>
            <a:ext cx="2390775" cy="4876800"/>
          </a:xfrm>
        </p:spPr>
        <p:txBody>
          <a:bodyPr lIns="91388" rIns="91388">
            <a:noAutofit/>
          </a:bodyPr>
          <a:lstStyle>
            <a:lvl1pPr>
              <a:lnSpc>
                <a:spcPts val="1500"/>
              </a:lnSpc>
              <a:spcBef>
                <a:spcPts val="1200"/>
              </a:spcBef>
              <a:defRPr sz="10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p:txBody>
      </p:sp>
      <p:sp>
        <p:nvSpPr>
          <p:cNvPr id="3" name="AssetID" descr="svtx:content/slide/@id">
            <a:extLst>
              <a:ext uri="{FF2B5EF4-FFF2-40B4-BE49-F238E27FC236}">
                <a16:creationId xmlns:a16="http://schemas.microsoft.com/office/drawing/2014/main" id="{D48D5424-9962-48E4-90B1-4E302797D352}"/>
              </a:ext>
            </a:extLst>
          </p:cNvPr>
          <p:cNvSpPr>
            <a:spLocks noGrp="1" noRot="1" noMove="1" noResize="1" noEditPoints="1" noAdjustHandles="1" noChangeArrowheads="1" noChangeShapeType="1"/>
          </p:cNvSpPr>
          <p:nvPr>
            <p:ph type="body" sz="quarter" idx="21"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79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932B6E07-811C-1DDD-436D-9B5AAFDBEE53}"/>
              </a:ext>
            </a:extLst>
          </p:cNvPr>
          <p:cNvSpPr>
            <a:spLocks noGrp="1" noRot="1" noMove="1" noResize="1" noEditPoints="1" noAdjustHandles="1" noChangeArrowheads="1" noChangeShapeType="1"/>
          </p:cNvSpPr>
          <p:nvPr>
            <p:ph type="body" idx="10" hasCustomPrompt="1"/>
          </p:nvPr>
        </p:nvSpPr>
        <p:spPr>
          <a:xfrm>
            <a:off x="8216900" y="7543800"/>
            <a:ext cx="1841500" cy="228600"/>
          </a:xfr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1565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525437444"/>
      </p:ext>
    </p:extLst>
  </p:cSld>
  <p:clrMapOvr>
    <a:masterClrMapping/>
  </p:clrMapOvr>
  <p:extLst>
    <p:ext uri="{DCECCB84-F9BA-43D5-87BE-67443E8EF086}">
      <p15:sldGuideLst xmlns:p15="http://schemas.microsoft.com/office/powerpoint/2012/main">
        <p15:guide id="3" orient="horz" pos="112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3" r:id="rId5"/>
    <p:sldLayoutId id="2147483670" r:id="rId6"/>
    <p:sldLayoutId id="2147483671" r:id="rId7"/>
    <p:sldLayoutId id="2147483672" r:id="rId8"/>
    <p:sldLayoutId id="2147483674" r:id="rId9"/>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59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chart" Target="../charts/chart13.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16.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8" Type="http://schemas.openxmlformats.org/officeDocument/2006/relationships/chart" Target="../charts/chart18.xml"/><Relationship Id="rId3" Type="http://schemas.openxmlformats.org/officeDocument/2006/relationships/image" Target="../media/image1.jpg"/><Relationship Id="rId7" Type="http://schemas.openxmlformats.org/officeDocument/2006/relationships/oleObject" Target="../embeddings/oleObject2.bin"/><Relationship Id="rId12" Type="http://schemas.openxmlformats.org/officeDocument/2006/relationships/chart" Target="../charts/chart2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emf"/><Relationship Id="rId11" Type="http://schemas.openxmlformats.org/officeDocument/2006/relationships/chart" Target="../charts/chart21.xml"/><Relationship Id="rId5" Type="http://schemas.openxmlformats.org/officeDocument/2006/relationships/oleObject" Target="../embeddings/oleObject1.bin"/><Relationship Id="rId10" Type="http://schemas.openxmlformats.org/officeDocument/2006/relationships/chart" Target="../charts/chart20.xml"/><Relationship Id="rId4" Type="http://schemas.openxmlformats.org/officeDocument/2006/relationships/chart" Target="../charts/chart17.xml"/><Relationship Id="rId9" Type="http://schemas.openxmlformats.org/officeDocument/2006/relationships/chart" Target="../charts/chart1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chart" Target="../charts/chart10.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B02B273C-6B27-A88F-55DF-8F7FF010D154}"/>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135202</a:t>
            </a:r>
          </a:p>
        </p:txBody>
      </p:sp>
      <p:sp>
        <p:nvSpPr>
          <p:cNvPr id="4" name="Title 3"/>
          <p:cNvSpPr>
            <a:spLocks noGrp="1"/>
          </p:cNvSpPr>
          <p:nvPr>
            <p:ph type="ctrTitle"/>
          </p:nvPr>
        </p:nvSpPr>
        <p:spPr>
          <a:xfrm>
            <a:off x="4650360" y="4334726"/>
            <a:ext cx="4879340" cy="1883198"/>
          </a:xfrm>
        </p:spPr>
        <p:txBody>
          <a:bodyPr/>
          <a:lstStyle/>
          <a:p>
            <a:r>
              <a:rPr lang="en-US" dirty="0">
                <a:highlight>
                  <a:srgbClr val="FFFFFF"/>
                </a:highlight>
              </a:rPr>
              <a:t>Q3</a:t>
            </a:r>
          </a:p>
        </p:txBody>
      </p:sp>
      <p:sp>
        <p:nvSpPr>
          <p:cNvPr id="5" name="Subtitle 4"/>
          <p:cNvSpPr>
            <a:spLocks noGrp="1"/>
          </p:cNvSpPr>
          <p:nvPr>
            <p:ph type="subTitle" idx="1"/>
          </p:nvPr>
        </p:nvSpPr>
        <p:spPr>
          <a:xfrm>
            <a:off x="4626860" y="6416045"/>
            <a:ext cx="4818380" cy="384494"/>
          </a:xfrm>
        </p:spPr>
        <p:txBody>
          <a:bodyPr/>
          <a:lstStyle/>
          <a:p>
            <a:r>
              <a:rPr lang="en-US" dirty="0"/>
              <a:t>Quarterly Market Review</a:t>
            </a:r>
          </a:p>
        </p:txBody>
      </p:sp>
      <p:sp>
        <p:nvSpPr>
          <p:cNvPr id="8" name="Text Placeholder 7"/>
          <p:cNvSpPr>
            <a:spLocks noGrp="1"/>
          </p:cNvSpPr>
          <p:nvPr>
            <p:ph type="body" sz="quarter" idx="11"/>
          </p:nvPr>
        </p:nvSpPr>
        <p:spPr>
          <a:xfrm>
            <a:off x="4626860" y="6847523"/>
            <a:ext cx="4818380" cy="457200"/>
          </a:xfrm>
        </p:spPr>
        <p:txBody>
          <a:bodyPr/>
          <a:lstStyle/>
          <a:p>
            <a:r>
              <a:rPr lang="en-US" dirty="0">
                <a:highlight>
                  <a:srgbClr val="FFFFFF"/>
                </a:highlight>
              </a:rPr>
              <a:t>Third Quarter 2023</a:t>
            </a:r>
          </a:p>
        </p:txBody>
      </p:sp>
      <p:pic>
        <p:nvPicPr>
          <p:cNvPr id="12" name="Picture Placeholder 11" descr="A red and white logo&#10;&#10;Description automatically generated">
            <a:extLst>
              <a:ext uri="{FF2B5EF4-FFF2-40B4-BE49-F238E27FC236}">
                <a16:creationId xmlns:a16="http://schemas.microsoft.com/office/drawing/2014/main" id="{652F2B75-9B87-9429-70C3-F9B17EF8561C}"/>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87" r="87"/>
          <a:stretch>
            <a:fillRect/>
          </a:stretch>
        </p:blipFill>
        <p:spPr/>
      </p:pic>
    </p:spTree>
    <p:extLst>
      <p:ext uri="{BB962C8B-B14F-4D97-AF65-F5344CB8AC3E}">
        <p14:creationId xmlns:p14="http://schemas.microsoft.com/office/powerpoint/2010/main" val="167610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ssetID" descr="svtx:content/slide/@id">
            <a:extLst>
              <a:ext uri="{FF2B5EF4-FFF2-40B4-BE49-F238E27FC236}">
                <a16:creationId xmlns:a16="http://schemas.microsoft.com/office/drawing/2014/main" id="{DD9549EE-7A0E-85E8-8D18-87607111DC8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135203</a:t>
            </a:r>
          </a:p>
        </p:txBody>
      </p:sp>
      <p:sp>
        <p:nvSpPr>
          <p:cNvPr id="2" name="Title 1"/>
          <p:cNvSpPr>
            <a:spLocks noGrp="1"/>
          </p:cNvSpPr>
          <p:nvPr>
            <p:ph type="title"/>
          </p:nvPr>
        </p:nvSpPr>
        <p:spPr>
          <a:xfrm>
            <a:off x="520287" y="657966"/>
            <a:ext cx="9052560" cy="521864"/>
          </a:xfrm>
        </p:spPr>
        <p:txBody>
          <a:bodyPr/>
          <a:lstStyle/>
          <a:p>
            <a:r>
              <a:rPr lang="en-US" dirty="0"/>
              <a:t>Country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10</a:t>
            </a:fld>
            <a:endParaRPr lang="en-US" dirty="0"/>
          </a:p>
        </p:txBody>
      </p:sp>
      <p:pic>
        <p:nvPicPr>
          <p:cNvPr id="9" name="Picture Placeholder 8" descr="A red and white logo&#10;&#10;Description automatically generated">
            <a:extLst>
              <a:ext uri="{FF2B5EF4-FFF2-40B4-BE49-F238E27FC236}">
                <a16:creationId xmlns:a16="http://schemas.microsoft.com/office/drawing/2014/main" id="{663DAE56-3B53-554E-44BC-058F3ED0130A}"/>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17" name="Text Placeholder 16"/>
          <p:cNvSpPr>
            <a:spLocks noGrp="1"/>
          </p:cNvSpPr>
          <p:nvPr>
            <p:ph type="body" sz="quarter" idx="15"/>
          </p:nvPr>
        </p:nvSpPr>
        <p:spPr/>
        <p:txBody>
          <a:bodyPr/>
          <a:lstStyle/>
          <a:p>
            <a:r>
              <a:rPr lang="en-GB" b="1" dirty="0"/>
              <a:t>Past performance is no guarantee of future results.</a:t>
            </a:r>
          </a:p>
          <a:p>
            <a:r>
              <a:rPr lang="en-US" dirty="0"/>
              <a:t>Country returns are the country component indices of the MSCI All Country World IMI Index for all countries except the United States, where the Russell 3000 Index is used instead. Global is the return of the MSCI All Country World IMI Index. MSCI index returns are net dividend. Indices are not available for direct investment. Their performance does not reflect the expenses associated with the management of an actual portfolio. Frank Russell Company is the source and owner of the trademarks, service marks and copyrights related to the Russell Indexes. MSCI data © MSCI 2023, all rights reserved.</a:t>
            </a:r>
          </a:p>
        </p:txBody>
      </p:sp>
      <p:sp>
        <p:nvSpPr>
          <p:cNvPr id="6" name="Text Placeholder 5"/>
          <p:cNvSpPr>
            <a:spLocks noGrp="1"/>
          </p:cNvSpPr>
          <p:nvPr>
            <p:ph type="body" sz="quarter" idx="14"/>
          </p:nvPr>
        </p:nvSpPr>
        <p:spPr>
          <a:xfrm>
            <a:off x="529813" y="1067438"/>
            <a:ext cx="8823326" cy="346075"/>
          </a:xfrm>
        </p:spPr>
        <p:txBody>
          <a:bodyPr/>
          <a:lstStyle/>
          <a:p>
            <a:r>
              <a:rPr lang="en-US" dirty="0">
                <a:highlight>
                  <a:srgbClr val="FFFFFF"/>
                </a:highlight>
              </a:rPr>
              <a:t>Third quarter 2023 i</a:t>
            </a:r>
            <a:r>
              <a:rPr lang="en-US" dirty="0"/>
              <a:t>ndex returns</a:t>
            </a:r>
          </a:p>
        </p:txBody>
      </p:sp>
      <p:grpSp>
        <p:nvGrpSpPr>
          <p:cNvPr id="5" name="Group 4">
            <a:extLst>
              <a:ext uri="{FF2B5EF4-FFF2-40B4-BE49-F238E27FC236}">
                <a16:creationId xmlns:a16="http://schemas.microsoft.com/office/drawing/2014/main" id="{5C8E553A-85CF-4769-96BE-4D3F5F023C60}"/>
              </a:ext>
            </a:extLst>
          </p:cNvPr>
          <p:cNvGrpSpPr/>
          <p:nvPr/>
        </p:nvGrpSpPr>
        <p:grpSpPr>
          <a:xfrm>
            <a:off x="609600" y="1800236"/>
            <a:ext cx="9027160" cy="4876151"/>
            <a:chOff x="578928" y="2486025"/>
            <a:chExt cx="9052560" cy="4308596"/>
          </a:xfrm>
        </p:grpSpPr>
        <p:graphicFrame>
          <p:nvGraphicFramePr>
            <p:cNvPr id="23" name="Chart 22">
              <a:extLst>
                <a:ext uri="{FF2B5EF4-FFF2-40B4-BE49-F238E27FC236}">
                  <a16:creationId xmlns:a16="http://schemas.microsoft.com/office/drawing/2014/main" id="{0AA7D450-3EFE-48D2-B177-6CDAD87391C1}"/>
                </a:ext>
              </a:extLst>
            </p:cNvPr>
            <p:cNvGraphicFramePr/>
            <p:nvPr>
              <p:extLst>
                <p:ext uri="{D42A27DB-BD31-4B8C-83A1-F6EECF244321}">
                  <p14:modId xmlns:p14="http://schemas.microsoft.com/office/powerpoint/2010/main" val="940768850"/>
                </p:ext>
              </p:extLst>
            </p:nvPr>
          </p:nvGraphicFramePr>
          <p:xfrm>
            <a:off x="578928" y="2486025"/>
            <a:ext cx="9052560" cy="4308596"/>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09F3BA36-B609-4FD3-A9F5-BE5074B62344}"/>
                </a:ext>
              </a:extLst>
            </p:cNvPr>
            <p:cNvSpPr txBox="1"/>
            <p:nvPr/>
          </p:nvSpPr>
          <p:spPr>
            <a:xfrm rot="16200000">
              <a:off x="4520996" y="6026112"/>
              <a:ext cx="523875" cy="230832"/>
            </a:xfrm>
            <a:prstGeom prst="rect">
              <a:avLst/>
            </a:prstGeom>
            <a:noFill/>
          </p:spPr>
          <p:txBody>
            <a:bodyPr wrap="square" rtlCol="0">
              <a:spAutoFit/>
            </a:bodyPr>
            <a:lstStyle/>
            <a:p>
              <a:pPr algn="r"/>
              <a:r>
                <a:rPr lang="en-US" sz="900" dirty="0">
                  <a:solidFill>
                    <a:srgbClr val="35627D"/>
                  </a:solidFill>
                  <a:latin typeface="Arial" panose="020B0604020202020204" pitchFamily="34" charset="0"/>
                  <a:cs typeface="Arial" panose="020B0604020202020204" pitchFamily="34" charset="0"/>
                </a:rPr>
                <a:t>Global</a:t>
              </a:r>
            </a:p>
          </p:txBody>
        </p:sp>
      </p:grpSp>
    </p:spTree>
    <p:extLst>
      <p:ext uri="{BB962C8B-B14F-4D97-AF65-F5344CB8AC3E}">
        <p14:creationId xmlns:p14="http://schemas.microsoft.com/office/powerpoint/2010/main" val="408461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setID" descr="svtx:content/slide/@id">
            <a:extLst>
              <a:ext uri="{FF2B5EF4-FFF2-40B4-BE49-F238E27FC236}">
                <a16:creationId xmlns:a16="http://schemas.microsoft.com/office/drawing/2014/main" id="{BE4D9084-7643-ECF0-36D6-263D04E675D3}"/>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135204</a:t>
            </a:r>
          </a:p>
        </p:txBody>
      </p:sp>
      <p:sp>
        <p:nvSpPr>
          <p:cNvPr id="2" name="Title 1"/>
          <p:cNvSpPr>
            <a:spLocks noGrp="1"/>
          </p:cNvSpPr>
          <p:nvPr>
            <p:ph type="title"/>
          </p:nvPr>
        </p:nvSpPr>
        <p:spPr>
          <a:xfrm>
            <a:off x="520287" y="657966"/>
            <a:ext cx="9052560" cy="521864"/>
          </a:xfrm>
        </p:spPr>
        <p:txBody>
          <a:bodyPr/>
          <a:lstStyle/>
          <a:p>
            <a:r>
              <a:rPr lang="en-US" dirty="0"/>
              <a:t>Real Estate Investment Trusts (REITs)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11</a:t>
            </a:fld>
            <a:endParaRPr lang="en-US" dirty="0"/>
          </a:p>
        </p:txBody>
      </p:sp>
      <p:pic>
        <p:nvPicPr>
          <p:cNvPr id="9" name="Picture Placeholder 8" descr="A red and white logo&#10;&#10;Description automatically generated">
            <a:extLst>
              <a:ext uri="{FF2B5EF4-FFF2-40B4-BE49-F238E27FC236}">
                <a16:creationId xmlns:a16="http://schemas.microsoft.com/office/drawing/2014/main" id="{92A729B8-7221-F4D5-FE7A-F94E30773B3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Third quarter 2023 i</a:t>
            </a:r>
            <a:r>
              <a:rPr lang="en-US" dirty="0"/>
              <a:t>ndex returns</a:t>
            </a:r>
          </a:p>
        </p:txBody>
      </p:sp>
      <p:sp>
        <p:nvSpPr>
          <p:cNvPr id="10" name="Text Placeholder 9"/>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2023 S&amp;P Dow Jones Indices LLC, a division of S&amp;P Global. All rights reserved.</a:t>
            </a:r>
          </a:p>
        </p:txBody>
      </p:sp>
      <p:sp>
        <p:nvSpPr>
          <p:cNvPr id="12" name="Text Placeholder 11"/>
          <p:cNvSpPr>
            <a:spLocks noGrp="1"/>
          </p:cNvSpPr>
          <p:nvPr>
            <p:ph type="body" sz="quarter" idx="18"/>
          </p:nvPr>
        </p:nvSpPr>
        <p:spPr>
          <a:xfrm>
            <a:off x="540295" y="1780207"/>
            <a:ext cx="3460205" cy="1406661"/>
          </a:xfrm>
        </p:spPr>
        <p:txBody>
          <a:bodyPr/>
          <a:lstStyle/>
          <a:p>
            <a:r>
              <a:rPr lang="en-US" dirty="0"/>
              <a:t>US real estate investment trusts underperformed non-US REITs during the quarter.</a:t>
            </a:r>
          </a:p>
        </p:txBody>
      </p:sp>
      <p:graphicFrame>
        <p:nvGraphicFramePr>
          <p:cNvPr id="14" name="Chart 13"/>
          <p:cNvGraphicFramePr/>
          <p:nvPr>
            <p:extLst>
              <p:ext uri="{D42A27DB-BD31-4B8C-83A1-F6EECF244321}">
                <p14:modId xmlns:p14="http://schemas.microsoft.com/office/powerpoint/2010/main" val="2047096713"/>
              </p:ext>
            </p:extLst>
          </p:nvPr>
        </p:nvGraphicFramePr>
        <p:xfrm>
          <a:off x="4635169" y="2140299"/>
          <a:ext cx="5001592" cy="18790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extLst>
              <p:ext uri="{D42A27DB-BD31-4B8C-83A1-F6EECF244321}">
                <p14:modId xmlns:p14="http://schemas.microsoft.com/office/powerpoint/2010/main" val="3339307906"/>
              </p:ext>
            </p:extLst>
          </p:nvPr>
        </p:nvGraphicFramePr>
        <p:xfrm>
          <a:off x="343545" y="5035192"/>
          <a:ext cx="3841821" cy="1818751"/>
        </p:xfrm>
        <a:graphic>
          <a:graphicData uri="http://schemas.openxmlformats.org/drawingml/2006/chart">
            <c:chart xmlns:c="http://schemas.openxmlformats.org/drawingml/2006/chart" xmlns:r="http://schemas.openxmlformats.org/officeDocument/2006/relationships" r:id="rId5"/>
          </a:graphicData>
        </a:graphic>
      </p:graphicFrame>
      <p:sp>
        <p:nvSpPr>
          <p:cNvPr id="25" name="Content Placeholder 10">
            <a:extLst>
              <a:ext uri="{FF2B5EF4-FFF2-40B4-BE49-F238E27FC236}">
                <a16:creationId xmlns:a16="http://schemas.microsoft.com/office/drawing/2014/main" id="{3194437D-73C5-4BA6-8996-B3E8C57AE4DB}"/>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a:p>
            <a:pPr marL="0" lvl="1" indent="0">
              <a:spcBef>
                <a:spcPts val="0"/>
              </a:spcBef>
              <a:buNone/>
            </a:pPr>
            <a:endParaRPr lang="en-US" sz="1000" b="1" dirty="0">
              <a:solidFill>
                <a:schemeClr val="tx2"/>
              </a:solidFill>
            </a:endParaRPr>
          </a:p>
        </p:txBody>
      </p:sp>
      <p:grpSp>
        <p:nvGrpSpPr>
          <p:cNvPr id="26" name="Group 25">
            <a:extLst>
              <a:ext uri="{FF2B5EF4-FFF2-40B4-BE49-F238E27FC236}">
                <a16:creationId xmlns:a16="http://schemas.microsoft.com/office/drawing/2014/main" id="{936AB200-BD9D-467F-B576-F97366643E89}"/>
              </a:ext>
            </a:extLst>
          </p:cNvPr>
          <p:cNvGrpSpPr/>
          <p:nvPr/>
        </p:nvGrpSpPr>
        <p:grpSpPr>
          <a:xfrm>
            <a:off x="4635169" y="1798133"/>
            <a:ext cx="4813631" cy="342590"/>
            <a:chOff x="4635169" y="1826708"/>
            <a:chExt cx="4813631" cy="342590"/>
          </a:xfrm>
        </p:grpSpPr>
        <p:sp>
          <p:nvSpPr>
            <p:cNvPr id="27" name="Content Placeholder 9">
              <a:extLst>
                <a:ext uri="{FF2B5EF4-FFF2-40B4-BE49-F238E27FC236}">
                  <a16:creationId xmlns:a16="http://schemas.microsoft.com/office/drawing/2014/main" id="{AED6F826-6AAF-4A88-9D0B-9C3C9C3981F5}"/>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8" name="Straight Connector 27">
              <a:extLst>
                <a:ext uri="{FF2B5EF4-FFF2-40B4-BE49-F238E27FC236}">
                  <a16:creationId xmlns:a16="http://schemas.microsoft.com/office/drawing/2014/main" id="{F7428DA5-D928-420C-9404-74F8A646B0E1}"/>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0359950-77E8-4F48-9033-802D1E0348E3}"/>
              </a:ext>
            </a:extLst>
          </p:cNvPr>
          <p:cNvGrpSpPr/>
          <p:nvPr/>
        </p:nvGrpSpPr>
        <p:grpSpPr>
          <a:xfrm>
            <a:off x="4637281" y="4790616"/>
            <a:ext cx="4811519" cy="355735"/>
            <a:chOff x="4637281" y="4790616"/>
            <a:chExt cx="4811519" cy="355735"/>
          </a:xfrm>
        </p:grpSpPr>
        <p:sp>
          <p:nvSpPr>
            <p:cNvPr id="30" name="Content Placeholder 23">
              <a:extLst>
                <a:ext uri="{FF2B5EF4-FFF2-40B4-BE49-F238E27FC236}">
                  <a16:creationId xmlns:a16="http://schemas.microsoft.com/office/drawing/2014/main" id="{9EF5A10D-2243-410E-9019-DCE1F86CD791}"/>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1" name="Straight Connector 30">
              <a:extLst>
                <a:ext uri="{FF2B5EF4-FFF2-40B4-BE49-F238E27FC236}">
                  <a16:creationId xmlns:a16="http://schemas.microsoft.com/office/drawing/2014/main" id="{F2C7F7A5-51B0-4BEB-916E-B7894183DDB8}"/>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0" name="Table 19">
            <a:extLst>
              <a:ext uri="{FF2B5EF4-FFF2-40B4-BE49-F238E27FC236}">
                <a16:creationId xmlns:a16="http://schemas.microsoft.com/office/drawing/2014/main" id="{29F4126C-46E5-4761-8EA8-0072250F0AF5}"/>
              </a:ext>
            </a:extLst>
          </p:cNvPr>
          <p:cNvGraphicFramePr>
            <a:graphicFrameLocks noGrp="1"/>
          </p:cNvGraphicFramePr>
          <p:nvPr>
            <p:extLst>
              <p:ext uri="{D42A27DB-BD31-4B8C-83A1-F6EECF244321}">
                <p14:modId xmlns:p14="http://schemas.microsoft.com/office/powerpoint/2010/main" val="2645582509"/>
              </p:ext>
            </p:extLst>
          </p:nvPr>
        </p:nvGraphicFramePr>
        <p:xfrm>
          <a:off x="4719492" y="5058183"/>
          <a:ext cx="4723129" cy="762524"/>
        </p:xfrm>
        <a:graphic>
          <a:graphicData uri="http://schemas.openxmlformats.org/drawingml/2006/table">
            <a:tbl>
              <a:tblPr>
                <a:tableStyleId>{5C22544A-7EE6-4342-B048-85BDC9FD1C3A}</a:tableStyleId>
              </a:tblPr>
              <a:tblGrid>
                <a:gridCol w="1238401">
                  <a:extLst>
                    <a:ext uri="{9D8B030D-6E8A-4147-A177-3AD203B41FA5}">
                      <a16:colId xmlns:a16="http://schemas.microsoft.com/office/drawing/2014/main" val="20000"/>
                    </a:ext>
                  </a:extLst>
                </a:gridCol>
                <a:gridCol w="580788">
                  <a:extLst>
                    <a:ext uri="{9D8B030D-6E8A-4147-A177-3AD203B41FA5}">
                      <a16:colId xmlns:a16="http://schemas.microsoft.com/office/drawing/2014/main" val="851030634"/>
                    </a:ext>
                  </a:extLst>
                </a:gridCol>
                <a:gridCol w="580788">
                  <a:extLst>
                    <a:ext uri="{9D8B030D-6E8A-4147-A177-3AD203B41FA5}">
                      <a16:colId xmlns:a16="http://schemas.microsoft.com/office/drawing/2014/main" val="4123748905"/>
                    </a:ext>
                  </a:extLst>
                </a:gridCol>
                <a:gridCol w="580788">
                  <a:extLst>
                    <a:ext uri="{9D8B030D-6E8A-4147-A177-3AD203B41FA5}">
                      <a16:colId xmlns:a16="http://schemas.microsoft.com/office/drawing/2014/main" val="20001"/>
                    </a:ext>
                  </a:extLst>
                </a:gridCol>
                <a:gridCol w="580788">
                  <a:extLst>
                    <a:ext uri="{9D8B030D-6E8A-4147-A177-3AD203B41FA5}">
                      <a16:colId xmlns:a16="http://schemas.microsoft.com/office/drawing/2014/main" val="20003"/>
                    </a:ext>
                  </a:extLst>
                </a:gridCol>
                <a:gridCol w="580788">
                  <a:extLst>
                    <a:ext uri="{9D8B030D-6E8A-4147-A177-3AD203B41FA5}">
                      <a16:colId xmlns:a16="http://schemas.microsoft.com/office/drawing/2014/main" val="20004"/>
                    </a:ext>
                  </a:extLst>
                </a:gridCol>
                <a:gridCol w="580788">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Global ex US REITS</a:t>
                      </a:r>
                    </a:p>
                  </a:txBody>
                  <a:tcPr marL="46800" marR="7168" marT="7168" marB="0" anchor="ctr">
                    <a:noFill/>
                  </a:tcPr>
                </a:tc>
                <a:tc>
                  <a:txBody>
                    <a:bodyPr/>
                    <a:lstStyle/>
                    <a:p>
                      <a:pPr marL="0" algn="ctr" defTabSz="1018228" rtl="0" eaLnBrk="1" fontAlgn="b" latinLnBrk="0" hangingPunct="1"/>
                      <a:r>
                        <a:rPr lang="en-GB" sz="900" b="0" i="0" u="none" strike="noStrike" kern="1200">
                          <a:solidFill>
                            <a:srgbClr val="C00000"/>
                          </a:solidFill>
                          <a:effectLst/>
                          <a:latin typeface="+mn-lt"/>
                          <a:ea typeface="+mn-ea"/>
                          <a:cs typeface="+mn-cs"/>
                        </a:rPr>
                        <a:t>-4.48</a:t>
                      </a:r>
                      <a:endParaRPr lang="en-GB" sz="900" b="0" i="0" u="none" strike="noStrike" kern="1200" dirty="0">
                        <a:solidFill>
                          <a:srgbClr val="C00000"/>
                        </a:solidFill>
                        <a:effectLst/>
                        <a:latin typeface="+mn-lt"/>
                        <a:ea typeface="+mn-ea"/>
                        <a:cs typeface="+mn-cs"/>
                      </a:endParaRPr>
                    </a:p>
                  </a:txBody>
                  <a:tcPr marL="0" marR="0" marT="0" marB="0" anchor="ctr">
                    <a:noFill/>
                  </a:tcPr>
                </a:tc>
                <a:tc>
                  <a:txBody>
                    <a:bodyPr/>
                    <a:lstStyle/>
                    <a:p>
                      <a:pPr marL="0" algn="ctr" defTabSz="1018228" rtl="0" eaLnBrk="1" fontAlgn="b" latinLnBrk="0" hangingPunct="1"/>
                      <a:r>
                        <a:rPr lang="en-GB" sz="900" b="0" i="0" u="none" strike="noStrike" kern="1200">
                          <a:solidFill>
                            <a:srgbClr val="C00000"/>
                          </a:solidFill>
                          <a:effectLst/>
                          <a:latin typeface="+mn-lt"/>
                          <a:ea typeface="+mn-ea"/>
                          <a:cs typeface="+mn-cs"/>
                        </a:rPr>
                        <a:t>-8.16</a:t>
                      </a:r>
                      <a:endParaRPr lang="en-GB" sz="900" b="0" i="0" u="none" strike="noStrike" kern="1200" dirty="0">
                        <a:solidFill>
                          <a:srgbClr val="C00000"/>
                        </a:solidFill>
                        <a:effectLst/>
                        <a:latin typeface="+mn-lt"/>
                        <a:ea typeface="+mn-ea"/>
                        <a:cs typeface="+mn-cs"/>
                      </a:endParaRPr>
                    </a:p>
                  </a:txBody>
                  <a:tcPr marL="0" marR="0" marT="0" marB="0" anchor="ctr">
                    <a:noFill/>
                  </a:tcPr>
                </a:tc>
                <a:tc>
                  <a:txBody>
                    <a:bodyPr/>
                    <a:lstStyle/>
                    <a:p>
                      <a:pPr marL="0" algn="ctr" defTabSz="1018228" rtl="0" eaLnBrk="1" fontAlgn="b" latinLnBrk="0" hangingPunct="1"/>
                      <a:r>
                        <a:rPr lang="en-GB" sz="900" b="0" i="0" u="none" strike="noStrike" kern="1200">
                          <a:solidFill>
                            <a:schemeClr val="tx1"/>
                          </a:solidFill>
                          <a:effectLst/>
                          <a:latin typeface="+mn-lt"/>
                          <a:ea typeface="+mn-ea"/>
                          <a:cs typeface="+mn-cs"/>
                        </a:rPr>
                        <a:t>2.30</a:t>
                      </a:r>
                      <a:endParaRPr lang="en-GB" sz="900" b="0" i="0" u="none" strike="noStrike" kern="1200" dirty="0">
                        <a:solidFill>
                          <a:schemeClr val="tx1"/>
                        </a:solidFill>
                        <a:effectLst/>
                        <a:latin typeface="+mn-lt"/>
                        <a:ea typeface="+mn-ea"/>
                        <a:cs typeface="+mn-cs"/>
                      </a:endParaRPr>
                    </a:p>
                  </a:txBody>
                  <a:tcPr marL="0" marR="0" marT="0" marB="0" anchor="ctr">
                    <a:noFill/>
                  </a:tcPr>
                </a:tc>
                <a:tc>
                  <a:txBody>
                    <a:bodyPr/>
                    <a:lstStyle/>
                    <a:p>
                      <a:pPr marL="0" algn="ctr" defTabSz="1018228" rtl="0" eaLnBrk="1" fontAlgn="b" latinLnBrk="0" hangingPunct="1"/>
                      <a:r>
                        <a:rPr lang="en-GB" sz="900" b="0" i="0" u="none" strike="noStrike" kern="1200">
                          <a:solidFill>
                            <a:srgbClr val="C00000"/>
                          </a:solidFill>
                          <a:effectLst/>
                          <a:latin typeface="+mn-lt"/>
                          <a:ea typeface="+mn-ea"/>
                          <a:cs typeface="+mn-cs"/>
                        </a:rPr>
                        <a:t>-2.67</a:t>
                      </a:r>
                      <a:endParaRPr lang="en-GB" sz="900" b="0" i="0" u="none" strike="noStrike" kern="1200" dirty="0">
                        <a:solidFill>
                          <a:srgbClr val="C00000"/>
                        </a:solidFill>
                        <a:effectLst/>
                        <a:latin typeface="+mn-lt"/>
                        <a:ea typeface="+mn-ea"/>
                        <a:cs typeface="+mn-cs"/>
                      </a:endParaRPr>
                    </a:p>
                  </a:txBody>
                  <a:tcPr marL="0" marR="0" marT="0" marB="0" anchor="ctr">
                    <a:noFill/>
                  </a:tcPr>
                </a:tc>
                <a:tc>
                  <a:txBody>
                    <a:bodyPr/>
                    <a:lstStyle/>
                    <a:p>
                      <a:pPr marL="0" algn="ctr" defTabSz="1018228" rtl="0" eaLnBrk="1" fontAlgn="b" latinLnBrk="0" hangingPunct="1"/>
                      <a:r>
                        <a:rPr lang="en-GB" sz="900" b="0" i="0" u="none" strike="noStrike" kern="1200" dirty="0">
                          <a:solidFill>
                            <a:srgbClr val="C00000"/>
                          </a:solidFill>
                          <a:effectLst/>
                          <a:latin typeface="+mn-lt"/>
                          <a:ea typeface="+mn-ea"/>
                          <a:cs typeface="+mn-cs"/>
                        </a:rPr>
                        <a:t>-3.22</a:t>
                      </a:r>
                    </a:p>
                  </a:txBody>
                  <a:tcPr marL="0" marR="0" marT="0" marB="0" anchor="ctr">
                    <a:noFill/>
                  </a:tcPr>
                </a:tc>
                <a:tc>
                  <a:txBody>
                    <a:bodyPr/>
                    <a:lstStyle/>
                    <a:p>
                      <a:pPr algn="ctr" fontAlgn="b"/>
                      <a:r>
                        <a:rPr lang="en-GB" sz="900" b="0" i="0" u="none" strike="noStrike">
                          <a:solidFill>
                            <a:srgbClr val="000000"/>
                          </a:solidFill>
                          <a:effectLst/>
                          <a:latin typeface="+mn-lt"/>
                        </a:rPr>
                        <a:t>0.41</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US REITS</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-7.40</a:t>
                      </a:r>
                    </a:p>
                  </a:txBody>
                  <a:tcPr marL="0" marR="0" marT="0" marB="0" anchor="ctr">
                    <a:noFill/>
                  </a:tcPr>
                </a:tc>
                <a:tc>
                  <a:txBody>
                    <a:bodyPr/>
                    <a:lstStyle/>
                    <a:p>
                      <a:pPr algn="ctr" fontAlgn="b"/>
                      <a:r>
                        <a:rPr lang="en-GB" sz="900" b="0" i="0" u="none" strike="noStrike" dirty="0">
                          <a:solidFill>
                            <a:srgbClr val="C00000"/>
                          </a:solidFill>
                          <a:effectLst/>
                          <a:latin typeface="+mn-lt"/>
                        </a:rPr>
                        <a:t>-2.05</a:t>
                      </a:r>
                    </a:p>
                  </a:txBody>
                  <a:tcPr marL="0" marR="0" marT="0" marB="0" anchor="ctr">
                    <a:noFill/>
                  </a:tcPr>
                </a:tc>
                <a:tc>
                  <a:txBody>
                    <a:bodyPr/>
                    <a:lstStyle/>
                    <a:p>
                      <a:pPr algn="ctr" fontAlgn="b"/>
                      <a:r>
                        <a:rPr lang="en-GB" sz="900" b="0" i="0" u="none" strike="noStrike" dirty="0">
                          <a:solidFill>
                            <a:schemeClr val="tx1"/>
                          </a:solidFill>
                          <a:effectLst/>
                          <a:latin typeface="+mn-lt"/>
                        </a:rPr>
                        <a:t>2.61</a:t>
                      </a:r>
                    </a:p>
                  </a:txBody>
                  <a:tcPr marL="0" marR="0" marT="0" marB="0" anchor="ctr">
                    <a:noFill/>
                  </a:tcPr>
                </a:tc>
                <a:tc>
                  <a:txBody>
                    <a:bodyPr/>
                    <a:lstStyle/>
                    <a:p>
                      <a:pPr algn="ctr" fontAlgn="b"/>
                      <a:r>
                        <a:rPr lang="en-GB" sz="900" b="0" i="0" u="none" strike="noStrike">
                          <a:solidFill>
                            <a:schemeClr val="tx1"/>
                          </a:solidFill>
                          <a:effectLst/>
                          <a:latin typeface="+mn-lt"/>
                        </a:rPr>
                        <a:t>6.12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1.56</a:t>
                      </a:r>
                    </a:p>
                  </a:txBody>
                  <a:tcPr marL="0" marR="0" marT="0" marB="0" anchor="ctr">
                    <a:noFill/>
                  </a:tcPr>
                </a:tc>
                <a:tc>
                  <a:txBody>
                    <a:bodyPr/>
                    <a:lstStyle/>
                    <a:p>
                      <a:pPr algn="ctr" fontAlgn="b"/>
                      <a:r>
                        <a:rPr lang="en-GB" sz="900" b="0" i="0" u="none" strike="noStrike" dirty="0">
                          <a:solidFill>
                            <a:srgbClr val="000000"/>
                          </a:solidFill>
                          <a:effectLst/>
                          <a:latin typeface="+mn-lt"/>
                        </a:rPr>
                        <a:t>5.28</a:t>
                      </a:r>
                    </a:p>
                  </a:txBody>
                  <a:tcPr marL="0" marR="0" marT="0" marB="0" anchor="ctr">
                    <a:noFill/>
                  </a:tcPr>
                </a:tc>
                <a:extLst>
                  <a:ext uri="{0D108BD9-81ED-4DB2-BD59-A6C34878D82A}">
                    <a16:rowId xmlns:a16="http://schemas.microsoft.com/office/drawing/2014/main" val="10004"/>
                  </a:ext>
                </a:extLst>
              </a:tr>
            </a:tbl>
          </a:graphicData>
        </a:graphic>
      </p:graphicFrame>
      <p:cxnSp>
        <p:nvCxnSpPr>
          <p:cNvPr id="22" name="Straight Connector 21">
            <a:extLst>
              <a:ext uri="{FF2B5EF4-FFF2-40B4-BE49-F238E27FC236}">
                <a16:creationId xmlns:a16="http://schemas.microsoft.com/office/drawing/2014/main" id="{0613911B-DDAF-49A2-9A95-0F9FEE9ADA87}"/>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000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setID" descr="svtx:content/slide/@id">
            <a:extLst>
              <a:ext uri="{FF2B5EF4-FFF2-40B4-BE49-F238E27FC236}">
                <a16:creationId xmlns:a16="http://schemas.microsoft.com/office/drawing/2014/main" id="{2595EF07-2E9B-819E-F40D-0C77D3622ED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135205</a:t>
            </a:r>
          </a:p>
        </p:txBody>
      </p:sp>
      <p:graphicFrame>
        <p:nvGraphicFramePr>
          <p:cNvPr id="10" name="Chart 9"/>
          <p:cNvGraphicFramePr/>
          <p:nvPr>
            <p:extLst>
              <p:ext uri="{D42A27DB-BD31-4B8C-83A1-F6EECF244321}">
                <p14:modId xmlns:p14="http://schemas.microsoft.com/office/powerpoint/2010/main" val="1434402259"/>
              </p:ext>
            </p:extLst>
          </p:nvPr>
        </p:nvGraphicFramePr>
        <p:xfrm>
          <a:off x="4709069" y="1706739"/>
          <a:ext cx="4761781" cy="506553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20287" y="657966"/>
            <a:ext cx="9052560" cy="521864"/>
          </a:xfrm>
        </p:spPr>
        <p:txBody>
          <a:bodyPr/>
          <a:lstStyle/>
          <a:p>
            <a:r>
              <a:rPr lang="en-US" dirty="0"/>
              <a:t>Commodities</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12</a:t>
            </a:fld>
            <a:endParaRPr lang="en-US" dirty="0"/>
          </a:p>
        </p:txBody>
      </p:sp>
      <p:pic>
        <p:nvPicPr>
          <p:cNvPr id="9" name="Picture Placeholder 8" descr="A red and white logo&#10;&#10;Description automatically generated">
            <a:extLst>
              <a:ext uri="{FF2B5EF4-FFF2-40B4-BE49-F238E27FC236}">
                <a16:creationId xmlns:a16="http://schemas.microsoft.com/office/drawing/2014/main" id="{B8965CE3-D112-6CBE-24C9-5A5D2C030B6D}"/>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p:pic>
      <p:sp>
        <p:nvSpPr>
          <p:cNvPr id="4" name="Text Placeholder 3"/>
          <p:cNvSpPr>
            <a:spLocks noGrp="1"/>
          </p:cNvSpPr>
          <p:nvPr>
            <p:ph type="body" sz="quarter" idx="14"/>
          </p:nvPr>
        </p:nvSpPr>
        <p:spPr>
          <a:xfrm>
            <a:off x="529813" y="1067438"/>
            <a:ext cx="8823326" cy="346075"/>
          </a:xfrm>
        </p:spPr>
        <p:txBody>
          <a:bodyPr/>
          <a:lstStyle/>
          <a:p>
            <a:r>
              <a:rPr lang="en-US" dirty="0">
                <a:highlight>
                  <a:srgbClr val="FFFFFF"/>
                </a:highlight>
              </a:rPr>
              <a:t>Third quarter 2023 i</a:t>
            </a:r>
            <a:r>
              <a:rPr lang="en-US" dirty="0"/>
              <a:t>ndex returns</a:t>
            </a:r>
          </a:p>
        </p:txBody>
      </p:sp>
      <p:sp>
        <p:nvSpPr>
          <p:cNvPr id="6" name="Text Placeholder 5"/>
          <p:cNvSpPr>
            <a:spLocks noGrp="1"/>
          </p:cNvSpPr>
          <p:nvPr>
            <p:ph type="body" sz="quarter" idx="15"/>
          </p:nvPr>
        </p:nvSpPr>
        <p:spPr/>
        <p:txBody>
          <a:bodyPr/>
          <a:lstStyle/>
          <a:p>
            <a:r>
              <a:rPr lang="en-US" b="1" dirty="0"/>
              <a:t>Past performance is not a guarantee of future results. Index is not available for direct investment. Index performance does not reflect the expenses associated with the management of an actual portfolio. </a:t>
            </a:r>
            <a:br>
              <a:rPr lang="en-US" dirty="0"/>
            </a:b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a:xfrm>
            <a:off x="540295" y="1786735"/>
            <a:ext cx="3560857" cy="2788150"/>
          </a:xfrm>
        </p:spPr>
        <p:txBody>
          <a:bodyPr/>
          <a:lstStyle/>
          <a:p>
            <a:r>
              <a:rPr lang="en-US" dirty="0"/>
              <a:t>The Bloomberg Commodity Total Return Index returned +4.71% for the third quarter of 2023.</a:t>
            </a:r>
          </a:p>
          <a:p>
            <a:r>
              <a:rPr lang="en-US" dirty="0"/>
              <a:t>Low Sulphur Gas Oil and Heating Oil were the best performers, returning +43.22% and +39.15% during the quarter, respectively. Wheat and Kansas Wheat were the worst performers, returning -20.02% and -18.32% during the quarter, respectively. </a:t>
            </a:r>
          </a:p>
        </p:txBody>
      </p:sp>
      <p:sp>
        <p:nvSpPr>
          <p:cNvPr id="14" name="TextBox 13">
            <a:extLst>
              <a:ext uri="{FF2B5EF4-FFF2-40B4-BE49-F238E27FC236}">
                <a16:creationId xmlns:a16="http://schemas.microsoft.com/office/drawing/2014/main" id="{E3727012-40E0-4AE9-B47D-EAB6060B95A9}"/>
              </a:ext>
            </a:extLst>
          </p:cNvPr>
          <p:cNvSpPr txBox="1"/>
          <p:nvPr/>
        </p:nvSpPr>
        <p:spPr bwMode="auto">
          <a:xfrm>
            <a:off x="532586" y="4817975"/>
            <a:ext cx="380128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mj-lt"/>
              </a:rPr>
              <a:t>Period Returns (%)</a:t>
            </a:r>
          </a:p>
        </p:txBody>
      </p:sp>
      <p:grpSp>
        <p:nvGrpSpPr>
          <p:cNvPr id="18" name="Group 17">
            <a:extLst>
              <a:ext uri="{FF2B5EF4-FFF2-40B4-BE49-F238E27FC236}">
                <a16:creationId xmlns:a16="http://schemas.microsoft.com/office/drawing/2014/main" id="{0F68A45C-6A28-4C7A-BFEF-55627F214A06}"/>
              </a:ext>
            </a:extLst>
          </p:cNvPr>
          <p:cNvGrpSpPr/>
          <p:nvPr/>
        </p:nvGrpSpPr>
        <p:grpSpPr>
          <a:xfrm>
            <a:off x="4635169" y="1798133"/>
            <a:ext cx="4813631" cy="342590"/>
            <a:chOff x="4635169" y="1826708"/>
            <a:chExt cx="4813631" cy="342590"/>
          </a:xfrm>
        </p:grpSpPr>
        <p:sp>
          <p:nvSpPr>
            <p:cNvPr id="19" name="Content Placeholder 9">
              <a:extLst>
                <a:ext uri="{FF2B5EF4-FFF2-40B4-BE49-F238E27FC236}">
                  <a16:creationId xmlns:a16="http://schemas.microsoft.com/office/drawing/2014/main" id="{8D1BAE29-DB4D-466F-80B0-7256E8044F3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1" name="Straight Connector 20">
              <a:extLst>
                <a:ext uri="{FF2B5EF4-FFF2-40B4-BE49-F238E27FC236}">
                  <a16:creationId xmlns:a16="http://schemas.microsoft.com/office/drawing/2014/main" id="{EADD9983-4244-49C8-9F21-DD4B86B7AED8}"/>
                </a:ext>
              </a:extLst>
            </p:cNvPr>
            <p:cNvCxnSpPr>
              <a:cxnSpLocks/>
            </p:cNvCxnSpPr>
            <p:nvPr/>
          </p:nvCxnSpPr>
          <p:spPr>
            <a:xfrm flipV="1">
              <a:off x="4724400" y="2076524"/>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a:extLst>
              <a:ext uri="{FF2B5EF4-FFF2-40B4-BE49-F238E27FC236}">
                <a16:creationId xmlns:a16="http://schemas.microsoft.com/office/drawing/2014/main" id="{1DDE0D63-D350-4C57-95B6-E73EF3129D33}"/>
              </a:ext>
            </a:extLst>
          </p:cNvPr>
          <p:cNvCxnSpPr>
            <a:cxnSpLocks/>
          </p:cNvCxnSpPr>
          <p:nvPr/>
        </p:nvCxnSpPr>
        <p:spPr>
          <a:xfrm flipV="1">
            <a:off x="618638" y="5033043"/>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7" name="Table 16">
            <a:extLst>
              <a:ext uri="{FF2B5EF4-FFF2-40B4-BE49-F238E27FC236}">
                <a16:creationId xmlns:a16="http://schemas.microsoft.com/office/drawing/2014/main" id="{2C438C0C-7136-4B65-8EFE-460B9820C30C}"/>
              </a:ext>
            </a:extLst>
          </p:cNvPr>
          <p:cNvGraphicFramePr>
            <a:graphicFrameLocks noGrp="1"/>
          </p:cNvGraphicFramePr>
          <p:nvPr>
            <p:extLst>
              <p:ext uri="{D42A27DB-BD31-4B8C-83A1-F6EECF244321}">
                <p14:modId xmlns:p14="http://schemas.microsoft.com/office/powerpoint/2010/main" val="1855406813"/>
              </p:ext>
            </p:extLst>
          </p:nvPr>
        </p:nvGraphicFramePr>
        <p:xfrm>
          <a:off x="604839" y="5065839"/>
          <a:ext cx="3605215" cy="553289"/>
        </p:xfrm>
        <a:graphic>
          <a:graphicData uri="http://schemas.openxmlformats.org/drawingml/2006/table">
            <a:tbl>
              <a:tblPr>
                <a:tableStyleId>{5C22544A-7EE6-4342-B048-85BDC9FD1C3A}</a:tableStyleId>
              </a:tblPr>
              <a:tblGrid>
                <a:gridCol w="729849">
                  <a:extLst>
                    <a:ext uri="{9D8B030D-6E8A-4147-A177-3AD203B41FA5}">
                      <a16:colId xmlns:a16="http://schemas.microsoft.com/office/drawing/2014/main" val="20000"/>
                    </a:ext>
                  </a:extLst>
                </a:gridCol>
                <a:gridCol w="485137">
                  <a:extLst>
                    <a:ext uri="{9D8B030D-6E8A-4147-A177-3AD203B41FA5}">
                      <a16:colId xmlns:a16="http://schemas.microsoft.com/office/drawing/2014/main" val="851030634"/>
                    </a:ext>
                  </a:extLst>
                </a:gridCol>
                <a:gridCol w="485137">
                  <a:extLst>
                    <a:ext uri="{9D8B030D-6E8A-4147-A177-3AD203B41FA5}">
                      <a16:colId xmlns:a16="http://schemas.microsoft.com/office/drawing/2014/main" val="2909795076"/>
                    </a:ext>
                  </a:extLst>
                </a:gridCol>
                <a:gridCol w="476273">
                  <a:extLst>
                    <a:ext uri="{9D8B030D-6E8A-4147-A177-3AD203B41FA5}">
                      <a16:colId xmlns:a16="http://schemas.microsoft.com/office/drawing/2014/main" val="20001"/>
                    </a:ext>
                  </a:extLst>
                </a:gridCol>
                <a:gridCol w="476273">
                  <a:extLst>
                    <a:ext uri="{9D8B030D-6E8A-4147-A177-3AD203B41FA5}">
                      <a16:colId xmlns:a16="http://schemas.microsoft.com/office/drawing/2014/main" val="20003"/>
                    </a:ext>
                  </a:extLst>
                </a:gridCol>
                <a:gridCol w="476273">
                  <a:extLst>
                    <a:ext uri="{9D8B030D-6E8A-4147-A177-3AD203B41FA5}">
                      <a16:colId xmlns:a16="http://schemas.microsoft.com/office/drawing/2014/main" val="20004"/>
                    </a:ext>
                  </a:extLst>
                </a:gridCol>
                <a:gridCol w="476273">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8959" marR="107513"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800" b="0" i="0" u="none" strike="noStrike" kern="1200" dirty="0">
                          <a:solidFill>
                            <a:srgbClr val="000000"/>
                          </a:solidFill>
                          <a:effectLst/>
                          <a:latin typeface="+mn-lt"/>
                          <a:ea typeface="+mn-ea"/>
                          <a:cs typeface="+mn-cs"/>
                        </a:rPr>
                        <a:t>Commodities</a:t>
                      </a:r>
                    </a:p>
                  </a:txBody>
                  <a:tcPr marL="46800" marR="7168" marT="7168" marB="0" anchor="ctr">
                    <a:noFill/>
                  </a:tcPr>
                </a:tc>
                <a:tc>
                  <a:txBody>
                    <a:bodyPr/>
                    <a:lstStyle/>
                    <a:p>
                      <a:pPr algn="ctr" fontAlgn="b"/>
                      <a:r>
                        <a:rPr lang="en-GB" sz="800" b="0" i="0" u="none" strike="noStrike" dirty="0">
                          <a:solidFill>
                            <a:schemeClr val="tx1"/>
                          </a:solidFill>
                          <a:effectLst/>
                          <a:latin typeface="+mn-lt"/>
                        </a:rPr>
                        <a:t>4.71</a:t>
                      </a:r>
                    </a:p>
                  </a:txBody>
                  <a:tcPr marL="0" marR="0" marT="0" marB="0" anchor="ctr">
                    <a:noFill/>
                  </a:tcPr>
                </a:tc>
                <a:tc>
                  <a:txBody>
                    <a:bodyPr/>
                    <a:lstStyle/>
                    <a:p>
                      <a:pPr algn="ctr" fontAlgn="b"/>
                      <a:r>
                        <a:rPr lang="en-GB" sz="800" b="0" i="0" u="none" strike="noStrike">
                          <a:solidFill>
                            <a:srgbClr val="C00000"/>
                          </a:solidFill>
                          <a:effectLst/>
                          <a:latin typeface="+mn-lt"/>
                        </a:rPr>
                        <a:t>-3.44</a:t>
                      </a:r>
                      <a:endParaRPr lang="en-GB" sz="800" b="0" i="0" u="none" strike="noStrike" dirty="0">
                        <a:solidFill>
                          <a:srgbClr val="C00000"/>
                        </a:solidFill>
                        <a:effectLst/>
                        <a:latin typeface="+mn-lt"/>
                      </a:endParaRPr>
                    </a:p>
                  </a:txBody>
                  <a:tcPr marL="0" marR="0" marT="0" marB="0" anchor="ctr">
                    <a:noFill/>
                  </a:tcPr>
                </a:tc>
                <a:tc>
                  <a:txBody>
                    <a:bodyPr/>
                    <a:lstStyle/>
                    <a:p>
                      <a:pPr algn="ctr" fontAlgn="b"/>
                      <a:r>
                        <a:rPr lang="en-GB" sz="800" b="0" i="0" u="none" strike="noStrike">
                          <a:solidFill>
                            <a:srgbClr val="C00000"/>
                          </a:solidFill>
                          <a:effectLst/>
                          <a:latin typeface="+mn-lt"/>
                        </a:rPr>
                        <a:t>-1.30</a:t>
                      </a:r>
                      <a:endParaRPr lang="en-GB" sz="800" b="0" i="0" u="none" strike="noStrike" dirty="0">
                        <a:solidFill>
                          <a:srgbClr val="C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16.23</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6.13</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dirty="0">
                          <a:solidFill>
                            <a:srgbClr val="C00000"/>
                          </a:solidFill>
                          <a:effectLst/>
                          <a:latin typeface="+mn-lt"/>
                        </a:rPr>
                        <a:t>-0.75</a:t>
                      </a: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5006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52C7D755-D4C3-A329-6870-BEB5F9E87378}"/>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135206</a:t>
            </a:r>
          </a:p>
        </p:txBody>
      </p:sp>
      <p:graphicFrame>
        <p:nvGraphicFramePr>
          <p:cNvPr id="24" name="Chart 23"/>
          <p:cNvGraphicFramePr>
            <a:graphicFrameLocks/>
          </p:cNvGraphicFramePr>
          <p:nvPr>
            <p:extLst>
              <p:ext uri="{D42A27DB-BD31-4B8C-83A1-F6EECF244321}">
                <p14:modId xmlns:p14="http://schemas.microsoft.com/office/powerpoint/2010/main" val="3223523979"/>
              </p:ext>
            </p:extLst>
          </p:nvPr>
        </p:nvGraphicFramePr>
        <p:xfrm>
          <a:off x="6458587" y="1869155"/>
          <a:ext cx="3290251" cy="2765030"/>
        </p:xfrm>
        <a:graphic>
          <a:graphicData uri="http://schemas.openxmlformats.org/drawingml/2006/chart">
            <c:chart xmlns:c="http://schemas.openxmlformats.org/drawingml/2006/chart" xmlns:r="http://schemas.openxmlformats.org/officeDocument/2006/relationships" r:id="rId3"/>
          </a:graphicData>
        </a:graphic>
      </p:graphicFrame>
      <p:cxnSp>
        <p:nvCxnSpPr>
          <p:cNvPr id="28" name="Straight Connector 27"/>
          <p:cNvCxnSpPr>
            <a:cxnSpLocks/>
          </p:cNvCxnSpPr>
          <p:nvPr/>
        </p:nvCxnSpPr>
        <p:spPr>
          <a:xfrm>
            <a:off x="3244040" y="1861360"/>
            <a:ext cx="0" cy="472041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0762" y="657966"/>
            <a:ext cx="9052560" cy="521864"/>
          </a:xfrm>
        </p:spPr>
        <p:txBody>
          <a:bodyPr/>
          <a:lstStyle/>
          <a:p>
            <a:r>
              <a:rPr lang="en-US" dirty="0"/>
              <a:t>Fixed Income</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pic>
        <p:nvPicPr>
          <p:cNvPr id="8" name="Picture Placeholder 7" descr="A red and white logo&#10;&#10;Description automatically generated">
            <a:extLst>
              <a:ext uri="{FF2B5EF4-FFF2-40B4-BE49-F238E27FC236}">
                <a16:creationId xmlns:a16="http://schemas.microsoft.com/office/drawing/2014/main" id="{A5BFE2AF-28F8-3732-12D3-0003FE9F2385}"/>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p:pic>
      <p:sp>
        <p:nvSpPr>
          <p:cNvPr id="31" name="Text Placeholder 30"/>
          <p:cNvSpPr>
            <a:spLocks noGrp="1"/>
          </p:cNvSpPr>
          <p:nvPr>
            <p:ph type="body" sz="quarter" idx="15"/>
          </p:nvPr>
        </p:nvSpPr>
        <p:spPr>
          <a:xfrm>
            <a:off x="529811" y="7134371"/>
            <a:ext cx="8680855" cy="400050"/>
          </a:xfrm>
        </p:spPr>
        <p:txBody>
          <a:bodyPr/>
          <a:lstStyle/>
          <a:p>
            <a:r>
              <a:rPr lang="en-US" dirty="0"/>
              <a:t>1. Bloomberg US Treasury and US Corporate Bond Indices.</a:t>
            </a:r>
          </a:p>
          <a:p>
            <a:r>
              <a:rPr lang="en-US" dirty="0"/>
              <a:t>2. Bloomberg Municipal Bond Index.</a:t>
            </a:r>
          </a:p>
          <a:p>
            <a:r>
              <a:rPr lang="en-US" dirty="0"/>
              <a:t>One basis point (bps)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2023 FTSE Fixed Income LLC, all rights reserved. ICE </a:t>
            </a:r>
            <a:r>
              <a:rPr lang="en-US" dirty="0" err="1"/>
              <a:t>BofA</a:t>
            </a:r>
            <a:r>
              <a:rPr lang="en-US" dirty="0"/>
              <a:t> index data © 2023 ICE Data Indices, LLC. S&amp;P data © 2023 S&amp;P Dow Jones Indices LLC, a division of S&amp;P Global. All rights reserved. Bloomberg data provided by Bloomberg.</a:t>
            </a:r>
          </a:p>
        </p:txBody>
      </p:sp>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Third quarter 2023 i</a:t>
            </a:r>
            <a:r>
              <a:rPr lang="en-US" dirty="0"/>
              <a:t>ndex returns</a:t>
            </a:r>
          </a:p>
        </p:txBody>
      </p:sp>
      <p:sp>
        <p:nvSpPr>
          <p:cNvPr id="9" name="Text Placeholder 8"/>
          <p:cNvSpPr>
            <a:spLocks noGrp="1"/>
          </p:cNvSpPr>
          <p:nvPr>
            <p:ph type="body" sz="quarter" idx="20"/>
          </p:nvPr>
        </p:nvSpPr>
        <p:spPr>
          <a:xfrm>
            <a:off x="537745" y="1798621"/>
            <a:ext cx="2630093" cy="4876800"/>
          </a:xfrm>
        </p:spPr>
        <p:txBody>
          <a:bodyPr/>
          <a:lstStyle/>
          <a:p>
            <a:pPr>
              <a:lnSpc>
                <a:spcPts val="1200"/>
              </a:lnSpc>
            </a:pPr>
            <a:r>
              <a:rPr lang="en-US" sz="900" dirty="0"/>
              <a:t>Interest rates increased across all bond maturities in the US Treasury market for the quarter. </a:t>
            </a:r>
          </a:p>
          <a:p>
            <a:pPr>
              <a:lnSpc>
                <a:spcPts val="1200"/>
              </a:lnSpc>
            </a:pPr>
            <a:r>
              <a:rPr lang="en-US" sz="900" dirty="0"/>
              <a:t>On the short end of the yield curve, the 1-Month US Treasury Bill yield increased 31 basis points (bps) to 5.55%, while the 1-Year US Treasury Bill yield increased 6 bps to 5.46%. The yield on the 2-Year US Treasury Note increased 16 bps to 5.03%.</a:t>
            </a:r>
          </a:p>
          <a:p>
            <a:pPr>
              <a:lnSpc>
                <a:spcPts val="1200"/>
              </a:lnSpc>
            </a:pPr>
            <a:r>
              <a:rPr lang="en-US" sz="900" dirty="0"/>
              <a:t>The yield on the 5-Year US Treasury Note increased 47 bps to 4.60%. The yield on the 10-Year US Treasury Note increased 78 bps to 4.59%. The yield on the 30-Year US Treasury Bond increased 88 bps to 4.73%. </a:t>
            </a:r>
          </a:p>
          <a:p>
            <a:pPr>
              <a:lnSpc>
                <a:spcPts val="1200"/>
              </a:lnSpc>
            </a:pPr>
            <a:r>
              <a:rPr lang="en-US" sz="900" dirty="0"/>
              <a:t>In terms of total returns, short-term US treasury bonds returned +0.17% while intermediate-term US treasury bonds returned -0.81%. Short-term corporate bonds returned +0.25% and intermediate-term corporate bonds returned </a:t>
            </a:r>
          </a:p>
          <a:p>
            <a:pPr>
              <a:lnSpc>
                <a:spcPts val="1200"/>
              </a:lnSpc>
              <a:spcBef>
                <a:spcPts val="0"/>
              </a:spcBef>
            </a:pPr>
            <a:r>
              <a:rPr lang="en-US" sz="900" dirty="0"/>
              <a:t>-0.96%.</a:t>
            </a:r>
            <a:r>
              <a:rPr lang="en-US" sz="900" baseline="30000" dirty="0"/>
              <a:t>1</a:t>
            </a:r>
          </a:p>
          <a:p>
            <a:pPr>
              <a:lnSpc>
                <a:spcPts val="1200"/>
              </a:lnSpc>
            </a:pPr>
            <a:r>
              <a:rPr lang="en-US" sz="900" dirty="0"/>
              <a:t>The total returns for short- and intermediate-term municipal bonds were -0.94% and -2.96%, respectively. Within the municipal fixed income market, general obligation bonds returned </a:t>
            </a:r>
          </a:p>
          <a:p>
            <a:pPr>
              <a:lnSpc>
                <a:spcPts val="1200"/>
              </a:lnSpc>
              <a:spcBef>
                <a:spcPts val="0"/>
              </a:spcBef>
            </a:pPr>
            <a:r>
              <a:rPr lang="en-US" sz="900" dirty="0"/>
              <a:t>-4.10% while revenue bonds returned -4.04%.</a:t>
            </a:r>
            <a:r>
              <a:rPr lang="en-US" sz="900" baseline="30000" dirty="0"/>
              <a:t>2</a:t>
            </a:r>
          </a:p>
        </p:txBody>
      </p:sp>
      <p:graphicFrame>
        <p:nvGraphicFramePr>
          <p:cNvPr id="13" name="Chart 12"/>
          <p:cNvGraphicFramePr/>
          <p:nvPr>
            <p:extLst>
              <p:ext uri="{D42A27DB-BD31-4B8C-83A1-F6EECF244321}">
                <p14:modId xmlns:p14="http://schemas.microsoft.com/office/powerpoint/2010/main" val="3955772881"/>
              </p:ext>
            </p:extLst>
          </p:nvPr>
        </p:nvGraphicFramePr>
        <p:xfrm>
          <a:off x="3308350" y="1780835"/>
          <a:ext cx="3290250" cy="2555191"/>
        </p:xfrm>
        <a:graphic>
          <a:graphicData uri="http://schemas.openxmlformats.org/drawingml/2006/chart">
            <c:chart xmlns:c="http://schemas.openxmlformats.org/drawingml/2006/chart" xmlns:r="http://schemas.openxmlformats.org/officeDocument/2006/relationships" r:id="rId5"/>
          </a:graphicData>
        </a:graphic>
      </p:graphicFrame>
      <p:grpSp>
        <p:nvGrpSpPr>
          <p:cNvPr id="14" name="Group 13">
            <a:extLst>
              <a:ext uri="{FF2B5EF4-FFF2-40B4-BE49-F238E27FC236}">
                <a16:creationId xmlns:a16="http://schemas.microsoft.com/office/drawing/2014/main" id="{55E1E5BB-4953-46FF-817A-033424FD0AC9}"/>
              </a:ext>
            </a:extLst>
          </p:cNvPr>
          <p:cNvGrpSpPr/>
          <p:nvPr/>
        </p:nvGrpSpPr>
        <p:grpSpPr>
          <a:xfrm>
            <a:off x="6553200" y="1804757"/>
            <a:ext cx="3124200" cy="251464"/>
            <a:chOff x="6553200" y="1852382"/>
            <a:chExt cx="3124200" cy="251464"/>
          </a:xfrm>
        </p:grpSpPr>
        <p:sp>
          <p:nvSpPr>
            <p:cNvPr id="15" name="TextBox 14">
              <a:extLst>
                <a:ext uri="{FF2B5EF4-FFF2-40B4-BE49-F238E27FC236}">
                  <a16:creationId xmlns:a16="http://schemas.microsoft.com/office/drawing/2014/main" id="{3C9D9838-ECD3-4931-9B7C-06BFBB0B01F1}"/>
                </a:ext>
              </a:extLst>
            </p:cNvPr>
            <p:cNvSpPr txBox="1"/>
            <p:nvPr/>
          </p:nvSpPr>
          <p:spPr bwMode="auto">
            <a:xfrm>
              <a:off x="6553200" y="1852382"/>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1000" b="1" dirty="0">
                  <a:solidFill>
                    <a:schemeClr val="accent1"/>
                  </a:solidFill>
                  <a:latin typeface="Arial" panose="020B0604020202020204" pitchFamily="34" charset="0"/>
                  <a:cs typeface="Arial" panose="020B0604020202020204" pitchFamily="34" charset="0"/>
                </a:rPr>
                <a:t>Bond Yield Across Issuers (%)</a:t>
              </a:r>
            </a:p>
          </p:txBody>
        </p:sp>
        <p:cxnSp>
          <p:nvCxnSpPr>
            <p:cNvPr id="16" name="Straight Connector 15">
              <a:extLst>
                <a:ext uri="{FF2B5EF4-FFF2-40B4-BE49-F238E27FC236}">
                  <a16:creationId xmlns:a16="http://schemas.microsoft.com/office/drawing/2014/main" id="{96145A5E-3C3E-4203-A160-EB66BDE96A91}"/>
                </a:ext>
              </a:extLst>
            </p:cNvPr>
            <p:cNvCxnSpPr>
              <a:cxnSpLocks/>
            </p:cNvCxnSpPr>
            <p:nvPr/>
          </p:nvCxnSpPr>
          <p:spPr>
            <a:xfrm>
              <a:off x="6627174" y="2103846"/>
              <a:ext cx="282162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2D189D9-AF95-41E8-AE96-FF00C107A61F}"/>
              </a:ext>
            </a:extLst>
          </p:cNvPr>
          <p:cNvGrpSpPr/>
          <p:nvPr/>
        </p:nvGrpSpPr>
        <p:grpSpPr>
          <a:xfrm>
            <a:off x="3255377" y="1804757"/>
            <a:ext cx="3250197" cy="251464"/>
            <a:chOff x="6552350" y="1852382"/>
            <a:chExt cx="3105106" cy="251464"/>
          </a:xfrm>
        </p:grpSpPr>
        <p:sp>
          <p:nvSpPr>
            <p:cNvPr id="19" name="TextBox 18">
              <a:extLst>
                <a:ext uri="{FF2B5EF4-FFF2-40B4-BE49-F238E27FC236}">
                  <a16:creationId xmlns:a16="http://schemas.microsoft.com/office/drawing/2014/main" id="{5385B490-7D37-43D6-8F1A-FEBD41FEB51C}"/>
                </a:ext>
              </a:extLst>
            </p:cNvPr>
            <p:cNvSpPr txBox="1"/>
            <p:nvPr/>
          </p:nvSpPr>
          <p:spPr bwMode="auto">
            <a:xfrm>
              <a:off x="6552350" y="1852382"/>
              <a:ext cx="31051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US Treasury Yield Curve (%)</a:t>
              </a:r>
            </a:p>
          </p:txBody>
        </p:sp>
        <p:cxnSp>
          <p:nvCxnSpPr>
            <p:cNvPr id="20" name="Straight Connector 19">
              <a:extLst>
                <a:ext uri="{FF2B5EF4-FFF2-40B4-BE49-F238E27FC236}">
                  <a16:creationId xmlns:a16="http://schemas.microsoft.com/office/drawing/2014/main" id="{91D5B4BC-D963-4288-9C94-0CC1D026CE6A}"/>
                </a:ext>
              </a:extLst>
            </p:cNvPr>
            <p:cNvCxnSpPr>
              <a:cxnSpLocks/>
            </p:cNvCxnSpPr>
            <p:nvPr/>
          </p:nvCxnSpPr>
          <p:spPr>
            <a:xfrm>
              <a:off x="6627175" y="2103846"/>
              <a:ext cx="3002981"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ABDCD61-3242-44D5-A263-F169E09AF887}"/>
              </a:ext>
            </a:extLst>
          </p:cNvPr>
          <p:cNvSpPr txBox="1"/>
          <p:nvPr/>
        </p:nvSpPr>
        <p:spPr bwMode="auto">
          <a:xfrm>
            <a:off x="3232194" y="4464298"/>
            <a:ext cx="32203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Period Returns (%)</a:t>
            </a:r>
          </a:p>
        </p:txBody>
      </p:sp>
      <p:grpSp>
        <p:nvGrpSpPr>
          <p:cNvPr id="5" name="Group 4">
            <a:extLst>
              <a:ext uri="{FF2B5EF4-FFF2-40B4-BE49-F238E27FC236}">
                <a16:creationId xmlns:a16="http://schemas.microsoft.com/office/drawing/2014/main" id="{16C13B3C-CEC1-43B8-B4A2-92176E592EA9}"/>
              </a:ext>
            </a:extLst>
          </p:cNvPr>
          <p:cNvGrpSpPr/>
          <p:nvPr/>
        </p:nvGrpSpPr>
        <p:grpSpPr>
          <a:xfrm>
            <a:off x="8695630" y="2057772"/>
            <a:ext cx="1018377" cy="215444"/>
            <a:chOff x="8695630" y="2082740"/>
            <a:chExt cx="1018377" cy="215444"/>
          </a:xfrm>
        </p:grpSpPr>
        <p:sp>
          <p:nvSpPr>
            <p:cNvPr id="22" name="TextBox 21">
              <a:extLst>
                <a:ext uri="{FF2B5EF4-FFF2-40B4-BE49-F238E27FC236}">
                  <a16:creationId xmlns:a16="http://schemas.microsoft.com/office/drawing/2014/main" id="{AC131EFC-9CA0-474B-8B3C-FB092B049D3E}"/>
                </a:ext>
              </a:extLst>
            </p:cNvPr>
            <p:cNvSpPr txBox="1"/>
            <p:nvPr/>
          </p:nvSpPr>
          <p:spPr bwMode="auto">
            <a:xfrm>
              <a:off x="8700255" y="2082740"/>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sp>
          <p:nvSpPr>
            <p:cNvPr id="29" name="Rectangle 28">
              <a:extLst>
                <a:ext uri="{FF2B5EF4-FFF2-40B4-BE49-F238E27FC236}">
                  <a16:creationId xmlns:a16="http://schemas.microsoft.com/office/drawing/2014/main" id="{0820A9EF-7611-48FA-87F3-F179DDDBE212}"/>
                </a:ext>
              </a:extLst>
            </p:cNvPr>
            <p:cNvSpPr/>
            <p:nvPr/>
          </p:nvSpPr>
          <p:spPr>
            <a:xfrm>
              <a:off x="8695630" y="2163059"/>
              <a:ext cx="63568" cy="6356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D54E367E-7B22-4710-BBF0-D920DEEE597E}"/>
              </a:ext>
            </a:extLst>
          </p:cNvPr>
          <p:cNvGrpSpPr/>
          <p:nvPr/>
        </p:nvGrpSpPr>
        <p:grpSpPr>
          <a:xfrm>
            <a:off x="7648139" y="2055515"/>
            <a:ext cx="1013752" cy="215444"/>
            <a:chOff x="5336879" y="5181333"/>
            <a:chExt cx="1013752" cy="215444"/>
          </a:xfrm>
        </p:grpSpPr>
        <p:sp>
          <p:nvSpPr>
            <p:cNvPr id="25" name="TextBox 24">
              <a:extLst>
                <a:ext uri="{FF2B5EF4-FFF2-40B4-BE49-F238E27FC236}">
                  <a16:creationId xmlns:a16="http://schemas.microsoft.com/office/drawing/2014/main" id="{A8574983-F93E-474C-B4EA-BD02FEF0553D}"/>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6" name="Rectangle 25">
              <a:extLst>
                <a:ext uri="{FF2B5EF4-FFF2-40B4-BE49-F238E27FC236}">
                  <a16:creationId xmlns:a16="http://schemas.microsoft.com/office/drawing/2014/main" id="{E3D02806-48E3-4C86-8E60-1B36BA435369}"/>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7" name="Table 26">
            <a:extLst>
              <a:ext uri="{FF2B5EF4-FFF2-40B4-BE49-F238E27FC236}">
                <a16:creationId xmlns:a16="http://schemas.microsoft.com/office/drawing/2014/main" id="{836FDEAA-49E1-4EA5-9DA2-0095573EC1F4}"/>
              </a:ext>
            </a:extLst>
          </p:cNvPr>
          <p:cNvGraphicFramePr>
            <a:graphicFrameLocks noGrp="1"/>
          </p:cNvGraphicFramePr>
          <p:nvPr>
            <p:extLst>
              <p:ext uri="{D42A27DB-BD31-4B8C-83A1-F6EECF244321}">
                <p14:modId xmlns:p14="http://schemas.microsoft.com/office/powerpoint/2010/main" val="3911110959"/>
              </p:ext>
            </p:extLst>
          </p:nvPr>
        </p:nvGraphicFramePr>
        <p:xfrm>
          <a:off x="3330674" y="4756636"/>
          <a:ext cx="6118122" cy="1868878"/>
        </p:xfrm>
        <a:graphic>
          <a:graphicData uri="http://schemas.openxmlformats.org/drawingml/2006/table">
            <a:tbl>
              <a:tblPr>
                <a:tableStyleId>{5C22544A-7EE6-4342-B048-85BDC9FD1C3A}</a:tableStyleId>
              </a:tblPr>
              <a:tblGrid>
                <a:gridCol w="2824674">
                  <a:extLst>
                    <a:ext uri="{9D8B030D-6E8A-4147-A177-3AD203B41FA5}">
                      <a16:colId xmlns:a16="http://schemas.microsoft.com/office/drawing/2014/main" val="20000"/>
                    </a:ext>
                  </a:extLst>
                </a:gridCol>
                <a:gridCol w="548908">
                  <a:extLst>
                    <a:ext uri="{9D8B030D-6E8A-4147-A177-3AD203B41FA5}">
                      <a16:colId xmlns:a16="http://schemas.microsoft.com/office/drawing/2014/main" val="851030634"/>
                    </a:ext>
                  </a:extLst>
                </a:gridCol>
                <a:gridCol w="548908">
                  <a:extLst>
                    <a:ext uri="{9D8B030D-6E8A-4147-A177-3AD203B41FA5}">
                      <a16:colId xmlns:a16="http://schemas.microsoft.com/office/drawing/2014/main" val="2176189169"/>
                    </a:ext>
                  </a:extLst>
                </a:gridCol>
                <a:gridCol w="548908">
                  <a:extLst>
                    <a:ext uri="{9D8B030D-6E8A-4147-A177-3AD203B41FA5}">
                      <a16:colId xmlns:a16="http://schemas.microsoft.com/office/drawing/2014/main" val="20001"/>
                    </a:ext>
                  </a:extLst>
                </a:gridCol>
                <a:gridCol w="548908">
                  <a:extLst>
                    <a:ext uri="{9D8B030D-6E8A-4147-A177-3AD203B41FA5}">
                      <a16:colId xmlns:a16="http://schemas.microsoft.com/office/drawing/2014/main" val="20003"/>
                    </a:ext>
                  </a:extLst>
                </a:gridCol>
                <a:gridCol w="548908">
                  <a:extLst>
                    <a:ext uri="{9D8B030D-6E8A-4147-A177-3AD203B41FA5}">
                      <a16:colId xmlns:a16="http://schemas.microsoft.com/office/drawing/2014/main" val="20004"/>
                    </a:ext>
                  </a:extLst>
                </a:gridCol>
                <a:gridCol w="548908">
                  <a:extLst>
                    <a:ext uri="{9D8B030D-6E8A-4147-A177-3AD203B41FA5}">
                      <a16:colId xmlns:a16="http://schemas.microsoft.com/office/drawing/2014/main" val="20005"/>
                    </a:ext>
                  </a:extLst>
                </a:gridCol>
              </a:tblGrid>
              <a:tr h="94016">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186689">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64395">
                <a:tc>
                  <a:txBody>
                    <a:bodyPr/>
                    <a:lstStyle/>
                    <a:p>
                      <a:pPr algn="l" fontAlgn="b"/>
                      <a:r>
                        <a:rPr lang="en-US" sz="800" b="0" i="0" u="none" strike="noStrike" kern="1200" dirty="0">
                          <a:solidFill>
                            <a:srgbClr val="000000"/>
                          </a:solidFill>
                          <a:effectLst/>
                          <a:latin typeface="+mn-lt"/>
                          <a:ea typeface="+mn-ea"/>
                          <a:cs typeface="+mn-cs"/>
                        </a:rPr>
                        <a:t>ICE </a:t>
                      </a:r>
                      <a:r>
                        <a:rPr lang="en-US" sz="800" b="0" i="0" u="none" strike="noStrike" kern="1200" dirty="0" err="1">
                          <a:solidFill>
                            <a:srgbClr val="000000"/>
                          </a:solidFill>
                          <a:effectLst/>
                          <a:latin typeface="+mn-lt"/>
                          <a:ea typeface="+mn-ea"/>
                          <a:cs typeface="+mn-cs"/>
                        </a:rPr>
                        <a:t>BofA</a:t>
                      </a:r>
                      <a:r>
                        <a:rPr lang="en-US" sz="800" b="0" i="0" u="none" strike="noStrike" kern="1200" dirty="0">
                          <a:solidFill>
                            <a:srgbClr val="000000"/>
                          </a:solidFill>
                          <a:effectLst/>
                          <a:latin typeface="+mn-lt"/>
                          <a:ea typeface="+mn-ea"/>
                          <a:cs typeface="+mn-cs"/>
                        </a:rPr>
                        <a:t> US 3-Month Treasury Bill Index</a:t>
                      </a:r>
                    </a:p>
                  </a:txBody>
                  <a:tcPr marL="46800" marR="7168" marT="7168" marB="0" anchor="ctr">
                    <a:noFill/>
                  </a:tcPr>
                </a:tc>
                <a:tc>
                  <a:txBody>
                    <a:bodyPr/>
                    <a:lstStyle/>
                    <a:p>
                      <a:pPr algn="r" fontAlgn="b"/>
                      <a:r>
                        <a:rPr lang="en-GB" sz="800" b="0" i="0" u="none" strike="noStrike">
                          <a:solidFill>
                            <a:schemeClr val="tx1"/>
                          </a:solidFill>
                          <a:effectLst/>
                          <a:latin typeface="+mn-lt"/>
                        </a:rPr>
                        <a:t>1.31</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3.60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4.47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1.70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1.72</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1.11</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0003"/>
                  </a:ext>
                </a:extLst>
              </a:tr>
              <a:tr h="164395">
                <a:tc>
                  <a:txBody>
                    <a:bodyPr/>
                    <a:lstStyle/>
                    <a:p>
                      <a:pPr algn="l" fontAlgn="b"/>
                      <a:r>
                        <a:rPr lang="en-US" sz="800" b="0" i="0" u="none" strike="noStrike" kern="1200" dirty="0">
                          <a:solidFill>
                            <a:srgbClr val="000000"/>
                          </a:solidFill>
                          <a:effectLst/>
                          <a:latin typeface="+mn-lt"/>
                          <a:ea typeface="+mn-ea"/>
                          <a:cs typeface="+mn-cs"/>
                        </a:rPr>
                        <a:t>ICE </a:t>
                      </a:r>
                      <a:r>
                        <a:rPr lang="en-US" sz="800" b="0" i="0" u="none" strike="noStrike" kern="1200" dirty="0" err="1">
                          <a:solidFill>
                            <a:srgbClr val="000000"/>
                          </a:solidFill>
                          <a:effectLst/>
                          <a:latin typeface="+mn-lt"/>
                          <a:ea typeface="+mn-ea"/>
                          <a:cs typeface="+mn-cs"/>
                        </a:rPr>
                        <a:t>BofA</a:t>
                      </a:r>
                      <a:r>
                        <a:rPr lang="en-US" sz="800" b="0" i="0" u="none" strike="noStrike" kern="1200" dirty="0">
                          <a:solidFill>
                            <a:srgbClr val="000000"/>
                          </a:solidFill>
                          <a:effectLst/>
                          <a:latin typeface="+mn-lt"/>
                          <a:ea typeface="+mn-ea"/>
                          <a:cs typeface="+mn-cs"/>
                        </a:rPr>
                        <a:t> 1-Year US Treasury Note Index</a:t>
                      </a:r>
                    </a:p>
                  </a:txBody>
                  <a:tcPr marL="46800" marR="7168" marT="7168" marB="0" anchor="ctr">
                    <a:noFill/>
                  </a:tcPr>
                </a:tc>
                <a:tc>
                  <a:txBody>
                    <a:bodyPr/>
                    <a:lstStyle/>
                    <a:p>
                      <a:pPr algn="r" fontAlgn="b"/>
                      <a:r>
                        <a:rPr lang="en-GB" sz="800" b="0" i="0" u="none" strike="noStrike">
                          <a:solidFill>
                            <a:schemeClr val="tx1"/>
                          </a:solidFill>
                          <a:effectLst/>
                          <a:latin typeface="+mn-lt"/>
                        </a:rPr>
                        <a:t>1.21</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2.90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3.68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0.60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1.46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1.00</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0004"/>
                  </a:ext>
                </a:extLst>
              </a:tr>
              <a:tr h="164395">
                <a:tc>
                  <a:txBody>
                    <a:bodyPr/>
                    <a:lstStyle/>
                    <a:p>
                      <a:pPr algn="l" fontAlgn="b"/>
                      <a:r>
                        <a:rPr lang="en-US" sz="800" b="0" i="0" u="none" strike="noStrike" kern="1200">
                          <a:solidFill>
                            <a:srgbClr val="000000"/>
                          </a:solidFill>
                          <a:effectLst/>
                          <a:latin typeface="+mn-lt"/>
                          <a:ea typeface="+mn-ea"/>
                          <a:cs typeface="+mn-cs"/>
                        </a:rPr>
                        <a:t>FTSE World Government Bond Index 1-5 Years (hedged to USD)</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0.56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2.10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2.68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-1.05</a:t>
                      </a:r>
                    </a:p>
                  </a:txBody>
                  <a:tcPr marL="0" marR="182880" marT="0" marB="0" anchor="ctr">
                    <a:noFill/>
                  </a:tcPr>
                </a:tc>
                <a:tc>
                  <a:txBody>
                    <a:bodyPr/>
                    <a:lstStyle/>
                    <a:p>
                      <a:pPr algn="r" fontAlgn="b"/>
                      <a:r>
                        <a:rPr lang="en-GB" sz="800" b="0" i="0" u="none" strike="noStrike">
                          <a:solidFill>
                            <a:schemeClr val="tx1"/>
                          </a:solidFill>
                          <a:effectLst/>
                          <a:latin typeface="+mn-lt"/>
                        </a:rPr>
                        <a:t>1.03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1.15</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4272147078"/>
                  </a:ext>
                </a:extLst>
              </a:tr>
              <a:tr h="164592">
                <a:tc>
                  <a:txBody>
                    <a:bodyPr/>
                    <a:lstStyle/>
                    <a:p>
                      <a:pPr algn="l" fontAlgn="b"/>
                      <a:r>
                        <a:rPr lang="en-US" sz="800" b="0" i="0" u="none" strike="noStrike" kern="1200">
                          <a:solidFill>
                            <a:srgbClr val="000000"/>
                          </a:solidFill>
                          <a:effectLst/>
                          <a:latin typeface="+mn-lt"/>
                          <a:ea typeface="+mn-ea"/>
                          <a:cs typeface="+mn-cs"/>
                        </a:rPr>
                        <a:t>Bloomberg U.S. High Yield Corporate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0.46</a:t>
                      </a:r>
                    </a:p>
                  </a:txBody>
                  <a:tcPr marL="0" marR="182880" marT="0" marB="0" anchor="ctr">
                    <a:noFill/>
                  </a:tcPr>
                </a:tc>
                <a:tc>
                  <a:txBody>
                    <a:bodyPr/>
                    <a:lstStyle/>
                    <a:p>
                      <a:pPr algn="r" fontAlgn="b"/>
                      <a:r>
                        <a:rPr lang="en-GB" sz="800" b="0" i="0" u="none" strike="noStrike" dirty="0">
                          <a:solidFill>
                            <a:schemeClr val="tx1"/>
                          </a:solidFill>
                          <a:effectLst/>
                          <a:latin typeface="+mn-lt"/>
                        </a:rPr>
                        <a:t>5.86</a:t>
                      </a:r>
                    </a:p>
                  </a:txBody>
                  <a:tcPr marL="0" marR="182880" marT="0" marB="0" anchor="ctr">
                    <a:noFill/>
                  </a:tcPr>
                </a:tc>
                <a:tc>
                  <a:txBody>
                    <a:bodyPr/>
                    <a:lstStyle/>
                    <a:p>
                      <a:pPr algn="r" fontAlgn="b"/>
                      <a:r>
                        <a:rPr lang="en-GB" sz="800" b="0" i="0" u="none" strike="noStrike" dirty="0">
                          <a:solidFill>
                            <a:schemeClr val="tx1"/>
                          </a:solidFill>
                          <a:effectLst/>
                          <a:latin typeface="+mn-lt"/>
                        </a:rPr>
                        <a:t>10.28</a:t>
                      </a:r>
                    </a:p>
                  </a:txBody>
                  <a:tcPr marL="0" marR="182880" marT="0" marB="0" anchor="ctr">
                    <a:noFill/>
                  </a:tcPr>
                </a:tc>
                <a:tc>
                  <a:txBody>
                    <a:bodyPr/>
                    <a:lstStyle/>
                    <a:p>
                      <a:pPr algn="r" fontAlgn="b"/>
                      <a:r>
                        <a:rPr lang="en-GB" sz="800" b="0" i="0" u="none" strike="noStrike" dirty="0">
                          <a:solidFill>
                            <a:schemeClr val="tx1"/>
                          </a:solidFill>
                          <a:effectLst/>
                          <a:latin typeface="+mn-lt"/>
                        </a:rPr>
                        <a:t>1.76</a:t>
                      </a:r>
                    </a:p>
                  </a:txBody>
                  <a:tcPr marL="0" marR="182880" marT="0" marB="0" anchor="ctr">
                    <a:noFill/>
                  </a:tcPr>
                </a:tc>
                <a:tc>
                  <a:txBody>
                    <a:bodyPr/>
                    <a:lstStyle/>
                    <a:p>
                      <a:pPr algn="r" fontAlgn="b"/>
                      <a:r>
                        <a:rPr lang="en-GB" sz="800" b="0" i="0" u="none" strike="noStrike">
                          <a:solidFill>
                            <a:schemeClr val="tx1"/>
                          </a:solidFill>
                          <a:effectLst/>
                          <a:latin typeface="+mn-lt"/>
                        </a:rPr>
                        <a:t>2.96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4.24</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78724785"/>
                  </a:ext>
                </a:extLst>
              </a:tr>
              <a:tr h="164395">
                <a:tc>
                  <a:txBody>
                    <a:bodyPr/>
                    <a:lstStyle/>
                    <a:p>
                      <a:pPr algn="l" fontAlgn="b"/>
                      <a:r>
                        <a:rPr lang="en-US" sz="800" b="0" i="0" u="none" strike="noStrike" kern="1200">
                          <a:solidFill>
                            <a:srgbClr val="000000"/>
                          </a:solidFill>
                          <a:effectLst/>
                          <a:latin typeface="+mn-lt"/>
                          <a:ea typeface="+mn-ea"/>
                          <a:cs typeface="+mn-cs"/>
                        </a:rPr>
                        <a:t>FTSE World Government Bond Index 1-5 Years</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-1.01</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-0.15</a:t>
                      </a:r>
                    </a:p>
                  </a:txBody>
                  <a:tcPr marL="0" marR="182880" marT="0" marB="0" anchor="ctr">
                    <a:noFill/>
                  </a:tcPr>
                </a:tc>
                <a:tc>
                  <a:txBody>
                    <a:bodyPr/>
                    <a:lstStyle/>
                    <a:p>
                      <a:pPr algn="r" fontAlgn="b"/>
                      <a:r>
                        <a:rPr lang="en-GB" sz="800" b="0" i="0" u="none" strike="noStrike">
                          <a:solidFill>
                            <a:schemeClr val="tx1"/>
                          </a:solidFill>
                          <a:effectLst/>
                          <a:latin typeface="+mn-lt"/>
                        </a:rPr>
                        <a:t>3.68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-3.80</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-0.84</a:t>
                      </a:r>
                    </a:p>
                  </a:txBody>
                  <a:tcPr marL="0" marR="182880" marT="0" marB="0" anchor="ctr">
                    <a:noFill/>
                  </a:tcPr>
                </a:tc>
                <a:tc>
                  <a:txBody>
                    <a:bodyPr/>
                    <a:lstStyle/>
                    <a:p>
                      <a:pPr algn="r" fontAlgn="b"/>
                      <a:r>
                        <a:rPr lang="en-GB" sz="800" b="0" i="0" u="none" strike="noStrike" dirty="0">
                          <a:solidFill>
                            <a:srgbClr val="C00000"/>
                          </a:solidFill>
                          <a:effectLst/>
                          <a:latin typeface="+mn-lt"/>
                        </a:rPr>
                        <a:t>-1.00</a:t>
                      </a:r>
                    </a:p>
                  </a:txBody>
                  <a:tcPr marL="0" marR="182880" marT="0" marB="0" anchor="ctr">
                    <a:noFill/>
                  </a:tcPr>
                </a:tc>
                <a:extLst>
                  <a:ext uri="{0D108BD9-81ED-4DB2-BD59-A6C34878D82A}">
                    <a16:rowId xmlns:a16="http://schemas.microsoft.com/office/drawing/2014/main" val="549291973"/>
                  </a:ext>
                </a:extLst>
              </a:tr>
              <a:tr h="164395">
                <a:tc>
                  <a:txBody>
                    <a:bodyPr/>
                    <a:lstStyle/>
                    <a:p>
                      <a:pPr algn="l" fontAlgn="b"/>
                      <a:r>
                        <a:rPr lang="en-US" sz="800" b="0" i="0" u="none" strike="noStrike" kern="1200">
                          <a:solidFill>
                            <a:srgbClr val="000000"/>
                          </a:solidFill>
                          <a:effectLst/>
                          <a:latin typeface="+mn-lt"/>
                          <a:ea typeface="+mn-ea"/>
                          <a:cs typeface="+mn-cs"/>
                        </a:rPr>
                        <a:t>Bloomberg U.S. TIPS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-2.60</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-0.78</a:t>
                      </a:r>
                    </a:p>
                  </a:txBody>
                  <a:tcPr marL="0" marR="182880" marT="0" marB="0" anchor="ctr">
                    <a:noFill/>
                  </a:tcPr>
                </a:tc>
                <a:tc>
                  <a:txBody>
                    <a:bodyPr/>
                    <a:lstStyle/>
                    <a:p>
                      <a:pPr algn="r" fontAlgn="b"/>
                      <a:r>
                        <a:rPr lang="en-GB" sz="800" b="0" i="0" u="none" strike="noStrike">
                          <a:solidFill>
                            <a:schemeClr val="tx1"/>
                          </a:solidFill>
                          <a:effectLst/>
                          <a:latin typeface="+mn-lt"/>
                        </a:rPr>
                        <a:t>1.25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-1.98</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2.12</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1.74</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4284189487"/>
                  </a:ext>
                </a:extLst>
              </a:tr>
              <a:tr h="164395">
                <a:tc>
                  <a:txBody>
                    <a:bodyPr/>
                    <a:lstStyle/>
                    <a:p>
                      <a:pPr algn="l" fontAlgn="b"/>
                      <a:r>
                        <a:rPr lang="en-US" sz="800" b="0" i="0" u="none" strike="noStrike" kern="1200">
                          <a:solidFill>
                            <a:srgbClr val="000000"/>
                          </a:solidFill>
                          <a:effectLst/>
                          <a:latin typeface="+mn-lt"/>
                          <a:ea typeface="+mn-ea"/>
                          <a:cs typeface="+mn-cs"/>
                        </a:rPr>
                        <a:t>Bloomberg U.S. Aggregate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-3.23</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-1.21</a:t>
                      </a:r>
                    </a:p>
                  </a:txBody>
                  <a:tcPr marL="0" marR="182880" marT="0" marB="0" anchor="ctr">
                    <a:noFill/>
                  </a:tcPr>
                </a:tc>
                <a:tc>
                  <a:txBody>
                    <a:bodyPr/>
                    <a:lstStyle/>
                    <a:p>
                      <a:pPr algn="r" fontAlgn="b"/>
                      <a:r>
                        <a:rPr lang="en-GB" sz="800" b="0" i="0" u="none" strike="noStrike">
                          <a:solidFill>
                            <a:schemeClr val="tx1"/>
                          </a:solidFill>
                          <a:effectLst/>
                          <a:latin typeface="+mn-lt"/>
                        </a:rPr>
                        <a:t>0.64</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-5.21</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0.10</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1.13</a:t>
                      </a:r>
                    </a:p>
                  </a:txBody>
                  <a:tcPr marL="0" marR="182880" marT="0" marB="0" anchor="ctr">
                    <a:noFill/>
                  </a:tcPr>
                </a:tc>
                <a:extLst>
                  <a:ext uri="{0D108BD9-81ED-4DB2-BD59-A6C34878D82A}">
                    <a16:rowId xmlns:a16="http://schemas.microsoft.com/office/drawing/2014/main" val="655811284"/>
                  </a:ext>
                </a:extLst>
              </a:tr>
              <a:tr h="164395">
                <a:tc>
                  <a:txBody>
                    <a:bodyPr/>
                    <a:lstStyle/>
                    <a:p>
                      <a:pPr algn="l" fontAlgn="b"/>
                      <a:r>
                        <a:rPr lang="en-US" sz="800" b="0" i="0" u="none" strike="noStrike" kern="1200">
                          <a:solidFill>
                            <a:srgbClr val="000000"/>
                          </a:solidFill>
                          <a:effectLst/>
                          <a:latin typeface="+mn-lt"/>
                          <a:ea typeface="+mn-ea"/>
                          <a:cs typeface="+mn-cs"/>
                        </a:rPr>
                        <a:t>Bloomberg Municipal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-3.95</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-1.38</a:t>
                      </a:r>
                    </a:p>
                  </a:txBody>
                  <a:tcPr marL="0" marR="182880" marT="0" marB="0" anchor="ctr">
                    <a:noFill/>
                  </a:tcPr>
                </a:tc>
                <a:tc>
                  <a:txBody>
                    <a:bodyPr/>
                    <a:lstStyle/>
                    <a:p>
                      <a:pPr algn="r" fontAlgn="b"/>
                      <a:r>
                        <a:rPr lang="en-GB" sz="800" b="0" i="0" u="none" strike="noStrike" dirty="0">
                          <a:solidFill>
                            <a:schemeClr val="tx1"/>
                          </a:solidFill>
                          <a:effectLst/>
                          <a:latin typeface="+mn-lt"/>
                        </a:rPr>
                        <a:t>2.66</a:t>
                      </a:r>
                    </a:p>
                  </a:txBody>
                  <a:tcPr marL="0" marR="182880" marT="0" marB="0" anchor="ctr">
                    <a:noFill/>
                  </a:tcPr>
                </a:tc>
                <a:tc>
                  <a:txBody>
                    <a:bodyPr/>
                    <a:lstStyle/>
                    <a:p>
                      <a:pPr algn="r" fontAlgn="b"/>
                      <a:r>
                        <a:rPr lang="en-GB" sz="800" b="0" i="0" u="none" strike="noStrike">
                          <a:solidFill>
                            <a:srgbClr val="C00000"/>
                          </a:solidFill>
                          <a:effectLst/>
                          <a:latin typeface="+mn-lt"/>
                        </a:rPr>
                        <a:t>-2.30</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1.05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2.29</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488062421"/>
                  </a:ext>
                </a:extLst>
              </a:tr>
              <a:tr h="164395">
                <a:tc>
                  <a:txBody>
                    <a:bodyPr/>
                    <a:lstStyle/>
                    <a:p>
                      <a:pPr algn="l" fontAlgn="b"/>
                      <a:r>
                        <a:rPr lang="en-US" sz="800" b="0" i="0" u="none" strike="noStrike" kern="1200">
                          <a:solidFill>
                            <a:srgbClr val="000000"/>
                          </a:solidFill>
                          <a:effectLst/>
                          <a:latin typeface="+mn-lt"/>
                          <a:ea typeface="+mn-ea"/>
                          <a:cs typeface="+mn-cs"/>
                        </a:rPr>
                        <a:t>Bloomberg U.S. Government Bond Index Long</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-11.79</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-8.50</a:t>
                      </a:r>
                    </a:p>
                  </a:txBody>
                  <a:tcPr marL="0" marR="182880" marT="0" marB="0" anchor="ctr">
                    <a:noFill/>
                  </a:tcPr>
                </a:tc>
                <a:tc>
                  <a:txBody>
                    <a:bodyPr/>
                    <a:lstStyle/>
                    <a:p>
                      <a:pPr algn="r" fontAlgn="b"/>
                      <a:r>
                        <a:rPr lang="en-GB" sz="800" b="0" i="0" u="none" strike="noStrike">
                          <a:solidFill>
                            <a:srgbClr val="C00000"/>
                          </a:solidFill>
                          <a:effectLst/>
                          <a:latin typeface="+mn-lt"/>
                        </a:rPr>
                        <a:t>-9.04</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-15.66</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-2.78</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000000"/>
                          </a:solidFill>
                          <a:effectLst/>
                          <a:latin typeface="+mn-lt"/>
                        </a:rPr>
                        <a:t>0.75</a:t>
                      </a:r>
                    </a:p>
                  </a:txBody>
                  <a:tcPr marL="0" marR="182880" marT="0" marB="0" anchor="ctr">
                    <a:noFill/>
                  </a:tcPr>
                </a:tc>
                <a:extLst>
                  <a:ext uri="{0D108BD9-81ED-4DB2-BD59-A6C34878D82A}">
                    <a16:rowId xmlns:a16="http://schemas.microsoft.com/office/drawing/2014/main" val="150157158"/>
                  </a:ext>
                </a:extLst>
              </a:tr>
            </a:tbl>
          </a:graphicData>
        </a:graphic>
      </p:graphicFrame>
      <p:cxnSp>
        <p:nvCxnSpPr>
          <p:cNvPr id="30" name="Straight Connector 29">
            <a:extLst>
              <a:ext uri="{FF2B5EF4-FFF2-40B4-BE49-F238E27FC236}">
                <a16:creationId xmlns:a16="http://schemas.microsoft.com/office/drawing/2014/main" id="{34B5387E-6C51-4FCC-92BF-39B84EAB7E35}"/>
              </a:ext>
            </a:extLst>
          </p:cNvPr>
          <p:cNvCxnSpPr>
            <a:cxnSpLocks/>
          </p:cNvCxnSpPr>
          <p:nvPr/>
        </p:nvCxnSpPr>
        <p:spPr>
          <a:xfrm>
            <a:off x="3333698" y="4719230"/>
            <a:ext cx="611510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51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493DE8F5-02F3-D4CB-49C7-17E9C1FDE939}"/>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135207</a:t>
            </a:r>
          </a:p>
        </p:txBody>
      </p:sp>
      <p:cxnSp>
        <p:nvCxnSpPr>
          <p:cNvPr id="28" name="Straight Connector 27"/>
          <p:cNvCxnSpPr>
            <a:cxnSpLocks/>
          </p:cNvCxnSpPr>
          <p:nvPr/>
        </p:nvCxnSpPr>
        <p:spPr>
          <a:xfrm>
            <a:off x="3224990" y="1561131"/>
            <a:ext cx="0" cy="560008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29812" y="657966"/>
            <a:ext cx="9052560" cy="521864"/>
          </a:xfrm>
        </p:spPr>
        <p:txBody>
          <a:bodyPr/>
          <a:lstStyle/>
          <a:p>
            <a:r>
              <a:rPr lang="en-US" dirty="0"/>
              <a:t>Global Fixed Income</a:t>
            </a:r>
          </a:p>
        </p:txBody>
      </p: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pic>
        <p:nvPicPr>
          <p:cNvPr id="6" name="Picture Placeholder 5" descr="A red and white logo&#10;&#10;Description automatically generated">
            <a:extLst>
              <a:ext uri="{FF2B5EF4-FFF2-40B4-BE49-F238E27FC236}">
                <a16:creationId xmlns:a16="http://schemas.microsoft.com/office/drawing/2014/main" id="{BB2DBC88-655C-5ED6-D648-061F406FE10C}"/>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31" name="Text Placeholder 30"/>
          <p:cNvSpPr>
            <a:spLocks noGrp="1"/>
          </p:cNvSpPr>
          <p:nvPr>
            <p:ph type="body" sz="quarter" idx="15"/>
          </p:nvPr>
        </p:nvSpPr>
        <p:spPr/>
        <p:txBody>
          <a:bodyPr/>
          <a:lstStyle/>
          <a:p>
            <a:r>
              <a:rPr lang="en-US" dirty="0"/>
              <a:t>One basis point (bps) equals 0.01%. Source: ICE BofA government yield. ICE BofA index data © 2023 ICE Data Indices, LLC.</a:t>
            </a:r>
          </a:p>
        </p:txBody>
      </p:sp>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Third quarter 2023 y</a:t>
            </a:r>
            <a:r>
              <a:rPr lang="en-US" dirty="0"/>
              <a:t>ield curves</a:t>
            </a:r>
          </a:p>
        </p:txBody>
      </p:sp>
      <p:sp>
        <p:nvSpPr>
          <p:cNvPr id="9" name="Text Placeholder 8"/>
          <p:cNvSpPr>
            <a:spLocks noGrp="1"/>
          </p:cNvSpPr>
          <p:nvPr>
            <p:ph type="body" sz="quarter" idx="20"/>
          </p:nvPr>
        </p:nvSpPr>
        <p:spPr>
          <a:xfrm>
            <a:off x="537745" y="1792157"/>
            <a:ext cx="2355580" cy="3538003"/>
          </a:xfrm>
        </p:spPr>
        <p:txBody>
          <a:bodyPr/>
          <a:lstStyle/>
          <a:p>
            <a:r>
              <a:rPr lang="en-US" dirty="0"/>
              <a:t>With the exception of the UK and Australia, interest rates generally increased across global developed markets for the quarter. In the UK, short- to intermediate-term rates decreased. In Australia, ultrashort-term rates decreased.</a:t>
            </a:r>
          </a:p>
          <a:p>
            <a:r>
              <a:rPr lang="en-US" dirty="0"/>
              <a:t>Realized term premiums were generally negative across global developed markets.</a:t>
            </a:r>
          </a:p>
          <a:p>
            <a:r>
              <a:rPr lang="en-US" dirty="0"/>
              <a:t>In Japan, ultrashort-term nominal interest rates were negative. In the UK, Germany, Canada, and Australia, the short-term segment of the yield curve was inverted.</a:t>
            </a:r>
          </a:p>
        </p:txBody>
      </p:sp>
      <p:graphicFrame>
        <p:nvGraphicFramePr>
          <p:cNvPr id="64" name="Chart 63">
            <a:extLst>
              <a:ext uri="{FF2B5EF4-FFF2-40B4-BE49-F238E27FC236}">
                <a16:creationId xmlns:a16="http://schemas.microsoft.com/office/drawing/2014/main" id="{89C0335B-81BF-4AA8-AF30-7E28C70D3525}"/>
              </a:ext>
            </a:extLst>
          </p:cNvPr>
          <p:cNvGraphicFramePr/>
          <p:nvPr>
            <p:extLst>
              <p:ext uri="{D42A27DB-BD31-4B8C-83A1-F6EECF244321}">
                <p14:modId xmlns:p14="http://schemas.microsoft.com/office/powerpoint/2010/main" val="1628708151"/>
              </p:ext>
            </p:extLst>
          </p:nvPr>
        </p:nvGraphicFramePr>
        <p:xfrm>
          <a:off x="6589399" y="1822618"/>
          <a:ext cx="2983245" cy="15179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Object 16">
            <a:extLst>
              <a:ext uri="{FF2B5EF4-FFF2-40B4-BE49-F238E27FC236}">
                <a16:creationId xmlns:a16="http://schemas.microsoft.com/office/drawing/2014/main" id="{9069ACB1-B7FE-447E-92AA-28C5E6F1D3B7}"/>
              </a:ext>
            </a:extLst>
          </p:cNvPr>
          <p:cNvGraphicFramePr>
            <a:graphicFrameLocks noChangeAspect="1"/>
          </p:cNvGraphicFramePr>
          <p:nvPr>
            <p:extLst>
              <p:ext uri="{D42A27DB-BD31-4B8C-83A1-F6EECF244321}">
                <p14:modId xmlns:p14="http://schemas.microsoft.com/office/powerpoint/2010/main" val="3400648089"/>
              </p:ext>
            </p:extLst>
          </p:nvPr>
        </p:nvGraphicFramePr>
        <p:xfrm>
          <a:off x="4405110" y="3342560"/>
          <a:ext cx="1228725" cy="390525"/>
        </p:xfrm>
        <a:graphic>
          <a:graphicData uri="http://schemas.openxmlformats.org/presentationml/2006/ole">
            <mc:AlternateContent xmlns:mc="http://schemas.openxmlformats.org/markup-compatibility/2006">
              <mc:Choice xmlns:v="urn:schemas-microsoft-com:vml" Requires="v">
                <p:oleObj name="Worksheet" r:id="rId5" imgW="1228835" imgH="390420" progId="Excel.Sheet.12">
                  <p:embed/>
                </p:oleObj>
              </mc:Choice>
              <mc:Fallback>
                <p:oleObj name="Worksheet" r:id="rId5" imgW="1228835" imgH="390420" progId="Excel.Sheet.12">
                  <p:embed/>
                  <p:pic>
                    <p:nvPicPr>
                      <p:cNvPr id="17" name="Object 16">
                        <a:extLst>
                          <a:ext uri="{FF2B5EF4-FFF2-40B4-BE49-F238E27FC236}">
                            <a16:creationId xmlns:a16="http://schemas.microsoft.com/office/drawing/2014/main" id="{9069ACB1-B7FE-447E-92AA-28C5E6F1D3B7}"/>
                          </a:ext>
                        </a:extLst>
                      </p:cNvPr>
                      <p:cNvPicPr/>
                      <p:nvPr/>
                    </p:nvPicPr>
                    <p:blipFill>
                      <a:blip r:embed="rId6"/>
                      <a:stretch>
                        <a:fillRect/>
                      </a:stretch>
                    </p:blipFill>
                    <p:spPr>
                      <a:xfrm>
                        <a:off x="4405110" y="3342560"/>
                        <a:ext cx="1228725" cy="390525"/>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96DC9685-CC76-4242-B0AD-160AA94E121E}"/>
              </a:ext>
            </a:extLst>
          </p:cNvPr>
          <p:cNvGraphicFramePr>
            <a:graphicFrameLocks noChangeAspect="1"/>
          </p:cNvGraphicFramePr>
          <p:nvPr>
            <p:extLst>
              <p:ext uri="{D42A27DB-BD31-4B8C-83A1-F6EECF244321}">
                <p14:modId xmlns:p14="http://schemas.microsoft.com/office/powerpoint/2010/main" val="457295284"/>
              </p:ext>
            </p:extLst>
          </p:nvPr>
        </p:nvGraphicFramePr>
        <p:xfrm>
          <a:off x="4405110" y="3342560"/>
          <a:ext cx="1228725" cy="390525"/>
        </p:xfrm>
        <a:graphic>
          <a:graphicData uri="http://schemas.openxmlformats.org/presentationml/2006/ole">
            <mc:AlternateContent xmlns:mc="http://schemas.openxmlformats.org/markup-compatibility/2006">
              <mc:Choice xmlns:v="urn:schemas-microsoft-com:vml" Requires="v">
                <p:oleObj name="Worksheet" r:id="rId7" imgW="1228835" imgH="390420" progId="Excel.Sheet.12">
                  <p:embed/>
                </p:oleObj>
              </mc:Choice>
              <mc:Fallback>
                <p:oleObj name="Worksheet" r:id="rId7" imgW="1228835" imgH="390420" progId="Excel.Sheet.12">
                  <p:embed/>
                  <p:pic>
                    <p:nvPicPr>
                      <p:cNvPr id="66" name="Object 65">
                        <a:extLst>
                          <a:ext uri="{FF2B5EF4-FFF2-40B4-BE49-F238E27FC236}">
                            <a16:creationId xmlns:a16="http://schemas.microsoft.com/office/drawing/2014/main" id="{96DC9685-CC76-4242-B0AD-160AA94E121E}"/>
                          </a:ext>
                        </a:extLst>
                      </p:cNvPr>
                      <p:cNvPicPr/>
                      <p:nvPr/>
                    </p:nvPicPr>
                    <p:blipFill>
                      <a:blip r:embed="rId6"/>
                      <a:stretch>
                        <a:fillRect/>
                      </a:stretch>
                    </p:blipFill>
                    <p:spPr>
                      <a:xfrm>
                        <a:off x="4405110" y="3342560"/>
                        <a:ext cx="1228725" cy="390525"/>
                      </a:xfrm>
                      <a:prstGeom prst="rect">
                        <a:avLst/>
                      </a:prstGeom>
                    </p:spPr>
                  </p:pic>
                </p:oleObj>
              </mc:Fallback>
            </mc:AlternateContent>
          </a:graphicData>
        </a:graphic>
      </p:graphicFrame>
      <p:graphicFrame>
        <p:nvGraphicFramePr>
          <p:cNvPr id="72" name="Chart 71">
            <a:extLst>
              <a:ext uri="{FF2B5EF4-FFF2-40B4-BE49-F238E27FC236}">
                <a16:creationId xmlns:a16="http://schemas.microsoft.com/office/drawing/2014/main" id="{9A10A462-F30C-429A-9EEE-54592F9B91E4}"/>
              </a:ext>
            </a:extLst>
          </p:cNvPr>
          <p:cNvGraphicFramePr/>
          <p:nvPr>
            <p:extLst>
              <p:ext uri="{D42A27DB-BD31-4B8C-83A1-F6EECF244321}">
                <p14:modId xmlns:p14="http://schemas.microsoft.com/office/powerpoint/2010/main" val="872734103"/>
              </p:ext>
            </p:extLst>
          </p:nvPr>
        </p:nvGraphicFramePr>
        <p:xfrm>
          <a:off x="6589399" y="3739482"/>
          <a:ext cx="2901043" cy="151790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1" name="Chart 20">
            <a:extLst>
              <a:ext uri="{FF2B5EF4-FFF2-40B4-BE49-F238E27FC236}">
                <a16:creationId xmlns:a16="http://schemas.microsoft.com/office/drawing/2014/main" id="{01AC4831-3C9B-48B2-B429-6893592213AD}"/>
              </a:ext>
            </a:extLst>
          </p:cNvPr>
          <p:cNvGraphicFramePr/>
          <p:nvPr>
            <p:extLst>
              <p:ext uri="{D42A27DB-BD31-4B8C-83A1-F6EECF244321}">
                <p14:modId xmlns:p14="http://schemas.microsoft.com/office/powerpoint/2010/main" val="3837140929"/>
              </p:ext>
            </p:extLst>
          </p:nvPr>
        </p:nvGraphicFramePr>
        <p:xfrm>
          <a:off x="6589399" y="5652839"/>
          <a:ext cx="2983245" cy="151790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2" name="Table 21">
            <a:extLst>
              <a:ext uri="{FF2B5EF4-FFF2-40B4-BE49-F238E27FC236}">
                <a16:creationId xmlns:a16="http://schemas.microsoft.com/office/drawing/2014/main" id="{4D502F1A-CD5A-4D37-924D-AE74F0275F7E}"/>
              </a:ext>
            </a:extLst>
          </p:cNvPr>
          <p:cNvGraphicFramePr>
            <a:graphicFrameLocks noGrp="1"/>
          </p:cNvGraphicFramePr>
          <p:nvPr>
            <p:extLst>
              <p:ext uri="{D42A27DB-BD31-4B8C-83A1-F6EECF244321}">
                <p14:modId xmlns:p14="http://schemas.microsoft.com/office/powerpoint/2010/main" val="2884959548"/>
              </p:ext>
            </p:extLst>
          </p:nvPr>
        </p:nvGraphicFramePr>
        <p:xfrm>
          <a:off x="3441972" y="1570656"/>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4" name="Table 23">
            <a:extLst>
              <a:ext uri="{FF2B5EF4-FFF2-40B4-BE49-F238E27FC236}">
                <a16:creationId xmlns:a16="http://schemas.microsoft.com/office/drawing/2014/main" id="{70B2DC8B-1AC8-40A8-BA14-3A474D104A4F}"/>
              </a:ext>
            </a:extLst>
          </p:cNvPr>
          <p:cNvGraphicFramePr>
            <a:graphicFrameLocks noGrp="1"/>
          </p:cNvGraphicFramePr>
          <p:nvPr>
            <p:extLst>
              <p:ext uri="{D42A27DB-BD31-4B8C-83A1-F6EECF244321}">
                <p14:modId xmlns:p14="http://schemas.microsoft.com/office/powerpoint/2010/main" val="2352723479"/>
              </p:ext>
            </p:extLst>
          </p:nvPr>
        </p:nvGraphicFramePr>
        <p:xfrm>
          <a:off x="6609167" y="1570656"/>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5" name="Table 24">
            <a:extLst>
              <a:ext uri="{FF2B5EF4-FFF2-40B4-BE49-F238E27FC236}">
                <a16:creationId xmlns:a16="http://schemas.microsoft.com/office/drawing/2014/main" id="{5218E2C1-8434-427D-827F-FE8081C89CD8}"/>
              </a:ext>
            </a:extLst>
          </p:cNvPr>
          <p:cNvGraphicFramePr>
            <a:graphicFrameLocks noGrp="1"/>
          </p:cNvGraphicFramePr>
          <p:nvPr>
            <p:extLst>
              <p:ext uri="{D42A27DB-BD31-4B8C-83A1-F6EECF244321}">
                <p14:modId xmlns:p14="http://schemas.microsoft.com/office/powerpoint/2010/main" val="2275513951"/>
              </p:ext>
            </p:extLst>
          </p:nvPr>
        </p:nvGraphicFramePr>
        <p:xfrm>
          <a:off x="3441972" y="3481283"/>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6" name="Table 25">
            <a:extLst>
              <a:ext uri="{FF2B5EF4-FFF2-40B4-BE49-F238E27FC236}">
                <a16:creationId xmlns:a16="http://schemas.microsoft.com/office/drawing/2014/main" id="{B74C135F-5318-4BAD-AE5F-784F9315626B}"/>
              </a:ext>
            </a:extLst>
          </p:cNvPr>
          <p:cNvGraphicFramePr>
            <a:graphicFrameLocks noGrp="1"/>
          </p:cNvGraphicFramePr>
          <p:nvPr>
            <p:extLst>
              <p:ext uri="{D42A27DB-BD31-4B8C-83A1-F6EECF244321}">
                <p14:modId xmlns:p14="http://schemas.microsoft.com/office/powerpoint/2010/main" val="3001263767"/>
              </p:ext>
            </p:extLst>
          </p:nvPr>
        </p:nvGraphicFramePr>
        <p:xfrm>
          <a:off x="6609167" y="3481283"/>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2E8C32B6-E67C-4F83-AD24-FB2627D53EDB}"/>
              </a:ext>
            </a:extLst>
          </p:cNvPr>
          <p:cNvGraphicFramePr>
            <a:graphicFrameLocks noGrp="1"/>
          </p:cNvGraphicFramePr>
          <p:nvPr>
            <p:extLst>
              <p:ext uri="{D42A27DB-BD31-4B8C-83A1-F6EECF244321}">
                <p14:modId xmlns:p14="http://schemas.microsoft.com/office/powerpoint/2010/main" val="4049649558"/>
              </p:ext>
            </p:extLst>
          </p:nvPr>
        </p:nvGraphicFramePr>
        <p:xfrm>
          <a:off x="6609167" y="5382105"/>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Australia</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7AF654BB-3AC6-4424-800D-F0DAE2C6D986}"/>
              </a:ext>
            </a:extLst>
          </p:cNvPr>
          <p:cNvGraphicFramePr>
            <a:graphicFrameLocks noGrp="1"/>
          </p:cNvGraphicFramePr>
          <p:nvPr>
            <p:extLst>
              <p:ext uri="{D42A27DB-BD31-4B8C-83A1-F6EECF244321}">
                <p14:modId xmlns:p14="http://schemas.microsoft.com/office/powerpoint/2010/main" val="3881351635"/>
              </p:ext>
            </p:extLst>
          </p:nvPr>
        </p:nvGraphicFramePr>
        <p:xfrm>
          <a:off x="3424031" y="5382105"/>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Canada</a:t>
                      </a:r>
                    </a:p>
                  </a:txBody>
                  <a:tcPr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0" name="Chart 29">
            <a:extLst>
              <a:ext uri="{FF2B5EF4-FFF2-40B4-BE49-F238E27FC236}">
                <a16:creationId xmlns:a16="http://schemas.microsoft.com/office/drawing/2014/main" id="{02A8F98D-3F6C-49F9-903E-474DA7D61BAC}"/>
              </a:ext>
            </a:extLst>
          </p:cNvPr>
          <p:cNvGraphicFramePr/>
          <p:nvPr>
            <p:extLst>
              <p:ext uri="{D42A27DB-BD31-4B8C-83A1-F6EECF244321}">
                <p14:modId xmlns:p14="http://schemas.microsoft.com/office/powerpoint/2010/main" val="496649144"/>
              </p:ext>
            </p:extLst>
          </p:nvPr>
        </p:nvGraphicFramePr>
        <p:xfrm>
          <a:off x="3409306" y="1822618"/>
          <a:ext cx="2933707" cy="151790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2" name="Chart 31">
            <a:extLst>
              <a:ext uri="{FF2B5EF4-FFF2-40B4-BE49-F238E27FC236}">
                <a16:creationId xmlns:a16="http://schemas.microsoft.com/office/drawing/2014/main" id="{3E430FDB-A765-4348-B605-CF39C2FB68D7}"/>
              </a:ext>
            </a:extLst>
          </p:cNvPr>
          <p:cNvGraphicFramePr/>
          <p:nvPr>
            <p:extLst>
              <p:ext uri="{D42A27DB-BD31-4B8C-83A1-F6EECF244321}">
                <p14:modId xmlns:p14="http://schemas.microsoft.com/office/powerpoint/2010/main" val="830781424"/>
              </p:ext>
            </p:extLst>
          </p:nvPr>
        </p:nvGraphicFramePr>
        <p:xfrm>
          <a:off x="3409306" y="3739482"/>
          <a:ext cx="2901043" cy="151790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3" name="Chart 32">
            <a:extLst>
              <a:ext uri="{FF2B5EF4-FFF2-40B4-BE49-F238E27FC236}">
                <a16:creationId xmlns:a16="http://schemas.microsoft.com/office/drawing/2014/main" id="{E325EFD1-7A31-413F-937F-9708E77CD85A}"/>
              </a:ext>
            </a:extLst>
          </p:cNvPr>
          <p:cNvGraphicFramePr/>
          <p:nvPr>
            <p:extLst>
              <p:ext uri="{D42A27DB-BD31-4B8C-83A1-F6EECF244321}">
                <p14:modId xmlns:p14="http://schemas.microsoft.com/office/powerpoint/2010/main" val="3330141411"/>
              </p:ext>
            </p:extLst>
          </p:nvPr>
        </p:nvGraphicFramePr>
        <p:xfrm>
          <a:off x="3409306" y="5652839"/>
          <a:ext cx="3014214" cy="1517904"/>
        </p:xfrm>
        <a:graphic>
          <a:graphicData uri="http://schemas.openxmlformats.org/drawingml/2006/chart">
            <c:chart xmlns:c="http://schemas.openxmlformats.org/drawingml/2006/chart" xmlns:r="http://schemas.openxmlformats.org/officeDocument/2006/relationships" r:id="rId12"/>
          </a:graphicData>
        </a:graphic>
      </p:graphicFrame>
      <p:sp>
        <p:nvSpPr>
          <p:cNvPr id="34" name="Content Placeholder 9">
            <a:extLst>
              <a:ext uri="{FF2B5EF4-FFF2-40B4-BE49-F238E27FC236}">
                <a16:creationId xmlns:a16="http://schemas.microsoft.com/office/drawing/2014/main" id="{AA519D73-D2FD-4D69-BCF0-88AB3C3EC963}"/>
              </a:ext>
            </a:extLst>
          </p:cNvPr>
          <p:cNvSpPr txBox="1">
            <a:spLocks/>
          </p:cNvSpPr>
          <p:nvPr/>
        </p:nvSpPr>
        <p:spPr>
          <a:xfrm>
            <a:off x="520287" y="5601010"/>
            <a:ext cx="2679200"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Changes in Yields (bps) since 06/30/2023</a:t>
            </a:r>
            <a:endParaRPr lang="en-US" sz="1000" b="1" dirty="0">
              <a:solidFill>
                <a:schemeClr val="tx2"/>
              </a:solidFill>
            </a:endParaRPr>
          </a:p>
        </p:txBody>
      </p:sp>
      <p:graphicFrame>
        <p:nvGraphicFramePr>
          <p:cNvPr id="36" name="Table 35">
            <a:extLst>
              <a:ext uri="{FF2B5EF4-FFF2-40B4-BE49-F238E27FC236}">
                <a16:creationId xmlns:a16="http://schemas.microsoft.com/office/drawing/2014/main" id="{55D67952-DC42-4D75-9B93-A1829E208FA3}"/>
              </a:ext>
            </a:extLst>
          </p:cNvPr>
          <p:cNvGraphicFramePr>
            <a:graphicFrameLocks noGrp="1"/>
          </p:cNvGraphicFramePr>
          <p:nvPr>
            <p:extLst>
              <p:ext uri="{D42A27DB-BD31-4B8C-83A1-F6EECF244321}">
                <p14:modId xmlns:p14="http://schemas.microsoft.com/office/powerpoint/2010/main" val="1683952587"/>
              </p:ext>
            </p:extLst>
          </p:nvPr>
        </p:nvGraphicFramePr>
        <p:xfrm>
          <a:off x="609601" y="5834419"/>
          <a:ext cx="2449509" cy="1324476"/>
        </p:xfrm>
        <a:graphic>
          <a:graphicData uri="http://schemas.openxmlformats.org/drawingml/2006/table">
            <a:tbl>
              <a:tblPr>
                <a:tableStyleId>{5C22544A-7EE6-4342-B048-85BDC9FD1C3A}</a:tableStyleId>
              </a:tblPr>
              <a:tblGrid>
                <a:gridCol w="627189">
                  <a:extLst>
                    <a:ext uri="{9D8B030D-6E8A-4147-A177-3AD203B41FA5}">
                      <a16:colId xmlns:a16="http://schemas.microsoft.com/office/drawing/2014/main" val="20000"/>
                    </a:ext>
                  </a:extLst>
                </a:gridCol>
                <a:gridCol w="364464">
                  <a:extLst>
                    <a:ext uri="{9D8B030D-6E8A-4147-A177-3AD203B41FA5}">
                      <a16:colId xmlns:a16="http://schemas.microsoft.com/office/drawing/2014/main" val="851030634"/>
                    </a:ext>
                  </a:extLst>
                </a:gridCol>
                <a:gridCol w="364464">
                  <a:extLst>
                    <a:ext uri="{9D8B030D-6E8A-4147-A177-3AD203B41FA5}">
                      <a16:colId xmlns:a16="http://schemas.microsoft.com/office/drawing/2014/main" val="20001"/>
                    </a:ext>
                  </a:extLst>
                </a:gridCol>
                <a:gridCol w="364464">
                  <a:extLst>
                    <a:ext uri="{9D8B030D-6E8A-4147-A177-3AD203B41FA5}">
                      <a16:colId xmlns:a16="http://schemas.microsoft.com/office/drawing/2014/main" val="20003"/>
                    </a:ext>
                  </a:extLst>
                </a:gridCol>
                <a:gridCol w="364464">
                  <a:extLst>
                    <a:ext uri="{9D8B030D-6E8A-4147-A177-3AD203B41FA5}">
                      <a16:colId xmlns:a16="http://schemas.microsoft.com/office/drawing/2014/main" val="20004"/>
                    </a:ext>
                  </a:extLst>
                </a:gridCol>
                <a:gridCol w="364464">
                  <a:extLst>
                    <a:ext uri="{9D8B030D-6E8A-4147-A177-3AD203B41FA5}">
                      <a16:colId xmlns:a16="http://schemas.microsoft.com/office/drawing/2014/main" val="20005"/>
                    </a:ext>
                  </a:extLst>
                </a:gridCol>
              </a:tblGrid>
              <a:tr h="210312">
                <a:tc>
                  <a:txBody>
                    <a:bodyPr/>
                    <a:lstStyle/>
                    <a:p>
                      <a:pPr algn="l" fontAlgn="ctr"/>
                      <a:endParaRPr lang="en-GB" sz="800" b="0" i="0" u="none" strike="noStrike" dirty="0">
                        <a:solidFill>
                          <a:srgbClr val="000000"/>
                        </a:solidFill>
                        <a:effectLst/>
                        <a:latin typeface="+mn-lt"/>
                      </a:endParaRPr>
                    </a:p>
                  </a:txBody>
                  <a:tcPr marL="46800" marR="8959" marT="895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rgbClr val="000000"/>
                          </a:solidFill>
                          <a:effectLst/>
                          <a:latin typeface="+mn-lt"/>
                        </a:rPr>
                        <a:t>1Y</a:t>
                      </a:r>
                    </a:p>
                  </a:txBody>
                  <a:tcPr marL="0" marR="45720" marT="0" marB="0" anchor="ctr">
                    <a:lnL w="12700" cmpd="sng">
                      <a:noFill/>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chemeClr val="dk1"/>
                          </a:solidFill>
                          <a:effectLst/>
                          <a:latin typeface="+mn-lt"/>
                        </a:rPr>
                        <a:t>5Y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10Y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20Y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30Y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185694">
                <a:tc>
                  <a:txBody>
                    <a:bodyPr/>
                    <a:lstStyle/>
                    <a:p>
                      <a:pPr algn="l" fontAlgn="b"/>
                      <a:r>
                        <a:rPr lang="en-GB" sz="800" b="0" i="0" u="none" strike="noStrike" kern="1200" dirty="0">
                          <a:solidFill>
                            <a:srgbClr val="000000"/>
                          </a:solidFill>
                          <a:effectLst/>
                          <a:latin typeface="+mn-lt"/>
                          <a:ea typeface="+mn-ea"/>
                          <a:cs typeface="+mn-cs"/>
                        </a:rPr>
                        <a:t>US</a:t>
                      </a:r>
                      <a:endParaRPr lang="en-US" sz="800" b="0" i="0" u="none" strike="noStrike" kern="1200" dirty="0">
                        <a:solidFill>
                          <a:srgbClr val="000000"/>
                        </a:solidFill>
                        <a:effectLst/>
                        <a:latin typeface="+mn-lt"/>
                        <a:ea typeface="+mn-ea"/>
                        <a:cs typeface="+mn-cs"/>
                      </a:endParaRPr>
                    </a:p>
                  </a:txBody>
                  <a:tcPr marL="46800" marR="7168" marT="7168" marB="0" anchor="ctr">
                    <a:lnT w="12700" cmpd="sng">
                      <a:noFill/>
                    </a:lnT>
                    <a:noFill/>
                  </a:tcPr>
                </a:tc>
                <a:tc>
                  <a:txBody>
                    <a:bodyPr/>
                    <a:lstStyle/>
                    <a:p>
                      <a:pPr algn="r" fontAlgn="b"/>
                      <a:r>
                        <a:rPr lang="en-GB" sz="800" b="0" i="0" u="none" strike="noStrike" dirty="0">
                          <a:solidFill>
                            <a:schemeClr val="tx1"/>
                          </a:solidFill>
                          <a:effectLst/>
                          <a:latin typeface="+mn-lt"/>
                        </a:rPr>
                        <a:t>3.4</a:t>
                      </a: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49.2</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81.2</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86.5</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89.4</a:t>
                      </a:r>
                      <a:endParaRPr lang="en-GB" sz="800" b="0" i="0" u="none" strike="noStrike" dirty="0">
                        <a:solidFill>
                          <a:schemeClr val="tx1"/>
                        </a:solidFill>
                        <a:effectLst/>
                        <a:latin typeface="+mn-lt"/>
                      </a:endParaRPr>
                    </a:p>
                  </a:txBody>
                  <a:tcPr marL="0" marR="45720" marT="0" marB="0" anchor="ctr">
                    <a:lnT w="12700" cmpd="sng">
                      <a:noFill/>
                    </a:lnT>
                    <a:noFill/>
                  </a:tcPr>
                </a:tc>
                <a:extLst>
                  <a:ext uri="{0D108BD9-81ED-4DB2-BD59-A6C34878D82A}">
                    <a16:rowId xmlns:a16="http://schemas.microsoft.com/office/drawing/2014/main" val="10003"/>
                  </a:ext>
                </a:extLst>
              </a:tr>
              <a:tr h="185694">
                <a:tc>
                  <a:txBody>
                    <a:bodyPr/>
                    <a:lstStyle/>
                    <a:p>
                      <a:pPr algn="l" fontAlgn="b"/>
                      <a:r>
                        <a:rPr lang="en-GB" sz="800" b="0" i="0" u="none" strike="noStrike" kern="1200">
                          <a:solidFill>
                            <a:srgbClr val="000000"/>
                          </a:solidFill>
                          <a:effectLst/>
                          <a:latin typeface="+mn-lt"/>
                          <a:ea typeface="+mn-ea"/>
                          <a:cs typeface="+mn-cs"/>
                        </a:rPr>
                        <a:t>UK</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-39.4</a:t>
                      </a:r>
                    </a:p>
                  </a:txBody>
                  <a:tcPr marL="0" marR="45720" marT="0" marB="0" anchor="ctr">
                    <a:noFill/>
                  </a:tcPr>
                </a:tc>
                <a:tc>
                  <a:txBody>
                    <a:bodyPr/>
                    <a:lstStyle/>
                    <a:p>
                      <a:pPr algn="r" fontAlgn="b"/>
                      <a:r>
                        <a:rPr lang="en-GB" sz="800" b="0" i="0" u="none" strike="noStrike" dirty="0">
                          <a:solidFill>
                            <a:srgbClr val="C00000"/>
                          </a:solidFill>
                          <a:effectLst/>
                          <a:latin typeface="+mn-lt"/>
                        </a:rPr>
                        <a:t>-36.3</a:t>
                      </a:r>
                    </a:p>
                  </a:txBody>
                  <a:tcPr marL="0" marR="45720" marT="0" marB="0" anchor="ctr">
                    <a:noFill/>
                  </a:tcPr>
                </a:tc>
                <a:tc>
                  <a:txBody>
                    <a:bodyPr/>
                    <a:lstStyle/>
                    <a:p>
                      <a:pPr algn="r" fontAlgn="b"/>
                      <a:r>
                        <a:rPr lang="en-GB" sz="800" b="0" i="0" u="none" strike="noStrike">
                          <a:solidFill>
                            <a:schemeClr val="tx1"/>
                          </a:solidFill>
                          <a:effectLst/>
                          <a:latin typeface="+mn-lt"/>
                        </a:rPr>
                        <a:t>1.7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31.2</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43.4</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10004"/>
                  </a:ext>
                </a:extLst>
              </a:tr>
              <a:tr h="185694">
                <a:tc>
                  <a:txBody>
                    <a:bodyPr/>
                    <a:lstStyle/>
                    <a:p>
                      <a:pPr algn="l" fontAlgn="b"/>
                      <a:r>
                        <a:rPr lang="en-GB" sz="800" b="0" i="0" u="none" strike="noStrike" kern="1200">
                          <a:solidFill>
                            <a:srgbClr val="000000"/>
                          </a:solidFill>
                          <a:effectLst/>
                          <a:latin typeface="+mn-lt"/>
                          <a:ea typeface="+mn-ea"/>
                          <a:cs typeface="+mn-cs"/>
                        </a:rPr>
                        <a:t>Germany</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14.7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18.7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42.1</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54.6</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60.4</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10005"/>
                  </a:ext>
                </a:extLst>
              </a:tr>
              <a:tr h="185694">
                <a:tc>
                  <a:txBody>
                    <a:bodyPr/>
                    <a:lstStyle/>
                    <a:p>
                      <a:pPr algn="l" fontAlgn="b"/>
                      <a:r>
                        <a:rPr lang="en-GB" sz="800" b="0" i="0" u="none" strike="noStrike" kern="1200">
                          <a:solidFill>
                            <a:srgbClr val="000000"/>
                          </a:solidFill>
                          <a:effectLst/>
                          <a:latin typeface="+mn-lt"/>
                          <a:ea typeface="+mn-ea"/>
                          <a:cs typeface="+mn-cs"/>
                        </a:rPr>
                        <a:t>Japan</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6.0</a:t>
                      </a:r>
                    </a:p>
                  </a:txBody>
                  <a:tcPr marL="0" marR="45720" marT="0" marB="0" anchor="ctr">
                    <a:noFill/>
                  </a:tcPr>
                </a:tc>
                <a:tc>
                  <a:txBody>
                    <a:bodyPr/>
                    <a:lstStyle/>
                    <a:p>
                      <a:pPr algn="r" fontAlgn="b"/>
                      <a:r>
                        <a:rPr lang="en-GB" sz="800" b="0" i="0" u="none" strike="noStrike" dirty="0">
                          <a:solidFill>
                            <a:schemeClr val="tx1"/>
                          </a:solidFill>
                          <a:effectLst/>
                          <a:latin typeface="+mn-lt"/>
                        </a:rPr>
                        <a:t>26.1</a:t>
                      </a:r>
                    </a:p>
                  </a:txBody>
                  <a:tcPr marL="0" marR="45720" marT="0" marB="0" anchor="ctr">
                    <a:noFill/>
                  </a:tcPr>
                </a:tc>
                <a:tc>
                  <a:txBody>
                    <a:bodyPr/>
                    <a:lstStyle/>
                    <a:p>
                      <a:pPr algn="r" fontAlgn="b"/>
                      <a:r>
                        <a:rPr lang="en-GB" sz="800" b="0" i="0" u="none" strike="noStrike" dirty="0">
                          <a:solidFill>
                            <a:schemeClr val="tx1"/>
                          </a:solidFill>
                          <a:effectLst/>
                          <a:latin typeface="+mn-lt"/>
                        </a:rPr>
                        <a:t>36.2</a:t>
                      </a:r>
                    </a:p>
                  </a:txBody>
                  <a:tcPr marL="0" marR="45720" marT="0" marB="0" anchor="ctr">
                    <a:noFill/>
                  </a:tcPr>
                </a:tc>
                <a:tc>
                  <a:txBody>
                    <a:bodyPr/>
                    <a:lstStyle/>
                    <a:p>
                      <a:pPr algn="r" fontAlgn="b"/>
                      <a:r>
                        <a:rPr lang="en-GB" sz="800" b="0" i="0" u="none" strike="noStrike" dirty="0">
                          <a:solidFill>
                            <a:schemeClr val="tx1"/>
                          </a:solidFill>
                          <a:effectLst/>
                          <a:latin typeface="+mn-lt"/>
                        </a:rPr>
                        <a:t>41.9</a:t>
                      </a:r>
                    </a:p>
                  </a:txBody>
                  <a:tcPr marL="0" marR="45720" marT="0" marB="0" anchor="ctr">
                    <a:noFill/>
                  </a:tcPr>
                </a:tc>
                <a:tc>
                  <a:txBody>
                    <a:bodyPr/>
                    <a:lstStyle/>
                    <a:p>
                      <a:pPr algn="r" fontAlgn="b"/>
                      <a:r>
                        <a:rPr lang="en-GB" sz="800" b="0" i="0" u="none" strike="noStrike" dirty="0">
                          <a:solidFill>
                            <a:schemeClr val="tx1"/>
                          </a:solidFill>
                          <a:effectLst/>
                          <a:latin typeface="+mn-lt"/>
                        </a:rPr>
                        <a:t>36.3</a:t>
                      </a:r>
                    </a:p>
                  </a:txBody>
                  <a:tcPr marL="0" marR="45720" marT="0" marB="0" anchor="ctr">
                    <a:noFill/>
                  </a:tcPr>
                </a:tc>
                <a:extLst>
                  <a:ext uri="{0D108BD9-81ED-4DB2-BD59-A6C34878D82A}">
                    <a16:rowId xmlns:a16="http://schemas.microsoft.com/office/drawing/2014/main" val="1870949891"/>
                  </a:ext>
                </a:extLst>
              </a:tr>
              <a:tr h="185694">
                <a:tc>
                  <a:txBody>
                    <a:bodyPr/>
                    <a:lstStyle/>
                    <a:p>
                      <a:pPr algn="l" fontAlgn="b"/>
                      <a:r>
                        <a:rPr lang="en-GB" sz="800" b="0" i="0" u="none" strike="noStrike" kern="1200">
                          <a:solidFill>
                            <a:srgbClr val="000000"/>
                          </a:solidFill>
                          <a:effectLst/>
                          <a:latin typeface="+mn-lt"/>
                          <a:ea typeface="+mn-ea"/>
                          <a:cs typeface="+mn-cs"/>
                        </a:rPr>
                        <a:t>Canada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15.6</a:t>
                      </a:r>
                    </a:p>
                  </a:txBody>
                  <a:tcPr marL="0" marR="45720" marT="0" marB="0" anchor="ctr">
                    <a:noFill/>
                  </a:tcPr>
                </a:tc>
                <a:tc>
                  <a:txBody>
                    <a:bodyPr/>
                    <a:lstStyle/>
                    <a:p>
                      <a:pPr algn="r" fontAlgn="b"/>
                      <a:r>
                        <a:rPr lang="en-GB" sz="800" b="0" i="0" u="none" strike="noStrike">
                          <a:solidFill>
                            <a:schemeClr val="tx1"/>
                          </a:solidFill>
                          <a:effectLst/>
                          <a:latin typeface="+mn-lt"/>
                        </a:rPr>
                        <a:t>61.8</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76.7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75.2</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73.7</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2582053661"/>
                  </a:ext>
                </a:extLst>
              </a:tr>
              <a:tr h="185694">
                <a:tc>
                  <a:txBody>
                    <a:bodyPr/>
                    <a:lstStyle/>
                    <a:p>
                      <a:pPr algn="l" fontAlgn="b"/>
                      <a:r>
                        <a:rPr lang="en-GB" sz="800" b="0" i="0" u="none" strike="noStrike" kern="1200">
                          <a:solidFill>
                            <a:srgbClr val="000000"/>
                          </a:solidFill>
                          <a:effectLst/>
                          <a:latin typeface="+mn-lt"/>
                          <a:ea typeface="+mn-ea"/>
                          <a:cs typeface="+mn-cs"/>
                        </a:rPr>
                        <a:t>Australia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-11.0</a:t>
                      </a:r>
                    </a:p>
                  </a:txBody>
                  <a:tcPr marL="0" marR="45720" marT="0" marB="0" anchor="ctr">
                    <a:noFill/>
                  </a:tcPr>
                </a:tc>
                <a:tc>
                  <a:txBody>
                    <a:bodyPr/>
                    <a:lstStyle/>
                    <a:p>
                      <a:pPr algn="r" fontAlgn="b"/>
                      <a:r>
                        <a:rPr lang="en-GB" sz="800" b="0" i="0" u="none" strike="noStrike">
                          <a:solidFill>
                            <a:schemeClr val="tx1"/>
                          </a:solidFill>
                          <a:effectLst/>
                          <a:latin typeface="+mn-lt"/>
                        </a:rPr>
                        <a:t>20.5</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42.8</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47.8</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49.7</a:t>
                      </a:r>
                    </a:p>
                  </a:txBody>
                  <a:tcPr marL="0" marR="45720" marT="0" marB="0" anchor="ctr">
                    <a:noFill/>
                  </a:tcPr>
                </a:tc>
                <a:extLst>
                  <a:ext uri="{0D108BD9-81ED-4DB2-BD59-A6C34878D82A}">
                    <a16:rowId xmlns:a16="http://schemas.microsoft.com/office/drawing/2014/main" val="4171606088"/>
                  </a:ext>
                </a:extLst>
              </a:tr>
            </a:tbl>
          </a:graphicData>
        </a:graphic>
      </p:graphicFrame>
    </p:spTree>
    <p:extLst>
      <p:ext uri="{BB962C8B-B14F-4D97-AF65-F5344CB8AC3E}">
        <p14:creationId xmlns:p14="http://schemas.microsoft.com/office/powerpoint/2010/main" val="18953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aph showing the amount of observation&#10;&#10;Description automatically generated">
            <a:extLst>
              <a:ext uri="{FF2B5EF4-FFF2-40B4-BE49-F238E27FC236}">
                <a16:creationId xmlns:a16="http://schemas.microsoft.com/office/drawing/2014/main" id="{FD7D7D46-E059-C955-F051-E148E1EBCF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6937" y="2676703"/>
            <a:ext cx="4937760" cy="3627322"/>
          </a:xfrm>
          <a:prstGeom prst="rect">
            <a:avLst/>
          </a:prstGeom>
        </p:spPr>
      </p:pic>
      <p:sp>
        <p:nvSpPr>
          <p:cNvPr id="2" name="Title 1"/>
          <p:cNvSpPr>
            <a:spLocks noGrp="1"/>
          </p:cNvSpPr>
          <p:nvPr>
            <p:ph type="title"/>
          </p:nvPr>
        </p:nvSpPr>
        <p:spPr>
          <a:xfrm>
            <a:off x="529812" y="657966"/>
            <a:ext cx="9052560" cy="521864"/>
          </a:xfrm>
        </p:spPr>
        <p:txBody>
          <a:bodyPr/>
          <a:lstStyle/>
          <a:p>
            <a:r>
              <a:rPr lang="en-US" dirty="0"/>
              <a:t>When Value Delivers</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15</a:t>
            </a:fld>
            <a:endParaRPr lang="en-US" dirty="0"/>
          </a:p>
        </p:txBody>
      </p:sp>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r>
              <a:rPr lang="en-US" b="1" dirty="0"/>
              <a:t>See following page for important disclosure.</a:t>
            </a:r>
            <a:endParaRPr lang="en-US" dirty="0"/>
          </a:p>
        </p:txBody>
      </p:sp>
      <p:sp>
        <p:nvSpPr>
          <p:cNvPr id="3" name="Text Placeholder 2"/>
          <p:cNvSpPr>
            <a:spLocks noGrp="1"/>
          </p:cNvSpPr>
          <p:nvPr>
            <p:ph type="body" sz="quarter" idx="18"/>
          </p:nvPr>
        </p:nvSpPr>
        <p:spPr>
          <a:xfrm>
            <a:off x="540290" y="1900598"/>
            <a:ext cx="3582823" cy="3873670"/>
          </a:xfrm>
        </p:spPr>
        <p:txBody>
          <a:bodyPr numCol="1"/>
          <a:lstStyle/>
          <a:p>
            <a:pPr>
              <a:lnSpc>
                <a:spcPct val="120000"/>
              </a:lnSpc>
            </a:pPr>
            <a:r>
              <a:rPr lang="en-US" sz="1000" dirty="0"/>
              <a:t>The first half of 2023 marks the tenth time since 1926 that value stocks have underperformed growth stocks by more than 20 percentage points over a two-quarter period. More often than not, value has responded like the hero in an action movie, beating growth over the following four quarters in seven of the nine previous instances and averaging a cumulative outperformance of nearly 29 percentage points. </a:t>
            </a:r>
          </a:p>
          <a:p>
            <a:pPr>
              <a:lnSpc>
                <a:spcPct val="120000"/>
              </a:lnSpc>
            </a:pPr>
            <a:r>
              <a:rPr lang="en-US" sz="1000" dirty="0"/>
              <a:t>The sample size may be small, but a positive average value premium following a large negative period is not too surprising. In fact, looking at the other side of the value performance distribution, there have been 19 two-quarter periods with the value premium exceeding positive 20%. In 11 of these, value outperformance continued over the next four quarters. The average premium across all 19 was 3.6%.  </a:t>
            </a:r>
          </a:p>
          <a:p>
            <a:pPr>
              <a:lnSpc>
                <a:spcPct val="120000"/>
              </a:lnSpc>
            </a:pPr>
            <a:r>
              <a:rPr lang="en-US" sz="1000" dirty="0"/>
              <a:t>It’s notoriously challenging to find an indicator that consistently predicts negative value premiums. Regardless of value’s recent performance, investors should expect positive value premiums going forward. That’s a strong incentive for investors to maintain a disciplined stance to asset allocation, so they can capture the outperformance when value stocks deliver.</a:t>
            </a:r>
          </a:p>
        </p:txBody>
      </p:sp>
      <p:sp>
        <p:nvSpPr>
          <p:cNvPr id="4" name="Text Placeholder 3"/>
          <p:cNvSpPr>
            <a:spLocks noGrp="1"/>
          </p:cNvSpPr>
          <p:nvPr>
            <p:ph type="body" sz="quarter" idx="14"/>
          </p:nvPr>
        </p:nvSpPr>
        <p:spPr>
          <a:xfrm>
            <a:off x="529813" y="1067438"/>
            <a:ext cx="8823326" cy="346075"/>
          </a:xfrm>
        </p:spPr>
        <p:txBody>
          <a:bodyPr/>
          <a:lstStyle/>
          <a:p>
            <a:r>
              <a:rPr lang="en-US" dirty="0"/>
              <a:t>Third quarter 2023</a:t>
            </a:r>
          </a:p>
          <a:p>
            <a:r>
              <a:rPr lang="en-US" dirty="0"/>
              <a:t>Wes </a:t>
            </a:r>
            <a:r>
              <a:rPr lang="en-US" dirty="0" err="1"/>
              <a:t>Crill</a:t>
            </a:r>
            <a:r>
              <a:rPr lang="en-US" dirty="0"/>
              <a:t>, PhD, Senior Investment Director and Vice President, Dimensional Fund Advisors</a:t>
            </a:r>
          </a:p>
        </p:txBody>
      </p:sp>
      <p:sp>
        <p:nvSpPr>
          <p:cNvPr id="19" name="Text Placeholder 2">
            <a:extLst>
              <a:ext uri="{FF2B5EF4-FFF2-40B4-BE49-F238E27FC236}">
                <a16:creationId xmlns:a16="http://schemas.microsoft.com/office/drawing/2014/main" id="{2EF8EE57-0DEF-FCEE-3939-F368329981C7}"/>
              </a:ext>
            </a:extLst>
          </p:cNvPr>
          <p:cNvSpPr txBox="1">
            <a:spLocks/>
          </p:cNvSpPr>
          <p:nvPr/>
        </p:nvSpPr>
        <p:spPr>
          <a:xfrm>
            <a:off x="4563687" y="2011278"/>
            <a:ext cx="4700340" cy="800269"/>
          </a:xfrm>
          <a:prstGeom prst="rect">
            <a:avLst/>
          </a:prstGeom>
        </p:spPr>
        <p:txBody>
          <a:bodyPr vert="horz" lIns="91388" tIns="54833" rIns="91388" bIns="54833" numCol="1" spcCol="365760" rtlCol="0">
            <a:noAutofit/>
          </a:bodyPr>
          <a:lstStyle>
            <a:lvl1pPr marL="0" indent="0" algn="l" defTabSz="1018228" rtl="0" eaLnBrk="1" latinLnBrk="0" hangingPunct="1">
              <a:lnSpc>
                <a:spcPct val="110000"/>
              </a:lnSpc>
              <a:spcBef>
                <a:spcPts val="0"/>
              </a:spcBef>
              <a:spcAft>
                <a:spcPts val="900"/>
              </a:spcAft>
              <a:buFontTx/>
              <a:buNone/>
              <a:defRPr sz="950" kern="1200">
                <a:solidFill>
                  <a:schemeClr val="tx1"/>
                </a:solidFill>
                <a:latin typeface="Arial" pitchFamily="34" charset="0"/>
                <a:ea typeface="+mn-ea"/>
                <a:cs typeface="Arial" pitchFamily="34" charset="0"/>
              </a:defRPr>
            </a:lvl1pPr>
            <a:lvl2pPr marL="0" indent="0" algn="l" defTabSz="1018228" rtl="0" eaLnBrk="1" latinLnBrk="0" hangingPunct="1">
              <a:lnSpc>
                <a:spcPct val="110000"/>
              </a:lnSpc>
              <a:spcBef>
                <a:spcPts val="600"/>
              </a:spcBef>
              <a:spcAft>
                <a:spcPts val="300"/>
              </a:spcAft>
              <a:buFontTx/>
              <a:buNone/>
              <a:defRPr sz="1000" kern="1200" cap="all" baseline="0">
                <a:solidFill>
                  <a:schemeClr val="tx2"/>
                </a:solidFill>
                <a:latin typeface="Arial" pitchFamily="34" charset="0"/>
                <a:ea typeface="+mn-ea"/>
                <a:cs typeface="Arial" pitchFamily="34" charset="0"/>
              </a:defRPr>
            </a:lvl2pPr>
            <a:lvl3pPr marL="0" indent="0" algn="l" defTabSz="1018228" rtl="0" eaLnBrk="1" latinLnBrk="0" hangingPunct="1">
              <a:lnSpc>
                <a:spcPct val="140000"/>
              </a:lnSpc>
              <a:spcBef>
                <a:spcPts val="0"/>
              </a:spcBef>
              <a:spcAft>
                <a:spcPts val="1200"/>
              </a:spcAft>
              <a:buFontTx/>
              <a:buNone/>
              <a:defRPr sz="1100" kern="1200">
                <a:solidFill>
                  <a:schemeClr val="tx2"/>
                </a:solidFill>
                <a:latin typeface="Arial" pitchFamily="34" charset="0"/>
                <a:ea typeface="+mn-ea"/>
                <a:cs typeface="Arial" pitchFamily="34" charset="0"/>
              </a:defRPr>
            </a:lvl3pPr>
            <a:lvl4pPr marL="0" indent="0" algn="l" defTabSz="1018228" rtl="0" eaLnBrk="1" latinLnBrk="0" hangingPunct="1">
              <a:lnSpc>
                <a:spcPct val="110000"/>
              </a:lnSpc>
              <a:spcBef>
                <a:spcPts val="0"/>
              </a:spcBef>
              <a:buFontTx/>
              <a:buNone/>
              <a:defRPr sz="900" kern="1200">
                <a:solidFill>
                  <a:schemeClr val="tx2"/>
                </a:solidFill>
                <a:latin typeface="Arial" pitchFamily="34" charset="0"/>
                <a:ea typeface="+mn-ea"/>
                <a:cs typeface="Arial" pitchFamily="34" charset="0"/>
              </a:defRPr>
            </a:lvl4pPr>
            <a:lvl5pPr marL="0" indent="0" algn="l" defTabSz="1018228" rtl="0" eaLnBrk="1" latinLnBrk="0" hangingPunct="1">
              <a:lnSpc>
                <a:spcPct val="110000"/>
              </a:lnSpc>
              <a:spcBef>
                <a:spcPts val="599"/>
              </a:spcBef>
              <a:buFontTx/>
              <a:buNone/>
              <a:defRPr sz="11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nSpc>
                <a:spcPct val="120000"/>
              </a:lnSpc>
              <a:spcAft>
                <a:spcPts val="0"/>
              </a:spcAft>
            </a:pPr>
            <a:r>
              <a:rPr lang="en-US" sz="1000" b="1" dirty="0"/>
              <a:t>Comeback Kid</a:t>
            </a:r>
          </a:p>
          <a:p>
            <a:pPr>
              <a:lnSpc>
                <a:spcPct val="100000"/>
              </a:lnSpc>
            </a:pPr>
            <a:r>
              <a:rPr lang="en-US" sz="900" dirty="0">
                <a:solidFill>
                  <a:schemeClr val="bg1">
                    <a:lumMod val="50000"/>
                  </a:schemeClr>
                </a:solidFill>
              </a:rPr>
              <a:t>Cumulative return difference for value minus growth in US stocks over the four quarters following two-quarter periods during which value underperformed by </a:t>
            </a:r>
            <a:br>
              <a:rPr lang="en-US" sz="900" dirty="0">
                <a:solidFill>
                  <a:schemeClr val="bg1">
                    <a:lumMod val="50000"/>
                  </a:schemeClr>
                </a:solidFill>
              </a:rPr>
            </a:br>
            <a:r>
              <a:rPr lang="en-US" sz="900" dirty="0">
                <a:solidFill>
                  <a:schemeClr val="bg1">
                    <a:lumMod val="50000"/>
                  </a:schemeClr>
                </a:solidFill>
              </a:rPr>
              <a:t>–20% or outperformed by +20%.</a:t>
            </a:r>
          </a:p>
        </p:txBody>
      </p:sp>
      <p:cxnSp>
        <p:nvCxnSpPr>
          <p:cNvPr id="22" name="Straight Connector 21">
            <a:extLst>
              <a:ext uri="{FF2B5EF4-FFF2-40B4-BE49-F238E27FC236}">
                <a16:creationId xmlns:a16="http://schemas.microsoft.com/office/drawing/2014/main" id="{EA5BFF70-BEA3-772F-4AA7-26E764A125DD}"/>
              </a:ext>
            </a:extLst>
          </p:cNvPr>
          <p:cNvCxnSpPr>
            <a:cxnSpLocks/>
          </p:cNvCxnSpPr>
          <p:nvPr/>
        </p:nvCxnSpPr>
        <p:spPr>
          <a:xfrm>
            <a:off x="4638502" y="1981200"/>
            <a:ext cx="4810298"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7" name="Picture Placeholder 6" descr="A red and white logo&#10;&#10;Description automatically generated">
            <a:extLst>
              <a:ext uri="{FF2B5EF4-FFF2-40B4-BE49-F238E27FC236}">
                <a16:creationId xmlns:a16="http://schemas.microsoft.com/office/drawing/2014/main" id="{A7501BBA-986D-595A-158F-CBD0090AD36A}"/>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p:pic>
    </p:spTree>
    <p:extLst>
      <p:ext uri="{BB962C8B-B14F-4D97-AF65-F5344CB8AC3E}">
        <p14:creationId xmlns:p14="http://schemas.microsoft.com/office/powerpoint/2010/main" val="3577698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ssetID" descr="svtx:content/slide/@id">
            <a:extLst>
              <a:ext uri="{FF2B5EF4-FFF2-40B4-BE49-F238E27FC236}">
                <a16:creationId xmlns:a16="http://schemas.microsoft.com/office/drawing/2014/main" id="{C07BE4F8-6148-F63E-6316-36014890691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135209</a:t>
            </a:r>
          </a:p>
        </p:txBody>
      </p:sp>
      <p:sp>
        <p:nvSpPr>
          <p:cNvPr id="2" name="Title 1"/>
          <p:cNvSpPr>
            <a:spLocks noGrp="1"/>
          </p:cNvSpPr>
          <p:nvPr>
            <p:ph type="title"/>
          </p:nvPr>
        </p:nvSpPr>
        <p:spPr>
          <a:xfrm>
            <a:off x="529812" y="657966"/>
            <a:ext cx="9052560" cy="521864"/>
          </a:xfrm>
        </p:spPr>
        <p:txBody>
          <a:bodyPr/>
          <a:lstStyle/>
          <a:p>
            <a:r>
              <a:rPr lang="en-US" dirty="0"/>
              <a:t>When Value Delivers—Disclosures</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16</a:t>
            </a:fld>
            <a:endParaRPr lang="en-US" dirty="0"/>
          </a:p>
        </p:txBody>
      </p:sp>
      <p:pic>
        <p:nvPicPr>
          <p:cNvPr id="5" name="Picture Placeholder 4" descr="A red and white logo&#10;&#10;Description automatically generated">
            <a:extLst>
              <a:ext uri="{FF2B5EF4-FFF2-40B4-BE49-F238E27FC236}">
                <a16:creationId xmlns:a16="http://schemas.microsoft.com/office/drawing/2014/main" id="{2FD4CF2A-C5B9-5E6F-1035-4B992061C54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r>
              <a:rPr lang="en-US" sz="1000" b="1" dirty="0"/>
              <a:t>Past performance is no guarantee of future results. </a:t>
            </a:r>
          </a:p>
          <a:p>
            <a:r>
              <a:rPr lang="en-US" sz="1000" dirty="0"/>
              <a:t>In USD. July 1926–June 2023. Quarterly returns for value and growth based on the </a:t>
            </a:r>
            <a:r>
              <a:rPr lang="en-US" sz="1000" dirty="0" err="1"/>
              <a:t>Fama</a:t>
            </a:r>
            <a:r>
              <a:rPr lang="en-US" sz="1000" dirty="0"/>
              <a:t>/French US Value Research Index and the </a:t>
            </a:r>
            <a:r>
              <a:rPr lang="en-US" sz="1000" dirty="0" err="1"/>
              <a:t>Fama</a:t>
            </a:r>
            <a:r>
              <a:rPr lang="en-US" sz="1000" dirty="0"/>
              <a:t>/French US Growth Research Index, respectively. Data provided by </a:t>
            </a:r>
            <a:r>
              <a:rPr lang="en-US" sz="1000" dirty="0" err="1"/>
              <a:t>Fama</a:t>
            </a:r>
            <a:r>
              <a:rPr lang="en-US" sz="1000" dirty="0"/>
              <a:t>/French. The </a:t>
            </a:r>
            <a:r>
              <a:rPr lang="en-US" sz="1000" dirty="0" err="1"/>
              <a:t>Fama</a:t>
            </a:r>
            <a:r>
              <a:rPr lang="en-US" sz="1000" dirty="0"/>
              <a:t>/French indices represent academic concepts that may be used in portfolio construction and are not available for direct investment or for use as a benchmark.  Index returns are not representative of actual portfolios and do not reflect costs and fees associated with an actual investment. See “Index Descriptions” for descriptions of the </a:t>
            </a:r>
            <a:r>
              <a:rPr lang="en-US" sz="1000" dirty="0" err="1"/>
              <a:t>Fama</a:t>
            </a:r>
            <a:r>
              <a:rPr lang="en-US" sz="1000" dirty="0"/>
              <a:t>/French index data.</a:t>
            </a:r>
          </a:p>
          <a:p>
            <a:r>
              <a:rPr lang="en-US" sz="1000" b="1" dirty="0"/>
              <a:t>Index Descriptions:</a:t>
            </a:r>
            <a:r>
              <a:rPr lang="en-US" sz="1000" dirty="0"/>
              <a:t> </a:t>
            </a:r>
            <a:r>
              <a:rPr lang="en-US" sz="1000" dirty="0" err="1"/>
              <a:t>Fama</a:t>
            </a:r>
            <a:r>
              <a:rPr lang="en-US" sz="1000" dirty="0"/>
              <a:t>/French US Value Research Index: Provided by </a:t>
            </a:r>
            <a:r>
              <a:rPr lang="en-US" sz="1000" dirty="0" err="1"/>
              <a:t>Fama</a:t>
            </a:r>
            <a:r>
              <a:rPr lang="en-US" sz="1000" dirty="0"/>
              <a:t>/French from CRSP securities data. Includes the lower 30% in price-to-book of NYSE securities (plus NYSE Amex equivalents since July 1962 and Nasdaq equivalents since 1973). </a:t>
            </a:r>
            <a:r>
              <a:rPr lang="en-US" sz="1000" dirty="0" err="1"/>
              <a:t>Fama</a:t>
            </a:r>
            <a:r>
              <a:rPr lang="en-US" sz="1000" dirty="0"/>
              <a:t>/French US Growth Research Index: Provided by </a:t>
            </a:r>
            <a:r>
              <a:rPr lang="en-US" sz="1000" dirty="0" err="1"/>
              <a:t>Fama</a:t>
            </a:r>
            <a:r>
              <a:rPr lang="en-US" sz="1000" dirty="0"/>
              <a:t>/French from CRSP securities data. Includes the higher 30% in price-to-book of NYSE securities (plus NYSE Amex equivalents since July 1962 and Nasdaq equivalents since 1973).</a:t>
            </a:r>
          </a:p>
          <a:p>
            <a:r>
              <a:rPr lang="en-US" sz="1000" b="1" dirty="0"/>
              <a:t>Disclosures</a:t>
            </a:r>
          </a:p>
          <a:p>
            <a:r>
              <a:rPr lang="en-US" sz="1000" dirty="0"/>
              <a:t>All expressions of opinion are subject to change. This information is not meant to constitute investment advice, a recommendation of any securities product or investment strategy (including account type), or an offer of any services or products for sale, nor is it intended to provide a sufficient basis on which to make an investment decision. Investors should consult with a financial professional regarding their individual circumstances before making investment decisions. Diversification neither assures a profit nor guarantees against loss in a declining market.</a:t>
            </a:r>
          </a:p>
          <a:p>
            <a:r>
              <a:rPr lang="en-US" sz="1000" dirty="0"/>
              <a:t>The information in this material is intended for the recipient’s background information and use only. It is provided in good faith and without any warranty or representation as to accuracy or completeness. Information and opinions presented in this material have been obtained or derived from sources believed by Dimensional to be reliable, and Dimensional has reasonable grounds to believe that all factual information herein is true as at the date of this material. It does not constitute investment advice, a recommendation, or an offer of any services or products for sale and is not intended to provide a sufficient basis on which to make an investment decision. Before acting on any information in this document, you should consider whether it is appropriate for your particular circumstances and, if appropriate, seek professional advice. It is the responsibility of any persons wishing to make a purchase to inform themselves of and observe all applicable laws and regulations. Unauthorized reproduction or transmission of this material is strictly prohibited. Dimensional accepts no responsibility for loss arising from the use of the information contained herein.</a:t>
            </a:r>
          </a:p>
          <a:p>
            <a:r>
              <a:rPr lang="en-US" sz="1000" dirty="0"/>
              <a:t>This material is not directed at any person in any jurisdiction where the availability of this material is prohibited or would subject Dimensional or its products or services to any registration, licensing, or other such legal requirements within the jurisdiction.</a:t>
            </a:r>
          </a:p>
          <a:p>
            <a:r>
              <a:rPr lang="en-US" sz="1000" dirty="0"/>
              <a:t>“Dimensional”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r>
              <a:rPr lang="en-US" sz="1000" b="1" dirty="0"/>
              <a:t>RISKS</a:t>
            </a:r>
          </a:p>
          <a:p>
            <a:r>
              <a:rPr lang="en-US" sz="1000" dirty="0"/>
              <a:t>Investments involve risks. The investment return and principal value of an investment may fluctuate so that an investor’s shares, when redeemed, may be worth more or less than their original value. Past performance is not a guarantee of future results. There is no guarantee strategies will be successful.</a:t>
            </a:r>
          </a:p>
          <a:p>
            <a:r>
              <a:rPr lang="en-US" sz="1000" dirty="0"/>
              <a:t>Dimensional Fund Advisors LP is an investment advisor registered with the Securities and Exchange Commission.</a:t>
            </a:r>
          </a:p>
          <a:p>
            <a:r>
              <a:rPr lang="en-US" sz="1000" dirty="0"/>
              <a:t>Investment products: • Not FDIC Insured • Not Bank Guaranteed • May Lose Value</a:t>
            </a:r>
          </a:p>
          <a:p>
            <a:r>
              <a:rPr lang="en-US" sz="1000" dirty="0"/>
              <a:t>Dimensional Fund Advisors does not have any bank affiliates.</a:t>
            </a:r>
          </a:p>
        </p:txBody>
      </p:sp>
      <p:sp>
        <p:nvSpPr>
          <p:cNvPr id="4" name="Text Placeholder 3"/>
          <p:cNvSpPr>
            <a:spLocks noGrp="1"/>
          </p:cNvSpPr>
          <p:nvPr>
            <p:ph type="body" sz="quarter" idx="14"/>
          </p:nvPr>
        </p:nvSpPr>
        <p:spPr>
          <a:xfrm>
            <a:off x="529813" y="1067438"/>
            <a:ext cx="8823326" cy="346075"/>
          </a:xfrm>
        </p:spPr>
        <p:txBody>
          <a:bodyPr/>
          <a:lstStyle/>
          <a:p>
            <a:r>
              <a:rPr lang="en-US" dirty="0"/>
              <a:t>(continued from page 15)</a:t>
            </a:r>
          </a:p>
        </p:txBody>
      </p:sp>
    </p:spTree>
    <p:extLst>
      <p:ext uri="{BB962C8B-B14F-4D97-AF65-F5344CB8AC3E}">
        <p14:creationId xmlns:p14="http://schemas.microsoft.com/office/powerpoint/2010/main" val="327037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E82A28F4-6BD7-49BA-FF1C-D12CDC5717B5}"/>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135210</a:t>
            </a:r>
          </a:p>
        </p:txBody>
      </p:sp>
      <p:sp>
        <p:nvSpPr>
          <p:cNvPr id="2" name="Title 1"/>
          <p:cNvSpPr>
            <a:spLocks noGrp="1"/>
          </p:cNvSpPr>
          <p:nvPr>
            <p:ph type="title"/>
          </p:nvPr>
        </p:nvSpPr>
        <p:spPr>
          <a:xfrm>
            <a:off x="520287" y="648441"/>
            <a:ext cx="9052560" cy="521864"/>
          </a:xfrm>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pic>
        <p:nvPicPr>
          <p:cNvPr id="9" name="Picture Placeholder 8" descr="A red and white logo&#10;&#10;Description automatically generated">
            <a:extLst>
              <a:ext uri="{FF2B5EF4-FFF2-40B4-BE49-F238E27FC236}">
                <a16:creationId xmlns:a16="http://schemas.microsoft.com/office/drawing/2014/main" id="{4A5FA345-3DC7-198B-87BC-C465EC2931D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6" name="Text Placeholder 5"/>
          <p:cNvSpPr>
            <a:spLocks noGrp="1"/>
          </p:cNvSpPr>
          <p:nvPr>
            <p:ph type="body" sz="quarter" idx="14"/>
          </p:nvPr>
        </p:nvSpPr>
        <p:spPr>
          <a:xfrm>
            <a:off x="520288" y="1057913"/>
            <a:ext cx="8823326" cy="346075"/>
          </a:xfrm>
        </p:spPr>
        <p:txBody>
          <a:bodyPr/>
          <a:lstStyle/>
          <a:p>
            <a:r>
              <a:rPr lang="en-US" dirty="0">
                <a:highlight>
                  <a:srgbClr val="FFFFFF"/>
                </a:highlight>
              </a:rPr>
              <a:t>Third quarter 2023</a:t>
            </a:r>
          </a:p>
        </p:txBody>
      </p:sp>
      <p:sp>
        <p:nvSpPr>
          <p:cNvPr id="14" name="Text Placeholder 13"/>
          <p:cNvSpPr>
            <a:spLocks noGrp="1"/>
          </p:cNvSpPr>
          <p:nvPr>
            <p:ph type="body" sz="quarter" idx="17"/>
          </p:nvPr>
        </p:nvSpPr>
        <p:spPr>
          <a:xfrm>
            <a:off x="4702811" y="1738848"/>
            <a:ext cx="3850640" cy="5205079"/>
          </a:xfrm>
        </p:spPr>
        <p:txBody>
          <a:bodyPr/>
          <a:lstStyle/>
          <a:p>
            <a:pPr>
              <a:lnSpc>
                <a:spcPct val="130000"/>
              </a:lnSpc>
              <a:spcBef>
                <a:spcPts val="1000"/>
              </a:spcBef>
            </a:pPr>
            <a:r>
              <a:rPr lang="en-US" dirty="0"/>
              <a:t>Overview:</a:t>
            </a:r>
          </a:p>
          <a:p>
            <a:pPr lvl="1">
              <a:lnSpc>
                <a:spcPct val="100000"/>
              </a:lnSpc>
              <a:spcBef>
                <a:spcPts val="1100"/>
              </a:spcBef>
            </a:pPr>
            <a:r>
              <a:rPr lang="en-US" dirty="0"/>
              <a:t>Market Summary</a:t>
            </a:r>
          </a:p>
          <a:p>
            <a:pPr lvl="1">
              <a:lnSpc>
                <a:spcPct val="100000"/>
              </a:lnSpc>
              <a:spcBef>
                <a:spcPts val="1100"/>
              </a:spcBef>
            </a:pPr>
            <a:r>
              <a:rPr lang="en-US" dirty="0"/>
              <a:t>World Stock Market Performance	</a:t>
            </a:r>
          </a:p>
          <a:p>
            <a:pPr lvl="1">
              <a:lnSpc>
                <a:spcPct val="100000"/>
              </a:lnSpc>
              <a:spcBef>
                <a:spcPts val="1100"/>
              </a:spcBef>
            </a:pPr>
            <a:r>
              <a:rPr lang="en-US" dirty="0"/>
              <a:t>US Stocks	</a:t>
            </a:r>
          </a:p>
          <a:p>
            <a:pPr lvl="1">
              <a:lnSpc>
                <a:spcPct val="100000"/>
              </a:lnSpc>
              <a:spcBef>
                <a:spcPts val="1100"/>
              </a:spcBef>
            </a:pPr>
            <a:r>
              <a:rPr lang="en-US" dirty="0"/>
              <a:t>International Developed Stocks</a:t>
            </a:r>
          </a:p>
          <a:p>
            <a:pPr lvl="1">
              <a:lnSpc>
                <a:spcPct val="100000"/>
              </a:lnSpc>
              <a:spcBef>
                <a:spcPts val="1100"/>
              </a:spcBef>
            </a:pPr>
            <a:r>
              <a:rPr lang="en-US" dirty="0"/>
              <a:t>Emerging Markets Stocks</a:t>
            </a:r>
          </a:p>
          <a:p>
            <a:pPr lvl="1">
              <a:lnSpc>
                <a:spcPct val="100000"/>
              </a:lnSpc>
              <a:spcBef>
                <a:spcPts val="1100"/>
              </a:spcBef>
            </a:pPr>
            <a:r>
              <a:rPr lang="en-US" dirty="0"/>
              <a:t>Country Returns</a:t>
            </a:r>
          </a:p>
          <a:p>
            <a:pPr lvl="1">
              <a:lnSpc>
                <a:spcPct val="100000"/>
              </a:lnSpc>
              <a:spcBef>
                <a:spcPts val="1100"/>
              </a:spcBef>
            </a:pPr>
            <a:r>
              <a:rPr lang="en-US" dirty="0"/>
              <a:t>Real Estate Investment Trusts (REITs)</a:t>
            </a:r>
          </a:p>
          <a:p>
            <a:pPr lvl="1">
              <a:lnSpc>
                <a:spcPct val="100000"/>
              </a:lnSpc>
              <a:spcBef>
                <a:spcPts val="1100"/>
              </a:spcBef>
            </a:pPr>
            <a:r>
              <a:rPr lang="en-US" dirty="0"/>
              <a:t>Commodities</a:t>
            </a:r>
          </a:p>
          <a:p>
            <a:pPr lvl="1">
              <a:lnSpc>
                <a:spcPct val="100000"/>
              </a:lnSpc>
              <a:spcBef>
                <a:spcPts val="1100"/>
              </a:spcBef>
            </a:pPr>
            <a:r>
              <a:rPr lang="en-US" dirty="0"/>
              <a:t>Fixed Income 	</a:t>
            </a:r>
          </a:p>
          <a:p>
            <a:pPr lvl="1">
              <a:lnSpc>
                <a:spcPct val="100000"/>
              </a:lnSpc>
              <a:spcBef>
                <a:spcPts val="1100"/>
              </a:spcBef>
            </a:pPr>
            <a:r>
              <a:rPr lang="en-US" dirty="0"/>
              <a:t>Global Fixed Income 	</a:t>
            </a:r>
          </a:p>
          <a:p>
            <a:pPr lvl="1">
              <a:lnSpc>
                <a:spcPct val="100000"/>
              </a:lnSpc>
              <a:spcBef>
                <a:spcPts val="1100"/>
              </a:spcBef>
            </a:pPr>
            <a:r>
              <a:rPr lang="en-US" dirty="0"/>
              <a:t>Quarterly Topic: When Value Delivers</a:t>
            </a:r>
          </a:p>
        </p:txBody>
      </p:sp>
      <p:sp>
        <p:nvSpPr>
          <p:cNvPr id="33" name="Text Placeholder 32"/>
          <p:cNvSpPr>
            <a:spLocks noGrp="1"/>
          </p:cNvSpPr>
          <p:nvPr>
            <p:ph type="body" sz="quarter" idx="18"/>
          </p:nvPr>
        </p:nvSpPr>
        <p:spPr>
          <a:xfrm>
            <a:off x="540295" y="1819078"/>
            <a:ext cx="3642042" cy="4808538"/>
          </a:xfrm>
        </p:spPr>
        <p:txBody>
          <a:bodyPr/>
          <a:lstStyle/>
          <a:p>
            <a:r>
              <a:rPr lang="en-US" dirty="0"/>
              <a:t>This report features world capital market performance and a timeline of events for the past quarter. It begins with a global overview, then features the returns of stock and bond asset classes in the US and international markets. The report concludes with a quarterly topic.</a:t>
            </a:r>
          </a:p>
          <a:p>
            <a:endParaRPr lang="en-US" dirty="0"/>
          </a:p>
        </p:txBody>
      </p:sp>
    </p:spTree>
    <p:extLst>
      <p:ext uri="{BB962C8B-B14F-4D97-AF65-F5344CB8AC3E}">
        <p14:creationId xmlns:p14="http://schemas.microsoft.com/office/powerpoint/2010/main" val="286082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1A4D5960-C30B-F4D9-D401-BBD823A03C81}"/>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135211</a:t>
            </a:r>
          </a:p>
        </p:txBody>
      </p:sp>
      <p:graphicFrame>
        <p:nvGraphicFramePr>
          <p:cNvPr id="16" name="Table 6">
            <a:extLst>
              <a:ext uri="{FF2B5EF4-FFF2-40B4-BE49-F238E27FC236}">
                <a16:creationId xmlns:a16="http://schemas.microsoft.com/office/drawing/2014/main" id="{E16D59B7-3272-4C13-8DCA-0BA7E9F3767F}"/>
              </a:ext>
            </a:extLst>
          </p:cNvPr>
          <p:cNvGraphicFramePr>
            <a:graphicFrameLocks noGrp="1"/>
          </p:cNvGraphicFramePr>
          <p:nvPr>
            <p:extLst>
              <p:ext uri="{D42A27DB-BD31-4B8C-83A1-F6EECF244321}">
                <p14:modId xmlns:p14="http://schemas.microsoft.com/office/powerpoint/2010/main" val="268289161"/>
              </p:ext>
            </p:extLst>
          </p:nvPr>
        </p:nvGraphicFramePr>
        <p:xfrm>
          <a:off x="609600" y="1974811"/>
          <a:ext cx="8839198" cy="4631845"/>
        </p:xfrm>
        <a:graphic>
          <a:graphicData uri="http://schemas.openxmlformats.org/drawingml/2006/table">
            <a:tbl>
              <a:tblPr firstRow="1" bandRow="1">
                <a:tableStyleId>{2D5ABB26-0587-4C30-8999-92F81FD0307C}</a:tableStyleId>
              </a:tblPr>
              <a:tblGrid>
                <a:gridCol w="1781763">
                  <a:extLst>
                    <a:ext uri="{9D8B030D-6E8A-4147-A177-3AD203B41FA5}">
                      <a16:colId xmlns:a16="http://schemas.microsoft.com/office/drawing/2014/main" val="1535697821"/>
                    </a:ext>
                  </a:extLst>
                </a:gridCol>
                <a:gridCol w="1147050">
                  <a:extLst>
                    <a:ext uri="{9D8B030D-6E8A-4147-A177-3AD203B41FA5}">
                      <a16:colId xmlns:a16="http://schemas.microsoft.com/office/drawing/2014/main" val="3722691688"/>
                    </a:ext>
                  </a:extLst>
                </a:gridCol>
                <a:gridCol w="1147050">
                  <a:extLst>
                    <a:ext uri="{9D8B030D-6E8A-4147-A177-3AD203B41FA5}">
                      <a16:colId xmlns:a16="http://schemas.microsoft.com/office/drawing/2014/main" val="1511499536"/>
                    </a:ext>
                  </a:extLst>
                </a:gridCol>
                <a:gridCol w="1147050">
                  <a:extLst>
                    <a:ext uri="{9D8B030D-6E8A-4147-A177-3AD203B41FA5}">
                      <a16:colId xmlns:a16="http://schemas.microsoft.com/office/drawing/2014/main" val="3970493082"/>
                    </a:ext>
                  </a:extLst>
                </a:gridCol>
                <a:gridCol w="1147050">
                  <a:extLst>
                    <a:ext uri="{9D8B030D-6E8A-4147-A177-3AD203B41FA5}">
                      <a16:colId xmlns:a16="http://schemas.microsoft.com/office/drawing/2014/main" val="1761197817"/>
                    </a:ext>
                  </a:extLst>
                </a:gridCol>
                <a:gridCol w="208280">
                  <a:extLst>
                    <a:ext uri="{9D8B030D-6E8A-4147-A177-3AD203B41FA5}">
                      <a16:colId xmlns:a16="http://schemas.microsoft.com/office/drawing/2014/main" val="685345922"/>
                    </a:ext>
                  </a:extLst>
                </a:gridCol>
                <a:gridCol w="1130763">
                  <a:extLst>
                    <a:ext uri="{9D8B030D-6E8A-4147-A177-3AD203B41FA5}">
                      <a16:colId xmlns:a16="http://schemas.microsoft.com/office/drawing/2014/main" val="3406411067"/>
                    </a:ext>
                  </a:extLst>
                </a:gridCol>
                <a:gridCol w="1130192">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a:solidFill>
                            <a:schemeClr val="tx1"/>
                          </a:solidFill>
                        </a:rPr>
                        <a:t>US Stock</a:t>
                      </a:r>
                    </a:p>
                    <a:p>
                      <a:pPr algn="ctr"/>
                      <a:r>
                        <a:rPr lang="en-US" sz="900">
                          <a:solidFill>
                            <a:schemeClr val="tx1"/>
                          </a:solidFill>
                        </a:rPr>
                        <a:t>Market</a:t>
                      </a:r>
                      <a:endParaRPr lang="en-US" sz="900" dirty="0">
                        <a:solidFill>
                          <a:schemeClr val="tx1"/>
                        </a:solidFill>
                      </a:endParaRPr>
                    </a:p>
                  </a:txBody>
                  <a:tcPr anchor="b"/>
                </a:tc>
                <a:tc>
                  <a:txBody>
                    <a:bodyPr/>
                    <a:lstStyle/>
                    <a:p>
                      <a:pPr algn="ctr"/>
                      <a:r>
                        <a:rPr lang="en-US" sz="900">
                          <a:solidFill>
                            <a:schemeClr val="tx1"/>
                          </a:solidFill>
                        </a:rPr>
                        <a:t>International Developed Stocks</a:t>
                      </a:r>
                      <a:endParaRPr lang="en-US" sz="900" dirty="0">
                        <a:solidFill>
                          <a:schemeClr val="tx1"/>
                        </a:solidFill>
                      </a:endParaRPr>
                    </a:p>
                  </a:txBody>
                  <a:tcPr anchor="b"/>
                </a:tc>
                <a:tc>
                  <a:txBody>
                    <a:bodyPr/>
                    <a:lstStyle/>
                    <a:p>
                      <a:pPr algn="ctr"/>
                      <a:r>
                        <a:rPr lang="en-US" sz="900">
                          <a:solidFill>
                            <a:schemeClr val="tx1"/>
                          </a:solidFill>
                        </a:rPr>
                        <a:t>Emerging</a:t>
                      </a:r>
                    </a:p>
                    <a:p>
                      <a:pPr algn="ctr"/>
                      <a:r>
                        <a:rPr lang="en-US" sz="900">
                          <a:solidFill>
                            <a:schemeClr val="tx1"/>
                          </a:solidFill>
                        </a:rPr>
                        <a:t>Markets Stocks</a:t>
                      </a:r>
                      <a:endParaRPr lang="en-US" sz="900" dirty="0">
                        <a:solidFill>
                          <a:schemeClr val="tx1"/>
                        </a:solidFill>
                      </a:endParaRPr>
                    </a:p>
                  </a:txBody>
                  <a:tcPr anchor="b"/>
                </a:tc>
                <a:tc>
                  <a:txBody>
                    <a:bodyPr/>
                    <a:lstStyle/>
                    <a:p>
                      <a:pPr algn="ctr"/>
                      <a:r>
                        <a:rPr lang="en-US" sz="900">
                          <a:solidFill>
                            <a:schemeClr val="tx1"/>
                          </a:solidFill>
                        </a:rPr>
                        <a:t>Global</a:t>
                      </a:r>
                    </a:p>
                    <a:p>
                      <a:pPr algn="ctr"/>
                      <a:r>
                        <a:rPr lang="en-US" sz="900">
                          <a:solidFill>
                            <a:schemeClr val="tx1"/>
                          </a:solidFill>
                        </a:rPr>
                        <a:t>Real Estate</a:t>
                      </a:r>
                      <a:endParaRPr lang="en-US" sz="900" dirty="0">
                        <a:solidFill>
                          <a:schemeClr val="tx1"/>
                        </a:solidFill>
                      </a:endParaRPr>
                    </a:p>
                  </a:txBody>
                  <a:tcPr anchor="b"/>
                </a:tc>
                <a:tc>
                  <a:txBody>
                    <a:bodyPr/>
                    <a:lstStyle/>
                    <a:p>
                      <a:pPr algn="ctr"/>
                      <a:endParaRPr lang="en-US" sz="900" dirty="0">
                        <a:solidFill>
                          <a:schemeClr val="tx1"/>
                        </a:solidFill>
                      </a:endParaRPr>
                    </a:p>
                  </a:txBody>
                  <a:tcPr anchor="b"/>
                </a:tc>
                <a:tc>
                  <a:txBody>
                    <a:bodyPr/>
                    <a:lstStyle/>
                    <a:p>
                      <a:pPr algn="ctr"/>
                      <a:r>
                        <a:rPr lang="en-US" sz="900">
                          <a:solidFill>
                            <a:schemeClr val="tx1"/>
                          </a:solidFill>
                        </a:rPr>
                        <a:t>US Bond </a:t>
                      </a:r>
                    </a:p>
                    <a:p>
                      <a:pPr algn="ctr"/>
                      <a:r>
                        <a:rPr lang="en-US" sz="900">
                          <a:solidFill>
                            <a:schemeClr val="tx1"/>
                          </a:solidFill>
                        </a:rPr>
                        <a:t>Market</a:t>
                      </a:r>
                      <a:endParaRPr lang="en-US" sz="900" dirty="0">
                        <a:solidFill>
                          <a:schemeClr val="tx1"/>
                        </a:solidFill>
                      </a:endParaRP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mj-lt"/>
                        </a:rPr>
                        <a:t>Q3 2023</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latin typeface="+mj-lt"/>
                      </a:endParaRPr>
                    </a:p>
                  </a:txBody>
                  <a:tcPr anchor="b">
                    <a:solidFill>
                      <a:schemeClr val="bg1">
                        <a:lumMod val="85000"/>
                      </a:schemeClr>
                    </a:solidFill>
                  </a:tcPr>
                </a:tc>
                <a:tc gridSpan="2">
                  <a:txBody>
                    <a:bodyPr/>
                    <a:lstStyle/>
                    <a:p>
                      <a:pPr algn="ctr"/>
                      <a:r>
                        <a:rPr lang="en-US" sz="1100" dirty="0">
                          <a:solidFill>
                            <a:schemeClr val="bg1"/>
                          </a:solidFill>
                          <a:latin typeface="+mj-lt"/>
                        </a:rPr>
                        <a:t>BONDS</a:t>
                      </a:r>
                      <a:endParaRPr lang="en-US" sz="1200" dirty="0">
                        <a:solidFill>
                          <a:schemeClr val="bg1"/>
                        </a:solidFill>
                        <a:latin typeface="+mj-lt"/>
                      </a:endParaRP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462888">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rgbClr val="C00000"/>
                          </a:solidFill>
                          <a:latin typeface="+mn-lt"/>
                          <a:ea typeface="+mn-ea"/>
                          <a:cs typeface="+mn-cs"/>
                        </a:rPr>
                        <a:t>-3.25%</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rgbClr val="C00000"/>
                          </a:solidFill>
                          <a:latin typeface="+mn-lt"/>
                          <a:ea typeface="+mn-ea"/>
                          <a:cs typeface="+mn-cs"/>
                        </a:rPr>
                        <a:t>-4.10%</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rgbClr val="C00000"/>
                          </a:solidFill>
                          <a:latin typeface="+mn-lt"/>
                          <a:ea typeface="+mn-ea"/>
                          <a:cs typeface="+mn-cs"/>
                        </a:rPr>
                        <a:t>-2.93%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rgbClr val="C00000"/>
                          </a:solidFill>
                          <a:latin typeface="+mn-lt"/>
                          <a:ea typeface="+mn-ea"/>
                          <a:cs typeface="+mn-cs"/>
                        </a:rPr>
                        <a:t>-6.49%</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endParaRPr lang="en-US" sz="1200" kern="1200" dirty="0">
                        <a:solidFill>
                          <a:srgbClr val="C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rgbClr val="C00000"/>
                          </a:solidFill>
                          <a:latin typeface="+mn-lt"/>
                          <a:ea typeface="+mn-ea"/>
                          <a:cs typeface="+mn-cs"/>
                        </a:rPr>
                        <a:t>-3.23%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rgbClr val="C00000"/>
                          </a:solidFill>
                          <a:latin typeface="+mn-lt"/>
                          <a:ea typeface="+mn-ea"/>
                          <a:cs typeface="+mn-cs"/>
                        </a:rPr>
                        <a:t>-0.78%</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907427">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231599">
                <a:tc>
                  <a:txBody>
                    <a:bodyPr/>
                    <a:lstStyle/>
                    <a:p>
                      <a:endParaRPr lang="en-US" sz="1000" dirty="0"/>
                    </a:p>
                  </a:txBody>
                  <a:tcPr marL="0" marR="0" marT="0" marB="0" anchor="ctr"/>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extLst>
                  <a:ext uri="{0D108BD9-81ED-4DB2-BD59-A6C34878D82A}">
                    <a16:rowId xmlns:a16="http://schemas.microsoft.com/office/drawing/2014/main" val="1110000147"/>
                  </a:ext>
                </a:extLst>
              </a:tr>
              <a:tr h="365760">
                <a:tc>
                  <a:txBody>
                    <a:bodyPr/>
                    <a:lstStyle/>
                    <a:p>
                      <a:r>
                        <a:rPr lang="en-US" sz="1100" dirty="0">
                          <a:solidFill>
                            <a:schemeClr val="bg1"/>
                          </a:solidFill>
                          <a:latin typeface="+mj-lt"/>
                        </a:rPr>
                        <a:t>Since Jan. 2001</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tc>
                  <a:txBody>
                    <a:bodyPr/>
                    <a:lstStyle/>
                    <a:p>
                      <a:r>
                        <a:rPr lang="en-US" sz="1200"/>
                        <a:t> </a:t>
                      </a:r>
                      <a:endParaRPr lang="en-US" sz="1200" dirty="0"/>
                    </a:p>
                  </a:txBody>
                  <a:tcPr>
                    <a:solidFill>
                      <a:schemeClr val="bg1">
                        <a:lumMod val="85000"/>
                      </a:schemeClr>
                    </a:solidFill>
                  </a:tcPr>
                </a:tc>
                <a:tc>
                  <a:txBody>
                    <a:bodyPr/>
                    <a:lstStyle/>
                    <a:p>
                      <a:r>
                        <a:rPr lang="en-US" sz="1200" dirty="0"/>
                        <a:t> </a:t>
                      </a:r>
                    </a:p>
                  </a:txBody>
                  <a:tcP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555363">
                <a:tc>
                  <a:txBody>
                    <a:bodyPr/>
                    <a:lstStyle/>
                    <a:p>
                      <a:r>
                        <a:rPr lang="en-US" sz="1200" dirty="0">
                          <a:solidFill>
                            <a:schemeClr val="bg1">
                              <a:lumMod val="50000"/>
                            </a:schemeClr>
                          </a:solidFill>
                        </a:rPr>
                        <a:t>Average</a:t>
                      </a:r>
                      <a:br>
                        <a:rPr lang="en-US" sz="1200" dirty="0">
                          <a:solidFill>
                            <a:schemeClr val="bg1">
                              <a:lumMod val="50000"/>
                            </a:schemeClr>
                          </a:solidFill>
                        </a:rPr>
                      </a:br>
                      <a:r>
                        <a:rPr lang="en-US" sz="1200" dirty="0">
                          <a:solidFill>
                            <a:schemeClr val="bg1">
                              <a:lumMod val="50000"/>
                            </a:schemeClr>
                          </a:solidFill>
                        </a:rPr>
                        <a:t>Quarterly Return</a:t>
                      </a: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1.5%</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2.4%</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2.1%</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0.9%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0.9%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37252356"/>
                  </a:ext>
                </a:extLst>
              </a:tr>
              <a:tr h="320040">
                <a:tc>
                  <a:txBody>
                    <a:bodyPr/>
                    <a:lstStyle/>
                    <a:p>
                      <a:r>
                        <a:rPr lang="en-US" sz="1200" dirty="0">
                          <a:solidFill>
                            <a:schemeClr val="bg1">
                              <a:lumMod val="50000"/>
                            </a:schemeClr>
                          </a:solidFill>
                        </a:rPr>
                        <a:t>Best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22.0%</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25.9%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34.7%</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32.3%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4.6%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50843661"/>
                  </a:ext>
                </a:extLst>
              </a:tr>
              <a:tr h="320040">
                <a:tc>
                  <a:txBody>
                    <a:bodyPr/>
                    <a:lstStyle/>
                    <a:p>
                      <a:r>
                        <a:rPr lang="en-US" sz="120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2020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Q3</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2001 Q3</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120623741"/>
                  </a:ext>
                </a:extLst>
              </a:tr>
              <a:tr h="320040">
                <a:tc>
                  <a:txBody>
                    <a:bodyPr/>
                    <a:lstStyle/>
                    <a:p>
                      <a:r>
                        <a:rPr lang="en-US" sz="1200" dirty="0">
                          <a:solidFill>
                            <a:schemeClr val="bg1">
                              <a:lumMod val="50000"/>
                            </a:schemeClr>
                          </a:solidFill>
                        </a:rPr>
                        <a:t>Worst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-22.8%</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-23.3%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-27.6%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-36.1%</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-5.9%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-4.1%</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677287"/>
                  </a:ext>
                </a:extLst>
              </a:tr>
              <a:tr h="320040">
                <a:tc>
                  <a:txBody>
                    <a:bodyPr/>
                    <a:lstStyle/>
                    <a:p>
                      <a:r>
                        <a:rPr lang="en-US" sz="120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2020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2022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2022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967709083"/>
                  </a:ext>
                </a:extLst>
              </a:tr>
            </a:tbl>
          </a:graphicData>
        </a:graphic>
      </p:graphicFrame>
      <p:sp>
        <p:nvSpPr>
          <p:cNvPr id="3" name="Title 2"/>
          <p:cNvSpPr>
            <a:spLocks noGrp="1"/>
          </p:cNvSpPr>
          <p:nvPr>
            <p:ph type="title"/>
          </p:nvPr>
        </p:nvSpPr>
        <p:spPr>
          <a:xfrm>
            <a:off x="520287" y="648441"/>
            <a:ext cx="9052560" cy="521864"/>
          </a:xfrm>
        </p:spPr>
        <p:txBody>
          <a:bodyPr/>
          <a:lstStyle/>
          <a:p>
            <a:r>
              <a:rPr lang="en-US" dirty="0"/>
              <a:t>Quarterly Market Summary</a:t>
            </a:r>
          </a:p>
        </p:txBody>
      </p:sp>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dirty="0">
              <a:solidFill>
                <a:prstClr val="white">
                  <a:lumMod val="50000"/>
                </a:prstClr>
              </a:solidFill>
            </a:endParaRPr>
          </a:p>
        </p:txBody>
      </p:sp>
      <p:pic>
        <p:nvPicPr>
          <p:cNvPr id="9" name="Picture Placeholder 8" descr="A red and white logo&#10;&#10;Description automatically generated">
            <a:extLst>
              <a:ext uri="{FF2B5EF4-FFF2-40B4-BE49-F238E27FC236}">
                <a16:creationId xmlns:a16="http://schemas.microsoft.com/office/drawing/2014/main" id="{26E8E2C3-D462-4EE7-8DE3-C801B7A03A6A}"/>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6" name="Text Placeholder 5"/>
          <p:cNvSpPr>
            <a:spLocks noGrp="1"/>
          </p:cNvSpPr>
          <p:nvPr>
            <p:ph type="body" sz="quarter" idx="15"/>
          </p:nvPr>
        </p:nvSpPr>
        <p:spPr>
          <a:xfrm>
            <a:off x="529811" y="7134371"/>
            <a:ext cx="8529521"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
        <p:nvSpPr>
          <p:cNvPr id="5" name="Text Placeholder 4"/>
          <p:cNvSpPr>
            <a:spLocks noGrp="1"/>
          </p:cNvSpPr>
          <p:nvPr>
            <p:ph type="body" sz="quarter" idx="14"/>
          </p:nvPr>
        </p:nvSpPr>
        <p:spPr>
          <a:xfrm>
            <a:off x="520288" y="1067438"/>
            <a:ext cx="8823326" cy="346075"/>
          </a:xfrm>
        </p:spPr>
        <p:txBody>
          <a:bodyPr/>
          <a:lstStyle/>
          <a:p>
            <a:pPr lvl="0"/>
            <a:r>
              <a:rPr lang="en-US" dirty="0"/>
              <a:t>Index returns</a:t>
            </a:r>
          </a:p>
        </p:txBody>
      </p:sp>
      <p:sp>
        <p:nvSpPr>
          <p:cNvPr id="17" name="Up Arrow 2">
            <a:extLst>
              <a:ext uri="{FF2B5EF4-FFF2-40B4-BE49-F238E27FC236}">
                <a16:creationId xmlns:a16="http://schemas.microsoft.com/office/drawing/2014/main" id="{53786083-19F6-42BC-8010-7B1BC75C2112}"/>
              </a:ext>
            </a:extLst>
          </p:cNvPr>
          <p:cNvSpPr/>
          <p:nvPr/>
        </p:nvSpPr>
        <p:spPr>
          <a:xfrm>
            <a:off x="2625090" y="3203384"/>
            <a:ext cx="672573" cy="733671"/>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0" name="Up Arrow 2">
            <a:extLst>
              <a:ext uri="{FF2B5EF4-FFF2-40B4-BE49-F238E27FC236}">
                <a16:creationId xmlns:a16="http://schemas.microsoft.com/office/drawing/2014/main" id="{6505E20A-1D55-4D74-A2FA-4E0537E5A6A7}"/>
              </a:ext>
            </a:extLst>
          </p:cNvPr>
          <p:cNvSpPr/>
          <p:nvPr/>
        </p:nvSpPr>
        <p:spPr>
          <a:xfrm>
            <a:off x="3777043" y="3203384"/>
            <a:ext cx="672573" cy="733671"/>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2" name="Up Arrow 2">
            <a:extLst>
              <a:ext uri="{FF2B5EF4-FFF2-40B4-BE49-F238E27FC236}">
                <a16:creationId xmlns:a16="http://schemas.microsoft.com/office/drawing/2014/main" id="{209D2884-3C11-4D59-8640-92FD6F0EB3D6}"/>
              </a:ext>
            </a:extLst>
          </p:cNvPr>
          <p:cNvSpPr/>
          <p:nvPr/>
        </p:nvSpPr>
        <p:spPr>
          <a:xfrm>
            <a:off x="4922172" y="3203384"/>
            <a:ext cx="672573" cy="733671"/>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3" name="Up Arrow 2">
            <a:extLst>
              <a:ext uri="{FF2B5EF4-FFF2-40B4-BE49-F238E27FC236}">
                <a16:creationId xmlns:a16="http://schemas.microsoft.com/office/drawing/2014/main" id="{7BD94D25-4CA3-4EDD-AB06-1E67881EDBEB}"/>
              </a:ext>
            </a:extLst>
          </p:cNvPr>
          <p:cNvSpPr/>
          <p:nvPr/>
        </p:nvSpPr>
        <p:spPr>
          <a:xfrm>
            <a:off x="6060477" y="3203384"/>
            <a:ext cx="672573" cy="733671"/>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a:solidFill>
                <a:sysClr val="window" lastClr="FFFFFF"/>
              </a:solidFill>
              <a:latin typeface="Arial" pitchFamily="34" charset="0"/>
              <a:cs typeface="Arial" pitchFamily="34" charset="0"/>
            </a:endParaRPr>
          </a:p>
        </p:txBody>
      </p:sp>
      <p:sp>
        <p:nvSpPr>
          <p:cNvPr id="27" name="Up Arrow 2">
            <a:extLst>
              <a:ext uri="{FF2B5EF4-FFF2-40B4-BE49-F238E27FC236}">
                <a16:creationId xmlns:a16="http://schemas.microsoft.com/office/drawing/2014/main" id="{CA72B356-EC51-4670-9D4C-C0F750A21BEA}"/>
              </a:ext>
            </a:extLst>
          </p:cNvPr>
          <p:cNvSpPr/>
          <p:nvPr/>
        </p:nvSpPr>
        <p:spPr>
          <a:xfrm>
            <a:off x="8542870" y="3203384"/>
            <a:ext cx="672573" cy="733671"/>
          </a:xfrm>
          <a:prstGeom prst="upArrow">
            <a:avLst>
              <a:gd name="adj1" fmla="val 50000"/>
              <a:gd name="adj2" fmla="val 51133"/>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solidFill>
                <a:sysClr val="window" lastClr="FFFFFF"/>
              </a:solidFill>
              <a:latin typeface="Arial" pitchFamily="34" charset="0"/>
              <a:cs typeface="Arial" pitchFamily="34" charset="0"/>
            </a:endParaRPr>
          </a:p>
        </p:txBody>
      </p:sp>
      <p:sp>
        <p:nvSpPr>
          <p:cNvPr id="8" name="Up Arrow 1">
            <a:extLst>
              <a:ext uri="{FF2B5EF4-FFF2-40B4-BE49-F238E27FC236}">
                <a16:creationId xmlns:a16="http://schemas.microsoft.com/office/drawing/2014/main" id="{69358A0D-0EAD-4DBE-BD1E-386AACFAD6F2}"/>
              </a:ext>
            </a:extLst>
          </p:cNvPr>
          <p:cNvSpPr/>
          <p:nvPr/>
        </p:nvSpPr>
        <p:spPr>
          <a:xfrm>
            <a:off x="7441136" y="3203384"/>
            <a:ext cx="672573" cy="733671"/>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0584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70FC8FC7-069C-2BCC-C2E2-3A1899C9F4B3}"/>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135212</a:t>
            </a:r>
          </a:p>
        </p:txBody>
      </p:sp>
      <p:graphicFrame>
        <p:nvGraphicFramePr>
          <p:cNvPr id="29" name="Table 6">
            <a:extLst>
              <a:ext uri="{FF2B5EF4-FFF2-40B4-BE49-F238E27FC236}">
                <a16:creationId xmlns:a16="http://schemas.microsoft.com/office/drawing/2014/main" id="{CC495690-69B0-4D19-BD99-9C9B9499B5D1}"/>
              </a:ext>
            </a:extLst>
          </p:cNvPr>
          <p:cNvGraphicFramePr>
            <a:graphicFrameLocks noGrp="1"/>
          </p:cNvGraphicFramePr>
          <p:nvPr>
            <p:extLst>
              <p:ext uri="{D42A27DB-BD31-4B8C-83A1-F6EECF244321}">
                <p14:modId xmlns:p14="http://schemas.microsoft.com/office/powerpoint/2010/main" val="105912035"/>
              </p:ext>
            </p:extLst>
          </p:nvPr>
        </p:nvGraphicFramePr>
        <p:xfrm>
          <a:off x="601716" y="1975394"/>
          <a:ext cx="8847086" cy="4792139"/>
        </p:xfrm>
        <a:graphic>
          <a:graphicData uri="http://schemas.openxmlformats.org/drawingml/2006/table">
            <a:tbl>
              <a:tblPr firstRow="1" bandRow="1">
                <a:tableStyleId>{2D5ABB26-0587-4C30-8999-92F81FD0307C}</a:tableStyleId>
              </a:tblPr>
              <a:tblGrid>
                <a:gridCol w="1783352">
                  <a:extLst>
                    <a:ext uri="{9D8B030D-6E8A-4147-A177-3AD203B41FA5}">
                      <a16:colId xmlns:a16="http://schemas.microsoft.com/office/drawing/2014/main" val="1535697821"/>
                    </a:ext>
                  </a:extLst>
                </a:gridCol>
                <a:gridCol w="1148074">
                  <a:extLst>
                    <a:ext uri="{9D8B030D-6E8A-4147-A177-3AD203B41FA5}">
                      <a16:colId xmlns:a16="http://schemas.microsoft.com/office/drawing/2014/main" val="3722691688"/>
                    </a:ext>
                  </a:extLst>
                </a:gridCol>
                <a:gridCol w="1148074">
                  <a:extLst>
                    <a:ext uri="{9D8B030D-6E8A-4147-A177-3AD203B41FA5}">
                      <a16:colId xmlns:a16="http://schemas.microsoft.com/office/drawing/2014/main" val="1511499536"/>
                    </a:ext>
                  </a:extLst>
                </a:gridCol>
                <a:gridCol w="1148074">
                  <a:extLst>
                    <a:ext uri="{9D8B030D-6E8A-4147-A177-3AD203B41FA5}">
                      <a16:colId xmlns:a16="http://schemas.microsoft.com/office/drawing/2014/main" val="3970493082"/>
                    </a:ext>
                  </a:extLst>
                </a:gridCol>
                <a:gridCol w="1148074">
                  <a:extLst>
                    <a:ext uri="{9D8B030D-6E8A-4147-A177-3AD203B41FA5}">
                      <a16:colId xmlns:a16="http://schemas.microsoft.com/office/drawing/2014/main" val="1761197817"/>
                    </a:ext>
                  </a:extLst>
                </a:gridCol>
                <a:gridCol w="209038">
                  <a:extLst>
                    <a:ext uri="{9D8B030D-6E8A-4147-A177-3AD203B41FA5}">
                      <a16:colId xmlns:a16="http://schemas.microsoft.com/office/drawing/2014/main" val="685345922"/>
                    </a:ext>
                  </a:extLst>
                </a:gridCol>
                <a:gridCol w="1131200">
                  <a:extLst>
                    <a:ext uri="{9D8B030D-6E8A-4147-A177-3AD203B41FA5}">
                      <a16:colId xmlns:a16="http://schemas.microsoft.com/office/drawing/2014/main" val="3406411067"/>
                    </a:ext>
                  </a:extLst>
                </a:gridCol>
                <a:gridCol w="1131200">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mj-lt"/>
                        </a:rPr>
                        <a:t>1 Year</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latin typeface="+mj-lt"/>
                      </a:endParaRPr>
                    </a:p>
                  </a:txBody>
                  <a:tcPr anchor="b">
                    <a:solidFill>
                      <a:schemeClr val="bg1">
                        <a:lumMod val="85000"/>
                      </a:schemeClr>
                    </a:solidFill>
                  </a:tcPr>
                </a:tc>
                <a:tc gridSpan="2">
                  <a:txBody>
                    <a:bodyPr/>
                    <a:lstStyle/>
                    <a:p>
                      <a:pPr algn="ctr"/>
                      <a:r>
                        <a:rPr lang="en-US" sz="1100" dirty="0">
                          <a:solidFill>
                            <a:schemeClr val="bg1"/>
                          </a:solidFill>
                          <a:latin typeface="+mj-lt"/>
                        </a:rPr>
                        <a:t>BONDS</a:t>
                      </a:r>
                      <a:endParaRPr lang="en-US" sz="1200" dirty="0">
                        <a:solidFill>
                          <a:schemeClr val="bg1"/>
                        </a:solidFill>
                        <a:latin typeface="+mj-lt"/>
                      </a:endParaRP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320040">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20.46%</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24.00%</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11.70%</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2.03%</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0.64%</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2.99%</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640080">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182880">
                <a:tc>
                  <a:txBody>
                    <a:bodyPr/>
                    <a:lstStyle/>
                    <a:p>
                      <a:endParaRPr lang="en-US" sz="1000" dirty="0"/>
                    </a:p>
                  </a:txBody>
                  <a:tcPr marL="0" marR="0" marT="0" marB="0" anchor="ctr"/>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extLst>
                  <a:ext uri="{0D108BD9-81ED-4DB2-BD59-A6C34878D82A}">
                    <a16:rowId xmlns:a16="http://schemas.microsoft.com/office/drawing/2014/main" val="1110000147"/>
                  </a:ext>
                </a:extLst>
              </a:tr>
              <a:tr h="365760">
                <a:tc>
                  <a:txBody>
                    <a:bodyPr/>
                    <a:lstStyle/>
                    <a:p>
                      <a:r>
                        <a:rPr lang="en-US" sz="1100" dirty="0">
                          <a:solidFill>
                            <a:schemeClr val="bg1"/>
                          </a:solidFill>
                          <a:latin typeface="+mj-lt"/>
                        </a:rPr>
                        <a:t>5 Years</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tc>
                  <a:txBody>
                    <a:bodyPr/>
                    <a:lstStyle/>
                    <a:p>
                      <a:endParaRPr lang="en-US" sz="1100" dirty="0"/>
                    </a:p>
                  </a:txBody>
                  <a:tcPr anchor="b">
                    <a:solidFill>
                      <a:schemeClr val="bg1">
                        <a:lumMod val="85000"/>
                      </a:schemeClr>
                    </a:solidFill>
                  </a:tcPr>
                </a:tc>
                <a:tc>
                  <a:txBody>
                    <a:bodyPr/>
                    <a:lstStyle/>
                    <a:p>
                      <a:r>
                        <a:rPr lang="en-US" sz="1100"/>
                        <a:t> </a:t>
                      </a:r>
                      <a:endParaRPr lang="en-US" sz="1100" dirty="0"/>
                    </a:p>
                  </a:txBody>
                  <a:tcPr anchor="b">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9.14%</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3.44%</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a:solidFill>
                            <a:schemeClr val="tx1"/>
                          </a:solidFill>
                          <a:latin typeface="+mn-lt"/>
                          <a:ea typeface="+mn-ea"/>
                          <a:cs typeface="+mn-cs"/>
                        </a:rPr>
                        <a:t>0.55%</a:t>
                      </a:r>
                      <a:endParaRPr lang="en-US" sz="1200" kern="1200" dirty="0">
                        <a:solidFill>
                          <a:schemeClr val="tx1"/>
                        </a:solidFill>
                        <a:latin typeface="+mn-lt"/>
                        <a:ea typeface="+mn-ea"/>
                        <a:cs typeface="+mn-cs"/>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0.01%</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 </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0.10%</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0.83%</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1848628370"/>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tx1"/>
                          </a:solidFill>
                        </a:rPr>
                        <a:t> </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extLst>
                  <a:ext uri="{0D108BD9-81ED-4DB2-BD59-A6C34878D82A}">
                    <a16:rowId xmlns:a16="http://schemas.microsoft.com/office/drawing/2014/main" val="3748993186"/>
                  </a:ext>
                </a:extLst>
              </a:tr>
              <a:tr h="182880">
                <a:tc>
                  <a:txBody>
                    <a:bodyPr/>
                    <a:lstStyle/>
                    <a:p>
                      <a:endParaRPr lang="en-US" sz="1200" dirty="0">
                        <a:solidFill>
                          <a:schemeClr val="bg1">
                            <a:lumMod val="50000"/>
                          </a:schemeClr>
                        </a:solidFill>
                      </a:endParaRPr>
                    </a:p>
                  </a:txBody>
                  <a:tcPr marL="0" marR="0" marT="0" marB="0" anchor="ctr">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85656914"/>
                  </a:ext>
                </a:extLst>
              </a:tr>
              <a:tr h="351611">
                <a:tc>
                  <a:txBody>
                    <a:bodyPr/>
                    <a:lstStyle/>
                    <a:p>
                      <a:r>
                        <a:rPr lang="en-US" sz="1100" dirty="0">
                          <a:solidFill>
                            <a:schemeClr val="bg1"/>
                          </a:solidFill>
                          <a:latin typeface="+mj-lt"/>
                        </a:rPr>
                        <a:t>10 Years</a:t>
                      </a:r>
                    </a:p>
                  </a:txBody>
                  <a:tcPr anchor="ctr">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85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extLst>
                  <a:ext uri="{0D108BD9-81ED-4DB2-BD59-A6C34878D82A}">
                    <a16:rowId xmlns:a16="http://schemas.microsoft.com/office/drawing/2014/main" val="1140454611"/>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11.28%</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3.84%</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2.07%</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3.12%</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 </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1.13%</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2.30%</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76537207"/>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4113928344"/>
                  </a:ext>
                </a:extLst>
              </a:tr>
            </a:tbl>
          </a:graphicData>
        </a:graphic>
      </p:graphicFrame>
      <p:sp>
        <p:nvSpPr>
          <p:cNvPr id="38" name="Up Arrow 1">
            <a:extLst>
              <a:ext uri="{FF2B5EF4-FFF2-40B4-BE49-F238E27FC236}">
                <a16:creationId xmlns:a16="http://schemas.microsoft.com/office/drawing/2014/main" id="{1F24F638-6B75-4BCB-8FA9-6C6C36E408E7}"/>
              </a:ext>
            </a:extLst>
          </p:cNvPr>
          <p:cNvSpPr/>
          <p:nvPr/>
        </p:nvSpPr>
        <p:spPr>
          <a:xfrm flipV="1">
            <a:off x="7393483"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40" name="Up Arrow 1">
            <a:extLst>
              <a:ext uri="{FF2B5EF4-FFF2-40B4-BE49-F238E27FC236}">
                <a16:creationId xmlns:a16="http://schemas.microsoft.com/office/drawing/2014/main" id="{92E1C873-4F1D-42E0-929E-A2774362B7D1}"/>
              </a:ext>
            </a:extLst>
          </p:cNvPr>
          <p:cNvSpPr/>
          <p:nvPr/>
        </p:nvSpPr>
        <p:spPr>
          <a:xfrm flipV="1">
            <a:off x="7393482"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1" name="Up Arrow 1">
            <a:extLst>
              <a:ext uri="{FF2B5EF4-FFF2-40B4-BE49-F238E27FC236}">
                <a16:creationId xmlns:a16="http://schemas.microsoft.com/office/drawing/2014/main" id="{5F1377CC-DEFE-48C8-BE72-5687A1538E5D}"/>
              </a:ext>
            </a:extLst>
          </p:cNvPr>
          <p:cNvSpPr/>
          <p:nvPr/>
        </p:nvSpPr>
        <p:spPr>
          <a:xfrm flipV="1">
            <a:off x="8542441"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3" name="Up Arrow 1">
            <a:extLst>
              <a:ext uri="{FF2B5EF4-FFF2-40B4-BE49-F238E27FC236}">
                <a16:creationId xmlns:a16="http://schemas.microsoft.com/office/drawing/2014/main" id="{28360470-3AE4-4667-B894-E695C4A41AB4}"/>
              </a:ext>
            </a:extLst>
          </p:cNvPr>
          <p:cNvSpPr/>
          <p:nvPr/>
        </p:nvSpPr>
        <p:spPr>
          <a:xfrm flipV="1">
            <a:off x="8542442"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4" name="Up Arrow 1">
            <a:extLst>
              <a:ext uri="{FF2B5EF4-FFF2-40B4-BE49-F238E27FC236}">
                <a16:creationId xmlns:a16="http://schemas.microsoft.com/office/drawing/2014/main" id="{AB47D462-B47F-4E40-8AF3-0AA90BC3F3C2}"/>
              </a:ext>
            </a:extLst>
          </p:cNvPr>
          <p:cNvSpPr/>
          <p:nvPr/>
        </p:nvSpPr>
        <p:spPr>
          <a:xfrm flipV="1">
            <a:off x="6055753"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9" name="Up Arrow 1">
            <a:extLst>
              <a:ext uri="{FF2B5EF4-FFF2-40B4-BE49-F238E27FC236}">
                <a16:creationId xmlns:a16="http://schemas.microsoft.com/office/drawing/2014/main" id="{B5B9A016-3E8A-436D-AAD2-FF1CA6B1E085}"/>
              </a:ext>
            </a:extLst>
          </p:cNvPr>
          <p:cNvSpPr/>
          <p:nvPr/>
        </p:nvSpPr>
        <p:spPr>
          <a:xfrm flipV="1">
            <a:off x="2586809"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0" name="Up Arrow 1">
            <a:extLst>
              <a:ext uri="{FF2B5EF4-FFF2-40B4-BE49-F238E27FC236}">
                <a16:creationId xmlns:a16="http://schemas.microsoft.com/office/drawing/2014/main" id="{12C8B0D9-659A-48B5-8825-CB630DD2F33C}"/>
              </a:ext>
            </a:extLst>
          </p:cNvPr>
          <p:cNvSpPr/>
          <p:nvPr/>
        </p:nvSpPr>
        <p:spPr>
          <a:xfrm flipV="1">
            <a:off x="6055753"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1" name="Up Arrow 1">
            <a:extLst>
              <a:ext uri="{FF2B5EF4-FFF2-40B4-BE49-F238E27FC236}">
                <a16:creationId xmlns:a16="http://schemas.microsoft.com/office/drawing/2014/main" id="{7B9D128C-905E-465D-9F3F-7C6539BCB996}"/>
              </a:ext>
            </a:extLst>
          </p:cNvPr>
          <p:cNvSpPr/>
          <p:nvPr/>
        </p:nvSpPr>
        <p:spPr>
          <a:xfrm flipV="1">
            <a:off x="2591365"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2" name="Up Arrow 1">
            <a:extLst>
              <a:ext uri="{FF2B5EF4-FFF2-40B4-BE49-F238E27FC236}">
                <a16:creationId xmlns:a16="http://schemas.microsoft.com/office/drawing/2014/main" id="{1B4BC5CF-A31D-4216-B14A-591881107359}"/>
              </a:ext>
            </a:extLst>
          </p:cNvPr>
          <p:cNvSpPr/>
          <p:nvPr/>
        </p:nvSpPr>
        <p:spPr>
          <a:xfrm flipV="1">
            <a:off x="3746161"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3" name="Up Arrow 1">
            <a:extLst>
              <a:ext uri="{FF2B5EF4-FFF2-40B4-BE49-F238E27FC236}">
                <a16:creationId xmlns:a16="http://schemas.microsoft.com/office/drawing/2014/main" id="{A3418DC6-56C2-46CE-9328-83EFCCA33379}"/>
              </a:ext>
            </a:extLst>
          </p:cNvPr>
          <p:cNvSpPr/>
          <p:nvPr/>
        </p:nvSpPr>
        <p:spPr>
          <a:xfrm flipV="1">
            <a:off x="4900957" y="6146711"/>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4" name="Up Arrow 1">
            <a:extLst>
              <a:ext uri="{FF2B5EF4-FFF2-40B4-BE49-F238E27FC236}">
                <a16:creationId xmlns:a16="http://schemas.microsoft.com/office/drawing/2014/main" id="{58B882C7-DA5F-4708-9718-86E94E35A0C7}"/>
              </a:ext>
            </a:extLst>
          </p:cNvPr>
          <p:cNvSpPr/>
          <p:nvPr/>
        </p:nvSpPr>
        <p:spPr>
          <a:xfrm flipV="1">
            <a:off x="8542443"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5" name="Up Arrow 1">
            <a:extLst>
              <a:ext uri="{FF2B5EF4-FFF2-40B4-BE49-F238E27FC236}">
                <a16:creationId xmlns:a16="http://schemas.microsoft.com/office/drawing/2014/main" id="{906D5450-F470-4E3A-BF59-EED2501559A2}"/>
              </a:ext>
            </a:extLst>
          </p:cNvPr>
          <p:cNvSpPr/>
          <p:nvPr/>
        </p:nvSpPr>
        <p:spPr>
          <a:xfrm flipV="1">
            <a:off x="4899439"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6" name="Up Arrow 1">
            <a:extLst>
              <a:ext uri="{FF2B5EF4-FFF2-40B4-BE49-F238E27FC236}">
                <a16:creationId xmlns:a16="http://schemas.microsoft.com/office/drawing/2014/main" id="{B6BEA962-C2F7-45A1-A7F3-C3DB37F4B859}"/>
              </a:ext>
            </a:extLst>
          </p:cNvPr>
          <p:cNvSpPr/>
          <p:nvPr/>
        </p:nvSpPr>
        <p:spPr>
          <a:xfrm flipV="1">
            <a:off x="2586809"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7" name="Up Arrow 1">
            <a:extLst>
              <a:ext uri="{FF2B5EF4-FFF2-40B4-BE49-F238E27FC236}">
                <a16:creationId xmlns:a16="http://schemas.microsoft.com/office/drawing/2014/main" id="{E5D8CEA9-3389-4D06-AE4B-654FCC9403BB}"/>
              </a:ext>
            </a:extLst>
          </p:cNvPr>
          <p:cNvSpPr/>
          <p:nvPr/>
        </p:nvSpPr>
        <p:spPr>
          <a:xfrm flipV="1">
            <a:off x="3743124"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8" name="Up Arrow 1">
            <a:extLst>
              <a:ext uri="{FF2B5EF4-FFF2-40B4-BE49-F238E27FC236}">
                <a16:creationId xmlns:a16="http://schemas.microsoft.com/office/drawing/2014/main" id="{48B8A214-1FDC-4536-9A2D-A463F5816BC1}"/>
              </a:ext>
            </a:extLst>
          </p:cNvPr>
          <p:cNvSpPr/>
          <p:nvPr/>
        </p:nvSpPr>
        <p:spPr>
          <a:xfrm flipV="1">
            <a:off x="6055753"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9" name="Up Arrow 1">
            <a:extLst>
              <a:ext uri="{FF2B5EF4-FFF2-40B4-BE49-F238E27FC236}">
                <a16:creationId xmlns:a16="http://schemas.microsoft.com/office/drawing/2014/main" id="{75890E69-9671-4EF8-AD2F-FFEAAE53DFF7}"/>
              </a:ext>
            </a:extLst>
          </p:cNvPr>
          <p:cNvSpPr/>
          <p:nvPr/>
        </p:nvSpPr>
        <p:spPr>
          <a:xfrm flipV="1">
            <a:off x="4899439"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60" name="Up Arrow 1">
            <a:extLst>
              <a:ext uri="{FF2B5EF4-FFF2-40B4-BE49-F238E27FC236}">
                <a16:creationId xmlns:a16="http://schemas.microsoft.com/office/drawing/2014/main" id="{0215EC53-9E80-40C3-943B-164F0D431CFD}"/>
              </a:ext>
            </a:extLst>
          </p:cNvPr>
          <p:cNvSpPr/>
          <p:nvPr/>
        </p:nvSpPr>
        <p:spPr>
          <a:xfrm flipV="1">
            <a:off x="7393482"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1" name="Up Arrow 1">
            <a:extLst>
              <a:ext uri="{FF2B5EF4-FFF2-40B4-BE49-F238E27FC236}">
                <a16:creationId xmlns:a16="http://schemas.microsoft.com/office/drawing/2014/main" id="{A8D042B4-E838-4452-A675-1DC239C8783B}"/>
              </a:ext>
            </a:extLst>
          </p:cNvPr>
          <p:cNvSpPr/>
          <p:nvPr/>
        </p:nvSpPr>
        <p:spPr>
          <a:xfrm flipV="1">
            <a:off x="3743124"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 name="Title 2"/>
          <p:cNvSpPr>
            <a:spLocks noGrp="1"/>
          </p:cNvSpPr>
          <p:nvPr>
            <p:ph type="title"/>
          </p:nvPr>
        </p:nvSpPr>
        <p:spPr>
          <a:xfrm>
            <a:off x="510762" y="657966"/>
            <a:ext cx="9052560" cy="521864"/>
          </a:xfrm>
          <a:noFill/>
        </p:spPr>
        <p:txBody>
          <a:bodyPr/>
          <a:lstStyle/>
          <a:p>
            <a:r>
              <a:rPr lang="en-US" dirty="0"/>
              <a:t>Long-Term Market Summary</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pic>
        <p:nvPicPr>
          <p:cNvPr id="8" name="Picture Placeholder 7" descr="A red and white logo&#10;&#10;Description automatically generated">
            <a:extLst>
              <a:ext uri="{FF2B5EF4-FFF2-40B4-BE49-F238E27FC236}">
                <a16:creationId xmlns:a16="http://schemas.microsoft.com/office/drawing/2014/main" id="{ED724F95-CFA0-9223-1ED8-FA33CA07994A}"/>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5" name="Text Placeholder 4"/>
          <p:cNvSpPr>
            <a:spLocks noGrp="1"/>
          </p:cNvSpPr>
          <p:nvPr>
            <p:ph type="body" sz="quarter" idx="14"/>
          </p:nvPr>
        </p:nvSpPr>
        <p:spPr>
          <a:xfrm>
            <a:off x="522779" y="1067438"/>
            <a:ext cx="8823326" cy="346075"/>
          </a:xfrm>
        </p:spPr>
        <p:txBody>
          <a:bodyPr/>
          <a:lstStyle/>
          <a:p>
            <a:pPr lvl="0"/>
            <a:r>
              <a:rPr lang="en-US" dirty="0"/>
              <a:t>Index returns as of September 30, 2023</a:t>
            </a:r>
          </a:p>
        </p:txBody>
      </p:sp>
      <p:sp>
        <p:nvSpPr>
          <p:cNvPr id="6" name="Text Placeholder 5"/>
          <p:cNvSpPr>
            <a:spLocks noGrp="1"/>
          </p:cNvSpPr>
          <p:nvPr>
            <p:ph type="body" sz="quarter" idx="15"/>
          </p:nvPr>
        </p:nvSpPr>
        <p:spPr>
          <a:xfrm>
            <a:off x="529812" y="7134371"/>
            <a:ext cx="8614188" cy="400050"/>
          </a:xfrm>
        </p:spPr>
        <p:txBody>
          <a:bodyPr/>
          <a:lstStyle/>
          <a:p>
            <a:endParaRPr lang="en-US" dirty="0"/>
          </a:p>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Tree>
    <p:extLst>
      <p:ext uri="{BB962C8B-B14F-4D97-AF65-F5344CB8AC3E}">
        <p14:creationId xmlns:p14="http://schemas.microsoft.com/office/powerpoint/2010/main" val="100799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9" name="Straight Connector 68">
            <a:extLst>
              <a:ext uri="{FF2B5EF4-FFF2-40B4-BE49-F238E27FC236}">
                <a16:creationId xmlns:a16="http://schemas.microsoft.com/office/drawing/2014/main" id="{1C8D4F94-9802-48E0-1419-08457E148B54}"/>
              </a:ext>
            </a:extLst>
          </p:cNvPr>
          <p:cNvCxnSpPr>
            <a:cxnSpLocks/>
          </p:cNvCxnSpPr>
          <p:nvPr/>
        </p:nvCxnSpPr>
        <p:spPr>
          <a:xfrm>
            <a:off x="8940890" y="3825920"/>
            <a:ext cx="0" cy="2066648"/>
          </a:xfrm>
          <a:prstGeom prst="line">
            <a:avLst/>
          </a:prstGeom>
          <a:noFill/>
          <a:ln w="6350" cap="flat" cmpd="sng" algn="ctr">
            <a:solidFill>
              <a:srgbClr val="4D859E">
                <a:shade val="95000"/>
                <a:satMod val="105000"/>
              </a:srgbClr>
            </a:solidFill>
            <a:prstDash val="solid"/>
          </a:ln>
          <a:effectLst/>
        </p:spPr>
      </p:cxnSp>
      <p:cxnSp>
        <p:nvCxnSpPr>
          <p:cNvPr id="48" name="Straight Connector 47">
            <a:extLst>
              <a:ext uri="{FF2B5EF4-FFF2-40B4-BE49-F238E27FC236}">
                <a16:creationId xmlns:a16="http://schemas.microsoft.com/office/drawing/2014/main" id="{F7056532-2D61-98C1-FB9C-5BA05B973EF8}"/>
              </a:ext>
            </a:extLst>
          </p:cNvPr>
          <p:cNvCxnSpPr>
            <a:cxnSpLocks/>
          </p:cNvCxnSpPr>
          <p:nvPr/>
        </p:nvCxnSpPr>
        <p:spPr>
          <a:xfrm>
            <a:off x="8470727" y="3819420"/>
            <a:ext cx="0" cy="680699"/>
          </a:xfrm>
          <a:prstGeom prst="line">
            <a:avLst/>
          </a:prstGeom>
          <a:noFill/>
          <a:ln w="6350" cap="flat" cmpd="sng" algn="ctr">
            <a:solidFill>
              <a:srgbClr val="4D859E">
                <a:shade val="95000"/>
                <a:satMod val="105000"/>
              </a:srgbClr>
            </a:solidFill>
            <a:prstDash val="solid"/>
          </a:ln>
          <a:effectLst/>
        </p:spPr>
      </p:cxnSp>
      <p:sp>
        <p:nvSpPr>
          <p:cNvPr id="9" name="AssetID" descr="svtx:content/slide/@id">
            <a:extLst>
              <a:ext uri="{FF2B5EF4-FFF2-40B4-BE49-F238E27FC236}">
                <a16:creationId xmlns:a16="http://schemas.microsoft.com/office/drawing/2014/main" id="{616B6F03-94A1-256B-D282-3BFE1115EE50}"/>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135213</a:t>
            </a:r>
          </a:p>
        </p:txBody>
      </p:sp>
      <p:cxnSp>
        <p:nvCxnSpPr>
          <p:cNvPr id="70" name="Straight Connector 69">
            <a:extLst>
              <a:ext uri="{FF2B5EF4-FFF2-40B4-BE49-F238E27FC236}">
                <a16:creationId xmlns:a16="http://schemas.microsoft.com/office/drawing/2014/main" id="{73F9865B-BC63-41A0-884F-40271195247A}"/>
              </a:ext>
            </a:extLst>
          </p:cNvPr>
          <p:cNvCxnSpPr>
            <a:cxnSpLocks/>
          </p:cNvCxnSpPr>
          <p:nvPr/>
        </p:nvCxnSpPr>
        <p:spPr>
          <a:xfrm>
            <a:off x="9263768" y="3750672"/>
            <a:ext cx="0" cy="833847"/>
          </a:xfrm>
          <a:prstGeom prst="line">
            <a:avLst/>
          </a:prstGeom>
          <a:noFill/>
          <a:ln w="6350" cap="flat" cmpd="sng" algn="ctr">
            <a:solidFill>
              <a:srgbClr val="4D859E">
                <a:shade val="95000"/>
                <a:satMod val="105000"/>
              </a:srgbClr>
            </a:solidFill>
            <a:prstDash val="solid"/>
          </a:ln>
          <a:effectLst/>
        </p:spPr>
      </p:cxnSp>
      <p:cxnSp>
        <p:nvCxnSpPr>
          <p:cNvPr id="57" name="Straight Connector 56">
            <a:extLst>
              <a:ext uri="{FF2B5EF4-FFF2-40B4-BE49-F238E27FC236}">
                <a16:creationId xmlns:a16="http://schemas.microsoft.com/office/drawing/2014/main" id="{02A91C9B-7998-4F42-99EB-899218667EEE}"/>
              </a:ext>
            </a:extLst>
          </p:cNvPr>
          <p:cNvCxnSpPr>
            <a:cxnSpLocks/>
          </p:cNvCxnSpPr>
          <p:nvPr/>
        </p:nvCxnSpPr>
        <p:spPr>
          <a:xfrm>
            <a:off x="4531328" y="4047852"/>
            <a:ext cx="0" cy="1404680"/>
          </a:xfrm>
          <a:prstGeom prst="line">
            <a:avLst/>
          </a:prstGeom>
          <a:noFill/>
          <a:ln w="6350" cap="flat" cmpd="sng" algn="ctr">
            <a:solidFill>
              <a:srgbClr val="4D859E">
                <a:shade val="95000"/>
                <a:satMod val="105000"/>
              </a:srgbClr>
            </a:solidFill>
            <a:prstDash val="solid"/>
          </a:ln>
          <a:effectLst/>
        </p:spPr>
      </p:cxnSp>
      <p:sp>
        <p:nvSpPr>
          <p:cNvPr id="2" name="Title 1"/>
          <p:cNvSpPr>
            <a:spLocks noGrp="1"/>
          </p:cNvSpPr>
          <p:nvPr>
            <p:ph type="title"/>
          </p:nvPr>
        </p:nvSpPr>
        <p:spPr>
          <a:xfrm>
            <a:off x="529812" y="657966"/>
            <a:ext cx="9052560" cy="521864"/>
          </a:xfrm>
          <a:noFill/>
        </p:spPr>
        <p:txBody>
          <a:bodyPr/>
          <a:lstStyle/>
          <a:p>
            <a:r>
              <a:rPr lang="en-US" dirty="0"/>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dirty="0">
              <a:solidFill>
                <a:prstClr val="white">
                  <a:lumMod val="50000"/>
                </a:prstClr>
              </a:solidFill>
            </a:endParaRPr>
          </a:p>
        </p:txBody>
      </p:sp>
      <p:pic>
        <p:nvPicPr>
          <p:cNvPr id="8" name="Picture Placeholder 7" descr="A red and white logo&#10;&#10;Description automatically generated">
            <a:extLst>
              <a:ext uri="{FF2B5EF4-FFF2-40B4-BE49-F238E27FC236}">
                <a16:creationId xmlns:a16="http://schemas.microsoft.com/office/drawing/2014/main" id="{FD47115D-8ECC-54A9-B1E1-1F27A4CDE73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11" name="Text Placeholder 10"/>
          <p:cNvSpPr>
            <a:spLocks noGrp="1"/>
          </p:cNvSpPr>
          <p:nvPr>
            <p:ph type="body" sz="quarter" idx="15"/>
          </p:nvPr>
        </p:nvSpPr>
        <p:spPr/>
        <p:txBody>
          <a:bodyPr/>
          <a:lstStyle/>
          <a:p>
            <a:r>
              <a:rPr lang="en-US" dirty="0"/>
              <a:t>Graph Source: MSCI ACWI Index (net dividends). MSCI data © MSCI 2023, all rights reserved. Index level based at 100 starting January 2000.</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dirty="0"/>
              <a:t>MSCI All Country World Index with selected headlines from </a:t>
            </a:r>
            <a:r>
              <a:rPr lang="en-US" dirty="0">
                <a:highlight>
                  <a:srgbClr val="FFFFFF"/>
                </a:highlight>
              </a:rPr>
              <a:t>Q3 2023</a:t>
            </a:r>
          </a:p>
        </p:txBody>
      </p:sp>
      <p:grpSp>
        <p:nvGrpSpPr>
          <p:cNvPr id="6" name="Group 5">
            <a:extLst>
              <a:ext uri="{FF2B5EF4-FFF2-40B4-BE49-F238E27FC236}">
                <a16:creationId xmlns:a16="http://schemas.microsoft.com/office/drawing/2014/main" id="{41F72098-AB44-4F77-8DF1-A66E811524A9}"/>
              </a:ext>
            </a:extLst>
          </p:cNvPr>
          <p:cNvGrpSpPr/>
          <p:nvPr/>
        </p:nvGrpSpPr>
        <p:grpSpPr>
          <a:xfrm>
            <a:off x="516601" y="6982909"/>
            <a:ext cx="9009941" cy="369277"/>
            <a:chOff x="563036" y="6775986"/>
            <a:chExt cx="9009941" cy="369277"/>
          </a:xfrm>
        </p:grpSpPr>
        <p:sp>
          <p:nvSpPr>
            <p:cNvPr id="59" name="TextBox 58">
              <a:extLst>
                <a:ext uri="{FF2B5EF4-FFF2-40B4-BE49-F238E27FC236}">
                  <a16:creationId xmlns:a16="http://schemas.microsoft.com/office/drawing/2014/main" id="{E1D965E7-6EE5-4026-A3C2-D120857AFD82}"/>
                </a:ext>
              </a:extLst>
            </p:cNvPr>
            <p:cNvSpPr txBox="1"/>
            <p:nvPr/>
          </p:nvSpPr>
          <p:spPr>
            <a:xfrm>
              <a:off x="563036"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60" name="Straight Connector 59">
              <a:extLst>
                <a:ext uri="{FF2B5EF4-FFF2-40B4-BE49-F238E27FC236}">
                  <a16:creationId xmlns:a16="http://schemas.microsoft.com/office/drawing/2014/main" id="{D5D1A679-5CAA-4B85-BDE8-B9F9F16E8763}"/>
                </a:ext>
              </a:extLst>
            </p:cNvPr>
            <p:cNvCxnSpPr>
              <a:cxnSpLocks/>
            </p:cNvCxnSpPr>
            <p:nvPr/>
          </p:nvCxnSpPr>
          <p:spPr>
            <a:xfrm>
              <a:off x="645338" y="6776905"/>
              <a:ext cx="892763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47" name="TextBox 1">
            <a:extLst>
              <a:ext uri="{FF2B5EF4-FFF2-40B4-BE49-F238E27FC236}">
                <a16:creationId xmlns:a16="http://schemas.microsoft.com/office/drawing/2014/main" id="{4B76768C-777C-4E96-B18D-FE7C0D6740DD}"/>
              </a:ext>
            </a:extLst>
          </p:cNvPr>
          <p:cNvSpPr txBox="1"/>
          <p:nvPr/>
        </p:nvSpPr>
        <p:spPr>
          <a:xfrm>
            <a:off x="620205" y="20820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Q3 2023</a:t>
            </a:r>
          </a:p>
        </p:txBody>
      </p:sp>
      <p:sp>
        <p:nvSpPr>
          <p:cNvPr id="49" name="TextBox 1">
            <a:extLst>
              <a:ext uri="{FF2B5EF4-FFF2-40B4-BE49-F238E27FC236}">
                <a16:creationId xmlns:a16="http://schemas.microsoft.com/office/drawing/2014/main" id="{13EEE37D-18E8-433E-9420-D70F08B2E180}"/>
              </a:ext>
            </a:extLst>
          </p:cNvPr>
          <p:cNvSpPr txBox="1"/>
          <p:nvPr/>
        </p:nvSpPr>
        <p:spPr>
          <a:xfrm>
            <a:off x="5455683" y="1533780"/>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1 year (Q4 2022–Q3 2023)</a:t>
            </a:r>
          </a:p>
        </p:txBody>
      </p:sp>
      <p:cxnSp>
        <p:nvCxnSpPr>
          <p:cNvPr id="52" name="Straight Connector 51">
            <a:extLst>
              <a:ext uri="{FF2B5EF4-FFF2-40B4-BE49-F238E27FC236}">
                <a16:creationId xmlns:a16="http://schemas.microsoft.com/office/drawing/2014/main" id="{692AED4C-BCA2-4C2B-A124-1879D4BAAF89}"/>
              </a:ext>
            </a:extLst>
          </p:cNvPr>
          <p:cNvCxnSpPr>
            <a:cxnSpLocks/>
          </p:cNvCxnSpPr>
          <p:nvPr/>
        </p:nvCxnSpPr>
        <p:spPr>
          <a:xfrm>
            <a:off x="7634060" y="3954780"/>
            <a:ext cx="0" cy="2619778"/>
          </a:xfrm>
          <a:prstGeom prst="line">
            <a:avLst/>
          </a:prstGeom>
          <a:noFill/>
          <a:ln w="6350" cap="flat" cmpd="sng" algn="ctr">
            <a:solidFill>
              <a:srgbClr val="4D859E">
                <a:shade val="95000"/>
                <a:satMod val="105000"/>
              </a:srgbClr>
            </a:solidFill>
            <a:prstDash val="solid"/>
          </a:ln>
          <a:effectLst/>
        </p:spPr>
      </p:cxnSp>
      <p:cxnSp>
        <p:nvCxnSpPr>
          <p:cNvPr id="55" name="Straight Connector 54">
            <a:extLst>
              <a:ext uri="{FF2B5EF4-FFF2-40B4-BE49-F238E27FC236}">
                <a16:creationId xmlns:a16="http://schemas.microsoft.com/office/drawing/2014/main" id="{01E43C3B-A907-4C2D-9B01-7EE18A6706DC}"/>
              </a:ext>
            </a:extLst>
          </p:cNvPr>
          <p:cNvCxnSpPr>
            <a:cxnSpLocks/>
          </p:cNvCxnSpPr>
          <p:nvPr/>
        </p:nvCxnSpPr>
        <p:spPr>
          <a:xfrm>
            <a:off x="7931495" y="3799583"/>
            <a:ext cx="0" cy="2233250"/>
          </a:xfrm>
          <a:prstGeom prst="line">
            <a:avLst/>
          </a:prstGeom>
          <a:noFill/>
          <a:ln w="6350" cap="flat" cmpd="sng" algn="ctr">
            <a:solidFill>
              <a:srgbClr val="4D859E">
                <a:shade val="95000"/>
                <a:satMod val="105000"/>
              </a:srgbClr>
            </a:solidFill>
            <a:prstDash val="solid"/>
          </a:ln>
          <a:effectLst/>
        </p:spPr>
      </p:cxnSp>
      <p:cxnSp>
        <p:nvCxnSpPr>
          <p:cNvPr id="56" name="Straight Connector 55">
            <a:extLst>
              <a:ext uri="{FF2B5EF4-FFF2-40B4-BE49-F238E27FC236}">
                <a16:creationId xmlns:a16="http://schemas.microsoft.com/office/drawing/2014/main" id="{486AB509-26AF-42E6-9F52-78A1C824221F}"/>
              </a:ext>
            </a:extLst>
          </p:cNvPr>
          <p:cNvCxnSpPr>
            <a:cxnSpLocks/>
          </p:cNvCxnSpPr>
          <p:nvPr/>
        </p:nvCxnSpPr>
        <p:spPr>
          <a:xfrm>
            <a:off x="6548736" y="3768770"/>
            <a:ext cx="0" cy="1784979"/>
          </a:xfrm>
          <a:prstGeom prst="line">
            <a:avLst/>
          </a:prstGeom>
          <a:noFill/>
          <a:ln w="6350" cap="flat" cmpd="sng" algn="ctr">
            <a:solidFill>
              <a:srgbClr val="4D859E">
                <a:shade val="95000"/>
                <a:satMod val="105000"/>
              </a:srgbClr>
            </a:solidFill>
            <a:prstDash val="solid"/>
          </a:ln>
          <a:effectLst/>
        </p:spPr>
      </p:cxnSp>
      <p:cxnSp>
        <p:nvCxnSpPr>
          <p:cNvPr id="61" name="Straight Connector 60">
            <a:extLst>
              <a:ext uri="{FF2B5EF4-FFF2-40B4-BE49-F238E27FC236}">
                <a16:creationId xmlns:a16="http://schemas.microsoft.com/office/drawing/2014/main" id="{81CDA0F5-D06C-4AE4-919E-086C9DA2EDAF}"/>
              </a:ext>
            </a:extLst>
          </p:cNvPr>
          <p:cNvCxnSpPr>
            <a:cxnSpLocks/>
          </p:cNvCxnSpPr>
          <p:nvPr/>
        </p:nvCxnSpPr>
        <p:spPr>
          <a:xfrm>
            <a:off x="2689398" y="4093740"/>
            <a:ext cx="0" cy="570399"/>
          </a:xfrm>
          <a:prstGeom prst="line">
            <a:avLst/>
          </a:prstGeom>
          <a:noFill/>
          <a:ln w="6350" cap="flat" cmpd="sng" algn="ctr">
            <a:solidFill>
              <a:srgbClr val="4D859E">
                <a:shade val="95000"/>
                <a:satMod val="105000"/>
              </a:srgbClr>
            </a:solidFill>
            <a:prstDash val="solid"/>
          </a:ln>
          <a:effectLst/>
        </p:spPr>
      </p:cxnSp>
      <p:cxnSp>
        <p:nvCxnSpPr>
          <p:cNvPr id="66" name="Straight Connector 65">
            <a:extLst>
              <a:ext uri="{FF2B5EF4-FFF2-40B4-BE49-F238E27FC236}">
                <a16:creationId xmlns:a16="http://schemas.microsoft.com/office/drawing/2014/main" id="{EF32B5C1-5E36-43AD-9514-C1E5750FB7AE}"/>
              </a:ext>
            </a:extLst>
          </p:cNvPr>
          <p:cNvCxnSpPr>
            <a:cxnSpLocks/>
          </p:cNvCxnSpPr>
          <p:nvPr/>
        </p:nvCxnSpPr>
        <p:spPr>
          <a:xfrm>
            <a:off x="3688397" y="4140361"/>
            <a:ext cx="0" cy="2322119"/>
          </a:xfrm>
          <a:prstGeom prst="line">
            <a:avLst/>
          </a:prstGeom>
          <a:noFill/>
          <a:ln w="6350" cap="flat" cmpd="sng" algn="ctr">
            <a:solidFill>
              <a:srgbClr val="4D859E">
                <a:shade val="95000"/>
                <a:satMod val="105000"/>
              </a:srgbClr>
            </a:solidFill>
            <a:prstDash val="solid"/>
          </a:ln>
          <a:effectLst/>
        </p:spPr>
      </p:cxnSp>
      <p:cxnSp>
        <p:nvCxnSpPr>
          <p:cNvPr id="93" name="Straight Connector 92">
            <a:extLst>
              <a:ext uri="{FF2B5EF4-FFF2-40B4-BE49-F238E27FC236}">
                <a16:creationId xmlns:a16="http://schemas.microsoft.com/office/drawing/2014/main" id="{AD366A7A-A3EB-4039-AB22-0A405FAD68E0}"/>
              </a:ext>
            </a:extLst>
          </p:cNvPr>
          <p:cNvCxnSpPr>
            <a:cxnSpLocks/>
          </p:cNvCxnSpPr>
          <p:nvPr/>
        </p:nvCxnSpPr>
        <p:spPr>
          <a:xfrm>
            <a:off x="5264467" y="4048995"/>
            <a:ext cx="0" cy="2402660"/>
          </a:xfrm>
          <a:prstGeom prst="line">
            <a:avLst/>
          </a:prstGeom>
          <a:noFill/>
          <a:ln w="6350" cap="flat" cmpd="sng" algn="ctr">
            <a:solidFill>
              <a:srgbClr val="4D859E">
                <a:shade val="95000"/>
                <a:satMod val="105000"/>
              </a:srgbClr>
            </a:solidFill>
            <a:prstDash val="solid"/>
          </a:ln>
          <a:effectLst/>
        </p:spPr>
      </p:cxnSp>
      <p:cxnSp>
        <p:nvCxnSpPr>
          <p:cNvPr id="94" name="Straight Connector 93">
            <a:extLst>
              <a:ext uri="{FF2B5EF4-FFF2-40B4-BE49-F238E27FC236}">
                <a16:creationId xmlns:a16="http://schemas.microsoft.com/office/drawing/2014/main" id="{A5503236-4FBA-4D98-AC53-0D573F28401D}"/>
              </a:ext>
            </a:extLst>
          </p:cNvPr>
          <p:cNvCxnSpPr>
            <a:cxnSpLocks/>
          </p:cNvCxnSpPr>
          <p:nvPr/>
        </p:nvCxnSpPr>
        <p:spPr>
          <a:xfrm>
            <a:off x="5071499" y="4016734"/>
            <a:ext cx="0" cy="658066"/>
          </a:xfrm>
          <a:prstGeom prst="line">
            <a:avLst/>
          </a:prstGeom>
          <a:noFill/>
          <a:ln w="6350" cap="flat" cmpd="sng" algn="ctr">
            <a:solidFill>
              <a:srgbClr val="4D859E">
                <a:shade val="95000"/>
                <a:satMod val="105000"/>
              </a:srgbClr>
            </a:solidFill>
            <a:prstDash val="solid"/>
          </a:ln>
          <a:effectLst/>
        </p:spPr>
      </p:cxnSp>
      <p:cxnSp>
        <p:nvCxnSpPr>
          <p:cNvPr id="95" name="Straight Connector 94">
            <a:extLst>
              <a:ext uri="{FF2B5EF4-FFF2-40B4-BE49-F238E27FC236}">
                <a16:creationId xmlns:a16="http://schemas.microsoft.com/office/drawing/2014/main" id="{637E02D4-1ED2-4575-BCFA-604D02585278}"/>
              </a:ext>
            </a:extLst>
          </p:cNvPr>
          <p:cNvCxnSpPr>
            <a:cxnSpLocks/>
          </p:cNvCxnSpPr>
          <p:nvPr/>
        </p:nvCxnSpPr>
        <p:spPr>
          <a:xfrm>
            <a:off x="5817742" y="4076951"/>
            <a:ext cx="0" cy="1979747"/>
          </a:xfrm>
          <a:prstGeom prst="line">
            <a:avLst/>
          </a:prstGeom>
          <a:noFill/>
          <a:ln w="6350" cap="flat" cmpd="sng" algn="ctr">
            <a:solidFill>
              <a:srgbClr val="4D859E">
                <a:shade val="95000"/>
                <a:satMod val="105000"/>
              </a:srgbClr>
            </a:solidFill>
            <a:prstDash val="solid"/>
          </a:ln>
          <a:effectLst/>
        </p:spPr>
      </p:cxnSp>
      <p:cxnSp>
        <p:nvCxnSpPr>
          <p:cNvPr id="96" name="Straight Connector 95">
            <a:extLst>
              <a:ext uri="{FF2B5EF4-FFF2-40B4-BE49-F238E27FC236}">
                <a16:creationId xmlns:a16="http://schemas.microsoft.com/office/drawing/2014/main" id="{C5ADDB9A-889D-4058-BCD3-9C01BB025F74}"/>
              </a:ext>
            </a:extLst>
          </p:cNvPr>
          <p:cNvCxnSpPr>
            <a:cxnSpLocks/>
          </p:cNvCxnSpPr>
          <p:nvPr/>
        </p:nvCxnSpPr>
        <p:spPr>
          <a:xfrm>
            <a:off x="1870803" y="3930514"/>
            <a:ext cx="11915" cy="2000904"/>
          </a:xfrm>
          <a:prstGeom prst="line">
            <a:avLst/>
          </a:prstGeom>
          <a:noFill/>
          <a:ln w="6350" cap="flat" cmpd="sng" algn="ctr">
            <a:solidFill>
              <a:srgbClr val="4D859E">
                <a:shade val="95000"/>
                <a:satMod val="105000"/>
              </a:srgbClr>
            </a:solidFill>
            <a:prstDash val="solid"/>
          </a:ln>
          <a:effectLst/>
        </p:spPr>
      </p:cxnSp>
      <p:cxnSp>
        <p:nvCxnSpPr>
          <p:cNvPr id="97" name="Straight Connector 96">
            <a:extLst>
              <a:ext uri="{FF2B5EF4-FFF2-40B4-BE49-F238E27FC236}">
                <a16:creationId xmlns:a16="http://schemas.microsoft.com/office/drawing/2014/main" id="{50854D69-B720-44EC-B309-28E7D26CF982}"/>
              </a:ext>
            </a:extLst>
          </p:cNvPr>
          <p:cNvCxnSpPr>
            <a:cxnSpLocks/>
          </p:cNvCxnSpPr>
          <p:nvPr/>
        </p:nvCxnSpPr>
        <p:spPr>
          <a:xfrm>
            <a:off x="1341135" y="4221530"/>
            <a:ext cx="0" cy="2125901"/>
          </a:xfrm>
          <a:prstGeom prst="line">
            <a:avLst/>
          </a:prstGeom>
          <a:noFill/>
          <a:ln w="6350" cap="flat" cmpd="sng" algn="ctr">
            <a:solidFill>
              <a:srgbClr val="4D859E">
                <a:shade val="95000"/>
                <a:satMod val="105000"/>
              </a:srgbClr>
            </a:solidFill>
            <a:prstDash val="solid"/>
          </a:ln>
          <a:effectLst/>
        </p:spPr>
      </p:cxnSp>
      <p:cxnSp>
        <p:nvCxnSpPr>
          <p:cNvPr id="100" name="Straight Connector 99">
            <a:extLst>
              <a:ext uri="{FF2B5EF4-FFF2-40B4-BE49-F238E27FC236}">
                <a16:creationId xmlns:a16="http://schemas.microsoft.com/office/drawing/2014/main" id="{3D412402-B836-4D99-8F22-6AA43296EA08}"/>
              </a:ext>
            </a:extLst>
          </p:cNvPr>
          <p:cNvCxnSpPr>
            <a:cxnSpLocks/>
          </p:cNvCxnSpPr>
          <p:nvPr/>
        </p:nvCxnSpPr>
        <p:spPr>
          <a:xfrm>
            <a:off x="2417153" y="3966139"/>
            <a:ext cx="0" cy="1350305"/>
          </a:xfrm>
          <a:prstGeom prst="line">
            <a:avLst/>
          </a:prstGeom>
          <a:noFill/>
          <a:ln w="6350" cap="flat" cmpd="sng" algn="ctr">
            <a:solidFill>
              <a:srgbClr val="4D859E">
                <a:shade val="95000"/>
                <a:satMod val="105000"/>
              </a:srgbClr>
            </a:solidFill>
            <a:prstDash val="solid"/>
          </a:ln>
          <a:effectLst/>
        </p:spPr>
      </p:cxnSp>
      <p:sp>
        <p:nvSpPr>
          <p:cNvPr id="102" name="TextBox 101">
            <a:extLst>
              <a:ext uri="{FF2B5EF4-FFF2-40B4-BE49-F238E27FC236}">
                <a16:creationId xmlns:a16="http://schemas.microsoft.com/office/drawing/2014/main" id="{FC6970AB-E155-416F-8178-C251770ABFA7}"/>
              </a:ext>
            </a:extLst>
          </p:cNvPr>
          <p:cNvSpPr txBox="1"/>
          <p:nvPr/>
        </p:nvSpPr>
        <p:spPr>
          <a:xfrm>
            <a:off x="634079" y="6350415"/>
            <a:ext cx="1528779"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New-Vehicle Sales Rise an Estimated 13% in First Half of the Year”</a:t>
            </a:r>
          </a:p>
        </p:txBody>
      </p:sp>
      <p:cxnSp>
        <p:nvCxnSpPr>
          <p:cNvPr id="125" name="Straight Connector 124">
            <a:extLst>
              <a:ext uri="{FF2B5EF4-FFF2-40B4-BE49-F238E27FC236}">
                <a16:creationId xmlns:a16="http://schemas.microsoft.com/office/drawing/2014/main" id="{43479E92-27E8-43D0-A6AB-42B56A1384F1}"/>
              </a:ext>
            </a:extLst>
          </p:cNvPr>
          <p:cNvCxnSpPr>
            <a:cxnSpLocks/>
          </p:cNvCxnSpPr>
          <p:nvPr/>
        </p:nvCxnSpPr>
        <p:spPr>
          <a:xfrm>
            <a:off x="7007763" y="3530500"/>
            <a:ext cx="0" cy="1194726"/>
          </a:xfrm>
          <a:prstGeom prst="line">
            <a:avLst/>
          </a:prstGeom>
          <a:noFill/>
          <a:ln w="6350" cap="flat" cmpd="sng" algn="ctr">
            <a:solidFill>
              <a:srgbClr val="4D859E">
                <a:shade val="95000"/>
                <a:satMod val="105000"/>
              </a:srgbClr>
            </a:solidFill>
            <a:prstDash val="solid"/>
          </a:ln>
          <a:effectLst/>
        </p:spPr>
      </p:cxnSp>
      <p:cxnSp>
        <p:nvCxnSpPr>
          <p:cNvPr id="127" name="Straight Connector 126">
            <a:extLst>
              <a:ext uri="{FF2B5EF4-FFF2-40B4-BE49-F238E27FC236}">
                <a16:creationId xmlns:a16="http://schemas.microsoft.com/office/drawing/2014/main" id="{89DB5EEC-F22D-48D7-A367-73DC32EEA03B}"/>
              </a:ext>
            </a:extLst>
          </p:cNvPr>
          <p:cNvCxnSpPr>
            <a:cxnSpLocks/>
          </p:cNvCxnSpPr>
          <p:nvPr/>
        </p:nvCxnSpPr>
        <p:spPr>
          <a:xfrm>
            <a:off x="8284651" y="3985940"/>
            <a:ext cx="0" cy="1446939"/>
          </a:xfrm>
          <a:prstGeom prst="line">
            <a:avLst/>
          </a:prstGeom>
          <a:noFill/>
          <a:ln w="6350" cap="flat" cmpd="sng" algn="ctr">
            <a:solidFill>
              <a:srgbClr val="4D859E">
                <a:shade val="95000"/>
                <a:satMod val="105000"/>
              </a:srgbClr>
            </a:solidFill>
            <a:prstDash val="solid"/>
          </a:ln>
          <a:effectLst/>
        </p:spPr>
      </p:cxnSp>
      <p:cxnSp>
        <p:nvCxnSpPr>
          <p:cNvPr id="132" name="Straight Connector 131">
            <a:extLst>
              <a:ext uri="{FF2B5EF4-FFF2-40B4-BE49-F238E27FC236}">
                <a16:creationId xmlns:a16="http://schemas.microsoft.com/office/drawing/2014/main" id="{467DEB5B-DB61-4BC9-BB52-C40137E83569}"/>
              </a:ext>
            </a:extLst>
          </p:cNvPr>
          <p:cNvCxnSpPr>
            <a:cxnSpLocks/>
          </p:cNvCxnSpPr>
          <p:nvPr/>
        </p:nvCxnSpPr>
        <p:spPr>
          <a:xfrm>
            <a:off x="3798630" y="4028164"/>
            <a:ext cx="0" cy="1956939"/>
          </a:xfrm>
          <a:prstGeom prst="line">
            <a:avLst/>
          </a:prstGeom>
          <a:noFill/>
          <a:ln w="6350" cap="flat" cmpd="sng" algn="ctr">
            <a:solidFill>
              <a:srgbClr val="4D859E">
                <a:shade val="95000"/>
                <a:satMod val="105000"/>
              </a:srgbClr>
            </a:solidFill>
            <a:prstDash val="solid"/>
          </a:ln>
          <a:effectLst/>
        </p:spPr>
      </p:cxn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581626833"/>
              </p:ext>
            </p:extLst>
          </p:nvPr>
        </p:nvGraphicFramePr>
        <p:xfrm>
          <a:off x="568528" y="2384465"/>
          <a:ext cx="8966218" cy="2033489"/>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6A9EB7C1-A704-4CCF-AA2A-1A2BB0FF2C63}"/>
              </a:ext>
            </a:extLst>
          </p:cNvPr>
          <p:cNvSpPr txBox="1"/>
          <p:nvPr/>
        </p:nvSpPr>
        <p:spPr>
          <a:xfrm>
            <a:off x="9000365" y="4277602"/>
            <a:ext cx="579862" cy="141577"/>
          </a:xfrm>
          <a:prstGeom prst="rect">
            <a:avLst/>
          </a:prstGeom>
          <a:solidFill>
            <a:schemeClr val="bg1"/>
          </a:solidFill>
        </p:spPr>
        <p:txBody>
          <a:bodyPr wrap="square" tIns="0" bIns="18288" rtlCol="0">
            <a:spAutoFit/>
          </a:bodyPr>
          <a:lstStyle/>
          <a:p>
            <a:pPr algn="ctr"/>
            <a:r>
              <a:rPr lang="en-US" sz="800" dirty="0"/>
              <a:t>Sep 30</a:t>
            </a:r>
          </a:p>
        </p:txBody>
      </p:sp>
      <p:graphicFrame>
        <p:nvGraphicFramePr>
          <p:cNvPr id="18" name="Picture Placeholder 2">
            <a:extLst>
              <a:ext uri="{FF2B5EF4-FFF2-40B4-BE49-F238E27FC236}">
                <a16:creationId xmlns:a16="http://schemas.microsoft.com/office/drawing/2014/main" id="{15E3087B-EEAE-FBEA-303D-26B10887897B}"/>
              </a:ext>
            </a:extLst>
          </p:cNvPr>
          <p:cNvGraphicFramePr>
            <a:graphicFrameLocks/>
          </p:cNvGraphicFramePr>
          <p:nvPr>
            <p:extLst>
              <p:ext uri="{D42A27DB-BD31-4B8C-83A1-F6EECF244321}">
                <p14:modId xmlns:p14="http://schemas.microsoft.com/office/powerpoint/2010/main" val="2018751779"/>
              </p:ext>
            </p:extLst>
          </p:nvPr>
        </p:nvGraphicFramePr>
        <p:xfrm>
          <a:off x="5261761" y="1527967"/>
          <a:ext cx="4292905" cy="1088093"/>
        </p:xfrm>
        <a:graphic>
          <a:graphicData uri="http://schemas.openxmlformats.org/drawingml/2006/chart">
            <c:chart xmlns:c="http://schemas.openxmlformats.org/drawingml/2006/chart" xmlns:r="http://schemas.openxmlformats.org/officeDocument/2006/relationships" r:id="rId5"/>
          </a:graphicData>
        </a:graphic>
      </p:graphicFrame>
      <p:sp>
        <p:nvSpPr>
          <p:cNvPr id="53" name="TextBox 1">
            <a:extLst>
              <a:ext uri="{FF2B5EF4-FFF2-40B4-BE49-F238E27FC236}">
                <a16:creationId xmlns:a16="http://schemas.microsoft.com/office/drawing/2014/main" id="{AD1912CE-F88D-4CD5-8F89-7EA2CF11DE7E}"/>
              </a:ext>
            </a:extLst>
          </p:cNvPr>
          <p:cNvSpPr txBox="1"/>
          <p:nvPr/>
        </p:nvSpPr>
        <p:spPr>
          <a:xfrm>
            <a:off x="8516447" y="1808326"/>
            <a:ext cx="710232" cy="20005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3 months</a:t>
            </a:r>
          </a:p>
        </p:txBody>
      </p:sp>
      <p:sp>
        <p:nvSpPr>
          <p:cNvPr id="25" name="TextBox 24">
            <a:extLst>
              <a:ext uri="{FF2B5EF4-FFF2-40B4-BE49-F238E27FC236}">
                <a16:creationId xmlns:a16="http://schemas.microsoft.com/office/drawing/2014/main" id="{73519E13-D7D7-A158-11E6-EAB051C2D8EC}"/>
              </a:ext>
            </a:extLst>
          </p:cNvPr>
          <p:cNvSpPr txBox="1"/>
          <p:nvPr/>
        </p:nvSpPr>
        <p:spPr>
          <a:xfrm>
            <a:off x="1415129" y="5931315"/>
            <a:ext cx="1896078" cy="21544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“Turkey Agrees to Let Sweden In NATO”</a:t>
            </a:r>
          </a:p>
        </p:txBody>
      </p:sp>
      <p:sp>
        <p:nvSpPr>
          <p:cNvPr id="27" name="TextBox 26">
            <a:extLst>
              <a:ext uri="{FF2B5EF4-FFF2-40B4-BE49-F238E27FC236}">
                <a16:creationId xmlns:a16="http://schemas.microsoft.com/office/drawing/2014/main" id="{3A70489C-007E-E7E7-FC13-3F2423B49948}"/>
              </a:ext>
            </a:extLst>
          </p:cNvPr>
          <p:cNvSpPr txBox="1"/>
          <p:nvPr/>
        </p:nvSpPr>
        <p:spPr>
          <a:xfrm>
            <a:off x="1973308" y="5330910"/>
            <a:ext cx="1380077"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Wages Rise More than 4% While Consumer Prices Increase 3%”</a:t>
            </a:r>
          </a:p>
        </p:txBody>
      </p:sp>
      <p:sp>
        <p:nvSpPr>
          <p:cNvPr id="29" name="TextBox 28">
            <a:extLst>
              <a:ext uri="{FF2B5EF4-FFF2-40B4-BE49-F238E27FC236}">
                <a16:creationId xmlns:a16="http://schemas.microsoft.com/office/drawing/2014/main" id="{ABA0941C-84A3-F8C3-EC6B-87539B83E231}"/>
              </a:ext>
            </a:extLst>
          </p:cNvPr>
          <p:cNvSpPr txBox="1"/>
          <p:nvPr/>
        </p:nvSpPr>
        <p:spPr>
          <a:xfrm>
            <a:off x="2502465" y="4660813"/>
            <a:ext cx="868148"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“Dow Notches Longest Win Streak since 2017”</a:t>
            </a:r>
          </a:p>
        </p:txBody>
      </p:sp>
      <p:sp>
        <p:nvSpPr>
          <p:cNvPr id="31" name="TextBox 30">
            <a:extLst>
              <a:ext uri="{FF2B5EF4-FFF2-40B4-BE49-F238E27FC236}">
                <a16:creationId xmlns:a16="http://schemas.microsoft.com/office/drawing/2014/main" id="{EF7C98BD-8036-F8B6-3424-7191F426B790}"/>
              </a:ext>
            </a:extLst>
          </p:cNvPr>
          <p:cNvSpPr txBox="1"/>
          <p:nvPr/>
        </p:nvSpPr>
        <p:spPr>
          <a:xfrm>
            <a:off x="2880594" y="6484956"/>
            <a:ext cx="2083159"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Extends Winning Streak with Fifth Month of Gains”</a:t>
            </a:r>
          </a:p>
        </p:txBody>
      </p:sp>
      <p:sp>
        <p:nvSpPr>
          <p:cNvPr id="34" name="TextBox 33">
            <a:extLst>
              <a:ext uri="{FF2B5EF4-FFF2-40B4-BE49-F238E27FC236}">
                <a16:creationId xmlns:a16="http://schemas.microsoft.com/office/drawing/2014/main" id="{50C69201-DFD8-76AC-9FB9-00D2C5DF15AF}"/>
              </a:ext>
            </a:extLst>
          </p:cNvPr>
          <p:cNvSpPr txBox="1"/>
          <p:nvPr/>
        </p:nvSpPr>
        <p:spPr>
          <a:xfrm>
            <a:off x="3730225" y="5985845"/>
            <a:ext cx="1492590"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“Fitch Slashes US Credit Rating to AA+ from AAA”</a:t>
            </a:r>
          </a:p>
        </p:txBody>
      </p:sp>
      <p:sp>
        <p:nvSpPr>
          <p:cNvPr id="35" name="TextBox 34">
            <a:extLst>
              <a:ext uri="{FF2B5EF4-FFF2-40B4-BE49-F238E27FC236}">
                <a16:creationId xmlns:a16="http://schemas.microsoft.com/office/drawing/2014/main" id="{C8863BC4-F764-4998-B986-72F0DFCCCE46}"/>
              </a:ext>
            </a:extLst>
          </p:cNvPr>
          <p:cNvSpPr txBox="1"/>
          <p:nvPr/>
        </p:nvSpPr>
        <p:spPr>
          <a:xfrm>
            <a:off x="3904490" y="5464135"/>
            <a:ext cx="1420969"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“China Slips Into Deflation in Warning Sign for World Economy”</a:t>
            </a:r>
          </a:p>
        </p:txBody>
      </p:sp>
      <p:sp>
        <p:nvSpPr>
          <p:cNvPr id="38" name="TextBox 37">
            <a:extLst>
              <a:ext uri="{FF2B5EF4-FFF2-40B4-BE49-F238E27FC236}">
                <a16:creationId xmlns:a16="http://schemas.microsoft.com/office/drawing/2014/main" id="{40819E16-096F-1848-C4C3-8A711633CCBF}"/>
              </a:ext>
            </a:extLst>
          </p:cNvPr>
          <p:cNvSpPr txBox="1"/>
          <p:nvPr/>
        </p:nvSpPr>
        <p:spPr>
          <a:xfrm>
            <a:off x="4606207" y="4610136"/>
            <a:ext cx="736076" cy="83099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“Japan's Economy Grows at 6% Pace in Second Quarter”</a:t>
            </a:r>
          </a:p>
        </p:txBody>
      </p:sp>
      <p:sp>
        <p:nvSpPr>
          <p:cNvPr id="39" name="TextBox 38">
            <a:extLst>
              <a:ext uri="{FF2B5EF4-FFF2-40B4-BE49-F238E27FC236}">
                <a16:creationId xmlns:a16="http://schemas.microsoft.com/office/drawing/2014/main" id="{3D04F103-FB2F-230B-708D-988330E3A1C3}"/>
              </a:ext>
            </a:extLst>
          </p:cNvPr>
          <p:cNvSpPr txBox="1"/>
          <p:nvPr/>
        </p:nvSpPr>
        <p:spPr>
          <a:xfrm>
            <a:off x="4987525" y="6465906"/>
            <a:ext cx="1910214"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Mortgage Rates Hit 7.09%, Highest in More than 20 Years”</a:t>
            </a:r>
          </a:p>
        </p:txBody>
      </p:sp>
      <p:sp>
        <p:nvSpPr>
          <p:cNvPr id="40" name="TextBox 39">
            <a:extLst>
              <a:ext uri="{FF2B5EF4-FFF2-40B4-BE49-F238E27FC236}">
                <a16:creationId xmlns:a16="http://schemas.microsoft.com/office/drawing/2014/main" id="{49EBF5DF-C160-B6C9-5372-B82E506CE4EA}"/>
              </a:ext>
            </a:extLst>
          </p:cNvPr>
          <p:cNvSpPr txBox="1"/>
          <p:nvPr/>
        </p:nvSpPr>
        <p:spPr>
          <a:xfrm>
            <a:off x="5322804" y="6069666"/>
            <a:ext cx="2083159"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“Wagner Chief Who Plotted Coup Presumed Dead in Russia Plane Crash” </a:t>
            </a:r>
          </a:p>
        </p:txBody>
      </p:sp>
      <p:sp>
        <p:nvSpPr>
          <p:cNvPr id="41" name="TextBox 40">
            <a:extLst>
              <a:ext uri="{FF2B5EF4-FFF2-40B4-BE49-F238E27FC236}">
                <a16:creationId xmlns:a16="http://schemas.microsoft.com/office/drawing/2014/main" id="{3624E3BD-4231-2B24-9908-DF5E12ECB443}"/>
              </a:ext>
            </a:extLst>
          </p:cNvPr>
          <p:cNvSpPr txBox="1"/>
          <p:nvPr/>
        </p:nvSpPr>
        <p:spPr>
          <a:xfrm>
            <a:off x="5931893" y="5571168"/>
            <a:ext cx="1584037"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Stock Market’s August Losses Snap Monthslong Winning Streak”</a:t>
            </a:r>
          </a:p>
        </p:txBody>
      </p:sp>
      <p:sp>
        <p:nvSpPr>
          <p:cNvPr id="42" name="TextBox 41">
            <a:extLst>
              <a:ext uri="{FF2B5EF4-FFF2-40B4-BE49-F238E27FC236}">
                <a16:creationId xmlns:a16="http://schemas.microsoft.com/office/drawing/2014/main" id="{3730BF9E-DD53-B23C-0313-FA193D5FFE3E}"/>
              </a:ext>
            </a:extLst>
          </p:cNvPr>
          <p:cNvSpPr txBox="1"/>
          <p:nvPr/>
        </p:nvSpPr>
        <p:spPr>
          <a:xfrm>
            <a:off x="6599979" y="4754044"/>
            <a:ext cx="1000998"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Factory Orders Plunge in July after Four Straight Gains”</a:t>
            </a:r>
          </a:p>
        </p:txBody>
      </p:sp>
      <p:sp>
        <p:nvSpPr>
          <p:cNvPr id="45" name="TextBox 44">
            <a:extLst>
              <a:ext uri="{FF2B5EF4-FFF2-40B4-BE49-F238E27FC236}">
                <a16:creationId xmlns:a16="http://schemas.microsoft.com/office/drawing/2014/main" id="{BE5D7F84-A5DB-42E4-ECF8-BA83AD588C8E}"/>
              </a:ext>
            </a:extLst>
          </p:cNvPr>
          <p:cNvSpPr txBox="1"/>
          <p:nvPr/>
        </p:nvSpPr>
        <p:spPr>
          <a:xfrm>
            <a:off x="6900144" y="6583418"/>
            <a:ext cx="2083159" cy="21544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“Oil Climbs 1.8% to End at a 10-Month High”</a:t>
            </a:r>
          </a:p>
        </p:txBody>
      </p:sp>
      <p:sp>
        <p:nvSpPr>
          <p:cNvPr id="51" name="TextBox 50">
            <a:extLst>
              <a:ext uri="{FF2B5EF4-FFF2-40B4-BE49-F238E27FC236}">
                <a16:creationId xmlns:a16="http://schemas.microsoft.com/office/drawing/2014/main" id="{FED14447-E609-3586-94E7-E8C81247FEF1}"/>
              </a:ext>
            </a:extLst>
          </p:cNvPr>
          <p:cNvSpPr txBox="1"/>
          <p:nvPr/>
        </p:nvSpPr>
        <p:spPr>
          <a:xfrm>
            <a:off x="7692625" y="6050018"/>
            <a:ext cx="1203510"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“UAW Strikes at Plants Owned by GM, Ford, </a:t>
            </a:r>
            <a:r>
              <a:rPr lang="en-US" sz="800" dirty="0" err="1">
                <a:solidFill>
                  <a:prstClr val="black"/>
                </a:solidFill>
              </a:rPr>
              <a:t>Stellantis</a:t>
            </a:r>
            <a:r>
              <a:rPr lang="en-US" sz="800" dirty="0">
                <a:solidFill>
                  <a:prstClr val="black"/>
                </a:solidFill>
              </a:rPr>
              <a:t>”</a:t>
            </a:r>
          </a:p>
        </p:txBody>
      </p:sp>
      <p:sp>
        <p:nvSpPr>
          <p:cNvPr id="58" name="TextBox 57">
            <a:extLst>
              <a:ext uri="{FF2B5EF4-FFF2-40B4-BE49-F238E27FC236}">
                <a16:creationId xmlns:a16="http://schemas.microsoft.com/office/drawing/2014/main" id="{2AA4A744-8CC6-D10E-0939-1581EB363613}"/>
              </a:ext>
            </a:extLst>
          </p:cNvPr>
          <p:cNvSpPr txBox="1"/>
          <p:nvPr/>
        </p:nvSpPr>
        <p:spPr>
          <a:xfrm>
            <a:off x="7988847" y="5438346"/>
            <a:ext cx="941576"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“Iran Releases Five Americans in Exchange for Frozen Funds”</a:t>
            </a:r>
          </a:p>
        </p:txBody>
      </p:sp>
      <p:sp>
        <p:nvSpPr>
          <p:cNvPr id="71" name="TextBox 70">
            <a:extLst>
              <a:ext uri="{FF2B5EF4-FFF2-40B4-BE49-F238E27FC236}">
                <a16:creationId xmlns:a16="http://schemas.microsoft.com/office/drawing/2014/main" id="{F497588A-7016-397D-958C-9F2FEC435C90}"/>
              </a:ext>
            </a:extLst>
          </p:cNvPr>
          <p:cNvSpPr txBox="1"/>
          <p:nvPr/>
        </p:nvSpPr>
        <p:spPr>
          <a:xfrm>
            <a:off x="8312697" y="4482036"/>
            <a:ext cx="616763" cy="95410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“Bank of England Holds Rates Steady for First Time in Nearly Two Years”</a:t>
            </a:r>
          </a:p>
        </p:txBody>
      </p:sp>
      <p:sp>
        <p:nvSpPr>
          <p:cNvPr id="72" name="TextBox 71">
            <a:extLst>
              <a:ext uri="{FF2B5EF4-FFF2-40B4-BE49-F238E27FC236}">
                <a16:creationId xmlns:a16="http://schemas.microsoft.com/office/drawing/2014/main" id="{02C70707-94DC-B32A-2C25-295F8E639D64}"/>
              </a:ext>
            </a:extLst>
          </p:cNvPr>
          <p:cNvSpPr txBox="1"/>
          <p:nvPr/>
        </p:nvSpPr>
        <p:spPr>
          <a:xfrm>
            <a:off x="9059132" y="4576649"/>
            <a:ext cx="616763" cy="83099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a:t>
            </a:r>
            <a:r>
              <a:rPr lang="da-DK" sz="800" dirty="0">
                <a:solidFill>
                  <a:prstClr val="black"/>
                </a:solidFill>
              </a:rPr>
              <a:t>S&amp;P 500 Suffers Biggest Monthly Loss This Year”</a:t>
            </a:r>
          </a:p>
        </p:txBody>
      </p:sp>
      <p:sp>
        <p:nvSpPr>
          <p:cNvPr id="73" name="TextBox 72">
            <a:extLst>
              <a:ext uri="{FF2B5EF4-FFF2-40B4-BE49-F238E27FC236}">
                <a16:creationId xmlns:a16="http://schemas.microsoft.com/office/drawing/2014/main" id="{AE170018-7B6F-5902-5CED-E707ECA00340}"/>
              </a:ext>
            </a:extLst>
          </p:cNvPr>
          <p:cNvSpPr txBox="1"/>
          <p:nvPr/>
        </p:nvSpPr>
        <p:spPr>
          <a:xfrm>
            <a:off x="8834130" y="5895673"/>
            <a:ext cx="820667"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“Hollywood Studios and Writers Reach a Strike-Ending Deal”</a:t>
            </a:r>
          </a:p>
        </p:txBody>
      </p:sp>
    </p:spTree>
    <p:extLst>
      <p:ext uri="{BB962C8B-B14F-4D97-AF65-F5344CB8AC3E}">
        <p14:creationId xmlns:p14="http://schemas.microsoft.com/office/powerpoint/2010/main" val="200044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7EF1F622-4099-553B-8F8B-21114FC808E1}"/>
              </a:ext>
            </a:extLst>
          </p:cNvPr>
          <p:cNvCxnSpPr>
            <a:cxnSpLocks/>
          </p:cNvCxnSpPr>
          <p:nvPr/>
        </p:nvCxnSpPr>
        <p:spPr>
          <a:xfrm>
            <a:off x="6855680" y="4067372"/>
            <a:ext cx="0" cy="244415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D9B5E7A-DE15-160A-BBE0-3B3719F6BA97}"/>
              </a:ext>
            </a:extLst>
          </p:cNvPr>
          <p:cNvCxnSpPr>
            <a:cxnSpLocks/>
          </p:cNvCxnSpPr>
          <p:nvPr/>
        </p:nvCxnSpPr>
        <p:spPr>
          <a:xfrm>
            <a:off x="2995792" y="3962518"/>
            <a:ext cx="0" cy="25535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DB76139-4F8A-5450-E3D4-296A4DCDBEE9}"/>
              </a:ext>
            </a:extLst>
          </p:cNvPr>
          <p:cNvCxnSpPr>
            <a:cxnSpLocks/>
          </p:cNvCxnSpPr>
          <p:nvPr/>
        </p:nvCxnSpPr>
        <p:spPr>
          <a:xfrm>
            <a:off x="2492872" y="4008238"/>
            <a:ext cx="0" cy="532803"/>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4" name="AssetID" descr="svtx:content/slide/@id">
            <a:extLst>
              <a:ext uri="{FF2B5EF4-FFF2-40B4-BE49-F238E27FC236}">
                <a16:creationId xmlns:a16="http://schemas.microsoft.com/office/drawing/2014/main" id="{3613E0D9-61A9-9DD8-36C4-58660A459D50}"/>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135214</a:t>
            </a:r>
          </a:p>
        </p:txBody>
      </p:sp>
      <p:cxnSp>
        <p:nvCxnSpPr>
          <p:cNvPr id="54" name="Straight Connector 53">
            <a:extLst>
              <a:ext uri="{FF2B5EF4-FFF2-40B4-BE49-F238E27FC236}">
                <a16:creationId xmlns:a16="http://schemas.microsoft.com/office/drawing/2014/main" id="{D398BE45-B204-4DB4-9118-9EB870C4013E}"/>
              </a:ext>
            </a:extLst>
          </p:cNvPr>
          <p:cNvCxnSpPr>
            <a:cxnSpLocks/>
          </p:cNvCxnSpPr>
          <p:nvPr/>
        </p:nvCxnSpPr>
        <p:spPr>
          <a:xfrm>
            <a:off x="8146329" y="4170065"/>
            <a:ext cx="0" cy="1490482"/>
          </a:xfrm>
          <a:prstGeom prst="line">
            <a:avLst/>
          </a:prstGeom>
          <a:noFill/>
          <a:ln w="6350" cap="flat" cmpd="sng" algn="ctr">
            <a:solidFill>
              <a:srgbClr val="4D859E">
                <a:shade val="95000"/>
                <a:satMod val="105000"/>
              </a:srgbClr>
            </a:solidFill>
            <a:prstDash val="solid"/>
          </a:ln>
          <a:effectLst/>
        </p:spPr>
      </p:cxnSp>
      <p:sp>
        <p:nvSpPr>
          <p:cNvPr id="2" name="Title 1"/>
          <p:cNvSpPr>
            <a:spLocks noGrp="1"/>
          </p:cNvSpPr>
          <p:nvPr>
            <p:ph type="title"/>
          </p:nvPr>
        </p:nvSpPr>
        <p:spPr>
          <a:xfrm>
            <a:off x="529812" y="657966"/>
            <a:ext cx="9052560" cy="521864"/>
          </a:xfrm>
          <a:noFill/>
        </p:spPr>
        <p:txBody>
          <a:bodyPr/>
          <a:lstStyle/>
          <a:p>
            <a:r>
              <a:rPr lang="en-US" dirty="0"/>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dirty="0">
              <a:solidFill>
                <a:prstClr val="white">
                  <a:lumMod val="50000"/>
                </a:prstClr>
              </a:solidFill>
            </a:endParaRPr>
          </a:p>
        </p:txBody>
      </p:sp>
      <p:pic>
        <p:nvPicPr>
          <p:cNvPr id="13" name="Picture Placeholder 12" descr="A red and white logo&#10;&#10;Description automatically generated">
            <a:extLst>
              <a:ext uri="{FF2B5EF4-FFF2-40B4-BE49-F238E27FC236}">
                <a16:creationId xmlns:a16="http://schemas.microsoft.com/office/drawing/2014/main" id="{3714A743-481C-FDA1-534F-31AEA10D996E}"/>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11" name="Text Placeholder 10"/>
          <p:cNvSpPr>
            <a:spLocks noGrp="1"/>
          </p:cNvSpPr>
          <p:nvPr>
            <p:ph type="body" sz="quarter" idx="15"/>
          </p:nvPr>
        </p:nvSpPr>
        <p:spPr/>
        <p:txBody>
          <a:bodyPr/>
          <a:lstStyle/>
          <a:p>
            <a:r>
              <a:rPr lang="en-US" dirty="0"/>
              <a:t>Graph Source: MSCI ACWI Index (net dividends). MSCI data © MSCI 2023, all rights reserved. Index level based at 100 starting January 2000.</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dirty="0"/>
              <a:t>MSCI All Country World Index with selected headlines from past 12 months</a:t>
            </a:r>
          </a:p>
        </p:txBody>
      </p:sp>
      <p:grpSp>
        <p:nvGrpSpPr>
          <p:cNvPr id="49" name="Group 48">
            <a:extLst>
              <a:ext uri="{FF2B5EF4-FFF2-40B4-BE49-F238E27FC236}">
                <a16:creationId xmlns:a16="http://schemas.microsoft.com/office/drawing/2014/main" id="{00BBFCE2-9AD7-4939-BEF8-D78EA34E1014}"/>
              </a:ext>
            </a:extLst>
          </p:cNvPr>
          <p:cNvGrpSpPr/>
          <p:nvPr/>
        </p:nvGrpSpPr>
        <p:grpSpPr>
          <a:xfrm>
            <a:off x="524124" y="6867600"/>
            <a:ext cx="9112636" cy="369277"/>
            <a:chOff x="524124" y="6775986"/>
            <a:chExt cx="9112636" cy="369277"/>
          </a:xfrm>
        </p:grpSpPr>
        <p:sp>
          <p:nvSpPr>
            <p:cNvPr id="50" name="TextBox 49">
              <a:extLst>
                <a:ext uri="{FF2B5EF4-FFF2-40B4-BE49-F238E27FC236}">
                  <a16:creationId xmlns:a16="http://schemas.microsoft.com/office/drawing/2014/main" id="{5D03AD3F-366D-44EA-AA8E-37ABF2C852C9}"/>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51" name="Straight Connector 50">
              <a:extLst>
                <a:ext uri="{FF2B5EF4-FFF2-40B4-BE49-F238E27FC236}">
                  <a16:creationId xmlns:a16="http://schemas.microsoft.com/office/drawing/2014/main" id="{7F9194C2-14E0-4AFF-9FB7-4989035BD6DA}"/>
                </a:ext>
              </a:extLst>
            </p:cNvPr>
            <p:cNvCxnSpPr>
              <a:cxnSpLocks/>
            </p:cNvCxnSpPr>
            <p:nvPr/>
          </p:nvCxnSpPr>
          <p:spPr>
            <a:xfrm>
              <a:off x="620205" y="6775986"/>
              <a:ext cx="9016555"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C56601C9-13A1-43E8-860C-913C6C9A73DD}"/>
              </a:ext>
            </a:extLst>
          </p:cNvPr>
          <p:cNvGrpSpPr/>
          <p:nvPr/>
        </p:nvGrpSpPr>
        <p:grpSpPr>
          <a:xfrm>
            <a:off x="5288989" y="1533780"/>
            <a:ext cx="4310743" cy="1091997"/>
            <a:chOff x="3965870" y="1564308"/>
            <a:chExt cx="4310743" cy="1091997"/>
          </a:xfrm>
        </p:grpSpPr>
        <p:grpSp>
          <p:nvGrpSpPr>
            <p:cNvPr id="6" name="Group 5">
              <a:extLst>
                <a:ext uri="{FF2B5EF4-FFF2-40B4-BE49-F238E27FC236}">
                  <a16:creationId xmlns:a16="http://schemas.microsoft.com/office/drawing/2014/main" id="{DFBF8092-3E4E-4782-B4B1-B4FA02D740B8}"/>
                </a:ext>
              </a:extLst>
            </p:cNvPr>
            <p:cNvGrpSpPr/>
            <p:nvPr/>
          </p:nvGrpSpPr>
          <p:grpSpPr>
            <a:xfrm>
              <a:off x="3965870" y="1564308"/>
              <a:ext cx="4310743" cy="1091997"/>
              <a:chOff x="3965870" y="1564308"/>
              <a:chExt cx="4310743" cy="1091997"/>
            </a:xfrm>
          </p:grpSpPr>
          <p:graphicFrame>
            <p:nvGraphicFramePr>
              <p:cNvPr id="61" name="Picture Placeholder 2">
                <a:extLst>
                  <a:ext uri="{FF2B5EF4-FFF2-40B4-BE49-F238E27FC236}">
                    <a16:creationId xmlns:a16="http://schemas.microsoft.com/office/drawing/2014/main" id="{4A706DF6-7952-4DB9-9AC7-A2B16507D8F2}"/>
                  </a:ext>
                </a:extLst>
              </p:cNvPr>
              <p:cNvGraphicFramePr>
                <a:graphicFrameLocks/>
              </p:cNvGraphicFramePr>
              <p:nvPr/>
            </p:nvGraphicFramePr>
            <p:xfrm>
              <a:off x="3965870" y="1568212"/>
              <a:ext cx="4310743" cy="1088093"/>
            </p:xfrm>
            <a:graphic>
              <a:graphicData uri="http://schemas.openxmlformats.org/drawingml/2006/chart">
                <c:chart xmlns:c="http://schemas.openxmlformats.org/drawingml/2006/chart" xmlns:r="http://schemas.openxmlformats.org/officeDocument/2006/relationships" r:id="rId4"/>
              </a:graphicData>
            </a:graphic>
          </p:graphicFrame>
          <p:sp>
            <p:nvSpPr>
              <p:cNvPr id="56" name="TextBox 1">
                <a:extLst>
                  <a:ext uri="{FF2B5EF4-FFF2-40B4-BE49-F238E27FC236}">
                    <a16:creationId xmlns:a16="http://schemas.microsoft.com/office/drawing/2014/main" id="{B55E4F5D-623F-4349-A698-23213526F379}"/>
                  </a:ext>
                </a:extLst>
              </p:cNvPr>
              <p:cNvSpPr txBox="1"/>
              <p:nvPr/>
            </p:nvSpPr>
            <p:spPr>
              <a:xfrm>
                <a:off x="4142089" y="156430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(2000–Q3 2023)</a:t>
                </a:r>
              </a:p>
            </p:txBody>
          </p:sp>
        </p:grpSp>
        <p:sp>
          <p:nvSpPr>
            <p:cNvPr id="64" name="TextBox 1">
              <a:extLst>
                <a:ext uri="{FF2B5EF4-FFF2-40B4-BE49-F238E27FC236}">
                  <a16:creationId xmlns:a16="http://schemas.microsoft.com/office/drawing/2014/main" id="{65C937AD-3845-4BBF-8FD0-5BE7CD2CD26D}"/>
                </a:ext>
              </a:extLst>
            </p:cNvPr>
            <p:cNvSpPr txBox="1"/>
            <p:nvPr/>
          </p:nvSpPr>
          <p:spPr>
            <a:xfrm>
              <a:off x="7615672" y="2142509"/>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cxnSp>
        <p:nvCxnSpPr>
          <p:cNvPr id="68" name="Straight Connector 67">
            <a:extLst>
              <a:ext uri="{FF2B5EF4-FFF2-40B4-BE49-F238E27FC236}">
                <a16:creationId xmlns:a16="http://schemas.microsoft.com/office/drawing/2014/main" id="{1A2369D9-91F5-4343-B21C-C344D7081F94}"/>
              </a:ext>
            </a:extLst>
          </p:cNvPr>
          <p:cNvCxnSpPr>
            <a:cxnSpLocks/>
          </p:cNvCxnSpPr>
          <p:nvPr/>
        </p:nvCxnSpPr>
        <p:spPr>
          <a:xfrm flipH="1">
            <a:off x="6729445" y="3916134"/>
            <a:ext cx="3" cy="59060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8B87AFE-DE6A-4610-A3AB-BD7DAD342986}"/>
              </a:ext>
            </a:extLst>
          </p:cNvPr>
          <p:cNvCxnSpPr>
            <a:cxnSpLocks/>
          </p:cNvCxnSpPr>
          <p:nvPr/>
        </p:nvCxnSpPr>
        <p:spPr>
          <a:xfrm>
            <a:off x="3298956" y="3993174"/>
            <a:ext cx="0" cy="145020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23863AB-A9B3-4F2F-9BAF-668CA6F9030B}"/>
              </a:ext>
            </a:extLst>
          </p:cNvPr>
          <p:cNvCxnSpPr>
            <a:cxnSpLocks/>
          </p:cNvCxnSpPr>
          <p:nvPr/>
        </p:nvCxnSpPr>
        <p:spPr>
          <a:xfrm>
            <a:off x="1008046" y="4211655"/>
            <a:ext cx="0" cy="230749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7AB699E-29CF-4D8B-8E4E-A3FC90AEF6DA}"/>
              </a:ext>
            </a:extLst>
          </p:cNvPr>
          <p:cNvCxnSpPr>
            <a:cxnSpLocks/>
          </p:cNvCxnSpPr>
          <p:nvPr/>
        </p:nvCxnSpPr>
        <p:spPr>
          <a:xfrm>
            <a:off x="1444870" y="4046198"/>
            <a:ext cx="0" cy="20334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2676CD-D518-47F1-87B8-B14626764A44}"/>
              </a:ext>
            </a:extLst>
          </p:cNvPr>
          <p:cNvCxnSpPr>
            <a:cxnSpLocks/>
          </p:cNvCxnSpPr>
          <p:nvPr/>
        </p:nvCxnSpPr>
        <p:spPr>
          <a:xfrm>
            <a:off x="2298512" y="4170065"/>
            <a:ext cx="0" cy="143838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125330B-AF7F-405D-8987-0E972556DDC3}"/>
              </a:ext>
            </a:extLst>
          </p:cNvPr>
          <p:cNvCxnSpPr>
            <a:cxnSpLocks/>
          </p:cNvCxnSpPr>
          <p:nvPr/>
        </p:nvCxnSpPr>
        <p:spPr>
          <a:xfrm>
            <a:off x="5393702" y="4146680"/>
            <a:ext cx="0" cy="192182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3CFF0F7-D2A9-427D-8509-C74C15603C81}"/>
              </a:ext>
            </a:extLst>
          </p:cNvPr>
          <p:cNvCxnSpPr>
            <a:cxnSpLocks/>
          </p:cNvCxnSpPr>
          <p:nvPr/>
        </p:nvCxnSpPr>
        <p:spPr>
          <a:xfrm>
            <a:off x="8482501" y="4040729"/>
            <a:ext cx="0" cy="65792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6699E1E-1B10-4255-8DF5-317B12B08C6A}"/>
              </a:ext>
            </a:extLst>
          </p:cNvPr>
          <p:cNvCxnSpPr>
            <a:cxnSpLocks/>
          </p:cNvCxnSpPr>
          <p:nvPr/>
        </p:nvCxnSpPr>
        <p:spPr>
          <a:xfrm>
            <a:off x="6250638" y="4206218"/>
            <a:ext cx="0" cy="130534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89F20EC-A4E0-4DA4-9E3A-FDFBAAAB1518}"/>
              </a:ext>
            </a:extLst>
          </p:cNvPr>
          <p:cNvCxnSpPr>
            <a:cxnSpLocks/>
          </p:cNvCxnSpPr>
          <p:nvPr/>
        </p:nvCxnSpPr>
        <p:spPr>
          <a:xfrm>
            <a:off x="9001428" y="4205504"/>
            <a:ext cx="0" cy="2295862"/>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E2F69F4-00F8-49A3-9B84-37D665C7FC90}"/>
              </a:ext>
            </a:extLst>
          </p:cNvPr>
          <p:cNvSpPr txBox="1"/>
          <p:nvPr/>
        </p:nvSpPr>
        <p:spPr>
          <a:xfrm>
            <a:off x="572801" y="6528576"/>
            <a:ext cx="2137589"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“OPEC+ Agrees to Biggest Oil Production Cut since Start of Pandemic”</a:t>
            </a:r>
          </a:p>
        </p:txBody>
      </p:sp>
      <p:cxnSp>
        <p:nvCxnSpPr>
          <p:cNvPr id="105" name="Straight Connector 104">
            <a:extLst>
              <a:ext uri="{FF2B5EF4-FFF2-40B4-BE49-F238E27FC236}">
                <a16:creationId xmlns:a16="http://schemas.microsoft.com/office/drawing/2014/main" id="{886B8F9F-4BA2-4D01-B6CB-2391D99D050E}"/>
              </a:ext>
            </a:extLst>
          </p:cNvPr>
          <p:cNvCxnSpPr>
            <a:cxnSpLocks/>
          </p:cNvCxnSpPr>
          <p:nvPr/>
        </p:nvCxnSpPr>
        <p:spPr>
          <a:xfrm>
            <a:off x="3157622" y="4108362"/>
            <a:ext cx="0" cy="19487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C2B3FE9-63B3-4104-B9C7-939CB3D6769D}"/>
              </a:ext>
            </a:extLst>
          </p:cNvPr>
          <p:cNvCxnSpPr>
            <a:cxnSpLocks/>
          </p:cNvCxnSpPr>
          <p:nvPr/>
        </p:nvCxnSpPr>
        <p:spPr>
          <a:xfrm>
            <a:off x="7333582" y="4260119"/>
            <a:ext cx="0" cy="192200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D03B51E-0BAF-4FFC-BD47-F9E9A3DC9C6A}"/>
              </a:ext>
            </a:extLst>
          </p:cNvPr>
          <p:cNvCxnSpPr>
            <a:cxnSpLocks/>
          </p:cNvCxnSpPr>
          <p:nvPr/>
        </p:nvCxnSpPr>
        <p:spPr>
          <a:xfrm>
            <a:off x="9362106" y="3958327"/>
            <a:ext cx="0" cy="70843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11D2720-4085-4E77-A1A0-AC84FC33ED8C}"/>
              </a:ext>
            </a:extLst>
          </p:cNvPr>
          <p:cNvCxnSpPr>
            <a:cxnSpLocks/>
          </p:cNvCxnSpPr>
          <p:nvPr/>
        </p:nvCxnSpPr>
        <p:spPr>
          <a:xfrm>
            <a:off x="4112122" y="3924418"/>
            <a:ext cx="0" cy="89626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83FCFDC-02B0-44C7-A01E-E1C5C32A96DF}"/>
              </a:ext>
            </a:extLst>
          </p:cNvPr>
          <p:cNvCxnSpPr>
            <a:cxnSpLocks/>
          </p:cNvCxnSpPr>
          <p:nvPr/>
        </p:nvCxnSpPr>
        <p:spPr>
          <a:xfrm>
            <a:off x="4634450" y="4074992"/>
            <a:ext cx="0" cy="2444153"/>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24" name="Chart 23">
            <a:extLst>
              <a:ext uri="{FF2B5EF4-FFF2-40B4-BE49-F238E27FC236}">
                <a16:creationId xmlns:a16="http://schemas.microsoft.com/office/drawing/2014/main" id="{6A86E947-FE58-48F9-8182-11E475D012DE}"/>
              </a:ext>
            </a:extLst>
          </p:cNvPr>
          <p:cNvGraphicFramePr/>
          <p:nvPr/>
        </p:nvGraphicFramePr>
        <p:xfrm>
          <a:off x="584484" y="2079173"/>
          <a:ext cx="9022975" cy="2362621"/>
        </p:xfrm>
        <a:graphic>
          <a:graphicData uri="http://schemas.openxmlformats.org/drawingml/2006/chart">
            <c:chart xmlns:c="http://schemas.openxmlformats.org/drawingml/2006/chart" xmlns:r="http://schemas.openxmlformats.org/officeDocument/2006/relationships" r:id="rId5"/>
          </a:graphicData>
        </a:graphic>
      </p:graphicFrame>
      <p:sp>
        <p:nvSpPr>
          <p:cNvPr id="25" name="TextBox 1">
            <a:extLst>
              <a:ext uri="{FF2B5EF4-FFF2-40B4-BE49-F238E27FC236}">
                <a16:creationId xmlns:a16="http://schemas.microsoft.com/office/drawing/2014/main" id="{CD4973DD-6C92-494F-96E0-08DA2AC9E53C}"/>
              </a:ext>
            </a:extLst>
          </p:cNvPr>
          <p:cNvSpPr txBox="1"/>
          <p:nvPr/>
        </p:nvSpPr>
        <p:spPr>
          <a:xfrm>
            <a:off x="620205" y="20816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(Q4 2022–Q3 2023)</a:t>
            </a:r>
          </a:p>
        </p:txBody>
      </p:sp>
      <p:sp>
        <p:nvSpPr>
          <p:cNvPr id="57" name="TextBox 56">
            <a:extLst>
              <a:ext uri="{FF2B5EF4-FFF2-40B4-BE49-F238E27FC236}">
                <a16:creationId xmlns:a16="http://schemas.microsoft.com/office/drawing/2014/main" id="{E914CF2B-5067-4C93-9B17-83ED9DD965BC}"/>
              </a:ext>
            </a:extLst>
          </p:cNvPr>
          <p:cNvSpPr txBox="1"/>
          <p:nvPr/>
        </p:nvSpPr>
        <p:spPr>
          <a:xfrm>
            <a:off x="9152092" y="4297055"/>
            <a:ext cx="395728" cy="141577"/>
          </a:xfrm>
          <a:prstGeom prst="rect">
            <a:avLst/>
          </a:prstGeom>
          <a:solidFill>
            <a:schemeClr val="bg1"/>
          </a:solidFill>
        </p:spPr>
        <p:txBody>
          <a:bodyPr wrap="square" lIns="0" tIns="0" rIns="0" bIns="18288" rtlCol="0">
            <a:spAutoFit/>
          </a:bodyPr>
          <a:lstStyle/>
          <a:p>
            <a:pPr algn="ctr"/>
            <a:r>
              <a:rPr lang="en-US" sz="800" dirty="0"/>
              <a:t>Sep 30</a:t>
            </a:r>
          </a:p>
        </p:txBody>
      </p:sp>
      <p:sp>
        <p:nvSpPr>
          <p:cNvPr id="8" name="TextBox 7">
            <a:extLst>
              <a:ext uri="{FF2B5EF4-FFF2-40B4-BE49-F238E27FC236}">
                <a16:creationId xmlns:a16="http://schemas.microsoft.com/office/drawing/2014/main" id="{9683FCBA-59B7-9031-D213-A4C73DDFB781}"/>
              </a:ext>
            </a:extLst>
          </p:cNvPr>
          <p:cNvSpPr txBox="1"/>
          <p:nvPr/>
        </p:nvSpPr>
        <p:spPr>
          <a:xfrm>
            <a:off x="987974" y="6088487"/>
            <a:ext cx="1722421"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“Sunak Wins Vote to Become UK’s Next Prime Minister after Truss Resigns”</a:t>
            </a:r>
          </a:p>
        </p:txBody>
      </p:sp>
      <p:sp>
        <p:nvSpPr>
          <p:cNvPr id="10" name="TextBox 9">
            <a:extLst>
              <a:ext uri="{FF2B5EF4-FFF2-40B4-BE49-F238E27FC236}">
                <a16:creationId xmlns:a16="http://schemas.microsoft.com/office/drawing/2014/main" id="{0226A59C-0DAA-8B9E-447D-480185FAA1DA}"/>
              </a:ext>
            </a:extLst>
          </p:cNvPr>
          <p:cNvSpPr txBox="1"/>
          <p:nvPr/>
        </p:nvSpPr>
        <p:spPr>
          <a:xfrm>
            <a:off x="1448701" y="5632558"/>
            <a:ext cx="1478332"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Treasury Yield Curve Inverts to Deepest Level since 1981”</a:t>
            </a:r>
          </a:p>
        </p:txBody>
      </p:sp>
      <p:sp>
        <p:nvSpPr>
          <p:cNvPr id="14" name="TextBox 13">
            <a:extLst>
              <a:ext uri="{FF2B5EF4-FFF2-40B4-BE49-F238E27FC236}">
                <a16:creationId xmlns:a16="http://schemas.microsoft.com/office/drawing/2014/main" id="{06F75B34-5161-E1F5-630A-E6E84AA3CC45}"/>
              </a:ext>
            </a:extLst>
          </p:cNvPr>
          <p:cNvSpPr txBox="1"/>
          <p:nvPr/>
        </p:nvSpPr>
        <p:spPr>
          <a:xfrm>
            <a:off x="2315499" y="4537162"/>
            <a:ext cx="708531" cy="1077218"/>
          </a:xfrm>
          <a:prstGeom prst="rect">
            <a:avLst/>
          </a:prstGeom>
          <a:noFill/>
        </p:spPr>
        <p:txBody>
          <a:bodyPr wrap="square" rtlCol="0">
            <a:spAutoFit/>
          </a:bodyPr>
          <a:lstStyle/>
          <a:p>
            <a:pPr marL="41252" indent="-41252" defTabSz="913866" fontAlgn="base">
              <a:spcBef>
                <a:spcPct val="0"/>
              </a:spcBef>
              <a:spcAft>
                <a:spcPts val="600"/>
              </a:spcAft>
            </a:pPr>
            <a:r>
              <a:rPr lang="en-US" sz="800" dirty="0"/>
              <a:t>“China Braces for Deadly Covid Wave after Loosening Controls”</a:t>
            </a:r>
          </a:p>
        </p:txBody>
      </p:sp>
      <p:sp>
        <p:nvSpPr>
          <p:cNvPr id="18" name="TextBox 17">
            <a:extLst>
              <a:ext uri="{FF2B5EF4-FFF2-40B4-BE49-F238E27FC236}">
                <a16:creationId xmlns:a16="http://schemas.microsoft.com/office/drawing/2014/main" id="{7C5A9CE1-83D8-B16C-FC4D-D818775A57CC}"/>
              </a:ext>
            </a:extLst>
          </p:cNvPr>
          <p:cNvSpPr txBox="1"/>
          <p:nvPr/>
        </p:nvSpPr>
        <p:spPr>
          <a:xfrm>
            <a:off x="2675752" y="6532382"/>
            <a:ext cx="1605688"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Stocks Close Out Worst Year since 2008”</a:t>
            </a:r>
          </a:p>
        </p:txBody>
      </p:sp>
      <p:sp>
        <p:nvSpPr>
          <p:cNvPr id="21" name="TextBox 20">
            <a:extLst>
              <a:ext uri="{FF2B5EF4-FFF2-40B4-BE49-F238E27FC236}">
                <a16:creationId xmlns:a16="http://schemas.microsoft.com/office/drawing/2014/main" id="{0CB87C7B-E54D-679C-7CB3-D3B12208A572}"/>
              </a:ext>
            </a:extLst>
          </p:cNvPr>
          <p:cNvSpPr txBox="1"/>
          <p:nvPr/>
        </p:nvSpPr>
        <p:spPr>
          <a:xfrm>
            <a:off x="3004855" y="6068502"/>
            <a:ext cx="1605688" cy="461665"/>
          </a:xfrm>
          <a:prstGeom prst="rect">
            <a:avLst/>
          </a:prstGeom>
          <a:noFill/>
        </p:spPr>
        <p:txBody>
          <a:bodyPr wrap="square" rtlCol="0">
            <a:spAutoFit/>
          </a:bodyPr>
          <a:lstStyle/>
          <a:p>
            <a:pPr marL="41252" indent="-41252" defTabSz="913866" fontAlgn="base">
              <a:spcBef>
                <a:spcPct val="0"/>
              </a:spcBef>
              <a:spcAft>
                <a:spcPts val="600"/>
              </a:spcAft>
            </a:pPr>
            <a:r>
              <a:rPr lang="en-US" sz="800"/>
              <a:t>“Dow Closes 700 Points Higher on Signs of Slowing Wage Growth”</a:t>
            </a:r>
            <a:endParaRPr lang="en-US" sz="800" dirty="0"/>
          </a:p>
        </p:txBody>
      </p:sp>
      <p:sp>
        <p:nvSpPr>
          <p:cNvPr id="27" name="TextBox 26">
            <a:extLst>
              <a:ext uri="{FF2B5EF4-FFF2-40B4-BE49-F238E27FC236}">
                <a16:creationId xmlns:a16="http://schemas.microsoft.com/office/drawing/2014/main" id="{778563FA-D3BF-E550-158C-E94B42D82E35}"/>
              </a:ext>
            </a:extLst>
          </p:cNvPr>
          <p:cNvSpPr txBox="1"/>
          <p:nvPr/>
        </p:nvSpPr>
        <p:spPr>
          <a:xfrm>
            <a:off x="3101707" y="5446136"/>
            <a:ext cx="1605688"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“CEOs Say They Expect a US Recession, but Most Think It Will Be Short”</a:t>
            </a:r>
          </a:p>
        </p:txBody>
      </p:sp>
      <p:sp>
        <p:nvSpPr>
          <p:cNvPr id="28" name="TextBox 27">
            <a:extLst>
              <a:ext uri="{FF2B5EF4-FFF2-40B4-BE49-F238E27FC236}">
                <a16:creationId xmlns:a16="http://schemas.microsoft.com/office/drawing/2014/main" id="{7F9EC8DA-6602-6BD8-C775-38F357F72C17}"/>
              </a:ext>
            </a:extLst>
          </p:cNvPr>
          <p:cNvSpPr txBox="1"/>
          <p:nvPr/>
        </p:nvSpPr>
        <p:spPr>
          <a:xfrm>
            <a:off x="3311257" y="4821296"/>
            <a:ext cx="1311763"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PPI Report Shows Producer Prices Rose, Pointing to Persistent Inflation”</a:t>
            </a:r>
          </a:p>
        </p:txBody>
      </p:sp>
      <p:sp>
        <p:nvSpPr>
          <p:cNvPr id="30" name="TextBox 29">
            <a:extLst>
              <a:ext uri="{FF2B5EF4-FFF2-40B4-BE49-F238E27FC236}">
                <a16:creationId xmlns:a16="http://schemas.microsoft.com/office/drawing/2014/main" id="{7193BBA6-A66B-12B1-5FFB-F2E131EADD63}"/>
              </a:ext>
            </a:extLst>
          </p:cNvPr>
          <p:cNvSpPr txBox="1"/>
          <p:nvPr/>
        </p:nvSpPr>
        <p:spPr>
          <a:xfrm>
            <a:off x="4165461" y="6536192"/>
            <a:ext cx="1955147"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“Silicon Valley Bank Closed by Regulators; FDIC Takes Control”</a:t>
            </a:r>
          </a:p>
        </p:txBody>
      </p:sp>
      <p:sp>
        <p:nvSpPr>
          <p:cNvPr id="31" name="TextBox 30">
            <a:extLst>
              <a:ext uri="{FF2B5EF4-FFF2-40B4-BE49-F238E27FC236}">
                <a16:creationId xmlns:a16="http://schemas.microsoft.com/office/drawing/2014/main" id="{51F6D8C1-7B81-9EA6-AA0E-449E88FC255B}"/>
              </a:ext>
            </a:extLst>
          </p:cNvPr>
          <p:cNvSpPr txBox="1"/>
          <p:nvPr/>
        </p:nvSpPr>
        <p:spPr>
          <a:xfrm>
            <a:off x="4660761" y="6082802"/>
            <a:ext cx="2068684"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Inflation Eased to 5% in March; Lowest Level in Nearly Two Years”</a:t>
            </a:r>
          </a:p>
        </p:txBody>
      </p:sp>
      <p:sp>
        <p:nvSpPr>
          <p:cNvPr id="34" name="TextBox 33">
            <a:extLst>
              <a:ext uri="{FF2B5EF4-FFF2-40B4-BE49-F238E27FC236}">
                <a16:creationId xmlns:a16="http://schemas.microsoft.com/office/drawing/2014/main" id="{60B9BEEA-DB73-995F-120D-155F4466F75C}"/>
              </a:ext>
            </a:extLst>
          </p:cNvPr>
          <p:cNvSpPr txBox="1"/>
          <p:nvPr/>
        </p:nvSpPr>
        <p:spPr>
          <a:xfrm>
            <a:off x="5430381" y="5503682"/>
            <a:ext cx="1429470"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Signals Support for Allies to Send Their F-16 Jets to Ukraine”</a:t>
            </a:r>
          </a:p>
        </p:txBody>
      </p:sp>
      <p:sp>
        <p:nvSpPr>
          <p:cNvPr id="36" name="TextBox 35">
            <a:extLst>
              <a:ext uri="{FF2B5EF4-FFF2-40B4-BE49-F238E27FC236}">
                <a16:creationId xmlns:a16="http://schemas.microsoft.com/office/drawing/2014/main" id="{05F2784D-D604-FAE3-9527-EB74C05B237F}"/>
              </a:ext>
            </a:extLst>
          </p:cNvPr>
          <p:cNvSpPr txBox="1"/>
          <p:nvPr/>
        </p:nvSpPr>
        <p:spPr>
          <a:xfrm>
            <a:off x="6240963" y="4513082"/>
            <a:ext cx="679848" cy="954107"/>
          </a:xfrm>
          <a:prstGeom prst="rect">
            <a:avLst/>
          </a:prstGeom>
          <a:noFill/>
        </p:spPr>
        <p:txBody>
          <a:bodyPr wrap="square" rtlCol="0">
            <a:spAutoFit/>
          </a:bodyPr>
          <a:lstStyle/>
          <a:p>
            <a:pPr marL="41252" indent="-41252" defTabSz="913866" fontAlgn="base">
              <a:spcBef>
                <a:spcPct val="0"/>
              </a:spcBef>
              <a:spcAft>
                <a:spcPts val="600"/>
              </a:spcAft>
            </a:pPr>
            <a:r>
              <a:rPr lang="en-US" sz="800" dirty="0"/>
              <a:t>“S&amp;P 500 Starts a New Bull Market as Big Tech Lifts Stocks”</a:t>
            </a:r>
          </a:p>
        </p:txBody>
      </p:sp>
      <p:sp>
        <p:nvSpPr>
          <p:cNvPr id="38" name="TextBox 37">
            <a:extLst>
              <a:ext uri="{FF2B5EF4-FFF2-40B4-BE49-F238E27FC236}">
                <a16:creationId xmlns:a16="http://schemas.microsoft.com/office/drawing/2014/main" id="{682F8EB0-489C-68A1-264E-DCBCAF4B550C}"/>
              </a:ext>
            </a:extLst>
          </p:cNvPr>
          <p:cNvSpPr txBox="1"/>
          <p:nvPr/>
        </p:nvSpPr>
        <p:spPr>
          <a:xfrm>
            <a:off x="5895201" y="6528572"/>
            <a:ext cx="1955147"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“Fed Holds Rates Steady but Expects More Increases”</a:t>
            </a:r>
          </a:p>
        </p:txBody>
      </p:sp>
      <p:sp>
        <p:nvSpPr>
          <p:cNvPr id="39" name="TextBox 38">
            <a:extLst>
              <a:ext uri="{FF2B5EF4-FFF2-40B4-BE49-F238E27FC236}">
                <a16:creationId xmlns:a16="http://schemas.microsoft.com/office/drawing/2014/main" id="{A36A84ED-EC15-BD0E-E121-BBDEFED27DCA}"/>
              </a:ext>
            </a:extLst>
          </p:cNvPr>
          <p:cNvSpPr txBox="1"/>
          <p:nvPr/>
        </p:nvSpPr>
        <p:spPr>
          <a:xfrm>
            <a:off x="6803087" y="6188570"/>
            <a:ext cx="2101413"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New-Vehicle Sales Rise an Estimated 13% in First Half of the Year”</a:t>
            </a:r>
          </a:p>
        </p:txBody>
      </p:sp>
      <p:sp>
        <p:nvSpPr>
          <p:cNvPr id="44" name="TextBox 43">
            <a:extLst>
              <a:ext uri="{FF2B5EF4-FFF2-40B4-BE49-F238E27FC236}">
                <a16:creationId xmlns:a16="http://schemas.microsoft.com/office/drawing/2014/main" id="{687B24F9-C515-988B-E71F-A9B9DA8C7A1D}"/>
              </a:ext>
            </a:extLst>
          </p:cNvPr>
          <p:cNvSpPr txBox="1"/>
          <p:nvPr/>
        </p:nvSpPr>
        <p:spPr>
          <a:xfrm>
            <a:off x="7333583" y="5691160"/>
            <a:ext cx="1570918" cy="457758"/>
          </a:xfrm>
          <a:prstGeom prst="rect">
            <a:avLst/>
          </a:prstGeom>
          <a:noFill/>
        </p:spPr>
        <p:txBody>
          <a:bodyPr wrap="square" rtlCol="0">
            <a:spAutoFit/>
          </a:bodyPr>
          <a:lstStyle/>
          <a:p>
            <a:pPr marL="41252" indent="-41252" defTabSz="913866" fontAlgn="base">
              <a:spcBef>
                <a:spcPct val="0"/>
              </a:spcBef>
              <a:spcAft>
                <a:spcPts val="600"/>
              </a:spcAft>
            </a:pPr>
            <a:r>
              <a:rPr lang="en-US" sz="800" dirty="0"/>
              <a:t>“China Slips Into Deflation in Warning Sign for World Economy”</a:t>
            </a:r>
          </a:p>
        </p:txBody>
      </p:sp>
      <p:sp>
        <p:nvSpPr>
          <p:cNvPr id="45" name="TextBox 44">
            <a:extLst>
              <a:ext uri="{FF2B5EF4-FFF2-40B4-BE49-F238E27FC236}">
                <a16:creationId xmlns:a16="http://schemas.microsoft.com/office/drawing/2014/main" id="{F3CB743B-9940-F708-F840-3E6A95AF3F28}"/>
              </a:ext>
            </a:extLst>
          </p:cNvPr>
          <p:cNvSpPr txBox="1"/>
          <p:nvPr/>
        </p:nvSpPr>
        <p:spPr>
          <a:xfrm>
            <a:off x="8153331" y="4677071"/>
            <a:ext cx="848095" cy="954107"/>
          </a:xfrm>
          <a:prstGeom prst="rect">
            <a:avLst/>
          </a:prstGeom>
          <a:noFill/>
        </p:spPr>
        <p:txBody>
          <a:bodyPr wrap="square" rtlCol="0">
            <a:spAutoFit/>
          </a:bodyPr>
          <a:lstStyle/>
          <a:p>
            <a:pPr marL="41252" indent="-41252" defTabSz="913866" fontAlgn="base">
              <a:spcBef>
                <a:spcPct val="0"/>
              </a:spcBef>
              <a:spcAft>
                <a:spcPts val="600"/>
              </a:spcAft>
            </a:pPr>
            <a:r>
              <a:rPr lang="en-US" sz="800" dirty="0"/>
              <a:t>“Wagner Chief Who Plotted Coup Presumed Dead in Russia Plane Crash” </a:t>
            </a:r>
          </a:p>
        </p:txBody>
      </p:sp>
      <p:sp>
        <p:nvSpPr>
          <p:cNvPr id="53" name="TextBox 52">
            <a:extLst>
              <a:ext uri="{FF2B5EF4-FFF2-40B4-BE49-F238E27FC236}">
                <a16:creationId xmlns:a16="http://schemas.microsoft.com/office/drawing/2014/main" id="{324C5943-4EEB-5135-E785-70563C3A2EE7}"/>
              </a:ext>
            </a:extLst>
          </p:cNvPr>
          <p:cNvSpPr txBox="1"/>
          <p:nvPr/>
        </p:nvSpPr>
        <p:spPr>
          <a:xfrm>
            <a:off x="7961218" y="6531561"/>
            <a:ext cx="1851168"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“UAW Strikes at Plants Owned by GM, Ford, </a:t>
            </a:r>
            <a:r>
              <a:rPr lang="en-US" sz="800" dirty="0" err="1"/>
              <a:t>Stellantis</a:t>
            </a:r>
            <a:r>
              <a:rPr lang="en-US" sz="800" dirty="0"/>
              <a:t>”</a:t>
            </a:r>
          </a:p>
        </p:txBody>
      </p:sp>
      <p:sp>
        <p:nvSpPr>
          <p:cNvPr id="55" name="TextBox 54">
            <a:extLst>
              <a:ext uri="{FF2B5EF4-FFF2-40B4-BE49-F238E27FC236}">
                <a16:creationId xmlns:a16="http://schemas.microsoft.com/office/drawing/2014/main" id="{872BC90D-0496-7595-3141-576C02EB3B91}"/>
              </a:ext>
            </a:extLst>
          </p:cNvPr>
          <p:cNvSpPr txBox="1"/>
          <p:nvPr/>
        </p:nvSpPr>
        <p:spPr>
          <a:xfrm>
            <a:off x="9008428" y="4729432"/>
            <a:ext cx="805744" cy="830997"/>
          </a:xfrm>
          <a:prstGeom prst="rect">
            <a:avLst/>
          </a:prstGeom>
          <a:noFill/>
        </p:spPr>
        <p:txBody>
          <a:bodyPr wrap="square" rtlCol="0">
            <a:spAutoFit/>
          </a:bodyPr>
          <a:lstStyle/>
          <a:p>
            <a:pPr marL="41252" indent="-41252" defTabSz="913866" fontAlgn="base">
              <a:spcBef>
                <a:spcPct val="0"/>
              </a:spcBef>
              <a:spcAft>
                <a:spcPts val="600"/>
              </a:spcAft>
            </a:pPr>
            <a:r>
              <a:rPr lang="en-US" sz="800" dirty="0">
                <a:solidFill>
                  <a:prstClr val="black"/>
                </a:solidFill>
              </a:rPr>
              <a:t>“</a:t>
            </a:r>
            <a:r>
              <a:rPr lang="en-US" sz="800" dirty="0"/>
              <a:t>S&amp;P 500 Suffers Biggest Monthly Loss This Year</a:t>
            </a:r>
            <a:r>
              <a:rPr lang="da-DK" sz="800" dirty="0"/>
              <a:t>”</a:t>
            </a:r>
          </a:p>
        </p:txBody>
      </p:sp>
    </p:spTree>
    <p:extLst>
      <p:ext uri="{BB962C8B-B14F-4D97-AF65-F5344CB8AC3E}">
        <p14:creationId xmlns:p14="http://schemas.microsoft.com/office/powerpoint/2010/main" val="271606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setID" descr="svtx:content/slide/@id">
            <a:extLst>
              <a:ext uri="{FF2B5EF4-FFF2-40B4-BE49-F238E27FC236}">
                <a16:creationId xmlns:a16="http://schemas.microsoft.com/office/drawing/2014/main" id="{045E26D2-344C-B3D1-8179-AD12C4B6AE19}"/>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135215</a:t>
            </a:r>
          </a:p>
        </p:txBody>
      </p:sp>
      <p:graphicFrame>
        <p:nvGraphicFramePr>
          <p:cNvPr id="22" name="Table 21">
            <a:extLst>
              <a:ext uri="{FF2B5EF4-FFF2-40B4-BE49-F238E27FC236}">
                <a16:creationId xmlns:a16="http://schemas.microsoft.com/office/drawing/2014/main" id="{AAAB514A-7F21-4419-950E-2EA4C4694CBD}"/>
              </a:ext>
            </a:extLst>
          </p:cNvPr>
          <p:cNvGraphicFramePr>
            <a:graphicFrameLocks noGrp="1"/>
          </p:cNvGraphicFramePr>
          <p:nvPr>
            <p:extLst>
              <p:ext uri="{D42A27DB-BD31-4B8C-83A1-F6EECF244321}">
                <p14:modId xmlns:p14="http://schemas.microsoft.com/office/powerpoint/2010/main" val="1875670176"/>
              </p:ext>
            </p:extLst>
          </p:nvPr>
        </p:nvGraphicFramePr>
        <p:xfrm>
          <a:off x="4720632" y="5040199"/>
          <a:ext cx="4727812" cy="1664761"/>
        </p:xfrm>
        <a:graphic>
          <a:graphicData uri="http://schemas.openxmlformats.org/drawingml/2006/table">
            <a:tbl>
              <a:tblPr>
                <a:tableStyleId>{5C22544A-7EE6-4342-B048-85BDC9FD1C3A}</a:tableStyleId>
              </a:tblPr>
              <a:tblGrid>
                <a:gridCol w="980356">
                  <a:extLst>
                    <a:ext uri="{9D8B030D-6E8A-4147-A177-3AD203B41FA5}">
                      <a16:colId xmlns:a16="http://schemas.microsoft.com/office/drawing/2014/main" val="20000"/>
                    </a:ext>
                  </a:extLst>
                </a:gridCol>
                <a:gridCol w="624576">
                  <a:extLst>
                    <a:ext uri="{9D8B030D-6E8A-4147-A177-3AD203B41FA5}">
                      <a16:colId xmlns:a16="http://schemas.microsoft.com/office/drawing/2014/main" val="851030634"/>
                    </a:ext>
                  </a:extLst>
                </a:gridCol>
                <a:gridCol w="624576">
                  <a:extLst>
                    <a:ext uri="{9D8B030D-6E8A-4147-A177-3AD203B41FA5}">
                      <a16:colId xmlns:a16="http://schemas.microsoft.com/office/drawing/2014/main" val="1031801623"/>
                    </a:ext>
                  </a:extLst>
                </a:gridCol>
                <a:gridCol w="622890">
                  <a:extLst>
                    <a:ext uri="{9D8B030D-6E8A-4147-A177-3AD203B41FA5}">
                      <a16:colId xmlns:a16="http://schemas.microsoft.com/office/drawing/2014/main" val="20001"/>
                    </a:ext>
                  </a:extLst>
                </a:gridCol>
                <a:gridCol w="626262">
                  <a:extLst>
                    <a:ext uri="{9D8B030D-6E8A-4147-A177-3AD203B41FA5}">
                      <a16:colId xmlns:a16="http://schemas.microsoft.com/office/drawing/2014/main" val="20003"/>
                    </a:ext>
                  </a:extLst>
                </a:gridCol>
                <a:gridCol w="624576">
                  <a:extLst>
                    <a:ext uri="{9D8B030D-6E8A-4147-A177-3AD203B41FA5}">
                      <a16:colId xmlns:a16="http://schemas.microsoft.com/office/drawing/2014/main" val="20004"/>
                    </a:ext>
                  </a:extLst>
                </a:gridCol>
                <a:gridCol w="624576">
                  <a:extLst>
                    <a:ext uri="{9D8B030D-6E8A-4147-A177-3AD203B41FA5}">
                      <a16:colId xmlns:a16="http://schemas.microsoft.com/office/drawing/2014/main" val="20005"/>
                    </a:ext>
                  </a:extLst>
                </a:gridCol>
              </a:tblGrid>
              <a:tr h="135055">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3524">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88026">
                <a:tc>
                  <a:txBody>
                    <a:bodyPr/>
                    <a:lstStyle/>
                    <a:p>
                      <a:pPr algn="l" fontAlgn="b"/>
                      <a:r>
                        <a:rPr lang="en-US" sz="900" b="0" i="0" u="none" strike="noStrike" kern="1200" dirty="0">
                          <a:solidFill>
                            <a:srgbClr val="000000"/>
                          </a:solidFill>
                          <a:effectLst/>
                          <a:latin typeface="+mn-lt"/>
                          <a:ea typeface="+mn-ea"/>
                          <a:cs typeface="+mn-cs"/>
                        </a:rPr>
                        <a:t>Small Value</a:t>
                      </a:r>
                    </a:p>
                  </a:txBody>
                  <a:tcPr marL="46800" marR="7168" marT="7168" marB="0" anchor="ctr">
                    <a:noFill/>
                  </a:tcPr>
                </a:tc>
                <a:tc>
                  <a:txBody>
                    <a:bodyPr/>
                    <a:lstStyle/>
                    <a:p>
                      <a:pPr algn="ctr" fontAlgn="b"/>
                      <a:r>
                        <a:rPr lang="en-GB" sz="900" b="0" i="0" u="none" strike="noStrike" dirty="0">
                          <a:solidFill>
                            <a:srgbClr val="C00000"/>
                          </a:solidFill>
                          <a:effectLst/>
                          <a:latin typeface="+mn-lt"/>
                        </a:rPr>
                        <a:t>-2.96</a:t>
                      </a:r>
                    </a:p>
                  </a:txBody>
                  <a:tcPr marL="0" marR="0" marT="0" marB="0" anchor="ctr">
                    <a:noFill/>
                  </a:tcPr>
                </a:tc>
                <a:tc>
                  <a:txBody>
                    <a:bodyPr/>
                    <a:lstStyle/>
                    <a:p>
                      <a:pPr algn="ctr" fontAlgn="b"/>
                      <a:r>
                        <a:rPr lang="en-GB" sz="900" b="0" i="0" u="none" strike="noStrike" dirty="0">
                          <a:solidFill>
                            <a:srgbClr val="C00000"/>
                          </a:solidFill>
                          <a:effectLst/>
                          <a:latin typeface="+mn-lt"/>
                        </a:rPr>
                        <a:t>-0.53</a:t>
                      </a:r>
                    </a:p>
                  </a:txBody>
                  <a:tcPr marL="0" marR="0" marT="0" marB="0" anchor="ctr">
                    <a:noFill/>
                  </a:tcPr>
                </a:tc>
                <a:tc>
                  <a:txBody>
                    <a:bodyPr/>
                    <a:lstStyle/>
                    <a:p>
                      <a:pPr algn="ctr" fontAlgn="b"/>
                      <a:r>
                        <a:rPr lang="en-GB" sz="900" b="0" i="0" u="none" strike="noStrike">
                          <a:solidFill>
                            <a:schemeClr val="tx1"/>
                          </a:solidFill>
                          <a:effectLst/>
                          <a:latin typeface="+mn-lt"/>
                        </a:rPr>
                        <a:t>7.84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13.32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2.59</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6.19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88026">
                <a:tc>
                  <a:txBody>
                    <a:bodyPr/>
                    <a:lstStyle/>
                    <a:p>
                      <a:pPr algn="l" fontAlgn="b"/>
                      <a:r>
                        <a:rPr lang="en-GB" sz="900" b="0" i="0" u="none" strike="noStrike" kern="1200">
                          <a:solidFill>
                            <a:srgbClr val="000000"/>
                          </a:solidFill>
                          <a:effectLst/>
                          <a:latin typeface="+mn-lt"/>
                          <a:ea typeface="+mn-ea"/>
                          <a:cs typeface="+mn-cs"/>
                        </a:rPr>
                        <a:t>Large Growth</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-3.13</a:t>
                      </a:r>
                    </a:p>
                  </a:txBody>
                  <a:tcPr marL="0" marR="0" marT="0" marB="0" anchor="ctr">
                    <a:noFill/>
                  </a:tcPr>
                </a:tc>
                <a:tc>
                  <a:txBody>
                    <a:bodyPr/>
                    <a:lstStyle/>
                    <a:p>
                      <a:pPr algn="ctr" fontAlgn="b"/>
                      <a:r>
                        <a:rPr lang="en-GB" sz="900" b="0" i="0" u="none" strike="noStrike">
                          <a:solidFill>
                            <a:schemeClr val="tx1"/>
                          </a:solidFill>
                          <a:effectLst/>
                          <a:latin typeface="+mn-lt"/>
                        </a:rPr>
                        <a:t>24.98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27.72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7.97</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12.42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14.48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88026">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-3.15</a:t>
                      </a:r>
                    </a:p>
                  </a:txBody>
                  <a:tcPr marL="0" marR="0" marT="0" marB="0" anchor="ctr">
                    <a:noFill/>
                  </a:tcPr>
                </a:tc>
                <a:tc>
                  <a:txBody>
                    <a:bodyPr/>
                    <a:lstStyle/>
                    <a:p>
                      <a:pPr algn="ctr" fontAlgn="b"/>
                      <a:r>
                        <a:rPr lang="en-GB" sz="900" b="0" i="0" u="none" strike="noStrike">
                          <a:solidFill>
                            <a:schemeClr val="tx1"/>
                          </a:solidFill>
                          <a:effectLst/>
                          <a:latin typeface="+mn-lt"/>
                        </a:rPr>
                        <a:t>13.01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21.19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9.53</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9.63</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11.63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88026">
                <a:tc>
                  <a:txBody>
                    <a:bodyPr/>
                    <a:lstStyle/>
                    <a:p>
                      <a:pPr algn="l" fontAlgn="b"/>
                      <a:r>
                        <a:rPr lang="en-GB" sz="900" b="0" i="0" u="none" strike="noStrike" kern="1200">
                          <a:solidFill>
                            <a:srgbClr val="000000"/>
                          </a:solidFill>
                          <a:effectLst/>
                          <a:latin typeface="+mn-lt"/>
                          <a:ea typeface="+mn-ea"/>
                          <a:cs typeface="+mn-cs"/>
                        </a:rPr>
                        <a:t>Large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-3.16</a:t>
                      </a:r>
                    </a:p>
                  </a:txBody>
                  <a:tcPr marL="0" marR="0" marT="0" marB="0" anchor="ctr">
                    <a:noFill/>
                  </a:tcPr>
                </a:tc>
                <a:tc>
                  <a:txBody>
                    <a:bodyPr/>
                    <a:lstStyle/>
                    <a:p>
                      <a:pPr algn="ctr" fontAlgn="b"/>
                      <a:r>
                        <a:rPr lang="en-GB" sz="900" b="0" i="0" u="none" strike="noStrike">
                          <a:solidFill>
                            <a:schemeClr val="tx1"/>
                          </a:solidFill>
                          <a:effectLst/>
                          <a:latin typeface="+mn-lt"/>
                        </a:rPr>
                        <a:t>1.79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14.44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11.05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6.23</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8.45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870949891"/>
                  </a:ext>
                </a:extLst>
              </a:tr>
              <a:tr h="188026">
                <a:tc>
                  <a:txBody>
                    <a:bodyPr/>
                    <a:lstStyle/>
                    <a:p>
                      <a:pPr algn="l" fontAlgn="b"/>
                      <a:r>
                        <a:rPr lang="en-GB" sz="900" b="0" i="0" u="none" strike="noStrike" kern="1200">
                          <a:solidFill>
                            <a:srgbClr val="000000"/>
                          </a:solidFill>
                          <a:effectLst/>
                          <a:latin typeface="+mn-lt"/>
                          <a:ea typeface="+mn-ea"/>
                          <a:cs typeface="+mn-cs"/>
                        </a:rPr>
                        <a:t>Marketwide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-3.25</a:t>
                      </a:r>
                    </a:p>
                  </a:txBody>
                  <a:tcPr marL="0" marR="0" marT="0" marB="0" anchor="ctr">
                    <a:noFill/>
                  </a:tcPr>
                </a:tc>
                <a:tc>
                  <a:txBody>
                    <a:bodyPr/>
                    <a:lstStyle/>
                    <a:p>
                      <a:pPr algn="ctr" fontAlgn="b"/>
                      <a:r>
                        <a:rPr lang="en-GB" sz="900" b="0" i="0" u="none" strike="noStrike">
                          <a:solidFill>
                            <a:schemeClr val="tx1"/>
                          </a:solidFill>
                          <a:effectLst/>
                          <a:latin typeface="+mn-lt"/>
                        </a:rPr>
                        <a:t>12.39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20.46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9.38</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9.14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11.28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2582053661"/>
                  </a:ext>
                </a:extLst>
              </a:tr>
              <a:tr h="188026">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-5.13</a:t>
                      </a:r>
                    </a:p>
                  </a:txBody>
                  <a:tcPr marL="0" marR="0" marT="0" marB="0" anchor="ctr">
                    <a:noFill/>
                  </a:tcPr>
                </a:tc>
                <a:tc>
                  <a:txBody>
                    <a:bodyPr/>
                    <a:lstStyle/>
                    <a:p>
                      <a:pPr algn="ctr" fontAlgn="b"/>
                      <a:r>
                        <a:rPr lang="en-GB" sz="900" b="0" i="0" u="none" strike="noStrike">
                          <a:solidFill>
                            <a:schemeClr val="tx1"/>
                          </a:solidFill>
                          <a:effectLst/>
                          <a:latin typeface="+mn-lt"/>
                        </a:rPr>
                        <a:t>2.54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8.93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7.16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2.40</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6.65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023226617"/>
                  </a:ext>
                </a:extLst>
              </a:tr>
              <a:tr h="188026">
                <a:tc>
                  <a:txBody>
                    <a:bodyPr/>
                    <a:lstStyle/>
                    <a:p>
                      <a:pPr algn="l" fontAlgn="b"/>
                      <a:r>
                        <a:rPr lang="en-GB" sz="900" b="0" i="0" u="none" strike="noStrike" kern="1200">
                          <a:solidFill>
                            <a:srgbClr val="000000"/>
                          </a:solidFill>
                          <a:effectLst/>
                          <a:latin typeface="+mn-lt"/>
                          <a:ea typeface="+mn-ea"/>
                          <a:cs typeface="+mn-cs"/>
                        </a:rPr>
                        <a:t>Small 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kern="1200" dirty="0">
                          <a:solidFill>
                            <a:srgbClr val="C00000"/>
                          </a:solidFill>
                          <a:effectLst/>
                          <a:latin typeface="+mn-lt"/>
                          <a:ea typeface="+mn-ea"/>
                          <a:cs typeface="+mn-cs"/>
                        </a:rPr>
                        <a:t>-7.32</a:t>
                      </a:r>
                    </a:p>
                  </a:txBody>
                  <a:tcPr marL="0" marR="0" marT="0" marB="0" anchor="ctr">
                    <a:noFill/>
                  </a:tcPr>
                </a:tc>
                <a:tc>
                  <a:txBody>
                    <a:bodyPr/>
                    <a:lstStyle/>
                    <a:p>
                      <a:pPr algn="ctr" fontAlgn="b"/>
                      <a:r>
                        <a:rPr lang="en-GB" sz="900" b="0" i="0" u="none" strike="noStrike" kern="1200">
                          <a:solidFill>
                            <a:schemeClr val="tx1"/>
                          </a:solidFill>
                          <a:effectLst/>
                          <a:latin typeface="+mn-lt"/>
                          <a:ea typeface="+mn-ea"/>
                          <a:cs typeface="+mn-cs"/>
                        </a:rPr>
                        <a:t>5.24</a:t>
                      </a:r>
                      <a:endParaRPr lang="en-GB" sz="900" b="0" i="0" u="none" strike="noStrike" kern="1200" dirty="0">
                        <a:solidFill>
                          <a:schemeClr val="tx1"/>
                        </a:solidFill>
                        <a:effectLst/>
                        <a:latin typeface="+mn-lt"/>
                        <a:ea typeface="+mn-ea"/>
                        <a:cs typeface="+mn-cs"/>
                      </a:endParaRPr>
                    </a:p>
                  </a:txBody>
                  <a:tcPr marL="0" marR="0" marT="0" marB="0" anchor="ctr">
                    <a:noFill/>
                  </a:tcPr>
                </a:tc>
                <a:tc>
                  <a:txBody>
                    <a:bodyPr/>
                    <a:lstStyle/>
                    <a:p>
                      <a:pPr algn="ctr" fontAlgn="b"/>
                      <a:r>
                        <a:rPr lang="en-GB" sz="900" b="0" i="0" u="none" strike="noStrike">
                          <a:solidFill>
                            <a:schemeClr val="tx1"/>
                          </a:solidFill>
                          <a:effectLst/>
                          <a:latin typeface="+mn-lt"/>
                        </a:rPr>
                        <a:t>9.59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1.09</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6.72</a:t>
                      </a:r>
                    </a:p>
                  </a:txBody>
                  <a:tcPr marL="0" marR="0" marT="0" marB="0" anchor="ctr">
                    <a:noFill/>
                  </a:tcPr>
                </a:tc>
                <a:extLst>
                  <a:ext uri="{0D108BD9-81ED-4DB2-BD59-A6C34878D82A}">
                    <a16:rowId xmlns:a16="http://schemas.microsoft.com/office/drawing/2014/main" val="3707886944"/>
                  </a:ext>
                </a:extLst>
              </a:tr>
            </a:tbl>
          </a:graphicData>
        </a:graphic>
      </p:graphicFrame>
      <p:sp>
        <p:nvSpPr>
          <p:cNvPr id="2" name="Title 1"/>
          <p:cNvSpPr>
            <a:spLocks noGrp="1"/>
          </p:cNvSpPr>
          <p:nvPr>
            <p:ph type="title"/>
          </p:nvPr>
        </p:nvSpPr>
        <p:spPr>
          <a:xfrm>
            <a:off x="520287" y="657966"/>
            <a:ext cx="9052560" cy="521864"/>
          </a:xfrm>
        </p:spPr>
        <p:txBody>
          <a:bodyPr/>
          <a:lstStyle/>
          <a:p>
            <a:r>
              <a:rPr lang="en-US" dirty="0"/>
              <a:t>US Stocks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7</a:t>
            </a:fld>
            <a:endParaRPr lang="en-US" dirty="0"/>
          </a:p>
        </p:txBody>
      </p:sp>
      <p:pic>
        <p:nvPicPr>
          <p:cNvPr id="7" name="Picture Placeholder 6" descr="A red and white logo&#10;&#10;Description automatically generated">
            <a:extLst>
              <a:ext uri="{FF2B5EF4-FFF2-40B4-BE49-F238E27FC236}">
                <a16:creationId xmlns:a16="http://schemas.microsoft.com/office/drawing/2014/main" id="{DD81226F-56A0-C61F-0A33-7CA4250B0024}"/>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8" name="Text Placeholder 7"/>
          <p:cNvSpPr>
            <a:spLocks noGrp="1"/>
          </p:cNvSpPr>
          <p:nvPr>
            <p:ph type="body" sz="quarter" idx="14"/>
          </p:nvPr>
        </p:nvSpPr>
        <p:spPr>
          <a:xfrm>
            <a:off x="529813" y="1067438"/>
            <a:ext cx="8823326" cy="346075"/>
          </a:xfrm>
        </p:spPr>
        <p:txBody>
          <a:bodyPr/>
          <a:lstStyle/>
          <a:p>
            <a:r>
              <a:rPr lang="en-US" dirty="0">
                <a:highlight>
                  <a:srgbClr val="FFFFFF"/>
                </a:highlight>
              </a:rPr>
              <a:t>Third quarter 2023 i</a:t>
            </a:r>
            <a:r>
              <a:rPr lang="en-US" dirty="0"/>
              <a:t>ndex returns</a:t>
            </a:r>
          </a:p>
        </p:txBody>
      </p:sp>
      <p:sp>
        <p:nvSpPr>
          <p:cNvPr id="9" name="Text Placeholder 8"/>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MSCI data © MSCI 2023, all rights reserved. Frank Russell Company is the source and owner of the trademarks, service marks, and copyrights related to the Russell Indexes. </a:t>
            </a:r>
          </a:p>
        </p:txBody>
      </p:sp>
      <p:sp>
        <p:nvSpPr>
          <p:cNvPr id="14" name="Text Placeholder 13"/>
          <p:cNvSpPr>
            <a:spLocks noGrp="1"/>
          </p:cNvSpPr>
          <p:nvPr>
            <p:ph type="body" sz="quarter" idx="18"/>
          </p:nvPr>
        </p:nvSpPr>
        <p:spPr>
          <a:xfrm>
            <a:off x="540294" y="1771150"/>
            <a:ext cx="3195127" cy="2879714"/>
          </a:xfrm>
        </p:spPr>
        <p:txBody>
          <a:bodyPr/>
          <a:lstStyle/>
          <a:p>
            <a:r>
              <a:rPr lang="en-US" dirty="0"/>
              <a:t>The US equity market posted negative returns for the quarter and outperformed non-US developed markets, but underperformed emerging markets.</a:t>
            </a:r>
          </a:p>
          <a:p>
            <a:r>
              <a:rPr lang="en-US" dirty="0"/>
              <a:t>Value underperformed growth within large caps and outperformed within small caps.</a:t>
            </a:r>
          </a:p>
          <a:p>
            <a:r>
              <a:rPr lang="en-US" dirty="0"/>
              <a:t>Small caps underperformed large caps.</a:t>
            </a:r>
          </a:p>
          <a:p>
            <a:r>
              <a:rPr lang="en-US" dirty="0"/>
              <a:t>REIT indices underperformed equity market indices.</a:t>
            </a:r>
          </a:p>
        </p:txBody>
      </p:sp>
      <p:graphicFrame>
        <p:nvGraphicFramePr>
          <p:cNvPr id="13" name="Chart 12"/>
          <p:cNvGraphicFramePr/>
          <p:nvPr>
            <p:extLst>
              <p:ext uri="{D42A27DB-BD31-4B8C-83A1-F6EECF244321}">
                <p14:modId xmlns:p14="http://schemas.microsoft.com/office/powerpoint/2010/main" val="4103597179"/>
              </p:ext>
            </p:extLst>
          </p:nvPr>
        </p:nvGraphicFramePr>
        <p:xfrm>
          <a:off x="1032420" y="4817687"/>
          <a:ext cx="3441593" cy="19865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extLst>
              <p:ext uri="{D42A27DB-BD31-4B8C-83A1-F6EECF244321}">
                <p14:modId xmlns:p14="http://schemas.microsoft.com/office/powerpoint/2010/main" val="4049669608"/>
              </p:ext>
            </p:extLst>
          </p:nvPr>
        </p:nvGraphicFramePr>
        <p:xfrm>
          <a:off x="4592096" y="2120202"/>
          <a:ext cx="5242568" cy="2192722"/>
        </p:xfrm>
        <a:graphic>
          <a:graphicData uri="http://schemas.openxmlformats.org/drawingml/2006/chart">
            <c:chart xmlns:c="http://schemas.openxmlformats.org/drawingml/2006/chart" xmlns:r="http://schemas.openxmlformats.org/officeDocument/2006/relationships" r:id="rId5"/>
          </a:graphicData>
        </a:graphic>
      </p:graphicFrame>
      <p:grpSp>
        <p:nvGrpSpPr>
          <p:cNvPr id="12" name="Group 11">
            <a:extLst>
              <a:ext uri="{FF2B5EF4-FFF2-40B4-BE49-F238E27FC236}">
                <a16:creationId xmlns:a16="http://schemas.microsoft.com/office/drawing/2014/main" id="{96E7A299-7A58-4436-B74F-573F099D4EB3}"/>
              </a:ext>
            </a:extLst>
          </p:cNvPr>
          <p:cNvGrpSpPr/>
          <p:nvPr/>
        </p:nvGrpSpPr>
        <p:grpSpPr>
          <a:xfrm>
            <a:off x="539264" y="4790391"/>
            <a:ext cx="3771481" cy="404896"/>
            <a:chOff x="539264" y="4790391"/>
            <a:chExt cx="3771481" cy="404896"/>
          </a:xfrm>
        </p:grpSpPr>
        <p:cxnSp>
          <p:nvCxnSpPr>
            <p:cNvPr id="5" name="Straight Connector 4"/>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86AA1426-A268-4A6B-AE0C-0527D2988DB0}"/>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tx2"/>
                </a:solidFill>
              </a:endParaRPr>
            </a:p>
          </p:txBody>
        </p:sp>
      </p:grpSp>
      <p:grpSp>
        <p:nvGrpSpPr>
          <p:cNvPr id="11" name="Group 10">
            <a:extLst>
              <a:ext uri="{FF2B5EF4-FFF2-40B4-BE49-F238E27FC236}">
                <a16:creationId xmlns:a16="http://schemas.microsoft.com/office/drawing/2014/main" id="{40805EBB-D870-4E3B-8868-3513B10251C1}"/>
              </a:ext>
            </a:extLst>
          </p:cNvPr>
          <p:cNvGrpSpPr/>
          <p:nvPr/>
        </p:nvGrpSpPr>
        <p:grpSpPr>
          <a:xfrm>
            <a:off x="4635169" y="1798133"/>
            <a:ext cx="4813631" cy="342590"/>
            <a:chOff x="4635169" y="1826708"/>
            <a:chExt cx="4813631" cy="342590"/>
          </a:xfrm>
        </p:grpSpPr>
        <p:sp>
          <p:nvSpPr>
            <p:cNvPr id="17" name="Content Placeholder 9">
              <a:extLst>
                <a:ext uri="{FF2B5EF4-FFF2-40B4-BE49-F238E27FC236}">
                  <a16:creationId xmlns:a16="http://schemas.microsoft.com/office/drawing/2014/main" id="{9CB907B7-BAB7-460B-9A7D-A38A9015832A}"/>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0" name="Straight Connector 19">
              <a:extLst>
                <a:ext uri="{FF2B5EF4-FFF2-40B4-BE49-F238E27FC236}">
                  <a16:creationId xmlns:a16="http://schemas.microsoft.com/office/drawing/2014/main" id="{656CC887-C9DD-42C0-BF3E-D298B09A3DCB}"/>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1B663D57-9BB6-473E-B75B-ED5397B553C3}"/>
              </a:ext>
            </a:extLst>
          </p:cNvPr>
          <p:cNvGrpSpPr/>
          <p:nvPr/>
        </p:nvGrpSpPr>
        <p:grpSpPr>
          <a:xfrm>
            <a:off x="4637281" y="4790616"/>
            <a:ext cx="4811519" cy="355735"/>
            <a:chOff x="4637281" y="4790616"/>
            <a:chExt cx="4811519" cy="355735"/>
          </a:xfrm>
        </p:grpSpPr>
        <p:sp>
          <p:nvSpPr>
            <p:cNvPr id="19" name="Content Placeholder 23">
              <a:extLst>
                <a:ext uri="{FF2B5EF4-FFF2-40B4-BE49-F238E27FC236}">
                  <a16:creationId xmlns:a16="http://schemas.microsoft.com/office/drawing/2014/main" id="{DD421C88-5337-4332-A62C-162B850941A1}"/>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1" name="Straight Connector 20">
              <a:extLst>
                <a:ext uri="{FF2B5EF4-FFF2-40B4-BE49-F238E27FC236}">
                  <a16:creationId xmlns:a16="http://schemas.microsoft.com/office/drawing/2014/main" id="{1B0FD3D1-3D51-48D0-9EB5-5992704C1CEE}"/>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607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B79BA80C-E79D-CAF8-9580-266CBD826D6A}"/>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135216</a:t>
            </a:r>
          </a:p>
        </p:txBody>
      </p:sp>
      <p:grpSp>
        <p:nvGrpSpPr>
          <p:cNvPr id="44" name="Group 43">
            <a:extLst>
              <a:ext uri="{FF2B5EF4-FFF2-40B4-BE49-F238E27FC236}">
                <a16:creationId xmlns:a16="http://schemas.microsoft.com/office/drawing/2014/main" id="{5F18054B-9DB1-42E8-AF28-F72475E6FDE3}"/>
              </a:ext>
            </a:extLst>
          </p:cNvPr>
          <p:cNvGrpSpPr/>
          <p:nvPr/>
        </p:nvGrpSpPr>
        <p:grpSpPr>
          <a:xfrm>
            <a:off x="4637281" y="4790616"/>
            <a:ext cx="4811519" cy="355735"/>
            <a:chOff x="4637281" y="4790616"/>
            <a:chExt cx="4811519" cy="355735"/>
          </a:xfrm>
        </p:grpSpPr>
        <p:sp>
          <p:nvSpPr>
            <p:cNvPr id="45" name="Content Placeholder 23">
              <a:extLst>
                <a:ext uri="{FF2B5EF4-FFF2-40B4-BE49-F238E27FC236}">
                  <a16:creationId xmlns:a16="http://schemas.microsoft.com/office/drawing/2014/main" id="{6DAAF801-952A-4853-BAB7-945C556F3005}"/>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46" name="Straight Connector 45">
              <a:extLst>
                <a:ext uri="{FF2B5EF4-FFF2-40B4-BE49-F238E27FC236}">
                  <a16:creationId xmlns:a16="http://schemas.microsoft.com/office/drawing/2014/main" id="{165E812F-2688-450D-B189-FA7F12E9DD33}"/>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9" name="Table 48">
            <a:extLst>
              <a:ext uri="{FF2B5EF4-FFF2-40B4-BE49-F238E27FC236}">
                <a16:creationId xmlns:a16="http://schemas.microsoft.com/office/drawing/2014/main" id="{85DA3895-B5DD-47C7-9B90-1D1F4B156024}"/>
              </a:ext>
            </a:extLst>
          </p:cNvPr>
          <p:cNvGraphicFramePr>
            <a:graphicFrameLocks noGrp="1"/>
          </p:cNvGraphicFramePr>
          <p:nvPr>
            <p:extLst>
              <p:ext uri="{D42A27DB-BD31-4B8C-83A1-F6EECF244321}">
                <p14:modId xmlns:p14="http://schemas.microsoft.com/office/powerpoint/2010/main" val="4064911057"/>
              </p:ext>
            </p:extLst>
          </p:nvPr>
        </p:nvGraphicFramePr>
        <p:xfrm>
          <a:off x="4719493" y="5058118"/>
          <a:ext cx="4723127" cy="1200497"/>
        </p:xfrm>
        <a:graphic>
          <a:graphicData uri="http://schemas.openxmlformats.org/drawingml/2006/table">
            <a:tbl>
              <a:tblPr>
                <a:tableStyleId>{5C22544A-7EE6-4342-B048-85BDC9FD1C3A}</a:tableStyleId>
              </a:tblPr>
              <a:tblGrid>
                <a:gridCol w="979385">
                  <a:extLst>
                    <a:ext uri="{9D8B030D-6E8A-4147-A177-3AD203B41FA5}">
                      <a16:colId xmlns:a16="http://schemas.microsoft.com/office/drawing/2014/main" val="20000"/>
                    </a:ext>
                  </a:extLst>
                </a:gridCol>
                <a:gridCol w="623957">
                  <a:extLst>
                    <a:ext uri="{9D8B030D-6E8A-4147-A177-3AD203B41FA5}">
                      <a16:colId xmlns:a16="http://schemas.microsoft.com/office/drawing/2014/main" val="851030634"/>
                    </a:ext>
                  </a:extLst>
                </a:gridCol>
                <a:gridCol w="623957">
                  <a:extLst>
                    <a:ext uri="{9D8B030D-6E8A-4147-A177-3AD203B41FA5}">
                      <a16:colId xmlns:a16="http://schemas.microsoft.com/office/drawing/2014/main" val="2300523334"/>
                    </a:ext>
                  </a:extLst>
                </a:gridCol>
                <a:gridCol w="623957">
                  <a:extLst>
                    <a:ext uri="{9D8B030D-6E8A-4147-A177-3AD203B41FA5}">
                      <a16:colId xmlns:a16="http://schemas.microsoft.com/office/drawing/2014/main" val="20001"/>
                    </a:ext>
                  </a:extLst>
                </a:gridCol>
                <a:gridCol w="623957">
                  <a:extLst>
                    <a:ext uri="{9D8B030D-6E8A-4147-A177-3AD203B41FA5}">
                      <a16:colId xmlns:a16="http://schemas.microsoft.com/office/drawing/2014/main" val="20003"/>
                    </a:ext>
                  </a:extLst>
                </a:gridCol>
                <a:gridCol w="623957">
                  <a:extLst>
                    <a:ext uri="{9D8B030D-6E8A-4147-A177-3AD203B41FA5}">
                      <a16:colId xmlns:a16="http://schemas.microsoft.com/office/drawing/2014/main" val="20004"/>
                    </a:ext>
                  </a:extLst>
                </a:gridCol>
                <a:gridCol w="623957">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1897">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Value</a:t>
                      </a:r>
                    </a:p>
                  </a:txBody>
                  <a:tcPr marL="46800" marR="7168" marT="7168" marB="0" anchor="ctr">
                    <a:noFill/>
                  </a:tcPr>
                </a:tc>
                <a:tc>
                  <a:txBody>
                    <a:bodyPr/>
                    <a:lstStyle/>
                    <a:p>
                      <a:pPr algn="ctr" fontAlgn="b"/>
                      <a:r>
                        <a:rPr lang="en-GB" sz="900" b="0" i="0" u="none" strike="noStrike">
                          <a:solidFill>
                            <a:schemeClr val="tx1"/>
                          </a:solidFill>
                          <a:effectLst/>
                          <a:latin typeface="+mn-lt"/>
                        </a:rPr>
                        <a:t>0.19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9.13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28.89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11.64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3.05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3.05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Small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-3.48</a:t>
                      </a:r>
                    </a:p>
                  </a:txBody>
                  <a:tcPr marL="0" marR="0" marT="0" marB="0" anchor="ctr">
                    <a:noFill/>
                  </a:tcPr>
                </a:tc>
                <a:tc>
                  <a:txBody>
                    <a:bodyPr/>
                    <a:lstStyle/>
                    <a:p>
                      <a:pPr algn="ctr" fontAlgn="b"/>
                      <a:r>
                        <a:rPr lang="en-GB" sz="900" b="0" i="0" u="none" strike="noStrike">
                          <a:solidFill>
                            <a:schemeClr val="tx1"/>
                          </a:solidFill>
                          <a:effectLst/>
                          <a:latin typeface="+mn-lt"/>
                        </a:rPr>
                        <a:t>1.83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17.32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1.28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4.13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-4.10</a:t>
                      </a:r>
                    </a:p>
                  </a:txBody>
                  <a:tcPr marL="0" marR="0" marT="0" marB="0" anchor="ctr">
                    <a:noFill/>
                  </a:tcPr>
                </a:tc>
                <a:tc>
                  <a:txBody>
                    <a:bodyPr/>
                    <a:lstStyle/>
                    <a:p>
                      <a:pPr algn="ctr" fontAlgn="b"/>
                      <a:r>
                        <a:rPr lang="en-GB" sz="900" b="0" i="0" u="none" strike="noStrike">
                          <a:solidFill>
                            <a:schemeClr val="tx1"/>
                          </a:solidFill>
                          <a:effectLst/>
                          <a:latin typeface="+mn-lt"/>
                        </a:rPr>
                        <a:t>6.73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24.00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6.07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3.44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3.84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-8.24</a:t>
                      </a:r>
                    </a:p>
                  </a:txBody>
                  <a:tcPr marL="0" marR="0" marT="0" marB="0" anchor="ctr">
                    <a:noFill/>
                  </a:tcPr>
                </a:tc>
                <a:tc>
                  <a:txBody>
                    <a:bodyPr/>
                    <a:lstStyle/>
                    <a:p>
                      <a:pPr algn="ctr" fontAlgn="b"/>
                      <a:r>
                        <a:rPr lang="en-GB" sz="900" b="0" i="0" u="none" strike="noStrike">
                          <a:solidFill>
                            <a:schemeClr val="tx1"/>
                          </a:solidFill>
                          <a:effectLst/>
                          <a:latin typeface="+mn-lt"/>
                        </a:rPr>
                        <a:t>4.38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19.27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0.47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3.37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4.36</a:t>
                      </a:r>
                    </a:p>
                  </a:txBody>
                  <a:tcPr marL="0" marR="0" marT="0" marB="0" anchor="ctr">
                    <a:noFill/>
                  </a:tcPr>
                </a:tc>
                <a:extLst>
                  <a:ext uri="{0D108BD9-81ED-4DB2-BD59-A6C34878D82A}">
                    <a16:rowId xmlns:a16="http://schemas.microsoft.com/office/drawing/2014/main" val="1870949891"/>
                  </a:ext>
                </a:extLst>
              </a:tr>
            </a:tbl>
          </a:graphicData>
        </a:graphic>
      </p:graphicFrame>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0762" y="657966"/>
            <a:ext cx="9052560" cy="521864"/>
          </a:xfrm>
        </p:spPr>
        <p:txBody>
          <a:bodyPr/>
          <a:lstStyle/>
          <a:p>
            <a:r>
              <a:rPr lang="en-US" dirty="0"/>
              <a:t>International Developed Stocks</a:t>
            </a:r>
          </a:p>
        </p:txBody>
      </p:sp>
      <p:sp>
        <p:nvSpPr>
          <p:cNvPr id="8" name="Slide Number Placeholder 7"/>
          <p:cNvSpPr>
            <a:spLocks noGrp="1"/>
          </p:cNvSpPr>
          <p:nvPr>
            <p:ph type="sldNum" sz="quarter" idx="12"/>
          </p:nvPr>
        </p:nvSpPr>
        <p:spPr/>
        <p:txBody>
          <a:bodyPr/>
          <a:lstStyle/>
          <a:p>
            <a:fld id="{66F6FF41-5833-4EBF-9145-362BCED2914A}" type="slidenum">
              <a:rPr lang="en-US" smtClean="0"/>
              <a:pPr/>
              <a:t>8</a:t>
            </a:fld>
            <a:endParaRPr lang="en-US" dirty="0"/>
          </a:p>
        </p:txBody>
      </p:sp>
      <p:pic>
        <p:nvPicPr>
          <p:cNvPr id="9" name="Picture Placeholder 8" descr="A red and white logo&#10;&#10;Description automatically generated">
            <a:extLst>
              <a:ext uri="{FF2B5EF4-FFF2-40B4-BE49-F238E27FC236}">
                <a16:creationId xmlns:a16="http://schemas.microsoft.com/office/drawing/2014/main" id="{4155493C-DDDD-199D-7602-87F6EEBF8938}"/>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5" name="Text Placeholder 4"/>
          <p:cNvSpPr>
            <a:spLocks noGrp="1"/>
          </p:cNvSpPr>
          <p:nvPr>
            <p:ph type="body" sz="quarter" idx="14"/>
          </p:nvPr>
        </p:nvSpPr>
        <p:spPr>
          <a:xfrm>
            <a:off x="529813" y="1067438"/>
            <a:ext cx="8823326" cy="346075"/>
          </a:xfrm>
        </p:spPr>
        <p:txBody>
          <a:bodyPr/>
          <a:lstStyle/>
          <a:p>
            <a:r>
              <a:rPr lang="en-US" dirty="0">
                <a:highlight>
                  <a:srgbClr val="FFFFFF"/>
                </a:highlight>
              </a:rPr>
              <a:t>Third quarter 2023 i</a:t>
            </a:r>
            <a:r>
              <a:rPr lang="en-US" dirty="0"/>
              <a:t>ndex returns</a:t>
            </a:r>
          </a:p>
        </p:txBody>
      </p:sp>
      <p:sp>
        <p:nvSpPr>
          <p:cNvPr id="12" name="Text Placeholder 11"/>
          <p:cNvSpPr>
            <a:spLocks noGrp="1"/>
          </p:cNvSpPr>
          <p:nvPr>
            <p:ph type="body" sz="quarter" idx="15"/>
          </p:nvPr>
        </p:nvSpPr>
        <p:spPr>
          <a:xfrm>
            <a:off x="529812" y="7134371"/>
            <a:ext cx="8690388"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2023,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540295" y="1770682"/>
            <a:ext cx="3456670" cy="2596615"/>
          </a:xfrm>
        </p:spPr>
        <p:txBody>
          <a:bodyPr/>
          <a:lstStyle/>
          <a:p>
            <a:r>
              <a:rPr lang="en-US" dirty="0"/>
              <a:t>Developed markets outside of the US posted negative returns for the quarter and underperformed both US and emerging markets.</a:t>
            </a:r>
          </a:p>
          <a:p>
            <a:r>
              <a:rPr lang="en-US" dirty="0"/>
              <a:t>Value outperformed growth.</a:t>
            </a:r>
          </a:p>
          <a:p>
            <a:r>
              <a:rPr lang="en-US" dirty="0"/>
              <a:t>Small caps outperformed large caps.</a:t>
            </a:r>
          </a:p>
        </p:txBody>
      </p:sp>
      <p:graphicFrame>
        <p:nvGraphicFramePr>
          <p:cNvPr id="19" name="Chart 18"/>
          <p:cNvGraphicFramePr/>
          <p:nvPr>
            <p:extLst>
              <p:ext uri="{D42A27DB-BD31-4B8C-83A1-F6EECF244321}">
                <p14:modId xmlns:p14="http://schemas.microsoft.com/office/powerpoint/2010/main" val="1465346278"/>
              </p:ext>
            </p:extLst>
          </p:nvPr>
        </p:nvGraphicFramePr>
        <p:xfrm>
          <a:off x="690565" y="4995330"/>
          <a:ext cx="3620180" cy="1785291"/>
        </p:xfrm>
        <a:graphic>
          <a:graphicData uri="http://schemas.openxmlformats.org/drawingml/2006/chart">
            <c:chart xmlns:c="http://schemas.openxmlformats.org/drawingml/2006/chart" xmlns:r="http://schemas.openxmlformats.org/officeDocument/2006/relationships" r:id="rId4"/>
          </a:graphicData>
        </a:graphic>
      </p:graphicFrame>
      <p:sp>
        <p:nvSpPr>
          <p:cNvPr id="34" name="Content Placeholder 10">
            <a:extLst>
              <a:ext uri="{FF2B5EF4-FFF2-40B4-BE49-F238E27FC236}">
                <a16:creationId xmlns:a16="http://schemas.microsoft.com/office/drawing/2014/main" id="{C9FC5DB3-A625-4518-B902-4F2AF0763504}"/>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tx2"/>
              </a:solidFill>
            </a:endParaRPr>
          </a:p>
        </p:txBody>
      </p:sp>
      <p:grpSp>
        <p:nvGrpSpPr>
          <p:cNvPr id="41" name="Group 40">
            <a:extLst>
              <a:ext uri="{FF2B5EF4-FFF2-40B4-BE49-F238E27FC236}">
                <a16:creationId xmlns:a16="http://schemas.microsoft.com/office/drawing/2014/main" id="{6A9D2C0A-80E6-4B21-89E5-94169CECF800}"/>
              </a:ext>
            </a:extLst>
          </p:cNvPr>
          <p:cNvGrpSpPr/>
          <p:nvPr/>
        </p:nvGrpSpPr>
        <p:grpSpPr>
          <a:xfrm>
            <a:off x="4635169" y="1798133"/>
            <a:ext cx="4813631" cy="342590"/>
            <a:chOff x="4635169" y="1826708"/>
            <a:chExt cx="4813631" cy="342590"/>
          </a:xfrm>
        </p:grpSpPr>
        <p:sp>
          <p:nvSpPr>
            <p:cNvPr id="42" name="Content Placeholder 9">
              <a:extLst>
                <a:ext uri="{FF2B5EF4-FFF2-40B4-BE49-F238E27FC236}">
                  <a16:creationId xmlns:a16="http://schemas.microsoft.com/office/drawing/2014/main" id="{08186C8C-8A9F-46EE-9B69-CF88ECE2E60E}"/>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43" name="Straight Connector 42">
              <a:extLst>
                <a:ext uri="{FF2B5EF4-FFF2-40B4-BE49-F238E27FC236}">
                  <a16:creationId xmlns:a16="http://schemas.microsoft.com/office/drawing/2014/main" id="{7918845B-458A-4E00-8EE1-1312ACC47434}"/>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8" name="Straight Connector 27">
            <a:extLst>
              <a:ext uri="{FF2B5EF4-FFF2-40B4-BE49-F238E27FC236}">
                <a16:creationId xmlns:a16="http://schemas.microsoft.com/office/drawing/2014/main" id="{C5C242EA-C350-4ECA-896C-817973062549}"/>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Chart 3">
            <a:extLst>
              <a:ext uri="{FF2B5EF4-FFF2-40B4-BE49-F238E27FC236}">
                <a16:creationId xmlns:a16="http://schemas.microsoft.com/office/drawing/2014/main" id="{42187DC0-3340-5EF0-AA0B-F4E9BF911AEE}"/>
              </a:ext>
            </a:extLst>
          </p:cNvPr>
          <p:cNvGraphicFramePr/>
          <p:nvPr>
            <p:extLst>
              <p:ext uri="{D42A27DB-BD31-4B8C-83A1-F6EECF244321}">
                <p14:modId xmlns:p14="http://schemas.microsoft.com/office/powerpoint/2010/main" val="661957595"/>
              </p:ext>
            </p:extLst>
          </p:nvPr>
        </p:nvGraphicFramePr>
        <p:xfrm>
          <a:off x="4719493" y="2035106"/>
          <a:ext cx="4734146" cy="26294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5156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F04EDE89-C579-E15D-C5BD-1FE4E1247A5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dirty="0">
                <a:solidFill>
                  <a:schemeClr val="bg1">
                    <a:lumMod val="50000"/>
                  </a:schemeClr>
                </a:solidFill>
                <a:latin typeface="Avenir LT 35 Light" panose="020B0303020000020003" pitchFamily="34" charset="0"/>
                <a:cs typeface="+mn-cs"/>
              </a:rPr>
              <a:t>135217</a:t>
            </a:r>
          </a:p>
        </p:txBody>
      </p:sp>
      <p:sp>
        <p:nvSpPr>
          <p:cNvPr id="3" name="Title 2"/>
          <p:cNvSpPr>
            <a:spLocks noGrp="1"/>
          </p:cNvSpPr>
          <p:nvPr>
            <p:ph type="title"/>
          </p:nvPr>
        </p:nvSpPr>
        <p:spPr>
          <a:xfrm>
            <a:off x="510762" y="657966"/>
            <a:ext cx="9052560" cy="521864"/>
          </a:xfrm>
        </p:spPr>
        <p:txBody>
          <a:bodyPr/>
          <a:lstStyle/>
          <a:p>
            <a:r>
              <a:rPr lang="en-US" dirty="0"/>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9</a:t>
            </a:fld>
            <a:endParaRPr lang="en-US" dirty="0"/>
          </a:p>
        </p:txBody>
      </p:sp>
      <p:pic>
        <p:nvPicPr>
          <p:cNvPr id="7" name="Picture Placeholder 6" descr="A red and white logo&#10;&#10;Description automatically generated">
            <a:extLst>
              <a:ext uri="{FF2B5EF4-FFF2-40B4-BE49-F238E27FC236}">
                <a16:creationId xmlns:a16="http://schemas.microsoft.com/office/drawing/2014/main" id="{12EF3C6F-CFB3-1B84-EC91-83510F08CFA2}"/>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p:pic>
      <p:sp>
        <p:nvSpPr>
          <p:cNvPr id="6" name="Text Placeholder 5"/>
          <p:cNvSpPr>
            <a:spLocks noGrp="1"/>
          </p:cNvSpPr>
          <p:nvPr>
            <p:ph type="body" sz="quarter" idx="14"/>
          </p:nvPr>
        </p:nvSpPr>
        <p:spPr>
          <a:xfrm>
            <a:off x="529813" y="1067438"/>
            <a:ext cx="8823326" cy="346075"/>
          </a:xfrm>
        </p:spPr>
        <p:txBody>
          <a:bodyPr/>
          <a:lstStyle/>
          <a:p>
            <a:r>
              <a:rPr lang="en-US" dirty="0">
                <a:highlight>
                  <a:srgbClr val="FFFFFF"/>
                </a:highlight>
              </a:rPr>
              <a:t>Third quarter 2023 i</a:t>
            </a:r>
            <a:r>
              <a:rPr lang="en-US" dirty="0"/>
              <a:t>ndex returns</a:t>
            </a:r>
          </a:p>
        </p:txBody>
      </p:sp>
      <p:sp>
        <p:nvSpPr>
          <p:cNvPr id="13" name="Text Placeholder 12"/>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2023,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a:xfrm>
            <a:off x="540295" y="1780675"/>
            <a:ext cx="3010302" cy="2823583"/>
          </a:xfrm>
        </p:spPr>
        <p:txBody>
          <a:bodyPr/>
          <a:lstStyle/>
          <a:p>
            <a:r>
              <a:rPr lang="en-US" dirty="0"/>
              <a:t>Emerging markets posted negative returns for the quarter and outperformed both US and non-US developed markets.</a:t>
            </a:r>
          </a:p>
          <a:p>
            <a:r>
              <a:rPr lang="en-US" dirty="0"/>
              <a:t>Value outperformed growth.</a:t>
            </a:r>
          </a:p>
          <a:p>
            <a:r>
              <a:rPr lang="en-US" dirty="0"/>
              <a:t>Small caps outperformed large caps.</a:t>
            </a:r>
          </a:p>
        </p:txBody>
      </p:sp>
      <p:graphicFrame>
        <p:nvGraphicFramePr>
          <p:cNvPr id="12" name="Chart 11"/>
          <p:cNvGraphicFramePr/>
          <p:nvPr>
            <p:extLst>
              <p:ext uri="{D42A27DB-BD31-4B8C-83A1-F6EECF244321}">
                <p14:modId xmlns:p14="http://schemas.microsoft.com/office/powerpoint/2010/main" val="3075680633"/>
              </p:ext>
            </p:extLst>
          </p:nvPr>
        </p:nvGraphicFramePr>
        <p:xfrm>
          <a:off x="702262" y="5017291"/>
          <a:ext cx="3437965" cy="1763101"/>
        </p:xfrm>
        <a:graphic>
          <a:graphicData uri="http://schemas.openxmlformats.org/drawingml/2006/chart">
            <c:chart xmlns:c="http://schemas.openxmlformats.org/drawingml/2006/chart" xmlns:r="http://schemas.openxmlformats.org/officeDocument/2006/relationships" r:id="rId4"/>
          </a:graphicData>
        </a:graphic>
      </p:graphicFrame>
      <p:sp>
        <p:nvSpPr>
          <p:cNvPr id="28" name="Content Placeholder 10">
            <a:extLst>
              <a:ext uri="{FF2B5EF4-FFF2-40B4-BE49-F238E27FC236}">
                <a16:creationId xmlns:a16="http://schemas.microsoft.com/office/drawing/2014/main" id="{60292EA8-EF88-41FE-ACFC-7DAF0C3D4F2B}"/>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Capitalization—Emerging Markets</a:t>
            </a:r>
          </a:p>
          <a:p>
            <a:pPr marL="0" lvl="1" indent="0">
              <a:spcBef>
                <a:spcPts val="0"/>
              </a:spcBef>
              <a:buNone/>
            </a:pPr>
            <a:endParaRPr lang="en-US" sz="1000" b="1" dirty="0">
              <a:solidFill>
                <a:schemeClr val="tx2"/>
              </a:solidFill>
            </a:endParaRPr>
          </a:p>
        </p:txBody>
      </p:sp>
      <p:grpSp>
        <p:nvGrpSpPr>
          <p:cNvPr id="29" name="Group 28">
            <a:extLst>
              <a:ext uri="{FF2B5EF4-FFF2-40B4-BE49-F238E27FC236}">
                <a16:creationId xmlns:a16="http://schemas.microsoft.com/office/drawing/2014/main" id="{4B3D35CA-10C7-4D5F-B9E7-4CE2BAEC7D00}"/>
              </a:ext>
            </a:extLst>
          </p:cNvPr>
          <p:cNvGrpSpPr/>
          <p:nvPr/>
        </p:nvGrpSpPr>
        <p:grpSpPr>
          <a:xfrm>
            <a:off x="4635169" y="1798133"/>
            <a:ext cx="4813631" cy="342590"/>
            <a:chOff x="4635169" y="1826708"/>
            <a:chExt cx="4813631" cy="342590"/>
          </a:xfrm>
        </p:grpSpPr>
        <p:sp>
          <p:nvSpPr>
            <p:cNvPr id="30" name="Content Placeholder 9">
              <a:extLst>
                <a:ext uri="{FF2B5EF4-FFF2-40B4-BE49-F238E27FC236}">
                  <a16:creationId xmlns:a16="http://schemas.microsoft.com/office/drawing/2014/main" id="{9BB6CDA8-4B05-4D93-BB08-3595F04C6C5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31" name="Straight Connector 30">
              <a:extLst>
                <a:ext uri="{FF2B5EF4-FFF2-40B4-BE49-F238E27FC236}">
                  <a16:creationId xmlns:a16="http://schemas.microsoft.com/office/drawing/2014/main" id="{F7339FA1-8C13-4E1B-84FC-30CE271D54A9}"/>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11C0FF2A-12B3-44EF-84E2-AF8D1C002DD4}"/>
              </a:ext>
            </a:extLst>
          </p:cNvPr>
          <p:cNvGrpSpPr/>
          <p:nvPr/>
        </p:nvGrpSpPr>
        <p:grpSpPr>
          <a:xfrm>
            <a:off x="4637281" y="4790616"/>
            <a:ext cx="4811519" cy="355735"/>
            <a:chOff x="4637281" y="4790616"/>
            <a:chExt cx="4811519" cy="355735"/>
          </a:xfrm>
        </p:grpSpPr>
        <p:sp>
          <p:nvSpPr>
            <p:cNvPr id="33" name="Content Placeholder 23">
              <a:extLst>
                <a:ext uri="{FF2B5EF4-FFF2-40B4-BE49-F238E27FC236}">
                  <a16:creationId xmlns:a16="http://schemas.microsoft.com/office/drawing/2014/main" id="{BE7F0FAF-B878-4E7C-BCAA-567DCE3F0F3F}"/>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4" name="Straight Connector 33">
              <a:extLst>
                <a:ext uri="{FF2B5EF4-FFF2-40B4-BE49-F238E27FC236}">
                  <a16:creationId xmlns:a16="http://schemas.microsoft.com/office/drawing/2014/main" id="{F7BD89E2-F3A9-48CB-A831-31B80D0D9568}"/>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1" name="Table 20">
            <a:extLst>
              <a:ext uri="{FF2B5EF4-FFF2-40B4-BE49-F238E27FC236}">
                <a16:creationId xmlns:a16="http://schemas.microsoft.com/office/drawing/2014/main" id="{AAFC83AD-2E69-4A7A-B9C1-205582B00D99}"/>
              </a:ext>
            </a:extLst>
          </p:cNvPr>
          <p:cNvGraphicFramePr>
            <a:graphicFrameLocks noGrp="1"/>
          </p:cNvGraphicFramePr>
          <p:nvPr>
            <p:extLst>
              <p:ext uri="{D42A27DB-BD31-4B8C-83A1-F6EECF244321}">
                <p14:modId xmlns:p14="http://schemas.microsoft.com/office/powerpoint/2010/main" val="769331097"/>
              </p:ext>
            </p:extLst>
          </p:nvPr>
        </p:nvGraphicFramePr>
        <p:xfrm>
          <a:off x="4718847" y="5057447"/>
          <a:ext cx="4729954" cy="1201168"/>
        </p:xfrm>
        <a:graphic>
          <a:graphicData uri="http://schemas.openxmlformats.org/drawingml/2006/table">
            <a:tbl>
              <a:tblPr>
                <a:tableStyleId>{5C22544A-7EE6-4342-B048-85BDC9FD1C3A}</a:tableStyleId>
              </a:tblPr>
              <a:tblGrid>
                <a:gridCol w="980800">
                  <a:extLst>
                    <a:ext uri="{9D8B030D-6E8A-4147-A177-3AD203B41FA5}">
                      <a16:colId xmlns:a16="http://schemas.microsoft.com/office/drawing/2014/main" val="20000"/>
                    </a:ext>
                  </a:extLst>
                </a:gridCol>
                <a:gridCol w="624859">
                  <a:extLst>
                    <a:ext uri="{9D8B030D-6E8A-4147-A177-3AD203B41FA5}">
                      <a16:colId xmlns:a16="http://schemas.microsoft.com/office/drawing/2014/main" val="851030634"/>
                    </a:ext>
                  </a:extLst>
                </a:gridCol>
                <a:gridCol w="624859">
                  <a:extLst>
                    <a:ext uri="{9D8B030D-6E8A-4147-A177-3AD203B41FA5}">
                      <a16:colId xmlns:a16="http://schemas.microsoft.com/office/drawing/2014/main" val="3989890037"/>
                    </a:ext>
                  </a:extLst>
                </a:gridCol>
                <a:gridCol w="624859">
                  <a:extLst>
                    <a:ext uri="{9D8B030D-6E8A-4147-A177-3AD203B41FA5}">
                      <a16:colId xmlns:a16="http://schemas.microsoft.com/office/drawing/2014/main" val="20001"/>
                    </a:ext>
                  </a:extLst>
                </a:gridCol>
                <a:gridCol w="624859">
                  <a:extLst>
                    <a:ext uri="{9D8B030D-6E8A-4147-A177-3AD203B41FA5}">
                      <a16:colId xmlns:a16="http://schemas.microsoft.com/office/drawing/2014/main" val="20003"/>
                    </a:ext>
                  </a:extLst>
                </a:gridCol>
                <a:gridCol w="624859">
                  <a:extLst>
                    <a:ext uri="{9D8B030D-6E8A-4147-A177-3AD203B41FA5}">
                      <a16:colId xmlns:a16="http://schemas.microsoft.com/office/drawing/2014/main" val="20004"/>
                    </a:ext>
                  </a:extLst>
                </a:gridCol>
                <a:gridCol w="624859">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8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2568">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Small Cap</a:t>
                      </a:r>
                    </a:p>
                  </a:txBody>
                  <a:tcPr marL="46800" marR="7168" marT="7168" marB="0" anchor="ctr">
                    <a:noFill/>
                  </a:tcPr>
                </a:tc>
                <a:tc>
                  <a:txBody>
                    <a:bodyPr/>
                    <a:lstStyle/>
                    <a:p>
                      <a:pPr algn="ctr" fontAlgn="b"/>
                      <a:r>
                        <a:rPr lang="en-GB" sz="900" b="0" i="0" u="none" strike="noStrike">
                          <a:solidFill>
                            <a:schemeClr val="tx1"/>
                          </a:solidFill>
                          <a:effectLst/>
                          <a:latin typeface="+mn-lt"/>
                        </a:rPr>
                        <a:t>2.93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13.74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23.06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10.61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6.45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4.57</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Value</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-0.78</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5.70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16.03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4.40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0.38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1.21</a:t>
                      </a:r>
                      <a:endParaRPr lang="en-GB" sz="900" b="0" i="0" u="none" strike="noStrike" dirty="0">
                        <a:solidFill>
                          <a:schemeClr val="tx1"/>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rgbClr val="C00000"/>
                          </a:solidFill>
                          <a:effectLst/>
                          <a:latin typeface="+mn-lt"/>
                        </a:rPr>
                        <a:t>-2.93</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11.70</a:t>
                      </a:r>
                    </a:p>
                  </a:txBody>
                  <a:tcPr marL="0" marR="0" marT="0" marB="0" anchor="ctr">
                    <a:noFill/>
                  </a:tcPr>
                </a:tc>
                <a:tc>
                  <a:txBody>
                    <a:bodyPr/>
                    <a:lstStyle/>
                    <a:p>
                      <a:pPr algn="ctr" fontAlgn="b"/>
                      <a:r>
                        <a:rPr lang="en-GB" sz="900" b="0" i="0" u="none" strike="noStrike" dirty="0">
                          <a:solidFill>
                            <a:srgbClr val="C00000"/>
                          </a:solidFill>
                          <a:effectLst/>
                          <a:latin typeface="+mn-lt"/>
                        </a:rPr>
                        <a:t>-1.73</a:t>
                      </a:r>
                    </a:p>
                  </a:txBody>
                  <a:tcPr marL="0" marR="0" marT="0" marB="0" anchor="ctr">
                    <a:noFill/>
                  </a:tcPr>
                </a:tc>
                <a:tc>
                  <a:txBody>
                    <a:bodyPr/>
                    <a:lstStyle/>
                    <a:p>
                      <a:pPr algn="ctr" fontAlgn="b"/>
                      <a:r>
                        <a:rPr lang="en-GB" sz="900" b="0" i="0" u="none" strike="noStrike">
                          <a:solidFill>
                            <a:schemeClr val="tx1"/>
                          </a:solidFill>
                          <a:effectLst/>
                          <a:latin typeface="+mn-lt"/>
                        </a:rPr>
                        <a:t>0.55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2.07</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-4.92</a:t>
                      </a:r>
                      <a:endParaRPr lang="en-GB" sz="900" b="0" i="0" u="none" strike="noStrike" kern="1200" dirty="0">
                        <a:solidFill>
                          <a:srgbClr val="C00000"/>
                        </a:solidFill>
                        <a:effectLst/>
                        <a:latin typeface="+mn-lt"/>
                        <a:ea typeface="+mn-ea"/>
                        <a:cs typeface="+mn-cs"/>
                      </a:endParaRPr>
                    </a:p>
                  </a:txBody>
                  <a:tcPr marL="0" marR="0" marT="0" marB="0" anchor="ctr">
                    <a:noFill/>
                  </a:tcPr>
                </a:tc>
                <a:tc>
                  <a:txBody>
                    <a:bodyPr/>
                    <a:lstStyle/>
                    <a:p>
                      <a:pPr algn="ctr" fontAlgn="b"/>
                      <a:r>
                        <a:rPr lang="en-GB" sz="900" b="0" i="0" u="none" strike="noStrike" dirty="0">
                          <a:solidFill>
                            <a:srgbClr val="C00000"/>
                          </a:solidFill>
                          <a:effectLst/>
                          <a:latin typeface="+mn-lt"/>
                        </a:rPr>
                        <a:t>-1.76</a:t>
                      </a:r>
                    </a:p>
                  </a:txBody>
                  <a:tcPr marL="0" marR="0" marT="0" marB="0" anchor="ctr">
                    <a:noFill/>
                  </a:tcPr>
                </a:tc>
                <a:tc>
                  <a:txBody>
                    <a:bodyPr/>
                    <a:lstStyle/>
                    <a:p>
                      <a:pPr algn="ctr" fontAlgn="b"/>
                      <a:r>
                        <a:rPr lang="en-GB" sz="900" b="0" i="0" u="none" strike="noStrike" kern="1200" dirty="0">
                          <a:solidFill>
                            <a:schemeClr val="tx1"/>
                          </a:solidFill>
                          <a:effectLst/>
                          <a:latin typeface="+mn-lt"/>
                          <a:ea typeface="+mn-ea"/>
                          <a:cs typeface="+mn-cs"/>
                        </a:rPr>
                        <a:t>7.71</a:t>
                      </a:r>
                    </a:p>
                  </a:txBody>
                  <a:tcPr marL="0" marR="0" marT="0" marB="0" anchor="ctr">
                    <a:noFill/>
                  </a:tcPr>
                </a:tc>
                <a:tc>
                  <a:txBody>
                    <a:bodyPr/>
                    <a:lstStyle/>
                    <a:p>
                      <a:pPr algn="ctr" fontAlgn="b"/>
                      <a:r>
                        <a:rPr lang="en-GB" sz="900" b="0" i="0" u="none" strike="noStrike" kern="1200">
                          <a:solidFill>
                            <a:srgbClr val="C00000"/>
                          </a:solidFill>
                          <a:effectLst/>
                          <a:latin typeface="+mn-lt"/>
                          <a:ea typeface="+mn-ea"/>
                          <a:cs typeface="+mn-cs"/>
                        </a:rPr>
                        <a:t>-7.19</a:t>
                      </a:r>
                      <a:endParaRPr lang="en-GB" sz="900" b="0" i="0" u="none" strike="noStrike" kern="1200" dirty="0">
                        <a:solidFill>
                          <a:srgbClr val="C00000"/>
                        </a:solidFill>
                        <a:effectLst/>
                        <a:latin typeface="+mn-lt"/>
                        <a:ea typeface="+mn-ea"/>
                        <a:cs typeface="+mn-cs"/>
                      </a:endParaRPr>
                    </a:p>
                  </a:txBody>
                  <a:tcPr marL="0" marR="0" marT="0" marB="0" anchor="ctr">
                    <a:noFill/>
                  </a:tcPr>
                </a:tc>
                <a:tc>
                  <a:txBody>
                    <a:bodyPr/>
                    <a:lstStyle/>
                    <a:p>
                      <a:pPr algn="ctr" fontAlgn="b"/>
                      <a:r>
                        <a:rPr lang="en-GB" sz="900" b="0" i="0" u="none" strike="noStrike">
                          <a:solidFill>
                            <a:schemeClr val="tx1"/>
                          </a:solidFill>
                          <a:effectLst/>
                          <a:latin typeface="+mn-lt"/>
                        </a:rPr>
                        <a:t>0.63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2.83</a:t>
                      </a:r>
                    </a:p>
                  </a:txBody>
                  <a:tcPr marL="0" marR="0" marT="0" marB="0" anchor="ctr">
                    <a:noFill/>
                  </a:tcPr>
                </a:tc>
                <a:extLst>
                  <a:ext uri="{0D108BD9-81ED-4DB2-BD59-A6C34878D82A}">
                    <a16:rowId xmlns:a16="http://schemas.microsoft.com/office/drawing/2014/main" val="1870949891"/>
                  </a:ext>
                </a:extLst>
              </a:tr>
            </a:tbl>
          </a:graphicData>
        </a:graphic>
      </p:graphicFrame>
      <p:cxnSp>
        <p:nvCxnSpPr>
          <p:cNvPr id="22" name="Straight Connector 21">
            <a:extLst>
              <a:ext uri="{FF2B5EF4-FFF2-40B4-BE49-F238E27FC236}">
                <a16:creationId xmlns:a16="http://schemas.microsoft.com/office/drawing/2014/main" id="{2899E621-B0E3-487F-ACEC-F30B01987CAE}"/>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hart 14">
            <a:extLst>
              <a:ext uri="{FF2B5EF4-FFF2-40B4-BE49-F238E27FC236}">
                <a16:creationId xmlns:a16="http://schemas.microsoft.com/office/drawing/2014/main" id="{2216DD64-11AB-1A0D-F29E-74FE85B1E991}"/>
              </a:ext>
            </a:extLst>
          </p:cNvPr>
          <p:cNvGraphicFramePr/>
          <p:nvPr>
            <p:extLst>
              <p:ext uri="{D42A27DB-BD31-4B8C-83A1-F6EECF244321}">
                <p14:modId xmlns:p14="http://schemas.microsoft.com/office/powerpoint/2010/main" val="3993471914"/>
              </p:ext>
            </p:extLst>
          </p:nvPr>
        </p:nvGraphicFramePr>
        <p:xfrm>
          <a:off x="4709160" y="2035815"/>
          <a:ext cx="4736592" cy="26294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3675892"/>
      </p:ext>
    </p:extLst>
  </p:cSld>
  <p:clrMapOvr>
    <a:masterClrMapping/>
  </p:clrMapOvr>
</p:sld>
</file>

<file path=ppt/theme/theme1.xml><?xml version="1.0" encoding="utf-8"?>
<a:theme xmlns:a="http://schemas.openxmlformats.org/drawingml/2006/main" name="1_QMR_Q2_2016_Landscape v1arr">
  <a:themeElements>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36271</TotalTime>
  <Words>4735</Words>
  <Application>Microsoft Office PowerPoint</Application>
  <PresentationFormat>Custom</PresentationFormat>
  <Paragraphs>701</Paragraphs>
  <Slides>16</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Arial Narrow</vt:lpstr>
      <vt:lpstr>Avenir LT 35 Light</vt:lpstr>
      <vt:lpstr>Avenir LT 55 Roman</vt:lpstr>
      <vt:lpstr>Avenir LT Std 35 Light</vt:lpstr>
      <vt:lpstr>Calibri</vt:lpstr>
      <vt:lpstr>Times New Roman</vt:lpstr>
      <vt:lpstr>1_QMR_Q2_2016_Landscape v1arr</vt:lpstr>
      <vt:lpstr>Worksheet</vt:lpstr>
      <vt:lpstr>Q3</vt:lpstr>
      <vt:lpstr>Quarterly Market Review</vt:lpstr>
      <vt:lpstr>Quarterly Market Summary</vt:lpstr>
      <vt:lpstr>Long-Term Market Summary</vt:lpstr>
      <vt:lpstr>World Stock Market Performance</vt:lpstr>
      <vt:lpstr>World Stock Market Performance</vt:lpstr>
      <vt:lpstr>US Stocks</vt:lpstr>
      <vt:lpstr>International Developed Stocks</vt:lpstr>
      <vt:lpstr>Emerging Markets Stocks</vt:lpstr>
      <vt:lpstr>Country Returns</vt:lpstr>
      <vt:lpstr>Real Estate Investment Trusts (REITs)</vt:lpstr>
      <vt:lpstr>Commodities</vt:lpstr>
      <vt:lpstr>Fixed Income</vt:lpstr>
      <vt:lpstr>Global Fixed Income</vt:lpstr>
      <vt:lpstr>When Value Delivers</vt:lpstr>
      <vt:lpstr>When Value Delivers—Disclosures</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Market Review</dc:title>
  <dc:creator>kim.vanwieren@dimensional.com</dc:creator>
  <cp:lastModifiedBy>Tyler Hill</cp:lastModifiedBy>
  <cp:revision>2199</cp:revision>
  <cp:lastPrinted>2020-04-03T21:03:20Z</cp:lastPrinted>
  <dcterms:created xsi:type="dcterms:W3CDTF">2016-07-05T22:39:06Z</dcterms:created>
  <dcterms:modified xsi:type="dcterms:W3CDTF">2023-10-05T18:11:57Z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2021-10-06T13:43:46Z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ff3bc4f2-0626-41c2-8fa5-ea5647c2617f</vt:lpwstr>
  </property>
  <property fmtid="{D5CDD505-2E9C-101B-9397-08002B2CF9AE}" pid="8" name="MSIP_Label_9e0091bf-42ae-41c9-b2bd-8f960b8bfdda_ContentBits">
    <vt:lpwstr>0</vt:lpwstr>
  </property>
</Properties>
</file>