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notesSlides/notesSlide6.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drawings/drawing2.xml" ContentType="application/vnd.openxmlformats-officedocument.drawingml.chartshapes+xml"/>
  <Override PartName="/ppt/notesSlides/notesSlide7.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8.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9.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notesSlides/notesSlide10.xml" ContentType="application/vnd.openxmlformats-officedocument.presentationml.notesSlide+xml"/>
  <Override PartName="/ppt/charts/chart1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charts/chart12.xml" ContentType="application/vnd.openxmlformats-officedocument.drawingml.chart+xml"/>
  <Override PartName="/ppt/charts/chart13.xml" ContentType="application/vnd.openxmlformats-officedocument.drawingml.chart+xml"/>
  <Override PartName="/ppt/notesSlides/notesSlide12.xml" ContentType="application/vnd.openxmlformats-officedocument.presentationml.notesSlide+xml"/>
  <Override PartName="/ppt/charts/chart14.xml" ContentType="application/vnd.openxmlformats-officedocument.drawingml.chart+xml"/>
  <Override PartName="/ppt/notesSlides/notesSlide13.xml" ContentType="application/vnd.openxmlformats-officedocument.presentationml.notesSlide+xml"/>
  <Override PartName="/ppt/charts/chart15.xml" ContentType="application/vnd.openxmlformats-officedocument.drawingml.chart+xml"/>
  <Override PartName="/ppt/charts/chart16.xml" ContentType="application/vnd.openxmlformats-officedocument.drawingml.chart+xml"/>
  <Override PartName="/ppt/theme/themeOverride1.xml" ContentType="application/vnd.openxmlformats-officedocument.themeOverride+xml"/>
  <Override PartName="/ppt/drawings/drawing3.xml" ContentType="application/vnd.openxmlformats-officedocument.drawingml.chartshapes+xml"/>
  <Override PartName="/ppt/notesSlides/notesSlide14.xml" ContentType="application/vnd.openxmlformats-officedocument.presentationml.notesSlide+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5" r:id="rId1"/>
  </p:sldMasterIdLst>
  <p:notesMasterIdLst>
    <p:notesMasterId r:id="rId18"/>
  </p:notesMasterIdLst>
  <p:sldIdLst>
    <p:sldId id="256" r:id="rId2"/>
    <p:sldId id="314" r:id="rId3"/>
    <p:sldId id="258" r:id="rId4"/>
    <p:sldId id="308" r:id="rId5"/>
    <p:sldId id="347" r:id="rId6"/>
    <p:sldId id="348" r:id="rId7"/>
    <p:sldId id="262" r:id="rId8"/>
    <p:sldId id="263" r:id="rId9"/>
    <p:sldId id="264" r:id="rId10"/>
    <p:sldId id="265" r:id="rId11"/>
    <p:sldId id="267" r:id="rId12"/>
    <p:sldId id="268" r:id="rId13"/>
    <p:sldId id="269" r:id="rId14"/>
    <p:sldId id="311" r:id="rId15"/>
    <p:sldId id="349" r:id="rId16"/>
    <p:sldId id="350" r:id="rId17"/>
  </p:sldIdLst>
  <p:sldSz cx="10058400" cy="7772400"/>
  <p:notesSz cx="7023100" cy="9309100"/>
  <p:defaultTextStyle>
    <a:defPPr>
      <a:defRPr lang="en-US"/>
    </a:defPPr>
    <a:lvl1pPr marL="0" algn="l" defTabSz="1018228" rtl="0" eaLnBrk="1" latinLnBrk="0" hangingPunct="1">
      <a:defRPr sz="2000" kern="1200">
        <a:solidFill>
          <a:schemeClr val="tx1"/>
        </a:solidFill>
        <a:latin typeface="+mn-lt"/>
        <a:ea typeface="+mn-ea"/>
        <a:cs typeface="+mn-cs"/>
      </a:defRPr>
    </a:lvl1pPr>
    <a:lvl2pPr marL="509115" algn="l" defTabSz="1018228" rtl="0" eaLnBrk="1" latinLnBrk="0" hangingPunct="1">
      <a:defRPr sz="2000" kern="1200">
        <a:solidFill>
          <a:schemeClr val="tx1"/>
        </a:solidFill>
        <a:latin typeface="+mn-lt"/>
        <a:ea typeface="+mn-ea"/>
        <a:cs typeface="+mn-cs"/>
      </a:defRPr>
    </a:lvl2pPr>
    <a:lvl3pPr marL="1018228" algn="l" defTabSz="1018228" rtl="0" eaLnBrk="1" latinLnBrk="0" hangingPunct="1">
      <a:defRPr sz="2000" kern="1200">
        <a:solidFill>
          <a:schemeClr val="tx1"/>
        </a:solidFill>
        <a:latin typeface="+mn-lt"/>
        <a:ea typeface="+mn-ea"/>
        <a:cs typeface="+mn-cs"/>
      </a:defRPr>
    </a:lvl3pPr>
    <a:lvl4pPr marL="1527344" algn="l" defTabSz="1018228" rtl="0" eaLnBrk="1" latinLnBrk="0" hangingPunct="1">
      <a:defRPr sz="2000" kern="1200">
        <a:solidFill>
          <a:schemeClr val="tx1"/>
        </a:solidFill>
        <a:latin typeface="+mn-lt"/>
        <a:ea typeface="+mn-ea"/>
        <a:cs typeface="+mn-cs"/>
      </a:defRPr>
    </a:lvl4pPr>
    <a:lvl5pPr marL="2036458" algn="l" defTabSz="1018228" rtl="0" eaLnBrk="1" latinLnBrk="0" hangingPunct="1">
      <a:defRPr sz="2000" kern="1200">
        <a:solidFill>
          <a:schemeClr val="tx1"/>
        </a:solidFill>
        <a:latin typeface="+mn-lt"/>
        <a:ea typeface="+mn-ea"/>
        <a:cs typeface="+mn-cs"/>
      </a:defRPr>
    </a:lvl5pPr>
    <a:lvl6pPr marL="2545574" algn="l" defTabSz="1018228" rtl="0" eaLnBrk="1" latinLnBrk="0" hangingPunct="1">
      <a:defRPr sz="2000" kern="1200">
        <a:solidFill>
          <a:schemeClr val="tx1"/>
        </a:solidFill>
        <a:latin typeface="+mn-lt"/>
        <a:ea typeface="+mn-ea"/>
        <a:cs typeface="+mn-cs"/>
      </a:defRPr>
    </a:lvl6pPr>
    <a:lvl7pPr marL="3054686" algn="l" defTabSz="1018228" rtl="0" eaLnBrk="1" latinLnBrk="0" hangingPunct="1">
      <a:defRPr sz="2000" kern="1200">
        <a:solidFill>
          <a:schemeClr val="tx1"/>
        </a:solidFill>
        <a:latin typeface="+mn-lt"/>
        <a:ea typeface="+mn-ea"/>
        <a:cs typeface="+mn-cs"/>
      </a:defRPr>
    </a:lvl7pPr>
    <a:lvl8pPr marL="3563802" algn="l" defTabSz="1018228" rtl="0" eaLnBrk="1" latinLnBrk="0" hangingPunct="1">
      <a:defRPr sz="2000" kern="1200">
        <a:solidFill>
          <a:schemeClr val="tx1"/>
        </a:solidFill>
        <a:latin typeface="+mn-lt"/>
        <a:ea typeface="+mn-ea"/>
        <a:cs typeface="+mn-cs"/>
      </a:defRPr>
    </a:lvl8pPr>
    <a:lvl9pPr marL="4072914" algn="l" defTabSz="1018228"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23" orient="horz" pos="4728" userDrawn="1">
          <p15:clr>
            <a:srgbClr val="A4A3A4"/>
          </p15:clr>
        </p15:guide>
        <p15:guide id="25" orient="horz" pos="1248" userDrawn="1">
          <p15:clr>
            <a:srgbClr val="A4A3A4"/>
          </p15:clr>
        </p15:guide>
        <p15:guide id="29" pos="5664" userDrawn="1">
          <p15:clr>
            <a:srgbClr val="A4A3A4"/>
          </p15:clr>
        </p15:guide>
        <p15:guide id="32" pos="4488" userDrawn="1">
          <p15:clr>
            <a:srgbClr val="5ACBF0"/>
          </p15:clr>
        </p15:guide>
        <p15:guide id="33" orient="horz" pos="4080" userDrawn="1">
          <p15:clr>
            <a:srgbClr val="A4A3A4"/>
          </p15:clr>
        </p15:guide>
        <p15:guide id="35" pos="4272" userDrawn="1">
          <p15:clr>
            <a:srgbClr val="A4A3A4"/>
          </p15:clr>
        </p15:guide>
        <p15:guide id="36" orient="horz" pos="4128" userDrawn="1">
          <p15:clr>
            <a:srgbClr val="A4A3A4"/>
          </p15:clr>
        </p15:guide>
        <p15:guide id="37" orient="horz" pos="3744" userDrawn="1">
          <p15:clr>
            <a:srgbClr val="5ACBF0"/>
          </p15:clr>
        </p15:guide>
        <p15:guide id="38" pos="3696" userDrawn="1">
          <p15:clr>
            <a:srgbClr val="A4A3A4"/>
          </p15:clr>
        </p15:guide>
        <p15:guide id="39" pos="4344" userDrawn="1">
          <p15:clr>
            <a:srgbClr val="5ACBF0"/>
          </p15:clr>
        </p15:guide>
        <p15:guide id="40" orient="horz" pos="3600" userDrawn="1">
          <p15:clr>
            <a:srgbClr val="A4A3A4"/>
          </p15:clr>
        </p15:guide>
        <p15:guide id="41" pos="3432" userDrawn="1">
          <p15:clr>
            <a:srgbClr val="F26B43"/>
          </p15:clr>
        </p15:guide>
        <p15:guide id="42" orient="horz" pos="1008" userDrawn="1">
          <p15:clr>
            <a:srgbClr val="F26B43"/>
          </p15:clr>
        </p15:guide>
        <p15:guide id="43" orient="horz" pos="1656" userDrawn="1">
          <p15:clr>
            <a:srgbClr val="F26B43"/>
          </p15:clr>
        </p15:guide>
        <p15:guide id="44" orient="horz" pos="744" userDrawn="1">
          <p15:clr>
            <a:srgbClr val="9FCC3B"/>
          </p15:clr>
        </p15:guide>
        <p15:guide id="45" orient="horz" pos="1344" userDrawn="1">
          <p15:clr>
            <a:srgbClr val="C35E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om.Goodrum@dimensional.com" initials="TG" lastIdx="1" clrIdx="0"/>
  <p:cmAuthor id="1" name="Adam.Martin@dimensional.com" initials="A" lastIdx="1" clrIdx="1">
    <p:extLst>
      <p:ext uri="{19B8F6BF-5375-455C-9EA6-DF929625EA0E}">
        <p15:presenceInfo xmlns:p15="http://schemas.microsoft.com/office/powerpoint/2012/main" userId="S-1-5-21-1017909788-408882013-1392588124-23038" providerId="AD"/>
      </p:ext>
    </p:extLst>
  </p:cmAuthor>
  <p:cmAuthor id="2" name="Kim.VanWieren@dimensional.com" initials="K" lastIdx="2" clrIdx="2">
    <p:extLst>
      <p:ext uri="{19B8F6BF-5375-455C-9EA6-DF929625EA0E}">
        <p15:presenceInfo xmlns:p15="http://schemas.microsoft.com/office/powerpoint/2012/main" userId="S::Kim.VanWieren@dimensional.com::d2301082-860f-4797-b047-30b05285eb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627D"/>
    <a:srgbClr val="A6A6A6"/>
    <a:srgbClr val="595959"/>
    <a:srgbClr val="5C8235"/>
    <a:srgbClr val="C9DAE2"/>
    <a:srgbClr val="93A37C"/>
    <a:srgbClr val="7F7F7F"/>
    <a:srgbClr val="C00000"/>
    <a:srgbClr val="FFFFFF"/>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C8C4A7-5BD2-497B-B7C0-82878173753E}" v="34" dt="2023-07-10T00:29:03.399"/>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74" autoAdjust="0"/>
    <p:restoredTop sz="99762" autoAdjust="0"/>
  </p:normalViewPr>
  <p:slideViewPr>
    <p:cSldViewPr snapToGrid="0">
      <p:cViewPr varScale="1">
        <p:scale>
          <a:sx n="141" d="100"/>
          <a:sy n="141" d="100"/>
        </p:scale>
        <p:origin x="1752" y="114"/>
      </p:cViewPr>
      <p:guideLst>
        <p:guide orient="horz" pos="4728"/>
        <p:guide orient="horz" pos="1248"/>
        <p:guide pos="5664"/>
        <p:guide pos="4488"/>
        <p:guide orient="horz" pos="4080"/>
        <p:guide pos="4272"/>
        <p:guide orient="horz" pos="4128"/>
        <p:guide orient="horz" pos="3744"/>
        <p:guide pos="3696"/>
        <p:guide pos="4344"/>
        <p:guide orient="horz" pos="3600"/>
        <p:guide pos="3432"/>
        <p:guide orient="horz" pos="1008"/>
        <p:guide orient="horz" pos="1656"/>
        <p:guide orient="horz" pos="744"/>
        <p:guide orient="horz" pos="1344"/>
      </p:guideLst>
    </p:cSldViewPr>
  </p:slideViewPr>
  <p:outlineViewPr>
    <p:cViewPr>
      <p:scale>
        <a:sx n="33" d="100"/>
        <a:sy n="33" d="100"/>
      </p:scale>
      <p:origin x="0" y="0"/>
    </p:cViewPr>
  </p:outlineViewPr>
  <p:notesTextViewPr>
    <p:cViewPr>
      <p:scale>
        <a:sx n="150" d="100"/>
        <a:sy n="150" d="100"/>
      </p:scale>
      <p:origin x="0" y="0"/>
    </p:cViewPr>
  </p:notesTextViewPr>
  <p:sorterViewPr>
    <p:cViewPr varScale="1">
      <p:scale>
        <a:sx n="100" d="100"/>
        <a:sy n="100" d="100"/>
      </p:scale>
      <p:origin x="0" y="-269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yler Hill" userId="0aec3058-3a0e-41f4-8a79-70ee5269fbdf" providerId="ADAL" clId="{A5C8C4A7-5BD2-497B-B7C0-82878173753E}"/>
    <pc:docChg chg="undo custSel modSld">
      <pc:chgData name="Tyler Hill" userId="0aec3058-3a0e-41f4-8a79-70ee5269fbdf" providerId="ADAL" clId="{A5C8C4A7-5BD2-497B-B7C0-82878173753E}" dt="2023-07-10T00:29:03.398" v="62" actId="18653"/>
      <pc:docMkLst>
        <pc:docMk/>
      </pc:docMkLst>
      <pc:sldChg chg="addSp delSp modSp mod">
        <pc:chgData name="Tyler Hill" userId="0aec3058-3a0e-41f4-8a79-70ee5269fbdf" providerId="ADAL" clId="{A5C8C4A7-5BD2-497B-B7C0-82878173753E}" dt="2023-07-10T00:26:31.806" v="3" actId="18653"/>
        <pc:sldMkLst>
          <pc:docMk/>
          <pc:sldMk cId="1676102837" sldId="256"/>
        </pc:sldMkLst>
        <pc:spChg chg="del">
          <ac:chgData name="Tyler Hill" userId="0aec3058-3a0e-41f4-8a79-70ee5269fbdf" providerId="ADAL" clId="{A5C8C4A7-5BD2-497B-B7C0-82878173753E}" dt="2023-07-10T00:26:29.870" v="0" actId="931"/>
          <ac:spMkLst>
            <pc:docMk/>
            <pc:sldMk cId="1676102837" sldId="256"/>
            <ac:spMk id="7" creationId="{00000000-0000-0000-0000-000000000000}"/>
          </ac:spMkLst>
        </pc:spChg>
        <pc:picChg chg="add mod">
          <ac:chgData name="Tyler Hill" userId="0aec3058-3a0e-41f4-8a79-70ee5269fbdf" providerId="ADAL" clId="{A5C8C4A7-5BD2-497B-B7C0-82878173753E}" dt="2023-07-10T00:26:31.806" v="3" actId="18653"/>
          <ac:picMkLst>
            <pc:docMk/>
            <pc:sldMk cId="1676102837" sldId="256"/>
            <ac:picMk id="3" creationId="{B69D7FF6-F60B-F758-C376-390A08313897}"/>
          </ac:picMkLst>
        </pc:picChg>
      </pc:sldChg>
      <pc:sldChg chg="addSp delSp modSp mod">
        <pc:chgData name="Tyler Hill" userId="0aec3058-3a0e-41f4-8a79-70ee5269fbdf" providerId="ADAL" clId="{A5C8C4A7-5BD2-497B-B7C0-82878173753E}" dt="2023-07-10T00:28:01.489" v="44" actId="18653"/>
        <pc:sldMkLst>
          <pc:docMk/>
          <pc:sldMk cId="1058445439" sldId="258"/>
        </pc:sldMkLst>
        <pc:spChg chg="del">
          <ac:chgData name="Tyler Hill" userId="0aec3058-3a0e-41f4-8a79-70ee5269fbdf" providerId="ADAL" clId="{A5C8C4A7-5BD2-497B-B7C0-82878173753E}" dt="2023-07-10T00:26:44.068" v="8" actId="931"/>
          <ac:spMkLst>
            <pc:docMk/>
            <pc:sldMk cId="1058445439" sldId="258"/>
            <ac:spMk id="18" creationId="{00000000-0000-0000-0000-000000000000}"/>
          </ac:spMkLst>
        </pc:spChg>
        <pc:picChg chg="add mod">
          <ac:chgData name="Tyler Hill" userId="0aec3058-3a0e-41f4-8a79-70ee5269fbdf" providerId="ADAL" clId="{A5C8C4A7-5BD2-497B-B7C0-82878173753E}" dt="2023-07-10T00:28:01.489" v="44" actId="18653"/>
          <ac:picMkLst>
            <pc:docMk/>
            <pc:sldMk cId="1058445439" sldId="258"/>
            <ac:picMk id="7" creationId="{52AAB453-C4CB-1DF7-42DD-E0A010C0CB61}"/>
          </ac:picMkLst>
        </pc:picChg>
      </pc:sldChg>
      <pc:sldChg chg="addSp delSp modSp mod">
        <pc:chgData name="Tyler Hill" userId="0aec3058-3a0e-41f4-8a79-70ee5269fbdf" providerId="ADAL" clId="{A5C8C4A7-5BD2-497B-B7C0-82878173753E}" dt="2023-07-10T00:28:17.567" v="50" actId="14100"/>
        <pc:sldMkLst>
          <pc:docMk/>
          <pc:sldMk cId="486070781" sldId="262"/>
        </pc:sldMkLst>
        <pc:spChg chg="del">
          <ac:chgData name="Tyler Hill" userId="0aec3058-3a0e-41f4-8a79-70ee5269fbdf" providerId="ADAL" clId="{A5C8C4A7-5BD2-497B-B7C0-82878173753E}" dt="2023-07-10T00:27:28.843" v="20" actId="931"/>
          <ac:spMkLst>
            <pc:docMk/>
            <pc:sldMk cId="486070781" sldId="262"/>
            <ac:spMk id="23" creationId="{CE8966CD-8919-4C11-A563-A31725D196BB}"/>
          </ac:spMkLst>
        </pc:spChg>
        <pc:picChg chg="add mod">
          <ac:chgData name="Tyler Hill" userId="0aec3058-3a0e-41f4-8a79-70ee5269fbdf" providerId="ADAL" clId="{A5C8C4A7-5BD2-497B-B7C0-82878173753E}" dt="2023-07-10T00:28:17.567" v="50" actId="14100"/>
          <ac:picMkLst>
            <pc:docMk/>
            <pc:sldMk cId="486070781" sldId="262"/>
            <ac:picMk id="6" creationId="{F6FC5522-89B8-0ACD-F989-5A5D577023C8}"/>
          </ac:picMkLst>
        </pc:picChg>
      </pc:sldChg>
      <pc:sldChg chg="addSp delSp modSp mod">
        <pc:chgData name="Tyler Hill" userId="0aec3058-3a0e-41f4-8a79-70ee5269fbdf" providerId="ADAL" clId="{A5C8C4A7-5BD2-497B-B7C0-82878173753E}" dt="2023-07-10T00:28:22.473" v="53" actId="1076"/>
        <pc:sldMkLst>
          <pc:docMk/>
          <pc:sldMk cId="951565805" sldId="263"/>
        </pc:sldMkLst>
        <pc:spChg chg="mod">
          <ac:chgData name="Tyler Hill" userId="0aec3058-3a0e-41f4-8a79-70ee5269fbdf" providerId="ADAL" clId="{A5C8C4A7-5BD2-497B-B7C0-82878173753E}" dt="2023-07-10T00:28:22.473" v="53" actId="1076"/>
          <ac:spMkLst>
            <pc:docMk/>
            <pc:sldMk cId="951565805" sldId="263"/>
            <ac:spMk id="3" creationId="{00000000-0000-0000-0000-000000000000}"/>
          </ac:spMkLst>
        </pc:spChg>
        <pc:spChg chg="del">
          <ac:chgData name="Tyler Hill" userId="0aec3058-3a0e-41f4-8a79-70ee5269fbdf" providerId="ADAL" clId="{A5C8C4A7-5BD2-497B-B7C0-82878173753E}" dt="2023-07-10T00:27:30.983" v="22" actId="931"/>
          <ac:spMkLst>
            <pc:docMk/>
            <pc:sldMk cId="951565805" sldId="263"/>
            <ac:spMk id="13" creationId="{423D8387-A009-4F8E-A7BE-0A4BC75DF701}"/>
          </ac:spMkLst>
        </pc:spChg>
        <pc:picChg chg="add mod">
          <ac:chgData name="Tyler Hill" userId="0aec3058-3a0e-41f4-8a79-70ee5269fbdf" providerId="ADAL" clId="{A5C8C4A7-5BD2-497B-B7C0-82878173753E}" dt="2023-07-10T00:28:20.927" v="51" actId="18653"/>
          <ac:picMkLst>
            <pc:docMk/>
            <pc:sldMk cId="951565805" sldId="263"/>
            <ac:picMk id="4" creationId="{6BF168DB-09E9-ED5F-9F65-EB06F96D3E8E}"/>
          </ac:picMkLst>
        </pc:picChg>
      </pc:sldChg>
      <pc:sldChg chg="addSp delSp modSp mod">
        <pc:chgData name="Tyler Hill" userId="0aec3058-3a0e-41f4-8a79-70ee5269fbdf" providerId="ADAL" clId="{A5C8C4A7-5BD2-497B-B7C0-82878173753E}" dt="2023-07-10T00:28:31.239" v="55" actId="18653"/>
        <pc:sldMkLst>
          <pc:docMk/>
          <pc:sldMk cId="93675892" sldId="264"/>
        </pc:sldMkLst>
        <pc:spChg chg="del">
          <ac:chgData name="Tyler Hill" userId="0aec3058-3a0e-41f4-8a79-70ee5269fbdf" providerId="ADAL" clId="{A5C8C4A7-5BD2-497B-B7C0-82878173753E}" dt="2023-07-10T00:27:32.911" v="24" actId="931"/>
          <ac:spMkLst>
            <pc:docMk/>
            <pc:sldMk cId="93675892" sldId="264"/>
            <ac:spMk id="27" creationId="{81C97184-467C-4EE3-A312-95DA67352A4F}"/>
          </ac:spMkLst>
        </pc:spChg>
        <pc:picChg chg="add mod">
          <ac:chgData name="Tyler Hill" userId="0aec3058-3a0e-41f4-8a79-70ee5269fbdf" providerId="ADAL" clId="{A5C8C4A7-5BD2-497B-B7C0-82878173753E}" dt="2023-07-10T00:28:31.239" v="55" actId="18653"/>
          <ac:picMkLst>
            <pc:docMk/>
            <pc:sldMk cId="93675892" sldId="264"/>
            <ac:picMk id="5" creationId="{FA234F9A-2397-A768-BE15-27B79CE7F76F}"/>
          </ac:picMkLst>
        </pc:picChg>
      </pc:sldChg>
      <pc:sldChg chg="addSp delSp modSp mod">
        <pc:chgData name="Tyler Hill" userId="0aec3058-3a0e-41f4-8a79-70ee5269fbdf" providerId="ADAL" clId="{A5C8C4A7-5BD2-497B-B7C0-82878173753E}" dt="2023-07-10T00:28:38.625" v="56" actId="18653"/>
        <pc:sldMkLst>
          <pc:docMk/>
          <pc:sldMk cId="4084615953" sldId="265"/>
        </pc:sldMkLst>
        <pc:spChg chg="del">
          <ac:chgData name="Tyler Hill" userId="0aec3058-3a0e-41f4-8a79-70ee5269fbdf" providerId="ADAL" clId="{A5C8C4A7-5BD2-497B-B7C0-82878173753E}" dt="2023-07-10T00:27:34.834" v="26" actId="931"/>
          <ac:spMkLst>
            <pc:docMk/>
            <pc:sldMk cId="4084615953" sldId="265"/>
            <ac:spMk id="22" creationId="{33A6DD85-0B03-452A-8C03-E3EB7EB79DA8}"/>
          </ac:spMkLst>
        </pc:spChg>
        <pc:picChg chg="add mod">
          <ac:chgData name="Tyler Hill" userId="0aec3058-3a0e-41f4-8a79-70ee5269fbdf" providerId="ADAL" clId="{A5C8C4A7-5BD2-497B-B7C0-82878173753E}" dt="2023-07-10T00:28:38.625" v="56" actId="18653"/>
          <ac:picMkLst>
            <pc:docMk/>
            <pc:sldMk cId="4084615953" sldId="265"/>
            <ac:picMk id="8" creationId="{90608806-6E14-A657-FE2A-A062E9D57242}"/>
          </ac:picMkLst>
        </pc:picChg>
      </pc:sldChg>
      <pc:sldChg chg="addSp delSp modSp mod">
        <pc:chgData name="Tyler Hill" userId="0aec3058-3a0e-41f4-8a79-70ee5269fbdf" providerId="ADAL" clId="{A5C8C4A7-5BD2-497B-B7C0-82878173753E}" dt="2023-07-10T00:28:44.080" v="57" actId="18653"/>
        <pc:sldMkLst>
          <pc:docMk/>
          <pc:sldMk cId="1013000020" sldId="267"/>
        </pc:sldMkLst>
        <pc:spChg chg="del">
          <ac:chgData name="Tyler Hill" userId="0aec3058-3a0e-41f4-8a79-70ee5269fbdf" providerId="ADAL" clId="{A5C8C4A7-5BD2-497B-B7C0-82878173753E}" dt="2023-07-10T00:27:36.613" v="28" actId="931"/>
          <ac:spMkLst>
            <pc:docMk/>
            <pc:sldMk cId="1013000020" sldId="267"/>
            <ac:spMk id="23" creationId="{776FD716-3469-4142-8643-9F538DF366BA}"/>
          </ac:spMkLst>
        </pc:spChg>
        <pc:picChg chg="add mod">
          <ac:chgData name="Tyler Hill" userId="0aec3058-3a0e-41f4-8a79-70ee5269fbdf" providerId="ADAL" clId="{A5C8C4A7-5BD2-497B-B7C0-82878173753E}" dt="2023-07-10T00:28:44.080" v="57" actId="18653"/>
          <ac:picMkLst>
            <pc:docMk/>
            <pc:sldMk cId="1013000020" sldId="267"/>
            <ac:picMk id="5" creationId="{7798634C-2D84-C59E-6B5F-965A85BA0F8B}"/>
          </ac:picMkLst>
        </pc:picChg>
      </pc:sldChg>
      <pc:sldChg chg="addSp delSp modSp mod">
        <pc:chgData name="Tyler Hill" userId="0aec3058-3a0e-41f4-8a79-70ee5269fbdf" providerId="ADAL" clId="{A5C8C4A7-5BD2-497B-B7C0-82878173753E}" dt="2023-07-10T00:28:47.554" v="58" actId="18653"/>
        <pc:sldMkLst>
          <pc:docMk/>
          <pc:sldMk cId="3450060036" sldId="268"/>
        </pc:sldMkLst>
        <pc:spChg chg="del">
          <ac:chgData name="Tyler Hill" userId="0aec3058-3a0e-41f4-8a79-70ee5269fbdf" providerId="ADAL" clId="{A5C8C4A7-5BD2-497B-B7C0-82878173753E}" dt="2023-07-10T00:27:38.358" v="30" actId="931"/>
          <ac:spMkLst>
            <pc:docMk/>
            <pc:sldMk cId="3450060036" sldId="268"/>
            <ac:spMk id="20" creationId="{9B6BA87E-BC3C-4AC4-A11A-B7DE7B88C7C2}"/>
          </ac:spMkLst>
        </pc:spChg>
        <pc:picChg chg="add mod">
          <ac:chgData name="Tyler Hill" userId="0aec3058-3a0e-41f4-8a79-70ee5269fbdf" providerId="ADAL" clId="{A5C8C4A7-5BD2-497B-B7C0-82878173753E}" dt="2023-07-10T00:28:47.554" v="58" actId="18653"/>
          <ac:picMkLst>
            <pc:docMk/>
            <pc:sldMk cId="3450060036" sldId="268"/>
            <ac:picMk id="8" creationId="{BA28A5A5-F38E-8CA2-4CBA-89D4714BF60C}"/>
          </ac:picMkLst>
        </pc:picChg>
      </pc:sldChg>
      <pc:sldChg chg="addSp delSp modSp mod">
        <pc:chgData name="Tyler Hill" userId="0aec3058-3a0e-41f4-8a79-70ee5269fbdf" providerId="ADAL" clId="{A5C8C4A7-5BD2-497B-B7C0-82878173753E}" dt="2023-07-10T00:28:50.824" v="59" actId="18653"/>
        <pc:sldMkLst>
          <pc:docMk/>
          <pc:sldMk cId="2359517941" sldId="269"/>
        </pc:sldMkLst>
        <pc:spChg chg="del">
          <ac:chgData name="Tyler Hill" userId="0aec3058-3a0e-41f4-8a79-70ee5269fbdf" providerId="ADAL" clId="{A5C8C4A7-5BD2-497B-B7C0-82878173753E}" dt="2023-07-10T00:27:40.330" v="32" actId="931"/>
          <ac:spMkLst>
            <pc:docMk/>
            <pc:sldMk cId="2359517941" sldId="269"/>
            <ac:spMk id="11" creationId="{EB0D85FA-0908-4070-AB63-A8591EF73F00}"/>
          </ac:spMkLst>
        </pc:spChg>
        <pc:picChg chg="add mod">
          <ac:chgData name="Tyler Hill" userId="0aec3058-3a0e-41f4-8a79-70ee5269fbdf" providerId="ADAL" clId="{A5C8C4A7-5BD2-497B-B7C0-82878173753E}" dt="2023-07-10T00:28:50.824" v="59" actId="18653"/>
          <ac:picMkLst>
            <pc:docMk/>
            <pc:sldMk cId="2359517941" sldId="269"/>
            <ac:picMk id="6" creationId="{B8D7B7E8-FBEE-1754-70C5-9D3AD31437CD}"/>
          </ac:picMkLst>
        </pc:picChg>
      </pc:sldChg>
      <pc:sldChg chg="addSp delSp modSp mod">
        <pc:chgData name="Tyler Hill" userId="0aec3058-3a0e-41f4-8a79-70ee5269fbdf" providerId="ADAL" clId="{A5C8C4A7-5BD2-497B-B7C0-82878173753E}" dt="2023-07-10T00:28:05.266" v="45" actId="18653"/>
        <pc:sldMkLst>
          <pc:docMk/>
          <pc:sldMk cId="1007994357" sldId="308"/>
        </pc:sldMkLst>
        <pc:spChg chg="del">
          <ac:chgData name="Tyler Hill" userId="0aec3058-3a0e-41f4-8a79-70ee5269fbdf" providerId="ADAL" clId="{A5C8C4A7-5BD2-497B-B7C0-82878173753E}" dt="2023-07-10T00:27:20.025" v="10" actId="931"/>
          <ac:spMkLst>
            <pc:docMk/>
            <pc:sldMk cId="1007994357" sldId="308"/>
            <ac:spMk id="18" creationId="{00000000-0000-0000-0000-000000000000}"/>
          </ac:spMkLst>
        </pc:spChg>
        <pc:picChg chg="add mod">
          <ac:chgData name="Tyler Hill" userId="0aec3058-3a0e-41f4-8a79-70ee5269fbdf" providerId="ADAL" clId="{A5C8C4A7-5BD2-497B-B7C0-82878173753E}" dt="2023-07-10T00:28:05.266" v="45" actId="18653"/>
          <ac:picMkLst>
            <pc:docMk/>
            <pc:sldMk cId="1007994357" sldId="308"/>
            <ac:picMk id="7" creationId="{44B773A2-965C-6CEA-5BDF-93EAFE7DD6D0}"/>
          </ac:picMkLst>
        </pc:picChg>
      </pc:sldChg>
      <pc:sldChg chg="addSp delSp modSp mod">
        <pc:chgData name="Tyler Hill" userId="0aec3058-3a0e-41f4-8a79-70ee5269fbdf" providerId="ADAL" clId="{A5C8C4A7-5BD2-497B-B7C0-82878173753E}" dt="2023-07-10T00:28:53.729" v="60" actId="18653"/>
        <pc:sldMkLst>
          <pc:docMk/>
          <pc:sldMk cId="189536968" sldId="311"/>
        </pc:sldMkLst>
        <pc:spChg chg="del">
          <ac:chgData name="Tyler Hill" userId="0aec3058-3a0e-41f4-8a79-70ee5269fbdf" providerId="ADAL" clId="{A5C8C4A7-5BD2-497B-B7C0-82878173753E}" dt="2023-07-10T00:27:42.140" v="34" actId="931"/>
          <ac:spMkLst>
            <pc:docMk/>
            <pc:sldMk cId="189536968" sldId="311"/>
            <ac:spMk id="11" creationId="{E1D752D9-1678-4AEF-A568-F7C74D08F06F}"/>
          </ac:spMkLst>
        </pc:spChg>
        <pc:picChg chg="add mod">
          <ac:chgData name="Tyler Hill" userId="0aec3058-3a0e-41f4-8a79-70ee5269fbdf" providerId="ADAL" clId="{A5C8C4A7-5BD2-497B-B7C0-82878173753E}" dt="2023-07-10T00:28:53.729" v="60" actId="18653"/>
          <ac:picMkLst>
            <pc:docMk/>
            <pc:sldMk cId="189536968" sldId="311"/>
            <ac:picMk id="5" creationId="{F9A42366-AB4A-1BA8-C2B2-CAA633836C5D}"/>
          </ac:picMkLst>
        </pc:picChg>
      </pc:sldChg>
      <pc:sldChg chg="addSp delSp modSp mod">
        <pc:chgData name="Tyler Hill" userId="0aec3058-3a0e-41f4-8a79-70ee5269fbdf" providerId="ADAL" clId="{A5C8C4A7-5BD2-497B-B7C0-82878173753E}" dt="2023-07-10T00:28:26.114" v="54" actId="478"/>
        <pc:sldMkLst>
          <pc:docMk/>
          <pc:sldMk cId="2860829313" sldId="314"/>
        </pc:sldMkLst>
        <pc:spChg chg="add del">
          <ac:chgData name="Tyler Hill" userId="0aec3058-3a0e-41f4-8a79-70ee5269fbdf" providerId="ADAL" clId="{A5C8C4A7-5BD2-497B-B7C0-82878173753E}" dt="2023-07-10T00:26:41.674" v="6" actId="931"/>
          <ac:spMkLst>
            <pc:docMk/>
            <pc:sldMk cId="2860829313" sldId="314"/>
            <ac:spMk id="12" creationId="{66AD4BB2-DE7C-4F96-9FF9-37BA706EF097}"/>
          </ac:spMkLst>
        </pc:spChg>
        <pc:spChg chg="del">
          <ac:chgData name="Tyler Hill" userId="0aec3058-3a0e-41f4-8a79-70ee5269fbdf" providerId="ADAL" clId="{A5C8C4A7-5BD2-497B-B7C0-82878173753E}" dt="2023-07-10T00:28:26.114" v="54" actId="478"/>
          <ac:spMkLst>
            <pc:docMk/>
            <pc:sldMk cId="2860829313" sldId="314"/>
            <ac:spMk id="13" creationId="{5BB2B357-9F4E-4020-8217-6B1C17E28E90}"/>
          </ac:spMkLst>
        </pc:spChg>
        <pc:picChg chg="add del mod">
          <ac:chgData name="Tyler Hill" userId="0aec3058-3a0e-41f4-8a79-70ee5269fbdf" providerId="ADAL" clId="{A5C8C4A7-5BD2-497B-B7C0-82878173753E}" dt="2023-07-10T00:26:39.570" v="5"/>
          <ac:picMkLst>
            <pc:docMk/>
            <pc:sldMk cId="2860829313" sldId="314"/>
            <ac:picMk id="4" creationId="{7ED408AD-344B-59FA-BF2F-BCC53EA18BE0}"/>
          </ac:picMkLst>
        </pc:picChg>
        <pc:picChg chg="add mod">
          <ac:chgData name="Tyler Hill" userId="0aec3058-3a0e-41f4-8a79-70ee5269fbdf" providerId="ADAL" clId="{A5C8C4A7-5BD2-497B-B7C0-82878173753E}" dt="2023-07-10T00:27:57.368" v="43" actId="18653"/>
          <ac:picMkLst>
            <pc:docMk/>
            <pc:sldMk cId="2860829313" sldId="314"/>
            <ac:picMk id="7" creationId="{A676C8F5-06A5-C237-1CEA-6A7471357BF8}"/>
          </ac:picMkLst>
        </pc:picChg>
      </pc:sldChg>
      <pc:sldChg chg="addSp delSp modSp mod">
        <pc:chgData name="Tyler Hill" userId="0aec3058-3a0e-41f4-8a79-70ee5269fbdf" providerId="ADAL" clId="{A5C8C4A7-5BD2-497B-B7C0-82878173753E}" dt="2023-07-10T00:28:08.079" v="46" actId="18653"/>
        <pc:sldMkLst>
          <pc:docMk/>
          <pc:sldMk cId="2000446325" sldId="347"/>
        </pc:sldMkLst>
        <pc:spChg chg="del mod">
          <ac:chgData name="Tyler Hill" userId="0aec3058-3a0e-41f4-8a79-70ee5269fbdf" providerId="ADAL" clId="{A5C8C4A7-5BD2-497B-B7C0-82878173753E}" dt="2023-07-10T00:27:24.027" v="14" actId="931"/>
          <ac:spMkLst>
            <pc:docMk/>
            <pc:sldMk cId="2000446325" sldId="347"/>
            <ac:spMk id="16" creationId="{00000000-0000-0000-0000-000000000000}"/>
          </ac:spMkLst>
        </pc:spChg>
        <pc:picChg chg="add mod">
          <ac:chgData name="Tyler Hill" userId="0aec3058-3a0e-41f4-8a79-70ee5269fbdf" providerId="ADAL" clId="{A5C8C4A7-5BD2-497B-B7C0-82878173753E}" dt="2023-07-10T00:28:08.079" v="46" actId="18653"/>
          <ac:picMkLst>
            <pc:docMk/>
            <pc:sldMk cId="2000446325" sldId="347"/>
            <ac:picMk id="25" creationId="{EF7191A5-1AA7-15F4-9DFA-D8D40EC9C273}"/>
          </ac:picMkLst>
        </pc:picChg>
      </pc:sldChg>
      <pc:sldChg chg="addSp delSp modSp mod">
        <pc:chgData name="Tyler Hill" userId="0aec3058-3a0e-41f4-8a79-70ee5269fbdf" providerId="ADAL" clId="{A5C8C4A7-5BD2-497B-B7C0-82878173753E}" dt="2023-07-10T00:28:11.075" v="47" actId="18653"/>
        <pc:sldMkLst>
          <pc:docMk/>
          <pc:sldMk cId="2716067274" sldId="348"/>
        </pc:sldMkLst>
        <pc:spChg chg="del mod">
          <ac:chgData name="Tyler Hill" userId="0aec3058-3a0e-41f4-8a79-70ee5269fbdf" providerId="ADAL" clId="{A5C8C4A7-5BD2-497B-B7C0-82878173753E}" dt="2023-07-10T00:27:26.913" v="18" actId="931"/>
          <ac:spMkLst>
            <pc:docMk/>
            <pc:sldMk cId="2716067274" sldId="348"/>
            <ac:spMk id="16" creationId="{00000000-0000-0000-0000-000000000000}"/>
          </ac:spMkLst>
        </pc:spChg>
        <pc:picChg chg="add mod">
          <ac:chgData name="Tyler Hill" userId="0aec3058-3a0e-41f4-8a79-70ee5269fbdf" providerId="ADAL" clId="{A5C8C4A7-5BD2-497B-B7C0-82878173753E}" dt="2023-07-10T00:28:11.075" v="47" actId="18653"/>
          <ac:picMkLst>
            <pc:docMk/>
            <pc:sldMk cId="2716067274" sldId="348"/>
            <ac:picMk id="9" creationId="{FA429033-9486-CC1B-F039-E02FCAC55147}"/>
          </ac:picMkLst>
        </pc:picChg>
      </pc:sldChg>
      <pc:sldChg chg="addSp delSp modSp mod">
        <pc:chgData name="Tyler Hill" userId="0aec3058-3a0e-41f4-8a79-70ee5269fbdf" providerId="ADAL" clId="{A5C8C4A7-5BD2-497B-B7C0-82878173753E}" dt="2023-07-10T00:28:57.298" v="61" actId="18653"/>
        <pc:sldMkLst>
          <pc:docMk/>
          <pc:sldMk cId="3577698707" sldId="349"/>
        </pc:sldMkLst>
        <pc:spChg chg="del mod">
          <ac:chgData name="Tyler Hill" userId="0aec3058-3a0e-41f4-8a79-70ee5269fbdf" providerId="ADAL" clId="{A5C8C4A7-5BD2-497B-B7C0-82878173753E}" dt="2023-07-10T00:27:44.847" v="37" actId="931"/>
          <ac:spMkLst>
            <pc:docMk/>
            <pc:sldMk cId="3577698707" sldId="349"/>
            <ac:spMk id="11" creationId="{8233A46E-874C-49D5-8342-82D576225126}"/>
          </ac:spMkLst>
        </pc:spChg>
        <pc:picChg chg="add mod">
          <ac:chgData name="Tyler Hill" userId="0aec3058-3a0e-41f4-8a79-70ee5269fbdf" providerId="ADAL" clId="{A5C8C4A7-5BD2-497B-B7C0-82878173753E}" dt="2023-07-10T00:28:57.298" v="61" actId="18653"/>
          <ac:picMkLst>
            <pc:docMk/>
            <pc:sldMk cId="3577698707" sldId="349"/>
            <ac:picMk id="6" creationId="{D13B156C-025E-AECD-123B-2FDFBA70FC74}"/>
          </ac:picMkLst>
        </pc:picChg>
      </pc:sldChg>
      <pc:sldChg chg="addSp delSp modSp mod">
        <pc:chgData name="Tyler Hill" userId="0aec3058-3a0e-41f4-8a79-70ee5269fbdf" providerId="ADAL" clId="{A5C8C4A7-5BD2-497B-B7C0-82878173753E}" dt="2023-07-10T00:29:03.398" v="62" actId="18653"/>
        <pc:sldMkLst>
          <pc:docMk/>
          <pc:sldMk cId="3270371275" sldId="350"/>
        </pc:sldMkLst>
        <pc:spChg chg="del">
          <ac:chgData name="Tyler Hill" userId="0aec3058-3a0e-41f4-8a79-70ee5269fbdf" providerId="ADAL" clId="{A5C8C4A7-5BD2-497B-B7C0-82878173753E}" dt="2023-07-10T00:27:46.824" v="40" actId="931"/>
          <ac:spMkLst>
            <pc:docMk/>
            <pc:sldMk cId="3270371275" sldId="350"/>
            <ac:spMk id="11" creationId="{8233A46E-874C-49D5-8342-82D576225126}"/>
          </ac:spMkLst>
        </pc:spChg>
        <pc:picChg chg="add mod">
          <ac:chgData name="Tyler Hill" userId="0aec3058-3a0e-41f4-8a79-70ee5269fbdf" providerId="ADAL" clId="{A5C8C4A7-5BD2-497B-B7C0-82878173753E}" dt="2023-07-10T00:29:03.398" v="62" actId="18653"/>
          <ac:picMkLst>
            <pc:docMk/>
            <pc:sldMk cId="3270371275" sldId="350"/>
            <ac:picMk id="7" creationId="{3B2A6D37-D064-2A1A-1B63-E1FE5B7D7E35}"/>
          </ac:picMkLst>
        </pc:picChg>
      </pc:sldChg>
    </pc:docChg>
  </pc:docChgLst>
</pc:chgInfo>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xml"/><Relationship Id="rId1" Type="http://schemas.microsoft.com/office/2011/relationships/chartStyle" Target="style1.xml"/></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package" Target="../embeddings/Microsoft_Excel_Worksheet15.xlsx"/><Relationship Id="rId1" Type="http://schemas.openxmlformats.org/officeDocument/2006/relationships/themeOverride" Target="../theme/themeOverride1.xml"/></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787653881380702E-2"/>
          <c:y val="3.1530045158837838E-2"/>
          <c:w val="0.93980006214905787"/>
          <c:h val="0.8731544650598061"/>
        </c:manualLayout>
      </c:layout>
      <c:areaChart>
        <c:grouping val="standard"/>
        <c:varyColors val="0"/>
        <c:ser>
          <c:idx val="1"/>
          <c:order val="1"/>
          <c:tx>
            <c:strRef>
              <c:f>Sheet1!$C$1</c:f>
              <c:strCache>
                <c:ptCount val="1"/>
                <c:pt idx="0">
                  <c:v>line</c:v>
                </c:pt>
              </c:strCache>
            </c:strRef>
          </c:tx>
          <c:spPr>
            <a:solidFill>
              <a:srgbClr val="C9DAE2"/>
            </a:solidFill>
            <a:ln w="25400">
              <a:noFill/>
            </a:ln>
          </c:spPr>
          <c:cat>
            <c:numRef>
              <c:f>Sheet1!$A$2:$A$67</c:f>
              <c:numCache>
                <c:formatCode>m/d/yyyy</c:formatCode>
                <c:ptCount val="66"/>
                <c:pt idx="0">
                  <c:v>45016</c:v>
                </c:pt>
                <c:pt idx="1">
                  <c:v>45019</c:v>
                </c:pt>
                <c:pt idx="2">
                  <c:v>45020</c:v>
                </c:pt>
                <c:pt idx="3">
                  <c:v>45021</c:v>
                </c:pt>
                <c:pt idx="4">
                  <c:v>45022</c:v>
                </c:pt>
                <c:pt idx="5">
                  <c:v>45023</c:v>
                </c:pt>
                <c:pt idx="6">
                  <c:v>45026</c:v>
                </c:pt>
                <c:pt idx="7">
                  <c:v>45027</c:v>
                </c:pt>
                <c:pt idx="8">
                  <c:v>45028</c:v>
                </c:pt>
                <c:pt idx="9">
                  <c:v>45029</c:v>
                </c:pt>
                <c:pt idx="10">
                  <c:v>45030</c:v>
                </c:pt>
                <c:pt idx="11">
                  <c:v>45033</c:v>
                </c:pt>
                <c:pt idx="12">
                  <c:v>45034</c:v>
                </c:pt>
                <c:pt idx="13">
                  <c:v>45035</c:v>
                </c:pt>
                <c:pt idx="14">
                  <c:v>45036</c:v>
                </c:pt>
                <c:pt idx="15">
                  <c:v>45037</c:v>
                </c:pt>
                <c:pt idx="16">
                  <c:v>45040</c:v>
                </c:pt>
                <c:pt idx="17">
                  <c:v>45041</c:v>
                </c:pt>
                <c:pt idx="18">
                  <c:v>45042</c:v>
                </c:pt>
                <c:pt idx="19">
                  <c:v>45043</c:v>
                </c:pt>
                <c:pt idx="20">
                  <c:v>45044</c:v>
                </c:pt>
                <c:pt idx="21">
                  <c:v>45047</c:v>
                </c:pt>
                <c:pt idx="22">
                  <c:v>45048</c:v>
                </c:pt>
                <c:pt idx="23">
                  <c:v>45049</c:v>
                </c:pt>
                <c:pt idx="24">
                  <c:v>45050</c:v>
                </c:pt>
                <c:pt idx="25">
                  <c:v>45051</c:v>
                </c:pt>
                <c:pt idx="26">
                  <c:v>45054</c:v>
                </c:pt>
                <c:pt idx="27">
                  <c:v>45055</c:v>
                </c:pt>
                <c:pt idx="28">
                  <c:v>45056</c:v>
                </c:pt>
                <c:pt idx="29">
                  <c:v>45057</c:v>
                </c:pt>
                <c:pt idx="30">
                  <c:v>45058</c:v>
                </c:pt>
                <c:pt idx="31">
                  <c:v>45061</c:v>
                </c:pt>
                <c:pt idx="32">
                  <c:v>45062</c:v>
                </c:pt>
                <c:pt idx="33">
                  <c:v>45063</c:v>
                </c:pt>
                <c:pt idx="34">
                  <c:v>45064</c:v>
                </c:pt>
                <c:pt idx="35">
                  <c:v>45065</c:v>
                </c:pt>
                <c:pt idx="36">
                  <c:v>45068</c:v>
                </c:pt>
                <c:pt idx="37">
                  <c:v>45069</c:v>
                </c:pt>
                <c:pt idx="38">
                  <c:v>45070</c:v>
                </c:pt>
                <c:pt idx="39">
                  <c:v>45071</c:v>
                </c:pt>
                <c:pt idx="40">
                  <c:v>45072</c:v>
                </c:pt>
                <c:pt idx="41">
                  <c:v>45075</c:v>
                </c:pt>
                <c:pt idx="42">
                  <c:v>45076</c:v>
                </c:pt>
                <c:pt idx="43">
                  <c:v>45077</c:v>
                </c:pt>
                <c:pt idx="44">
                  <c:v>45078</c:v>
                </c:pt>
                <c:pt idx="45">
                  <c:v>45079</c:v>
                </c:pt>
                <c:pt idx="46">
                  <c:v>45082</c:v>
                </c:pt>
                <c:pt idx="47">
                  <c:v>45083</c:v>
                </c:pt>
                <c:pt idx="48">
                  <c:v>45084</c:v>
                </c:pt>
                <c:pt idx="49">
                  <c:v>45085</c:v>
                </c:pt>
                <c:pt idx="50">
                  <c:v>45086</c:v>
                </c:pt>
                <c:pt idx="51">
                  <c:v>45089</c:v>
                </c:pt>
                <c:pt idx="52">
                  <c:v>45090</c:v>
                </c:pt>
                <c:pt idx="53">
                  <c:v>45091</c:v>
                </c:pt>
                <c:pt idx="54">
                  <c:v>45092</c:v>
                </c:pt>
                <c:pt idx="55">
                  <c:v>45093</c:v>
                </c:pt>
                <c:pt idx="56">
                  <c:v>45096</c:v>
                </c:pt>
                <c:pt idx="57">
                  <c:v>45097</c:v>
                </c:pt>
                <c:pt idx="58">
                  <c:v>45098</c:v>
                </c:pt>
                <c:pt idx="59">
                  <c:v>45099</c:v>
                </c:pt>
                <c:pt idx="60">
                  <c:v>45100</c:v>
                </c:pt>
                <c:pt idx="61">
                  <c:v>45103</c:v>
                </c:pt>
                <c:pt idx="62">
                  <c:v>45104</c:v>
                </c:pt>
                <c:pt idx="63">
                  <c:v>45105</c:v>
                </c:pt>
                <c:pt idx="64">
                  <c:v>45106</c:v>
                </c:pt>
                <c:pt idx="65">
                  <c:v>45107</c:v>
                </c:pt>
              </c:numCache>
            </c:numRef>
          </c:cat>
          <c:val>
            <c:numRef>
              <c:f>Sheet1!$C$2:$C$67</c:f>
              <c:numCache>
                <c:formatCode>#,##0.00</c:formatCode>
                <c:ptCount val="66"/>
                <c:pt idx="0">
                  <c:v>292.39489193314301</c:v>
                </c:pt>
                <c:pt idx="1">
                  <c:v>293.51289777873501</c:v>
                </c:pt>
                <c:pt idx="2">
                  <c:v>292.84556368440599</c:v>
                </c:pt>
                <c:pt idx="3">
                  <c:v>291.70018216230898</c:v>
                </c:pt>
                <c:pt idx="4">
                  <c:v>292.20415102101998</c:v>
                </c:pt>
                <c:pt idx="5">
                  <c:v>292.31554982117899</c:v>
                </c:pt>
                <c:pt idx="6">
                  <c:v>291.98731447813299</c:v>
                </c:pt>
                <c:pt idx="7">
                  <c:v>293.24775828037798</c:v>
                </c:pt>
                <c:pt idx="8">
                  <c:v>293.038852712172</c:v>
                </c:pt>
                <c:pt idx="9">
                  <c:v>296.32890531764701</c:v>
                </c:pt>
                <c:pt idx="10">
                  <c:v>296.13463647298897</c:v>
                </c:pt>
                <c:pt idx="11">
                  <c:v>296.38464760678897</c:v>
                </c:pt>
                <c:pt idx="12">
                  <c:v>297.09072445639799</c:v>
                </c:pt>
                <c:pt idx="13">
                  <c:v>296.53221100684499</c:v>
                </c:pt>
                <c:pt idx="14">
                  <c:v>295.52159302515099</c:v>
                </c:pt>
                <c:pt idx="15">
                  <c:v>295.286951333118</c:v>
                </c:pt>
                <c:pt idx="16">
                  <c:v>295.59522801649803</c:v>
                </c:pt>
                <c:pt idx="17">
                  <c:v>291.76049222893897</c:v>
                </c:pt>
                <c:pt idx="18">
                  <c:v>290.93825062153599</c:v>
                </c:pt>
                <c:pt idx="19">
                  <c:v>294.47329187895298</c:v>
                </c:pt>
                <c:pt idx="20">
                  <c:v>296.59735653276402</c:v>
                </c:pt>
                <c:pt idx="21">
                  <c:v>296.370559122749</c:v>
                </c:pt>
                <c:pt idx="22">
                  <c:v>293.44851330372001</c:v>
                </c:pt>
                <c:pt idx="23">
                  <c:v>292.693122806605</c:v>
                </c:pt>
                <c:pt idx="24">
                  <c:v>291.36703674892601</c:v>
                </c:pt>
                <c:pt idx="25">
                  <c:v>295.57351827574399</c:v>
                </c:pt>
                <c:pt idx="26">
                  <c:v>296.36263933165702</c:v>
                </c:pt>
                <c:pt idx="27">
                  <c:v>295.03942569797903</c:v>
                </c:pt>
                <c:pt idx="28">
                  <c:v>295.65505933022399</c:v>
                </c:pt>
                <c:pt idx="29">
                  <c:v>294.94656733402502</c:v>
                </c:pt>
                <c:pt idx="30">
                  <c:v>294.33503128569799</c:v>
                </c:pt>
                <c:pt idx="31">
                  <c:v>295.47334496980602</c:v>
                </c:pt>
                <c:pt idx="32">
                  <c:v>293.94994860949902</c:v>
                </c:pt>
                <c:pt idx="33">
                  <c:v>295.60706266708598</c:v>
                </c:pt>
                <c:pt idx="34">
                  <c:v>297.54001404471097</c:v>
                </c:pt>
                <c:pt idx="35">
                  <c:v>297.77772465322403</c:v>
                </c:pt>
                <c:pt idx="36">
                  <c:v>298.307206590318</c:v>
                </c:pt>
                <c:pt idx="37">
                  <c:v>295.47719807009702</c:v>
                </c:pt>
                <c:pt idx="38">
                  <c:v>292.60846996545399</c:v>
                </c:pt>
                <c:pt idx="39">
                  <c:v>293.15023609842001</c:v>
                </c:pt>
                <c:pt idx="40">
                  <c:v>296.36010750361299</c:v>
                </c:pt>
                <c:pt idx="41">
                  <c:v>296.56399744891701</c:v>
                </c:pt>
                <c:pt idx="42">
                  <c:v>296.11849144956699</c:v>
                </c:pt>
                <c:pt idx="43">
                  <c:v>293.42064426534</c:v>
                </c:pt>
                <c:pt idx="44">
                  <c:v>296.47346585672699</c:v>
                </c:pt>
                <c:pt idx="45">
                  <c:v>301.13801728647297</c:v>
                </c:pt>
                <c:pt idx="46">
                  <c:v>300.93481112912298</c:v>
                </c:pt>
                <c:pt idx="47">
                  <c:v>301.725123030482</c:v>
                </c:pt>
                <c:pt idx="48">
                  <c:v>300.898994876367</c:v>
                </c:pt>
                <c:pt idx="49">
                  <c:v>302.34356647789701</c:v>
                </c:pt>
                <c:pt idx="50">
                  <c:v>302.95490689267399</c:v>
                </c:pt>
                <c:pt idx="51">
                  <c:v>304.898556996259</c:v>
                </c:pt>
                <c:pt idx="52">
                  <c:v>307.476526189396</c:v>
                </c:pt>
                <c:pt idx="53">
                  <c:v>308.50216014098902</c:v>
                </c:pt>
                <c:pt idx="54">
                  <c:v>311.34242726547097</c:v>
                </c:pt>
                <c:pt idx="55">
                  <c:v>311.17757777048598</c:v>
                </c:pt>
                <c:pt idx="56">
                  <c:v>310.29060333300703</c:v>
                </c:pt>
                <c:pt idx="57">
                  <c:v>308.519488306413</c:v>
                </c:pt>
                <c:pt idx="58">
                  <c:v>307.141084041851</c:v>
                </c:pt>
                <c:pt idx="59">
                  <c:v>307.30551828687101</c:v>
                </c:pt>
                <c:pt idx="60">
                  <c:v>304.38177713945601</c:v>
                </c:pt>
                <c:pt idx="61">
                  <c:v>303.61379184281299</c:v>
                </c:pt>
                <c:pt idx="62">
                  <c:v>306.274335059821</c:v>
                </c:pt>
                <c:pt idx="63">
                  <c:v>306.52915503094403</c:v>
                </c:pt>
                <c:pt idx="64">
                  <c:v>307.276316842347</c:v>
                </c:pt>
                <c:pt idx="65">
                  <c:v>310.45692247512</c:v>
                </c:pt>
              </c:numCache>
            </c:numRef>
          </c:val>
          <c:extLst>
            <c:ext xmlns:c16="http://schemas.microsoft.com/office/drawing/2014/chart" uri="{C3380CC4-5D6E-409C-BE32-E72D297353CC}">
              <c16:uniqueId val="{00000000-B556-494A-A969-20A3CFB906E9}"/>
            </c:ext>
          </c:extLst>
        </c:ser>
        <c:dLbls>
          <c:showLegendKey val="0"/>
          <c:showVal val="0"/>
          <c:showCatName val="0"/>
          <c:showSerName val="0"/>
          <c:showPercent val="0"/>
          <c:showBubbleSize val="0"/>
        </c:dLbls>
        <c:axId val="2079027976"/>
        <c:axId val="2079031016"/>
      </c:areaChart>
      <c:lineChart>
        <c:grouping val="standard"/>
        <c:varyColors val="0"/>
        <c:ser>
          <c:idx val="0"/>
          <c:order val="0"/>
          <c:tx>
            <c:strRef>
              <c:f>Sheet1!$B$1</c:f>
              <c:strCache>
                <c:ptCount val="1"/>
                <c:pt idx="0">
                  <c:v>MSCI All Country World Index (net div.)</c:v>
                </c:pt>
              </c:strCache>
            </c:strRef>
          </c:tx>
          <c:spPr>
            <a:ln w="44450">
              <a:solidFill>
                <a:schemeClr val="tx2"/>
              </a:solidFill>
            </a:ln>
          </c:spPr>
          <c:marker>
            <c:symbol val="none"/>
          </c:marker>
          <c:cat>
            <c:numRef>
              <c:f>Sheet1!$A$2:$A$67</c:f>
              <c:numCache>
                <c:formatCode>m/d/yyyy</c:formatCode>
                <c:ptCount val="66"/>
                <c:pt idx="0">
                  <c:v>45016</c:v>
                </c:pt>
                <c:pt idx="1">
                  <c:v>45019</c:v>
                </c:pt>
                <c:pt idx="2">
                  <c:v>45020</c:v>
                </c:pt>
                <c:pt idx="3">
                  <c:v>45021</c:v>
                </c:pt>
                <c:pt idx="4">
                  <c:v>45022</c:v>
                </c:pt>
                <c:pt idx="5">
                  <c:v>45023</c:v>
                </c:pt>
                <c:pt idx="6">
                  <c:v>45026</c:v>
                </c:pt>
                <c:pt idx="7">
                  <c:v>45027</c:v>
                </c:pt>
                <c:pt idx="8">
                  <c:v>45028</c:v>
                </c:pt>
                <c:pt idx="9">
                  <c:v>45029</c:v>
                </c:pt>
                <c:pt idx="10">
                  <c:v>45030</c:v>
                </c:pt>
                <c:pt idx="11">
                  <c:v>45033</c:v>
                </c:pt>
                <c:pt idx="12">
                  <c:v>45034</c:v>
                </c:pt>
                <c:pt idx="13">
                  <c:v>45035</c:v>
                </c:pt>
                <c:pt idx="14">
                  <c:v>45036</c:v>
                </c:pt>
                <c:pt idx="15">
                  <c:v>45037</c:v>
                </c:pt>
                <c:pt idx="16">
                  <c:v>45040</c:v>
                </c:pt>
                <c:pt idx="17">
                  <c:v>45041</c:v>
                </c:pt>
                <c:pt idx="18">
                  <c:v>45042</c:v>
                </c:pt>
                <c:pt idx="19">
                  <c:v>45043</c:v>
                </c:pt>
                <c:pt idx="20">
                  <c:v>45044</c:v>
                </c:pt>
                <c:pt idx="21">
                  <c:v>45047</c:v>
                </c:pt>
                <c:pt idx="22">
                  <c:v>45048</c:v>
                </c:pt>
                <c:pt idx="23">
                  <c:v>45049</c:v>
                </c:pt>
                <c:pt idx="24">
                  <c:v>45050</c:v>
                </c:pt>
                <c:pt idx="25">
                  <c:v>45051</c:v>
                </c:pt>
                <c:pt idx="26">
                  <c:v>45054</c:v>
                </c:pt>
                <c:pt idx="27">
                  <c:v>45055</c:v>
                </c:pt>
                <c:pt idx="28">
                  <c:v>45056</c:v>
                </c:pt>
                <c:pt idx="29">
                  <c:v>45057</c:v>
                </c:pt>
                <c:pt idx="30">
                  <c:v>45058</c:v>
                </c:pt>
                <c:pt idx="31">
                  <c:v>45061</c:v>
                </c:pt>
                <c:pt idx="32">
                  <c:v>45062</c:v>
                </c:pt>
                <c:pt idx="33">
                  <c:v>45063</c:v>
                </c:pt>
                <c:pt idx="34">
                  <c:v>45064</c:v>
                </c:pt>
                <c:pt idx="35">
                  <c:v>45065</c:v>
                </c:pt>
                <c:pt idx="36">
                  <c:v>45068</c:v>
                </c:pt>
                <c:pt idx="37">
                  <c:v>45069</c:v>
                </c:pt>
                <c:pt idx="38">
                  <c:v>45070</c:v>
                </c:pt>
                <c:pt idx="39">
                  <c:v>45071</c:v>
                </c:pt>
                <c:pt idx="40">
                  <c:v>45072</c:v>
                </c:pt>
                <c:pt idx="41">
                  <c:v>45075</c:v>
                </c:pt>
                <c:pt idx="42">
                  <c:v>45076</c:v>
                </c:pt>
                <c:pt idx="43">
                  <c:v>45077</c:v>
                </c:pt>
                <c:pt idx="44">
                  <c:v>45078</c:v>
                </c:pt>
                <c:pt idx="45">
                  <c:v>45079</c:v>
                </c:pt>
                <c:pt idx="46">
                  <c:v>45082</c:v>
                </c:pt>
                <c:pt idx="47">
                  <c:v>45083</c:v>
                </c:pt>
                <c:pt idx="48">
                  <c:v>45084</c:v>
                </c:pt>
                <c:pt idx="49">
                  <c:v>45085</c:v>
                </c:pt>
                <c:pt idx="50">
                  <c:v>45086</c:v>
                </c:pt>
                <c:pt idx="51">
                  <c:v>45089</c:v>
                </c:pt>
                <c:pt idx="52">
                  <c:v>45090</c:v>
                </c:pt>
                <c:pt idx="53">
                  <c:v>45091</c:v>
                </c:pt>
                <c:pt idx="54">
                  <c:v>45092</c:v>
                </c:pt>
                <c:pt idx="55">
                  <c:v>45093</c:v>
                </c:pt>
                <c:pt idx="56">
                  <c:v>45096</c:v>
                </c:pt>
                <c:pt idx="57">
                  <c:v>45097</c:v>
                </c:pt>
                <c:pt idx="58">
                  <c:v>45098</c:v>
                </c:pt>
                <c:pt idx="59">
                  <c:v>45099</c:v>
                </c:pt>
                <c:pt idx="60">
                  <c:v>45100</c:v>
                </c:pt>
                <c:pt idx="61">
                  <c:v>45103</c:v>
                </c:pt>
                <c:pt idx="62">
                  <c:v>45104</c:v>
                </c:pt>
                <c:pt idx="63">
                  <c:v>45105</c:v>
                </c:pt>
                <c:pt idx="64">
                  <c:v>45106</c:v>
                </c:pt>
                <c:pt idx="65">
                  <c:v>45107</c:v>
                </c:pt>
              </c:numCache>
            </c:numRef>
          </c:cat>
          <c:val>
            <c:numRef>
              <c:f>Sheet1!$B$2:$B$67</c:f>
              <c:numCache>
                <c:formatCode>#,##0.000</c:formatCode>
                <c:ptCount val="66"/>
                <c:pt idx="0">
                  <c:v>292.39489193314301</c:v>
                </c:pt>
                <c:pt idx="1">
                  <c:v>293.51289777873501</c:v>
                </c:pt>
                <c:pt idx="2">
                  <c:v>292.84556368440599</c:v>
                </c:pt>
                <c:pt idx="3">
                  <c:v>291.70018216230898</c:v>
                </c:pt>
                <c:pt idx="4">
                  <c:v>292.20415102101998</c:v>
                </c:pt>
                <c:pt idx="5">
                  <c:v>292.31554982117899</c:v>
                </c:pt>
                <c:pt idx="6">
                  <c:v>291.98731447813299</c:v>
                </c:pt>
                <c:pt idx="7">
                  <c:v>293.24775828037798</c:v>
                </c:pt>
                <c:pt idx="8">
                  <c:v>293.038852712172</c:v>
                </c:pt>
                <c:pt idx="9">
                  <c:v>296.32890531764701</c:v>
                </c:pt>
                <c:pt idx="10">
                  <c:v>296.13463647298897</c:v>
                </c:pt>
                <c:pt idx="11">
                  <c:v>296.38464760678897</c:v>
                </c:pt>
                <c:pt idx="12">
                  <c:v>297.09072445639799</c:v>
                </c:pt>
                <c:pt idx="13">
                  <c:v>296.53221100684499</c:v>
                </c:pt>
                <c:pt idx="14">
                  <c:v>295.52159302515099</c:v>
                </c:pt>
                <c:pt idx="15">
                  <c:v>295.286951333118</c:v>
                </c:pt>
                <c:pt idx="16">
                  <c:v>295.59522801649803</c:v>
                </c:pt>
                <c:pt idx="17">
                  <c:v>291.76049222893897</c:v>
                </c:pt>
                <c:pt idx="18">
                  <c:v>290.93825062153599</c:v>
                </c:pt>
                <c:pt idx="19">
                  <c:v>294.47329187895298</c:v>
                </c:pt>
                <c:pt idx="20">
                  <c:v>296.59735653276402</c:v>
                </c:pt>
                <c:pt idx="21">
                  <c:v>296.370559122749</c:v>
                </c:pt>
                <c:pt idx="22">
                  <c:v>293.44851330372001</c:v>
                </c:pt>
                <c:pt idx="23">
                  <c:v>292.693122806605</c:v>
                </c:pt>
                <c:pt idx="24">
                  <c:v>291.36703674892601</c:v>
                </c:pt>
                <c:pt idx="25">
                  <c:v>295.57351827574399</c:v>
                </c:pt>
                <c:pt idx="26">
                  <c:v>296.36263933165702</c:v>
                </c:pt>
                <c:pt idx="27">
                  <c:v>295.03942569797903</c:v>
                </c:pt>
                <c:pt idx="28">
                  <c:v>295.65505933022399</c:v>
                </c:pt>
                <c:pt idx="29">
                  <c:v>294.94656733402502</c:v>
                </c:pt>
                <c:pt idx="30">
                  <c:v>294.33503128569799</c:v>
                </c:pt>
                <c:pt idx="31">
                  <c:v>295.47334496980602</c:v>
                </c:pt>
                <c:pt idx="32">
                  <c:v>293.94994860949902</c:v>
                </c:pt>
                <c:pt idx="33">
                  <c:v>295.60706266708598</c:v>
                </c:pt>
                <c:pt idx="34">
                  <c:v>297.54001404471097</c:v>
                </c:pt>
                <c:pt idx="35">
                  <c:v>297.77772465322403</c:v>
                </c:pt>
                <c:pt idx="36">
                  <c:v>298.307206590318</c:v>
                </c:pt>
                <c:pt idx="37">
                  <c:v>295.47719807009702</c:v>
                </c:pt>
                <c:pt idx="38">
                  <c:v>292.60846996545399</c:v>
                </c:pt>
                <c:pt idx="39">
                  <c:v>293.15023609842001</c:v>
                </c:pt>
                <c:pt idx="40">
                  <c:v>296.36010750361299</c:v>
                </c:pt>
                <c:pt idx="41">
                  <c:v>296.56399744891701</c:v>
                </c:pt>
                <c:pt idx="42">
                  <c:v>296.11849144956699</c:v>
                </c:pt>
                <c:pt idx="43">
                  <c:v>293.42064426534</c:v>
                </c:pt>
                <c:pt idx="44">
                  <c:v>296.47346585672699</c:v>
                </c:pt>
                <c:pt idx="45">
                  <c:v>301.13801728647297</c:v>
                </c:pt>
                <c:pt idx="46">
                  <c:v>300.93481112912298</c:v>
                </c:pt>
                <c:pt idx="47">
                  <c:v>301.725123030482</c:v>
                </c:pt>
                <c:pt idx="48">
                  <c:v>300.898994876367</c:v>
                </c:pt>
                <c:pt idx="49">
                  <c:v>302.34356647789701</c:v>
                </c:pt>
                <c:pt idx="50">
                  <c:v>302.95490689267399</c:v>
                </c:pt>
                <c:pt idx="51">
                  <c:v>304.898556996259</c:v>
                </c:pt>
                <c:pt idx="52">
                  <c:v>307.476526189396</c:v>
                </c:pt>
                <c:pt idx="53">
                  <c:v>308.50216014098902</c:v>
                </c:pt>
                <c:pt idx="54">
                  <c:v>311.34242726547097</c:v>
                </c:pt>
                <c:pt idx="55">
                  <c:v>311.17757777048598</c:v>
                </c:pt>
                <c:pt idx="56">
                  <c:v>310.29060333300703</c:v>
                </c:pt>
                <c:pt idx="57">
                  <c:v>308.519488306413</c:v>
                </c:pt>
                <c:pt idx="58">
                  <c:v>307.141084041851</c:v>
                </c:pt>
                <c:pt idx="59">
                  <c:v>307.30551828687101</c:v>
                </c:pt>
                <c:pt idx="60">
                  <c:v>304.38177713945601</c:v>
                </c:pt>
                <c:pt idx="61">
                  <c:v>303.61379184281299</c:v>
                </c:pt>
                <c:pt idx="62">
                  <c:v>306.274335059821</c:v>
                </c:pt>
                <c:pt idx="63">
                  <c:v>306.52915503094403</c:v>
                </c:pt>
                <c:pt idx="64">
                  <c:v>307.276316842347</c:v>
                </c:pt>
                <c:pt idx="65">
                  <c:v>310.45692247512</c:v>
                </c:pt>
              </c:numCache>
            </c:numRef>
          </c:val>
          <c:smooth val="0"/>
          <c:extLst>
            <c:ext xmlns:c16="http://schemas.microsoft.com/office/drawing/2014/chart" uri="{C3380CC4-5D6E-409C-BE32-E72D297353CC}">
              <c16:uniqueId val="{00000001-B556-494A-A969-20A3CFB906E9}"/>
            </c:ext>
          </c:extLst>
        </c:ser>
        <c:dLbls>
          <c:showLegendKey val="0"/>
          <c:showVal val="0"/>
          <c:showCatName val="0"/>
          <c:showSerName val="0"/>
          <c:showPercent val="0"/>
          <c:showBubbleSize val="0"/>
        </c:dLbls>
        <c:marker val="1"/>
        <c:smooth val="0"/>
        <c:axId val="2079027976"/>
        <c:axId val="2079031016"/>
      </c:lineChart>
      <c:dateAx>
        <c:axId val="2079027976"/>
        <c:scaling>
          <c:orientation val="minMax"/>
          <c:min val="45016"/>
        </c:scaling>
        <c:delete val="0"/>
        <c:axPos val="b"/>
        <c:numFmt formatCode="mmm\ d" sourceLinked="0"/>
        <c:majorTickMark val="none"/>
        <c:minorTickMark val="none"/>
        <c:tickLblPos val="nextTo"/>
        <c:spPr>
          <a:solidFill>
            <a:schemeClr val="bg1"/>
          </a:solidFill>
          <a:ln w="6350">
            <a:solidFill>
              <a:schemeClr val="tx1"/>
            </a:solidFill>
          </a:ln>
        </c:spPr>
        <c:txPr>
          <a:bodyPr/>
          <a:lstStyle/>
          <a:p>
            <a:pPr>
              <a:defRPr sz="800"/>
            </a:pPr>
            <a:endParaRPr lang="en-US"/>
          </a:p>
        </c:txPr>
        <c:crossAx val="2079031016"/>
        <c:crosses val="autoZero"/>
        <c:auto val="1"/>
        <c:lblOffset val="100"/>
        <c:baseTimeUnit val="days"/>
        <c:majorUnit val="1"/>
        <c:majorTimeUnit val="months"/>
        <c:minorUnit val="1"/>
        <c:minorTimeUnit val="months"/>
      </c:dateAx>
      <c:valAx>
        <c:axId val="2079031016"/>
        <c:scaling>
          <c:orientation val="minMax"/>
        </c:scaling>
        <c:delete val="0"/>
        <c:axPos val="l"/>
        <c:numFmt formatCode="#,##0" sourceLinked="0"/>
        <c:majorTickMark val="none"/>
        <c:minorTickMark val="none"/>
        <c:tickLblPos val="nextTo"/>
        <c:spPr>
          <a:ln w="6350">
            <a:solidFill>
              <a:schemeClr val="tx1"/>
            </a:solidFill>
          </a:ln>
        </c:spPr>
        <c:txPr>
          <a:bodyPr/>
          <a:lstStyle/>
          <a:p>
            <a:pPr>
              <a:defRPr sz="800">
                <a:latin typeface="Arial" panose="020B0604020202020204" pitchFamily="34" charset="0"/>
                <a:cs typeface="Arial" panose="020B0604020202020204" pitchFamily="34" charset="0"/>
              </a:defRPr>
            </a:pPr>
            <a:endParaRPr lang="en-US"/>
          </a:p>
        </c:txPr>
        <c:crossAx val="2079027976"/>
        <c:crosses val="autoZero"/>
        <c:crossBetween val="midCat"/>
        <c:majorUnit val="20"/>
      </c:valAx>
    </c:plotArea>
    <c:plotVisOnly val="1"/>
    <c:dispBlanksAs val="gap"/>
    <c:showDLblsOverMax val="0"/>
  </c:chart>
  <c:spPr>
    <a:ln w="6350">
      <a:noFill/>
    </a:ln>
  </c:spPr>
  <c:txPr>
    <a:bodyPr/>
    <a:lstStyle/>
    <a:p>
      <a:pPr>
        <a:defRPr sz="1800"/>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39486993032215278"/>
          <c:y val="0.10970556990212132"/>
          <c:w val="0.39377335138664876"/>
          <c:h val="0.76783973238061798"/>
        </c:manualLayout>
      </c:layout>
      <c:pieChart>
        <c:varyColors val="1"/>
        <c:ser>
          <c:idx val="0"/>
          <c:order val="0"/>
          <c:tx>
            <c:strRef>
              <c:f>Sheet2!$B$2</c:f>
              <c:strCache>
                <c:ptCount val="1"/>
                <c:pt idx="0">
                  <c:v>Percent</c:v>
                </c:pt>
              </c:strCache>
            </c:strRef>
          </c:tx>
          <c:spPr>
            <a:solidFill>
              <a:schemeClr val="bg1">
                <a:lumMod val="75000"/>
              </a:schemeClr>
            </a:solidFill>
            <a:ln>
              <a:solidFill>
                <a:schemeClr val="bg1">
                  <a:lumMod val="75000"/>
                </a:schemeClr>
              </a:solidFill>
            </a:ln>
            <a:effectLst/>
          </c:spPr>
          <c:dPt>
            <c:idx val="0"/>
            <c:bubble3D val="0"/>
            <c:extLst>
              <c:ext xmlns:c16="http://schemas.microsoft.com/office/drawing/2014/chart" uri="{C3380CC4-5D6E-409C-BE32-E72D297353CC}">
                <c16:uniqueId val="{00000000-ED88-4FEB-8E2F-A5CC2F20DB6A}"/>
              </c:ext>
            </c:extLst>
          </c:dPt>
          <c:dPt>
            <c:idx val="1"/>
            <c:bubble3D val="0"/>
            <c:extLst>
              <c:ext xmlns:c16="http://schemas.microsoft.com/office/drawing/2014/chart" uri="{C3380CC4-5D6E-409C-BE32-E72D297353CC}">
                <c16:uniqueId val="{00000001-ED88-4FEB-8E2F-A5CC2F20DB6A}"/>
              </c:ext>
            </c:extLst>
          </c:dPt>
          <c:dPt>
            <c:idx val="2"/>
            <c:bubble3D val="0"/>
            <c:spPr>
              <a:solidFill>
                <a:schemeClr val="accent5"/>
              </a:solidFill>
              <a:ln>
                <a:solidFill>
                  <a:schemeClr val="accent5"/>
                </a:solidFill>
              </a:ln>
              <a:effectLst/>
            </c:spPr>
            <c:extLst>
              <c:ext xmlns:c16="http://schemas.microsoft.com/office/drawing/2014/chart" uri="{C3380CC4-5D6E-409C-BE32-E72D297353CC}">
                <c16:uniqueId val="{00000003-ED88-4FEB-8E2F-A5CC2F20DB6A}"/>
              </c:ext>
            </c:extLst>
          </c:dPt>
          <c:dLbls>
            <c:dLbl>
              <c:idx val="0"/>
              <c:delete val="1"/>
              <c:extLst>
                <c:ext xmlns:c15="http://schemas.microsoft.com/office/drawing/2012/chart" uri="{CE6537A1-D6FC-4f65-9D91-7224C49458BB}"/>
                <c:ext xmlns:c16="http://schemas.microsoft.com/office/drawing/2014/chart" uri="{C3380CC4-5D6E-409C-BE32-E72D297353CC}">
                  <c16:uniqueId val="{00000000-ED88-4FEB-8E2F-A5CC2F20DB6A}"/>
                </c:ext>
              </c:extLst>
            </c:dLbl>
            <c:dLbl>
              <c:idx val="1"/>
              <c:delete val="1"/>
              <c:extLst>
                <c:ext xmlns:c15="http://schemas.microsoft.com/office/drawing/2012/chart" uri="{CE6537A1-D6FC-4f65-9D91-7224C49458BB}"/>
                <c:ext xmlns:c16="http://schemas.microsoft.com/office/drawing/2014/chart" uri="{C3380CC4-5D6E-409C-BE32-E72D297353CC}">
                  <c16:uniqueId val="{00000001-ED88-4FEB-8E2F-A5CC2F20DB6A}"/>
                </c:ext>
              </c:extLst>
            </c:dLbl>
            <c:dLbl>
              <c:idx val="2"/>
              <c:layout>
                <c:manualLayout>
                  <c:x val="-0.11236472738960403"/>
                  <c:y val="0.12491683686867626"/>
                </c:manualLayout>
              </c:layout>
              <c:tx>
                <c:rich>
                  <a:bodyPr anchor="t" anchorCtr="0"/>
                  <a:lstStyle/>
                  <a:p>
                    <a:pPr algn="l">
                      <a:defRPr/>
                    </a:pPr>
                    <a:r>
                      <a:rPr lang="en-US" sz="3200" b="0" dirty="0">
                        <a:solidFill>
                          <a:schemeClr val="accent5"/>
                        </a:solidFill>
                      </a:rPr>
                      <a:t>11%</a:t>
                    </a:r>
                  </a:p>
                  <a:p>
                    <a:pPr algn="l">
                      <a:defRPr/>
                    </a:pPr>
                    <a:r>
                      <a:rPr lang="en-US" sz="900" b="1" dirty="0">
                        <a:solidFill>
                          <a:schemeClr val="tx1">
                            <a:lumMod val="50000"/>
                            <a:lumOff val="50000"/>
                          </a:schemeClr>
                        </a:solidFill>
                      </a:rPr>
                      <a:t>Emerging Markets</a:t>
                    </a:r>
                  </a:p>
                  <a:p>
                    <a:pPr algn="l">
                      <a:defRPr/>
                    </a:pPr>
                    <a:r>
                      <a:rPr lang="en-US" sz="900" dirty="0">
                        <a:solidFill>
                          <a:schemeClr val="tx1">
                            <a:lumMod val="50000"/>
                            <a:lumOff val="50000"/>
                          </a:schemeClr>
                        </a:solidFill>
                      </a:rPr>
                      <a:t>$7.8 trillion </a:t>
                    </a:r>
                  </a:p>
                </c:rich>
              </c:tx>
              <c:spPr/>
              <c:dLblPos val="bestFit"/>
              <c:showLegendKey val="0"/>
              <c:showVal val="1"/>
              <c:showCatName val="0"/>
              <c:showSerName val="0"/>
              <c:showPercent val="0"/>
              <c:showBubbleSize val="0"/>
              <c:extLst>
                <c:ext xmlns:c15="http://schemas.microsoft.com/office/drawing/2012/chart" uri="{CE6537A1-D6FC-4f65-9D91-7224C49458BB}">
                  <c15:layout>
                    <c:manualLayout>
                      <c:w val="0.30659678036280186"/>
                      <c:h val="0.75983168292684311"/>
                    </c:manualLayout>
                  </c15:layout>
                  <c15:showDataLabelsRange val="0"/>
                </c:ext>
                <c:ext xmlns:c16="http://schemas.microsoft.com/office/drawing/2014/chart" uri="{C3380CC4-5D6E-409C-BE32-E72D297353CC}">
                  <c16:uniqueId val="{00000003-ED88-4FEB-8E2F-A5CC2F20DB6A}"/>
                </c:ext>
              </c:extLst>
            </c:dLbl>
            <c:spPr>
              <a:noFill/>
              <a:ln>
                <a:noFill/>
              </a:ln>
              <a:effectLst/>
            </c:spPr>
            <c:txPr>
              <a:bodyPr/>
              <a:lstStyle/>
              <a:p>
                <a:pPr algn="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Sheet2!$A$2:$A$5</c:f>
              <c:strCache>
                <c:ptCount val="4"/>
                <c:pt idx="0">
                  <c:v>MARKET</c:v>
                </c:pt>
                <c:pt idx="1">
                  <c:v>US</c:v>
                </c:pt>
                <c:pt idx="2">
                  <c:v>International Developed</c:v>
                </c:pt>
                <c:pt idx="3">
                  <c:v>Emerging Markets</c:v>
                </c:pt>
              </c:strCache>
            </c:strRef>
          </c:cat>
          <c:val>
            <c:numRef>
              <c:f>Sheet2!$B$3:$B$5</c:f>
              <c:numCache>
                <c:formatCode>0%</c:formatCode>
                <c:ptCount val="3"/>
                <c:pt idx="0">
                  <c:v>0.61036409434044547</c:v>
                </c:pt>
                <c:pt idx="1">
                  <c:v>0.28058250770447152</c:v>
                </c:pt>
                <c:pt idx="2">
                  <c:v>0.10905339795508298</c:v>
                </c:pt>
              </c:numCache>
            </c:numRef>
          </c:val>
          <c:extLst>
            <c:ext xmlns:c16="http://schemas.microsoft.com/office/drawing/2014/chart" uri="{C3380CC4-5D6E-409C-BE32-E72D297353CC}">
              <c16:uniqueId val="{00000004-ED88-4FEB-8E2F-A5CC2F20DB6A}"/>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482755254766705E-2"/>
          <c:y val="2.6427866525429625E-2"/>
          <c:w val="0.93622164425251531"/>
          <c:h val="0.76735785856924155"/>
        </c:manualLayout>
      </c:layout>
      <c:barChart>
        <c:barDir val="col"/>
        <c:grouping val="clustered"/>
        <c:varyColors val="0"/>
        <c:ser>
          <c:idx val="0"/>
          <c:order val="0"/>
          <c:tx>
            <c:strRef>
              <c:f>CAD!$B$1</c:f>
              <c:strCache>
                <c:ptCount val="1"/>
                <c:pt idx="0">
                  <c:v>3 Months (USD)</c:v>
                </c:pt>
              </c:strCache>
            </c:strRef>
          </c:tx>
          <c:spPr>
            <a:solidFill>
              <a:schemeClr val="bg1">
                <a:lumMod val="65000"/>
              </a:schemeClr>
            </a:solidFill>
            <a:ln>
              <a:noFill/>
            </a:ln>
            <a:effectLst/>
          </c:spPr>
          <c:invertIfNegative val="0"/>
          <c:dPt>
            <c:idx val="11"/>
            <c:invertIfNegative val="0"/>
            <c:bubble3D val="0"/>
            <c:spPr>
              <a:solidFill>
                <a:schemeClr val="bg1">
                  <a:lumMod val="65000"/>
                </a:schemeClr>
              </a:solidFill>
              <a:ln>
                <a:noFill/>
              </a:ln>
              <a:effectLst/>
            </c:spPr>
            <c:extLst>
              <c:ext xmlns:c16="http://schemas.microsoft.com/office/drawing/2014/chart" uri="{C3380CC4-5D6E-409C-BE32-E72D297353CC}">
                <c16:uniqueId val="{00000005-E25B-4B29-B7B9-4EF0AEC85D39}"/>
              </c:ext>
            </c:extLst>
          </c:dPt>
          <c:dPt>
            <c:idx val="12"/>
            <c:invertIfNegative val="0"/>
            <c:bubble3D val="0"/>
            <c:spPr>
              <a:solidFill>
                <a:srgbClr val="35627D"/>
              </a:solidFill>
              <a:ln>
                <a:noFill/>
              </a:ln>
              <a:effectLst/>
            </c:spPr>
            <c:extLst>
              <c:ext xmlns:c16="http://schemas.microsoft.com/office/drawing/2014/chart" uri="{C3380CC4-5D6E-409C-BE32-E72D297353CC}">
                <c16:uniqueId val="{0000000C-4105-4757-B79A-938A9F6064BA}"/>
              </c:ext>
            </c:extLst>
          </c:dPt>
          <c:dPt>
            <c:idx val="15"/>
            <c:invertIfNegative val="0"/>
            <c:bubble3D val="0"/>
            <c:spPr>
              <a:solidFill>
                <a:srgbClr val="A6A6A6"/>
              </a:solidFill>
              <a:ln>
                <a:noFill/>
              </a:ln>
              <a:effectLst/>
            </c:spPr>
            <c:extLst>
              <c:ext xmlns:c16="http://schemas.microsoft.com/office/drawing/2014/chart" uri="{C3380CC4-5D6E-409C-BE32-E72D297353CC}">
                <c16:uniqueId val="{0000000A-412D-4375-A67A-6635197D7DB7}"/>
              </c:ext>
            </c:extLst>
          </c:dPt>
          <c:dPt>
            <c:idx val="19"/>
            <c:invertIfNegative val="0"/>
            <c:bubble3D val="0"/>
            <c:spPr>
              <a:solidFill>
                <a:schemeClr val="bg1">
                  <a:lumMod val="65000"/>
                </a:schemeClr>
              </a:solidFill>
              <a:ln>
                <a:noFill/>
              </a:ln>
              <a:effectLst/>
            </c:spPr>
            <c:extLst>
              <c:ext xmlns:c16="http://schemas.microsoft.com/office/drawing/2014/chart" uri="{C3380CC4-5D6E-409C-BE32-E72D297353CC}">
                <c16:uniqueId val="{00000007-8DB4-4F87-9837-CC17CC3929F9}"/>
              </c:ext>
            </c:extLst>
          </c:dPt>
          <c:dPt>
            <c:idx val="23"/>
            <c:invertIfNegative val="0"/>
            <c:bubble3D val="0"/>
            <c:spPr>
              <a:solidFill>
                <a:srgbClr val="A6A6A6"/>
              </a:solidFill>
              <a:ln>
                <a:noFill/>
              </a:ln>
              <a:effectLst/>
            </c:spPr>
            <c:extLst>
              <c:ext xmlns:c16="http://schemas.microsoft.com/office/drawing/2014/chart" uri="{C3380CC4-5D6E-409C-BE32-E72D297353CC}">
                <c16:uniqueId val="{00000005-3837-405E-9346-DA4AA8A67067}"/>
              </c:ext>
            </c:extLst>
          </c:dPt>
          <c:dPt>
            <c:idx val="29"/>
            <c:invertIfNegative val="0"/>
            <c:bubble3D val="0"/>
            <c:spPr>
              <a:solidFill>
                <a:schemeClr val="bg1">
                  <a:lumMod val="65000"/>
                </a:schemeClr>
              </a:solidFill>
              <a:ln>
                <a:noFill/>
              </a:ln>
              <a:effectLst/>
            </c:spPr>
            <c:extLst>
              <c:ext xmlns:c16="http://schemas.microsoft.com/office/drawing/2014/chart" uri="{C3380CC4-5D6E-409C-BE32-E72D297353CC}">
                <c16:uniqueId val="{00000003-D439-454B-841A-DC45C1A50F4E}"/>
              </c:ext>
            </c:extLst>
          </c:dPt>
          <c:dPt>
            <c:idx val="33"/>
            <c:invertIfNegative val="0"/>
            <c:bubble3D val="0"/>
            <c:spPr>
              <a:solidFill>
                <a:schemeClr val="bg1">
                  <a:lumMod val="65000"/>
                </a:schemeClr>
              </a:solidFill>
              <a:ln>
                <a:noFill/>
              </a:ln>
              <a:effectLst/>
            </c:spPr>
            <c:extLst>
              <c:ext xmlns:c16="http://schemas.microsoft.com/office/drawing/2014/chart" uri="{C3380CC4-5D6E-409C-BE32-E72D297353CC}">
                <c16:uniqueId val="{00000009-EBE5-489A-A2BD-CAE0FCFC2081}"/>
              </c:ext>
            </c:extLst>
          </c:dPt>
          <c:cat>
            <c:strRef>
              <c:f>CAD!$A$2:$A$49</c:f>
              <c:strCache>
                <c:ptCount val="48"/>
                <c:pt idx="0">
                  <c:v>Greece</c:v>
                </c:pt>
                <c:pt idx="1">
                  <c:v>Hungary</c:v>
                </c:pt>
                <c:pt idx="2">
                  <c:v>Poland</c:v>
                </c:pt>
                <c:pt idx="3">
                  <c:v>Brazil</c:v>
                </c:pt>
                <c:pt idx="4">
                  <c:v>India</c:v>
                </c:pt>
                <c:pt idx="5">
                  <c:v>Colombia</c:v>
                </c:pt>
                <c:pt idx="6">
                  <c:v>US</c:v>
                </c:pt>
                <c:pt idx="7">
                  <c:v>Saudi Arabia</c:v>
                </c:pt>
                <c:pt idx="8">
                  <c:v>Italy</c:v>
                </c:pt>
                <c:pt idx="9">
                  <c:v>Egypt</c:v>
                </c:pt>
                <c:pt idx="10">
                  <c:v>Peru</c:v>
                </c:pt>
                <c:pt idx="11">
                  <c:v>UAE</c:v>
                </c:pt>
                <c:pt idx="12">
                  <c:v> </c:v>
                </c:pt>
                <c:pt idx="13">
                  <c:v>Japan</c:v>
                </c:pt>
                <c:pt idx="14">
                  <c:v>Mexico</c:v>
                </c:pt>
                <c:pt idx="15">
                  <c:v>Taiwan</c:v>
                </c:pt>
                <c:pt idx="16">
                  <c:v>Spain</c:v>
                </c:pt>
                <c:pt idx="17">
                  <c:v>Ireland</c:v>
                </c:pt>
                <c:pt idx="18">
                  <c:v>Netherlands</c:v>
                </c:pt>
                <c:pt idx="19">
                  <c:v>Korea</c:v>
                </c:pt>
                <c:pt idx="20">
                  <c:v>Chile</c:v>
                </c:pt>
                <c:pt idx="21">
                  <c:v>Switzerland</c:v>
                </c:pt>
                <c:pt idx="22">
                  <c:v>France</c:v>
                </c:pt>
                <c:pt idx="23">
                  <c:v>Canada</c:v>
                </c:pt>
                <c:pt idx="24">
                  <c:v>Germany</c:v>
                </c:pt>
                <c:pt idx="25">
                  <c:v>UK</c:v>
                </c:pt>
                <c:pt idx="26">
                  <c:v>Austria</c:v>
                </c:pt>
                <c:pt idx="27">
                  <c:v>Denmark</c:v>
                </c:pt>
                <c:pt idx="28">
                  <c:v>Indonesia</c:v>
                </c:pt>
                <c:pt idx="29">
                  <c:v>Australia</c:v>
                </c:pt>
                <c:pt idx="30">
                  <c:v>Kuwait</c:v>
                </c:pt>
                <c:pt idx="31">
                  <c:v>Portugal</c:v>
                </c:pt>
                <c:pt idx="32">
                  <c:v>Israel</c:v>
                </c:pt>
                <c:pt idx="33">
                  <c:v>Qatar</c:v>
                </c:pt>
                <c:pt idx="34">
                  <c:v>Philippines</c:v>
                </c:pt>
                <c:pt idx="35">
                  <c:v>Norway</c:v>
                </c:pt>
                <c:pt idx="36">
                  <c:v>New Zealand</c:v>
                </c:pt>
                <c:pt idx="37">
                  <c:v>Sweden</c:v>
                </c:pt>
                <c:pt idx="38">
                  <c:v>Singapore</c:v>
                </c:pt>
                <c:pt idx="39">
                  <c:v>Czech Republic</c:v>
                </c:pt>
                <c:pt idx="40">
                  <c:v>Hong Kong</c:v>
                </c:pt>
                <c:pt idx="41">
                  <c:v>South Africa</c:v>
                </c:pt>
                <c:pt idx="42">
                  <c:v>Belgium</c:v>
                </c:pt>
                <c:pt idx="43">
                  <c:v>Finland</c:v>
                </c:pt>
                <c:pt idx="44">
                  <c:v>Malaysia</c:v>
                </c:pt>
                <c:pt idx="45">
                  <c:v>Thailand</c:v>
                </c:pt>
                <c:pt idx="46">
                  <c:v>China</c:v>
                </c:pt>
                <c:pt idx="47">
                  <c:v>Turkey</c:v>
                </c:pt>
              </c:strCache>
            </c:strRef>
          </c:cat>
          <c:val>
            <c:numRef>
              <c:f>CAD!$B$2:$B$49</c:f>
              <c:numCache>
                <c:formatCode>0.0000</c:formatCode>
                <c:ptCount val="48"/>
                <c:pt idx="0">
                  <c:v>0.24859999999999999</c:v>
                </c:pt>
                <c:pt idx="1">
                  <c:v>0.24370000000000003</c:v>
                </c:pt>
                <c:pt idx="2">
                  <c:v>0.23469999999999999</c:v>
                </c:pt>
                <c:pt idx="3">
                  <c:v>0.21850000000000003</c:v>
                </c:pt>
                <c:pt idx="4">
                  <c:v>0.13420000000000001</c:v>
                </c:pt>
                <c:pt idx="5">
                  <c:v>0.13140000000000002</c:v>
                </c:pt>
                <c:pt idx="6">
                  <c:v>8.3900000000000002E-2</c:v>
                </c:pt>
                <c:pt idx="7">
                  <c:v>7.8899999999999998E-2</c:v>
                </c:pt>
                <c:pt idx="8">
                  <c:v>7.2599999999999998E-2</c:v>
                </c:pt>
                <c:pt idx="9">
                  <c:v>6.88E-2</c:v>
                </c:pt>
                <c:pt idx="10">
                  <c:v>6.4600000000000005E-2</c:v>
                </c:pt>
                <c:pt idx="11">
                  <c:v>6.1600000000000002E-2</c:v>
                </c:pt>
                <c:pt idx="12">
                  <c:v>5.8900000000000001E-2</c:v>
                </c:pt>
                <c:pt idx="13">
                  <c:v>5.4199999999999998E-2</c:v>
                </c:pt>
                <c:pt idx="14">
                  <c:v>5.3899999999999997E-2</c:v>
                </c:pt>
                <c:pt idx="15">
                  <c:v>5.3400000000000003E-2</c:v>
                </c:pt>
                <c:pt idx="16">
                  <c:v>5.2199999999999996E-2</c:v>
                </c:pt>
                <c:pt idx="17">
                  <c:v>4.2699999999999995E-2</c:v>
                </c:pt>
                <c:pt idx="18">
                  <c:v>4.0700000000000007E-2</c:v>
                </c:pt>
                <c:pt idx="19">
                  <c:v>4.02E-2</c:v>
                </c:pt>
                <c:pt idx="20">
                  <c:v>3.8700000000000005E-2</c:v>
                </c:pt>
                <c:pt idx="21">
                  <c:v>3.8300000000000001E-2</c:v>
                </c:pt>
                <c:pt idx="22">
                  <c:v>3.15E-2</c:v>
                </c:pt>
                <c:pt idx="23">
                  <c:v>3.1400000000000004E-2</c:v>
                </c:pt>
                <c:pt idx="24">
                  <c:v>2.5499999999999998E-2</c:v>
                </c:pt>
                <c:pt idx="25">
                  <c:v>2.0800000000000003E-2</c:v>
                </c:pt>
                <c:pt idx="26">
                  <c:v>2.0400000000000001E-2</c:v>
                </c:pt>
                <c:pt idx="27">
                  <c:v>2.0199999999999999E-2</c:v>
                </c:pt>
                <c:pt idx="28">
                  <c:v>1.0900000000000002E-2</c:v>
                </c:pt>
                <c:pt idx="29">
                  <c:v>4.0000000000000001E-3</c:v>
                </c:pt>
                <c:pt idx="30">
                  <c:v>-5.0000000000000001E-4</c:v>
                </c:pt>
                <c:pt idx="31">
                  <c:v>-1.0900000000000002E-2</c:v>
                </c:pt>
                <c:pt idx="32">
                  <c:v>-1.3200000000000002E-2</c:v>
                </c:pt>
                <c:pt idx="33">
                  <c:v>-1.52E-2</c:v>
                </c:pt>
                <c:pt idx="34">
                  <c:v>-1.6500000000000001E-2</c:v>
                </c:pt>
                <c:pt idx="35">
                  <c:v>-1.7899999999999999E-2</c:v>
                </c:pt>
                <c:pt idx="36">
                  <c:v>-2.1800000000000003E-2</c:v>
                </c:pt>
                <c:pt idx="37">
                  <c:v>-2.2799999999999997E-2</c:v>
                </c:pt>
                <c:pt idx="38">
                  <c:v>-4.5400000000000003E-2</c:v>
                </c:pt>
                <c:pt idx="39">
                  <c:v>-4.9700000000000001E-2</c:v>
                </c:pt>
                <c:pt idx="40">
                  <c:v>-5.2199999999999996E-2</c:v>
                </c:pt>
                <c:pt idx="41">
                  <c:v>-5.4400000000000004E-2</c:v>
                </c:pt>
                <c:pt idx="42">
                  <c:v>-5.6600000000000004E-2</c:v>
                </c:pt>
                <c:pt idx="43">
                  <c:v>-7.1400000000000005E-2</c:v>
                </c:pt>
                <c:pt idx="44">
                  <c:v>-7.9600000000000004E-2</c:v>
                </c:pt>
                <c:pt idx="45">
                  <c:v>-9.35E-2</c:v>
                </c:pt>
                <c:pt idx="46">
                  <c:v>-9.8900000000000002E-2</c:v>
                </c:pt>
                <c:pt idx="47">
                  <c:v>-0.1129</c:v>
                </c:pt>
              </c:numCache>
            </c:numRef>
          </c:val>
          <c:extLst>
            <c:ext xmlns:c16="http://schemas.microsoft.com/office/drawing/2014/chart" uri="{C3380CC4-5D6E-409C-BE32-E72D297353CC}">
              <c16:uniqueId val="{00000000-ADC7-4A7A-A041-471A7E35A6B5}"/>
            </c:ext>
          </c:extLst>
        </c:ser>
        <c:dLbls>
          <c:showLegendKey val="0"/>
          <c:showVal val="0"/>
          <c:showCatName val="0"/>
          <c:showSerName val="0"/>
          <c:showPercent val="0"/>
          <c:showBubbleSize val="0"/>
        </c:dLbls>
        <c:gapWidth val="100"/>
        <c:overlap val="100"/>
        <c:axId val="1716767584"/>
        <c:axId val="1712898032"/>
      </c:barChart>
      <c:catAx>
        <c:axId val="171676758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5400000" spcFirstLastPara="1" vertOverflow="ellipsis" wrap="square" anchor="ctr" anchorCtr="1"/>
          <a:lstStyle/>
          <a:p>
            <a:pPr algn="just">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712898032"/>
        <c:crossesAt val="0"/>
        <c:auto val="0"/>
        <c:lblAlgn val="r"/>
        <c:lblOffset val="100"/>
        <c:tickLblSkip val="1"/>
        <c:noMultiLvlLbl val="0"/>
      </c:catAx>
      <c:valAx>
        <c:axId val="1712898032"/>
        <c:scaling>
          <c:orientation val="minMax"/>
          <c:min val="-0.2"/>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w="12700">
            <a:solidFill>
              <a:schemeClr val="bg1">
                <a:lumMod val="50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71676758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000"/>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667415009366858"/>
          <c:y val="4.3685026731706898E-2"/>
          <c:w val="0.66936878735922911"/>
          <c:h val="0.89145483403628323"/>
        </c:manualLayout>
      </c:layout>
      <c:barChart>
        <c:barDir val="bar"/>
        <c:grouping val="clustered"/>
        <c:varyColors val="0"/>
        <c:ser>
          <c:idx val="0"/>
          <c:order val="0"/>
          <c:tx>
            <c:strRef>
              <c:f>Sheet1!$B$1</c:f>
              <c:strCache>
                <c:ptCount val="1"/>
                <c:pt idx="0">
                  <c:v>3 Months
neg</c:v>
                </c:pt>
              </c:strCache>
            </c:strRef>
          </c:tx>
          <c:spPr>
            <a:solidFill>
              <a:schemeClr val="bg1">
                <a:lumMod val="65000"/>
              </a:schemeClr>
            </a:solidFill>
          </c:spPr>
          <c:invertIfNegative val="0"/>
          <c:dLbls>
            <c:dLbl>
              <c:idx val="1"/>
              <c:tx>
                <c:rich>
                  <a:bodyPr/>
                  <a:lstStyle/>
                  <a:p>
                    <a:fld id="{76A47229-2008-4F58-B87F-A03844100373}" type="VALUE">
                      <a:rPr lang="en-US" smtClean="0"/>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6E2C-4504-84F3-D6AE9A95970D}"/>
                </c:ext>
              </c:extLst>
            </c:dLbl>
            <c:spPr>
              <a:noFill/>
              <a:ln>
                <a:noFill/>
              </a:ln>
              <a:effectLst/>
            </c:spPr>
            <c:txPr>
              <a:bodyPr wrap="square" lIns="38100" tIns="19050" rIns="38100" bIns="19050" anchor="ctr">
                <a:spAutoFit/>
              </a:bodyPr>
              <a:lstStyle/>
              <a:p>
                <a:pPr>
                  <a:defRPr>
                    <a:solidFill>
                      <a:srgbClr val="C00000"/>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ext>
            </c:extLst>
          </c:dLbls>
          <c:cat>
            <c:strRef>
              <c:f>Sheet1!$A$2:$A$3</c:f>
              <c:strCache>
                <c:ptCount val="2"/>
                <c:pt idx="0">
                  <c:v>US REITS</c:v>
                </c:pt>
                <c:pt idx="1">
                  <c:v>Global ex US REITS</c:v>
                </c:pt>
              </c:strCache>
            </c:strRef>
          </c:cat>
          <c:val>
            <c:numRef>
              <c:f>Sheet1!$B$2:$B$3</c:f>
              <c:numCache>
                <c:formatCode>General</c:formatCode>
                <c:ptCount val="2"/>
                <c:pt idx="0">
                  <c:v>0</c:v>
                </c:pt>
                <c:pt idx="1">
                  <c:v>-2.98</c:v>
                </c:pt>
              </c:numCache>
            </c:numRef>
          </c:val>
          <c:extLst>
            <c:ext xmlns:c16="http://schemas.microsoft.com/office/drawing/2014/chart" uri="{C3380CC4-5D6E-409C-BE32-E72D297353CC}">
              <c16:uniqueId val="{00000000-E71A-444D-BD6B-C2D3C7402066}"/>
            </c:ext>
          </c:extLst>
        </c:ser>
        <c:ser>
          <c:idx val="1"/>
          <c:order val="1"/>
          <c:tx>
            <c:strRef>
              <c:f>Sheet1!$C$1</c:f>
              <c:strCache>
                <c:ptCount val="1"/>
                <c:pt idx="0">
                  <c:v>3 Months
positive</c:v>
                </c:pt>
              </c:strCache>
            </c:strRef>
          </c:tx>
          <c:spPr>
            <a:solidFill>
              <a:schemeClr val="bg1">
                <a:lumMod val="75000"/>
              </a:schemeClr>
            </a:solidFill>
          </c:spPr>
          <c:invertIfNegative val="0"/>
          <c:dLbls>
            <c:numFmt formatCode="0.00;\-0.00;;" sourceLinked="0"/>
            <c:spPr>
              <a:noFill/>
              <a:ln>
                <a:noFill/>
              </a:ln>
              <a:effectLst/>
            </c:spPr>
            <c:txPr>
              <a:bodyPr wrap="square" lIns="38100" tIns="19050" rIns="38100" bIns="19050" anchor="ctr">
                <a:spAutoFit/>
              </a:bodyPr>
              <a:lstStyle/>
              <a:p>
                <a:pPr>
                  <a:defRPr>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Sheet1!$A$2:$A$3</c:f>
              <c:strCache>
                <c:ptCount val="2"/>
                <c:pt idx="0">
                  <c:v>US REITS</c:v>
                </c:pt>
                <c:pt idx="1">
                  <c:v>Global ex US REITS</c:v>
                </c:pt>
              </c:strCache>
            </c:strRef>
          </c:cat>
          <c:val>
            <c:numRef>
              <c:f>Sheet1!$C$2:$C$3</c:f>
              <c:numCache>
                <c:formatCode>General</c:formatCode>
                <c:ptCount val="2"/>
                <c:pt idx="0" formatCode="0.00">
                  <c:v>2.92</c:v>
                </c:pt>
                <c:pt idx="1">
                  <c:v>0</c:v>
                </c:pt>
              </c:numCache>
            </c:numRef>
          </c:val>
          <c:extLst>
            <c:ext xmlns:c16="http://schemas.microsoft.com/office/drawing/2014/chart" uri="{C3380CC4-5D6E-409C-BE32-E72D297353CC}">
              <c16:uniqueId val="{00000001-522C-4B4B-B686-34DFC3C4EB84}"/>
            </c:ext>
          </c:extLst>
        </c:ser>
        <c:dLbls>
          <c:showLegendKey val="0"/>
          <c:showVal val="0"/>
          <c:showCatName val="0"/>
          <c:showSerName val="0"/>
          <c:showPercent val="0"/>
          <c:showBubbleSize val="0"/>
        </c:dLbls>
        <c:gapWidth val="54"/>
        <c:overlap val="100"/>
        <c:axId val="107864064"/>
        <c:axId val="107865600"/>
      </c:barChart>
      <c:catAx>
        <c:axId val="107864064"/>
        <c:scaling>
          <c:orientation val="maxMin"/>
        </c:scaling>
        <c:delete val="0"/>
        <c:axPos val="l"/>
        <c:numFmt formatCode="General" sourceLinked="0"/>
        <c:majorTickMark val="none"/>
        <c:minorTickMark val="none"/>
        <c:tickLblPos val="low"/>
        <c:spPr>
          <a:ln w="6350">
            <a:solidFill>
              <a:schemeClr val="bg1">
                <a:lumMod val="65000"/>
              </a:schemeClr>
            </a:solidFill>
          </a:ln>
        </c:spPr>
        <c:crossAx val="107865600"/>
        <c:crosses val="autoZero"/>
        <c:auto val="1"/>
        <c:lblAlgn val="ctr"/>
        <c:lblOffset val="100"/>
        <c:noMultiLvlLbl val="0"/>
      </c:catAx>
      <c:valAx>
        <c:axId val="107865600"/>
        <c:scaling>
          <c:orientation val="minMax"/>
        </c:scaling>
        <c:delete val="0"/>
        <c:axPos val="t"/>
        <c:numFmt formatCode="General" sourceLinked="1"/>
        <c:majorTickMark val="none"/>
        <c:minorTickMark val="none"/>
        <c:tickLblPos val="none"/>
        <c:spPr>
          <a:ln>
            <a:noFill/>
          </a:ln>
        </c:spPr>
        <c:crossAx val="107864064"/>
        <c:crosses val="autoZero"/>
        <c:crossBetween val="between"/>
      </c:valAx>
    </c:plotArea>
    <c:plotVisOnly val="1"/>
    <c:dispBlanksAs val="gap"/>
    <c:showDLblsOverMax val="0"/>
  </c:chart>
  <c:txPr>
    <a:bodyPr/>
    <a:lstStyle/>
    <a:p>
      <a:pPr>
        <a:defRPr sz="9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33133974747912515"/>
          <c:y val="0.11696433431514265"/>
          <c:w val="0.34070796114655005"/>
          <c:h val="0.719691150685278"/>
        </c:manualLayout>
      </c:layout>
      <c:pieChart>
        <c:varyColors val="1"/>
        <c:ser>
          <c:idx val="0"/>
          <c:order val="0"/>
          <c:tx>
            <c:strRef>
              <c:f>Sheet1!$C$1</c:f>
              <c:strCache>
                <c:ptCount val="1"/>
                <c:pt idx="0">
                  <c:v>Sales</c:v>
                </c:pt>
              </c:strCache>
            </c:strRef>
          </c:tx>
          <c:spPr>
            <a:solidFill>
              <a:schemeClr val="accent1"/>
            </a:solidFill>
            <a:ln>
              <a:solidFill>
                <a:schemeClr val="accent1"/>
              </a:solidFill>
            </a:ln>
            <a:effectLst/>
          </c:spPr>
          <c:dPt>
            <c:idx val="0"/>
            <c:bubble3D val="0"/>
            <c:spPr>
              <a:solidFill>
                <a:schemeClr val="bg2"/>
              </a:solidFill>
              <a:ln>
                <a:solidFill>
                  <a:schemeClr val="bg2"/>
                </a:solidFill>
              </a:ln>
              <a:effectLst/>
            </c:spPr>
            <c:extLst>
              <c:ext xmlns:c16="http://schemas.microsoft.com/office/drawing/2014/chart" uri="{C3380CC4-5D6E-409C-BE32-E72D297353CC}">
                <c16:uniqueId val="{00000001-42D2-4047-8053-3B35ADF2ABD7}"/>
              </c:ext>
            </c:extLst>
          </c:dPt>
          <c:dPt>
            <c:idx val="1"/>
            <c:bubble3D val="0"/>
            <c:extLst>
              <c:ext xmlns:c16="http://schemas.microsoft.com/office/drawing/2014/chart" uri="{C3380CC4-5D6E-409C-BE32-E72D297353CC}">
                <c16:uniqueId val="{00000002-42D2-4047-8053-3B35ADF2ABD7}"/>
              </c:ext>
            </c:extLst>
          </c:dPt>
          <c:dLbls>
            <c:dLbl>
              <c:idx val="0"/>
              <c:layout>
                <c:manualLayout>
                  <c:x val="1.2161550473069811E-2"/>
                  <c:y val="-5.9230757811267215E-2"/>
                </c:manualLayout>
              </c:layout>
              <c:tx>
                <c:rich>
                  <a:bodyPr anchor="t" anchorCtr="1"/>
                  <a:lstStyle/>
                  <a:p>
                    <a:pPr algn="l">
                      <a:defRPr sz="2800"/>
                    </a:pPr>
                    <a:r>
                      <a:rPr lang="en-US" dirty="0">
                        <a:solidFill>
                          <a:schemeClr val="bg2"/>
                        </a:solidFill>
                      </a:rPr>
                      <a:t>69%</a:t>
                    </a:r>
                  </a:p>
                  <a:p>
                    <a:pPr algn="l">
                      <a:defRPr sz="2800"/>
                    </a:pPr>
                    <a:r>
                      <a:rPr lang="en-US" sz="900" b="1" dirty="0">
                        <a:solidFill>
                          <a:schemeClr val="tx1">
                            <a:lumMod val="50000"/>
                            <a:lumOff val="50000"/>
                          </a:schemeClr>
                        </a:solidFill>
                      </a:rPr>
                      <a:t>US</a:t>
                    </a:r>
                    <a:br>
                      <a:rPr lang="en-US" sz="900" b="1" dirty="0">
                        <a:solidFill>
                          <a:schemeClr val="tx1">
                            <a:lumMod val="50000"/>
                            <a:lumOff val="50000"/>
                          </a:schemeClr>
                        </a:solidFill>
                      </a:rPr>
                    </a:br>
                    <a:r>
                      <a:rPr lang="en-US" sz="900" b="0" dirty="0">
                        <a:solidFill>
                          <a:schemeClr val="tx1">
                            <a:lumMod val="50000"/>
                            <a:lumOff val="50000"/>
                          </a:schemeClr>
                        </a:solidFill>
                      </a:rPr>
                      <a:t>$914 billion</a:t>
                    </a:r>
                    <a:br>
                      <a:rPr lang="en-US" sz="900" b="0" dirty="0">
                        <a:solidFill>
                          <a:schemeClr val="tx1">
                            <a:lumMod val="50000"/>
                            <a:lumOff val="50000"/>
                          </a:schemeClr>
                        </a:solidFill>
                      </a:rPr>
                    </a:br>
                    <a:r>
                      <a:rPr lang="en-US" sz="900" b="0" dirty="0">
                        <a:solidFill>
                          <a:schemeClr val="tx1">
                            <a:lumMod val="50000"/>
                            <a:lumOff val="50000"/>
                          </a:schemeClr>
                        </a:solidFill>
                      </a:rPr>
                      <a:t>111 REITs</a:t>
                    </a:r>
                  </a:p>
                </c:rich>
              </c:tx>
              <c:spPr/>
              <c:dLblPos val="bestFit"/>
              <c:showLegendKey val="0"/>
              <c:showVal val="1"/>
              <c:showCatName val="0"/>
              <c:showSerName val="0"/>
              <c:showPercent val="0"/>
              <c:showBubbleSize val="0"/>
              <c:extLst>
                <c:ext xmlns:c15="http://schemas.microsoft.com/office/drawing/2012/chart" uri="{CE6537A1-D6FC-4f65-9D91-7224C49458BB}">
                  <c15:layout>
                    <c:manualLayout>
                      <c:w val="0.26161499976183167"/>
                      <c:h val="0.67314327249854433"/>
                    </c:manualLayout>
                  </c15:layout>
                  <c15:showDataLabelsRange val="0"/>
                </c:ext>
                <c:ext xmlns:c16="http://schemas.microsoft.com/office/drawing/2014/chart" uri="{C3380CC4-5D6E-409C-BE32-E72D297353CC}">
                  <c16:uniqueId val="{00000001-42D2-4047-8053-3B35ADF2ABD7}"/>
                </c:ext>
              </c:extLst>
            </c:dLbl>
            <c:dLbl>
              <c:idx val="1"/>
              <c:layout>
                <c:manualLayout>
                  <c:x val="-3.1629141493057594E-2"/>
                  <c:y val="0.13778191737076709"/>
                </c:manualLayout>
              </c:layout>
              <c:tx>
                <c:rich>
                  <a:bodyPr/>
                  <a:lstStyle/>
                  <a:p>
                    <a:pPr algn="l">
                      <a:defRPr sz="2800"/>
                    </a:pPr>
                    <a:r>
                      <a:rPr lang="en-US" dirty="0">
                        <a:solidFill>
                          <a:schemeClr val="accent1"/>
                        </a:solidFill>
                      </a:rPr>
                      <a:t>31%</a:t>
                    </a:r>
                  </a:p>
                  <a:p>
                    <a:pPr algn="l">
                      <a:defRPr sz="2800"/>
                    </a:pPr>
                    <a:r>
                      <a:rPr lang="en-US" sz="900" b="1" dirty="0">
                        <a:solidFill>
                          <a:schemeClr val="tx1">
                            <a:lumMod val="50000"/>
                            <a:lumOff val="50000"/>
                          </a:schemeClr>
                        </a:solidFill>
                      </a:rPr>
                      <a:t>Global ex US</a:t>
                    </a:r>
                  </a:p>
                  <a:p>
                    <a:pPr algn="l">
                      <a:defRPr sz="2800"/>
                    </a:pPr>
                    <a:r>
                      <a:rPr lang="en-US" sz="900" dirty="0">
                        <a:solidFill>
                          <a:schemeClr val="tx1">
                            <a:lumMod val="50000"/>
                            <a:lumOff val="50000"/>
                          </a:schemeClr>
                        </a:solidFill>
                      </a:rPr>
                      <a:t>$414 billion</a:t>
                    </a:r>
                    <a:br>
                      <a:rPr lang="en-US" sz="900" dirty="0">
                        <a:solidFill>
                          <a:schemeClr val="tx1">
                            <a:lumMod val="50000"/>
                            <a:lumOff val="50000"/>
                          </a:schemeClr>
                        </a:solidFill>
                      </a:rPr>
                    </a:br>
                    <a:r>
                      <a:rPr lang="en-US" sz="900" dirty="0">
                        <a:solidFill>
                          <a:schemeClr val="tx1">
                            <a:lumMod val="50000"/>
                            <a:lumOff val="50000"/>
                          </a:schemeClr>
                        </a:solidFill>
                      </a:rPr>
                      <a:t>294 REITs</a:t>
                    </a:r>
                    <a:br>
                      <a:rPr lang="en-US" sz="900" dirty="0">
                        <a:solidFill>
                          <a:schemeClr val="tx1">
                            <a:lumMod val="50000"/>
                            <a:lumOff val="50000"/>
                          </a:schemeClr>
                        </a:solidFill>
                      </a:rPr>
                    </a:br>
                    <a:r>
                      <a:rPr lang="en-US" sz="900" dirty="0">
                        <a:solidFill>
                          <a:schemeClr val="tx1">
                            <a:lumMod val="50000"/>
                            <a:lumOff val="50000"/>
                          </a:schemeClr>
                        </a:solidFill>
                      </a:rPr>
                      <a:t>(25 other</a:t>
                    </a:r>
                    <a:br>
                      <a:rPr lang="en-US" sz="900" dirty="0">
                        <a:solidFill>
                          <a:schemeClr val="tx1">
                            <a:lumMod val="50000"/>
                            <a:lumOff val="50000"/>
                          </a:schemeClr>
                        </a:solidFill>
                      </a:rPr>
                    </a:br>
                    <a:r>
                      <a:rPr lang="en-US" sz="900" dirty="0">
                        <a:solidFill>
                          <a:schemeClr val="tx1">
                            <a:lumMod val="50000"/>
                            <a:lumOff val="50000"/>
                          </a:schemeClr>
                        </a:solidFill>
                      </a:rPr>
                      <a:t>countries)</a:t>
                    </a:r>
                  </a:p>
                </c:rich>
              </c:tx>
              <c:spPr>
                <a:noFill/>
              </c:spPr>
              <c:dLblPos val="bestFit"/>
              <c:showLegendKey val="0"/>
              <c:showVal val="1"/>
              <c:showCatName val="0"/>
              <c:showSerName val="0"/>
              <c:showPercent val="0"/>
              <c:showBubbleSize val="0"/>
              <c:extLst>
                <c:ext xmlns:c15="http://schemas.microsoft.com/office/drawing/2012/chart" uri="{CE6537A1-D6FC-4f65-9D91-7224C49458BB}">
                  <c15:layout>
                    <c:manualLayout>
                      <c:w val="0.2188008514556336"/>
                      <c:h val="0.63707731294718184"/>
                    </c:manualLayout>
                  </c15:layout>
                  <c15:showDataLabelsRange val="0"/>
                </c:ext>
                <c:ext xmlns:c16="http://schemas.microsoft.com/office/drawing/2014/chart" uri="{C3380CC4-5D6E-409C-BE32-E72D297353CC}">
                  <c16:uniqueId val="{00000002-42D2-4047-8053-3B35ADF2ABD7}"/>
                </c:ext>
              </c:extLst>
            </c:dLbl>
            <c:dLbl>
              <c:idx val="2"/>
              <c:delete val="1"/>
              <c:extLst>
                <c:ext xmlns:c15="http://schemas.microsoft.com/office/drawing/2012/chart" uri="{CE6537A1-D6FC-4f65-9D91-7224C49458BB}"/>
                <c:ext xmlns:c16="http://schemas.microsoft.com/office/drawing/2014/chart" uri="{C3380CC4-5D6E-409C-BE32-E72D297353CC}">
                  <c16:uniqueId val="{00000003-42D2-4047-8053-3B35ADF2ABD7}"/>
                </c:ext>
              </c:extLst>
            </c:dLbl>
            <c:spPr>
              <a:noFill/>
              <a:ln>
                <a:noFill/>
              </a:ln>
              <a:effectLst/>
            </c:spPr>
            <c:txPr>
              <a:bodyPr/>
              <a:lstStyle/>
              <a:p>
                <a:pPr algn="l">
                  <a:defRPr sz="28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Sheet1!$B$2:$B$3</c:f>
              <c:strCache>
                <c:ptCount val="2"/>
                <c:pt idx="0">
                  <c:v>Dow Jones U.S. Select REIT Index</c:v>
                </c:pt>
                <c:pt idx="1">
                  <c:v>S&amp;P Global Ex-U.S. REIT Index</c:v>
                </c:pt>
              </c:strCache>
            </c:strRef>
          </c:cat>
          <c:val>
            <c:numRef>
              <c:f>Sheet1!$C$2:$C$3</c:f>
              <c:numCache>
                <c:formatCode>_(* #,##0_);_(* \(#,##0\);_(* "-"_);_(@_)</c:formatCode>
                <c:ptCount val="2"/>
                <c:pt idx="0">
                  <c:v>914362590445.5</c:v>
                </c:pt>
                <c:pt idx="1">
                  <c:v>414288992913.98999</c:v>
                </c:pt>
              </c:numCache>
            </c:numRef>
          </c:val>
          <c:extLst>
            <c:ext xmlns:c16="http://schemas.microsoft.com/office/drawing/2014/chart" uri="{C3380CC4-5D6E-409C-BE32-E72D297353CC}">
              <c16:uniqueId val="{00000004-42D2-4047-8053-3B35ADF2ABD7}"/>
            </c:ext>
          </c:extLst>
        </c:ser>
        <c:ser>
          <c:idx val="1"/>
          <c:order val="1"/>
          <c:tx>
            <c:strRef>
              <c:f>Sheet1!$D$1</c:f>
              <c:strCache>
                <c:ptCount val="1"/>
                <c:pt idx="0">
                  <c:v>Market</c:v>
                </c:pt>
              </c:strCache>
            </c:strRef>
          </c:tx>
          <c:cat>
            <c:strRef>
              <c:f>Sheet1!$B$2:$B$3</c:f>
              <c:strCache>
                <c:ptCount val="2"/>
                <c:pt idx="0">
                  <c:v>Dow Jones U.S. Select REIT Index</c:v>
                </c:pt>
                <c:pt idx="1">
                  <c:v>S&amp;P Global Ex-U.S. REIT Index</c:v>
                </c:pt>
              </c:strCache>
            </c:strRef>
          </c:cat>
          <c:val>
            <c:numRef>
              <c:f>Sheet1!$D$2:$D$3</c:f>
              <c:numCache>
                <c:formatCode>_(* #,##0.0_);_(* \(#,##0.0\);_(* "-"?_);_(@_)</c:formatCode>
                <c:ptCount val="2"/>
                <c:pt idx="0">
                  <c:v>0</c:v>
                </c:pt>
                <c:pt idx="1">
                  <c:v>0</c:v>
                </c:pt>
              </c:numCache>
            </c:numRef>
          </c:val>
          <c:extLst>
            <c:ext xmlns:c16="http://schemas.microsoft.com/office/drawing/2014/chart" uri="{C3380CC4-5D6E-409C-BE32-E72D297353CC}">
              <c16:uniqueId val="{00000003-9C5F-489E-BF06-D2EBFB14B42C}"/>
            </c:ext>
          </c:extLst>
        </c:ser>
        <c:ser>
          <c:idx val="2"/>
          <c:order val="2"/>
          <c:tx>
            <c:strRef>
              <c:f>Sheet1!$E$1</c:f>
              <c:strCache>
                <c:ptCount val="1"/>
                <c:pt idx="0">
                  <c:v>Percent</c:v>
                </c:pt>
              </c:strCache>
            </c:strRef>
          </c:tx>
          <c:cat>
            <c:strRef>
              <c:f>Sheet1!$B$2:$B$3</c:f>
              <c:strCache>
                <c:ptCount val="2"/>
                <c:pt idx="0">
                  <c:v>Dow Jones U.S. Select REIT Index</c:v>
                </c:pt>
                <c:pt idx="1">
                  <c:v>S&amp;P Global Ex-U.S. REIT Index</c:v>
                </c:pt>
              </c:strCache>
            </c:strRef>
          </c:cat>
          <c:val>
            <c:numRef>
              <c:f>Sheet1!$E$2:$E$3</c:f>
              <c:numCache>
                <c:formatCode>0%</c:formatCode>
                <c:ptCount val="2"/>
                <c:pt idx="0">
                  <c:v>0.68818838730733156</c:v>
                </c:pt>
                <c:pt idx="1">
                  <c:v>0.31181161269266844</c:v>
                </c:pt>
              </c:numCache>
            </c:numRef>
          </c:val>
          <c:extLst>
            <c:ext xmlns:c16="http://schemas.microsoft.com/office/drawing/2014/chart" uri="{C3380CC4-5D6E-409C-BE32-E72D297353CC}">
              <c16:uniqueId val="{00000005-D833-413F-B25C-529C26F41F66}"/>
            </c:ext>
          </c:extLst>
        </c:ser>
        <c:ser>
          <c:idx val="3"/>
          <c:order val="3"/>
          <c:tx>
            <c:strRef>
              <c:f>Sheet1!$F$1</c:f>
              <c:strCache>
                <c:ptCount val="1"/>
                <c:pt idx="0">
                  <c:v>$Billion</c:v>
                </c:pt>
              </c:strCache>
            </c:strRef>
          </c:tx>
          <c:cat>
            <c:strRef>
              <c:f>Sheet1!$B$2:$B$3</c:f>
              <c:strCache>
                <c:ptCount val="2"/>
                <c:pt idx="0">
                  <c:v>Dow Jones U.S. Select REIT Index</c:v>
                </c:pt>
                <c:pt idx="1">
                  <c:v>S&amp;P Global Ex-U.S. REIT Index</c:v>
                </c:pt>
              </c:strCache>
            </c:strRef>
          </c:cat>
          <c:val>
            <c:numRef>
              <c:f>Sheet1!$F$2:$F$3</c:f>
              <c:numCache>
                <c:formatCode>_(* #,##0.0_);_(* \(#,##0.0\);_(* "-"?_);_(@_)</c:formatCode>
                <c:ptCount val="2"/>
                <c:pt idx="0">
                  <c:v>914.36259044550002</c:v>
                </c:pt>
                <c:pt idx="1">
                  <c:v>414.28899291399</c:v>
                </c:pt>
              </c:numCache>
            </c:numRef>
          </c:val>
          <c:extLst>
            <c:ext xmlns:c16="http://schemas.microsoft.com/office/drawing/2014/chart" uri="{C3380CC4-5D6E-409C-BE32-E72D297353CC}">
              <c16:uniqueId val="{00000006-D833-413F-B25C-529C26F41F66}"/>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117286788283628"/>
          <c:y val="8.3841489595866972E-2"/>
          <c:w val="0.6896993340255182"/>
          <c:h val="0.9019551352460935"/>
        </c:manualLayout>
      </c:layout>
      <c:barChart>
        <c:barDir val="bar"/>
        <c:grouping val="clustered"/>
        <c:varyColors val="0"/>
        <c:ser>
          <c:idx val="0"/>
          <c:order val="0"/>
          <c:tx>
            <c:strRef>
              <c:f>Sheet1!$B$1</c:f>
              <c:strCache>
                <c:ptCount val="1"/>
                <c:pt idx="0">
                  <c:v>Negative</c:v>
                </c:pt>
              </c:strCache>
            </c:strRef>
          </c:tx>
          <c:spPr>
            <a:solidFill>
              <a:schemeClr val="bg1">
                <a:lumMod val="75000"/>
              </a:schemeClr>
            </a:solidFill>
          </c:spPr>
          <c:invertIfNegative val="0"/>
          <c:dLbls>
            <c:dLbl>
              <c:idx val="0"/>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AE9A-4C22-9200-311EC3AA74ED}"/>
                </c:ext>
              </c:extLst>
            </c:dLbl>
            <c:dLbl>
              <c:idx val="1"/>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AE9A-4C22-9200-311EC3AA74ED}"/>
                </c:ext>
              </c:extLst>
            </c:dLbl>
            <c:dLbl>
              <c:idx val="2"/>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AE9A-4C22-9200-311EC3AA74ED}"/>
                </c:ext>
              </c:extLst>
            </c:dLbl>
            <c:dLbl>
              <c:idx val="3"/>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AE9A-4C22-9200-311EC3AA74ED}"/>
                </c:ext>
              </c:extLst>
            </c:dLbl>
            <c:dLbl>
              <c:idx val="4"/>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AE9A-4C22-9200-311EC3AA74ED}"/>
                </c:ext>
              </c:extLst>
            </c:dLbl>
            <c:dLbl>
              <c:idx val="5"/>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AE9A-4C22-9200-311EC3AA74ED}"/>
                </c:ext>
              </c:extLst>
            </c:dLbl>
            <c:dLbl>
              <c:idx val="6"/>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AE9A-4C22-9200-311EC3AA74ED}"/>
                </c:ext>
              </c:extLst>
            </c:dLbl>
            <c:dLbl>
              <c:idx val="7"/>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AE9A-4C22-9200-311EC3AA74ED}"/>
                </c:ext>
              </c:extLst>
            </c:dLbl>
            <c:dLbl>
              <c:idx val="8"/>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AE9A-4C22-9200-311EC3AA74ED}"/>
                </c:ext>
              </c:extLst>
            </c:dLbl>
            <c:dLbl>
              <c:idx val="9"/>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AE9A-4C22-9200-311EC3AA74ED}"/>
                </c:ext>
              </c:extLst>
            </c:dLbl>
            <c:dLbl>
              <c:idx val="10"/>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AE9A-4C22-9200-311EC3AA74ED}"/>
                </c:ext>
              </c:extLst>
            </c:dLbl>
            <c:dLbl>
              <c:idx val="11"/>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AE9A-4C22-9200-311EC3AA74ED}"/>
                </c:ext>
              </c:extLst>
            </c:dLbl>
            <c:dLbl>
              <c:idx val="12"/>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C-AE9A-4C22-9200-311EC3AA74ED}"/>
                </c:ext>
              </c:extLst>
            </c:dLbl>
            <c:dLbl>
              <c:idx val="13"/>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D-AE9A-4C22-9200-311EC3AA74ED}"/>
                </c:ext>
              </c:extLst>
            </c:dLbl>
            <c:dLbl>
              <c:idx val="14"/>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E-AE9A-4C22-9200-311EC3AA74ED}"/>
                </c:ext>
              </c:extLst>
            </c:dLbl>
            <c:dLbl>
              <c:idx val="15"/>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F-AE9A-4C22-9200-311EC3AA74ED}"/>
                </c:ext>
              </c:extLst>
            </c:dLbl>
            <c:dLbl>
              <c:idx val="16"/>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0-AE9A-4C22-9200-311EC3AA74ED}"/>
                </c:ext>
              </c:extLst>
            </c:dLbl>
            <c:dLbl>
              <c:idx val="17"/>
              <c:numFmt formatCode="#0.00;\-#0.00;" sourceLinked="0"/>
              <c:spPr/>
              <c:txPr>
                <a:bodyPr/>
                <a:lstStyle/>
                <a:p>
                  <a:pPr algn="ctr" rtl="0">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1-AE9A-4C22-9200-311EC3AA74ED}"/>
                </c:ext>
              </c:extLst>
            </c:dLbl>
            <c:dLbl>
              <c:idx val="18"/>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2-AE9A-4C22-9200-311EC3AA74ED}"/>
                </c:ext>
              </c:extLst>
            </c:dLbl>
            <c:numFmt formatCode="#0.00;\-#0.00;" sourceLinked="0"/>
            <c:spPr>
              <a:noFill/>
              <a:ln>
                <a:noFill/>
              </a:ln>
              <a:effectLst/>
            </c:spPr>
            <c:txPr>
              <a:bodyPr/>
              <a:lstStyle/>
              <a:p>
                <a:pPr>
                  <a:defRPr sz="900">
                    <a:solidFill>
                      <a:srgbClr val="C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Sheet1!$A$2:$A$25</c:f>
              <c:strCache>
                <c:ptCount val="24"/>
                <c:pt idx="0">
                  <c:v>Live Cattle</c:v>
                </c:pt>
                <c:pt idx="1">
                  <c:v>Soybean Oil</c:v>
                </c:pt>
                <c:pt idx="2">
                  <c:v>Sugar</c:v>
                </c:pt>
                <c:pt idx="3">
                  <c:v>Lean Hogs</c:v>
                </c:pt>
                <c:pt idx="4">
                  <c:v>Soybean</c:v>
                </c:pt>
                <c:pt idx="5">
                  <c:v>Unleaded Gas</c:v>
                </c:pt>
                <c:pt idx="6">
                  <c:v>Natural Gas</c:v>
                </c:pt>
                <c:pt idx="7">
                  <c:v>Cotton</c:v>
                </c:pt>
                <c:pt idx="8">
                  <c:v>Lead</c:v>
                </c:pt>
                <c:pt idx="9">
                  <c:v>Coffee</c:v>
                </c:pt>
                <c:pt idx="10">
                  <c:v>Gold</c:v>
                </c:pt>
                <c:pt idx="11">
                  <c:v>Heating Oil</c:v>
                </c:pt>
                <c:pt idx="12">
                  <c:v>Low Sulphur Gas Oil</c:v>
                </c:pt>
                <c:pt idx="13">
                  <c:v>Brent Crude Oil</c:v>
                </c:pt>
                <c:pt idx="14">
                  <c:v>WTI Crude Oil</c:v>
                </c:pt>
                <c:pt idx="15">
                  <c:v>Silver</c:v>
                </c:pt>
                <c:pt idx="16">
                  <c:v>Kansas Wheat</c:v>
                </c:pt>
                <c:pt idx="17">
                  <c:v>Soybean Meal</c:v>
                </c:pt>
                <c:pt idx="18">
                  <c:v>Copper</c:v>
                </c:pt>
                <c:pt idx="19">
                  <c:v>Wheat</c:v>
                </c:pt>
                <c:pt idx="20">
                  <c:v>Corn</c:v>
                </c:pt>
                <c:pt idx="21">
                  <c:v>Aluminum</c:v>
                </c:pt>
                <c:pt idx="22">
                  <c:v>Nickel</c:v>
                </c:pt>
                <c:pt idx="23">
                  <c:v>Zinc</c:v>
                </c:pt>
              </c:strCache>
            </c:strRef>
          </c:cat>
          <c:val>
            <c:numRef>
              <c:f>Sheet1!$B$2:$B$25</c:f>
              <c:numCache>
                <c:formatCode>#,##0.00;\-#,##0.00;</c:formatCode>
                <c:ptCount val="24"/>
                <c:pt idx="0">
                  <c:v>0</c:v>
                </c:pt>
                <c:pt idx="1">
                  <c:v>0</c:v>
                </c:pt>
                <c:pt idx="2">
                  <c:v>0</c:v>
                </c:pt>
                <c:pt idx="3">
                  <c:v>0</c:v>
                </c:pt>
                <c:pt idx="4">
                  <c:v>0</c:v>
                </c:pt>
                <c:pt idx="5">
                  <c:v>0</c:v>
                </c:pt>
                <c:pt idx="6">
                  <c:v>0</c:v>
                </c:pt>
                <c:pt idx="7">
                  <c:v>-0.01</c:v>
                </c:pt>
                <c:pt idx="8">
                  <c:v>-0.14000000000000001</c:v>
                </c:pt>
                <c:pt idx="9">
                  <c:v>-3.74</c:v>
                </c:pt>
                <c:pt idx="10">
                  <c:v>-3.78</c:v>
                </c:pt>
                <c:pt idx="11">
                  <c:v>-4.62</c:v>
                </c:pt>
                <c:pt idx="12">
                  <c:v>-4.78</c:v>
                </c:pt>
                <c:pt idx="13">
                  <c:v>-4.79</c:v>
                </c:pt>
                <c:pt idx="14">
                  <c:v>-6.06</c:v>
                </c:pt>
                <c:pt idx="15" formatCode="#0.00;[Red]\-#0.00;">
                  <c:v>-6.37</c:v>
                </c:pt>
                <c:pt idx="16">
                  <c:v>-6.82</c:v>
                </c:pt>
                <c:pt idx="17">
                  <c:v>-7.05</c:v>
                </c:pt>
                <c:pt idx="18">
                  <c:v>-8.48</c:v>
                </c:pt>
                <c:pt idx="19">
                  <c:v>-9.01</c:v>
                </c:pt>
                <c:pt idx="20">
                  <c:v>-11.97</c:v>
                </c:pt>
                <c:pt idx="21">
                  <c:v>-12.19</c:v>
                </c:pt>
                <c:pt idx="22">
                  <c:v>-14.67</c:v>
                </c:pt>
                <c:pt idx="23">
                  <c:v>-18.100000000000001</c:v>
                </c:pt>
              </c:numCache>
            </c:numRef>
          </c:val>
          <c:extLst>
            <c:ext xmlns:c16="http://schemas.microsoft.com/office/drawing/2014/chart" uri="{C3380CC4-5D6E-409C-BE32-E72D297353CC}">
              <c16:uniqueId val="{00000013-AE9A-4C22-9200-311EC3AA74ED}"/>
            </c:ext>
          </c:extLst>
        </c:ser>
        <c:ser>
          <c:idx val="1"/>
          <c:order val="1"/>
          <c:tx>
            <c:strRef>
              <c:f>Sheet1!$C$1</c:f>
              <c:strCache>
                <c:ptCount val="1"/>
                <c:pt idx="0">
                  <c:v>Positive</c:v>
                </c:pt>
              </c:strCache>
            </c:strRef>
          </c:tx>
          <c:spPr>
            <a:solidFill>
              <a:schemeClr val="bg1">
                <a:lumMod val="75000"/>
              </a:schemeClr>
            </a:solidFill>
          </c:spPr>
          <c:invertIfNegative val="0"/>
          <c:dLbls>
            <c:spPr>
              <a:noFill/>
              <a:ln>
                <a:noFill/>
              </a:ln>
              <a:effectLst/>
            </c:spPr>
            <c:txPr>
              <a:bodyPr/>
              <a:lstStyle/>
              <a:p>
                <a:pPr>
                  <a:defRPr sz="9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Sheet1!$A$2:$A$25</c:f>
              <c:strCache>
                <c:ptCount val="24"/>
                <c:pt idx="0">
                  <c:v>Live Cattle</c:v>
                </c:pt>
                <c:pt idx="1">
                  <c:v>Soybean Oil</c:v>
                </c:pt>
                <c:pt idx="2">
                  <c:v>Sugar</c:v>
                </c:pt>
                <c:pt idx="3">
                  <c:v>Lean Hogs</c:v>
                </c:pt>
                <c:pt idx="4">
                  <c:v>Soybean</c:v>
                </c:pt>
                <c:pt idx="5">
                  <c:v>Unleaded Gas</c:v>
                </c:pt>
                <c:pt idx="6">
                  <c:v>Natural Gas</c:v>
                </c:pt>
                <c:pt idx="7">
                  <c:v>Cotton</c:v>
                </c:pt>
                <c:pt idx="8">
                  <c:v>Lead</c:v>
                </c:pt>
                <c:pt idx="9">
                  <c:v>Coffee</c:v>
                </c:pt>
                <c:pt idx="10">
                  <c:v>Gold</c:v>
                </c:pt>
                <c:pt idx="11">
                  <c:v>Heating Oil</c:v>
                </c:pt>
                <c:pt idx="12">
                  <c:v>Low Sulphur Gas Oil</c:v>
                </c:pt>
                <c:pt idx="13">
                  <c:v>Brent Crude Oil</c:v>
                </c:pt>
                <c:pt idx="14">
                  <c:v>WTI Crude Oil</c:v>
                </c:pt>
                <c:pt idx="15">
                  <c:v>Silver</c:v>
                </c:pt>
                <c:pt idx="16">
                  <c:v>Kansas Wheat</c:v>
                </c:pt>
                <c:pt idx="17">
                  <c:v>Soybean Meal</c:v>
                </c:pt>
                <c:pt idx="18">
                  <c:v>Copper</c:v>
                </c:pt>
                <c:pt idx="19">
                  <c:v>Wheat</c:v>
                </c:pt>
                <c:pt idx="20">
                  <c:v>Corn</c:v>
                </c:pt>
                <c:pt idx="21">
                  <c:v>Aluminum</c:v>
                </c:pt>
                <c:pt idx="22">
                  <c:v>Nickel</c:v>
                </c:pt>
                <c:pt idx="23">
                  <c:v>Zinc</c:v>
                </c:pt>
              </c:strCache>
            </c:strRef>
          </c:cat>
          <c:val>
            <c:numRef>
              <c:f>Sheet1!$C$2:$C$25</c:f>
              <c:numCache>
                <c:formatCode>#,##0.00;\-#,##0.00;</c:formatCode>
                <c:ptCount val="24"/>
                <c:pt idx="0">
                  <c:v>10.8</c:v>
                </c:pt>
                <c:pt idx="1">
                  <c:v>10.26</c:v>
                </c:pt>
                <c:pt idx="2">
                  <c:v>6.67</c:v>
                </c:pt>
                <c:pt idx="3">
                  <c:v>4.05</c:v>
                </c:pt>
                <c:pt idx="4">
                  <c:v>3.96</c:v>
                </c:pt>
                <c:pt idx="5">
                  <c:v>2.63</c:v>
                </c:pt>
                <c:pt idx="6">
                  <c:v>0.83</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numCache>
            </c:numRef>
          </c:val>
          <c:extLst>
            <c:ext xmlns:c16="http://schemas.microsoft.com/office/drawing/2014/chart" uri="{C3380CC4-5D6E-409C-BE32-E72D297353CC}">
              <c16:uniqueId val="{00000014-AE9A-4C22-9200-311EC3AA74ED}"/>
            </c:ext>
          </c:extLst>
        </c:ser>
        <c:dLbls>
          <c:showLegendKey val="0"/>
          <c:showVal val="0"/>
          <c:showCatName val="0"/>
          <c:showSerName val="0"/>
          <c:showPercent val="0"/>
          <c:showBubbleSize val="0"/>
        </c:dLbls>
        <c:gapWidth val="106"/>
        <c:overlap val="100"/>
        <c:axId val="106872192"/>
        <c:axId val="108205184"/>
      </c:barChart>
      <c:catAx>
        <c:axId val="106872192"/>
        <c:scaling>
          <c:orientation val="maxMin"/>
        </c:scaling>
        <c:delete val="0"/>
        <c:axPos val="l"/>
        <c:numFmt formatCode="General" sourceLinked="1"/>
        <c:majorTickMark val="none"/>
        <c:minorTickMark val="none"/>
        <c:tickLblPos val="low"/>
        <c:txPr>
          <a:bodyPr/>
          <a:lstStyle/>
          <a:p>
            <a:pPr>
              <a:defRPr sz="900"/>
            </a:pPr>
            <a:endParaRPr lang="en-US"/>
          </a:p>
        </c:txPr>
        <c:crossAx val="108205184"/>
        <c:crosses val="autoZero"/>
        <c:auto val="1"/>
        <c:lblAlgn val="ctr"/>
        <c:lblOffset val="100"/>
        <c:noMultiLvlLbl val="0"/>
      </c:catAx>
      <c:valAx>
        <c:axId val="108205184"/>
        <c:scaling>
          <c:orientation val="minMax"/>
          <c:max val="18"/>
          <c:min val="-25"/>
        </c:scaling>
        <c:delete val="0"/>
        <c:axPos val="b"/>
        <c:numFmt formatCode="#0.00;[Red]\-#0.00;" sourceLinked="0"/>
        <c:majorTickMark val="none"/>
        <c:minorTickMark val="none"/>
        <c:tickLblPos val="none"/>
        <c:spPr>
          <a:ln>
            <a:noFill/>
          </a:ln>
        </c:spPr>
        <c:crossAx val="106872192"/>
        <c:crosses val="max"/>
        <c:crossBetween val="between"/>
        <c:majorUnit val="1"/>
      </c:valAx>
    </c:plotArea>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4.7008470532092603E-2"/>
          <c:y val="0.18831622080049765"/>
          <c:w val="0.86383052970651397"/>
          <c:h val="0.53676885965070908"/>
        </c:manualLayout>
      </c:layout>
      <c:barChart>
        <c:barDir val="col"/>
        <c:grouping val="clustered"/>
        <c:varyColors val="0"/>
        <c:ser>
          <c:idx val="1"/>
          <c:order val="1"/>
          <c:tx>
            <c:strRef>
              <c:f>Sheet1!$C$1</c:f>
              <c:strCache>
                <c:ptCount val="1"/>
                <c:pt idx="0">
                  <c:v>YTM</c:v>
                </c:pt>
              </c:strCache>
            </c:strRef>
          </c:tx>
          <c:spPr>
            <a:solidFill>
              <a:schemeClr val="bg1">
                <a:lumMod val="65000"/>
              </a:schemeClr>
            </a:solidFill>
            <a:effectLst/>
          </c:spPr>
          <c:invertIfNegative val="0"/>
          <c:dLbls>
            <c:spPr>
              <a:noFill/>
              <a:ln>
                <a:noFill/>
              </a:ln>
              <a:effectLst/>
            </c:spPr>
            <c:txPr>
              <a:bodyPr wrap="square" lIns="38100" tIns="19050" rIns="38100" bIns="19050" anchor="ctr">
                <a:spAutoFit/>
              </a:bodyPr>
              <a:lstStyle/>
              <a:p>
                <a:pPr>
                  <a:defRPr sz="9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10-Year US Treasury</c:v>
                </c:pt>
                <c:pt idx="1">
                  <c:v>State and Local Municipals</c:v>
                </c:pt>
                <c:pt idx="2">
                  <c:v>AAA-AA Corporates</c:v>
                </c:pt>
                <c:pt idx="3">
                  <c:v>A-BBB Corporates</c:v>
                </c:pt>
              </c:strCache>
            </c:strRef>
          </c:cat>
          <c:val>
            <c:numRef>
              <c:f>Sheet1!$C$2:$C$5</c:f>
              <c:numCache>
                <c:formatCode>0.00</c:formatCode>
                <c:ptCount val="4"/>
                <c:pt idx="0">
                  <c:v>3.81</c:v>
                </c:pt>
                <c:pt idx="1">
                  <c:v>3.87</c:v>
                </c:pt>
                <c:pt idx="2">
                  <c:v>4.9400000000000004</c:v>
                </c:pt>
                <c:pt idx="3">
                  <c:v>5.65</c:v>
                </c:pt>
              </c:numCache>
            </c:numRef>
          </c:val>
          <c:extLst>
            <c:ext xmlns:c16="http://schemas.microsoft.com/office/drawing/2014/chart" uri="{C3380CC4-5D6E-409C-BE32-E72D297353CC}">
              <c16:uniqueId val="{00000001-0B7C-483B-8CAD-12B724BB1FDB}"/>
            </c:ext>
          </c:extLst>
        </c:ser>
        <c:dLbls>
          <c:showLegendKey val="0"/>
          <c:showVal val="0"/>
          <c:showCatName val="0"/>
          <c:showSerName val="0"/>
          <c:showPercent val="0"/>
          <c:showBubbleSize val="0"/>
        </c:dLbls>
        <c:gapWidth val="24"/>
        <c:axId val="108243200"/>
        <c:axId val="108249088"/>
      </c:barChart>
      <c:barChart>
        <c:barDir val="col"/>
        <c:grouping val="clustered"/>
        <c:varyColors val="0"/>
        <c:ser>
          <c:idx val="0"/>
          <c:order val="0"/>
          <c:tx>
            <c:strRef>
              <c:f>Sheet1!$B$1</c:f>
              <c:strCache>
                <c:ptCount val="1"/>
                <c:pt idx="0">
                  <c:v>YTW</c:v>
                </c:pt>
              </c:strCache>
            </c:strRef>
          </c:tx>
          <c:spPr>
            <a:solidFill>
              <a:schemeClr val="accent2">
                <a:lumMod val="75000"/>
              </a:schemeClr>
            </a:solidFill>
            <a:ln w="0" cap="flat" cmpd="sng" algn="ctr">
              <a:noFill/>
              <a:prstDash val="solid"/>
              <a:round/>
              <a:headEnd type="none" w="med" len="med"/>
              <a:tailEnd type="none" w="med" len="med"/>
            </a:ln>
            <a:effectLst/>
          </c:spPr>
          <c:invertIfNegative val="0"/>
          <c:dPt>
            <c:idx val="1"/>
            <c:invertIfNegative val="0"/>
            <c:bubble3D val="0"/>
            <c:extLst>
              <c:ext xmlns:c16="http://schemas.microsoft.com/office/drawing/2014/chart" uri="{C3380CC4-5D6E-409C-BE32-E72D297353CC}">
                <c16:uniqueId val="{00000000-5981-4208-9426-90633C02D95D}"/>
              </c:ext>
            </c:extLst>
          </c:dPt>
          <c:dLbls>
            <c:dLbl>
              <c:idx val="1"/>
              <c:layout>
                <c:manualLayout>
                  <c:x val="3.4694469519536142E-18"/>
                  <c:y val="0.11253042462468754"/>
                </c:manualLayout>
              </c:layout>
              <c:spPr/>
              <c:txPr>
                <a:bodyPr/>
                <a:lstStyle/>
                <a:p>
                  <a:pPr algn="ctr" rtl="0">
                    <a:defRPr lang="en-US"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12936429469970528"/>
                      <c:h val="3.8329421380599846E-2"/>
                    </c:manualLayout>
                  </c15:layout>
                </c:ext>
                <c:ext xmlns:c16="http://schemas.microsoft.com/office/drawing/2014/chart" uri="{C3380CC4-5D6E-409C-BE32-E72D297353CC}">
                  <c16:uniqueId val="{00000000-5981-4208-9426-90633C02D95D}"/>
                </c:ext>
              </c:extLst>
            </c:dLbl>
            <c:dLbl>
              <c:idx val="2"/>
              <c:layout>
                <c:manualLayout>
                  <c:x val="0"/>
                  <c:y val="9.1868804316770497E-3"/>
                </c:manualLayout>
              </c:layout>
              <c:spPr/>
              <c:txPr>
                <a:bodyPr/>
                <a:lstStyle/>
                <a:p>
                  <a:pPr algn="ctr" rtl="0">
                    <a:defRPr lang="en-US"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981-4208-9426-90633C02D95D}"/>
                </c:ext>
              </c:extLst>
            </c:dLbl>
            <c:dLbl>
              <c:idx val="3"/>
              <c:layout>
                <c:manualLayout>
                  <c:x val="7.5757575757575803E-3"/>
                  <c:y val="4.5938018755673502E-3"/>
                </c:manualLayout>
              </c:layout>
              <c:spPr/>
              <c:txPr>
                <a:bodyPr/>
                <a:lstStyle/>
                <a:p>
                  <a:pPr algn="ctr" rtl="0">
                    <a:defRPr lang="en-US"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981-4208-9426-90633C02D95D}"/>
                </c:ext>
              </c:extLst>
            </c:dLbl>
            <c:spPr>
              <a:noFill/>
              <a:ln>
                <a:noFill/>
              </a:ln>
              <a:effectLst/>
            </c:spPr>
            <c:txPr>
              <a:bodyPr/>
              <a:lstStyle/>
              <a:p>
                <a:pPr>
                  <a:defRPr sz="900" b="0" i="0">
                    <a:solidFill>
                      <a:schemeClr val="bg1"/>
                    </a:solidFill>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10-Year US Treasury</c:v>
                </c:pt>
                <c:pt idx="1">
                  <c:v>State and Local Municipals</c:v>
                </c:pt>
                <c:pt idx="2">
                  <c:v>AAA-AA Corporates</c:v>
                </c:pt>
                <c:pt idx="3">
                  <c:v>A-BBB Corporates</c:v>
                </c:pt>
              </c:strCache>
            </c:strRef>
          </c:cat>
          <c:val>
            <c:numRef>
              <c:f>Sheet1!$B$2:$B$5</c:f>
              <c:numCache>
                <c:formatCode>0.00</c:formatCode>
                <c:ptCount val="4"/>
                <c:pt idx="1">
                  <c:v>3.46</c:v>
                </c:pt>
              </c:numCache>
            </c:numRef>
          </c:val>
          <c:extLst>
            <c:ext xmlns:c16="http://schemas.microsoft.com/office/drawing/2014/chart" uri="{C3380CC4-5D6E-409C-BE32-E72D297353CC}">
              <c16:uniqueId val="{00000003-5981-4208-9426-90633C02D95D}"/>
            </c:ext>
          </c:extLst>
        </c:ser>
        <c:dLbls>
          <c:showLegendKey val="0"/>
          <c:showVal val="0"/>
          <c:showCatName val="0"/>
          <c:showSerName val="0"/>
          <c:showPercent val="0"/>
          <c:showBubbleSize val="0"/>
        </c:dLbls>
        <c:gapWidth val="24"/>
        <c:axId val="1691346495"/>
        <c:axId val="1372453423"/>
      </c:barChart>
      <c:catAx>
        <c:axId val="108243200"/>
        <c:scaling>
          <c:orientation val="minMax"/>
        </c:scaling>
        <c:delete val="0"/>
        <c:axPos val="b"/>
        <c:numFmt formatCode="General" sourceLinked="0"/>
        <c:majorTickMark val="none"/>
        <c:minorTickMark val="none"/>
        <c:tickLblPos val="nextTo"/>
        <c:spPr>
          <a:ln w="6350">
            <a:solidFill>
              <a:schemeClr val="bg1">
                <a:lumMod val="65000"/>
              </a:schemeClr>
            </a:solidFill>
          </a:ln>
        </c:spPr>
        <c:txPr>
          <a:bodyPr rot="0" vert="horz" anchor="ctr" anchorCtr="0">
            <a:noAutofit/>
          </a:bodyPr>
          <a:lstStyle/>
          <a:p>
            <a:pPr>
              <a:defRPr sz="900" b="0" i="0">
                <a:solidFill>
                  <a:schemeClr val="tx1"/>
                </a:solidFill>
                <a:latin typeface="Arial" pitchFamily="34" charset="0"/>
                <a:cs typeface="Arial" pitchFamily="34" charset="0"/>
              </a:defRPr>
            </a:pPr>
            <a:endParaRPr lang="en-US"/>
          </a:p>
        </c:txPr>
        <c:crossAx val="108249088"/>
        <c:crosses val="autoZero"/>
        <c:auto val="1"/>
        <c:lblAlgn val="ctr"/>
        <c:lblOffset val="100"/>
        <c:noMultiLvlLbl val="0"/>
      </c:catAx>
      <c:valAx>
        <c:axId val="108249088"/>
        <c:scaling>
          <c:orientation val="minMax"/>
        </c:scaling>
        <c:delete val="1"/>
        <c:axPos val="l"/>
        <c:numFmt formatCode="0.00" sourceLinked="1"/>
        <c:majorTickMark val="out"/>
        <c:minorTickMark val="none"/>
        <c:tickLblPos val="none"/>
        <c:crossAx val="108243200"/>
        <c:crosses val="autoZero"/>
        <c:crossBetween val="between"/>
      </c:valAx>
      <c:valAx>
        <c:axId val="1372453423"/>
        <c:scaling>
          <c:orientation val="minMax"/>
        </c:scaling>
        <c:delete val="0"/>
        <c:axPos val="r"/>
        <c:numFmt formatCode="0.00" sourceLinked="1"/>
        <c:majorTickMark val="none"/>
        <c:minorTickMark val="none"/>
        <c:tickLblPos val="none"/>
        <c:spPr>
          <a:ln>
            <a:noFill/>
          </a:ln>
        </c:spPr>
        <c:crossAx val="1691346495"/>
        <c:crosses val="max"/>
        <c:crossBetween val="between"/>
      </c:valAx>
      <c:catAx>
        <c:axId val="1691346495"/>
        <c:scaling>
          <c:orientation val="minMax"/>
        </c:scaling>
        <c:delete val="1"/>
        <c:axPos val="b"/>
        <c:numFmt formatCode="General" sourceLinked="1"/>
        <c:majorTickMark val="out"/>
        <c:minorTickMark val="none"/>
        <c:tickLblPos val="nextTo"/>
        <c:crossAx val="1372453423"/>
        <c:crosses val="autoZero"/>
        <c:auto val="1"/>
        <c:lblAlgn val="ctr"/>
        <c:lblOffset val="100"/>
        <c:noMultiLvlLbl val="0"/>
      </c:catAx>
    </c:plotArea>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555854418357268"/>
          <c:y val="0.22494609989273293"/>
          <c:w val="0.6497314793708685"/>
          <c:h val="0.55820465193645863"/>
        </c:manualLayout>
      </c:layout>
      <c:scatterChart>
        <c:scatterStyle val="lineMarker"/>
        <c:varyColors val="0"/>
        <c:ser>
          <c:idx val="0"/>
          <c:order val="0"/>
          <c:tx>
            <c:strRef>
              <c:f>Sheet1!$B$1</c:f>
              <c:strCache>
                <c:ptCount val="1"/>
                <c:pt idx="0">
                  <c:v>6/30/2023</c:v>
                </c:pt>
              </c:strCache>
            </c:strRef>
          </c:tx>
          <c:spPr>
            <a:ln>
              <a:solidFill>
                <a:schemeClr val="bg1">
                  <a:lumMod val="50000"/>
                </a:schemeClr>
              </a:solidFill>
            </a:ln>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6-B2CE-48DB-A766-0152A2AC50C3}"/>
                </c:ext>
              </c:extLst>
            </c:dLbl>
            <c:dLbl>
              <c:idx val="1"/>
              <c:delete val="1"/>
              <c:extLst>
                <c:ext xmlns:c15="http://schemas.microsoft.com/office/drawing/2012/chart" uri="{CE6537A1-D6FC-4f65-9D91-7224C49458BB}"/>
                <c:ext xmlns:c16="http://schemas.microsoft.com/office/drawing/2014/chart" uri="{C3380CC4-5D6E-409C-BE32-E72D297353CC}">
                  <c16:uniqueId val="{00000004-B2CE-48DB-A766-0152A2AC50C3}"/>
                </c:ext>
              </c:extLst>
            </c:dLbl>
            <c:dLbl>
              <c:idx val="2"/>
              <c:delete val="1"/>
              <c:extLst>
                <c:ext xmlns:c15="http://schemas.microsoft.com/office/drawing/2012/chart" uri="{CE6537A1-D6FC-4f65-9D91-7224C49458BB}"/>
                <c:ext xmlns:c16="http://schemas.microsoft.com/office/drawing/2014/chart" uri="{C3380CC4-5D6E-409C-BE32-E72D297353CC}">
                  <c16:uniqueId val="{00000003-B2CE-48DB-A766-0152A2AC50C3}"/>
                </c:ext>
              </c:extLst>
            </c:dLbl>
            <c:dLbl>
              <c:idx val="3"/>
              <c:delete val="1"/>
              <c:extLst>
                <c:ext xmlns:c15="http://schemas.microsoft.com/office/drawing/2012/chart" uri="{CE6537A1-D6FC-4f65-9D91-7224C49458BB}"/>
                <c:ext xmlns:c16="http://schemas.microsoft.com/office/drawing/2014/chart" uri="{C3380CC4-5D6E-409C-BE32-E72D297353CC}">
                  <c16:uniqueId val="{00000005-B2CE-48DB-A766-0152A2AC50C3}"/>
                </c:ext>
              </c:extLst>
            </c:dLbl>
            <c:dLbl>
              <c:idx val="4"/>
              <c:delete val="1"/>
              <c:extLst>
                <c:ext xmlns:c15="http://schemas.microsoft.com/office/drawing/2012/chart" uri="{CE6537A1-D6FC-4f65-9D91-7224C49458BB}"/>
                <c:ext xmlns:c16="http://schemas.microsoft.com/office/drawing/2014/chart" uri="{C3380CC4-5D6E-409C-BE32-E72D297353CC}">
                  <c16:uniqueId val="{00000002-B2CE-48DB-A766-0152A2AC50C3}"/>
                </c:ext>
              </c:extLst>
            </c:dLbl>
            <c:dLbl>
              <c:idx val="5"/>
              <c:delete val="1"/>
              <c:extLst>
                <c:ext xmlns:c15="http://schemas.microsoft.com/office/drawing/2012/chart" uri="{CE6537A1-D6FC-4f65-9D91-7224C49458BB}"/>
                <c:ext xmlns:c16="http://schemas.microsoft.com/office/drawing/2014/chart" uri="{C3380CC4-5D6E-409C-BE32-E72D297353CC}">
                  <c16:uniqueId val="{00000001-B2CE-48DB-A766-0152A2AC50C3}"/>
                </c:ext>
              </c:extLst>
            </c:dLbl>
            <c:dLbl>
              <c:idx val="6"/>
              <c:delete val="1"/>
              <c:extLst>
                <c:ext xmlns:c15="http://schemas.microsoft.com/office/drawing/2012/chart" uri="{CE6537A1-D6FC-4f65-9D91-7224C49458BB}"/>
                <c:ext xmlns:c16="http://schemas.microsoft.com/office/drawing/2014/chart" uri="{C3380CC4-5D6E-409C-BE32-E72D297353CC}">
                  <c16:uniqueId val="{00000000-B2CE-48DB-A766-0152A2AC50C3}"/>
                </c:ext>
              </c:extLst>
            </c:dLbl>
            <c:dLbl>
              <c:idx val="7"/>
              <c:layout>
                <c:manualLayout>
                  <c:x val="-1.1579667198541144E-2"/>
                  <c:y val="-3.0654459881864063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21E0-422C-816A-26355DE0990C}"/>
                </c:ext>
              </c:extLst>
            </c:dLbl>
            <c:spPr>
              <a:noFill/>
              <a:ln>
                <a:noFill/>
              </a:ln>
              <a:effectLst/>
            </c:sp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xVal>
            <c:numRef>
              <c:f>Sheet1!$A$2:$A$9</c:f>
              <c:numCache>
                <c:formatCode>General</c:formatCode>
                <c:ptCount val="8"/>
                <c:pt idx="0">
                  <c:v>3</c:v>
                </c:pt>
                <c:pt idx="1">
                  <c:v>6</c:v>
                </c:pt>
                <c:pt idx="2">
                  <c:v>12</c:v>
                </c:pt>
                <c:pt idx="3">
                  <c:v>24</c:v>
                </c:pt>
                <c:pt idx="4">
                  <c:v>36</c:v>
                </c:pt>
                <c:pt idx="5">
                  <c:v>60</c:v>
                </c:pt>
                <c:pt idx="6">
                  <c:v>120</c:v>
                </c:pt>
                <c:pt idx="7">
                  <c:v>360</c:v>
                </c:pt>
              </c:numCache>
            </c:numRef>
          </c:xVal>
          <c:yVal>
            <c:numRef>
              <c:f>Sheet1!$B$2:$B$9</c:f>
              <c:numCache>
                <c:formatCode>0.00</c:formatCode>
                <c:ptCount val="8"/>
                <c:pt idx="0">
                  <c:v>5.43</c:v>
                </c:pt>
                <c:pt idx="1">
                  <c:v>5.47</c:v>
                </c:pt>
                <c:pt idx="2">
                  <c:v>5.4</c:v>
                </c:pt>
                <c:pt idx="3">
                  <c:v>4.87</c:v>
                </c:pt>
                <c:pt idx="4">
                  <c:v>4.49</c:v>
                </c:pt>
                <c:pt idx="5">
                  <c:v>4.13</c:v>
                </c:pt>
                <c:pt idx="6">
                  <c:v>3.81</c:v>
                </c:pt>
                <c:pt idx="7">
                  <c:v>3.85</c:v>
                </c:pt>
              </c:numCache>
            </c:numRef>
          </c:yVal>
          <c:smooth val="0"/>
          <c:extLst>
            <c:ext xmlns:c16="http://schemas.microsoft.com/office/drawing/2014/chart" uri="{C3380CC4-5D6E-409C-BE32-E72D297353CC}">
              <c16:uniqueId val="{00000001-21E0-422C-816A-26355DE0990C}"/>
            </c:ext>
          </c:extLst>
        </c:ser>
        <c:ser>
          <c:idx val="1"/>
          <c:order val="1"/>
          <c:tx>
            <c:strRef>
              <c:f>Sheet1!$C$1</c:f>
              <c:strCache>
                <c:ptCount val="1"/>
                <c:pt idx="0">
                  <c:v>3/31/2023</c:v>
                </c:pt>
              </c:strCache>
            </c:strRef>
          </c:tx>
          <c:spPr>
            <a:ln>
              <a:solidFill>
                <a:srgbClr val="437189"/>
              </a:solidFill>
            </a:ln>
          </c:spPr>
          <c:marker>
            <c:symbol val="none"/>
          </c:marker>
          <c:dLbls>
            <c:dLbl>
              <c:idx val="7"/>
              <c:layout>
                <c:manualLayout>
                  <c:x val="-2.315933439708243E-2"/>
                  <c:y val="7.9017576376873584E-3"/>
                </c:manualLayout>
              </c:layout>
              <c:dLblPos val="r"/>
              <c:showLegendKey val="0"/>
              <c:showVal val="0"/>
              <c:showCatName val="0"/>
              <c:showSerName val="1"/>
              <c:showPercent val="0"/>
              <c:showBubbleSize val="0"/>
              <c:extLst>
                <c:ext xmlns:c15="http://schemas.microsoft.com/office/drawing/2012/chart" uri="{CE6537A1-D6FC-4f65-9D91-7224C49458BB}">
                  <c15:layout>
                    <c:manualLayout>
                      <c:w val="0.20084947952283261"/>
                      <c:h val="6.1358231145929983E-2"/>
                    </c:manualLayout>
                  </c15:layout>
                </c:ext>
                <c:ext xmlns:c16="http://schemas.microsoft.com/office/drawing/2014/chart" uri="{C3380CC4-5D6E-409C-BE32-E72D297353CC}">
                  <c16:uniqueId val="{00000002-21E0-422C-816A-26355DE0990C}"/>
                </c:ext>
              </c:extLst>
            </c:dLbl>
            <c:spPr>
              <a:noFill/>
              <a:ln>
                <a:noFill/>
              </a:ln>
              <a:effectLst/>
            </c:spPr>
            <c:txPr>
              <a:bodyPr/>
              <a:lstStyle/>
              <a:p>
                <a:pPr>
                  <a:defRPr>
                    <a:solidFill>
                      <a:schemeClr val="tx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xVal>
            <c:numRef>
              <c:f>Sheet1!$A$2:$A$9</c:f>
              <c:numCache>
                <c:formatCode>General</c:formatCode>
                <c:ptCount val="8"/>
                <c:pt idx="0">
                  <c:v>3</c:v>
                </c:pt>
                <c:pt idx="1">
                  <c:v>6</c:v>
                </c:pt>
                <c:pt idx="2">
                  <c:v>12</c:v>
                </c:pt>
                <c:pt idx="3">
                  <c:v>24</c:v>
                </c:pt>
                <c:pt idx="4">
                  <c:v>36</c:v>
                </c:pt>
                <c:pt idx="5">
                  <c:v>60</c:v>
                </c:pt>
                <c:pt idx="6">
                  <c:v>120</c:v>
                </c:pt>
                <c:pt idx="7">
                  <c:v>360</c:v>
                </c:pt>
              </c:numCache>
            </c:numRef>
          </c:xVal>
          <c:yVal>
            <c:numRef>
              <c:f>Sheet1!$C$2:$C$9</c:f>
              <c:numCache>
                <c:formatCode>0.00</c:formatCode>
                <c:ptCount val="8"/>
                <c:pt idx="0">
                  <c:v>4.8499999999999996</c:v>
                </c:pt>
                <c:pt idx="1">
                  <c:v>4.9400000000000004</c:v>
                </c:pt>
                <c:pt idx="2">
                  <c:v>4.6399999999999997</c:v>
                </c:pt>
                <c:pt idx="3">
                  <c:v>4.0599999999999996</c:v>
                </c:pt>
                <c:pt idx="4">
                  <c:v>3.81</c:v>
                </c:pt>
                <c:pt idx="5">
                  <c:v>3.6</c:v>
                </c:pt>
                <c:pt idx="6">
                  <c:v>3.48</c:v>
                </c:pt>
                <c:pt idx="7">
                  <c:v>3.67</c:v>
                </c:pt>
              </c:numCache>
            </c:numRef>
          </c:yVal>
          <c:smooth val="0"/>
          <c:extLst>
            <c:ext xmlns:c16="http://schemas.microsoft.com/office/drawing/2014/chart" uri="{C3380CC4-5D6E-409C-BE32-E72D297353CC}">
              <c16:uniqueId val="{00000003-21E0-422C-816A-26355DE0990C}"/>
            </c:ext>
          </c:extLst>
        </c:ser>
        <c:ser>
          <c:idx val="2"/>
          <c:order val="2"/>
          <c:tx>
            <c:strRef>
              <c:f>Sheet1!$D$1</c:f>
              <c:strCache>
                <c:ptCount val="1"/>
                <c:pt idx="0">
                  <c:v>6/30/2022</c:v>
                </c:pt>
              </c:strCache>
            </c:strRef>
          </c:tx>
          <c:spPr>
            <a:ln>
              <a:solidFill>
                <a:srgbClr val="93A37C"/>
              </a:solidFill>
            </a:ln>
          </c:spPr>
          <c:marker>
            <c:symbol val="none"/>
          </c:marker>
          <c:dLbls>
            <c:dLbl>
              <c:idx val="7"/>
              <c:layout>
                <c:manualLayout>
                  <c:x val="-1.1579667198541144E-2"/>
                  <c:y val="0"/>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4-21E0-422C-816A-26355DE0990C}"/>
                </c:ext>
              </c:extLst>
            </c:dLbl>
            <c:spPr>
              <a:noFill/>
              <a:ln>
                <a:noFill/>
              </a:ln>
              <a:effectLst/>
            </c:spPr>
            <c:txPr>
              <a:bodyPr wrap="square" lIns="38100" tIns="19050" rIns="38100" bIns="19050" anchor="ctr">
                <a:spAutoFit/>
              </a:bodyPr>
              <a:lstStyle/>
              <a:p>
                <a:pPr>
                  <a:defRPr>
                    <a:solidFill>
                      <a:schemeClr val="accent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xVal>
            <c:numRef>
              <c:f>Sheet1!$A$2:$A$9</c:f>
              <c:numCache>
                <c:formatCode>General</c:formatCode>
                <c:ptCount val="8"/>
                <c:pt idx="0">
                  <c:v>3</c:v>
                </c:pt>
                <c:pt idx="1">
                  <c:v>6</c:v>
                </c:pt>
                <c:pt idx="2">
                  <c:v>12</c:v>
                </c:pt>
                <c:pt idx="3">
                  <c:v>24</c:v>
                </c:pt>
                <c:pt idx="4">
                  <c:v>36</c:v>
                </c:pt>
                <c:pt idx="5">
                  <c:v>60</c:v>
                </c:pt>
                <c:pt idx="6">
                  <c:v>120</c:v>
                </c:pt>
                <c:pt idx="7">
                  <c:v>360</c:v>
                </c:pt>
              </c:numCache>
            </c:numRef>
          </c:xVal>
          <c:yVal>
            <c:numRef>
              <c:f>Sheet1!$D$2:$D$9</c:f>
              <c:numCache>
                <c:formatCode>0.00</c:formatCode>
                <c:ptCount val="8"/>
                <c:pt idx="0">
                  <c:v>1.72</c:v>
                </c:pt>
                <c:pt idx="1">
                  <c:v>2.5099999999999998</c:v>
                </c:pt>
                <c:pt idx="2">
                  <c:v>2.8</c:v>
                </c:pt>
                <c:pt idx="3">
                  <c:v>2.92</c:v>
                </c:pt>
                <c:pt idx="4">
                  <c:v>2.99</c:v>
                </c:pt>
                <c:pt idx="5">
                  <c:v>3.01</c:v>
                </c:pt>
                <c:pt idx="6">
                  <c:v>2.98</c:v>
                </c:pt>
                <c:pt idx="7">
                  <c:v>3.14</c:v>
                </c:pt>
              </c:numCache>
            </c:numRef>
          </c:yVal>
          <c:smooth val="0"/>
          <c:extLst>
            <c:ext xmlns:c16="http://schemas.microsoft.com/office/drawing/2014/chart" uri="{C3380CC4-5D6E-409C-BE32-E72D297353CC}">
              <c16:uniqueId val="{00000005-21E0-422C-816A-26355DE0990C}"/>
            </c:ext>
          </c:extLst>
        </c:ser>
        <c:dLbls>
          <c:showLegendKey val="0"/>
          <c:showVal val="0"/>
          <c:showCatName val="0"/>
          <c:showSerName val="0"/>
          <c:showPercent val="0"/>
          <c:showBubbleSize val="0"/>
        </c:dLbls>
        <c:axId val="111352832"/>
        <c:axId val="111375104"/>
      </c:scatterChart>
      <c:valAx>
        <c:axId val="111352832"/>
        <c:scaling>
          <c:orientation val="minMax"/>
          <c:max val="360"/>
          <c:min val="0"/>
        </c:scaling>
        <c:delete val="0"/>
        <c:axPos val="b"/>
        <c:numFmt formatCode="General" sourceLinked="1"/>
        <c:majorTickMark val="none"/>
        <c:minorTickMark val="none"/>
        <c:tickLblPos val="none"/>
        <c:spPr>
          <a:ln w="6350">
            <a:solidFill>
              <a:schemeClr val="bg1">
                <a:lumMod val="65000"/>
              </a:schemeClr>
            </a:solidFill>
          </a:ln>
        </c:spPr>
        <c:txPr>
          <a:bodyPr rot="0" vert="horz"/>
          <a:lstStyle/>
          <a:p>
            <a:pPr>
              <a:defRPr sz="600">
                <a:solidFill>
                  <a:schemeClr val="tx1"/>
                </a:solidFill>
                <a:latin typeface="+mn-lt"/>
              </a:defRPr>
            </a:pPr>
            <a:endParaRPr lang="en-US"/>
          </a:p>
        </c:txPr>
        <c:crossAx val="111375104"/>
        <c:crosses val="autoZero"/>
        <c:crossBetween val="midCat"/>
      </c:valAx>
      <c:valAx>
        <c:axId val="111375104"/>
        <c:scaling>
          <c:orientation val="minMax"/>
          <c:max val="6"/>
          <c:min val="0"/>
        </c:scaling>
        <c:delete val="0"/>
        <c:axPos val="l"/>
        <c:numFmt formatCode="0.00" sourceLinked="1"/>
        <c:majorTickMark val="none"/>
        <c:minorTickMark val="none"/>
        <c:tickLblPos val="nextTo"/>
        <c:spPr>
          <a:ln w="6350">
            <a:solidFill>
              <a:schemeClr val="bg1">
                <a:lumMod val="65000"/>
              </a:schemeClr>
            </a:solidFill>
          </a:ln>
        </c:spPr>
        <c:txPr>
          <a:bodyPr/>
          <a:lstStyle/>
          <a:p>
            <a:pPr>
              <a:defRPr sz="850">
                <a:solidFill>
                  <a:schemeClr val="tx1"/>
                </a:solidFill>
              </a:defRPr>
            </a:pPr>
            <a:endParaRPr lang="en-US"/>
          </a:p>
        </c:txPr>
        <c:crossAx val="111352832"/>
        <c:crosses val="autoZero"/>
        <c:crossBetween val="midCat"/>
        <c:majorUnit val="1"/>
      </c:valAx>
    </c:plotArea>
    <c:plotVisOnly val="1"/>
    <c:dispBlanksAs val="gap"/>
    <c:showDLblsOverMax val="0"/>
  </c:chart>
  <c:txPr>
    <a:bodyPr/>
    <a:lstStyle/>
    <a:p>
      <a:pPr>
        <a:defRPr sz="900">
          <a:solidFill>
            <a:schemeClr val="bg1">
              <a:lumMod val="50000"/>
            </a:schemeClr>
          </a:solidFill>
          <a:latin typeface="Arial" pitchFamily="34" charset="0"/>
          <a:cs typeface="Arial" pitchFamily="34" charset="0"/>
        </a:defRPr>
      </a:pPr>
      <a:endParaRPr lang="en-US"/>
    </a:p>
  </c:txPr>
  <c:externalData r:id="rId2">
    <c:autoUpdate val="0"/>
  </c:externalData>
  <c:userShapes r:id="rId3"/>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6.9267091443932005E-2"/>
          <c:w val="0.61325100687338796"/>
          <c:h val="0.66533743950346791"/>
        </c:manualLayout>
      </c:layout>
      <c:lineChart>
        <c:grouping val="standard"/>
        <c:varyColors val="0"/>
        <c:ser>
          <c:idx val="0"/>
          <c:order val="0"/>
          <c:tx>
            <c:strRef>
              <c:f>Sheet1!$B$1</c:f>
              <c:strCache>
                <c:ptCount val="1"/>
                <c:pt idx="0">
                  <c:v>06/30/2023</c:v>
                </c:pt>
              </c:strCache>
            </c:strRef>
          </c:tx>
          <c:spPr>
            <a:ln>
              <a:solidFill>
                <a:schemeClr val="accent1"/>
              </a:solidFill>
            </a:ln>
          </c:spPr>
          <c:marker>
            <c:symbol val="none"/>
          </c:marker>
          <c:dLbls>
            <c:dLbl>
              <c:idx val="29"/>
              <c:layout>
                <c:manualLayout>
                  <c:x val="-2.0001039136912993E-2"/>
                  <c:y val="-9.4969774109561599E-3"/>
                </c:manualLayout>
              </c:layout>
              <c:spPr>
                <a:noFill/>
                <a:ln>
                  <a:noFill/>
                </a:ln>
                <a:effectLst/>
              </c:spPr>
              <c:txPr>
                <a:bodyPr wrap="square" lIns="38100" tIns="19050" rIns="38100" bIns="19050" anchor="ctr">
                  <a:noAutofit/>
                </a:bodyPr>
                <a:lstStyle/>
                <a:p>
                  <a:pPr>
                    <a:defRPr sz="700">
                      <a:solidFill>
                        <a:schemeClr val="tx2"/>
                      </a:solidFill>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19245452518985198"/>
                      <c:h val="8.4086345381526081E-2"/>
                    </c:manualLayout>
                  </c15:layout>
                </c:ext>
                <c:ext xmlns:c16="http://schemas.microsoft.com/office/drawing/2014/chart" uri="{C3380CC4-5D6E-409C-BE32-E72D297353CC}">
                  <c16:uniqueId val="{00000000-750D-4E22-9AE2-B5DC9923EB4E}"/>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Sheet1!$B$2:$B$31</c:f>
              <c:numCache>
                <c:formatCode>General</c:formatCode>
                <c:ptCount val="30"/>
                <c:pt idx="0">
                  <c:v>5.38</c:v>
                </c:pt>
                <c:pt idx="1">
                  <c:v>5.2930000000000001</c:v>
                </c:pt>
                <c:pt idx="2">
                  <c:v>5.0890000000000004</c:v>
                </c:pt>
                <c:pt idx="3">
                  <c:v>4.8639999999999999</c:v>
                </c:pt>
                <c:pt idx="4">
                  <c:v>4.702</c:v>
                </c:pt>
                <c:pt idx="5">
                  <c:v>4.5890000000000004</c:v>
                </c:pt>
                <c:pt idx="6">
                  <c:v>4.5149999999999997</c:v>
                </c:pt>
                <c:pt idx="7">
                  <c:v>4.4690000000000003</c:v>
                </c:pt>
                <c:pt idx="8">
                  <c:v>4.4450000000000003</c:v>
                </c:pt>
                <c:pt idx="9">
                  <c:v>4.4349999999999996</c:v>
                </c:pt>
                <c:pt idx="10">
                  <c:v>4.4359999999999999</c:v>
                </c:pt>
                <c:pt idx="11">
                  <c:v>4.4429999999999996</c:v>
                </c:pt>
                <c:pt idx="12">
                  <c:v>4.4539999999999997</c:v>
                </c:pt>
                <c:pt idx="13">
                  <c:v>4.4669999999999996</c:v>
                </c:pt>
                <c:pt idx="14">
                  <c:v>4.4790000000000001</c:v>
                </c:pt>
                <c:pt idx="15">
                  <c:v>4.4889999999999999</c:v>
                </c:pt>
                <c:pt idx="16">
                  <c:v>4.4980000000000002</c:v>
                </c:pt>
                <c:pt idx="17">
                  <c:v>4.5039999999999996</c:v>
                </c:pt>
                <c:pt idx="18">
                  <c:v>4.508</c:v>
                </c:pt>
                <c:pt idx="19">
                  <c:v>4.5090000000000003</c:v>
                </c:pt>
                <c:pt idx="20">
                  <c:v>4.5060000000000002</c:v>
                </c:pt>
                <c:pt idx="21">
                  <c:v>4.5010000000000003</c:v>
                </c:pt>
                <c:pt idx="22">
                  <c:v>4.4939999999999998</c:v>
                </c:pt>
                <c:pt idx="23">
                  <c:v>4.484</c:v>
                </c:pt>
                <c:pt idx="24">
                  <c:v>4.4720000000000004</c:v>
                </c:pt>
                <c:pt idx="25">
                  <c:v>4.4589999999999996</c:v>
                </c:pt>
                <c:pt idx="26">
                  <c:v>4.444</c:v>
                </c:pt>
                <c:pt idx="27">
                  <c:v>4.4269999999999996</c:v>
                </c:pt>
                <c:pt idx="28">
                  <c:v>4.41</c:v>
                </c:pt>
                <c:pt idx="29">
                  <c:v>4.3920000000000003</c:v>
                </c:pt>
              </c:numCache>
            </c:numRef>
          </c:val>
          <c:smooth val="0"/>
          <c:extLst>
            <c:ext xmlns:c16="http://schemas.microsoft.com/office/drawing/2014/chart" uri="{C3380CC4-5D6E-409C-BE32-E72D297353CC}">
              <c16:uniqueId val="{00000001-750D-4E22-9AE2-B5DC9923EB4E}"/>
            </c:ext>
          </c:extLst>
        </c:ser>
        <c:ser>
          <c:idx val="1"/>
          <c:order val="1"/>
          <c:tx>
            <c:strRef>
              <c:f>Sheet1!$C$1</c:f>
              <c:strCache>
                <c:ptCount val="1"/>
                <c:pt idx="0">
                  <c:v>03/31/2023</c:v>
                </c:pt>
              </c:strCache>
            </c:strRef>
          </c:tx>
          <c:spPr>
            <a:ln>
              <a:solidFill>
                <a:schemeClr val="bg1">
                  <a:lumMod val="65000"/>
                </a:schemeClr>
              </a:solidFill>
            </a:ln>
          </c:spPr>
          <c:marker>
            <c:symbol val="none"/>
          </c:marker>
          <c:dLbls>
            <c:dLbl>
              <c:idx val="29"/>
              <c:layout>
                <c:manualLayout>
                  <c:x val="-1.7510797805745087E-2"/>
                  <c:y val="8.3671299370711195E-3"/>
                </c:manualLayout>
              </c:layout>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17520150037962018"/>
                      <c:h val="9.2453145917001323E-2"/>
                    </c:manualLayout>
                  </c15:layout>
                </c:ext>
                <c:ext xmlns:c16="http://schemas.microsoft.com/office/drawing/2014/chart" uri="{C3380CC4-5D6E-409C-BE32-E72D297353CC}">
                  <c16:uniqueId val="{00000002-750D-4E22-9AE2-B5DC9923EB4E}"/>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Sheet1!$C$2:$C$31</c:f>
              <c:numCache>
                <c:formatCode>General</c:formatCode>
                <c:ptCount val="30"/>
                <c:pt idx="0">
                  <c:v>3.9929999999999999</c:v>
                </c:pt>
                <c:pt idx="1">
                  <c:v>3.67</c:v>
                </c:pt>
                <c:pt idx="2">
                  <c:v>3.597</c:v>
                </c:pt>
                <c:pt idx="3">
                  <c:v>3.4889999999999999</c:v>
                </c:pt>
                <c:pt idx="4">
                  <c:v>3.4319999999999999</c:v>
                </c:pt>
                <c:pt idx="5">
                  <c:v>3.4129999999999998</c:v>
                </c:pt>
                <c:pt idx="6">
                  <c:v>3.4209999999999998</c:v>
                </c:pt>
                <c:pt idx="7">
                  <c:v>3.4470000000000001</c:v>
                </c:pt>
                <c:pt idx="8">
                  <c:v>3.4849999999999999</c:v>
                </c:pt>
                <c:pt idx="9">
                  <c:v>3.5289999999999999</c:v>
                </c:pt>
                <c:pt idx="10">
                  <c:v>3.577</c:v>
                </c:pt>
                <c:pt idx="11">
                  <c:v>3.6240000000000001</c:v>
                </c:pt>
                <c:pt idx="12">
                  <c:v>3.669</c:v>
                </c:pt>
                <c:pt idx="13">
                  <c:v>3.7120000000000002</c:v>
                </c:pt>
                <c:pt idx="14">
                  <c:v>3.75</c:v>
                </c:pt>
                <c:pt idx="15">
                  <c:v>3.7829999999999999</c:v>
                </c:pt>
                <c:pt idx="16">
                  <c:v>3.8109999999999999</c:v>
                </c:pt>
                <c:pt idx="17">
                  <c:v>3.8340000000000001</c:v>
                </c:pt>
                <c:pt idx="18">
                  <c:v>3.8530000000000002</c:v>
                </c:pt>
                <c:pt idx="19">
                  <c:v>3.867</c:v>
                </c:pt>
                <c:pt idx="20">
                  <c:v>3.8759999999999999</c:v>
                </c:pt>
                <c:pt idx="21">
                  <c:v>3.8809999999999998</c:v>
                </c:pt>
                <c:pt idx="22">
                  <c:v>3.883</c:v>
                </c:pt>
                <c:pt idx="23">
                  <c:v>3.8820000000000001</c:v>
                </c:pt>
                <c:pt idx="24">
                  <c:v>3.8769999999999998</c:v>
                </c:pt>
                <c:pt idx="25">
                  <c:v>3.87</c:v>
                </c:pt>
                <c:pt idx="26">
                  <c:v>3.8620000000000001</c:v>
                </c:pt>
                <c:pt idx="27">
                  <c:v>3.851</c:v>
                </c:pt>
                <c:pt idx="28">
                  <c:v>3.839</c:v>
                </c:pt>
                <c:pt idx="29">
                  <c:v>3.8260000000000001</c:v>
                </c:pt>
              </c:numCache>
            </c:numRef>
          </c:val>
          <c:smooth val="0"/>
          <c:extLst>
            <c:ext xmlns:c16="http://schemas.microsoft.com/office/drawing/2014/chart" uri="{C3380CC4-5D6E-409C-BE32-E72D297353CC}">
              <c16:uniqueId val="{00000003-750D-4E22-9AE2-B5DC9923EB4E}"/>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6"/>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6.9267091443932005E-2"/>
          <c:w val="0.63417467441882114"/>
          <c:h val="0.66533743950346791"/>
        </c:manualLayout>
      </c:layout>
      <c:lineChart>
        <c:grouping val="standard"/>
        <c:varyColors val="0"/>
        <c:ser>
          <c:idx val="0"/>
          <c:order val="0"/>
          <c:tx>
            <c:strRef>
              <c:f>Sheet1!$B$1</c:f>
              <c:strCache>
                <c:ptCount val="1"/>
                <c:pt idx="0">
                  <c:v>06/30/2023</c:v>
                </c:pt>
              </c:strCache>
            </c:strRef>
          </c:tx>
          <c:spPr>
            <a:ln>
              <a:solidFill>
                <a:schemeClr val="accent1"/>
              </a:solidFill>
            </a:ln>
          </c:spPr>
          <c:marker>
            <c:symbol val="none"/>
          </c:marker>
          <c:dLbls>
            <c:dLbl>
              <c:idx val="29"/>
              <c:layout>
                <c:manualLayout>
                  <c:x val="-1.3133207608436E-2"/>
                  <c:y val="3.1207507194130853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7FB8-40D9-AB31-D86AB9CA44EA}"/>
                </c:ext>
              </c:extLst>
            </c:dLbl>
            <c:spPr>
              <a:noFill/>
              <a:ln>
                <a:noFill/>
              </a:ln>
              <a:effectLst/>
            </c:spPr>
            <c:txPr>
              <a:bodyPr wrap="square" lIns="38100" tIns="19050" rIns="38100" bIns="19050" anchor="ctr">
                <a:spAutoFit/>
              </a:bodyPr>
              <a:lstStyle/>
              <a:p>
                <a:pPr>
                  <a:defRPr sz="700">
                    <a:solidFill>
                      <a:schemeClr val="tx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Sheet1!$B$2:$B$31</c:f>
              <c:numCache>
                <c:formatCode>General</c:formatCode>
                <c:ptCount val="30"/>
                <c:pt idx="0">
                  <c:v>-0.125</c:v>
                </c:pt>
                <c:pt idx="1">
                  <c:v>-7.4999999999999997E-2</c:v>
                </c:pt>
                <c:pt idx="2">
                  <c:v>-7.1999999999999995E-2</c:v>
                </c:pt>
                <c:pt idx="3">
                  <c:v>-2.5000000000000001E-2</c:v>
                </c:pt>
                <c:pt idx="4">
                  <c:v>6.8000000000000005E-2</c:v>
                </c:pt>
                <c:pt idx="5">
                  <c:v>0.123</c:v>
                </c:pt>
                <c:pt idx="6">
                  <c:v>0.187</c:v>
                </c:pt>
                <c:pt idx="7">
                  <c:v>0.27100000000000002</c:v>
                </c:pt>
                <c:pt idx="8">
                  <c:v>0.35699999999999998</c:v>
                </c:pt>
                <c:pt idx="9">
                  <c:v>0.438</c:v>
                </c:pt>
                <c:pt idx="10">
                  <c:v>0.51700000000000002</c:v>
                </c:pt>
                <c:pt idx="11">
                  <c:v>0.59099999999999997</c:v>
                </c:pt>
                <c:pt idx="12">
                  <c:v>0.66</c:v>
                </c:pt>
                <c:pt idx="13">
                  <c:v>0.72299999999999998</c:v>
                </c:pt>
                <c:pt idx="14">
                  <c:v>0.78100000000000003</c:v>
                </c:pt>
                <c:pt idx="15">
                  <c:v>0.83399999999999996</c:v>
                </c:pt>
                <c:pt idx="16">
                  <c:v>0.88300000000000001</c:v>
                </c:pt>
                <c:pt idx="17">
                  <c:v>0.92900000000000005</c:v>
                </c:pt>
                <c:pt idx="18">
                  <c:v>0.97099999999999997</c:v>
                </c:pt>
                <c:pt idx="19">
                  <c:v>1.0109999999999999</c:v>
                </c:pt>
                <c:pt idx="20">
                  <c:v>1.048</c:v>
                </c:pt>
                <c:pt idx="21">
                  <c:v>1.083</c:v>
                </c:pt>
                <c:pt idx="22">
                  <c:v>1.115</c:v>
                </c:pt>
                <c:pt idx="23">
                  <c:v>1.1439999999999999</c:v>
                </c:pt>
                <c:pt idx="24">
                  <c:v>1.17</c:v>
                </c:pt>
                <c:pt idx="25">
                  <c:v>1.194</c:v>
                </c:pt>
                <c:pt idx="26">
                  <c:v>1.214</c:v>
                </c:pt>
                <c:pt idx="27">
                  <c:v>1.2310000000000001</c:v>
                </c:pt>
                <c:pt idx="28">
                  <c:v>1.246</c:v>
                </c:pt>
                <c:pt idx="29">
                  <c:v>1.258</c:v>
                </c:pt>
              </c:numCache>
            </c:numRef>
          </c:val>
          <c:smooth val="0"/>
          <c:extLst>
            <c:ext xmlns:c16="http://schemas.microsoft.com/office/drawing/2014/chart" uri="{C3380CC4-5D6E-409C-BE32-E72D297353CC}">
              <c16:uniqueId val="{00000001-7FB8-40D9-AB31-D86AB9CA44EA}"/>
            </c:ext>
          </c:extLst>
        </c:ser>
        <c:ser>
          <c:idx val="1"/>
          <c:order val="1"/>
          <c:tx>
            <c:strRef>
              <c:f>Sheet1!$C$1</c:f>
              <c:strCache>
                <c:ptCount val="1"/>
                <c:pt idx="0">
                  <c:v>03/31/2023</c:v>
                </c:pt>
              </c:strCache>
            </c:strRef>
          </c:tx>
          <c:spPr>
            <a:ln>
              <a:solidFill>
                <a:schemeClr val="bg1">
                  <a:lumMod val="65000"/>
                </a:schemeClr>
              </a:solidFill>
            </a:ln>
          </c:spPr>
          <c:marker>
            <c:symbol val="none"/>
          </c:marker>
          <c:dLbls>
            <c:dLbl>
              <c:idx val="29"/>
              <c:layout>
                <c:manualLayout>
                  <c:x val="-1.3133207608436E-2"/>
                  <c:y val="-5.4780803002034383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7FB8-40D9-AB31-D86AB9CA44EA}"/>
                </c:ext>
              </c:extLst>
            </c:dLbl>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Sheet1!$C$2:$C$31</c:f>
              <c:numCache>
                <c:formatCode>General</c:formatCode>
                <c:ptCount val="30"/>
                <c:pt idx="0">
                  <c:v>-0.115</c:v>
                </c:pt>
                <c:pt idx="1">
                  <c:v>-8.6999999999999994E-2</c:v>
                </c:pt>
                <c:pt idx="2">
                  <c:v>-5.5E-2</c:v>
                </c:pt>
                <c:pt idx="3">
                  <c:v>2.3E-2</c:v>
                </c:pt>
                <c:pt idx="4">
                  <c:v>9.8000000000000004E-2</c:v>
                </c:pt>
                <c:pt idx="5">
                  <c:v>0.14799999999999999</c:v>
                </c:pt>
                <c:pt idx="6">
                  <c:v>0.216</c:v>
                </c:pt>
                <c:pt idx="7">
                  <c:v>0.314</c:v>
                </c:pt>
                <c:pt idx="8">
                  <c:v>0.36499999999999999</c:v>
                </c:pt>
                <c:pt idx="9">
                  <c:v>0.45600000000000002</c:v>
                </c:pt>
                <c:pt idx="10">
                  <c:v>0.53400000000000003</c:v>
                </c:pt>
                <c:pt idx="11">
                  <c:v>0.60899999999999999</c:v>
                </c:pt>
                <c:pt idx="12">
                  <c:v>0.67900000000000005</c:v>
                </c:pt>
                <c:pt idx="13">
                  <c:v>0.745</c:v>
                </c:pt>
                <c:pt idx="14">
                  <c:v>0.80600000000000005</c:v>
                </c:pt>
                <c:pt idx="15">
                  <c:v>0.86199999999999999</c:v>
                </c:pt>
                <c:pt idx="16">
                  <c:v>0.91300000000000003</c:v>
                </c:pt>
                <c:pt idx="17">
                  <c:v>0.96099999999999997</c:v>
                </c:pt>
                <c:pt idx="18">
                  <c:v>1.004</c:v>
                </c:pt>
                <c:pt idx="19">
                  <c:v>1.044</c:v>
                </c:pt>
                <c:pt idx="20">
                  <c:v>1.081</c:v>
                </c:pt>
                <c:pt idx="21">
                  <c:v>1.1140000000000001</c:v>
                </c:pt>
                <c:pt idx="22">
                  <c:v>1.1439999999999999</c:v>
                </c:pt>
                <c:pt idx="23">
                  <c:v>1.171</c:v>
                </c:pt>
                <c:pt idx="24">
                  <c:v>1.1950000000000001</c:v>
                </c:pt>
                <c:pt idx="25">
                  <c:v>1.216</c:v>
                </c:pt>
                <c:pt idx="26">
                  <c:v>1.234</c:v>
                </c:pt>
                <c:pt idx="27">
                  <c:v>1.2490000000000001</c:v>
                </c:pt>
                <c:pt idx="28">
                  <c:v>1.2609999999999999</c:v>
                </c:pt>
                <c:pt idx="29">
                  <c:v>1.2709999999999999</c:v>
                </c:pt>
              </c:numCache>
            </c:numRef>
          </c:val>
          <c:smooth val="0"/>
          <c:extLst>
            <c:ext xmlns:c16="http://schemas.microsoft.com/office/drawing/2014/chart" uri="{C3380CC4-5D6E-409C-BE32-E72D297353CC}">
              <c16:uniqueId val="{00000003-7FB8-40D9-AB31-D86AB9CA44EA}"/>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6"/>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689730478053262"/>
          <c:y val="6.9267226385858388E-2"/>
          <c:w val="0.62566031284725199"/>
          <c:h val="0.66533743950346791"/>
        </c:manualLayout>
      </c:layout>
      <c:lineChart>
        <c:grouping val="standard"/>
        <c:varyColors val="0"/>
        <c:ser>
          <c:idx val="0"/>
          <c:order val="0"/>
          <c:tx>
            <c:strRef>
              <c:f>Sheet1!$B$1</c:f>
              <c:strCache>
                <c:ptCount val="1"/>
                <c:pt idx="0">
                  <c:v>06/30/2023</c:v>
                </c:pt>
              </c:strCache>
            </c:strRef>
          </c:tx>
          <c:spPr>
            <a:ln>
              <a:solidFill>
                <a:schemeClr val="accent1"/>
              </a:solidFill>
            </a:ln>
          </c:spPr>
          <c:marker>
            <c:symbol val="none"/>
          </c:marker>
          <c:dLbls>
            <c:dLbl>
              <c:idx val="29"/>
              <c:layout>
                <c:manualLayout>
                  <c:x val="-2.1527061974460852E-2"/>
                  <c:y val="-2.3176366884862284E-2"/>
                </c:manualLayout>
              </c:layout>
              <c:spPr>
                <a:noFill/>
                <a:ln>
                  <a:noFill/>
                </a:ln>
                <a:effectLst/>
              </c:spPr>
              <c:txPr>
                <a:bodyPr wrap="square" lIns="38100" tIns="19050" rIns="38100" bIns="19050" anchor="ctr">
                  <a:noAutofit/>
                </a:bodyPr>
                <a:lstStyle/>
                <a:p>
                  <a:pPr>
                    <a:defRPr sz="700">
                      <a:solidFill>
                        <a:schemeClr val="tx2"/>
                      </a:solidFill>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18016554735658863"/>
                      <c:h val="6.7352744310575627E-2"/>
                    </c:manualLayout>
                  </c15:layout>
                </c:ext>
                <c:ext xmlns:c16="http://schemas.microsoft.com/office/drawing/2014/chart" uri="{C3380CC4-5D6E-409C-BE32-E72D297353CC}">
                  <c16:uniqueId val="{00000000-7FB8-40D9-AB31-D86AB9CA44EA}"/>
                </c:ext>
              </c:extLst>
            </c:dLbl>
            <c:spPr>
              <a:noFill/>
              <a:ln>
                <a:noFill/>
              </a:ln>
              <a:effectLst/>
            </c:spPr>
            <c:txPr>
              <a:bodyPr wrap="square" lIns="38100" tIns="19050" rIns="38100" bIns="19050" anchor="ctr">
                <a:spAutoFit/>
              </a:bodyPr>
              <a:lstStyle/>
              <a:p>
                <a:pPr>
                  <a:defRPr sz="700">
                    <a:solidFill>
                      <a:schemeClr val="tx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Sheet1!$B$2:$B$31</c:f>
              <c:numCache>
                <c:formatCode>General</c:formatCode>
                <c:ptCount val="30"/>
                <c:pt idx="0">
                  <c:v>4.33</c:v>
                </c:pt>
                <c:pt idx="1">
                  <c:v>4.1479999999999997</c:v>
                </c:pt>
                <c:pt idx="2">
                  <c:v>4.0439999999999996</c:v>
                </c:pt>
                <c:pt idx="3">
                  <c:v>4</c:v>
                </c:pt>
                <c:pt idx="4">
                  <c:v>3.98</c:v>
                </c:pt>
                <c:pt idx="5">
                  <c:v>3.9750000000000001</c:v>
                </c:pt>
                <c:pt idx="6">
                  <c:v>3.9809999999999999</c:v>
                </c:pt>
                <c:pt idx="7">
                  <c:v>3.996</c:v>
                </c:pt>
                <c:pt idx="8">
                  <c:v>4.0170000000000003</c:v>
                </c:pt>
                <c:pt idx="9">
                  <c:v>4.0430000000000001</c:v>
                </c:pt>
                <c:pt idx="10">
                  <c:v>4.0720000000000001</c:v>
                </c:pt>
                <c:pt idx="11">
                  <c:v>4.1029999999999998</c:v>
                </c:pt>
                <c:pt idx="12">
                  <c:v>4.1349999999999998</c:v>
                </c:pt>
                <c:pt idx="13">
                  <c:v>4.1669999999999998</c:v>
                </c:pt>
                <c:pt idx="14">
                  <c:v>4.1989999999999998</c:v>
                </c:pt>
                <c:pt idx="15">
                  <c:v>4.2290000000000001</c:v>
                </c:pt>
                <c:pt idx="16">
                  <c:v>4.2560000000000002</c:v>
                </c:pt>
                <c:pt idx="17">
                  <c:v>4.2809999999999997</c:v>
                </c:pt>
                <c:pt idx="18">
                  <c:v>4.3040000000000003</c:v>
                </c:pt>
                <c:pt idx="19">
                  <c:v>4.3220000000000001</c:v>
                </c:pt>
                <c:pt idx="20">
                  <c:v>4.3380000000000001</c:v>
                </c:pt>
                <c:pt idx="21">
                  <c:v>4.3490000000000002</c:v>
                </c:pt>
                <c:pt idx="22">
                  <c:v>4.3550000000000004</c:v>
                </c:pt>
                <c:pt idx="23">
                  <c:v>4.3579999999999997</c:v>
                </c:pt>
                <c:pt idx="24">
                  <c:v>4.3559999999999999</c:v>
                </c:pt>
                <c:pt idx="25">
                  <c:v>4.3490000000000002</c:v>
                </c:pt>
                <c:pt idx="26">
                  <c:v>4.3380000000000001</c:v>
                </c:pt>
                <c:pt idx="27">
                  <c:v>4.3220000000000001</c:v>
                </c:pt>
                <c:pt idx="28">
                  <c:v>4.3220000000000001</c:v>
                </c:pt>
                <c:pt idx="29">
                  <c:v>4.3220000000000001</c:v>
                </c:pt>
              </c:numCache>
            </c:numRef>
          </c:val>
          <c:smooth val="0"/>
          <c:extLst>
            <c:ext xmlns:c16="http://schemas.microsoft.com/office/drawing/2014/chart" uri="{C3380CC4-5D6E-409C-BE32-E72D297353CC}">
              <c16:uniqueId val="{00000001-7FB8-40D9-AB31-D86AB9CA44EA}"/>
            </c:ext>
          </c:extLst>
        </c:ser>
        <c:ser>
          <c:idx val="1"/>
          <c:order val="1"/>
          <c:tx>
            <c:strRef>
              <c:f>Sheet1!$C$1</c:f>
              <c:strCache>
                <c:ptCount val="1"/>
                <c:pt idx="0">
                  <c:v>03/31/2023</c:v>
                </c:pt>
              </c:strCache>
            </c:strRef>
          </c:tx>
          <c:spPr>
            <a:ln>
              <a:solidFill>
                <a:schemeClr val="bg1">
                  <a:lumMod val="65000"/>
                </a:schemeClr>
              </a:solidFill>
            </a:ln>
          </c:spPr>
          <c:marker>
            <c:symbol val="none"/>
          </c:marker>
          <c:dLbls>
            <c:dLbl>
              <c:idx val="29"/>
              <c:layout>
                <c:manualLayout>
                  <c:x val="-1.7301964806779195E-2"/>
                  <c:y val="-4.5786821827994394E-3"/>
                </c:manualLayout>
              </c:layout>
              <c:spPr>
                <a:noFill/>
                <a:ln>
                  <a:noFill/>
                </a:ln>
                <a:effectLst/>
              </c:spPr>
              <c:txPr>
                <a:bodyPr wrap="square" lIns="38100" tIns="19050" rIns="38100" bIns="19050" anchor="ctr">
                  <a:noAutofit/>
                </a:bodyPr>
                <a:lstStyle/>
                <a:p>
                  <a:pPr>
                    <a:defRPr sz="700">
                      <a:solidFill>
                        <a:schemeClr val="bg1">
                          <a:lumMod val="50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17524076685523104"/>
                      <c:h val="5.89859437751004E-2"/>
                    </c:manualLayout>
                  </c15:layout>
                </c:ext>
                <c:ext xmlns:c16="http://schemas.microsoft.com/office/drawing/2014/chart" uri="{C3380CC4-5D6E-409C-BE32-E72D297353CC}">
                  <c16:uniqueId val="{00000002-7FB8-40D9-AB31-D86AB9CA44EA}"/>
                </c:ext>
              </c:extLst>
            </c:dLbl>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Sheet1!$C$2:$C$31</c:f>
              <c:numCache>
                <c:formatCode>General</c:formatCode>
                <c:ptCount val="30"/>
                <c:pt idx="0">
                  <c:v>3.141</c:v>
                </c:pt>
                <c:pt idx="1">
                  <c:v>2.9769999999999999</c:v>
                </c:pt>
                <c:pt idx="2">
                  <c:v>2.9790000000000001</c:v>
                </c:pt>
                <c:pt idx="3">
                  <c:v>3.012</c:v>
                </c:pt>
                <c:pt idx="4">
                  <c:v>3.0539999999999998</c:v>
                </c:pt>
                <c:pt idx="5">
                  <c:v>3.1019999999999999</c:v>
                </c:pt>
                <c:pt idx="6">
                  <c:v>3.1539999999999999</c:v>
                </c:pt>
                <c:pt idx="7">
                  <c:v>3.2080000000000002</c:v>
                </c:pt>
                <c:pt idx="8">
                  <c:v>3.2639999999999998</c:v>
                </c:pt>
                <c:pt idx="9">
                  <c:v>3.32</c:v>
                </c:pt>
                <c:pt idx="10">
                  <c:v>3.3759999999999999</c:v>
                </c:pt>
                <c:pt idx="11">
                  <c:v>3.43</c:v>
                </c:pt>
                <c:pt idx="12">
                  <c:v>3.4830000000000001</c:v>
                </c:pt>
                <c:pt idx="13">
                  <c:v>3.532</c:v>
                </c:pt>
                <c:pt idx="14">
                  <c:v>3.5790000000000002</c:v>
                </c:pt>
                <c:pt idx="15">
                  <c:v>3.6219999999999999</c:v>
                </c:pt>
                <c:pt idx="16">
                  <c:v>3.66</c:v>
                </c:pt>
                <c:pt idx="17">
                  <c:v>3.6949999999999998</c:v>
                </c:pt>
                <c:pt idx="18">
                  <c:v>3.7250000000000001</c:v>
                </c:pt>
                <c:pt idx="19">
                  <c:v>3.7509999999999999</c:v>
                </c:pt>
                <c:pt idx="20">
                  <c:v>3.7719999999999998</c:v>
                </c:pt>
                <c:pt idx="21">
                  <c:v>3.7879999999999998</c:v>
                </c:pt>
                <c:pt idx="22">
                  <c:v>3.7989999999999999</c:v>
                </c:pt>
                <c:pt idx="23">
                  <c:v>3.8039999999999998</c:v>
                </c:pt>
                <c:pt idx="24">
                  <c:v>3.8050000000000002</c:v>
                </c:pt>
                <c:pt idx="25">
                  <c:v>3.8010000000000002</c:v>
                </c:pt>
                <c:pt idx="26">
                  <c:v>3.7909999999999999</c:v>
                </c:pt>
                <c:pt idx="27">
                  <c:v>3.7770000000000001</c:v>
                </c:pt>
                <c:pt idx="28">
                  <c:v>3.7730000000000001</c:v>
                </c:pt>
                <c:pt idx="29">
                  <c:v>3.7730000000000001</c:v>
                </c:pt>
              </c:numCache>
            </c:numRef>
          </c:val>
          <c:smooth val="0"/>
          <c:extLst>
            <c:ext xmlns:c16="http://schemas.microsoft.com/office/drawing/2014/chart" uri="{C3380CC4-5D6E-409C-BE32-E72D297353CC}">
              <c16:uniqueId val="{00000003-7FB8-40D9-AB31-D86AB9CA44EA}"/>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6"/>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22949941576197E-2"/>
          <c:y val="0.22830555894496266"/>
          <c:w val="0.85488255736888064"/>
          <c:h val="0.57884390396776741"/>
        </c:manualLayout>
      </c:layout>
      <c:areaChart>
        <c:grouping val="standard"/>
        <c:varyColors val="0"/>
        <c:ser>
          <c:idx val="2"/>
          <c:order val="2"/>
          <c:tx>
            <c:strRef>
              <c:f>Sheet1!$D$1</c:f>
              <c:strCache>
                <c:ptCount val="1"/>
                <c:pt idx="0">
                  <c:v>blue area</c:v>
                </c:pt>
              </c:strCache>
            </c:strRef>
          </c:tx>
          <c:spPr>
            <a:solidFill>
              <a:schemeClr val="accent1">
                <a:lumMod val="20000"/>
                <a:lumOff val="80000"/>
              </a:schemeClr>
            </a:solidFill>
          </c:spPr>
          <c:cat>
            <c:numRef>
              <c:f>Sheet1!$A$2:$A$263</c:f>
              <c:numCache>
                <c:formatCode>m/d/yyyy</c:formatCode>
                <c:ptCount val="262"/>
                <c:pt idx="0">
                  <c:v>44742</c:v>
                </c:pt>
                <c:pt idx="1">
                  <c:v>44743</c:v>
                </c:pt>
                <c:pt idx="2">
                  <c:v>44746</c:v>
                </c:pt>
                <c:pt idx="3">
                  <c:v>44747</c:v>
                </c:pt>
                <c:pt idx="4">
                  <c:v>44748</c:v>
                </c:pt>
                <c:pt idx="5">
                  <c:v>44749</c:v>
                </c:pt>
                <c:pt idx="6">
                  <c:v>44750</c:v>
                </c:pt>
                <c:pt idx="7">
                  <c:v>44753</c:v>
                </c:pt>
                <c:pt idx="8">
                  <c:v>44754</c:v>
                </c:pt>
                <c:pt idx="9">
                  <c:v>44755</c:v>
                </c:pt>
                <c:pt idx="10">
                  <c:v>44756</c:v>
                </c:pt>
                <c:pt idx="11">
                  <c:v>44757</c:v>
                </c:pt>
                <c:pt idx="12">
                  <c:v>44760</c:v>
                </c:pt>
                <c:pt idx="13">
                  <c:v>44761</c:v>
                </c:pt>
                <c:pt idx="14">
                  <c:v>44762</c:v>
                </c:pt>
                <c:pt idx="15">
                  <c:v>44763</c:v>
                </c:pt>
                <c:pt idx="16">
                  <c:v>44764</c:v>
                </c:pt>
                <c:pt idx="17">
                  <c:v>44767</c:v>
                </c:pt>
                <c:pt idx="18">
                  <c:v>44768</c:v>
                </c:pt>
                <c:pt idx="19">
                  <c:v>44769</c:v>
                </c:pt>
                <c:pt idx="20">
                  <c:v>44770</c:v>
                </c:pt>
                <c:pt idx="21">
                  <c:v>44771</c:v>
                </c:pt>
                <c:pt idx="22">
                  <c:v>44774</c:v>
                </c:pt>
                <c:pt idx="23">
                  <c:v>44775</c:v>
                </c:pt>
                <c:pt idx="24">
                  <c:v>44776</c:v>
                </c:pt>
                <c:pt idx="25">
                  <c:v>44777</c:v>
                </c:pt>
                <c:pt idx="26">
                  <c:v>44778</c:v>
                </c:pt>
                <c:pt idx="27">
                  <c:v>44781</c:v>
                </c:pt>
                <c:pt idx="28">
                  <c:v>44782</c:v>
                </c:pt>
                <c:pt idx="29">
                  <c:v>44783</c:v>
                </c:pt>
                <c:pt idx="30">
                  <c:v>44784</c:v>
                </c:pt>
                <c:pt idx="31">
                  <c:v>44785</c:v>
                </c:pt>
                <c:pt idx="32">
                  <c:v>44788</c:v>
                </c:pt>
                <c:pt idx="33">
                  <c:v>44789</c:v>
                </c:pt>
                <c:pt idx="34">
                  <c:v>44790</c:v>
                </c:pt>
                <c:pt idx="35">
                  <c:v>44791</c:v>
                </c:pt>
                <c:pt idx="36">
                  <c:v>44792</c:v>
                </c:pt>
                <c:pt idx="37">
                  <c:v>44795</c:v>
                </c:pt>
                <c:pt idx="38">
                  <c:v>44796</c:v>
                </c:pt>
                <c:pt idx="39">
                  <c:v>44797</c:v>
                </c:pt>
                <c:pt idx="40">
                  <c:v>44798</c:v>
                </c:pt>
                <c:pt idx="41">
                  <c:v>44799</c:v>
                </c:pt>
                <c:pt idx="42">
                  <c:v>44802</c:v>
                </c:pt>
                <c:pt idx="43">
                  <c:v>44803</c:v>
                </c:pt>
                <c:pt idx="44">
                  <c:v>44804</c:v>
                </c:pt>
                <c:pt idx="45">
                  <c:v>44805</c:v>
                </c:pt>
                <c:pt idx="46">
                  <c:v>44806</c:v>
                </c:pt>
                <c:pt idx="47">
                  <c:v>44809</c:v>
                </c:pt>
                <c:pt idx="48">
                  <c:v>44810</c:v>
                </c:pt>
                <c:pt idx="49">
                  <c:v>44811</c:v>
                </c:pt>
                <c:pt idx="50">
                  <c:v>44812</c:v>
                </c:pt>
                <c:pt idx="51">
                  <c:v>44813</c:v>
                </c:pt>
                <c:pt idx="52">
                  <c:v>44816</c:v>
                </c:pt>
                <c:pt idx="53">
                  <c:v>44817</c:v>
                </c:pt>
                <c:pt idx="54">
                  <c:v>44818</c:v>
                </c:pt>
                <c:pt idx="55">
                  <c:v>44819</c:v>
                </c:pt>
                <c:pt idx="56">
                  <c:v>44820</c:v>
                </c:pt>
                <c:pt idx="57">
                  <c:v>44823</c:v>
                </c:pt>
                <c:pt idx="58">
                  <c:v>44824</c:v>
                </c:pt>
                <c:pt idx="59">
                  <c:v>44825</c:v>
                </c:pt>
                <c:pt idx="60">
                  <c:v>44826</c:v>
                </c:pt>
                <c:pt idx="61">
                  <c:v>44827</c:v>
                </c:pt>
                <c:pt idx="62">
                  <c:v>44830</c:v>
                </c:pt>
                <c:pt idx="63">
                  <c:v>44831</c:v>
                </c:pt>
                <c:pt idx="64">
                  <c:v>44832</c:v>
                </c:pt>
                <c:pt idx="65">
                  <c:v>44833</c:v>
                </c:pt>
                <c:pt idx="66">
                  <c:v>44834</c:v>
                </c:pt>
                <c:pt idx="67">
                  <c:v>44837</c:v>
                </c:pt>
                <c:pt idx="68">
                  <c:v>44838</c:v>
                </c:pt>
                <c:pt idx="69">
                  <c:v>44839</c:v>
                </c:pt>
                <c:pt idx="70">
                  <c:v>44840</c:v>
                </c:pt>
                <c:pt idx="71">
                  <c:v>44841</c:v>
                </c:pt>
                <c:pt idx="72">
                  <c:v>44844</c:v>
                </c:pt>
                <c:pt idx="73">
                  <c:v>44845</c:v>
                </c:pt>
                <c:pt idx="74">
                  <c:v>44846</c:v>
                </c:pt>
                <c:pt idx="75">
                  <c:v>44847</c:v>
                </c:pt>
                <c:pt idx="76">
                  <c:v>44848</c:v>
                </c:pt>
                <c:pt idx="77">
                  <c:v>44851</c:v>
                </c:pt>
                <c:pt idx="78">
                  <c:v>44852</c:v>
                </c:pt>
                <c:pt idx="79">
                  <c:v>44853</c:v>
                </c:pt>
                <c:pt idx="80">
                  <c:v>44854</c:v>
                </c:pt>
                <c:pt idx="81">
                  <c:v>44855</c:v>
                </c:pt>
                <c:pt idx="82">
                  <c:v>44858</c:v>
                </c:pt>
                <c:pt idx="83">
                  <c:v>44859</c:v>
                </c:pt>
                <c:pt idx="84">
                  <c:v>44860</c:v>
                </c:pt>
                <c:pt idx="85">
                  <c:v>44861</c:v>
                </c:pt>
                <c:pt idx="86">
                  <c:v>44862</c:v>
                </c:pt>
                <c:pt idx="87">
                  <c:v>44865</c:v>
                </c:pt>
                <c:pt idx="88">
                  <c:v>44866</c:v>
                </c:pt>
                <c:pt idx="89">
                  <c:v>44867</c:v>
                </c:pt>
                <c:pt idx="90">
                  <c:v>44868</c:v>
                </c:pt>
                <c:pt idx="91">
                  <c:v>44869</c:v>
                </c:pt>
                <c:pt idx="92">
                  <c:v>44872</c:v>
                </c:pt>
                <c:pt idx="93">
                  <c:v>44873</c:v>
                </c:pt>
                <c:pt idx="94">
                  <c:v>44874</c:v>
                </c:pt>
                <c:pt idx="95">
                  <c:v>44875</c:v>
                </c:pt>
                <c:pt idx="96">
                  <c:v>44876</c:v>
                </c:pt>
                <c:pt idx="97">
                  <c:v>44879</c:v>
                </c:pt>
                <c:pt idx="98">
                  <c:v>44880</c:v>
                </c:pt>
                <c:pt idx="99">
                  <c:v>44881</c:v>
                </c:pt>
                <c:pt idx="100">
                  <c:v>44882</c:v>
                </c:pt>
                <c:pt idx="101">
                  <c:v>44883</c:v>
                </c:pt>
                <c:pt idx="102">
                  <c:v>44886</c:v>
                </c:pt>
                <c:pt idx="103">
                  <c:v>44887</c:v>
                </c:pt>
                <c:pt idx="104">
                  <c:v>44888</c:v>
                </c:pt>
                <c:pt idx="105">
                  <c:v>44889</c:v>
                </c:pt>
                <c:pt idx="106">
                  <c:v>44890</c:v>
                </c:pt>
                <c:pt idx="107">
                  <c:v>44893</c:v>
                </c:pt>
                <c:pt idx="108">
                  <c:v>44894</c:v>
                </c:pt>
                <c:pt idx="109">
                  <c:v>44895</c:v>
                </c:pt>
                <c:pt idx="110">
                  <c:v>44896</c:v>
                </c:pt>
                <c:pt idx="111">
                  <c:v>44897</c:v>
                </c:pt>
                <c:pt idx="112">
                  <c:v>44900</c:v>
                </c:pt>
                <c:pt idx="113">
                  <c:v>44901</c:v>
                </c:pt>
                <c:pt idx="114">
                  <c:v>44902</c:v>
                </c:pt>
                <c:pt idx="115">
                  <c:v>44903</c:v>
                </c:pt>
                <c:pt idx="116">
                  <c:v>44904</c:v>
                </c:pt>
                <c:pt idx="117">
                  <c:v>44907</c:v>
                </c:pt>
                <c:pt idx="118">
                  <c:v>44908</c:v>
                </c:pt>
                <c:pt idx="119">
                  <c:v>44909</c:v>
                </c:pt>
                <c:pt idx="120">
                  <c:v>44910</c:v>
                </c:pt>
                <c:pt idx="121">
                  <c:v>44911</c:v>
                </c:pt>
                <c:pt idx="122">
                  <c:v>44914</c:v>
                </c:pt>
                <c:pt idx="123">
                  <c:v>44915</c:v>
                </c:pt>
                <c:pt idx="124">
                  <c:v>44916</c:v>
                </c:pt>
                <c:pt idx="125">
                  <c:v>44917</c:v>
                </c:pt>
                <c:pt idx="126">
                  <c:v>44918</c:v>
                </c:pt>
                <c:pt idx="127">
                  <c:v>44921</c:v>
                </c:pt>
                <c:pt idx="128">
                  <c:v>44922</c:v>
                </c:pt>
                <c:pt idx="129">
                  <c:v>44923</c:v>
                </c:pt>
                <c:pt idx="130">
                  <c:v>44924</c:v>
                </c:pt>
                <c:pt idx="131">
                  <c:v>44925</c:v>
                </c:pt>
                <c:pt idx="132">
                  <c:v>44928</c:v>
                </c:pt>
                <c:pt idx="133">
                  <c:v>44929</c:v>
                </c:pt>
                <c:pt idx="134">
                  <c:v>44930</c:v>
                </c:pt>
                <c:pt idx="135">
                  <c:v>44931</c:v>
                </c:pt>
                <c:pt idx="136">
                  <c:v>44932</c:v>
                </c:pt>
                <c:pt idx="137">
                  <c:v>44935</c:v>
                </c:pt>
                <c:pt idx="138">
                  <c:v>44936</c:v>
                </c:pt>
                <c:pt idx="139">
                  <c:v>44937</c:v>
                </c:pt>
                <c:pt idx="140">
                  <c:v>44938</c:v>
                </c:pt>
                <c:pt idx="141">
                  <c:v>44939</c:v>
                </c:pt>
                <c:pt idx="142">
                  <c:v>44942</c:v>
                </c:pt>
                <c:pt idx="143">
                  <c:v>44943</c:v>
                </c:pt>
                <c:pt idx="144">
                  <c:v>44944</c:v>
                </c:pt>
                <c:pt idx="145">
                  <c:v>44945</c:v>
                </c:pt>
                <c:pt idx="146">
                  <c:v>44946</c:v>
                </c:pt>
                <c:pt idx="147">
                  <c:v>44949</c:v>
                </c:pt>
                <c:pt idx="148">
                  <c:v>44950</c:v>
                </c:pt>
                <c:pt idx="149">
                  <c:v>44951</c:v>
                </c:pt>
                <c:pt idx="150">
                  <c:v>44952</c:v>
                </c:pt>
                <c:pt idx="151">
                  <c:v>44953</c:v>
                </c:pt>
                <c:pt idx="152">
                  <c:v>44956</c:v>
                </c:pt>
                <c:pt idx="153">
                  <c:v>44957</c:v>
                </c:pt>
                <c:pt idx="154">
                  <c:v>44958</c:v>
                </c:pt>
                <c:pt idx="155">
                  <c:v>44959</c:v>
                </c:pt>
                <c:pt idx="156">
                  <c:v>44960</c:v>
                </c:pt>
                <c:pt idx="157">
                  <c:v>44963</c:v>
                </c:pt>
                <c:pt idx="158">
                  <c:v>44964</c:v>
                </c:pt>
                <c:pt idx="159">
                  <c:v>44965</c:v>
                </c:pt>
                <c:pt idx="160">
                  <c:v>44966</c:v>
                </c:pt>
                <c:pt idx="161">
                  <c:v>44967</c:v>
                </c:pt>
                <c:pt idx="162">
                  <c:v>44970</c:v>
                </c:pt>
                <c:pt idx="163">
                  <c:v>44971</c:v>
                </c:pt>
                <c:pt idx="164">
                  <c:v>44972</c:v>
                </c:pt>
                <c:pt idx="165">
                  <c:v>44973</c:v>
                </c:pt>
                <c:pt idx="166">
                  <c:v>44974</c:v>
                </c:pt>
                <c:pt idx="167">
                  <c:v>44977</c:v>
                </c:pt>
                <c:pt idx="168">
                  <c:v>44978</c:v>
                </c:pt>
                <c:pt idx="169">
                  <c:v>44979</c:v>
                </c:pt>
                <c:pt idx="170">
                  <c:v>44980</c:v>
                </c:pt>
                <c:pt idx="171">
                  <c:v>44981</c:v>
                </c:pt>
                <c:pt idx="172">
                  <c:v>44984</c:v>
                </c:pt>
                <c:pt idx="173">
                  <c:v>44985</c:v>
                </c:pt>
                <c:pt idx="174">
                  <c:v>44986</c:v>
                </c:pt>
                <c:pt idx="175">
                  <c:v>44987</c:v>
                </c:pt>
                <c:pt idx="176">
                  <c:v>44988</c:v>
                </c:pt>
                <c:pt idx="177">
                  <c:v>44991</c:v>
                </c:pt>
                <c:pt idx="178">
                  <c:v>44992</c:v>
                </c:pt>
                <c:pt idx="179">
                  <c:v>44993</c:v>
                </c:pt>
                <c:pt idx="180">
                  <c:v>44994</c:v>
                </c:pt>
                <c:pt idx="181">
                  <c:v>44995</c:v>
                </c:pt>
                <c:pt idx="182">
                  <c:v>44998</c:v>
                </c:pt>
                <c:pt idx="183">
                  <c:v>44999</c:v>
                </c:pt>
                <c:pt idx="184">
                  <c:v>45000</c:v>
                </c:pt>
                <c:pt idx="185">
                  <c:v>45001</c:v>
                </c:pt>
                <c:pt idx="186">
                  <c:v>45002</c:v>
                </c:pt>
                <c:pt idx="187">
                  <c:v>45005</c:v>
                </c:pt>
                <c:pt idx="188">
                  <c:v>45006</c:v>
                </c:pt>
                <c:pt idx="189">
                  <c:v>45007</c:v>
                </c:pt>
                <c:pt idx="190">
                  <c:v>45008</c:v>
                </c:pt>
                <c:pt idx="191">
                  <c:v>45009</c:v>
                </c:pt>
                <c:pt idx="192">
                  <c:v>45012</c:v>
                </c:pt>
                <c:pt idx="193">
                  <c:v>45013</c:v>
                </c:pt>
                <c:pt idx="194">
                  <c:v>45014</c:v>
                </c:pt>
                <c:pt idx="195">
                  <c:v>45015</c:v>
                </c:pt>
                <c:pt idx="196">
                  <c:v>45016</c:v>
                </c:pt>
                <c:pt idx="197">
                  <c:v>45019</c:v>
                </c:pt>
                <c:pt idx="198">
                  <c:v>45020</c:v>
                </c:pt>
                <c:pt idx="199">
                  <c:v>45021</c:v>
                </c:pt>
                <c:pt idx="200">
                  <c:v>45022</c:v>
                </c:pt>
                <c:pt idx="201">
                  <c:v>45023</c:v>
                </c:pt>
                <c:pt idx="202">
                  <c:v>45026</c:v>
                </c:pt>
                <c:pt idx="203">
                  <c:v>45027</c:v>
                </c:pt>
                <c:pt idx="204">
                  <c:v>45028</c:v>
                </c:pt>
                <c:pt idx="205">
                  <c:v>45029</c:v>
                </c:pt>
                <c:pt idx="206">
                  <c:v>45030</c:v>
                </c:pt>
                <c:pt idx="207">
                  <c:v>45033</c:v>
                </c:pt>
                <c:pt idx="208">
                  <c:v>45034</c:v>
                </c:pt>
                <c:pt idx="209">
                  <c:v>45035</c:v>
                </c:pt>
                <c:pt idx="210">
                  <c:v>45036</c:v>
                </c:pt>
                <c:pt idx="211">
                  <c:v>45037</c:v>
                </c:pt>
                <c:pt idx="212">
                  <c:v>45040</c:v>
                </c:pt>
                <c:pt idx="213">
                  <c:v>45041</c:v>
                </c:pt>
                <c:pt idx="214">
                  <c:v>45042</c:v>
                </c:pt>
                <c:pt idx="215">
                  <c:v>45043</c:v>
                </c:pt>
                <c:pt idx="216">
                  <c:v>45044</c:v>
                </c:pt>
                <c:pt idx="217">
                  <c:v>45047</c:v>
                </c:pt>
                <c:pt idx="218">
                  <c:v>45048</c:v>
                </c:pt>
                <c:pt idx="219">
                  <c:v>45049</c:v>
                </c:pt>
                <c:pt idx="220">
                  <c:v>45050</c:v>
                </c:pt>
                <c:pt idx="221">
                  <c:v>45051</c:v>
                </c:pt>
                <c:pt idx="222">
                  <c:v>45054</c:v>
                </c:pt>
                <c:pt idx="223">
                  <c:v>45055</c:v>
                </c:pt>
                <c:pt idx="224">
                  <c:v>45056</c:v>
                </c:pt>
                <c:pt idx="225">
                  <c:v>45057</c:v>
                </c:pt>
                <c:pt idx="226">
                  <c:v>45058</c:v>
                </c:pt>
                <c:pt idx="227">
                  <c:v>45061</c:v>
                </c:pt>
                <c:pt idx="228">
                  <c:v>45062</c:v>
                </c:pt>
                <c:pt idx="229">
                  <c:v>45063</c:v>
                </c:pt>
                <c:pt idx="230">
                  <c:v>45064</c:v>
                </c:pt>
                <c:pt idx="231">
                  <c:v>45065</c:v>
                </c:pt>
                <c:pt idx="232">
                  <c:v>45068</c:v>
                </c:pt>
                <c:pt idx="233">
                  <c:v>45069</c:v>
                </c:pt>
                <c:pt idx="234">
                  <c:v>45070</c:v>
                </c:pt>
                <c:pt idx="235">
                  <c:v>45071</c:v>
                </c:pt>
                <c:pt idx="236">
                  <c:v>45072</c:v>
                </c:pt>
                <c:pt idx="237">
                  <c:v>45075</c:v>
                </c:pt>
                <c:pt idx="238">
                  <c:v>45076</c:v>
                </c:pt>
                <c:pt idx="239">
                  <c:v>45077</c:v>
                </c:pt>
                <c:pt idx="240">
                  <c:v>45078</c:v>
                </c:pt>
                <c:pt idx="241">
                  <c:v>45079</c:v>
                </c:pt>
                <c:pt idx="242">
                  <c:v>45082</c:v>
                </c:pt>
                <c:pt idx="243">
                  <c:v>45083</c:v>
                </c:pt>
                <c:pt idx="244">
                  <c:v>45084</c:v>
                </c:pt>
                <c:pt idx="245">
                  <c:v>45085</c:v>
                </c:pt>
                <c:pt idx="246">
                  <c:v>45086</c:v>
                </c:pt>
                <c:pt idx="247">
                  <c:v>45089</c:v>
                </c:pt>
                <c:pt idx="248">
                  <c:v>45090</c:v>
                </c:pt>
                <c:pt idx="249">
                  <c:v>45091</c:v>
                </c:pt>
                <c:pt idx="250">
                  <c:v>45092</c:v>
                </c:pt>
                <c:pt idx="251">
                  <c:v>45093</c:v>
                </c:pt>
                <c:pt idx="252">
                  <c:v>45096</c:v>
                </c:pt>
                <c:pt idx="253">
                  <c:v>45097</c:v>
                </c:pt>
                <c:pt idx="254">
                  <c:v>45098</c:v>
                </c:pt>
                <c:pt idx="255">
                  <c:v>45099</c:v>
                </c:pt>
                <c:pt idx="256">
                  <c:v>45100</c:v>
                </c:pt>
                <c:pt idx="257">
                  <c:v>45103</c:v>
                </c:pt>
                <c:pt idx="258">
                  <c:v>45104</c:v>
                </c:pt>
                <c:pt idx="259">
                  <c:v>45105</c:v>
                </c:pt>
                <c:pt idx="260">
                  <c:v>45106</c:v>
                </c:pt>
                <c:pt idx="261">
                  <c:v>45107</c:v>
                </c:pt>
              </c:numCache>
            </c:numRef>
          </c:cat>
          <c:val>
            <c:numRef>
              <c:f>Sheet1!$D$2:$D$263</c:f>
              <c:numCache>
                <c:formatCode>General</c:formatCode>
                <c:ptCount val="262"/>
                <c:pt idx="196">
                  <c:v>400</c:v>
                </c:pt>
                <c:pt idx="197">
                  <c:v>400</c:v>
                </c:pt>
                <c:pt idx="198">
                  <c:v>400</c:v>
                </c:pt>
                <c:pt idx="199">
                  <c:v>400</c:v>
                </c:pt>
                <c:pt idx="200">
                  <c:v>400</c:v>
                </c:pt>
                <c:pt idx="201">
                  <c:v>400</c:v>
                </c:pt>
                <c:pt idx="202">
                  <c:v>400</c:v>
                </c:pt>
                <c:pt idx="203">
                  <c:v>400</c:v>
                </c:pt>
                <c:pt idx="204">
                  <c:v>400</c:v>
                </c:pt>
                <c:pt idx="205">
                  <c:v>400</c:v>
                </c:pt>
                <c:pt idx="206">
                  <c:v>400</c:v>
                </c:pt>
                <c:pt idx="207">
                  <c:v>400</c:v>
                </c:pt>
                <c:pt idx="208">
                  <c:v>400</c:v>
                </c:pt>
                <c:pt idx="209">
                  <c:v>400</c:v>
                </c:pt>
                <c:pt idx="210">
                  <c:v>400</c:v>
                </c:pt>
                <c:pt idx="211">
                  <c:v>400</c:v>
                </c:pt>
                <c:pt idx="212">
                  <c:v>400</c:v>
                </c:pt>
                <c:pt idx="213">
                  <c:v>400</c:v>
                </c:pt>
                <c:pt idx="214">
                  <c:v>400</c:v>
                </c:pt>
                <c:pt idx="215">
                  <c:v>400</c:v>
                </c:pt>
                <c:pt idx="216">
                  <c:v>400</c:v>
                </c:pt>
                <c:pt idx="217">
                  <c:v>400</c:v>
                </c:pt>
                <c:pt idx="218">
                  <c:v>400</c:v>
                </c:pt>
                <c:pt idx="219">
                  <c:v>400</c:v>
                </c:pt>
                <c:pt idx="220">
                  <c:v>400</c:v>
                </c:pt>
                <c:pt idx="221">
                  <c:v>400</c:v>
                </c:pt>
                <c:pt idx="222">
                  <c:v>400</c:v>
                </c:pt>
                <c:pt idx="223">
                  <c:v>400</c:v>
                </c:pt>
                <c:pt idx="224">
                  <c:v>400</c:v>
                </c:pt>
                <c:pt idx="225">
                  <c:v>400</c:v>
                </c:pt>
                <c:pt idx="226">
                  <c:v>400</c:v>
                </c:pt>
                <c:pt idx="227">
                  <c:v>400</c:v>
                </c:pt>
                <c:pt idx="228">
                  <c:v>400</c:v>
                </c:pt>
                <c:pt idx="229">
                  <c:v>400</c:v>
                </c:pt>
                <c:pt idx="230">
                  <c:v>400</c:v>
                </c:pt>
                <c:pt idx="231">
                  <c:v>400</c:v>
                </c:pt>
                <c:pt idx="232">
                  <c:v>400</c:v>
                </c:pt>
                <c:pt idx="233">
                  <c:v>400</c:v>
                </c:pt>
                <c:pt idx="234">
                  <c:v>400</c:v>
                </c:pt>
                <c:pt idx="235">
                  <c:v>400</c:v>
                </c:pt>
                <c:pt idx="236">
                  <c:v>400</c:v>
                </c:pt>
                <c:pt idx="237">
                  <c:v>400</c:v>
                </c:pt>
                <c:pt idx="238">
                  <c:v>400</c:v>
                </c:pt>
                <c:pt idx="239">
                  <c:v>400</c:v>
                </c:pt>
                <c:pt idx="240">
                  <c:v>400</c:v>
                </c:pt>
                <c:pt idx="241">
                  <c:v>400</c:v>
                </c:pt>
                <c:pt idx="242">
                  <c:v>400</c:v>
                </c:pt>
                <c:pt idx="243">
                  <c:v>400</c:v>
                </c:pt>
                <c:pt idx="244">
                  <c:v>400</c:v>
                </c:pt>
                <c:pt idx="245">
                  <c:v>400</c:v>
                </c:pt>
                <c:pt idx="246">
                  <c:v>400</c:v>
                </c:pt>
                <c:pt idx="247">
                  <c:v>400</c:v>
                </c:pt>
                <c:pt idx="248">
                  <c:v>400</c:v>
                </c:pt>
                <c:pt idx="249">
                  <c:v>400</c:v>
                </c:pt>
                <c:pt idx="250">
                  <c:v>400</c:v>
                </c:pt>
                <c:pt idx="251">
                  <c:v>400</c:v>
                </c:pt>
                <c:pt idx="252">
                  <c:v>400</c:v>
                </c:pt>
                <c:pt idx="253">
                  <c:v>400</c:v>
                </c:pt>
                <c:pt idx="254">
                  <c:v>400</c:v>
                </c:pt>
                <c:pt idx="255">
                  <c:v>400</c:v>
                </c:pt>
                <c:pt idx="256">
                  <c:v>400</c:v>
                </c:pt>
                <c:pt idx="257">
                  <c:v>400</c:v>
                </c:pt>
                <c:pt idx="258">
                  <c:v>400</c:v>
                </c:pt>
                <c:pt idx="259">
                  <c:v>400</c:v>
                </c:pt>
                <c:pt idx="260">
                  <c:v>400</c:v>
                </c:pt>
                <c:pt idx="261">
                  <c:v>400</c:v>
                </c:pt>
              </c:numCache>
            </c:numRef>
          </c:val>
          <c:extLst>
            <c:ext xmlns:c16="http://schemas.microsoft.com/office/drawing/2014/chart" uri="{C3380CC4-5D6E-409C-BE32-E72D297353CC}">
              <c16:uniqueId val="{00000000-44A1-4B7F-A94A-9F90A673EBBE}"/>
            </c:ext>
          </c:extLst>
        </c:ser>
        <c:dLbls>
          <c:showLegendKey val="0"/>
          <c:showVal val="0"/>
          <c:showCatName val="0"/>
          <c:showSerName val="0"/>
          <c:showPercent val="0"/>
          <c:showBubbleSize val="0"/>
        </c:dLbls>
        <c:axId val="43202048"/>
        <c:axId val="43203584"/>
      </c:areaChart>
      <c:lineChart>
        <c:grouping val="standard"/>
        <c:varyColors val="0"/>
        <c:ser>
          <c:idx val="0"/>
          <c:order val="0"/>
          <c:tx>
            <c:strRef>
              <c:f>Sheet1!$B$1</c:f>
              <c:strCache>
                <c:ptCount val="1"/>
                <c:pt idx="0">
                  <c:v>MSCI All Country World Index (gross div.)</c:v>
                </c:pt>
              </c:strCache>
            </c:strRef>
          </c:tx>
          <c:spPr>
            <a:ln w="28575">
              <a:solidFill>
                <a:schemeClr val="bg1">
                  <a:lumMod val="65000"/>
                </a:schemeClr>
              </a:solidFill>
            </a:ln>
          </c:spPr>
          <c:marker>
            <c:symbol val="none"/>
          </c:marker>
          <c:cat>
            <c:numRef>
              <c:f>Sheet1!$A$2:$A$263</c:f>
              <c:numCache>
                <c:formatCode>m/d/yyyy</c:formatCode>
                <c:ptCount val="262"/>
                <c:pt idx="0">
                  <c:v>44742</c:v>
                </c:pt>
                <c:pt idx="1">
                  <c:v>44743</c:v>
                </c:pt>
                <c:pt idx="2">
                  <c:v>44746</c:v>
                </c:pt>
                <c:pt idx="3">
                  <c:v>44747</c:v>
                </c:pt>
                <c:pt idx="4">
                  <c:v>44748</c:v>
                </c:pt>
                <c:pt idx="5">
                  <c:v>44749</c:v>
                </c:pt>
                <c:pt idx="6">
                  <c:v>44750</c:v>
                </c:pt>
                <c:pt idx="7">
                  <c:v>44753</c:v>
                </c:pt>
                <c:pt idx="8">
                  <c:v>44754</c:v>
                </c:pt>
                <c:pt idx="9">
                  <c:v>44755</c:v>
                </c:pt>
                <c:pt idx="10">
                  <c:v>44756</c:v>
                </c:pt>
                <c:pt idx="11">
                  <c:v>44757</c:v>
                </c:pt>
                <c:pt idx="12">
                  <c:v>44760</c:v>
                </c:pt>
                <c:pt idx="13">
                  <c:v>44761</c:v>
                </c:pt>
                <c:pt idx="14">
                  <c:v>44762</c:v>
                </c:pt>
                <c:pt idx="15">
                  <c:v>44763</c:v>
                </c:pt>
                <c:pt idx="16">
                  <c:v>44764</c:v>
                </c:pt>
                <c:pt idx="17">
                  <c:v>44767</c:v>
                </c:pt>
                <c:pt idx="18">
                  <c:v>44768</c:v>
                </c:pt>
                <c:pt idx="19">
                  <c:v>44769</c:v>
                </c:pt>
                <c:pt idx="20">
                  <c:v>44770</c:v>
                </c:pt>
                <c:pt idx="21">
                  <c:v>44771</c:v>
                </c:pt>
                <c:pt idx="22">
                  <c:v>44774</c:v>
                </c:pt>
                <c:pt idx="23">
                  <c:v>44775</c:v>
                </c:pt>
                <c:pt idx="24">
                  <c:v>44776</c:v>
                </c:pt>
                <c:pt idx="25">
                  <c:v>44777</c:v>
                </c:pt>
                <c:pt idx="26">
                  <c:v>44778</c:v>
                </c:pt>
                <c:pt idx="27">
                  <c:v>44781</c:v>
                </c:pt>
                <c:pt idx="28">
                  <c:v>44782</c:v>
                </c:pt>
                <c:pt idx="29">
                  <c:v>44783</c:v>
                </c:pt>
                <c:pt idx="30">
                  <c:v>44784</c:v>
                </c:pt>
                <c:pt idx="31">
                  <c:v>44785</c:v>
                </c:pt>
                <c:pt idx="32">
                  <c:v>44788</c:v>
                </c:pt>
                <c:pt idx="33">
                  <c:v>44789</c:v>
                </c:pt>
                <c:pt idx="34">
                  <c:v>44790</c:v>
                </c:pt>
                <c:pt idx="35">
                  <c:v>44791</c:v>
                </c:pt>
                <c:pt idx="36">
                  <c:v>44792</c:v>
                </c:pt>
                <c:pt idx="37">
                  <c:v>44795</c:v>
                </c:pt>
                <c:pt idx="38">
                  <c:v>44796</c:v>
                </c:pt>
                <c:pt idx="39">
                  <c:v>44797</c:v>
                </c:pt>
                <c:pt idx="40">
                  <c:v>44798</c:v>
                </c:pt>
                <c:pt idx="41">
                  <c:v>44799</c:v>
                </c:pt>
                <c:pt idx="42">
                  <c:v>44802</c:v>
                </c:pt>
                <c:pt idx="43">
                  <c:v>44803</c:v>
                </c:pt>
                <c:pt idx="44">
                  <c:v>44804</c:v>
                </c:pt>
                <c:pt idx="45">
                  <c:v>44805</c:v>
                </c:pt>
                <c:pt idx="46">
                  <c:v>44806</c:v>
                </c:pt>
                <c:pt idx="47">
                  <c:v>44809</c:v>
                </c:pt>
                <c:pt idx="48">
                  <c:v>44810</c:v>
                </c:pt>
                <c:pt idx="49">
                  <c:v>44811</c:v>
                </c:pt>
                <c:pt idx="50">
                  <c:v>44812</c:v>
                </c:pt>
                <c:pt idx="51">
                  <c:v>44813</c:v>
                </c:pt>
                <c:pt idx="52">
                  <c:v>44816</c:v>
                </c:pt>
                <c:pt idx="53">
                  <c:v>44817</c:v>
                </c:pt>
                <c:pt idx="54">
                  <c:v>44818</c:v>
                </c:pt>
                <c:pt idx="55">
                  <c:v>44819</c:v>
                </c:pt>
                <c:pt idx="56">
                  <c:v>44820</c:v>
                </c:pt>
                <c:pt idx="57">
                  <c:v>44823</c:v>
                </c:pt>
                <c:pt idx="58">
                  <c:v>44824</c:v>
                </c:pt>
                <c:pt idx="59">
                  <c:v>44825</c:v>
                </c:pt>
                <c:pt idx="60">
                  <c:v>44826</c:v>
                </c:pt>
                <c:pt idx="61">
                  <c:v>44827</c:v>
                </c:pt>
                <c:pt idx="62">
                  <c:v>44830</c:v>
                </c:pt>
                <c:pt idx="63">
                  <c:v>44831</c:v>
                </c:pt>
                <c:pt idx="64">
                  <c:v>44832</c:v>
                </c:pt>
                <c:pt idx="65">
                  <c:v>44833</c:v>
                </c:pt>
                <c:pt idx="66">
                  <c:v>44834</c:v>
                </c:pt>
                <c:pt idx="67">
                  <c:v>44837</c:v>
                </c:pt>
                <c:pt idx="68">
                  <c:v>44838</c:v>
                </c:pt>
                <c:pt idx="69">
                  <c:v>44839</c:v>
                </c:pt>
                <c:pt idx="70">
                  <c:v>44840</c:v>
                </c:pt>
                <c:pt idx="71">
                  <c:v>44841</c:v>
                </c:pt>
                <c:pt idx="72">
                  <c:v>44844</c:v>
                </c:pt>
                <c:pt idx="73">
                  <c:v>44845</c:v>
                </c:pt>
                <c:pt idx="74">
                  <c:v>44846</c:v>
                </c:pt>
                <c:pt idx="75">
                  <c:v>44847</c:v>
                </c:pt>
                <c:pt idx="76">
                  <c:v>44848</c:v>
                </c:pt>
                <c:pt idx="77">
                  <c:v>44851</c:v>
                </c:pt>
                <c:pt idx="78">
                  <c:v>44852</c:v>
                </c:pt>
                <c:pt idx="79">
                  <c:v>44853</c:v>
                </c:pt>
                <c:pt idx="80">
                  <c:v>44854</c:v>
                </c:pt>
                <c:pt idx="81">
                  <c:v>44855</c:v>
                </c:pt>
                <c:pt idx="82">
                  <c:v>44858</c:v>
                </c:pt>
                <c:pt idx="83">
                  <c:v>44859</c:v>
                </c:pt>
                <c:pt idx="84">
                  <c:v>44860</c:v>
                </c:pt>
                <c:pt idx="85">
                  <c:v>44861</c:v>
                </c:pt>
                <c:pt idx="86">
                  <c:v>44862</c:v>
                </c:pt>
                <c:pt idx="87">
                  <c:v>44865</c:v>
                </c:pt>
                <c:pt idx="88">
                  <c:v>44866</c:v>
                </c:pt>
                <c:pt idx="89">
                  <c:v>44867</c:v>
                </c:pt>
                <c:pt idx="90">
                  <c:v>44868</c:v>
                </c:pt>
                <c:pt idx="91">
                  <c:v>44869</c:v>
                </c:pt>
                <c:pt idx="92">
                  <c:v>44872</c:v>
                </c:pt>
                <c:pt idx="93">
                  <c:v>44873</c:v>
                </c:pt>
                <c:pt idx="94">
                  <c:v>44874</c:v>
                </c:pt>
                <c:pt idx="95">
                  <c:v>44875</c:v>
                </c:pt>
                <c:pt idx="96">
                  <c:v>44876</c:v>
                </c:pt>
                <c:pt idx="97">
                  <c:v>44879</c:v>
                </c:pt>
                <c:pt idx="98">
                  <c:v>44880</c:v>
                </c:pt>
                <c:pt idx="99">
                  <c:v>44881</c:v>
                </c:pt>
                <c:pt idx="100">
                  <c:v>44882</c:v>
                </c:pt>
                <c:pt idx="101">
                  <c:v>44883</c:v>
                </c:pt>
                <c:pt idx="102">
                  <c:v>44886</c:v>
                </c:pt>
                <c:pt idx="103">
                  <c:v>44887</c:v>
                </c:pt>
                <c:pt idx="104">
                  <c:v>44888</c:v>
                </c:pt>
                <c:pt idx="105">
                  <c:v>44889</c:v>
                </c:pt>
                <c:pt idx="106">
                  <c:v>44890</c:v>
                </c:pt>
                <c:pt idx="107">
                  <c:v>44893</c:v>
                </c:pt>
                <c:pt idx="108">
                  <c:v>44894</c:v>
                </c:pt>
                <c:pt idx="109">
                  <c:v>44895</c:v>
                </c:pt>
                <c:pt idx="110">
                  <c:v>44896</c:v>
                </c:pt>
                <c:pt idx="111">
                  <c:v>44897</c:v>
                </c:pt>
                <c:pt idx="112">
                  <c:v>44900</c:v>
                </c:pt>
                <c:pt idx="113">
                  <c:v>44901</c:v>
                </c:pt>
                <c:pt idx="114">
                  <c:v>44902</c:v>
                </c:pt>
                <c:pt idx="115">
                  <c:v>44903</c:v>
                </c:pt>
                <c:pt idx="116">
                  <c:v>44904</c:v>
                </c:pt>
                <c:pt idx="117">
                  <c:v>44907</c:v>
                </c:pt>
                <c:pt idx="118">
                  <c:v>44908</c:v>
                </c:pt>
                <c:pt idx="119">
                  <c:v>44909</c:v>
                </c:pt>
                <c:pt idx="120">
                  <c:v>44910</c:v>
                </c:pt>
                <c:pt idx="121">
                  <c:v>44911</c:v>
                </c:pt>
                <c:pt idx="122">
                  <c:v>44914</c:v>
                </c:pt>
                <c:pt idx="123">
                  <c:v>44915</c:v>
                </c:pt>
                <c:pt idx="124">
                  <c:v>44916</c:v>
                </c:pt>
                <c:pt idx="125">
                  <c:v>44917</c:v>
                </c:pt>
                <c:pt idx="126">
                  <c:v>44918</c:v>
                </c:pt>
                <c:pt idx="127">
                  <c:v>44921</c:v>
                </c:pt>
                <c:pt idx="128">
                  <c:v>44922</c:v>
                </c:pt>
                <c:pt idx="129">
                  <c:v>44923</c:v>
                </c:pt>
                <c:pt idx="130">
                  <c:v>44924</c:v>
                </c:pt>
                <c:pt idx="131">
                  <c:v>44925</c:v>
                </c:pt>
                <c:pt idx="132">
                  <c:v>44928</c:v>
                </c:pt>
                <c:pt idx="133">
                  <c:v>44929</c:v>
                </c:pt>
                <c:pt idx="134">
                  <c:v>44930</c:v>
                </c:pt>
                <c:pt idx="135">
                  <c:v>44931</c:v>
                </c:pt>
                <c:pt idx="136">
                  <c:v>44932</c:v>
                </c:pt>
                <c:pt idx="137">
                  <c:v>44935</c:v>
                </c:pt>
                <c:pt idx="138">
                  <c:v>44936</c:v>
                </c:pt>
                <c:pt idx="139">
                  <c:v>44937</c:v>
                </c:pt>
                <c:pt idx="140">
                  <c:v>44938</c:v>
                </c:pt>
                <c:pt idx="141">
                  <c:v>44939</c:v>
                </c:pt>
                <c:pt idx="142">
                  <c:v>44942</c:v>
                </c:pt>
                <c:pt idx="143">
                  <c:v>44943</c:v>
                </c:pt>
                <c:pt idx="144">
                  <c:v>44944</c:v>
                </c:pt>
                <c:pt idx="145">
                  <c:v>44945</c:v>
                </c:pt>
                <c:pt idx="146">
                  <c:v>44946</c:v>
                </c:pt>
                <c:pt idx="147">
                  <c:v>44949</c:v>
                </c:pt>
                <c:pt idx="148">
                  <c:v>44950</c:v>
                </c:pt>
                <c:pt idx="149">
                  <c:v>44951</c:v>
                </c:pt>
                <c:pt idx="150">
                  <c:v>44952</c:v>
                </c:pt>
                <c:pt idx="151">
                  <c:v>44953</c:v>
                </c:pt>
                <c:pt idx="152">
                  <c:v>44956</c:v>
                </c:pt>
                <c:pt idx="153">
                  <c:v>44957</c:v>
                </c:pt>
                <c:pt idx="154">
                  <c:v>44958</c:v>
                </c:pt>
                <c:pt idx="155">
                  <c:v>44959</c:v>
                </c:pt>
                <c:pt idx="156">
                  <c:v>44960</c:v>
                </c:pt>
                <c:pt idx="157">
                  <c:v>44963</c:v>
                </c:pt>
                <c:pt idx="158">
                  <c:v>44964</c:v>
                </c:pt>
                <c:pt idx="159">
                  <c:v>44965</c:v>
                </c:pt>
                <c:pt idx="160">
                  <c:v>44966</c:v>
                </c:pt>
                <c:pt idx="161">
                  <c:v>44967</c:v>
                </c:pt>
                <c:pt idx="162">
                  <c:v>44970</c:v>
                </c:pt>
                <c:pt idx="163">
                  <c:v>44971</c:v>
                </c:pt>
                <c:pt idx="164">
                  <c:v>44972</c:v>
                </c:pt>
                <c:pt idx="165">
                  <c:v>44973</c:v>
                </c:pt>
                <c:pt idx="166">
                  <c:v>44974</c:v>
                </c:pt>
                <c:pt idx="167">
                  <c:v>44977</c:v>
                </c:pt>
                <c:pt idx="168">
                  <c:v>44978</c:v>
                </c:pt>
                <c:pt idx="169">
                  <c:v>44979</c:v>
                </c:pt>
                <c:pt idx="170">
                  <c:v>44980</c:v>
                </c:pt>
                <c:pt idx="171">
                  <c:v>44981</c:v>
                </c:pt>
                <c:pt idx="172">
                  <c:v>44984</c:v>
                </c:pt>
                <c:pt idx="173">
                  <c:v>44985</c:v>
                </c:pt>
                <c:pt idx="174">
                  <c:v>44986</c:v>
                </c:pt>
                <c:pt idx="175">
                  <c:v>44987</c:v>
                </c:pt>
                <c:pt idx="176">
                  <c:v>44988</c:v>
                </c:pt>
                <c:pt idx="177">
                  <c:v>44991</c:v>
                </c:pt>
                <c:pt idx="178">
                  <c:v>44992</c:v>
                </c:pt>
                <c:pt idx="179">
                  <c:v>44993</c:v>
                </c:pt>
                <c:pt idx="180">
                  <c:v>44994</c:v>
                </c:pt>
                <c:pt idx="181">
                  <c:v>44995</c:v>
                </c:pt>
                <c:pt idx="182">
                  <c:v>44998</c:v>
                </c:pt>
                <c:pt idx="183">
                  <c:v>44999</c:v>
                </c:pt>
                <c:pt idx="184">
                  <c:v>45000</c:v>
                </c:pt>
                <c:pt idx="185">
                  <c:v>45001</c:v>
                </c:pt>
                <c:pt idx="186">
                  <c:v>45002</c:v>
                </c:pt>
                <c:pt idx="187">
                  <c:v>45005</c:v>
                </c:pt>
                <c:pt idx="188">
                  <c:v>45006</c:v>
                </c:pt>
                <c:pt idx="189">
                  <c:v>45007</c:v>
                </c:pt>
                <c:pt idx="190">
                  <c:v>45008</c:v>
                </c:pt>
                <c:pt idx="191">
                  <c:v>45009</c:v>
                </c:pt>
                <c:pt idx="192">
                  <c:v>45012</c:v>
                </c:pt>
                <c:pt idx="193">
                  <c:v>45013</c:v>
                </c:pt>
                <c:pt idx="194">
                  <c:v>45014</c:v>
                </c:pt>
                <c:pt idx="195">
                  <c:v>45015</c:v>
                </c:pt>
                <c:pt idx="196">
                  <c:v>45016</c:v>
                </c:pt>
                <c:pt idx="197">
                  <c:v>45019</c:v>
                </c:pt>
                <c:pt idx="198">
                  <c:v>45020</c:v>
                </c:pt>
                <c:pt idx="199">
                  <c:v>45021</c:v>
                </c:pt>
                <c:pt idx="200">
                  <c:v>45022</c:v>
                </c:pt>
                <c:pt idx="201">
                  <c:v>45023</c:v>
                </c:pt>
                <c:pt idx="202">
                  <c:v>45026</c:v>
                </c:pt>
                <c:pt idx="203">
                  <c:v>45027</c:v>
                </c:pt>
                <c:pt idx="204">
                  <c:v>45028</c:v>
                </c:pt>
                <c:pt idx="205">
                  <c:v>45029</c:v>
                </c:pt>
                <c:pt idx="206">
                  <c:v>45030</c:v>
                </c:pt>
                <c:pt idx="207">
                  <c:v>45033</c:v>
                </c:pt>
                <c:pt idx="208">
                  <c:v>45034</c:v>
                </c:pt>
                <c:pt idx="209">
                  <c:v>45035</c:v>
                </c:pt>
                <c:pt idx="210">
                  <c:v>45036</c:v>
                </c:pt>
                <c:pt idx="211">
                  <c:v>45037</c:v>
                </c:pt>
                <c:pt idx="212">
                  <c:v>45040</c:v>
                </c:pt>
                <c:pt idx="213">
                  <c:v>45041</c:v>
                </c:pt>
                <c:pt idx="214">
                  <c:v>45042</c:v>
                </c:pt>
                <c:pt idx="215">
                  <c:v>45043</c:v>
                </c:pt>
                <c:pt idx="216">
                  <c:v>45044</c:v>
                </c:pt>
                <c:pt idx="217">
                  <c:v>45047</c:v>
                </c:pt>
                <c:pt idx="218">
                  <c:v>45048</c:v>
                </c:pt>
                <c:pt idx="219">
                  <c:v>45049</c:v>
                </c:pt>
                <c:pt idx="220">
                  <c:v>45050</c:v>
                </c:pt>
                <c:pt idx="221">
                  <c:v>45051</c:v>
                </c:pt>
                <c:pt idx="222">
                  <c:v>45054</c:v>
                </c:pt>
                <c:pt idx="223">
                  <c:v>45055</c:v>
                </c:pt>
                <c:pt idx="224">
                  <c:v>45056</c:v>
                </c:pt>
                <c:pt idx="225">
                  <c:v>45057</c:v>
                </c:pt>
                <c:pt idx="226">
                  <c:v>45058</c:v>
                </c:pt>
                <c:pt idx="227">
                  <c:v>45061</c:v>
                </c:pt>
                <c:pt idx="228">
                  <c:v>45062</c:v>
                </c:pt>
                <c:pt idx="229">
                  <c:v>45063</c:v>
                </c:pt>
                <c:pt idx="230">
                  <c:v>45064</c:v>
                </c:pt>
                <c:pt idx="231">
                  <c:v>45065</c:v>
                </c:pt>
                <c:pt idx="232">
                  <c:v>45068</c:v>
                </c:pt>
                <c:pt idx="233">
                  <c:v>45069</c:v>
                </c:pt>
                <c:pt idx="234">
                  <c:v>45070</c:v>
                </c:pt>
                <c:pt idx="235">
                  <c:v>45071</c:v>
                </c:pt>
                <c:pt idx="236">
                  <c:v>45072</c:v>
                </c:pt>
                <c:pt idx="237">
                  <c:v>45075</c:v>
                </c:pt>
                <c:pt idx="238">
                  <c:v>45076</c:v>
                </c:pt>
                <c:pt idx="239">
                  <c:v>45077</c:v>
                </c:pt>
                <c:pt idx="240">
                  <c:v>45078</c:v>
                </c:pt>
                <c:pt idx="241">
                  <c:v>45079</c:v>
                </c:pt>
                <c:pt idx="242">
                  <c:v>45082</c:v>
                </c:pt>
                <c:pt idx="243">
                  <c:v>45083</c:v>
                </c:pt>
                <c:pt idx="244">
                  <c:v>45084</c:v>
                </c:pt>
                <c:pt idx="245">
                  <c:v>45085</c:v>
                </c:pt>
                <c:pt idx="246">
                  <c:v>45086</c:v>
                </c:pt>
                <c:pt idx="247">
                  <c:v>45089</c:v>
                </c:pt>
                <c:pt idx="248">
                  <c:v>45090</c:v>
                </c:pt>
                <c:pt idx="249">
                  <c:v>45091</c:v>
                </c:pt>
                <c:pt idx="250">
                  <c:v>45092</c:v>
                </c:pt>
                <c:pt idx="251">
                  <c:v>45093</c:v>
                </c:pt>
                <c:pt idx="252">
                  <c:v>45096</c:v>
                </c:pt>
                <c:pt idx="253">
                  <c:v>45097</c:v>
                </c:pt>
                <c:pt idx="254">
                  <c:v>45098</c:v>
                </c:pt>
                <c:pt idx="255">
                  <c:v>45099</c:v>
                </c:pt>
                <c:pt idx="256">
                  <c:v>45100</c:v>
                </c:pt>
                <c:pt idx="257">
                  <c:v>45103</c:v>
                </c:pt>
                <c:pt idx="258">
                  <c:v>45104</c:v>
                </c:pt>
                <c:pt idx="259">
                  <c:v>45105</c:v>
                </c:pt>
                <c:pt idx="260">
                  <c:v>45106</c:v>
                </c:pt>
                <c:pt idx="261">
                  <c:v>45107</c:v>
                </c:pt>
              </c:numCache>
            </c:numRef>
          </c:cat>
          <c:val>
            <c:numRef>
              <c:f>Sheet1!$B$2:$B$263</c:f>
              <c:numCache>
                <c:formatCode>_(* #,##0.000_);_(* \(#,##0.000\);_(* "-"??_);_(@_)</c:formatCode>
                <c:ptCount val="262"/>
                <c:pt idx="0">
                  <c:v>266.42004481284602</c:v>
                </c:pt>
                <c:pt idx="1">
                  <c:v>267.45127349676801</c:v>
                </c:pt>
                <c:pt idx="2">
                  <c:v>268.22087860419202</c:v>
                </c:pt>
                <c:pt idx="3">
                  <c:v>266.92984777691203</c:v>
                </c:pt>
                <c:pt idx="4">
                  <c:v>267.28723131472202</c:v>
                </c:pt>
                <c:pt idx="5">
                  <c:v>271.52718257783403</c:v>
                </c:pt>
                <c:pt idx="6">
                  <c:v>271.849777696871</c:v>
                </c:pt>
                <c:pt idx="7">
                  <c:v>268.38805399099999</c:v>
                </c:pt>
                <c:pt idx="8">
                  <c:v>266.28715417289499</c:v>
                </c:pt>
                <c:pt idx="9">
                  <c:v>265.51109980570101</c:v>
                </c:pt>
                <c:pt idx="10">
                  <c:v>263.18363850562997</c:v>
                </c:pt>
                <c:pt idx="11">
                  <c:v>267.48778723400699</c:v>
                </c:pt>
                <c:pt idx="12">
                  <c:v>267.98757013577602</c:v>
                </c:pt>
                <c:pt idx="13">
                  <c:v>273.58510307725101</c:v>
                </c:pt>
                <c:pt idx="14">
                  <c:v>275.23808604927598</c:v>
                </c:pt>
                <c:pt idx="15">
                  <c:v>277.22087614698501</c:v>
                </c:pt>
                <c:pt idx="16">
                  <c:v>276.00969192935202</c:v>
                </c:pt>
                <c:pt idx="17">
                  <c:v>275.95106261301498</c:v>
                </c:pt>
                <c:pt idx="18">
                  <c:v>273.57603449204299</c:v>
                </c:pt>
                <c:pt idx="19">
                  <c:v>278.25825896766599</c:v>
                </c:pt>
                <c:pt idx="20">
                  <c:v>281.73418100031199</c:v>
                </c:pt>
                <c:pt idx="21">
                  <c:v>285.02482902200001</c:v>
                </c:pt>
                <c:pt idx="22">
                  <c:v>285.33860607268002</c:v>
                </c:pt>
                <c:pt idx="23">
                  <c:v>283.067718431608</c:v>
                </c:pt>
                <c:pt idx="24">
                  <c:v>285.612814142925</c:v>
                </c:pt>
                <c:pt idx="25">
                  <c:v>286.51513656881298</c:v>
                </c:pt>
                <c:pt idx="26">
                  <c:v>285.90429291614799</c:v>
                </c:pt>
                <c:pt idx="27">
                  <c:v>286.498910060166</c:v>
                </c:pt>
                <c:pt idx="28">
                  <c:v>285.10652624542001</c:v>
                </c:pt>
                <c:pt idx="29">
                  <c:v>290.50663048323997</c:v>
                </c:pt>
                <c:pt idx="30">
                  <c:v>291.01993821080498</c:v>
                </c:pt>
                <c:pt idx="31">
                  <c:v>294.18468624312101</c:v>
                </c:pt>
                <c:pt idx="32">
                  <c:v>294.87529414915002</c:v>
                </c:pt>
                <c:pt idx="33">
                  <c:v>295.04127272906999</c:v>
                </c:pt>
                <c:pt idx="34">
                  <c:v>293.12548905145201</c:v>
                </c:pt>
                <c:pt idx="35">
                  <c:v>293.32325404771598</c:v>
                </c:pt>
                <c:pt idx="36">
                  <c:v>289.49182226217101</c:v>
                </c:pt>
                <c:pt idx="37">
                  <c:v>284.43661659243901</c:v>
                </c:pt>
                <c:pt idx="38">
                  <c:v>283.83767707202799</c:v>
                </c:pt>
                <c:pt idx="39">
                  <c:v>284.23051224890401</c:v>
                </c:pt>
                <c:pt idx="40">
                  <c:v>287.83002291816399</c:v>
                </c:pt>
                <c:pt idx="41">
                  <c:v>281.09069986902398</c:v>
                </c:pt>
                <c:pt idx="42">
                  <c:v>278.24224185130203</c:v>
                </c:pt>
                <c:pt idx="43">
                  <c:v>276.12883214644899</c:v>
                </c:pt>
                <c:pt idx="44">
                  <c:v>274.53166868611299</c:v>
                </c:pt>
                <c:pt idx="45">
                  <c:v>272.46856443132901</c:v>
                </c:pt>
                <c:pt idx="46">
                  <c:v>271.88533151877402</c:v>
                </c:pt>
                <c:pt idx="47">
                  <c:v>270.97601418137901</c:v>
                </c:pt>
                <c:pt idx="48">
                  <c:v>269.820344891253</c:v>
                </c:pt>
                <c:pt idx="49">
                  <c:v>272.25504991293701</c:v>
                </c:pt>
                <c:pt idx="50">
                  <c:v>274.351851283906</c:v>
                </c:pt>
                <c:pt idx="51">
                  <c:v>279.10868969127199</c:v>
                </c:pt>
                <c:pt idx="52">
                  <c:v>282.73510675101801</c:v>
                </c:pt>
                <c:pt idx="53">
                  <c:v>273.54912306189198</c:v>
                </c:pt>
                <c:pt idx="54">
                  <c:v>272.88764881204798</c:v>
                </c:pt>
                <c:pt idx="55">
                  <c:v>270.396336685969</c:v>
                </c:pt>
                <c:pt idx="56">
                  <c:v>267.84046760809701</c:v>
                </c:pt>
                <c:pt idx="57">
                  <c:v>268.712996634278</c:v>
                </c:pt>
                <c:pt idx="58">
                  <c:v>266.50132430023802</c:v>
                </c:pt>
                <c:pt idx="59">
                  <c:v>262.60979864829102</c:v>
                </c:pt>
                <c:pt idx="60">
                  <c:v>259.79443544269498</c:v>
                </c:pt>
                <c:pt idx="61">
                  <c:v>254.556174417297</c:v>
                </c:pt>
                <c:pt idx="62">
                  <c:v>251.22716460055199</c:v>
                </c:pt>
                <c:pt idx="63">
                  <c:v>250.91793044027199</c:v>
                </c:pt>
                <c:pt idx="64">
                  <c:v>253.66429247778601</c:v>
                </c:pt>
                <c:pt idx="65">
                  <c:v>250.27002904690201</c:v>
                </c:pt>
                <c:pt idx="66">
                  <c:v>248.25094395343399</c:v>
                </c:pt>
                <c:pt idx="67">
                  <c:v>253.02176962389899</c:v>
                </c:pt>
                <c:pt idx="68">
                  <c:v>261.172040954853</c:v>
                </c:pt>
                <c:pt idx="69">
                  <c:v>260.60473858722798</c:v>
                </c:pt>
                <c:pt idx="70">
                  <c:v>258.66366750436799</c:v>
                </c:pt>
                <c:pt idx="71">
                  <c:v>252.63521984001801</c:v>
                </c:pt>
                <c:pt idx="72">
                  <c:v>250.17646029574101</c:v>
                </c:pt>
                <c:pt idx="73">
                  <c:v>247.748920071453</c:v>
                </c:pt>
                <c:pt idx="74">
                  <c:v>246.98043460847799</c:v>
                </c:pt>
                <c:pt idx="75">
                  <c:v>250.73864667258201</c:v>
                </c:pt>
                <c:pt idx="76">
                  <c:v>247.77048654564501</c:v>
                </c:pt>
                <c:pt idx="77">
                  <c:v>252.96873761704401</c:v>
                </c:pt>
                <c:pt idx="78">
                  <c:v>255.805880060102</c:v>
                </c:pt>
                <c:pt idx="79">
                  <c:v>253.66952518276301</c:v>
                </c:pt>
                <c:pt idx="80">
                  <c:v>252.716984852774</c:v>
                </c:pt>
                <c:pt idx="81">
                  <c:v>255.80540306194601</c:v>
                </c:pt>
                <c:pt idx="82">
                  <c:v>257.94477023389999</c:v>
                </c:pt>
                <c:pt idx="83">
                  <c:v>262.13173154995002</c:v>
                </c:pt>
                <c:pt idx="84">
                  <c:v>262.19563903018297</c:v>
                </c:pt>
                <c:pt idx="85">
                  <c:v>261.32202468719697</c:v>
                </c:pt>
                <c:pt idx="86">
                  <c:v>264.37239936458502</c:v>
                </c:pt>
                <c:pt idx="87">
                  <c:v>263.23215356576299</c:v>
                </c:pt>
                <c:pt idx="88">
                  <c:v>263.72714220401099</c:v>
                </c:pt>
                <c:pt idx="89">
                  <c:v>259.575941403596</c:v>
                </c:pt>
                <c:pt idx="90">
                  <c:v>256.251508765197</c:v>
                </c:pt>
                <c:pt idx="91">
                  <c:v>260.68916412773001</c:v>
                </c:pt>
                <c:pt idx="92">
                  <c:v>263.548759294109</c:v>
                </c:pt>
                <c:pt idx="93">
                  <c:v>265.607857764946</c:v>
                </c:pt>
                <c:pt idx="94">
                  <c:v>261.45573979426302</c:v>
                </c:pt>
                <c:pt idx="95">
                  <c:v>272.90993174210001</c:v>
                </c:pt>
                <c:pt idx="96">
                  <c:v>277.85915919451497</c:v>
                </c:pt>
                <c:pt idx="97">
                  <c:v>276.15216012506897</c:v>
                </c:pt>
                <c:pt idx="98">
                  <c:v>279.08812028014302</c:v>
                </c:pt>
                <c:pt idx="99">
                  <c:v>276.99829238791801</c:v>
                </c:pt>
                <c:pt idx="100">
                  <c:v>275.24984972144699</c:v>
                </c:pt>
                <c:pt idx="101">
                  <c:v>276.81547127953797</c:v>
                </c:pt>
                <c:pt idx="102">
                  <c:v>274.75129028239297</c:v>
                </c:pt>
                <c:pt idx="103">
                  <c:v>277.92146916800903</c:v>
                </c:pt>
                <c:pt idx="104">
                  <c:v>280.119858616074</c:v>
                </c:pt>
                <c:pt idx="105">
                  <c:v>281.35718478330602</c:v>
                </c:pt>
                <c:pt idx="106">
                  <c:v>281.00593990874398</c:v>
                </c:pt>
                <c:pt idx="107">
                  <c:v>277.41099270268398</c:v>
                </c:pt>
                <c:pt idx="108">
                  <c:v>277.64595443172999</c:v>
                </c:pt>
                <c:pt idx="109">
                  <c:v>283.64933259163303</c:v>
                </c:pt>
                <c:pt idx="110">
                  <c:v>285.74769629330501</c:v>
                </c:pt>
                <c:pt idx="111">
                  <c:v>284.86954593130503</c:v>
                </c:pt>
                <c:pt idx="112">
                  <c:v>281.79620118010598</c:v>
                </c:pt>
                <c:pt idx="113">
                  <c:v>278.27586016429001</c:v>
                </c:pt>
                <c:pt idx="114">
                  <c:v>277.11116432350298</c:v>
                </c:pt>
                <c:pt idx="115">
                  <c:v>278.94256111062202</c:v>
                </c:pt>
                <c:pt idx="116">
                  <c:v>278.55239762314102</c:v>
                </c:pt>
                <c:pt idx="117">
                  <c:v>280.00867003145402</c:v>
                </c:pt>
                <c:pt idx="118">
                  <c:v>283.03688970755002</c:v>
                </c:pt>
                <c:pt idx="119">
                  <c:v>282.38920795833297</c:v>
                </c:pt>
                <c:pt idx="120">
                  <c:v>275.62797354410901</c:v>
                </c:pt>
                <c:pt idx="121">
                  <c:v>272.672961602133</c:v>
                </c:pt>
                <c:pt idx="122">
                  <c:v>270.81913696595302</c:v>
                </c:pt>
                <c:pt idx="123">
                  <c:v>271.26468758097701</c:v>
                </c:pt>
                <c:pt idx="124">
                  <c:v>274.50453168054099</c:v>
                </c:pt>
                <c:pt idx="125" formatCode="_(* #,##0.00_);_(* \(#,##0.00\);_(* &quot;-&quot;??_);_(@_)">
                  <c:v>271.92682331058199</c:v>
                </c:pt>
                <c:pt idx="126" formatCode="_(* #,##0.00_);_(* \(#,##0.00\);_(* &quot;-&quot;??_);_(@_)">
                  <c:v>272.56079405030198</c:v>
                </c:pt>
                <c:pt idx="127" formatCode="_(* #,##0.00_);_(* \(#,##0.00\);_(* &quot;-&quot;??_);_(@_)">
                  <c:v>272.64266199125501</c:v>
                </c:pt>
                <c:pt idx="128" formatCode="_(* #,##0.00_);_(* \(#,##0.00\);_(* &quot;-&quot;??_);_(@_)">
                  <c:v>272.32371577163599</c:v>
                </c:pt>
                <c:pt idx="129" formatCode="_(* #,##0.00_);_(* \(#,##0.00\);_(* &quot;-&quot;??_);_(@_)">
                  <c:v>269.99394828512101</c:v>
                </c:pt>
                <c:pt idx="130" formatCode="_(* #,##0.00_);_(* \(#,##0.00\);_(* &quot;-&quot;??_);_(@_)">
                  <c:v>273.37877420774902</c:v>
                </c:pt>
                <c:pt idx="131" formatCode="_(* #,##0.00_);_(* \(#,##0.00\);_(* &quot;-&quot;??_);_(@_)">
                  <c:v>272.48745937453799</c:v>
                </c:pt>
                <c:pt idx="132" formatCode="_(* #,##0.00_);_(* \(#,##0.00\);_(* &quot;-&quot;??_);_(@_)">
                  <c:v>272.91092017295301</c:v>
                </c:pt>
                <c:pt idx="133" formatCode="_(* #,##0.00_);_(* \(#,##0.00\);_(* &quot;-&quot;??_);_(@_)">
                  <c:v>272.53605404499598</c:v>
                </c:pt>
                <c:pt idx="134" formatCode="_(* #,##0.00_);_(* \(#,##0.00\);_(* &quot;-&quot;??_);_(@_)">
                  <c:v>275.09444122938697</c:v>
                </c:pt>
                <c:pt idx="135" formatCode="_(* #,##0.00_);_(* \(#,##0.00\);_(* &quot;-&quot;??_);_(@_)">
                  <c:v>272.67501984052302</c:v>
                </c:pt>
                <c:pt idx="136" formatCode="_(* #,##0.00_);_(* \(#,##0.00\);_(* &quot;-&quot;??_);_(@_)">
                  <c:v>277.94592439192701</c:v>
                </c:pt>
                <c:pt idx="137" formatCode="_(* #,##0.00_);_(* \(#,##0.00\);_(* &quot;-&quot;??_);_(@_)">
                  <c:v>280.01790936329297</c:v>
                </c:pt>
                <c:pt idx="138" formatCode="_(* #,##0.00_);_(* \(#,##0.00\);_(* &quot;-&quot;??_);_(@_)">
                  <c:v>280.78228351907501</c:v>
                </c:pt>
                <c:pt idx="139" formatCode="_(* #,##0.00_);_(* \(#,##0.00\);_(* &quot;-&quot;??_);_(@_)">
                  <c:v>283.62254720927001</c:v>
                </c:pt>
                <c:pt idx="140" formatCode="_(* #,##0.00_);_(* \(#,##0.00\);_(* &quot;-&quot;??_);_(@_)">
                  <c:v>285.48388325298498</c:v>
                </c:pt>
                <c:pt idx="141" formatCode="_(* #,##0.00_);_(* \(#,##0.00\);_(* &quot;-&quot;??_);_(@_)">
                  <c:v>287.310301310775</c:v>
                </c:pt>
                <c:pt idx="142" formatCode="_(* #,##0.00_);_(* \(#,##0.00\);_(* &quot;-&quot;??_);_(@_)">
                  <c:v>287.36389956464302</c:v>
                </c:pt>
                <c:pt idx="143" formatCode="_(* #,##0.00_);_(* \(#,##0.00\);_(* &quot;-&quot;??_);_(@_)">
                  <c:v>287.30431448765</c:v>
                </c:pt>
                <c:pt idx="144" formatCode="_(* #,##0.00_);_(* \(#,##0.00\);_(* &quot;-&quot;??_);_(@_)">
                  <c:v>285.26075446697303</c:v>
                </c:pt>
                <c:pt idx="145" formatCode="_(* #,##0.00_);_(* \(#,##0.00\);_(* &quot;-&quot;??_);_(@_)">
                  <c:v>282.585472395534</c:v>
                </c:pt>
                <c:pt idx="146" formatCode="_(* #,##0.00_);_(* \(#,##0.00\);_(* &quot;-&quot;??_);_(@_)">
                  <c:v>286.58123462055897</c:v>
                </c:pt>
                <c:pt idx="147" formatCode="_(* #,##0.00_);_(* \(#,##0.00\);_(* &quot;-&quot;??_);_(@_)">
                  <c:v>289.41696570955003</c:v>
                </c:pt>
                <c:pt idx="148" formatCode="_(* #,##0.00_);_(* \(#,##0.00\);_(* &quot;-&quot;??_);_(@_)">
                  <c:v>289.52981444927701</c:v>
                </c:pt>
                <c:pt idx="149" formatCode="_(* #,##0.00_);_(* \(#,##0.00\);_(* &quot;-&quot;??_);_(@_)">
                  <c:v>289.67397861108998</c:v>
                </c:pt>
                <c:pt idx="150" formatCode="_(* #,##0.00_);_(* \(#,##0.00\);_(* &quot;-&quot;??_);_(@_)">
                  <c:v>291.98320316905398</c:v>
                </c:pt>
                <c:pt idx="151" formatCode="_(* #,##0.00_);_(* \(#,##0.00\);_(* &quot;-&quot;??_);_(@_)">
                  <c:v>292.71195067301198</c:v>
                </c:pt>
                <c:pt idx="152" formatCode="_(* #,##0.00_);_(* \(#,##0.00\);_(* &quot;-&quot;??_);_(@_)">
                  <c:v>290.02949781644003</c:v>
                </c:pt>
                <c:pt idx="153" formatCode="_(* #,##0.00_);_(* \(#,##0.00\);_(* &quot;-&quot;??_);_(@_)">
                  <c:v>292.01850465389299</c:v>
                </c:pt>
                <c:pt idx="154" formatCode="_(* #,##0.00_);_(* \(#,##0.00\);_(* &quot;-&quot;??_);_(@_)">
                  <c:v>294.70063662426401</c:v>
                </c:pt>
                <c:pt idx="155" formatCode="_(* #,##0.00_);_(* \(#,##0.00\);_(* &quot;-&quot;??_);_(@_)">
                  <c:v>298.31876581121298</c:v>
                </c:pt>
                <c:pt idx="156" formatCode="_(* #,##0.00_);_(* \(#,##0.00\);_(* &quot;-&quot;??_);_(@_)">
                  <c:v>295.58900265935802</c:v>
                </c:pt>
                <c:pt idx="157" formatCode="_(* #,##0.00_);_(* \(#,##0.00\);_(* &quot;-&quot;??_);_(@_)">
                  <c:v>292.29822424455301</c:v>
                </c:pt>
                <c:pt idx="158" formatCode="_(* #,##0.00_);_(* \(#,##0.00\);_(* &quot;-&quot;??_);_(@_)">
                  <c:v>294.83584460032898</c:v>
                </c:pt>
                <c:pt idx="159" formatCode="_(* #,##0.00_);_(* \(#,##0.00\);_(* &quot;-&quot;??_);_(@_)">
                  <c:v>293.281541200969</c:v>
                </c:pt>
                <c:pt idx="160" formatCode="_(* #,##0.00_);_(* \(#,##0.00\);_(* &quot;-&quot;??_);_(@_)">
                  <c:v>292.36510539386302</c:v>
                </c:pt>
                <c:pt idx="161" formatCode="_(* #,##0.00_);_(* \(#,##0.00\);_(* &quot;-&quot;??_);_(@_)">
                  <c:v>291.43912654435002</c:v>
                </c:pt>
                <c:pt idx="162" formatCode="_(* #,##0.00_);_(* \(#,##0.00\);_(* &quot;-&quot;??_);_(@_)">
                  <c:v>293.88415535878897</c:v>
                </c:pt>
                <c:pt idx="163" formatCode="_(* #,##0.00_);_(* \(#,##0.00\);_(* &quot;-&quot;??_);_(@_)">
                  <c:v>294.17001706447502</c:v>
                </c:pt>
                <c:pt idx="164" formatCode="_(* #,##0.00_);_(* \(#,##0.00\);_(* &quot;-&quot;??_);_(@_)">
                  <c:v>294.16913078904702</c:v>
                </c:pt>
                <c:pt idx="165" formatCode="_(* #,##0.00_);_(* \(#,##0.00\);_(* &quot;-&quot;??_);_(@_)">
                  <c:v>292.09453676477398</c:v>
                </c:pt>
                <c:pt idx="166" formatCode="_(* #,##0.00_);_(* \(#,##0.00\);_(* &quot;-&quot;??_);_(@_)">
                  <c:v>290.742633079043</c:v>
                </c:pt>
                <c:pt idx="167" formatCode="_(* #,##0.00_);_(* \(#,##0.00\);_(* &quot;-&quot;??_);_(@_)">
                  <c:v>291.247096144262</c:v>
                </c:pt>
                <c:pt idx="168" formatCode="_(* #,##0.00_);_(* \(#,##0.00\);_(* &quot;-&quot;??_);_(@_)">
                  <c:v>286.938975913278</c:v>
                </c:pt>
                <c:pt idx="169" formatCode="_(* #,##0.00_);_(* \(#,##0.00\);_(* &quot;-&quot;??_);_(@_)">
                  <c:v>285.64923718119599</c:v>
                </c:pt>
                <c:pt idx="170" formatCode="_(* #,##0.00_);_(* \(#,##0.00\);_(* &quot;-&quot;??_);_(@_)">
                  <c:v>286.48219124232901</c:v>
                </c:pt>
                <c:pt idx="171" formatCode="_(* #,##0.00_);_(* \(#,##0.00\);_(* &quot;-&quot;??_);_(@_)">
                  <c:v>283.14196534036802</c:v>
                </c:pt>
                <c:pt idx="172" formatCode="_(* #,##0.00_);_(* \(#,##0.00\);_(* &quot;-&quot;??_);_(@_)">
                  <c:v>284.39432289411798</c:v>
                </c:pt>
                <c:pt idx="173" formatCode="_(* #,##0.00_);_(* \(#,##0.00\);_(* &quot;-&quot;??_);_(@_)">
                  <c:v>283.64925362174</c:v>
                </c:pt>
                <c:pt idx="174" formatCode="_(* #,##0.00_);_(* \(#,##0.00\);_(* &quot;-&quot;??_);_(@_)">
                  <c:v>283.58643316914703</c:v>
                </c:pt>
                <c:pt idx="175" formatCode="_(* #,##0.00_);_(* \(#,##0.00\);_(* &quot;-&quot;??_);_(@_)">
                  <c:v>284.70741182842698</c:v>
                </c:pt>
                <c:pt idx="176" formatCode="_(* #,##0.00_);_(* \(#,##0.00\);_(* &quot;-&quot;??_);_(@_)">
                  <c:v>288.54202150596501</c:v>
                </c:pt>
                <c:pt idx="177" formatCode="_(* #,##0.00_);_(* \(#,##0.00\);_(* &quot;-&quot;??_);_(@_)">
                  <c:v>289.356469420358</c:v>
                </c:pt>
                <c:pt idx="178" formatCode="_(* #,##0.00_);_(* \(#,##0.00\);_(* &quot;-&quot;??_);_(@_)">
                  <c:v>285.48016734218101</c:v>
                </c:pt>
                <c:pt idx="179" formatCode="_(* #,##0.00_);_(* \(#,##0.00\);_(* &quot;-&quot;??_);_(@_)">
                  <c:v>285.22032489255503</c:v>
                </c:pt>
                <c:pt idx="180" formatCode="_(* #,##0.00_);_(* \(#,##0.00\);_(* &quot;-&quot;??_);_(@_)">
                  <c:v>281.82925391406098</c:v>
                </c:pt>
                <c:pt idx="181" formatCode="_(* #,##0.00_);_(* \(#,##0.00\);_(* &quot;-&quot;??_);_(@_)">
                  <c:v>278.274640090133</c:v>
                </c:pt>
                <c:pt idx="182" formatCode="_(* #,##0.00_);_(* \(#,##0.00\);_(* &quot;-&quot;??_);_(@_)">
                  <c:v>277.20082845476998</c:v>
                </c:pt>
                <c:pt idx="183" formatCode="_(* #,##0.00_);_(* \(#,##0.00\);_(* &quot;-&quot;??_);_(@_)">
                  <c:v>279.57583170865098</c:v>
                </c:pt>
                <c:pt idx="184" formatCode="_(* #,##0.00_);_(* \(#,##0.00\);_(* &quot;-&quot;??_);_(@_)">
                  <c:v>276.30035836406603</c:v>
                </c:pt>
                <c:pt idx="185" formatCode="_(* #,##0.00_);_(* \(#,##0.00\);_(* &quot;-&quot;??_);_(@_)">
                  <c:v>279.88132860189597</c:v>
                </c:pt>
                <c:pt idx="186" formatCode="_(* #,##0.00_);_(* \(#,##0.00\);_(* &quot;-&quot;??_);_(@_)">
                  <c:v>278.18654253757097</c:v>
                </c:pt>
                <c:pt idx="187" formatCode="_(* #,##0.00_);_(* \(#,##0.00\);_(* &quot;-&quot;??_);_(@_)">
                  <c:v>279.97510327123399</c:v>
                </c:pt>
                <c:pt idx="188" formatCode="_(* #,##0.00_);_(* \(#,##0.00\);_(* &quot;-&quot;??_);_(@_)">
                  <c:v>283.41967728319503</c:v>
                </c:pt>
                <c:pt idx="189" formatCode="_(* #,##0.00_);_(* \(#,##0.00\);_(* &quot;-&quot;??_);_(@_)">
                  <c:v>281.33694125659798</c:v>
                </c:pt>
                <c:pt idx="190" formatCode="_(* #,##0.00_);_(* \(#,##0.00\);_(* &quot;-&quot;??_);_(@_)">
                  <c:v>282.88712473940501</c:v>
                </c:pt>
                <c:pt idx="191" formatCode="_(* #,##0.00_);_(* \(#,##0.00\);_(* &quot;-&quot;??_);_(@_)">
                  <c:v>282.33283242570002</c:v>
                </c:pt>
                <c:pt idx="192" formatCode="_(* #,##0.00_);_(* \(#,##0.00\);_(* &quot;-&quot;??_);_(@_)">
                  <c:v>283.00476260137901</c:v>
                </c:pt>
                <c:pt idx="193" formatCode="_(* #,##0.00_);_(* \(#,##0.00\);_(* &quot;-&quot;??_);_(@_)">
                  <c:v>283.44555327331199</c:v>
                </c:pt>
                <c:pt idx="194" formatCode="_(* #,##0.00_);_(* \(#,##0.00\);_(* &quot;-&quot;??_);_(@_)">
                  <c:v>286.9946341159</c:v>
                </c:pt>
                <c:pt idx="195" formatCode="_(* #,##0.00_);_(* \(#,##0.00\);_(* &quot;-&quot;??_);_(@_)">
                  <c:v>289.28044162359203</c:v>
                </c:pt>
                <c:pt idx="196" formatCode="_(* #,##0.00_);_(* \(#,##0.00\);_(* &quot;-&quot;??_);_(@_)">
                  <c:v>292.39489193314301</c:v>
                </c:pt>
                <c:pt idx="197" formatCode="_(* #,##0.00_);_(* \(#,##0.00\);_(* &quot;-&quot;??_);_(@_)">
                  <c:v>293.51289777873501</c:v>
                </c:pt>
                <c:pt idx="198" formatCode="_(* #,##0.00_);_(* \(#,##0.00\);_(* &quot;-&quot;??_);_(@_)">
                  <c:v>292.84556368440599</c:v>
                </c:pt>
                <c:pt idx="199" formatCode="_(* #,##0.00_);_(* \(#,##0.00\);_(* &quot;-&quot;??_);_(@_)">
                  <c:v>291.70018216230898</c:v>
                </c:pt>
                <c:pt idx="200" formatCode="_(* #,##0.00_);_(* \(#,##0.00\);_(* &quot;-&quot;??_);_(@_)">
                  <c:v>292.20415102101998</c:v>
                </c:pt>
                <c:pt idx="201" formatCode="_(* #,##0.00_);_(* \(#,##0.00\);_(* &quot;-&quot;??_);_(@_)">
                  <c:v>292.31554982117899</c:v>
                </c:pt>
                <c:pt idx="202" formatCode="_(* #,##0.00_);_(* \(#,##0.00\);_(* &quot;-&quot;??_);_(@_)">
                  <c:v>291.98731447813299</c:v>
                </c:pt>
                <c:pt idx="203" formatCode="_(* #,##0.00_);_(* \(#,##0.00\);_(* &quot;-&quot;??_);_(@_)">
                  <c:v>293.24775828037798</c:v>
                </c:pt>
                <c:pt idx="204" formatCode="_(* #,##0.00_);_(* \(#,##0.00\);_(* &quot;-&quot;??_);_(@_)">
                  <c:v>293.038852712172</c:v>
                </c:pt>
                <c:pt idx="205" formatCode="_(* #,##0.00_);_(* \(#,##0.00\);_(* &quot;-&quot;??_);_(@_)">
                  <c:v>296.32890531764701</c:v>
                </c:pt>
                <c:pt idx="206" formatCode="_(* #,##0.00_);_(* \(#,##0.00\);_(* &quot;-&quot;??_);_(@_)">
                  <c:v>296.13463647298897</c:v>
                </c:pt>
                <c:pt idx="207" formatCode="_(* #,##0.00_);_(* \(#,##0.00\);_(* &quot;-&quot;??_);_(@_)">
                  <c:v>296.38464760678897</c:v>
                </c:pt>
                <c:pt idx="208" formatCode="_(* #,##0.00_);_(* \(#,##0.00\);_(* &quot;-&quot;??_);_(@_)">
                  <c:v>297.09072445639799</c:v>
                </c:pt>
                <c:pt idx="209" formatCode="_(* #,##0.00_);_(* \(#,##0.00\);_(* &quot;-&quot;??_);_(@_)">
                  <c:v>296.53221100684499</c:v>
                </c:pt>
                <c:pt idx="210" formatCode="_(* #,##0.00_);_(* \(#,##0.00\);_(* &quot;-&quot;??_);_(@_)">
                  <c:v>295.52159302515099</c:v>
                </c:pt>
                <c:pt idx="211" formatCode="_(* #,##0.00_);_(* \(#,##0.00\);_(* &quot;-&quot;??_);_(@_)">
                  <c:v>295.286951333118</c:v>
                </c:pt>
                <c:pt idx="212" formatCode="_(* #,##0.00_);_(* \(#,##0.00\);_(* &quot;-&quot;??_);_(@_)">
                  <c:v>295.59522801649803</c:v>
                </c:pt>
                <c:pt idx="213" formatCode="_(* #,##0.00_);_(* \(#,##0.00\);_(* &quot;-&quot;??_);_(@_)">
                  <c:v>291.76049222893897</c:v>
                </c:pt>
                <c:pt idx="214" formatCode="_(* #,##0.00_);_(* \(#,##0.00\);_(* &quot;-&quot;??_);_(@_)">
                  <c:v>290.93825062153599</c:v>
                </c:pt>
                <c:pt idx="215" formatCode="_(* #,##0.00_);_(* \(#,##0.00\);_(* &quot;-&quot;??_);_(@_)">
                  <c:v>294.47329187895298</c:v>
                </c:pt>
                <c:pt idx="216" formatCode="_(* #,##0.00_);_(* \(#,##0.00\);_(* &quot;-&quot;??_);_(@_)">
                  <c:v>296.59735653276402</c:v>
                </c:pt>
                <c:pt idx="217" formatCode="_(* #,##0.00_);_(* \(#,##0.00\);_(* &quot;-&quot;??_);_(@_)">
                  <c:v>296.370559122749</c:v>
                </c:pt>
                <c:pt idx="218" formatCode="_(* #,##0.00_);_(* \(#,##0.00\);_(* &quot;-&quot;??_);_(@_)">
                  <c:v>293.44851330372001</c:v>
                </c:pt>
                <c:pt idx="219" formatCode="_(* #,##0.00_);_(* \(#,##0.00\);_(* &quot;-&quot;??_);_(@_)">
                  <c:v>292.693122806605</c:v>
                </c:pt>
                <c:pt idx="220" formatCode="_(* #,##0.00_);_(* \(#,##0.00\);_(* &quot;-&quot;??_);_(@_)">
                  <c:v>291.36703674892601</c:v>
                </c:pt>
                <c:pt idx="221" formatCode="_(* #,##0.00_);_(* \(#,##0.00\);_(* &quot;-&quot;??_);_(@_)">
                  <c:v>295.57351827574399</c:v>
                </c:pt>
                <c:pt idx="222" formatCode="_(* #,##0.00_);_(* \(#,##0.00\);_(* &quot;-&quot;??_);_(@_)">
                  <c:v>296.36263933165702</c:v>
                </c:pt>
                <c:pt idx="223" formatCode="_(* #,##0.00_);_(* \(#,##0.00\);_(* &quot;-&quot;??_);_(@_)">
                  <c:v>295.03942569797903</c:v>
                </c:pt>
                <c:pt idx="224" formatCode="_(* #,##0.00_);_(* \(#,##0.00\);_(* &quot;-&quot;??_);_(@_)">
                  <c:v>295.65505933022399</c:v>
                </c:pt>
                <c:pt idx="225" formatCode="_(* #,##0.00_);_(* \(#,##0.00\);_(* &quot;-&quot;??_);_(@_)">
                  <c:v>294.94656733402502</c:v>
                </c:pt>
                <c:pt idx="226" formatCode="_(* #,##0.00_);_(* \(#,##0.00\);_(* &quot;-&quot;??_);_(@_)">
                  <c:v>294.33503128569799</c:v>
                </c:pt>
                <c:pt idx="227" formatCode="_(* #,##0.00_);_(* \(#,##0.00\);_(* &quot;-&quot;??_);_(@_)">
                  <c:v>295.47334496980602</c:v>
                </c:pt>
                <c:pt idx="228" formatCode="_(* #,##0.00_);_(* \(#,##0.00\);_(* &quot;-&quot;??_);_(@_)">
                  <c:v>293.94994860949902</c:v>
                </c:pt>
                <c:pt idx="229" formatCode="_(* #,##0.00_);_(* \(#,##0.00\);_(* &quot;-&quot;??_);_(@_)">
                  <c:v>295.60706266708598</c:v>
                </c:pt>
                <c:pt idx="230" formatCode="_(* #,##0.00_);_(* \(#,##0.00\);_(* &quot;-&quot;??_);_(@_)">
                  <c:v>297.54001404471097</c:v>
                </c:pt>
                <c:pt idx="231" formatCode="_(* #,##0.00_);_(* \(#,##0.00\);_(* &quot;-&quot;??_);_(@_)">
                  <c:v>297.77772465322403</c:v>
                </c:pt>
                <c:pt idx="232" formatCode="_(* #,##0.00_);_(* \(#,##0.00\);_(* &quot;-&quot;??_);_(@_)">
                  <c:v>298.307206590318</c:v>
                </c:pt>
                <c:pt idx="233" formatCode="_(* #,##0.00_);_(* \(#,##0.00\);_(* &quot;-&quot;??_);_(@_)">
                  <c:v>295.47719807009702</c:v>
                </c:pt>
                <c:pt idx="234" formatCode="_(* #,##0.00_);_(* \(#,##0.00\);_(* &quot;-&quot;??_);_(@_)">
                  <c:v>292.60846996545399</c:v>
                </c:pt>
                <c:pt idx="235" formatCode="_(* #,##0.00_);_(* \(#,##0.00\);_(* &quot;-&quot;??_);_(@_)">
                  <c:v>293.15023609842001</c:v>
                </c:pt>
                <c:pt idx="236" formatCode="_(* #,##0.00_);_(* \(#,##0.00\);_(* &quot;-&quot;??_);_(@_)">
                  <c:v>296.36010750361299</c:v>
                </c:pt>
                <c:pt idx="237" formatCode="_(* #,##0.00_);_(* \(#,##0.00\);_(* &quot;-&quot;??_);_(@_)">
                  <c:v>296.56399744891701</c:v>
                </c:pt>
                <c:pt idx="238" formatCode="_(* #,##0.00_);_(* \(#,##0.00\);_(* &quot;-&quot;??_);_(@_)">
                  <c:v>296.11849144956699</c:v>
                </c:pt>
                <c:pt idx="239" formatCode="_(* #,##0.00_);_(* \(#,##0.00\);_(* &quot;-&quot;??_);_(@_)">
                  <c:v>293.42064426534</c:v>
                </c:pt>
                <c:pt idx="240" formatCode="_(* #,##0.00_);_(* \(#,##0.00\);_(* &quot;-&quot;??_);_(@_)">
                  <c:v>296.47346585672699</c:v>
                </c:pt>
                <c:pt idx="241" formatCode="_(* #,##0.00_);_(* \(#,##0.00\);_(* &quot;-&quot;??_);_(@_)">
                  <c:v>301.13801728647297</c:v>
                </c:pt>
                <c:pt idx="242" formatCode="_(* #,##0.00_);_(* \(#,##0.00\);_(* &quot;-&quot;??_);_(@_)">
                  <c:v>300.93481112912298</c:v>
                </c:pt>
                <c:pt idx="243" formatCode="_(* #,##0.00_);_(* \(#,##0.00\);_(* &quot;-&quot;??_);_(@_)">
                  <c:v>301.725123030482</c:v>
                </c:pt>
                <c:pt idx="244" formatCode="_(* #,##0.00_);_(* \(#,##0.00\);_(* &quot;-&quot;??_);_(@_)">
                  <c:v>300.898994876367</c:v>
                </c:pt>
                <c:pt idx="245" formatCode="_(* #,##0.00_);_(* \(#,##0.00\);_(* &quot;-&quot;??_);_(@_)">
                  <c:v>302.34356647789701</c:v>
                </c:pt>
                <c:pt idx="246" formatCode="_(* #,##0.00_);_(* \(#,##0.00\);_(* &quot;-&quot;??_);_(@_)">
                  <c:v>302.95490689267399</c:v>
                </c:pt>
                <c:pt idx="247" formatCode="_(* #,##0.00_);_(* \(#,##0.00\);_(* &quot;-&quot;??_);_(@_)">
                  <c:v>304.898556996259</c:v>
                </c:pt>
                <c:pt idx="248" formatCode="_(* #,##0.00_);_(* \(#,##0.00\);_(* &quot;-&quot;??_);_(@_)">
                  <c:v>307.476526189396</c:v>
                </c:pt>
                <c:pt idx="249" formatCode="_(* #,##0.00_);_(* \(#,##0.00\);_(* &quot;-&quot;??_);_(@_)">
                  <c:v>308.50216014098902</c:v>
                </c:pt>
                <c:pt idx="250" formatCode="_(* #,##0.00_);_(* \(#,##0.00\);_(* &quot;-&quot;??_);_(@_)">
                  <c:v>311.34242726547097</c:v>
                </c:pt>
                <c:pt idx="251" formatCode="_(* #,##0.00_);_(* \(#,##0.00\);_(* &quot;-&quot;??_);_(@_)">
                  <c:v>311.17757777048598</c:v>
                </c:pt>
                <c:pt idx="252" formatCode="_(* #,##0.00_);_(* \(#,##0.00\);_(* &quot;-&quot;??_);_(@_)">
                  <c:v>310.29060333300703</c:v>
                </c:pt>
                <c:pt idx="253" formatCode="_(* #,##0.00_);_(* \(#,##0.00\);_(* &quot;-&quot;??_);_(@_)">
                  <c:v>308.519488306413</c:v>
                </c:pt>
                <c:pt idx="254" formatCode="_(* #,##0.00_);_(* \(#,##0.00\);_(* &quot;-&quot;??_);_(@_)">
                  <c:v>307.141084041851</c:v>
                </c:pt>
                <c:pt idx="255" formatCode="_(* #,##0.00_);_(* \(#,##0.00\);_(* &quot;-&quot;??_);_(@_)">
                  <c:v>307.30551828687101</c:v>
                </c:pt>
                <c:pt idx="256" formatCode="_(* #,##0.00_);_(* \(#,##0.00\);_(* &quot;-&quot;??_);_(@_)">
                  <c:v>304.38177713945601</c:v>
                </c:pt>
                <c:pt idx="257" formatCode="_(* #,##0.00_);_(* \(#,##0.00\);_(* &quot;-&quot;??_);_(@_)">
                  <c:v>303.61379184281299</c:v>
                </c:pt>
                <c:pt idx="258" formatCode="_(* #,##0.00_);_(* \(#,##0.00\);_(* &quot;-&quot;??_);_(@_)">
                  <c:v>306.274335059821</c:v>
                </c:pt>
                <c:pt idx="259" formatCode="_(* #,##0.00_);_(* \(#,##0.00\);_(* &quot;-&quot;??_);_(@_)">
                  <c:v>306.52915503094403</c:v>
                </c:pt>
                <c:pt idx="260" formatCode="_(* #,##0.00_);_(* \(#,##0.00\);_(* &quot;-&quot;??_);_(@_)">
                  <c:v>307.276316842347</c:v>
                </c:pt>
                <c:pt idx="261" formatCode="_(* #,##0.00_);_(* \(#,##0.00\);_(* &quot;-&quot;??_);_(@_)">
                  <c:v>310.45692247512</c:v>
                </c:pt>
              </c:numCache>
            </c:numRef>
          </c:val>
          <c:smooth val="0"/>
          <c:extLst>
            <c:ext xmlns:c16="http://schemas.microsoft.com/office/drawing/2014/chart" uri="{C3380CC4-5D6E-409C-BE32-E72D297353CC}">
              <c16:uniqueId val="{00000001-44A1-4B7F-A94A-9F90A673EBBE}"/>
            </c:ext>
          </c:extLst>
        </c:ser>
        <c:ser>
          <c:idx val="1"/>
          <c:order val="1"/>
          <c:tx>
            <c:strRef>
              <c:f>Sheet1!$C$1</c:f>
              <c:strCache>
                <c:ptCount val="1"/>
                <c:pt idx="0">
                  <c:v>blue line</c:v>
                </c:pt>
              </c:strCache>
            </c:strRef>
          </c:tx>
          <c:spPr>
            <a:ln w="28575">
              <a:solidFill>
                <a:schemeClr val="accent1"/>
              </a:solidFill>
            </a:ln>
          </c:spPr>
          <c:marker>
            <c:symbol val="none"/>
          </c:marker>
          <c:cat>
            <c:numRef>
              <c:f>Sheet1!$A$2:$A$263</c:f>
              <c:numCache>
                <c:formatCode>m/d/yyyy</c:formatCode>
                <c:ptCount val="262"/>
                <c:pt idx="0">
                  <c:v>44742</c:v>
                </c:pt>
                <c:pt idx="1">
                  <c:v>44743</c:v>
                </c:pt>
                <c:pt idx="2">
                  <c:v>44746</c:v>
                </c:pt>
                <c:pt idx="3">
                  <c:v>44747</c:v>
                </c:pt>
                <c:pt idx="4">
                  <c:v>44748</c:v>
                </c:pt>
                <c:pt idx="5">
                  <c:v>44749</c:v>
                </c:pt>
                <c:pt idx="6">
                  <c:v>44750</c:v>
                </c:pt>
                <c:pt idx="7">
                  <c:v>44753</c:v>
                </c:pt>
                <c:pt idx="8">
                  <c:v>44754</c:v>
                </c:pt>
                <c:pt idx="9">
                  <c:v>44755</c:v>
                </c:pt>
                <c:pt idx="10">
                  <c:v>44756</c:v>
                </c:pt>
                <c:pt idx="11">
                  <c:v>44757</c:v>
                </c:pt>
                <c:pt idx="12">
                  <c:v>44760</c:v>
                </c:pt>
                <c:pt idx="13">
                  <c:v>44761</c:v>
                </c:pt>
                <c:pt idx="14">
                  <c:v>44762</c:v>
                </c:pt>
                <c:pt idx="15">
                  <c:v>44763</c:v>
                </c:pt>
                <c:pt idx="16">
                  <c:v>44764</c:v>
                </c:pt>
                <c:pt idx="17">
                  <c:v>44767</c:v>
                </c:pt>
                <c:pt idx="18">
                  <c:v>44768</c:v>
                </c:pt>
                <c:pt idx="19">
                  <c:v>44769</c:v>
                </c:pt>
                <c:pt idx="20">
                  <c:v>44770</c:v>
                </c:pt>
                <c:pt idx="21">
                  <c:v>44771</c:v>
                </c:pt>
                <c:pt idx="22">
                  <c:v>44774</c:v>
                </c:pt>
                <c:pt idx="23">
                  <c:v>44775</c:v>
                </c:pt>
                <c:pt idx="24">
                  <c:v>44776</c:v>
                </c:pt>
                <c:pt idx="25">
                  <c:v>44777</c:v>
                </c:pt>
                <c:pt idx="26">
                  <c:v>44778</c:v>
                </c:pt>
                <c:pt idx="27">
                  <c:v>44781</c:v>
                </c:pt>
                <c:pt idx="28">
                  <c:v>44782</c:v>
                </c:pt>
                <c:pt idx="29">
                  <c:v>44783</c:v>
                </c:pt>
                <c:pt idx="30">
                  <c:v>44784</c:v>
                </c:pt>
                <c:pt idx="31">
                  <c:v>44785</c:v>
                </c:pt>
                <c:pt idx="32">
                  <c:v>44788</c:v>
                </c:pt>
                <c:pt idx="33">
                  <c:v>44789</c:v>
                </c:pt>
                <c:pt idx="34">
                  <c:v>44790</c:v>
                </c:pt>
                <c:pt idx="35">
                  <c:v>44791</c:v>
                </c:pt>
                <c:pt idx="36">
                  <c:v>44792</c:v>
                </c:pt>
                <c:pt idx="37">
                  <c:v>44795</c:v>
                </c:pt>
                <c:pt idx="38">
                  <c:v>44796</c:v>
                </c:pt>
                <c:pt idx="39">
                  <c:v>44797</c:v>
                </c:pt>
                <c:pt idx="40">
                  <c:v>44798</c:v>
                </c:pt>
                <c:pt idx="41">
                  <c:v>44799</c:v>
                </c:pt>
                <c:pt idx="42">
                  <c:v>44802</c:v>
                </c:pt>
                <c:pt idx="43">
                  <c:v>44803</c:v>
                </c:pt>
                <c:pt idx="44">
                  <c:v>44804</c:v>
                </c:pt>
                <c:pt idx="45">
                  <c:v>44805</c:v>
                </c:pt>
                <c:pt idx="46">
                  <c:v>44806</c:v>
                </c:pt>
                <c:pt idx="47">
                  <c:v>44809</c:v>
                </c:pt>
                <c:pt idx="48">
                  <c:v>44810</c:v>
                </c:pt>
                <c:pt idx="49">
                  <c:v>44811</c:v>
                </c:pt>
                <c:pt idx="50">
                  <c:v>44812</c:v>
                </c:pt>
                <c:pt idx="51">
                  <c:v>44813</c:v>
                </c:pt>
                <c:pt idx="52">
                  <c:v>44816</c:v>
                </c:pt>
                <c:pt idx="53">
                  <c:v>44817</c:v>
                </c:pt>
                <c:pt idx="54">
                  <c:v>44818</c:v>
                </c:pt>
                <c:pt idx="55">
                  <c:v>44819</c:v>
                </c:pt>
                <c:pt idx="56">
                  <c:v>44820</c:v>
                </c:pt>
                <c:pt idx="57">
                  <c:v>44823</c:v>
                </c:pt>
                <c:pt idx="58">
                  <c:v>44824</c:v>
                </c:pt>
                <c:pt idx="59">
                  <c:v>44825</c:v>
                </c:pt>
                <c:pt idx="60">
                  <c:v>44826</c:v>
                </c:pt>
                <c:pt idx="61">
                  <c:v>44827</c:v>
                </c:pt>
                <c:pt idx="62">
                  <c:v>44830</c:v>
                </c:pt>
                <c:pt idx="63">
                  <c:v>44831</c:v>
                </c:pt>
                <c:pt idx="64">
                  <c:v>44832</c:v>
                </c:pt>
                <c:pt idx="65">
                  <c:v>44833</c:v>
                </c:pt>
                <c:pt idx="66">
                  <c:v>44834</c:v>
                </c:pt>
                <c:pt idx="67">
                  <c:v>44837</c:v>
                </c:pt>
                <c:pt idx="68">
                  <c:v>44838</c:v>
                </c:pt>
                <c:pt idx="69">
                  <c:v>44839</c:v>
                </c:pt>
                <c:pt idx="70">
                  <c:v>44840</c:v>
                </c:pt>
                <c:pt idx="71">
                  <c:v>44841</c:v>
                </c:pt>
                <c:pt idx="72">
                  <c:v>44844</c:v>
                </c:pt>
                <c:pt idx="73">
                  <c:v>44845</c:v>
                </c:pt>
                <c:pt idx="74">
                  <c:v>44846</c:v>
                </c:pt>
                <c:pt idx="75">
                  <c:v>44847</c:v>
                </c:pt>
                <c:pt idx="76">
                  <c:v>44848</c:v>
                </c:pt>
                <c:pt idx="77">
                  <c:v>44851</c:v>
                </c:pt>
                <c:pt idx="78">
                  <c:v>44852</c:v>
                </c:pt>
                <c:pt idx="79">
                  <c:v>44853</c:v>
                </c:pt>
                <c:pt idx="80">
                  <c:v>44854</c:v>
                </c:pt>
                <c:pt idx="81">
                  <c:v>44855</c:v>
                </c:pt>
                <c:pt idx="82">
                  <c:v>44858</c:v>
                </c:pt>
                <c:pt idx="83">
                  <c:v>44859</c:v>
                </c:pt>
                <c:pt idx="84">
                  <c:v>44860</c:v>
                </c:pt>
                <c:pt idx="85">
                  <c:v>44861</c:v>
                </c:pt>
                <c:pt idx="86">
                  <c:v>44862</c:v>
                </c:pt>
                <c:pt idx="87">
                  <c:v>44865</c:v>
                </c:pt>
                <c:pt idx="88">
                  <c:v>44866</c:v>
                </c:pt>
                <c:pt idx="89">
                  <c:v>44867</c:v>
                </c:pt>
                <c:pt idx="90">
                  <c:v>44868</c:v>
                </c:pt>
                <c:pt idx="91">
                  <c:v>44869</c:v>
                </c:pt>
                <c:pt idx="92">
                  <c:v>44872</c:v>
                </c:pt>
                <c:pt idx="93">
                  <c:v>44873</c:v>
                </c:pt>
                <c:pt idx="94">
                  <c:v>44874</c:v>
                </c:pt>
                <c:pt idx="95">
                  <c:v>44875</c:v>
                </c:pt>
                <c:pt idx="96">
                  <c:v>44876</c:v>
                </c:pt>
                <c:pt idx="97">
                  <c:v>44879</c:v>
                </c:pt>
                <c:pt idx="98">
                  <c:v>44880</c:v>
                </c:pt>
                <c:pt idx="99">
                  <c:v>44881</c:v>
                </c:pt>
                <c:pt idx="100">
                  <c:v>44882</c:v>
                </c:pt>
                <c:pt idx="101">
                  <c:v>44883</c:v>
                </c:pt>
                <c:pt idx="102">
                  <c:v>44886</c:v>
                </c:pt>
                <c:pt idx="103">
                  <c:v>44887</c:v>
                </c:pt>
                <c:pt idx="104">
                  <c:v>44888</c:v>
                </c:pt>
                <c:pt idx="105">
                  <c:v>44889</c:v>
                </c:pt>
                <c:pt idx="106">
                  <c:v>44890</c:v>
                </c:pt>
                <c:pt idx="107">
                  <c:v>44893</c:v>
                </c:pt>
                <c:pt idx="108">
                  <c:v>44894</c:v>
                </c:pt>
                <c:pt idx="109">
                  <c:v>44895</c:v>
                </c:pt>
                <c:pt idx="110">
                  <c:v>44896</c:v>
                </c:pt>
                <c:pt idx="111">
                  <c:v>44897</c:v>
                </c:pt>
                <c:pt idx="112">
                  <c:v>44900</c:v>
                </c:pt>
                <c:pt idx="113">
                  <c:v>44901</c:v>
                </c:pt>
                <c:pt idx="114">
                  <c:v>44902</c:v>
                </c:pt>
                <c:pt idx="115">
                  <c:v>44903</c:v>
                </c:pt>
                <c:pt idx="116">
                  <c:v>44904</c:v>
                </c:pt>
                <c:pt idx="117">
                  <c:v>44907</c:v>
                </c:pt>
                <c:pt idx="118">
                  <c:v>44908</c:v>
                </c:pt>
                <c:pt idx="119">
                  <c:v>44909</c:v>
                </c:pt>
                <c:pt idx="120">
                  <c:v>44910</c:v>
                </c:pt>
                <c:pt idx="121">
                  <c:v>44911</c:v>
                </c:pt>
                <c:pt idx="122">
                  <c:v>44914</c:v>
                </c:pt>
                <c:pt idx="123">
                  <c:v>44915</c:v>
                </c:pt>
                <c:pt idx="124">
                  <c:v>44916</c:v>
                </c:pt>
                <c:pt idx="125">
                  <c:v>44917</c:v>
                </c:pt>
                <c:pt idx="126">
                  <c:v>44918</c:v>
                </c:pt>
                <c:pt idx="127">
                  <c:v>44921</c:v>
                </c:pt>
                <c:pt idx="128">
                  <c:v>44922</c:v>
                </c:pt>
                <c:pt idx="129">
                  <c:v>44923</c:v>
                </c:pt>
                <c:pt idx="130">
                  <c:v>44924</c:v>
                </c:pt>
                <c:pt idx="131">
                  <c:v>44925</c:v>
                </c:pt>
                <c:pt idx="132">
                  <c:v>44928</c:v>
                </c:pt>
                <c:pt idx="133">
                  <c:v>44929</c:v>
                </c:pt>
                <c:pt idx="134">
                  <c:v>44930</c:v>
                </c:pt>
                <c:pt idx="135">
                  <c:v>44931</c:v>
                </c:pt>
                <c:pt idx="136">
                  <c:v>44932</c:v>
                </c:pt>
                <c:pt idx="137">
                  <c:v>44935</c:v>
                </c:pt>
                <c:pt idx="138">
                  <c:v>44936</c:v>
                </c:pt>
                <c:pt idx="139">
                  <c:v>44937</c:v>
                </c:pt>
                <c:pt idx="140">
                  <c:v>44938</c:v>
                </c:pt>
                <c:pt idx="141">
                  <c:v>44939</c:v>
                </c:pt>
                <c:pt idx="142">
                  <c:v>44942</c:v>
                </c:pt>
                <c:pt idx="143">
                  <c:v>44943</c:v>
                </c:pt>
                <c:pt idx="144">
                  <c:v>44944</c:v>
                </c:pt>
                <c:pt idx="145">
                  <c:v>44945</c:v>
                </c:pt>
                <c:pt idx="146">
                  <c:v>44946</c:v>
                </c:pt>
                <c:pt idx="147">
                  <c:v>44949</c:v>
                </c:pt>
                <c:pt idx="148">
                  <c:v>44950</c:v>
                </c:pt>
                <c:pt idx="149">
                  <c:v>44951</c:v>
                </c:pt>
                <c:pt idx="150">
                  <c:v>44952</c:v>
                </c:pt>
                <c:pt idx="151">
                  <c:v>44953</c:v>
                </c:pt>
                <c:pt idx="152">
                  <c:v>44956</c:v>
                </c:pt>
                <c:pt idx="153">
                  <c:v>44957</c:v>
                </c:pt>
                <c:pt idx="154">
                  <c:v>44958</c:v>
                </c:pt>
                <c:pt idx="155">
                  <c:v>44959</c:v>
                </c:pt>
                <c:pt idx="156">
                  <c:v>44960</c:v>
                </c:pt>
                <c:pt idx="157">
                  <c:v>44963</c:v>
                </c:pt>
                <c:pt idx="158">
                  <c:v>44964</c:v>
                </c:pt>
                <c:pt idx="159">
                  <c:v>44965</c:v>
                </c:pt>
                <c:pt idx="160">
                  <c:v>44966</c:v>
                </c:pt>
                <c:pt idx="161">
                  <c:v>44967</c:v>
                </c:pt>
                <c:pt idx="162">
                  <c:v>44970</c:v>
                </c:pt>
                <c:pt idx="163">
                  <c:v>44971</c:v>
                </c:pt>
                <c:pt idx="164">
                  <c:v>44972</c:v>
                </c:pt>
                <c:pt idx="165">
                  <c:v>44973</c:v>
                </c:pt>
                <c:pt idx="166">
                  <c:v>44974</c:v>
                </c:pt>
                <c:pt idx="167">
                  <c:v>44977</c:v>
                </c:pt>
                <c:pt idx="168">
                  <c:v>44978</c:v>
                </c:pt>
                <c:pt idx="169">
                  <c:v>44979</c:v>
                </c:pt>
                <c:pt idx="170">
                  <c:v>44980</c:v>
                </c:pt>
                <c:pt idx="171">
                  <c:v>44981</c:v>
                </c:pt>
                <c:pt idx="172">
                  <c:v>44984</c:v>
                </c:pt>
                <c:pt idx="173">
                  <c:v>44985</c:v>
                </c:pt>
                <c:pt idx="174">
                  <c:v>44986</c:v>
                </c:pt>
                <c:pt idx="175">
                  <c:v>44987</c:v>
                </c:pt>
                <c:pt idx="176">
                  <c:v>44988</c:v>
                </c:pt>
                <c:pt idx="177">
                  <c:v>44991</c:v>
                </c:pt>
                <c:pt idx="178">
                  <c:v>44992</c:v>
                </c:pt>
                <c:pt idx="179">
                  <c:v>44993</c:v>
                </c:pt>
                <c:pt idx="180">
                  <c:v>44994</c:v>
                </c:pt>
                <c:pt idx="181">
                  <c:v>44995</c:v>
                </c:pt>
                <c:pt idx="182">
                  <c:v>44998</c:v>
                </c:pt>
                <c:pt idx="183">
                  <c:v>44999</c:v>
                </c:pt>
                <c:pt idx="184">
                  <c:v>45000</c:v>
                </c:pt>
                <c:pt idx="185">
                  <c:v>45001</c:v>
                </c:pt>
                <c:pt idx="186">
                  <c:v>45002</c:v>
                </c:pt>
                <c:pt idx="187">
                  <c:v>45005</c:v>
                </c:pt>
                <c:pt idx="188">
                  <c:v>45006</c:v>
                </c:pt>
                <c:pt idx="189">
                  <c:v>45007</c:v>
                </c:pt>
                <c:pt idx="190">
                  <c:v>45008</c:v>
                </c:pt>
                <c:pt idx="191">
                  <c:v>45009</c:v>
                </c:pt>
                <c:pt idx="192">
                  <c:v>45012</c:v>
                </c:pt>
                <c:pt idx="193">
                  <c:v>45013</c:v>
                </c:pt>
                <c:pt idx="194">
                  <c:v>45014</c:v>
                </c:pt>
                <c:pt idx="195">
                  <c:v>45015</c:v>
                </c:pt>
                <c:pt idx="196">
                  <c:v>45016</c:v>
                </c:pt>
                <c:pt idx="197">
                  <c:v>45019</c:v>
                </c:pt>
                <c:pt idx="198">
                  <c:v>45020</c:v>
                </c:pt>
                <c:pt idx="199">
                  <c:v>45021</c:v>
                </c:pt>
                <c:pt idx="200">
                  <c:v>45022</c:v>
                </c:pt>
                <c:pt idx="201">
                  <c:v>45023</c:v>
                </c:pt>
                <c:pt idx="202">
                  <c:v>45026</c:v>
                </c:pt>
                <c:pt idx="203">
                  <c:v>45027</c:v>
                </c:pt>
                <c:pt idx="204">
                  <c:v>45028</c:v>
                </c:pt>
                <c:pt idx="205">
                  <c:v>45029</c:v>
                </c:pt>
                <c:pt idx="206">
                  <c:v>45030</c:v>
                </c:pt>
                <c:pt idx="207">
                  <c:v>45033</c:v>
                </c:pt>
                <c:pt idx="208">
                  <c:v>45034</c:v>
                </c:pt>
                <c:pt idx="209">
                  <c:v>45035</c:v>
                </c:pt>
                <c:pt idx="210">
                  <c:v>45036</c:v>
                </c:pt>
                <c:pt idx="211">
                  <c:v>45037</c:v>
                </c:pt>
                <c:pt idx="212">
                  <c:v>45040</c:v>
                </c:pt>
                <c:pt idx="213">
                  <c:v>45041</c:v>
                </c:pt>
                <c:pt idx="214">
                  <c:v>45042</c:v>
                </c:pt>
                <c:pt idx="215">
                  <c:v>45043</c:v>
                </c:pt>
                <c:pt idx="216">
                  <c:v>45044</c:v>
                </c:pt>
                <c:pt idx="217">
                  <c:v>45047</c:v>
                </c:pt>
                <c:pt idx="218">
                  <c:v>45048</c:v>
                </c:pt>
                <c:pt idx="219">
                  <c:v>45049</c:v>
                </c:pt>
                <c:pt idx="220">
                  <c:v>45050</c:v>
                </c:pt>
                <c:pt idx="221">
                  <c:v>45051</c:v>
                </c:pt>
                <c:pt idx="222">
                  <c:v>45054</c:v>
                </c:pt>
                <c:pt idx="223">
                  <c:v>45055</c:v>
                </c:pt>
                <c:pt idx="224">
                  <c:v>45056</c:v>
                </c:pt>
                <c:pt idx="225">
                  <c:v>45057</c:v>
                </c:pt>
                <c:pt idx="226">
                  <c:v>45058</c:v>
                </c:pt>
                <c:pt idx="227">
                  <c:v>45061</c:v>
                </c:pt>
                <c:pt idx="228">
                  <c:v>45062</c:v>
                </c:pt>
                <c:pt idx="229">
                  <c:v>45063</c:v>
                </c:pt>
                <c:pt idx="230">
                  <c:v>45064</c:v>
                </c:pt>
                <c:pt idx="231">
                  <c:v>45065</c:v>
                </c:pt>
                <c:pt idx="232">
                  <c:v>45068</c:v>
                </c:pt>
                <c:pt idx="233">
                  <c:v>45069</c:v>
                </c:pt>
                <c:pt idx="234">
                  <c:v>45070</c:v>
                </c:pt>
                <c:pt idx="235">
                  <c:v>45071</c:v>
                </c:pt>
                <c:pt idx="236">
                  <c:v>45072</c:v>
                </c:pt>
                <c:pt idx="237">
                  <c:v>45075</c:v>
                </c:pt>
                <c:pt idx="238">
                  <c:v>45076</c:v>
                </c:pt>
                <c:pt idx="239">
                  <c:v>45077</c:v>
                </c:pt>
                <c:pt idx="240">
                  <c:v>45078</c:v>
                </c:pt>
                <c:pt idx="241">
                  <c:v>45079</c:v>
                </c:pt>
                <c:pt idx="242">
                  <c:v>45082</c:v>
                </c:pt>
                <c:pt idx="243">
                  <c:v>45083</c:v>
                </c:pt>
                <c:pt idx="244">
                  <c:v>45084</c:v>
                </c:pt>
                <c:pt idx="245">
                  <c:v>45085</c:v>
                </c:pt>
                <c:pt idx="246">
                  <c:v>45086</c:v>
                </c:pt>
                <c:pt idx="247">
                  <c:v>45089</c:v>
                </c:pt>
                <c:pt idx="248">
                  <c:v>45090</c:v>
                </c:pt>
                <c:pt idx="249">
                  <c:v>45091</c:v>
                </c:pt>
                <c:pt idx="250">
                  <c:v>45092</c:v>
                </c:pt>
                <c:pt idx="251">
                  <c:v>45093</c:v>
                </c:pt>
                <c:pt idx="252">
                  <c:v>45096</c:v>
                </c:pt>
                <c:pt idx="253">
                  <c:v>45097</c:v>
                </c:pt>
                <c:pt idx="254">
                  <c:v>45098</c:v>
                </c:pt>
                <c:pt idx="255">
                  <c:v>45099</c:v>
                </c:pt>
                <c:pt idx="256">
                  <c:v>45100</c:v>
                </c:pt>
                <c:pt idx="257">
                  <c:v>45103</c:v>
                </c:pt>
                <c:pt idx="258">
                  <c:v>45104</c:v>
                </c:pt>
                <c:pt idx="259">
                  <c:v>45105</c:v>
                </c:pt>
                <c:pt idx="260">
                  <c:v>45106</c:v>
                </c:pt>
                <c:pt idx="261">
                  <c:v>45107</c:v>
                </c:pt>
              </c:numCache>
            </c:numRef>
          </c:cat>
          <c:val>
            <c:numRef>
              <c:f>Sheet1!$C$2:$C$263</c:f>
              <c:numCache>
                <c:formatCode>General</c:formatCode>
                <c:ptCount val="262"/>
                <c:pt idx="196" formatCode="#,##0.000">
                  <c:v>292.39489193314301</c:v>
                </c:pt>
                <c:pt idx="197" formatCode="#,##0.000">
                  <c:v>293.51289777873501</c:v>
                </c:pt>
                <c:pt idx="198" formatCode="#,##0.000">
                  <c:v>292.84556368440599</c:v>
                </c:pt>
                <c:pt idx="199" formatCode="#,##0.000">
                  <c:v>291.70018216230898</c:v>
                </c:pt>
                <c:pt idx="200" formatCode="#,##0.000">
                  <c:v>292.20415102101998</c:v>
                </c:pt>
                <c:pt idx="201" formatCode="#,##0.000">
                  <c:v>292.31554982117899</c:v>
                </c:pt>
                <c:pt idx="202" formatCode="#,##0.000">
                  <c:v>291.98731447813299</c:v>
                </c:pt>
                <c:pt idx="203" formatCode="#,##0.000">
                  <c:v>293.24775828037798</c:v>
                </c:pt>
                <c:pt idx="204" formatCode="#,##0.000">
                  <c:v>293.038852712172</c:v>
                </c:pt>
                <c:pt idx="205" formatCode="#,##0.000">
                  <c:v>296.32890531764701</c:v>
                </c:pt>
                <c:pt idx="206" formatCode="#,##0.000">
                  <c:v>296.13463647298897</c:v>
                </c:pt>
                <c:pt idx="207" formatCode="#,##0.000">
                  <c:v>296.38464760678897</c:v>
                </c:pt>
                <c:pt idx="208" formatCode="#,##0.000">
                  <c:v>297.09072445639799</c:v>
                </c:pt>
                <c:pt idx="209" formatCode="#,##0.000">
                  <c:v>296.53221100684499</c:v>
                </c:pt>
                <c:pt idx="210" formatCode="#,##0.000">
                  <c:v>295.52159302515099</c:v>
                </c:pt>
                <c:pt idx="211" formatCode="#,##0.000">
                  <c:v>295.286951333118</c:v>
                </c:pt>
                <c:pt idx="212" formatCode="#,##0.000">
                  <c:v>295.59522801649803</c:v>
                </c:pt>
                <c:pt idx="213" formatCode="#,##0.000">
                  <c:v>291.76049222893897</c:v>
                </c:pt>
                <c:pt idx="214" formatCode="#,##0.000">
                  <c:v>290.93825062153599</c:v>
                </c:pt>
                <c:pt idx="215" formatCode="#,##0.000">
                  <c:v>294.47329187895298</c:v>
                </c:pt>
                <c:pt idx="216" formatCode="#,##0.000">
                  <c:v>296.59735653276402</c:v>
                </c:pt>
                <c:pt idx="217" formatCode="#,##0.000">
                  <c:v>296.370559122749</c:v>
                </c:pt>
                <c:pt idx="218" formatCode="#,##0.000">
                  <c:v>293.44851330372001</c:v>
                </c:pt>
                <c:pt idx="219" formatCode="#,##0.000">
                  <c:v>292.693122806605</c:v>
                </c:pt>
                <c:pt idx="220" formatCode="#,##0.000">
                  <c:v>291.36703674892601</c:v>
                </c:pt>
                <c:pt idx="221" formatCode="#,##0.000">
                  <c:v>295.57351827574399</c:v>
                </c:pt>
                <c:pt idx="222" formatCode="#,##0.000">
                  <c:v>296.36263933165702</c:v>
                </c:pt>
                <c:pt idx="223" formatCode="#,##0.000">
                  <c:v>295.03942569797903</c:v>
                </c:pt>
                <c:pt idx="224" formatCode="#,##0.000">
                  <c:v>295.65505933022399</c:v>
                </c:pt>
                <c:pt idx="225" formatCode="#,##0.000">
                  <c:v>294.94656733402502</c:v>
                </c:pt>
                <c:pt idx="226" formatCode="#,##0.000">
                  <c:v>294.33503128569799</c:v>
                </c:pt>
                <c:pt idx="227" formatCode="#,##0.000">
                  <c:v>295.47334496980602</c:v>
                </c:pt>
                <c:pt idx="228" formatCode="#,##0.000">
                  <c:v>293.94994860949902</c:v>
                </c:pt>
                <c:pt idx="229" formatCode="#,##0.000">
                  <c:v>295.60706266708598</c:v>
                </c:pt>
                <c:pt idx="230" formatCode="#,##0.000">
                  <c:v>297.54001404471097</c:v>
                </c:pt>
                <c:pt idx="231" formatCode="#,##0.000">
                  <c:v>297.77772465322403</c:v>
                </c:pt>
                <c:pt idx="232" formatCode="#,##0.000">
                  <c:v>298.307206590318</c:v>
                </c:pt>
                <c:pt idx="233" formatCode="#,##0.000">
                  <c:v>295.47719807009702</c:v>
                </c:pt>
                <c:pt idx="234" formatCode="#,##0.000">
                  <c:v>292.60846996545399</c:v>
                </c:pt>
                <c:pt idx="235" formatCode="#,##0.000">
                  <c:v>293.15023609842001</c:v>
                </c:pt>
                <c:pt idx="236" formatCode="#,##0.000">
                  <c:v>296.36010750361299</c:v>
                </c:pt>
                <c:pt idx="237" formatCode="#,##0.000">
                  <c:v>296.56399744891701</c:v>
                </c:pt>
                <c:pt idx="238" formatCode="#,##0.000">
                  <c:v>296.11849144956699</c:v>
                </c:pt>
                <c:pt idx="239" formatCode="#,##0.000">
                  <c:v>293.42064426534</c:v>
                </c:pt>
                <c:pt idx="240" formatCode="#,##0.000">
                  <c:v>296.47346585672699</c:v>
                </c:pt>
                <c:pt idx="241" formatCode="#,##0.000">
                  <c:v>301.13801728647297</c:v>
                </c:pt>
                <c:pt idx="242" formatCode="#,##0.000">
                  <c:v>300.93481112912298</c:v>
                </c:pt>
                <c:pt idx="243" formatCode="#,##0.000">
                  <c:v>301.725123030482</c:v>
                </c:pt>
                <c:pt idx="244" formatCode="#,##0.000">
                  <c:v>300.898994876367</c:v>
                </c:pt>
                <c:pt idx="245" formatCode="#,##0.000">
                  <c:v>302.34356647789701</c:v>
                </c:pt>
                <c:pt idx="246" formatCode="#,##0.000">
                  <c:v>302.95490689267399</c:v>
                </c:pt>
                <c:pt idx="247" formatCode="#,##0.000">
                  <c:v>304.898556996259</c:v>
                </c:pt>
                <c:pt idx="248" formatCode="#,##0.000">
                  <c:v>307.476526189396</c:v>
                </c:pt>
                <c:pt idx="249" formatCode="#,##0.000">
                  <c:v>308.50216014098902</c:v>
                </c:pt>
                <c:pt idx="250" formatCode="#,##0.000">
                  <c:v>311.34242726547097</c:v>
                </c:pt>
                <c:pt idx="251" formatCode="#,##0.000">
                  <c:v>311.17757777048598</c:v>
                </c:pt>
                <c:pt idx="252" formatCode="#,##0.000">
                  <c:v>310.29060333300703</c:v>
                </c:pt>
                <c:pt idx="253" formatCode="#,##0.000">
                  <c:v>308.519488306413</c:v>
                </c:pt>
                <c:pt idx="254" formatCode="#,##0.000">
                  <c:v>307.141084041851</c:v>
                </c:pt>
                <c:pt idx="255" formatCode="#,##0.000">
                  <c:v>307.30551828687101</c:v>
                </c:pt>
                <c:pt idx="256" formatCode="#,##0.000">
                  <c:v>304.38177713945601</c:v>
                </c:pt>
                <c:pt idx="257" formatCode="#,##0.000">
                  <c:v>303.61379184281299</c:v>
                </c:pt>
                <c:pt idx="258" formatCode="#,##0.000">
                  <c:v>306.274335059821</c:v>
                </c:pt>
                <c:pt idx="259" formatCode="#,##0.000">
                  <c:v>306.52915503094403</c:v>
                </c:pt>
                <c:pt idx="260" formatCode="#,##0.000">
                  <c:v>307.276316842347</c:v>
                </c:pt>
                <c:pt idx="261" formatCode="#,##0.000">
                  <c:v>310.45692247512</c:v>
                </c:pt>
              </c:numCache>
            </c:numRef>
          </c:val>
          <c:smooth val="0"/>
          <c:extLst>
            <c:ext xmlns:c16="http://schemas.microsoft.com/office/drawing/2014/chart" uri="{C3380CC4-5D6E-409C-BE32-E72D297353CC}">
              <c16:uniqueId val="{00000002-44A1-4B7F-A94A-9F90A673EBBE}"/>
            </c:ext>
          </c:extLst>
        </c:ser>
        <c:dLbls>
          <c:showLegendKey val="0"/>
          <c:showVal val="0"/>
          <c:showCatName val="0"/>
          <c:showSerName val="0"/>
          <c:showPercent val="0"/>
          <c:showBubbleSize val="0"/>
        </c:dLbls>
        <c:marker val="1"/>
        <c:smooth val="0"/>
        <c:axId val="43202048"/>
        <c:axId val="43203584"/>
      </c:lineChart>
      <c:dateAx>
        <c:axId val="43202048"/>
        <c:scaling>
          <c:orientation val="minMax"/>
        </c:scaling>
        <c:delete val="0"/>
        <c:axPos val="b"/>
        <c:numFmt formatCode="mmm\ d" sourceLinked="0"/>
        <c:majorTickMark val="none"/>
        <c:minorTickMark val="none"/>
        <c:tickLblPos val="nextTo"/>
        <c:spPr>
          <a:ln w="6350">
            <a:solidFill>
              <a:schemeClr val="tx1"/>
            </a:solidFill>
          </a:ln>
        </c:spPr>
        <c:txPr>
          <a:bodyPr/>
          <a:lstStyle/>
          <a:p>
            <a:pPr>
              <a:defRPr sz="600"/>
            </a:pPr>
            <a:endParaRPr lang="en-US"/>
          </a:p>
        </c:txPr>
        <c:crossAx val="43203584"/>
        <c:crosses val="autoZero"/>
        <c:auto val="0"/>
        <c:lblOffset val="100"/>
        <c:baseTimeUnit val="days"/>
        <c:majorUnit val="3"/>
        <c:majorTimeUnit val="months"/>
      </c:dateAx>
      <c:valAx>
        <c:axId val="43203584"/>
        <c:scaling>
          <c:orientation val="minMax"/>
          <c:max val="360"/>
          <c:min val="220"/>
        </c:scaling>
        <c:delete val="0"/>
        <c:axPos val="l"/>
        <c:numFmt formatCode="#,##0" sourceLinked="0"/>
        <c:majorTickMark val="none"/>
        <c:minorTickMark val="none"/>
        <c:tickLblPos val="nextTo"/>
        <c:spPr>
          <a:ln w="6350">
            <a:solidFill>
              <a:schemeClr val="tx1"/>
            </a:solidFill>
          </a:ln>
        </c:spPr>
        <c:txPr>
          <a:bodyPr/>
          <a:lstStyle/>
          <a:p>
            <a:pPr>
              <a:defRPr sz="600"/>
            </a:pPr>
            <a:endParaRPr lang="en-US"/>
          </a:p>
        </c:txPr>
        <c:crossAx val="43202048"/>
        <c:crosses val="autoZero"/>
        <c:crossBetween val="between"/>
        <c:majorUnit val="40"/>
      </c:valAx>
      <c:spPr>
        <a:noFill/>
        <a:effectLst>
          <a:outerShdw blurRad="50800" dist="50800" dir="5400000" algn="ctr" rotWithShape="0">
            <a:schemeClr val="bg1"/>
          </a:outerShdw>
        </a:effectLst>
      </c:spPr>
    </c:plotArea>
    <c:plotVisOnly val="1"/>
    <c:dispBlanksAs val="gap"/>
    <c:showDLblsOverMax val="0"/>
  </c:chart>
  <c:spPr>
    <a:noFill/>
  </c:spPr>
  <c:txPr>
    <a:bodyPr/>
    <a:lstStyle/>
    <a:p>
      <a:pPr>
        <a:defRPr sz="700"/>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6.9267091443932005E-2"/>
          <c:w val="0.64297900233390737"/>
          <c:h val="0.66533743950346791"/>
        </c:manualLayout>
      </c:layout>
      <c:lineChart>
        <c:grouping val="standard"/>
        <c:varyColors val="0"/>
        <c:ser>
          <c:idx val="0"/>
          <c:order val="0"/>
          <c:tx>
            <c:strRef>
              <c:f>Sheet1!$B$1</c:f>
              <c:strCache>
                <c:ptCount val="1"/>
                <c:pt idx="0">
                  <c:v>06/30/2023</c:v>
                </c:pt>
              </c:strCache>
            </c:strRef>
          </c:tx>
          <c:spPr>
            <a:ln>
              <a:solidFill>
                <a:schemeClr val="accent1"/>
              </a:solidFill>
            </a:ln>
          </c:spPr>
          <c:marker>
            <c:symbol val="none"/>
          </c:marker>
          <c:dLbls>
            <c:dLbl>
              <c:idx val="29"/>
              <c:layout>
                <c:manualLayout>
                  <c:x val="0"/>
                  <c:y val="-1.6733601070950489E-2"/>
                </c:manualLayout>
              </c:layout>
              <c:spPr>
                <a:noFill/>
                <a:ln>
                  <a:noFill/>
                </a:ln>
                <a:effectLst/>
              </c:spPr>
              <c:txPr>
                <a:bodyPr wrap="square" lIns="38100" tIns="19050" rIns="38100" bIns="19050" anchor="ctr">
                  <a:spAutoFit/>
                </a:bodyPr>
                <a:lstStyle/>
                <a:p>
                  <a:pPr>
                    <a:defRPr sz="700" b="0">
                      <a:solidFill>
                        <a:schemeClr val="tx2"/>
                      </a:solidFill>
                      <a:latin typeface="Arial" panose="020B0604020202020204" pitchFamily="34" charset="0"/>
                      <a:cs typeface="Arial" panose="020B0604020202020204" pitchFamily="34" charset="0"/>
                    </a:defRPr>
                  </a:pPr>
                  <a:endParaRPr lang="en-US"/>
                </a:p>
              </c:txP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1884-4A00-91AB-36D4EED774B9}"/>
                </c:ext>
              </c:extLst>
            </c:dLbl>
            <c:spPr>
              <a:noFill/>
              <a:ln>
                <a:noFill/>
              </a:ln>
              <a:effectLst/>
            </c:spPr>
            <c:txPr>
              <a:bodyPr wrap="square" lIns="38100" tIns="19050" rIns="38100" bIns="19050" anchor="ctr">
                <a:spAutoFit/>
              </a:bodyPr>
              <a:lstStyle/>
              <a:p>
                <a:pPr>
                  <a:defRPr b="0">
                    <a:solidFill>
                      <a:schemeClr val="tx2"/>
                    </a:solidFill>
                    <a:latin typeface="Arial" panose="020B0604020202020204" pitchFamily="34" charset="0"/>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Sheet1!$B$2:$B$31</c:f>
              <c:numCache>
                <c:formatCode>General</c:formatCode>
                <c:ptCount val="30"/>
                <c:pt idx="0">
                  <c:v>5.4089999999999998</c:v>
                </c:pt>
                <c:pt idx="1">
                  <c:v>4.8940000000000001</c:v>
                </c:pt>
                <c:pt idx="2">
                  <c:v>4.5819999999999999</c:v>
                </c:pt>
                <c:pt idx="3">
                  <c:v>4.3460000000000001</c:v>
                </c:pt>
                <c:pt idx="4">
                  <c:v>4.1669999999999998</c:v>
                </c:pt>
                <c:pt idx="5">
                  <c:v>4.0309999999999997</c:v>
                </c:pt>
                <c:pt idx="6">
                  <c:v>3.931</c:v>
                </c:pt>
                <c:pt idx="7">
                  <c:v>3.86</c:v>
                </c:pt>
                <c:pt idx="8">
                  <c:v>3.8149999999999999</c:v>
                </c:pt>
                <c:pt idx="9">
                  <c:v>3.7919999999999998</c:v>
                </c:pt>
                <c:pt idx="10">
                  <c:v>3.7869999999999999</c:v>
                </c:pt>
                <c:pt idx="11">
                  <c:v>3.7970000000000002</c:v>
                </c:pt>
                <c:pt idx="12">
                  <c:v>3.819</c:v>
                </c:pt>
                <c:pt idx="13">
                  <c:v>3.8490000000000002</c:v>
                </c:pt>
                <c:pt idx="14">
                  <c:v>3.8839999999999999</c:v>
                </c:pt>
                <c:pt idx="15">
                  <c:v>3.9220000000000002</c:v>
                </c:pt>
                <c:pt idx="16">
                  <c:v>3.9590000000000001</c:v>
                </c:pt>
                <c:pt idx="17">
                  <c:v>3.9929999999999999</c:v>
                </c:pt>
                <c:pt idx="18">
                  <c:v>4.0220000000000002</c:v>
                </c:pt>
                <c:pt idx="19">
                  <c:v>4.0449999999999999</c:v>
                </c:pt>
                <c:pt idx="20">
                  <c:v>4.0590000000000002</c:v>
                </c:pt>
                <c:pt idx="21">
                  <c:v>4.0650000000000004</c:v>
                </c:pt>
                <c:pt idx="22">
                  <c:v>4.0599999999999996</c:v>
                </c:pt>
                <c:pt idx="23">
                  <c:v>4.0460000000000003</c:v>
                </c:pt>
                <c:pt idx="24">
                  <c:v>4.0220000000000002</c:v>
                </c:pt>
                <c:pt idx="25">
                  <c:v>3.9870000000000001</c:v>
                </c:pt>
                <c:pt idx="26">
                  <c:v>3.9430000000000001</c:v>
                </c:pt>
                <c:pt idx="27">
                  <c:v>3.89</c:v>
                </c:pt>
                <c:pt idx="28">
                  <c:v>3.8279999999999998</c:v>
                </c:pt>
                <c:pt idx="29">
                  <c:v>3.762</c:v>
                </c:pt>
              </c:numCache>
            </c:numRef>
          </c:val>
          <c:smooth val="0"/>
          <c:extLst>
            <c:ext xmlns:c16="http://schemas.microsoft.com/office/drawing/2014/chart" uri="{C3380CC4-5D6E-409C-BE32-E72D297353CC}">
              <c16:uniqueId val="{00000001-1884-4A00-91AB-36D4EED774B9}"/>
            </c:ext>
          </c:extLst>
        </c:ser>
        <c:ser>
          <c:idx val="1"/>
          <c:order val="1"/>
          <c:tx>
            <c:strRef>
              <c:f>Sheet1!$C$1</c:f>
              <c:strCache>
                <c:ptCount val="1"/>
                <c:pt idx="0">
                  <c:v>03/31/2023</c:v>
                </c:pt>
              </c:strCache>
            </c:strRef>
          </c:tx>
          <c:spPr>
            <a:ln>
              <a:solidFill>
                <a:schemeClr val="bg1">
                  <a:lumMod val="65000"/>
                </a:schemeClr>
              </a:solidFill>
            </a:ln>
          </c:spPr>
          <c:marker>
            <c:symbol val="none"/>
          </c:marker>
          <c:dLbls>
            <c:dLbl>
              <c:idx val="29"/>
              <c:layout>
                <c:manualLayout>
                  <c:x val="0"/>
                  <c:y val="3.3467202141900937E-2"/>
                </c:manualLayout>
              </c:layout>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1884-4A00-91AB-36D4EED774B9}"/>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Sheet1!$C$2:$C$31</c:f>
              <c:numCache>
                <c:formatCode>General</c:formatCode>
                <c:ptCount val="30"/>
                <c:pt idx="0">
                  <c:v>4.6130000000000004</c:v>
                </c:pt>
                <c:pt idx="1">
                  <c:v>4.1210000000000004</c:v>
                </c:pt>
                <c:pt idx="2">
                  <c:v>3.8860000000000001</c:v>
                </c:pt>
                <c:pt idx="3">
                  <c:v>3.7360000000000002</c:v>
                </c:pt>
                <c:pt idx="4">
                  <c:v>3.6360000000000001</c:v>
                </c:pt>
                <c:pt idx="5">
                  <c:v>3.5659999999999998</c:v>
                </c:pt>
                <c:pt idx="6">
                  <c:v>3.5179999999999998</c:v>
                </c:pt>
                <c:pt idx="7">
                  <c:v>3.4870000000000001</c:v>
                </c:pt>
                <c:pt idx="8">
                  <c:v>3.47</c:v>
                </c:pt>
                <c:pt idx="9">
                  <c:v>3.4670000000000001</c:v>
                </c:pt>
                <c:pt idx="10">
                  <c:v>3.476</c:v>
                </c:pt>
                <c:pt idx="11">
                  <c:v>3.4969999999999999</c:v>
                </c:pt>
                <c:pt idx="12">
                  <c:v>3.5270000000000001</c:v>
                </c:pt>
                <c:pt idx="13">
                  <c:v>3.5640000000000001</c:v>
                </c:pt>
                <c:pt idx="14">
                  <c:v>3.6059999999999999</c:v>
                </c:pt>
                <c:pt idx="15">
                  <c:v>3.6509999999999998</c:v>
                </c:pt>
                <c:pt idx="16">
                  <c:v>3.6949999999999998</c:v>
                </c:pt>
                <c:pt idx="17">
                  <c:v>3.7370000000000001</c:v>
                </c:pt>
                <c:pt idx="18">
                  <c:v>3.7749999999999999</c:v>
                </c:pt>
                <c:pt idx="19">
                  <c:v>3.806</c:v>
                </c:pt>
                <c:pt idx="20">
                  <c:v>3.8290000000000002</c:v>
                </c:pt>
                <c:pt idx="21">
                  <c:v>3.843</c:v>
                </c:pt>
                <c:pt idx="22">
                  <c:v>3.847</c:v>
                </c:pt>
                <c:pt idx="23">
                  <c:v>3.84</c:v>
                </c:pt>
                <c:pt idx="24">
                  <c:v>3.8220000000000001</c:v>
                </c:pt>
                <c:pt idx="25">
                  <c:v>3.7930000000000001</c:v>
                </c:pt>
                <c:pt idx="26">
                  <c:v>3.754</c:v>
                </c:pt>
                <c:pt idx="27">
                  <c:v>3.7050000000000001</c:v>
                </c:pt>
                <c:pt idx="28">
                  <c:v>3.6459999999999999</c:v>
                </c:pt>
                <c:pt idx="29">
                  <c:v>3.581</c:v>
                </c:pt>
              </c:numCache>
            </c:numRef>
          </c:val>
          <c:smooth val="0"/>
          <c:extLst>
            <c:ext xmlns:c16="http://schemas.microsoft.com/office/drawing/2014/chart" uri="{C3380CC4-5D6E-409C-BE32-E72D297353CC}">
              <c16:uniqueId val="{00000003-1884-4A00-91AB-36D4EED774B9}"/>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6"/>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6.9267091443932005E-2"/>
          <c:w val="0.64730788202725698"/>
          <c:h val="0.66533743950346791"/>
        </c:manualLayout>
      </c:layout>
      <c:lineChart>
        <c:grouping val="standard"/>
        <c:varyColors val="0"/>
        <c:ser>
          <c:idx val="0"/>
          <c:order val="0"/>
          <c:tx>
            <c:strRef>
              <c:f>Sheet1!$B$1</c:f>
              <c:strCache>
                <c:ptCount val="1"/>
                <c:pt idx="0">
                  <c:v>06/30/2023</c:v>
                </c:pt>
              </c:strCache>
            </c:strRef>
          </c:tx>
          <c:spPr>
            <a:ln>
              <a:solidFill>
                <a:schemeClr val="accent1"/>
              </a:solidFill>
            </a:ln>
          </c:spPr>
          <c:marker>
            <c:symbol val="none"/>
          </c:marker>
          <c:dLbls>
            <c:dLbl>
              <c:idx val="29"/>
              <c:layout>
                <c:manualLayout>
                  <c:x val="0"/>
                  <c:y val="-2.2047178214169013E-2"/>
                </c:manualLayout>
              </c:layout>
              <c:spPr>
                <a:noFill/>
                <a:ln>
                  <a:noFill/>
                </a:ln>
                <a:effectLst/>
              </c:spPr>
              <c:txPr>
                <a:bodyPr wrap="square" lIns="38100" tIns="19050" rIns="38100" bIns="19050" anchor="ctr">
                  <a:noAutofit/>
                </a:bodyPr>
                <a:lstStyle/>
                <a:p>
                  <a:pPr>
                    <a:defRPr sz="700">
                      <a:solidFill>
                        <a:schemeClr val="tx2"/>
                      </a:solidFill>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17970605744209928"/>
                      <c:h val="9.2453145917001323E-2"/>
                    </c:manualLayout>
                  </c15:layout>
                </c:ext>
                <c:ext xmlns:c16="http://schemas.microsoft.com/office/drawing/2014/chart" uri="{C3380CC4-5D6E-409C-BE32-E72D297353CC}">
                  <c16:uniqueId val="{00000000-060E-43FC-A347-E271BA1E2089}"/>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Sheet1!$B$2:$B$31</c:f>
              <c:numCache>
                <c:formatCode>General</c:formatCode>
                <c:ptCount val="30"/>
                <c:pt idx="0">
                  <c:v>3.3919999999999999</c:v>
                </c:pt>
                <c:pt idx="1">
                  <c:v>3.1480000000000001</c:v>
                </c:pt>
                <c:pt idx="2">
                  <c:v>2.8740000000000001</c:v>
                </c:pt>
                <c:pt idx="3">
                  <c:v>2.681</c:v>
                </c:pt>
                <c:pt idx="4">
                  <c:v>2.54</c:v>
                </c:pt>
                <c:pt idx="5">
                  <c:v>2.4460000000000002</c:v>
                </c:pt>
                <c:pt idx="6">
                  <c:v>2.3929999999999998</c:v>
                </c:pt>
                <c:pt idx="7">
                  <c:v>2.371</c:v>
                </c:pt>
                <c:pt idx="8">
                  <c:v>2.371</c:v>
                </c:pt>
                <c:pt idx="9">
                  <c:v>2.387</c:v>
                </c:pt>
                <c:pt idx="10">
                  <c:v>2.41</c:v>
                </c:pt>
                <c:pt idx="11">
                  <c:v>2.4350000000000001</c:v>
                </c:pt>
                <c:pt idx="12">
                  <c:v>2.4590000000000001</c:v>
                </c:pt>
                <c:pt idx="13">
                  <c:v>2.4780000000000002</c:v>
                </c:pt>
                <c:pt idx="14">
                  <c:v>2.4910000000000001</c:v>
                </c:pt>
                <c:pt idx="15">
                  <c:v>2.496</c:v>
                </c:pt>
                <c:pt idx="16">
                  <c:v>2.4940000000000002</c:v>
                </c:pt>
                <c:pt idx="17">
                  <c:v>2.4849999999999999</c:v>
                </c:pt>
                <c:pt idx="18">
                  <c:v>2.4710000000000001</c:v>
                </c:pt>
                <c:pt idx="19">
                  <c:v>2.452</c:v>
                </c:pt>
                <c:pt idx="20">
                  <c:v>2.431</c:v>
                </c:pt>
                <c:pt idx="21">
                  <c:v>2.4089999999999998</c:v>
                </c:pt>
                <c:pt idx="22">
                  <c:v>2.387</c:v>
                </c:pt>
                <c:pt idx="23">
                  <c:v>2.3679999999999999</c:v>
                </c:pt>
                <c:pt idx="24">
                  <c:v>2.3530000000000002</c:v>
                </c:pt>
                <c:pt idx="25">
                  <c:v>2.3420000000000001</c:v>
                </c:pt>
                <c:pt idx="26">
                  <c:v>2.339</c:v>
                </c:pt>
                <c:pt idx="27">
                  <c:v>2.3420000000000001</c:v>
                </c:pt>
                <c:pt idx="28">
                  <c:v>2.3530000000000002</c:v>
                </c:pt>
                <c:pt idx="29">
                  <c:v>2.3730000000000002</c:v>
                </c:pt>
              </c:numCache>
            </c:numRef>
          </c:val>
          <c:smooth val="0"/>
          <c:extLst>
            <c:ext xmlns:c16="http://schemas.microsoft.com/office/drawing/2014/chart" uri="{C3380CC4-5D6E-409C-BE32-E72D297353CC}">
              <c16:uniqueId val="{00000001-060E-43FC-A347-E271BA1E2089}"/>
            </c:ext>
          </c:extLst>
        </c:ser>
        <c:ser>
          <c:idx val="1"/>
          <c:order val="1"/>
          <c:tx>
            <c:strRef>
              <c:f>Sheet1!$C$1</c:f>
              <c:strCache>
                <c:ptCount val="1"/>
                <c:pt idx="0">
                  <c:v>03/31/2023</c:v>
                </c:pt>
              </c:strCache>
            </c:strRef>
          </c:tx>
          <c:spPr>
            <a:ln>
              <a:solidFill>
                <a:schemeClr val="bg1">
                  <a:lumMod val="65000"/>
                </a:schemeClr>
              </a:solidFill>
            </a:ln>
          </c:spPr>
          <c:marker>
            <c:symbol val="none"/>
          </c:marker>
          <c:dLbls>
            <c:dLbl>
              <c:idx val="29"/>
              <c:layout>
                <c:manualLayout>
                  <c:x val="0"/>
                  <c:y val="4.1834002677376171E-2"/>
                </c:manualLayout>
              </c:layout>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060E-43FC-A347-E271BA1E2089}"/>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Sheet1!$C$2:$C$31</c:f>
              <c:numCache>
                <c:formatCode>General</c:formatCode>
                <c:ptCount val="30"/>
                <c:pt idx="0">
                  <c:v>2.8490000000000002</c:v>
                </c:pt>
                <c:pt idx="1">
                  <c:v>2.6739999999999999</c:v>
                </c:pt>
                <c:pt idx="2">
                  <c:v>2.5129999999999999</c:v>
                </c:pt>
                <c:pt idx="3">
                  <c:v>2.4009999999999998</c:v>
                </c:pt>
                <c:pt idx="4">
                  <c:v>2.3180000000000001</c:v>
                </c:pt>
                <c:pt idx="5">
                  <c:v>2.2669999999999999</c:v>
                </c:pt>
                <c:pt idx="6">
                  <c:v>2.2450000000000001</c:v>
                </c:pt>
                <c:pt idx="7">
                  <c:v>2.246</c:v>
                </c:pt>
                <c:pt idx="8">
                  <c:v>2.2639999999999998</c:v>
                </c:pt>
                <c:pt idx="9">
                  <c:v>2.2930000000000001</c:v>
                </c:pt>
                <c:pt idx="10">
                  <c:v>2.327</c:v>
                </c:pt>
                <c:pt idx="11">
                  <c:v>2.3620000000000001</c:v>
                </c:pt>
                <c:pt idx="12">
                  <c:v>2.3929999999999998</c:v>
                </c:pt>
                <c:pt idx="13">
                  <c:v>2.4180000000000001</c:v>
                </c:pt>
                <c:pt idx="14">
                  <c:v>2.4350000000000001</c:v>
                </c:pt>
                <c:pt idx="15">
                  <c:v>2.4449999999999998</c:v>
                </c:pt>
                <c:pt idx="16">
                  <c:v>2.4470000000000001</c:v>
                </c:pt>
                <c:pt idx="17">
                  <c:v>2.4409999999999998</c:v>
                </c:pt>
                <c:pt idx="18">
                  <c:v>2.4289999999999998</c:v>
                </c:pt>
                <c:pt idx="19">
                  <c:v>2.4119999999999999</c:v>
                </c:pt>
                <c:pt idx="20">
                  <c:v>2.3919999999999999</c:v>
                </c:pt>
                <c:pt idx="21">
                  <c:v>2.37</c:v>
                </c:pt>
                <c:pt idx="22">
                  <c:v>2.3490000000000002</c:v>
                </c:pt>
                <c:pt idx="23">
                  <c:v>2.33</c:v>
                </c:pt>
                <c:pt idx="24">
                  <c:v>2.3149999999999999</c:v>
                </c:pt>
                <c:pt idx="25">
                  <c:v>2.3050000000000002</c:v>
                </c:pt>
                <c:pt idx="26">
                  <c:v>2.3010000000000002</c:v>
                </c:pt>
                <c:pt idx="27">
                  <c:v>2.3039999999999998</c:v>
                </c:pt>
                <c:pt idx="28">
                  <c:v>2.3149999999999999</c:v>
                </c:pt>
                <c:pt idx="29">
                  <c:v>2.335</c:v>
                </c:pt>
              </c:numCache>
            </c:numRef>
          </c:val>
          <c:smooth val="0"/>
          <c:extLst>
            <c:ext xmlns:c16="http://schemas.microsoft.com/office/drawing/2014/chart" uri="{C3380CC4-5D6E-409C-BE32-E72D297353CC}">
              <c16:uniqueId val="{00000003-060E-43FC-A347-E271BA1E2089}"/>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6"/>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6.9267091443932005E-2"/>
          <c:w val="0.62609887685479526"/>
          <c:h val="0.66533743950346791"/>
        </c:manualLayout>
      </c:layout>
      <c:lineChart>
        <c:grouping val="standard"/>
        <c:varyColors val="0"/>
        <c:ser>
          <c:idx val="0"/>
          <c:order val="0"/>
          <c:tx>
            <c:strRef>
              <c:f>Sheet1!$B$1</c:f>
              <c:strCache>
                <c:ptCount val="1"/>
                <c:pt idx="0">
                  <c:v>06/30/2023</c:v>
                </c:pt>
              </c:strCache>
            </c:strRef>
          </c:tx>
          <c:spPr>
            <a:ln>
              <a:solidFill>
                <a:schemeClr val="accent1"/>
              </a:solidFill>
            </a:ln>
          </c:spPr>
          <c:marker>
            <c:symbol val="none"/>
          </c:marker>
          <c:dLbls>
            <c:dLbl>
              <c:idx val="29"/>
              <c:layout>
                <c:manualLayout>
                  <c:x val="-2.5280388187434756E-2"/>
                  <c:y val="-3.8780120481927714E-2"/>
                </c:manualLayout>
              </c:layout>
              <c:spPr>
                <a:noFill/>
                <a:ln>
                  <a:noFill/>
                </a:ln>
                <a:effectLst/>
              </c:spPr>
              <c:txPr>
                <a:bodyPr wrap="square" lIns="38100" tIns="19050" rIns="38100" bIns="19050" anchor="ctr">
                  <a:spAutoFit/>
                </a:bodyPr>
                <a:lstStyle/>
                <a:p>
                  <a:pPr>
                    <a:defRPr sz="700">
                      <a:solidFill>
                        <a:schemeClr val="tx2"/>
                      </a:solidFill>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17970605744209928"/>
                      <c:h val="9.2453145917001323E-2"/>
                    </c:manualLayout>
                  </c15:layout>
                </c:ext>
                <c:ext xmlns:c16="http://schemas.microsoft.com/office/drawing/2014/chart" uri="{C3380CC4-5D6E-409C-BE32-E72D297353CC}">
                  <c16:uniqueId val="{00000000-1EB7-4DD5-98DD-EBBECC95580A}"/>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Sheet1!$B$2:$B$31</c:f>
              <c:numCache>
                <c:formatCode>General</c:formatCode>
                <c:ptCount val="30"/>
                <c:pt idx="0">
                  <c:v>4.9390000000000001</c:v>
                </c:pt>
                <c:pt idx="1">
                  <c:v>4.4450000000000003</c:v>
                </c:pt>
                <c:pt idx="2">
                  <c:v>4.0629999999999997</c:v>
                </c:pt>
                <c:pt idx="3">
                  <c:v>3.786</c:v>
                </c:pt>
                <c:pt idx="4">
                  <c:v>3.593</c:v>
                </c:pt>
                <c:pt idx="5">
                  <c:v>3.464</c:v>
                </c:pt>
                <c:pt idx="6">
                  <c:v>3.3809999999999998</c:v>
                </c:pt>
                <c:pt idx="7">
                  <c:v>3.3290000000000002</c:v>
                </c:pt>
                <c:pt idx="8">
                  <c:v>3.2989999999999999</c:v>
                </c:pt>
                <c:pt idx="9">
                  <c:v>3.2829999999999999</c:v>
                </c:pt>
                <c:pt idx="10">
                  <c:v>3.274</c:v>
                </c:pt>
                <c:pt idx="11">
                  <c:v>3.27</c:v>
                </c:pt>
                <c:pt idx="12">
                  <c:v>3.266</c:v>
                </c:pt>
                <c:pt idx="13">
                  <c:v>3.262</c:v>
                </c:pt>
                <c:pt idx="14">
                  <c:v>3.2559999999999998</c:v>
                </c:pt>
                <c:pt idx="15">
                  <c:v>3.2490000000000001</c:v>
                </c:pt>
                <c:pt idx="16">
                  <c:v>3.24</c:v>
                </c:pt>
                <c:pt idx="17">
                  <c:v>3.23</c:v>
                </c:pt>
                <c:pt idx="18">
                  <c:v>3.218</c:v>
                </c:pt>
                <c:pt idx="19">
                  <c:v>3.206</c:v>
                </c:pt>
                <c:pt idx="20">
                  <c:v>3.194</c:v>
                </c:pt>
                <c:pt idx="21">
                  <c:v>3.1819999999999999</c:v>
                </c:pt>
                <c:pt idx="22">
                  <c:v>3.1709999999999998</c:v>
                </c:pt>
                <c:pt idx="23">
                  <c:v>3.16</c:v>
                </c:pt>
                <c:pt idx="24">
                  <c:v>3.15</c:v>
                </c:pt>
                <c:pt idx="25">
                  <c:v>3.141</c:v>
                </c:pt>
                <c:pt idx="26">
                  <c:v>3.1339999999999999</c:v>
                </c:pt>
                <c:pt idx="27">
                  <c:v>3.1269999999999998</c:v>
                </c:pt>
                <c:pt idx="28">
                  <c:v>3.1219999999999999</c:v>
                </c:pt>
                <c:pt idx="29">
                  <c:v>3.1179999999999999</c:v>
                </c:pt>
              </c:numCache>
            </c:numRef>
          </c:val>
          <c:smooth val="0"/>
          <c:extLst>
            <c:ext xmlns:c16="http://schemas.microsoft.com/office/drawing/2014/chart" uri="{C3380CC4-5D6E-409C-BE32-E72D297353CC}">
              <c16:uniqueId val="{00000001-1EB7-4DD5-98DD-EBBECC95580A}"/>
            </c:ext>
          </c:extLst>
        </c:ser>
        <c:ser>
          <c:idx val="1"/>
          <c:order val="1"/>
          <c:tx>
            <c:strRef>
              <c:f>Sheet1!$C$1</c:f>
              <c:strCache>
                <c:ptCount val="1"/>
                <c:pt idx="0">
                  <c:v>03/31/2023</c:v>
                </c:pt>
              </c:strCache>
            </c:strRef>
          </c:tx>
          <c:spPr>
            <a:ln>
              <a:solidFill>
                <a:schemeClr val="bg1">
                  <a:lumMod val="65000"/>
                </a:schemeClr>
              </a:solidFill>
            </a:ln>
          </c:spPr>
          <c:marker>
            <c:symbol val="none"/>
          </c:marker>
          <c:dLbls>
            <c:dLbl>
              <c:idx val="29"/>
              <c:layout>
                <c:manualLayout>
                  <c:x val="-1.2640277034079354E-2"/>
                  <c:y val="3.3467531543496819E-2"/>
                </c:manualLayout>
              </c:layout>
              <c:spPr>
                <a:noFill/>
                <a:ln>
                  <a:noFill/>
                </a:ln>
                <a:effectLst/>
              </c:spPr>
              <c:txPr>
                <a:bodyPr wrap="square" lIns="38100" tIns="19050" rIns="38100" bIns="19050" anchor="ctr">
                  <a:noAutofit/>
                </a:bodyPr>
                <a:lstStyle/>
                <a:p>
                  <a:pPr>
                    <a:defRPr sz="700">
                      <a:solidFill>
                        <a:schemeClr val="bg1">
                          <a:lumMod val="50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20596812303306927"/>
                      <c:h val="9.2453145917001323E-2"/>
                    </c:manualLayout>
                  </c15:layout>
                </c:ext>
                <c:ext xmlns:c16="http://schemas.microsoft.com/office/drawing/2014/chart" uri="{C3380CC4-5D6E-409C-BE32-E72D297353CC}">
                  <c16:uniqueId val="{00000002-1EB7-4DD5-98DD-EBBECC95580A}"/>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Sheet1!$C$2:$C$31</c:f>
              <c:numCache>
                <c:formatCode>General</c:formatCode>
                <c:ptCount val="30"/>
                <c:pt idx="0">
                  <c:v>4.218</c:v>
                </c:pt>
                <c:pt idx="1">
                  <c:v>3.7</c:v>
                </c:pt>
                <c:pt idx="2">
                  <c:v>3.3460000000000001</c:v>
                </c:pt>
                <c:pt idx="3">
                  <c:v>3.1070000000000002</c:v>
                </c:pt>
                <c:pt idx="4">
                  <c:v>2.96</c:v>
                </c:pt>
                <c:pt idx="5">
                  <c:v>2.8820000000000001</c:v>
                </c:pt>
                <c:pt idx="6">
                  <c:v>2.8540000000000001</c:v>
                </c:pt>
                <c:pt idx="7">
                  <c:v>2.8580000000000001</c:v>
                </c:pt>
                <c:pt idx="8">
                  <c:v>2.8839999999999999</c:v>
                </c:pt>
                <c:pt idx="9">
                  <c:v>2.92</c:v>
                </c:pt>
                <c:pt idx="10">
                  <c:v>2.96</c:v>
                </c:pt>
                <c:pt idx="11">
                  <c:v>2.9990000000000001</c:v>
                </c:pt>
                <c:pt idx="12">
                  <c:v>3.0350000000000001</c:v>
                </c:pt>
                <c:pt idx="13">
                  <c:v>3.0640000000000001</c:v>
                </c:pt>
                <c:pt idx="14">
                  <c:v>3.0870000000000002</c:v>
                </c:pt>
                <c:pt idx="15">
                  <c:v>3.1040000000000001</c:v>
                </c:pt>
                <c:pt idx="16">
                  <c:v>3.1139999999999999</c:v>
                </c:pt>
                <c:pt idx="17">
                  <c:v>3.1190000000000002</c:v>
                </c:pt>
                <c:pt idx="18">
                  <c:v>3.12</c:v>
                </c:pt>
                <c:pt idx="19">
                  <c:v>3.117</c:v>
                </c:pt>
                <c:pt idx="20">
                  <c:v>3.1120000000000001</c:v>
                </c:pt>
                <c:pt idx="21">
                  <c:v>3.105</c:v>
                </c:pt>
                <c:pt idx="22">
                  <c:v>3.097</c:v>
                </c:pt>
                <c:pt idx="23">
                  <c:v>3.089</c:v>
                </c:pt>
                <c:pt idx="24">
                  <c:v>3.0819999999999999</c:v>
                </c:pt>
                <c:pt idx="25">
                  <c:v>3.0750000000000002</c:v>
                </c:pt>
                <c:pt idx="26">
                  <c:v>3.069</c:v>
                </c:pt>
                <c:pt idx="27">
                  <c:v>3.0640000000000001</c:v>
                </c:pt>
                <c:pt idx="28">
                  <c:v>3.06</c:v>
                </c:pt>
                <c:pt idx="29">
                  <c:v>3.0569999999999999</c:v>
                </c:pt>
              </c:numCache>
            </c:numRef>
          </c:val>
          <c:smooth val="0"/>
          <c:extLst>
            <c:ext xmlns:c16="http://schemas.microsoft.com/office/drawing/2014/chart" uri="{C3380CC4-5D6E-409C-BE32-E72D297353CC}">
              <c16:uniqueId val="{00000003-1EB7-4DD5-98DD-EBBECC95580A}"/>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6"/>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6402738460631956E-2"/>
          <c:y val="0.22830555894496266"/>
          <c:w val="0.86077481306586834"/>
          <c:h val="0.57884352275647932"/>
        </c:manualLayout>
      </c:layout>
      <c:areaChart>
        <c:grouping val="standard"/>
        <c:varyColors val="0"/>
        <c:ser>
          <c:idx val="2"/>
          <c:order val="2"/>
          <c:tx>
            <c:strRef>
              <c:f>Sheet1!$D$1</c:f>
              <c:strCache>
                <c:ptCount val="1"/>
                <c:pt idx="0">
                  <c:v>blue area</c:v>
                </c:pt>
              </c:strCache>
            </c:strRef>
          </c:tx>
          <c:spPr>
            <a:solidFill>
              <a:schemeClr val="accent1">
                <a:lumMod val="20000"/>
                <a:lumOff val="80000"/>
              </a:schemeClr>
            </a:solidFill>
          </c:spPr>
          <c:cat>
            <c:numRef>
              <c:f>Sheet1!$A$2:$A$284</c:f>
              <c:numCache>
                <c:formatCode>m/d/yyyy</c:formatCode>
                <c:ptCount val="283"/>
                <c:pt idx="0">
                  <c:v>36525</c:v>
                </c:pt>
                <c:pt idx="1">
                  <c:v>36556</c:v>
                </c:pt>
                <c:pt idx="2">
                  <c:v>36585</c:v>
                </c:pt>
                <c:pt idx="3">
                  <c:v>36616</c:v>
                </c:pt>
                <c:pt idx="4">
                  <c:v>36646</c:v>
                </c:pt>
                <c:pt idx="5">
                  <c:v>36677</c:v>
                </c:pt>
                <c:pt idx="6">
                  <c:v>36707</c:v>
                </c:pt>
                <c:pt idx="7">
                  <c:v>36738</c:v>
                </c:pt>
                <c:pt idx="8">
                  <c:v>36769</c:v>
                </c:pt>
                <c:pt idx="9">
                  <c:v>36799</c:v>
                </c:pt>
                <c:pt idx="10">
                  <c:v>36830</c:v>
                </c:pt>
                <c:pt idx="11">
                  <c:v>36860</c:v>
                </c:pt>
                <c:pt idx="12">
                  <c:v>36891</c:v>
                </c:pt>
                <c:pt idx="13">
                  <c:v>36922</c:v>
                </c:pt>
                <c:pt idx="14">
                  <c:v>36950</c:v>
                </c:pt>
                <c:pt idx="15">
                  <c:v>36981</c:v>
                </c:pt>
                <c:pt idx="16">
                  <c:v>37011</c:v>
                </c:pt>
                <c:pt idx="17">
                  <c:v>37042</c:v>
                </c:pt>
                <c:pt idx="18">
                  <c:v>37072</c:v>
                </c:pt>
                <c:pt idx="19">
                  <c:v>37103</c:v>
                </c:pt>
                <c:pt idx="20">
                  <c:v>37134</c:v>
                </c:pt>
                <c:pt idx="21">
                  <c:v>37164</c:v>
                </c:pt>
                <c:pt idx="22">
                  <c:v>37195</c:v>
                </c:pt>
                <c:pt idx="23">
                  <c:v>37225</c:v>
                </c:pt>
                <c:pt idx="24">
                  <c:v>37256</c:v>
                </c:pt>
                <c:pt idx="25">
                  <c:v>37287</c:v>
                </c:pt>
                <c:pt idx="26">
                  <c:v>37315</c:v>
                </c:pt>
                <c:pt idx="27">
                  <c:v>37346</c:v>
                </c:pt>
                <c:pt idx="28">
                  <c:v>37376</c:v>
                </c:pt>
                <c:pt idx="29">
                  <c:v>37407</c:v>
                </c:pt>
                <c:pt idx="30">
                  <c:v>37437</c:v>
                </c:pt>
                <c:pt idx="31">
                  <c:v>37468</c:v>
                </c:pt>
                <c:pt idx="32">
                  <c:v>37499</c:v>
                </c:pt>
                <c:pt idx="33">
                  <c:v>37529</c:v>
                </c:pt>
                <c:pt idx="34">
                  <c:v>37560</c:v>
                </c:pt>
                <c:pt idx="35">
                  <c:v>37590</c:v>
                </c:pt>
                <c:pt idx="36">
                  <c:v>37621</c:v>
                </c:pt>
                <c:pt idx="37">
                  <c:v>37652</c:v>
                </c:pt>
                <c:pt idx="38">
                  <c:v>37680</c:v>
                </c:pt>
                <c:pt idx="39">
                  <c:v>37711</c:v>
                </c:pt>
                <c:pt idx="40">
                  <c:v>37741</c:v>
                </c:pt>
                <c:pt idx="41">
                  <c:v>37772</c:v>
                </c:pt>
                <c:pt idx="42">
                  <c:v>37802</c:v>
                </c:pt>
                <c:pt idx="43">
                  <c:v>37833</c:v>
                </c:pt>
                <c:pt idx="44">
                  <c:v>37864</c:v>
                </c:pt>
                <c:pt idx="45">
                  <c:v>37894</c:v>
                </c:pt>
                <c:pt idx="46">
                  <c:v>37925</c:v>
                </c:pt>
                <c:pt idx="47">
                  <c:v>37955</c:v>
                </c:pt>
                <c:pt idx="48">
                  <c:v>37986</c:v>
                </c:pt>
                <c:pt idx="49">
                  <c:v>38017</c:v>
                </c:pt>
                <c:pt idx="50">
                  <c:v>38046</c:v>
                </c:pt>
                <c:pt idx="51">
                  <c:v>38077</c:v>
                </c:pt>
                <c:pt idx="52">
                  <c:v>38107</c:v>
                </c:pt>
                <c:pt idx="53">
                  <c:v>38138</c:v>
                </c:pt>
                <c:pt idx="54">
                  <c:v>38168</c:v>
                </c:pt>
                <c:pt idx="55">
                  <c:v>38199</c:v>
                </c:pt>
                <c:pt idx="56">
                  <c:v>38230</c:v>
                </c:pt>
                <c:pt idx="57">
                  <c:v>38260</c:v>
                </c:pt>
                <c:pt idx="58">
                  <c:v>38291</c:v>
                </c:pt>
                <c:pt idx="59">
                  <c:v>38321</c:v>
                </c:pt>
                <c:pt idx="60">
                  <c:v>38352</c:v>
                </c:pt>
                <c:pt idx="61">
                  <c:v>38383</c:v>
                </c:pt>
                <c:pt idx="62">
                  <c:v>38411</c:v>
                </c:pt>
                <c:pt idx="63">
                  <c:v>38442</c:v>
                </c:pt>
                <c:pt idx="64">
                  <c:v>38472</c:v>
                </c:pt>
                <c:pt idx="65">
                  <c:v>38503</c:v>
                </c:pt>
                <c:pt idx="66">
                  <c:v>38533</c:v>
                </c:pt>
                <c:pt idx="67">
                  <c:v>38564</c:v>
                </c:pt>
                <c:pt idx="68">
                  <c:v>38595</c:v>
                </c:pt>
                <c:pt idx="69">
                  <c:v>38625</c:v>
                </c:pt>
                <c:pt idx="70">
                  <c:v>38656</c:v>
                </c:pt>
                <c:pt idx="71">
                  <c:v>38686</c:v>
                </c:pt>
                <c:pt idx="72">
                  <c:v>38717</c:v>
                </c:pt>
                <c:pt idx="73">
                  <c:v>38748</c:v>
                </c:pt>
                <c:pt idx="74">
                  <c:v>38776</c:v>
                </c:pt>
                <c:pt idx="75">
                  <c:v>38807</c:v>
                </c:pt>
                <c:pt idx="76">
                  <c:v>38837</c:v>
                </c:pt>
                <c:pt idx="77">
                  <c:v>38868</c:v>
                </c:pt>
                <c:pt idx="78">
                  <c:v>38898</c:v>
                </c:pt>
                <c:pt idx="79">
                  <c:v>38929</c:v>
                </c:pt>
                <c:pt idx="80">
                  <c:v>38960</c:v>
                </c:pt>
                <c:pt idx="81">
                  <c:v>38990</c:v>
                </c:pt>
                <c:pt idx="82">
                  <c:v>39021</c:v>
                </c:pt>
                <c:pt idx="83">
                  <c:v>39051</c:v>
                </c:pt>
                <c:pt idx="84">
                  <c:v>39082</c:v>
                </c:pt>
                <c:pt idx="85">
                  <c:v>39113</c:v>
                </c:pt>
                <c:pt idx="86">
                  <c:v>39141</c:v>
                </c:pt>
                <c:pt idx="87">
                  <c:v>39172</c:v>
                </c:pt>
                <c:pt idx="88">
                  <c:v>39202</c:v>
                </c:pt>
                <c:pt idx="89">
                  <c:v>39233</c:v>
                </c:pt>
                <c:pt idx="90">
                  <c:v>39263</c:v>
                </c:pt>
                <c:pt idx="91">
                  <c:v>39294</c:v>
                </c:pt>
                <c:pt idx="92">
                  <c:v>39325</c:v>
                </c:pt>
                <c:pt idx="93">
                  <c:v>39355</c:v>
                </c:pt>
                <c:pt idx="94">
                  <c:v>39386</c:v>
                </c:pt>
                <c:pt idx="95">
                  <c:v>39416</c:v>
                </c:pt>
                <c:pt idx="96">
                  <c:v>39447</c:v>
                </c:pt>
                <c:pt idx="97">
                  <c:v>39478</c:v>
                </c:pt>
                <c:pt idx="98">
                  <c:v>39507</c:v>
                </c:pt>
                <c:pt idx="99">
                  <c:v>39538</c:v>
                </c:pt>
                <c:pt idx="100">
                  <c:v>39568</c:v>
                </c:pt>
                <c:pt idx="101">
                  <c:v>39599</c:v>
                </c:pt>
                <c:pt idx="102">
                  <c:v>39629</c:v>
                </c:pt>
                <c:pt idx="103">
                  <c:v>39660</c:v>
                </c:pt>
                <c:pt idx="104">
                  <c:v>39691</c:v>
                </c:pt>
                <c:pt idx="105">
                  <c:v>39721</c:v>
                </c:pt>
                <c:pt idx="106">
                  <c:v>39752</c:v>
                </c:pt>
                <c:pt idx="107">
                  <c:v>39782</c:v>
                </c:pt>
                <c:pt idx="108">
                  <c:v>39813</c:v>
                </c:pt>
                <c:pt idx="109">
                  <c:v>39844</c:v>
                </c:pt>
                <c:pt idx="110">
                  <c:v>39872</c:v>
                </c:pt>
                <c:pt idx="111">
                  <c:v>39903</c:v>
                </c:pt>
                <c:pt idx="112">
                  <c:v>39933</c:v>
                </c:pt>
                <c:pt idx="113">
                  <c:v>39964</c:v>
                </c:pt>
                <c:pt idx="114">
                  <c:v>39994</c:v>
                </c:pt>
                <c:pt idx="115">
                  <c:v>40025</c:v>
                </c:pt>
                <c:pt idx="116">
                  <c:v>40056</c:v>
                </c:pt>
                <c:pt idx="117">
                  <c:v>40086</c:v>
                </c:pt>
                <c:pt idx="118">
                  <c:v>40117</c:v>
                </c:pt>
                <c:pt idx="119">
                  <c:v>40147</c:v>
                </c:pt>
                <c:pt idx="120">
                  <c:v>40178</c:v>
                </c:pt>
                <c:pt idx="121">
                  <c:v>40209</c:v>
                </c:pt>
                <c:pt idx="122">
                  <c:v>40237</c:v>
                </c:pt>
                <c:pt idx="123">
                  <c:v>40268</c:v>
                </c:pt>
                <c:pt idx="124">
                  <c:v>40298</c:v>
                </c:pt>
                <c:pt idx="125">
                  <c:v>40329</c:v>
                </c:pt>
                <c:pt idx="126">
                  <c:v>40359</c:v>
                </c:pt>
                <c:pt idx="127">
                  <c:v>40390</c:v>
                </c:pt>
                <c:pt idx="128">
                  <c:v>40421</c:v>
                </c:pt>
                <c:pt idx="129">
                  <c:v>40451</c:v>
                </c:pt>
                <c:pt idx="130">
                  <c:v>40482</c:v>
                </c:pt>
                <c:pt idx="131">
                  <c:v>40512</c:v>
                </c:pt>
                <c:pt idx="132">
                  <c:v>40543</c:v>
                </c:pt>
                <c:pt idx="133">
                  <c:v>40574</c:v>
                </c:pt>
                <c:pt idx="134">
                  <c:v>40602</c:v>
                </c:pt>
                <c:pt idx="135">
                  <c:v>40633</c:v>
                </c:pt>
                <c:pt idx="136">
                  <c:v>40663</c:v>
                </c:pt>
                <c:pt idx="137">
                  <c:v>40694</c:v>
                </c:pt>
                <c:pt idx="138">
                  <c:v>40724</c:v>
                </c:pt>
                <c:pt idx="139">
                  <c:v>40755</c:v>
                </c:pt>
                <c:pt idx="140">
                  <c:v>40786</c:v>
                </c:pt>
                <c:pt idx="141">
                  <c:v>40816</c:v>
                </c:pt>
                <c:pt idx="142">
                  <c:v>40847</c:v>
                </c:pt>
                <c:pt idx="143">
                  <c:v>40877</c:v>
                </c:pt>
                <c:pt idx="144">
                  <c:v>40908</c:v>
                </c:pt>
                <c:pt idx="145">
                  <c:v>40939</c:v>
                </c:pt>
                <c:pt idx="146">
                  <c:v>40968</c:v>
                </c:pt>
                <c:pt idx="147">
                  <c:v>40999</c:v>
                </c:pt>
                <c:pt idx="148">
                  <c:v>41029</c:v>
                </c:pt>
                <c:pt idx="149">
                  <c:v>41060</c:v>
                </c:pt>
                <c:pt idx="150">
                  <c:v>41090</c:v>
                </c:pt>
                <c:pt idx="151">
                  <c:v>41121</c:v>
                </c:pt>
                <c:pt idx="152">
                  <c:v>41152</c:v>
                </c:pt>
                <c:pt idx="153">
                  <c:v>41182</c:v>
                </c:pt>
                <c:pt idx="154">
                  <c:v>41213</c:v>
                </c:pt>
                <c:pt idx="155">
                  <c:v>41243</c:v>
                </c:pt>
                <c:pt idx="156">
                  <c:v>41274</c:v>
                </c:pt>
                <c:pt idx="157">
                  <c:v>41305</c:v>
                </c:pt>
                <c:pt idx="158">
                  <c:v>41333</c:v>
                </c:pt>
                <c:pt idx="159">
                  <c:v>41364</c:v>
                </c:pt>
                <c:pt idx="160">
                  <c:v>41394</c:v>
                </c:pt>
                <c:pt idx="161">
                  <c:v>41425</c:v>
                </c:pt>
                <c:pt idx="162">
                  <c:v>41455</c:v>
                </c:pt>
                <c:pt idx="163">
                  <c:v>41486</c:v>
                </c:pt>
                <c:pt idx="164">
                  <c:v>41517</c:v>
                </c:pt>
                <c:pt idx="165">
                  <c:v>41547</c:v>
                </c:pt>
                <c:pt idx="166">
                  <c:v>41578</c:v>
                </c:pt>
                <c:pt idx="167">
                  <c:v>41608</c:v>
                </c:pt>
                <c:pt idx="168">
                  <c:v>41639</c:v>
                </c:pt>
                <c:pt idx="169">
                  <c:v>41670</c:v>
                </c:pt>
                <c:pt idx="170">
                  <c:v>41698</c:v>
                </c:pt>
                <c:pt idx="171">
                  <c:v>41729</c:v>
                </c:pt>
                <c:pt idx="172">
                  <c:v>41759</c:v>
                </c:pt>
                <c:pt idx="173">
                  <c:v>41790</c:v>
                </c:pt>
                <c:pt idx="174">
                  <c:v>41820</c:v>
                </c:pt>
                <c:pt idx="175">
                  <c:v>41851</c:v>
                </c:pt>
                <c:pt idx="176">
                  <c:v>41882</c:v>
                </c:pt>
                <c:pt idx="177">
                  <c:v>41912</c:v>
                </c:pt>
                <c:pt idx="178">
                  <c:v>41943</c:v>
                </c:pt>
                <c:pt idx="179">
                  <c:v>41973</c:v>
                </c:pt>
                <c:pt idx="180">
                  <c:v>42004</c:v>
                </c:pt>
                <c:pt idx="181">
                  <c:v>42035</c:v>
                </c:pt>
                <c:pt idx="182">
                  <c:v>42063</c:v>
                </c:pt>
                <c:pt idx="183">
                  <c:v>42094</c:v>
                </c:pt>
                <c:pt idx="184">
                  <c:v>42124</c:v>
                </c:pt>
                <c:pt idx="185">
                  <c:v>42155</c:v>
                </c:pt>
                <c:pt idx="186">
                  <c:v>42185</c:v>
                </c:pt>
                <c:pt idx="187">
                  <c:v>42216</c:v>
                </c:pt>
                <c:pt idx="188">
                  <c:v>42247</c:v>
                </c:pt>
                <c:pt idx="189">
                  <c:v>42277</c:v>
                </c:pt>
                <c:pt idx="190">
                  <c:v>42308</c:v>
                </c:pt>
                <c:pt idx="191">
                  <c:v>42338</c:v>
                </c:pt>
                <c:pt idx="192">
                  <c:v>42369</c:v>
                </c:pt>
                <c:pt idx="193">
                  <c:v>42400</c:v>
                </c:pt>
                <c:pt idx="194">
                  <c:v>42429</c:v>
                </c:pt>
                <c:pt idx="195">
                  <c:v>42460</c:v>
                </c:pt>
                <c:pt idx="196">
                  <c:v>42490</c:v>
                </c:pt>
                <c:pt idx="197">
                  <c:v>42521</c:v>
                </c:pt>
                <c:pt idx="198">
                  <c:v>42551</c:v>
                </c:pt>
                <c:pt idx="199">
                  <c:v>42582</c:v>
                </c:pt>
                <c:pt idx="200">
                  <c:v>42613</c:v>
                </c:pt>
                <c:pt idx="201">
                  <c:v>42643</c:v>
                </c:pt>
                <c:pt idx="202">
                  <c:v>42674</c:v>
                </c:pt>
                <c:pt idx="203">
                  <c:v>42704</c:v>
                </c:pt>
                <c:pt idx="204">
                  <c:v>42735</c:v>
                </c:pt>
                <c:pt idx="205">
                  <c:v>42766</c:v>
                </c:pt>
                <c:pt idx="206">
                  <c:v>42794</c:v>
                </c:pt>
                <c:pt idx="207">
                  <c:v>42825</c:v>
                </c:pt>
                <c:pt idx="208">
                  <c:v>42855</c:v>
                </c:pt>
                <c:pt idx="209">
                  <c:v>42886</c:v>
                </c:pt>
                <c:pt idx="210">
                  <c:v>42916</c:v>
                </c:pt>
                <c:pt idx="211">
                  <c:v>42947</c:v>
                </c:pt>
                <c:pt idx="212">
                  <c:v>42978</c:v>
                </c:pt>
                <c:pt idx="213">
                  <c:v>43008</c:v>
                </c:pt>
                <c:pt idx="214">
                  <c:v>43039</c:v>
                </c:pt>
                <c:pt idx="215">
                  <c:v>43069</c:v>
                </c:pt>
                <c:pt idx="216">
                  <c:v>43100</c:v>
                </c:pt>
                <c:pt idx="217">
                  <c:v>43131</c:v>
                </c:pt>
                <c:pt idx="218">
                  <c:v>43159</c:v>
                </c:pt>
                <c:pt idx="219">
                  <c:v>43190</c:v>
                </c:pt>
                <c:pt idx="220">
                  <c:v>43220</c:v>
                </c:pt>
                <c:pt idx="221">
                  <c:v>43251</c:v>
                </c:pt>
                <c:pt idx="222">
                  <c:v>43281</c:v>
                </c:pt>
                <c:pt idx="223">
                  <c:v>43312</c:v>
                </c:pt>
                <c:pt idx="224">
                  <c:v>43343</c:v>
                </c:pt>
                <c:pt idx="225">
                  <c:v>43373</c:v>
                </c:pt>
                <c:pt idx="226">
                  <c:v>43404</c:v>
                </c:pt>
                <c:pt idx="227">
                  <c:v>43434</c:v>
                </c:pt>
                <c:pt idx="228">
                  <c:v>43465</c:v>
                </c:pt>
                <c:pt idx="229">
                  <c:v>43496</c:v>
                </c:pt>
                <c:pt idx="230">
                  <c:v>43524</c:v>
                </c:pt>
                <c:pt idx="231">
                  <c:v>43555</c:v>
                </c:pt>
                <c:pt idx="232">
                  <c:v>43585</c:v>
                </c:pt>
                <c:pt idx="233">
                  <c:v>43616</c:v>
                </c:pt>
                <c:pt idx="234">
                  <c:v>43646</c:v>
                </c:pt>
                <c:pt idx="235">
                  <c:v>43677</c:v>
                </c:pt>
                <c:pt idx="236">
                  <c:v>43708</c:v>
                </c:pt>
                <c:pt idx="237">
                  <c:v>43738</c:v>
                </c:pt>
                <c:pt idx="238">
                  <c:v>43769</c:v>
                </c:pt>
                <c:pt idx="239">
                  <c:v>43799</c:v>
                </c:pt>
                <c:pt idx="240">
                  <c:v>43830</c:v>
                </c:pt>
                <c:pt idx="241">
                  <c:v>43861</c:v>
                </c:pt>
                <c:pt idx="242">
                  <c:v>43890</c:v>
                </c:pt>
                <c:pt idx="243">
                  <c:v>43921</c:v>
                </c:pt>
                <c:pt idx="244">
                  <c:v>43951</c:v>
                </c:pt>
                <c:pt idx="245">
                  <c:v>43982</c:v>
                </c:pt>
                <c:pt idx="246">
                  <c:v>44012</c:v>
                </c:pt>
                <c:pt idx="247">
                  <c:v>44043</c:v>
                </c:pt>
                <c:pt idx="248">
                  <c:v>44074</c:v>
                </c:pt>
                <c:pt idx="249">
                  <c:v>44104</c:v>
                </c:pt>
                <c:pt idx="250">
                  <c:v>44135</c:v>
                </c:pt>
                <c:pt idx="251">
                  <c:v>44165</c:v>
                </c:pt>
                <c:pt idx="252">
                  <c:v>44196</c:v>
                </c:pt>
                <c:pt idx="253">
                  <c:v>44227</c:v>
                </c:pt>
                <c:pt idx="254">
                  <c:v>44255</c:v>
                </c:pt>
                <c:pt idx="255">
                  <c:v>44286</c:v>
                </c:pt>
                <c:pt idx="256">
                  <c:v>44316</c:v>
                </c:pt>
                <c:pt idx="257">
                  <c:v>44347</c:v>
                </c:pt>
                <c:pt idx="258">
                  <c:v>44377</c:v>
                </c:pt>
                <c:pt idx="259">
                  <c:v>44408</c:v>
                </c:pt>
                <c:pt idx="260">
                  <c:v>44439</c:v>
                </c:pt>
                <c:pt idx="261">
                  <c:v>44469</c:v>
                </c:pt>
                <c:pt idx="262">
                  <c:v>44500</c:v>
                </c:pt>
                <c:pt idx="263">
                  <c:v>44530</c:v>
                </c:pt>
                <c:pt idx="264">
                  <c:v>44561</c:v>
                </c:pt>
                <c:pt idx="265">
                  <c:v>44592</c:v>
                </c:pt>
                <c:pt idx="266">
                  <c:v>44620</c:v>
                </c:pt>
                <c:pt idx="267">
                  <c:v>44651</c:v>
                </c:pt>
                <c:pt idx="268">
                  <c:v>44681</c:v>
                </c:pt>
                <c:pt idx="269">
                  <c:v>44712</c:v>
                </c:pt>
                <c:pt idx="270">
                  <c:v>44742</c:v>
                </c:pt>
                <c:pt idx="271">
                  <c:v>44773</c:v>
                </c:pt>
                <c:pt idx="272">
                  <c:v>44804</c:v>
                </c:pt>
                <c:pt idx="273">
                  <c:v>44834</c:v>
                </c:pt>
                <c:pt idx="274">
                  <c:v>44865</c:v>
                </c:pt>
                <c:pt idx="275">
                  <c:v>44895</c:v>
                </c:pt>
                <c:pt idx="276">
                  <c:v>44926</c:v>
                </c:pt>
                <c:pt idx="277">
                  <c:v>44957</c:v>
                </c:pt>
                <c:pt idx="278">
                  <c:v>44985</c:v>
                </c:pt>
                <c:pt idx="279">
                  <c:v>45016</c:v>
                </c:pt>
                <c:pt idx="280">
                  <c:v>45046</c:v>
                </c:pt>
                <c:pt idx="281">
                  <c:v>45077</c:v>
                </c:pt>
                <c:pt idx="282">
                  <c:v>45107</c:v>
                </c:pt>
              </c:numCache>
            </c:numRef>
          </c:cat>
          <c:val>
            <c:numRef>
              <c:f>Sheet1!$D$2:$D$284</c:f>
              <c:numCache>
                <c:formatCode>General</c:formatCode>
                <c:ptCount val="283"/>
                <c:pt idx="203">
                  <c:v>0</c:v>
                </c:pt>
                <c:pt idx="270">
                  <c:v>400</c:v>
                </c:pt>
                <c:pt idx="271">
                  <c:v>400</c:v>
                </c:pt>
                <c:pt idx="272">
                  <c:v>400</c:v>
                </c:pt>
                <c:pt idx="273">
                  <c:v>400</c:v>
                </c:pt>
                <c:pt idx="274">
                  <c:v>400</c:v>
                </c:pt>
                <c:pt idx="275">
                  <c:v>400</c:v>
                </c:pt>
                <c:pt idx="276">
                  <c:v>400</c:v>
                </c:pt>
                <c:pt idx="277">
                  <c:v>400</c:v>
                </c:pt>
                <c:pt idx="278">
                  <c:v>400</c:v>
                </c:pt>
                <c:pt idx="279">
                  <c:v>400</c:v>
                </c:pt>
                <c:pt idx="280">
                  <c:v>400</c:v>
                </c:pt>
                <c:pt idx="281">
                  <c:v>400</c:v>
                </c:pt>
                <c:pt idx="282">
                  <c:v>400</c:v>
                </c:pt>
              </c:numCache>
            </c:numRef>
          </c:val>
          <c:extLst>
            <c:ext xmlns:c16="http://schemas.microsoft.com/office/drawing/2014/chart" uri="{C3380CC4-5D6E-409C-BE32-E72D297353CC}">
              <c16:uniqueId val="{00000002-06FA-42EA-9301-16C9310993C8}"/>
            </c:ext>
          </c:extLst>
        </c:ser>
        <c:dLbls>
          <c:showLegendKey val="0"/>
          <c:showVal val="0"/>
          <c:showCatName val="0"/>
          <c:showSerName val="0"/>
          <c:showPercent val="0"/>
          <c:showBubbleSize val="0"/>
        </c:dLbls>
        <c:axId val="43202048"/>
        <c:axId val="43203584"/>
      </c:areaChart>
      <c:lineChart>
        <c:grouping val="standard"/>
        <c:varyColors val="0"/>
        <c:ser>
          <c:idx val="0"/>
          <c:order val="0"/>
          <c:tx>
            <c:strRef>
              <c:f>Sheet1!$B$1</c:f>
              <c:strCache>
                <c:ptCount val="1"/>
                <c:pt idx="0">
                  <c:v>MSCI All Country World Index (gross div.)</c:v>
                </c:pt>
              </c:strCache>
            </c:strRef>
          </c:tx>
          <c:spPr>
            <a:ln w="28575">
              <a:solidFill>
                <a:schemeClr val="bg1">
                  <a:lumMod val="65000"/>
                </a:schemeClr>
              </a:solidFill>
            </a:ln>
          </c:spPr>
          <c:marker>
            <c:symbol val="none"/>
          </c:marker>
          <c:cat>
            <c:numRef>
              <c:f>Sheet1!$A$2:$A$284</c:f>
              <c:numCache>
                <c:formatCode>m/d/yyyy</c:formatCode>
                <c:ptCount val="283"/>
                <c:pt idx="0">
                  <c:v>36525</c:v>
                </c:pt>
                <c:pt idx="1">
                  <c:v>36556</c:v>
                </c:pt>
                <c:pt idx="2">
                  <c:v>36585</c:v>
                </c:pt>
                <c:pt idx="3">
                  <c:v>36616</c:v>
                </c:pt>
                <c:pt idx="4">
                  <c:v>36646</c:v>
                </c:pt>
                <c:pt idx="5">
                  <c:v>36677</c:v>
                </c:pt>
                <c:pt idx="6">
                  <c:v>36707</c:v>
                </c:pt>
                <c:pt idx="7">
                  <c:v>36738</c:v>
                </c:pt>
                <c:pt idx="8">
                  <c:v>36769</c:v>
                </c:pt>
                <c:pt idx="9">
                  <c:v>36799</c:v>
                </c:pt>
                <c:pt idx="10">
                  <c:v>36830</c:v>
                </c:pt>
                <c:pt idx="11">
                  <c:v>36860</c:v>
                </c:pt>
                <c:pt idx="12">
                  <c:v>36891</c:v>
                </c:pt>
                <c:pt idx="13">
                  <c:v>36922</c:v>
                </c:pt>
                <c:pt idx="14">
                  <c:v>36950</c:v>
                </c:pt>
                <c:pt idx="15">
                  <c:v>36981</c:v>
                </c:pt>
                <c:pt idx="16">
                  <c:v>37011</c:v>
                </c:pt>
                <c:pt idx="17">
                  <c:v>37042</c:v>
                </c:pt>
                <c:pt idx="18">
                  <c:v>37072</c:v>
                </c:pt>
                <c:pt idx="19">
                  <c:v>37103</c:v>
                </c:pt>
                <c:pt idx="20">
                  <c:v>37134</c:v>
                </c:pt>
                <c:pt idx="21">
                  <c:v>37164</c:v>
                </c:pt>
                <c:pt idx="22">
                  <c:v>37195</c:v>
                </c:pt>
                <c:pt idx="23">
                  <c:v>37225</c:v>
                </c:pt>
                <c:pt idx="24">
                  <c:v>37256</c:v>
                </c:pt>
                <c:pt idx="25">
                  <c:v>37287</c:v>
                </c:pt>
                <c:pt idx="26">
                  <c:v>37315</c:v>
                </c:pt>
                <c:pt idx="27">
                  <c:v>37346</c:v>
                </c:pt>
                <c:pt idx="28">
                  <c:v>37376</c:v>
                </c:pt>
                <c:pt idx="29">
                  <c:v>37407</c:v>
                </c:pt>
                <c:pt idx="30">
                  <c:v>37437</c:v>
                </c:pt>
                <c:pt idx="31">
                  <c:v>37468</c:v>
                </c:pt>
                <c:pt idx="32">
                  <c:v>37499</c:v>
                </c:pt>
                <c:pt idx="33">
                  <c:v>37529</c:v>
                </c:pt>
                <c:pt idx="34">
                  <c:v>37560</c:v>
                </c:pt>
                <c:pt idx="35">
                  <c:v>37590</c:v>
                </c:pt>
                <c:pt idx="36">
                  <c:v>37621</c:v>
                </c:pt>
                <c:pt idx="37">
                  <c:v>37652</c:v>
                </c:pt>
                <c:pt idx="38">
                  <c:v>37680</c:v>
                </c:pt>
                <c:pt idx="39">
                  <c:v>37711</c:v>
                </c:pt>
                <c:pt idx="40">
                  <c:v>37741</c:v>
                </c:pt>
                <c:pt idx="41">
                  <c:v>37772</c:v>
                </c:pt>
                <c:pt idx="42">
                  <c:v>37802</c:v>
                </c:pt>
                <c:pt idx="43">
                  <c:v>37833</c:v>
                </c:pt>
                <c:pt idx="44">
                  <c:v>37864</c:v>
                </c:pt>
                <c:pt idx="45">
                  <c:v>37894</c:v>
                </c:pt>
                <c:pt idx="46">
                  <c:v>37925</c:v>
                </c:pt>
                <c:pt idx="47">
                  <c:v>37955</c:v>
                </c:pt>
                <c:pt idx="48">
                  <c:v>37986</c:v>
                </c:pt>
                <c:pt idx="49">
                  <c:v>38017</c:v>
                </c:pt>
                <c:pt idx="50">
                  <c:v>38046</c:v>
                </c:pt>
                <c:pt idx="51">
                  <c:v>38077</c:v>
                </c:pt>
                <c:pt idx="52">
                  <c:v>38107</c:v>
                </c:pt>
                <c:pt idx="53">
                  <c:v>38138</c:v>
                </c:pt>
                <c:pt idx="54">
                  <c:v>38168</c:v>
                </c:pt>
                <c:pt idx="55">
                  <c:v>38199</c:v>
                </c:pt>
                <c:pt idx="56">
                  <c:v>38230</c:v>
                </c:pt>
                <c:pt idx="57">
                  <c:v>38260</c:v>
                </c:pt>
                <c:pt idx="58">
                  <c:v>38291</c:v>
                </c:pt>
                <c:pt idx="59">
                  <c:v>38321</c:v>
                </c:pt>
                <c:pt idx="60">
                  <c:v>38352</c:v>
                </c:pt>
                <c:pt idx="61">
                  <c:v>38383</c:v>
                </c:pt>
                <c:pt idx="62">
                  <c:v>38411</c:v>
                </c:pt>
                <c:pt idx="63">
                  <c:v>38442</c:v>
                </c:pt>
                <c:pt idx="64">
                  <c:v>38472</c:v>
                </c:pt>
                <c:pt idx="65">
                  <c:v>38503</c:v>
                </c:pt>
                <c:pt idx="66">
                  <c:v>38533</c:v>
                </c:pt>
                <c:pt idx="67">
                  <c:v>38564</c:v>
                </c:pt>
                <c:pt idx="68">
                  <c:v>38595</c:v>
                </c:pt>
                <c:pt idx="69">
                  <c:v>38625</c:v>
                </c:pt>
                <c:pt idx="70">
                  <c:v>38656</c:v>
                </c:pt>
                <c:pt idx="71">
                  <c:v>38686</c:v>
                </c:pt>
                <c:pt idx="72">
                  <c:v>38717</c:v>
                </c:pt>
                <c:pt idx="73">
                  <c:v>38748</c:v>
                </c:pt>
                <c:pt idx="74">
                  <c:v>38776</c:v>
                </c:pt>
                <c:pt idx="75">
                  <c:v>38807</c:v>
                </c:pt>
                <c:pt idx="76">
                  <c:v>38837</c:v>
                </c:pt>
                <c:pt idx="77">
                  <c:v>38868</c:v>
                </c:pt>
                <c:pt idx="78">
                  <c:v>38898</c:v>
                </c:pt>
                <c:pt idx="79">
                  <c:v>38929</c:v>
                </c:pt>
                <c:pt idx="80">
                  <c:v>38960</c:v>
                </c:pt>
                <c:pt idx="81">
                  <c:v>38990</c:v>
                </c:pt>
                <c:pt idx="82">
                  <c:v>39021</c:v>
                </c:pt>
                <c:pt idx="83">
                  <c:v>39051</c:v>
                </c:pt>
                <c:pt idx="84">
                  <c:v>39082</c:v>
                </c:pt>
                <c:pt idx="85">
                  <c:v>39113</c:v>
                </c:pt>
                <c:pt idx="86">
                  <c:v>39141</c:v>
                </c:pt>
                <c:pt idx="87">
                  <c:v>39172</c:v>
                </c:pt>
                <c:pt idx="88">
                  <c:v>39202</c:v>
                </c:pt>
                <c:pt idx="89">
                  <c:v>39233</c:v>
                </c:pt>
                <c:pt idx="90">
                  <c:v>39263</c:v>
                </c:pt>
                <c:pt idx="91">
                  <c:v>39294</c:v>
                </c:pt>
                <c:pt idx="92">
                  <c:v>39325</c:v>
                </c:pt>
                <c:pt idx="93">
                  <c:v>39355</c:v>
                </c:pt>
                <c:pt idx="94">
                  <c:v>39386</c:v>
                </c:pt>
                <c:pt idx="95">
                  <c:v>39416</c:v>
                </c:pt>
                <c:pt idx="96">
                  <c:v>39447</c:v>
                </c:pt>
                <c:pt idx="97">
                  <c:v>39478</c:v>
                </c:pt>
                <c:pt idx="98">
                  <c:v>39507</c:v>
                </c:pt>
                <c:pt idx="99">
                  <c:v>39538</c:v>
                </c:pt>
                <c:pt idx="100">
                  <c:v>39568</c:v>
                </c:pt>
                <c:pt idx="101">
                  <c:v>39599</c:v>
                </c:pt>
                <c:pt idx="102">
                  <c:v>39629</c:v>
                </c:pt>
                <c:pt idx="103">
                  <c:v>39660</c:v>
                </c:pt>
                <c:pt idx="104">
                  <c:v>39691</c:v>
                </c:pt>
                <c:pt idx="105">
                  <c:v>39721</c:v>
                </c:pt>
                <c:pt idx="106">
                  <c:v>39752</c:v>
                </c:pt>
                <c:pt idx="107">
                  <c:v>39782</c:v>
                </c:pt>
                <c:pt idx="108">
                  <c:v>39813</c:v>
                </c:pt>
                <c:pt idx="109">
                  <c:v>39844</c:v>
                </c:pt>
                <c:pt idx="110">
                  <c:v>39872</c:v>
                </c:pt>
                <c:pt idx="111">
                  <c:v>39903</c:v>
                </c:pt>
                <c:pt idx="112">
                  <c:v>39933</c:v>
                </c:pt>
                <c:pt idx="113">
                  <c:v>39964</c:v>
                </c:pt>
                <c:pt idx="114">
                  <c:v>39994</c:v>
                </c:pt>
                <c:pt idx="115">
                  <c:v>40025</c:v>
                </c:pt>
                <c:pt idx="116">
                  <c:v>40056</c:v>
                </c:pt>
                <c:pt idx="117">
                  <c:v>40086</c:v>
                </c:pt>
                <c:pt idx="118">
                  <c:v>40117</c:v>
                </c:pt>
                <c:pt idx="119">
                  <c:v>40147</c:v>
                </c:pt>
                <c:pt idx="120">
                  <c:v>40178</c:v>
                </c:pt>
                <c:pt idx="121">
                  <c:v>40209</c:v>
                </c:pt>
                <c:pt idx="122">
                  <c:v>40237</c:v>
                </c:pt>
                <c:pt idx="123">
                  <c:v>40268</c:v>
                </c:pt>
                <c:pt idx="124">
                  <c:v>40298</c:v>
                </c:pt>
                <c:pt idx="125">
                  <c:v>40329</c:v>
                </c:pt>
                <c:pt idx="126">
                  <c:v>40359</c:v>
                </c:pt>
                <c:pt idx="127">
                  <c:v>40390</c:v>
                </c:pt>
                <c:pt idx="128">
                  <c:v>40421</c:v>
                </c:pt>
                <c:pt idx="129">
                  <c:v>40451</c:v>
                </c:pt>
                <c:pt idx="130">
                  <c:v>40482</c:v>
                </c:pt>
                <c:pt idx="131">
                  <c:v>40512</c:v>
                </c:pt>
                <c:pt idx="132">
                  <c:v>40543</c:v>
                </c:pt>
                <c:pt idx="133">
                  <c:v>40574</c:v>
                </c:pt>
                <c:pt idx="134">
                  <c:v>40602</c:v>
                </c:pt>
                <c:pt idx="135">
                  <c:v>40633</c:v>
                </c:pt>
                <c:pt idx="136">
                  <c:v>40663</c:v>
                </c:pt>
                <c:pt idx="137">
                  <c:v>40694</c:v>
                </c:pt>
                <c:pt idx="138">
                  <c:v>40724</c:v>
                </c:pt>
                <c:pt idx="139">
                  <c:v>40755</c:v>
                </c:pt>
                <c:pt idx="140">
                  <c:v>40786</c:v>
                </c:pt>
                <c:pt idx="141">
                  <c:v>40816</c:v>
                </c:pt>
                <c:pt idx="142">
                  <c:v>40847</c:v>
                </c:pt>
                <c:pt idx="143">
                  <c:v>40877</c:v>
                </c:pt>
                <c:pt idx="144">
                  <c:v>40908</c:v>
                </c:pt>
                <c:pt idx="145">
                  <c:v>40939</c:v>
                </c:pt>
                <c:pt idx="146">
                  <c:v>40968</c:v>
                </c:pt>
                <c:pt idx="147">
                  <c:v>40999</c:v>
                </c:pt>
                <c:pt idx="148">
                  <c:v>41029</c:v>
                </c:pt>
                <c:pt idx="149">
                  <c:v>41060</c:v>
                </c:pt>
                <c:pt idx="150">
                  <c:v>41090</c:v>
                </c:pt>
                <c:pt idx="151">
                  <c:v>41121</c:v>
                </c:pt>
                <c:pt idx="152">
                  <c:v>41152</c:v>
                </c:pt>
                <c:pt idx="153">
                  <c:v>41182</c:v>
                </c:pt>
                <c:pt idx="154">
                  <c:v>41213</c:v>
                </c:pt>
                <c:pt idx="155">
                  <c:v>41243</c:v>
                </c:pt>
                <c:pt idx="156">
                  <c:v>41274</c:v>
                </c:pt>
                <c:pt idx="157">
                  <c:v>41305</c:v>
                </c:pt>
                <c:pt idx="158">
                  <c:v>41333</c:v>
                </c:pt>
                <c:pt idx="159">
                  <c:v>41364</c:v>
                </c:pt>
                <c:pt idx="160">
                  <c:v>41394</c:v>
                </c:pt>
                <c:pt idx="161">
                  <c:v>41425</c:v>
                </c:pt>
                <c:pt idx="162">
                  <c:v>41455</c:v>
                </c:pt>
                <c:pt idx="163">
                  <c:v>41486</c:v>
                </c:pt>
                <c:pt idx="164">
                  <c:v>41517</c:v>
                </c:pt>
                <c:pt idx="165">
                  <c:v>41547</c:v>
                </c:pt>
                <c:pt idx="166">
                  <c:v>41578</c:v>
                </c:pt>
                <c:pt idx="167">
                  <c:v>41608</c:v>
                </c:pt>
                <c:pt idx="168">
                  <c:v>41639</c:v>
                </c:pt>
                <c:pt idx="169">
                  <c:v>41670</c:v>
                </c:pt>
                <c:pt idx="170">
                  <c:v>41698</c:v>
                </c:pt>
                <c:pt idx="171">
                  <c:v>41729</c:v>
                </c:pt>
                <c:pt idx="172">
                  <c:v>41759</c:v>
                </c:pt>
                <c:pt idx="173">
                  <c:v>41790</c:v>
                </c:pt>
                <c:pt idx="174">
                  <c:v>41820</c:v>
                </c:pt>
                <c:pt idx="175">
                  <c:v>41851</c:v>
                </c:pt>
                <c:pt idx="176">
                  <c:v>41882</c:v>
                </c:pt>
                <c:pt idx="177">
                  <c:v>41912</c:v>
                </c:pt>
                <c:pt idx="178">
                  <c:v>41943</c:v>
                </c:pt>
                <c:pt idx="179">
                  <c:v>41973</c:v>
                </c:pt>
                <c:pt idx="180">
                  <c:v>42004</c:v>
                </c:pt>
                <c:pt idx="181">
                  <c:v>42035</c:v>
                </c:pt>
                <c:pt idx="182">
                  <c:v>42063</c:v>
                </c:pt>
                <c:pt idx="183">
                  <c:v>42094</c:v>
                </c:pt>
                <c:pt idx="184">
                  <c:v>42124</c:v>
                </c:pt>
                <c:pt idx="185">
                  <c:v>42155</c:v>
                </c:pt>
                <c:pt idx="186">
                  <c:v>42185</c:v>
                </c:pt>
                <c:pt idx="187">
                  <c:v>42216</c:v>
                </c:pt>
                <c:pt idx="188">
                  <c:v>42247</c:v>
                </c:pt>
                <c:pt idx="189">
                  <c:v>42277</c:v>
                </c:pt>
                <c:pt idx="190">
                  <c:v>42308</c:v>
                </c:pt>
                <c:pt idx="191">
                  <c:v>42338</c:v>
                </c:pt>
                <c:pt idx="192">
                  <c:v>42369</c:v>
                </c:pt>
                <c:pt idx="193">
                  <c:v>42400</c:v>
                </c:pt>
                <c:pt idx="194">
                  <c:v>42429</c:v>
                </c:pt>
                <c:pt idx="195">
                  <c:v>42460</c:v>
                </c:pt>
                <c:pt idx="196">
                  <c:v>42490</c:v>
                </c:pt>
                <c:pt idx="197">
                  <c:v>42521</c:v>
                </c:pt>
                <c:pt idx="198">
                  <c:v>42551</c:v>
                </c:pt>
                <c:pt idx="199">
                  <c:v>42582</c:v>
                </c:pt>
                <c:pt idx="200">
                  <c:v>42613</c:v>
                </c:pt>
                <c:pt idx="201">
                  <c:v>42643</c:v>
                </c:pt>
                <c:pt idx="202">
                  <c:v>42674</c:v>
                </c:pt>
                <c:pt idx="203">
                  <c:v>42704</c:v>
                </c:pt>
                <c:pt idx="204">
                  <c:v>42735</c:v>
                </c:pt>
                <c:pt idx="205">
                  <c:v>42766</c:v>
                </c:pt>
                <c:pt idx="206">
                  <c:v>42794</c:v>
                </c:pt>
                <c:pt idx="207">
                  <c:v>42825</c:v>
                </c:pt>
                <c:pt idx="208">
                  <c:v>42855</c:v>
                </c:pt>
                <c:pt idx="209">
                  <c:v>42886</c:v>
                </c:pt>
                <c:pt idx="210">
                  <c:v>42916</c:v>
                </c:pt>
                <c:pt idx="211">
                  <c:v>42947</c:v>
                </c:pt>
                <c:pt idx="212">
                  <c:v>42978</c:v>
                </c:pt>
                <c:pt idx="213">
                  <c:v>43008</c:v>
                </c:pt>
                <c:pt idx="214">
                  <c:v>43039</c:v>
                </c:pt>
                <c:pt idx="215">
                  <c:v>43069</c:v>
                </c:pt>
                <c:pt idx="216">
                  <c:v>43100</c:v>
                </c:pt>
                <c:pt idx="217">
                  <c:v>43131</c:v>
                </c:pt>
                <c:pt idx="218">
                  <c:v>43159</c:v>
                </c:pt>
                <c:pt idx="219">
                  <c:v>43190</c:v>
                </c:pt>
                <c:pt idx="220">
                  <c:v>43220</c:v>
                </c:pt>
                <c:pt idx="221">
                  <c:v>43251</c:v>
                </c:pt>
                <c:pt idx="222">
                  <c:v>43281</c:v>
                </c:pt>
                <c:pt idx="223">
                  <c:v>43312</c:v>
                </c:pt>
                <c:pt idx="224">
                  <c:v>43343</c:v>
                </c:pt>
                <c:pt idx="225">
                  <c:v>43373</c:v>
                </c:pt>
                <c:pt idx="226">
                  <c:v>43404</c:v>
                </c:pt>
                <c:pt idx="227">
                  <c:v>43434</c:v>
                </c:pt>
                <c:pt idx="228">
                  <c:v>43465</c:v>
                </c:pt>
                <c:pt idx="229">
                  <c:v>43496</c:v>
                </c:pt>
                <c:pt idx="230">
                  <c:v>43524</c:v>
                </c:pt>
                <c:pt idx="231">
                  <c:v>43555</c:v>
                </c:pt>
                <c:pt idx="232">
                  <c:v>43585</c:v>
                </c:pt>
                <c:pt idx="233">
                  <c:v>43616</c:v>
                </c:pt>
                <c:pt idx="234">
                  <c:v>43646</c:v>
                </c:pt>
                <c:pt idx="235">
                  <c:v>43677</c:v>
                </c:pt>
                <c:pt idx="236">
                  <c:v>43708</c:v>
                </c:pt>
                <c:pt idx="237">
                  <c:v>43738</c:v>
                </c:pt>
                <c:pt idx="238">
                  <c:v>43769</c:v>
                </c:pt>
                <c:pt idx="239">
                  <c:v>43799</c:v>
                </c:pt>
                <c:pt idx="240">
                  <c:v>43830</c:v>
                </c:pt>
                <c:pt idx="241">
                  <c:v>43861</c:v>
                </c:pt>
                <c:pt idx="242">
                  <c:v>43890</c:v>
                </c:pt>
                <c:pt idx="243">
                  <c:v>43921</c:v>
                </c:pt>
                <c:pt idx="244">
                  <c:v>43951</c:v>
                </c:pt>
                <c:pt idx="245">
                  <c:v>43982</c:v>
                </c:pt>
                <c:pt idx="246">
                  <c:v>44012</c:v>
                </c:pt>
                <c:pt idx="247">
                  <c:v>44043</c:v>
                </c:pt>
                <c:pt idx="248">
                  <c:v>44074</c:v>
                </c:pt>
                <c:pt idx="249">
                  <c:v>44104</c:v>
                </c:pt>
                <c:pt idx="250">
                  <c:v>44135</c:v>
                </c:pt>
                <c:pt idx="251">
                  <c:v>44165</c:v>
                </c:pt>
                <c:pt idx="252">
                  <c:v>44196</c:v>
                </c:pt>
                <c:pt idx="253">
                  <c:v>44227</c:v>
                </c:pt>
                <c:pt idx="254">
                  <c:v>44255</c:v>
                </c:pt>
                <c:pt idx="255">
                  <c:v>44286</c:v>
                </c:pt>
                <c:pt idx="256">
                  <c:v>44316</c:v>
                </c:pt>
                <c:pt idx="257">
                  <c:v>44347</c:v>
                </c:pt>
                <c:pt idx="258">
                  <c:v>44377</c:v>
                </c:pt>
                <c:pt idx="259">
                  <c:v>44408</c:v>
                </c:pt>
                <c:pt idx="260">
                  <c:v>44439</c:v>
                </c:pt>
                <c:pt idx="261">
                  <c:v>44469</c:v>
                </c:pt>
                <c:pt idx="262">
                  <c:v>44500</c:v>
                </c:pt>
                <c:pt idx="263">
                  <c:v>44530</c:v>
                </c:pt>
                <c:pt idx="264">
                  <c:v>44561</c:v>
                </c:pt>
                <c:pt idx="265">
                  <c:v>44592</c:v>
                </c:pt>
                <c:pt idx="266">
                  <c:v>44620</c:v>
                </c:pt>
                <c:pt idx="267">
                  <c:v>44651</c:v>
                </c:pt>
                <c:pt idx="268">
                  <c:v>44681</c:v>
                </c:pt>
                <c:pt idx="269">
                  <c:v>44712</c:v>
                </c:pt>
                <c:pt idx="270">
                  <c:v>44742</c:v>
                </c:pt>
                <c:pt idx="271">
                  <c:v>44773</c:v>
                </c:pt>
                <c:pt idx="272">
                  <c:v>44804</c:v>
                </c:pt>
                <c:pt idx="273">
                  <c:v>44834</c:v>
                </c:pt>
                <c:pt idx="274">
                  <c:v>44865</c:v>
                </c:pt>
                <c:pt idx="275">
                  <c:v>44895</c:v>
                </c:pt>
                <c:pt idx="276">
                  <c:v>44926</c:v>
                </c:pt>
                <c:pt idx="277">
                  <c:v>44957</c:v>
                </c:pt>
                <c:pt idx="278">
                  <c:v>44985</c:v>
                </c:pt>
                <c:pt idx="279">
                  <c:v>45016</c:v>
                </c:pt>
                <c:pt idx="280">
                  <c:v>45046</c:v>
                </c:pt>
                <c:pt idx="281">
                  <c:v>45077</c:v>
                </c:pt>
                <c:pt idx="282">
                  <c:v>45107</c:v>
                </c:pt>
              </c:numCache>
            </c:numRef>
          </c:cat>
          <c:val>
            <c:numRef>
              <c:f>Sheet1!$B$2:$B$284</c:f>
              <c:numCache>
                <c:formatCode>_(* #,##0.000_);_(* \(#,##0.000\);_(* "-"??_);_(@_)</c:formatCode>
                <c:ptCount val="283"/>
                <c:pt idx="0">
                  <c:v>100</c:v>
                </c:pt>
                <c:pt idx="1">
                  <c:v>94.534957289999994</c:v>
                </c:pt>
                <c:pt idx="2">
                  <c:v>94.835495093256895</c:v>
                </c:pt>
                <c:pt idx="3">
                  <c:v>101.099335654299</c:v>
                </c:pt>
                <c:pt idx="4">
                  <c:v>96.551724139822696</c:v>
                </c:pt>
                <c:pt idx="5">
                  <c:v>94.076241697015604</c:v>
                </c:pt>
                <c:pt idx="6">
                  <c:v>97.231888646613996</c:v>
                </c:pt>
                <c:pt idx="7">
                  <c:v>94.329326166841199</c:v>
                </c:pt>
                <c:pt idx="8">
                  <c:v>97.263524206544304</c:v>
                </c:pt>
                <c:pt idx="9">
                  <c:v>91.885479280413705</c:v>
                </c:pt>
                <c:pt idx="10">
                  <c:v>90.034799112984601</c:v>
                </c:pt>
                <c:pt idx="11">
                  <c:v>84.427396395534501</c:v>
                </c:pt>
                <c:pt idx="12">
                  <c:v>85.795634295558798</c:v>
                </c:pt>
                <c:pt idx="13">
                  <c:v>87.952536541749097</c:v>
                </c:pt>
                <c:pt idx="14">
                  <c:v>80.535503954982403</c:v>
                </c:pt>
                <c:pt idx="15">
                  <c:v>75.084907306902707</c:v>
                </c:pt>
                <c:pt idx="16">
                  <c:v>80.521776649933599</c:v>
                </c:pt>
                <c:pt idx="17">
                  <c:v>79.575450806918994</c:v>
                </c:pt>
                <c:pt idx="18">
                  <c:v>77.114832014125298</c:v>
                </c:pt>
                <c:pt idx="19">
                  <c:v>75.883664664151098</c:v>
                </c:pt>
                <c:pt idx="20">
                  <c:v>72.3703334378026</c:v>
                </c:pt>
                <c:pt idx="21">
                  <c:v>65.740904775626404</c:v>
                </c:pt>
                <c:pt idx="22">
                  <c:v>67.128220179069302</c:v>
                </c:pt>
                <c:pt idx="23">
                  <c:v>71.236973105444306</c:v>
                </c:pt>
                <c:pt idx="24">
                  <c:v>71.889019923321499</c:v>
                </c:pt>
                <c:pt idx="25">
                  <c:v>69.904566898983902</c:v>
                </c:pt>
                <c:pt idx="26">
                  <c:v>69.370060096977397</c:v>
                </c:pt>
                <c:pt idx="27">
                  <c:v>72.477577971770003</c:v>
                </c:pt>
                <c:pt idx="28">
                  <c:v>70.155090148539799</c:v>
                </c:pt>
                <c:pt idx="29">
                  <c:v>70.209141397318604</c:v>
                </c:pt>
                <c:pt idx="30">
                  <c:v>65.898768733458397</c:v>
                </c:pt>
                <c:pt idx="31">
                  <c:v>60.3580866714046</c:v>
                </c:pt>
                <c:pt idx="32">
                  <c:v>60.491927861589403</c:v>
                </c:pt>
                <c:pt idx="33">
                  <c:v>53.836760509083803</c:v>
                </c:pt>
                <c:pt idx="34">
                  <c:v>57.785933556310702</c:v>
                </c:pt>
                <c:pt idx="35">
                  <c:v>60.926053771248597</c:v>
                </c:pt>
                <c:pt idx="36">
                  <c:v>58.002138553555803</c:v>
                </c:pt>
                <c:pt idx="37">
                  <c:v>56.294805432950703</c:v>
                </c:pt>
                <c:pt idx="38">
                  <c:v>55.2849908174964</c:v>
                </c:pt>
                <c:pt idx="39">
                  <c:v>55.046478955629198</c:v>
                </c:pt>
                <c:pt idx="40">
                  <c:v>59.925676674596197</c:v>
                </c:pt>
                <c:pt idx="41">
                  <c:v>63.371229346863601</c:v>
                </c:pt>
                <c:pt idx="42">
                  <c:v>64.5577829676064</c:v>
                </c:pt>
                <c:pt idx="43">
                  <c:v>65.969979105270994</c:v>
                </c:pt>
                <c:pt idx="44">
                  <c:v>67.512584608673194</c:v>
                </c:pt>
                <c:pt idx="45">
                  <c:v>67.922687737993499</c:v>
                </c:pt>
                <c:pt idx="46">
                  <c:v>72.023719057611302</c:v>
                </c:pt>
                <c:pt idx="47">
                  <c:v>73.102170183427305</c:v>
                </c:pt>
                <c:pt idx="48">
                  <c:v>77.715401438499498</c:v>
                </c:pt>
                <c:pt idx="49">
                  <c:v>79.028074642801101</c:v>
                </c:pt>
                <c:pt idx="50">
                  <c:v>80.458287863186897</c:v>
                </c:pt>
                <c:pt idx="51">
                  <c:v>79.998423264978598</c:v>
                </c:pt>
                <c:pt idx="52">
                  <c:v>78.119498873782206</c:v>
                </c:pt>
                <c:pt idx="53">
                  <c:v>78.726074010703101</c:v>
                </c:pt>
                <c:pt idx="54">
                  <c:v>80.284122729102094</c:v>
                </c:pt>
                <c:pt idx="55">
                  <c:v>77.714543485174303</c:v>
                </c:pt>
                <c:pt idx="56">
                  <c:v>78.188135384714002</c:v>
                </c:pt>
                <c:pt idx="57">
                  <c:v>79.811388786225905</c:v>
                </c:pt>
                <c:pt idx="58">
                  <c:v>81.762381513240101</c:v>
                </c:pt>
                <c:pt idx="59">
                  <c:v>86.218957397579302</c:v>
                </c:pt>
                <c:pt idx="60">
                  <c:v>89.554218290895406</c:v>
                </c:pt>
                <c:pt idx="61">
                  <c:v>87.655070390198404</c:v>
                </c:pt>
                <c:pt idx="62">
                  <c:v>90.692241118433103</c:v>
                </c:pt>
                <c:pt idx="63">
                  <c:v>88.693839653171494</c:v>
                </c:pt>
                <c:pt idx="64">
                  <c:v>86.737107427321803</c:v>
                </c:pt>
                <c:pt idx="65">
                  <c:v>88.356947550539203</c:v>
                </c:pt>
                <c:pt idx="66">
                  <c:v>89.249613665372905</c:v>
                </c:pt>
                <c:pt idx="67">
                  <c:v>92.550473070549202</c:v>
                </c:pt>
                <c:pt idx="68">
                  <c:v>93.253228775710994</c:v>
                </c:pt>
                <c:pt idx="69">
                  <c:v>96.058987161564701</c:v>
                </c:pt>
                <c:pt idx="70">
                  <c:v>93.471581312147293</c:v>
                </c:pt>
                <c:pt idx="71">
                  <c:v>96.875181023933294</c:v>
                </c:pt>
                <c:pt idx="72">
                  <c:v>99.257654496521297</c:v>
                </c:pt>
                <c:pt idx="73">
                  <c:v>104.143758636454</c:v>
                </c:pt>
                <c:pt idx="74">
                  <c:v>103.990805562098</c:v>
                </c:pt>
                <c:pt idx="75">
                  <c:v>106.178365871043</c:v>
                </c:pt>
                <c:pt idx="76">
                  <c:v>109.71244534518</c:v>
                </c:pt>
                <c:pt idx="77">
                  <c:v>105.387340161252</c:v>
                </c:pt>
                <c:pt idx="78">
                  <c:v>105.34191651036799</c:v>
                </c:pt>
                <c:pt idx="79">
                  <c:v>106.06087386858501</c:v>
                </c:pt>
                <c:pt idx="80">
                  <c:v>108.809985666263</c:v>
                </c:pt>
                <c:pt idx="81">
                  <c:v>110.077983781596</c:v>
                </c:pt>
                <c:pt idx="82">
                  <c:v>114.207093063832</c:v>
                </c:pt>
                <c:pt idx="83">
                  <c:v>117.435854948496</c:v>
                </c:pt>
                <c:pt idx="84">
                  <c:v>120.05629642044001</c:v>
                </c:pt>
                <c:pt idx="85">
                  <c:v>121.250747918876</c:v>
                </c:pt>
                <c:pt idx="86">
                  <c:v>120.612323518591</c:v>
                </c:pt>
                <c:pt idx="87">
                  <c:v>123.032765005345</c:v>
                </c:pt>
                <c:pt idx="88">
                  <c:v>128.48111300492999</c:v>
                </c:pt>
                <c:pt idx="89">
                  <c:v>132.31275157151501</c:v>
                </c:pt>
                <c:pt idx="90">
                  <c:v>131.92388102067201</c:v>
                </c:pt>
                <c:pt idx="91">
                  <c:v>129.90923758193699</c:v>
                </c:pt>
                <c:pt idx="92">
                  <c:v>129.54982239703301</c:v>
                </c:pt>
                <c:pt idx="93">
                  <c:v>136.50427463655799</c:v>
                </c:pt>
                <c:pt idx="94">
                  <c:v>141.829595942997</c:v>
                </c:pt>
                <c:pt idx="95">
                  <c:v>135.559032938645</c:v>
                </c:pt>
                <c:pt idx="96">
                  <c:v>134.05815279648201</c:v>
                </c:pt>
                <c:pt idx="97">
                  <c:v>123.07801451581901</c:v>
                </c:pt>
                <c:pt idx="98">
                  <c:v>123.42592450565201</c:v>
                </c:pt>
                <c:pt idx="99">
                  <c:v>121.61519933333101</c:v>
                </c:pt>
                <c:pt idx="100">
                  <c:v>128.39959942576399</c:v>
                </c:pt>
                <c:pt idx="101">
                  <c:v>130.406450047498</c:v>
                </c:pt>
                <c:pt idx="102">
                  <c:v>119.698805645143</c:v>
                </c:pt>
                <c:pt idx="103">
                  <c:v>116.590196301451</c:v>
                </c:pt>
                <c:pt idx="104">
                  <c:v>114.07721132696</c:v>
                </c:pt>
                <c:pt idx="105">
                  <c:v>99.820139459215596</c:v>
                </c:pt>
                <c:pt idx="106">
                  <c:v>80.040415410190306</c:v>
                </c:pt>
                <c:pt idx="107">
                  <c:v>74.782153708479498</c:v>
                </c:pt>
                <c:pt idx="108">
                  <c:v>77.492453265344807</c:v>
                </c:pt>
                <c:pt idx="109">
                  <c:v>70.871915169232693</c:v>
                </c:pt>
                <c:pt idx="110">
                  <c:v>63.9320679231284</c:v>
                </c:pt>
                <c:pt idx="111">
                  <c:v>69.198399570476695</c:v>
                </c:pt>
                <c:pt idx="112">
                  <c:v>77.366703427410101</c:v>
                </c:pt>
                <c:pt idx="113">
                  <c:v>85.075574087755399</c:v>
                </c:pt>
                <c:pt idx="114">
                  <c:v>84.599148201490905</c:v>
                </c:pt>
                <c:pt idx="115">
                  <c:v>92.0461653556237</c:v>
                </c:pt>
                <c:pt idx="116">
                  <c:v>95.337927850447798</c:v>
                </c:pt>
                <c:pt idx="117">
                  <c:v>99.711460400747498</c:v>
                </c:pt>
                <c:pt idx="118">
                  <c:v>98.170967545161602</c:v>
                </c:pt>
                <c:pt idx="119">
                  <c:v>102.208248016065</c:v>
                </c:pt>
                <c:pt idx="120">
                  <c:v>104.324605646441</c:v>
                </c:pt>
                <c:pt idx="121">
                  <c:v>99.816779726620695</c:v>
                </c:pt>
                <c:pt idx="122">
                  <c:v>101.087992601663</c:v>
                </c:pt>
                <c:pt idx="123">
                  <c:v>107.59079074473399</c:v>
                </c:pt>
                <c:pt idx="124">
                  <c:v>107.77249051326601</c:v>
                </c:pt>
                <c:pt idx="125">
                  <c:v>97.554502541870605</c:v>
                </c:pt>
                <c:pt idx="126">
                  <c:v>94.549432260296896</c:v>
                </c:pt>
                <c:pt idx="127">
                  <c:v>102.242376669932</c:v>
                </c:pt>
                <c:pt idx="128">
                  <c:v>98.668197164621404</c:v>
                </c:pt>
                <c:pt idx="129">
                  <c:v>108.107530296232</c:v>
                </c:pt>
                <c:pt idx="130">
                  <c:v>112.014527479023</c:v>
                </c:pt>
                <c:pt idx="131">
                  <c:v>109.522347094742</c:v>
                </c:pt>
                <c:pt idx="132">
                  <c:v>117.54220557772</c:v>
                </c:pt>
                <c:pt idx="133">
                  <c:v>119.386831189698</c:v>
                </c:pt>
                <c:pt idx="134">
                  <c:v>122.86401270237999</c:v>
                </c:pt>
                <c:pt idx="135">
                  <c:v>122.740703749942</c:v>
                </c:pt>
                <c:pt idx="136">
                  <c:v>127.762291256658</c:v>
                </c:pt>
                <c:pt idx="137">
                  <c:v>125.01663359757499</c:v>
                </c:pt>
                <c:pt idx="138">
                  <c:v>123.046610758917</c:v>
                </c:pt>
                <c:pt idx="139">
                  <c:v>121.043451064584</c:v>
                </c:pt>
                <c:pt idx="140">
                  <c:v>112.201133906111</c:v>
                </c:pt>
                <c:pt idx="141">
                  <c:v>101.60776503134799</c:v>
                </c:pt>
                <c:pt idx="142">
                  <c:v>112.49481674850099</c:v>
                </c:pt>
                <c:pt idx="143">
                  <c:v>109.126684103044</c:v>
                </c:pt>
                <c:pt idx="144">
                  <c:v>108.90652385516</c:v>
                </c:pt>
                <c:pt idx="145">
                  <c:v>115.238707029827</c:v>
                </c:pt>
                <c:pt idx="146">
                  <c:v>121.036801902143</c:v>
                </c:pt>
                <c:pt idx="147">
                  <c:v>121.84099381039501</c:v>
                </c:pt>
                <c:pt idx="148">
                  <c:v>120.447685987131</c:v>
                </c:pt>
                <c:pt idx="149">
                  <c:v>109.648301137061</c:v>
                </c:pt>
                <c:pt idx="150">
                  <c:v>115.063992735585</c:v>
                </c:pt>
                <c:pt idx="151">
                  <c:v>116.63892654510001</c:v>
                </c:pt>
                <c:pt idx="152">
                  <c:v>119.175476161658</c:v>
                </c:pt>
                <c:pt idx="153">
                  <c:v>122.92921398092101</c:v>
                </c:pt>
                <c:pt idx="154">
                  <c:v>122.109290580143</c:v>
                </c:pt>
                <c:pt idx="155">
                  <c:v>123.671050468809</c:v>
                </c:pt>
                <c:pt idx="156">
                  <c:v>126.472338038529</c:v>
                </c:pt>
                <c:pt idx="157">
                  <c:v>132.298561886145</c:v>
                </c:pt>
                <c:pt idx="158">
                  <c:v>132.27766892681601</c:v>
                </c:pt>
                <c:pt idx="159">
                  <c:v>134.69622205276201</c:v>
                </c:pt>
                <c:pt idx="160">
                  <c:v>138.544178089285</c:v>
                </c:pt>
                <c:pt idx="161">
                  <c:v>138.16471245728999</c:v>
                </c:pt>
                <c:pt idx="162">
                  <c:v>134.126145905649</c:v>
                </c:pt>
                <c:pt idx="163">
                  <c:v>140.547169624764</c:v>
                </c:pt>
                <c:pt idx="164">
                  <c:v>137.618645369663</c:v>
                </c:pt>
                <c:pt idx="165">
                  <c:v>144.727205497044</c:v>
                </c:pt>
                <c:pt idx="166">
                  <c:v>150.54365892508599</c:v>
                </c:pt>
                <c:pt idx="167">
                  <c:v>152.67592908093499</c:v>
                </c:pt>
                <c:pt idx="168">
                  <c:v>155.310235134789</c:v>
                </c:pt>
                <c:pt idx="169">
                  <c:v>149.097533575314</c:v>
                </c:pt>
                <c:pt idx="170">
                  <c:v>156.300346247102</c:v>
                </c:pt>
                <c:pt idx="171">
                  <c:v>156.99507834127999</c:v>
                </c:pt>
                <c:pt idx="172">
                  <c:v>158.48920550999699</c:v>
                </c:pt>
                <c:pt idx="173">
                  <c:v>161.86021317357699</c:v>
                </c:pt>
                <c:pt idx="174">
                  <c:v>164.907927329394</c:v>
                </c:pt>
                <c:pt idx="175">
                  <c:v>162.907945507227</c:v>
                </c:pt>
                <c:pt idx="176">
                  <c:v>166.50621557834901</c:v>
                </c:pt>
                <c:pt idx="177">
                  <c:v>161.10676337529901</c:v>
                </c:pt>
                <c:pt idx="178">
                  <c:v>162.241371547108</c:v>
                </c:pt>
                <c:pt idx="179">
                  <c:v>164.95544354484301</c:v>
                </c:pt>
                <c:pt idx="180">
                  <c:v>161.77171581061</c:v>
                </c:pt>
                <c:pt idx="181">
                  <c:v>159.243112593549</c:v>
                </c:pt>
                <c:pt idx="182">
                  <c:v>168.108409262122</c:v>
                </c:pt>
                <c:pt idx="183">
                  <c:v>165.503078130158</c:v>
                </c:pt>
                <c:pt idx="184">
                  <c:v>170.305573547233</c:v>
                </c:pt>
                <c:pt idx="185">
                  <c:v>170.08338422743</c:v>
                </c:pt>
                <c:pt idx="186">
                  <c:v>166.07907245261001</c:v>
                </c:pt>
                <c:pt idx="187">
                  <c:v>167.52141422468799</c:v>
                </c:pt>
                <c:pt idx="188">
                  <c:v>156.037742913068</c:v>
                </c:pt>
                <c:pt idx="189">
                  <c:v>150.38468732012899</c:v>
                </c:pt>
                <c:pt idx="190" formatCode="_(* #,##0.00_);_(* \(#,##0.00\);_(* &quot;-&quot;??_);_(@_)">
                  <c:v>162.18713499448199</c:v>
                </c:pt>
                <c:pt idx="191" formatCode="_(* #,##0.00_);_(* \(#,##0.00\);_(* &quot;-&quot;??_);_(@_)">
                  <c:v>160.84811093660801</c:v>
                </c:pt>
                <c:pt idx="192" formatCode="_(* #,##0.00_);_(* \(#,##0.00\);_(* &quot;-&quot;??_);_(@_)">
                  <c:v>157.94752947265101</c:v>
                </c:pt>
                <c:pt idx="193" formatCode="_(* #,##0.00_);_(* \(#,##0.00\);_(* &quot;-&quot;??_);_(@_)">
                  <c:v>148.42160192217801</c:v>
                </c:pt>
                <c:pt idx="194" formatCode="_(* #,##0.00_);_(* \(#,##0.00\);_(* &quot;-&quot;??_);_(@_)">
                  <c:v>147.399976348211</c:v>
                </c:pt>
                <c:pt idx="195" formatCode="_(* #,##0.00_);_(* \(#,##0.00\);_(* &quot;-&quot;??_);_(@_)">
                  <c:v>158.32373917216501</c:v>
                </c:pt>
                <c:pt idx="196" formatCode="_(* #,##0.00_);_(* \(#,##0.00\);_(* &quot;-&quot;??_);_(@_)">
                  <c:v>160.66077440996301</c:v>
                </c:pt>
                <c:pt idx="197" formatCode="_(* #,##0.00_);_(* \(#,##0.00\);_(* &quot;-&quot;??_);_(@_)">
                  <c:v>160.863765233713</c:v>
                </c:pt>
                <c:pt idx="198" formatCode="_(* #,##0.00_);_(* \(#,##0.00\);_(* &quot;-&quot;??_);_(@_)">
                  <c:v>159.88930067436499</c:v>
                </c:pt>
                <c:pt idx="199" formatCode="_(* #,##0.00_);_(* \(#,##0.00\);_(* &quot;-&quot;??_);_(@_)">
                  <c:v>166.77996127086701</c:v>
                </c:pt>
                <c:pt idx="200" formatCode="_(* #,##0.00_);_(* \(#,##0.00\);_(* &quot;-&quot;??_);_(@_)">
                  <c:v>167.34081266050001</c:v>
                </c:pt>
                <c:pt idx="201" formatCode="_(* #,##0.00_);_(* \(#,##0.00\);_(* &quot;-&quot;??_);_(@_)">
                  <c:v>168.36638397412401</c:v>
                </c:pt>
                <c:pt idx="202" formatCode="_(* #,##0.00_);_(* \(#,##0.00\);_(* &quot;-&quot;??_);_(@_)">
                  <c:v>165.50874494582499</c:v>
                </c:pt>
                <c:pt idx="203" formatCode="_(* #,##0.00_);_(* \(#,##0.00\);_(* &quot;-&quot;??_);_(@_)">
                  <c:v>166.766549672651</c:v>
                </c:pt>
                <c:pt idx="204" formatCode="_(* #,##0.00_);_(* \(#,##0.00\);_(* &quot;-&quot;??_);_(@_)">
                  <c:v>170.36899028182799</c:v>
                </c:pt>
                <c:pt idx="205" formatCode="_(* #,##0.00_);_(* \(#,##0.00\);_(* &quot;-&quot;??_);_(@_)">
                  <c:v>175.02740561482599</c:v>
                </c:pt>
                <c:pt idx="206" formatCode="_(* #,##0.00_);_(* \(#,##0.00\);_(* &quot;-&quot;??_);_(@_)">
                  <c:v>179.937151615408</c:v>
                </c:pt>
                <c:pt idx="207" formatCode="_(* #,##0.00_);_(* \(#,##0.00\);_(* &quot;-&quot;??_);_(@_)">
                  <c:v>182.13842035304299</c:v>
                </c:pt>
                <c:pt idx="208" formatCode="_(* #,##0.00_);_(* \(#,##0.00\);_(* &quot;-&quot;??_);_(@_)">
                  <c:v>184.976987000365</c:v>
                </c:pt>
                <c:pt idx="209" formatCode="_(* #,##0.00_);_(* \(#,##0.00\);_(* &quot;-&quot;??_);_(@_)">
                  <c:v>189.061806853147</c:v>
                </c:pt>
                <c:pt idx="210" formatCode="_(* #,##0.00_);_(* \(#,##0.00\);_(* &quot;-&quot;??_);_(@_)">
                  <c:v>189.921554889069</c:v>
                </c:pt>
                <c:pt idx="211" formatCode="_(* #,##0.00_);_(* \(#,##0.00\);_(* &quot;-&quot;??_);_(@_)">
                  <c:v>195.22923061215101</c:v>
                </c:pt>
                <c:pt idx="212" formatCode="_(* #,##0.00_);_(* \(#,##0.00\);_(* &quot;-&quot;??_);_(@_)">
                  <c:v>195.97717573839199</c:v>
                </c:pt>
                <c:pt idx="213" formatCode="_(* #,##0.00_);_(* \(#,##0.00\);_(* &quot;-&quot;??_);_(@_)">
                  <c:v>199.763457576131</c:v>
                </c:pt>
                <c:pt idx="214" formatCode="_(* #,##0.00_);_(* \(#,##0.00\);_(* &quot;-&quot;??_);_(@_)">
                  <c:v>203.91161263352899</c:v>
                </c:pt>
                <c:pt idx="215" formatCode="_(* #,##0.00_);_(* \(#,##0.00\);_(* &quot;-&quot;??_);_(@_)">
                  <c:v>207.85897838948699</c:v>
                </c:pt>
                <c:pt idx="216" formatCode="_(* #,##0.00_);_(* \(#,##0.00\);_(* &quot;-&quot;??_);_(@_)">
                  <c:v>211.21002139141501</c:v>
                </c:pt>
                <c:pt idx="217" formatCode="_(* #,##0.00_);_(* \(#,##0.00\);_(* &quot;-&quot;??_);_(@_)">
                  <c:v>223.12577424720001</c:v>
                </c:pt>
                <c:pt idx="218" formatCode="_(* #,##0.00_);_(* \(#,##0.00\);_(* &quot;-&quot;??_);_(@_)">
                  <c:v>213.754877736407</c:v>
                </c:pt>
                <c:pt idx="219" formatCode="_(* #,##0.00_);_(* \(#,##0.00\);_(* &quot;-&quot;??_);_(@_)">
                  <c:v>209.17908191820499</c:v>
                </c:pt>
                <c:pt idx="220" formatCode="_(* #,##0.00_);_(* \(#,##0.00\);_(* &quot;-&quot;??_);_(@_)">
                  <c:v>211.17665117854199</c:v>
                </c:pt>
                <c:pt idx="221" formatCode="_(* #,##0.00_);_(* \(#,##0.00\);_(* &quot;-&quot;??_);_(@_)">
                  <c:v>211.44030210212301</c:v>
                </c:pt>
                <c:pt idx="222" formatCode="_(* #,##0.00_);_(* \(#,##0.00\);_(* &quot;-&quot;??_);_(@_)">
                  <c:v>210.295269770202</c:v>
                </c:pt>
                <c:pt idx="223" formatCode="_(* #,##0.00_);_(* \(#,##0.00\);_(* &quot;-&quot;??_);_(@_)">
                  <c:v>216.63708950183201</c:v>
                </c:pt>
                <c:pt idx="224" formatCode="_(* #,##0.00_);_(* \(#,##0.00\);_(* &quot;-&quot;??_);_(@_)">
                  <c:v>218.339073817247</c:v>
                </c:pt>
                <c:pt idx="225" formatCode="_(* #,##0.00_);_(* \(#,##0.00\);_(* &quot;-&quot;??_);_(@_)">
                  <c:v>219.289330269678</c:v>
                </c:pt>
                <c:pt idx="226" formatCode="_(* #,##0.00_);_(* \(#,##0.00\);_(* &quot;-&quot;??_);_(@_)">
                  <c:v>202.85602140240499</c:v>
                </c:pt>
                <c:pt idx="227" formatCode="_(* #,##0.00_);_(* \(#,##0.00\);_(* &quot;-&quot;??_);_(@_)">
                  <c:v>205.822875732374</c:v>
                </c:pt>
                <c:pt idx="228" formatCode="_(* #,##0.00_);_(* \(#,##0.00\);_(* &quot;-&quot;??_);_(@_)">
                  <c:v>191.32585056628801</c:v>
                </c:pt>
                <c:pt idx="229" formatCode="_(* #,##0.00_);_(* \(#,##0.00\);_(* &quot;-&quot;??_);_(@_)">
                  <c:v>206.43285887269801</c:v>
                </c:pt>
                <c:pt idx="230" formatCode="_(* #,##0.00_);_(* \(#,##0.00\);_(* &quot;-&quot;??_);_(@_)">
                  <c:v>211.95434939003499</c:v>
                </c:pt>
                <c:pt idx="231" formatCode="_(* #,##0.00_);_(* \(#,##0.00\);_(* &quot;-&quot;??_);_(@_)">
                  <c:v>214.619887627091</c:v>
                </c:pt>
                <c:pt idx="232" formatCode="_(* #,##0.00_);_(* \(#,##0.00\);_(* &quot;-&quot;??_);_(@_)">
                  <c:v>221.86666284972301</c:v>
                </c:pt>
                <c:pt idx="233" formatCode="_(* #,##0.00_);_(* \(#,##0.00\);_(* &quot;-&quot;??_);_(@_)">
                  <c:v>208.70574810824701</c:v>
                </c:pt>
                <c:pt idx="234" formatCode="_(* #,##0.00_);_(* \(#,##0.00\);_(* &quot;-&quot;??_);_(@_)">
                  <c:v>222.37171960002701</c:v>
                </c:pt>
                <c:pt idx="235" formatCode="_(* #,##0.00_);_(* \(#,##0.00\);_(* &quot;-&quot;??_);_(@_)">
                  <c:v>223.02330247224501</c:v>
                </c:pt>
                <c:pt idx="236" formatCode="_(* #,##0.00_);_(* \(#,##0.00\);_(* &quot;-&quot;??_);_(@_)">
                  <c:v>217.732676917822</c:v>
                </c:pt>
                <c:pt idx="237" formatCode="_(* #,##0.00_);_(* \(#,##0.00\);_(* &quot;-&quot;??_);_(@_)">
                  <c:v>222.31411038306101</c:v>
                </c:pt>
                <c:pt idx="238" formatCode="_(* #,##0.00_);_(* \(#,##0.00\);_(* &quot;-&quot;??_);_(@_)">
                  <c:v>228.39856286656399</c:v>
                </c:pt>
                <c:pt idx="239" formatCode="_(* #,##0.00_);_(* \(#,##0.00\);_(* &quot;-&quot;??_);_(@_)">
                  <c:v>233.97410552211699</c:v>
                </c:pt>
                <c:pt idx="240" formatCode="_(* #,##0.00_);_(* \(#,##0.00\);_(* &quot;-&quot;??_);_(@_)">
                  <c:v>242.213554584241</c:v>
                </c:pt>
                <c:pt idx="241" formatCode="_(* #,##0.00_);_(* \(#,##0.00\);_(* &quot;-&quot;??_);_(@_)">
                  <c:v>239.538081196565</c:v>
                </c:pt>
                <c:pt idx="242" formatCode="_(* #,##0.00_);_(* \(#,##0.00\);_(* &quot;-&quot;??_);_(@_)">
                  <c:v>220.19064202272801</c:v>
                </c:pt>
                <c:pt idx="243" formatCode="_(* #,##0.00_);_(* \(#,##0.00\);_(* &quot;-&quot;??_);_(@_)">
                  <c:v>190.46417554979601</c:v>
                </c:pt>
                <c:pt idx="244" formatCode="_(* #,##0.00_);_(* \(#,##0.00\);_(* &quot;-&quot;??_);_(@_)">
                  <c:v>210.86766153581499</c:v>
                </c:pt>
                <c:pt idx="245" formatCode="_(* #,##0.00_);_(* \(#,##0.00\);_(* &quot;-&quot;??_);_(@_)">
                  <c:v>220.03851088363399</c:v>
                </c:pt>
                <c:pt idx="246" formatCode="_(* #,##0.00_);_(* \(#,##0.00\);_(* &quot;-&quot;??_);_(@_)">
                  <c:v>227.06929039046599</c:v>
                </c:pt>
                <c:pt idx="247" formatCode="_(* #,##0.00_);_(* \(#,##0.00\);_(* &quot;-&quot;??_);_(@_)">
                  <c:v>239.078311717117</c:v>
                </c:pt>
                <c:pt idx="248" formatCode="_(* #,##0.00_);_(* \(#,##0.00\);_(* &quot;-&quot;??_);_(@_)">
                  <c:v>253.71112567794401</c:v>
                </c:pt>
                <c:pt idx="249" formatCode="_(* #,##0.00_);_(* \(#,##0.00\);_(* &quot;-&quot;??_);_(@_)">
                  <c:v>245.530664573374</c:v>
                </c:pt>
                <c:pt idx="250" formatCode="_(* #,##0.00_);_(* \(#,##0.00\);_(* &quot;-&quot;??_);_(@_)">
                  <c:v>239.56215977566399</c:v>
                </c:pt>
                <c:pt idx="251" formatCode="_(* #,##0.00_);_(* \(#,##0.00\);_(* &quot;-&quot;??_);_(@_)">
                  <c:v>269.09129192563103</c:v>
                </c:pt>
                <c:pt idx="252" formatCode="_(* #,##0.00_);_(* \(#,##0.00\);_(* &quot;-&quot;??_);_(@_)">
                  <c:v>281.58505702262499</c:v>
                </c:pt>
                <c:pt idx="253" formatCode="_(* #,##0.00_);_(* \(#,##0.00\);_(* &quot;-&quot;??_);_(@_)">
                  <c:v>280.30439545564099</c:v>
                </c:pt>
                <c:pt idx="254" formatCode="_(* #,##0.00_);_(* \(#,##0.00\);_(* &quot;-&quot;??_);_(@_)">
                  <c:v>286.79721297728901</c:v>
                </c:pt>
                <c:pt idx="255" formatCode="_(* #,##0.00_);_(* \(#,##0.00\);_(* &quot;-&quot;??_);_(@_)">
                  <c:v>294.45737745051002</c:v>
                </c:pt>
                <c:pt idx="256" formatCode="_(* #,##0.00_);_(* \(#,##0.00\);_(* &quot;-&quot;??_);_(@_)">
                  <c:v>307.331798174776</c:v>
                </c:pt>
                <c:pt idx="257" formatCode="_(* #,##0.00_);_(* \(#,##0.00\);_(* &quot;-&quot;??_);_(@_)">
                  <c:v>312.11462322213401</c:v>
                </c:pt>
                <c:pt idx="258" formatCode="_(* #,##0.00_);_(* \(#,##0.00\);_(* &quot;-&quot;??_);_(@_)">
                  <c:v>316.22800443867698</c:v>
                </c:pt>
                <c:pt idx="259" formatCode="_(* #,##0.00_);_(* \(#,##0.00\);_(* &quot;-&quot;??_);_(@_)">
                  <c:v>318.40651073520098</c:v>
                </c:pt>
                <c:pt idx="260" formatCode="_(* #,##0.00_);_(* \(#,##0.00\);_(* &quot;-&quot;??_);_(@_)">
                  <c:v>326.37600975560701</c:v>
                </c:pt>
                <c:pt idx="261" formatCode="_(* #,##0.00_);_(* \(#,##0.00\);_(* &quot;-&quot;??_);_(@_)">
                  <c:v>312.89349770121601</c:v>
                </c:pt>
                <c:pt idx="262" formatCode="_(* #,##0.00_);_(* \(#,##0.00\);_(* &quot;-&quot;??_);_(@_)">
                  <c:v>328.864683678338</c:v>
                </c:pt>
                <c:pt idx="263" formatCode="_(* #,##0.00_);_(* \(#,##0.00\);_(* &quot;-&quot;??_);_(@_)">
                  <c:v>320.94547292234301</c:v>
                </c:pt>
                <c:pt idx="264" formatCode="_(* #,##0.00_);_(* \(#,##0.00\);_(* &quot;-&quot;??_);_(@_)">
                  <c:v>333.78345106028598</c:v>
                </c:pt>
                <c:pt idx="265" formatCode="_(* #,##0.00_);_(* \(#,##0.00\);_(* &quot;-&quot;??_);_(@_)">
                  <c:v>317.390544231136</c:v>
                </c:pt>
                <c:pt idx="266" formatCode="_(* #,##0.00_);_(* \(#,##0.00\);_(* &quot;-&quot;??_);_(@_)">
                  <c:v>309.19322170981002</c:v>
                </c:pt>
                <c:pt idx="267" formatCode="_(* #,##0.00_);_(* \(#,##0.00\);_(* &quot;-&quot;??_);_(@_)">
                  <c:v>315.890042460399</c:v>
                </c:pt>
                <c:pt idx="268" formatCode="_(* #,##0.00_);_(* \(#,##0.00\);_(* &quot;-&quot;??_);_(@_)">
                  <c:v>290.60562408794198</c:v>
                </c:pt>
                <c:pt idx="269" formatCode="_(* #,##0.00_);_(* \(#,##0.00\);_(* &quot;-&quot;??_);_(@_)">
                  <c:v>290.94570866149502</c:v>
                </c:pt>
                <c:pt idx="270" formatCode="_(* #,##0.00_);_(* \(#,##0.00\);_(* &quot;-&quot;??_);_(@_)">
                  <c:v>266.42004481284602</c:v>
                </c:pt>
                <c:pt idx="271" formatCode="_(* #,##0.00_);_(* \(#,##0.00\);_(* &quot;-&quot;??_);_(@_)">
                  <c:v>285.02482901296202</c:v>
                </c:pt>
                <c:pt idx="272" formatCode="_(* #,##0.00_);_(* \(#,##0.00\);_(* &quot;-&quot;??_);_(@_)">
                  <c:v>274.53166860634701</c:v>
                </c:pt>
                <c:pt idx="273" formatCode="_(* #,##0.00_);_(* \(#,##0.00\);_(* &quot;-&quot;??_);_(@_)">
                  <c:v>248.25094381339201</c:v>
                </c:pt>
                <c:pt idx="274" formatCode="_(* #,##0.00_);_(* \(#,##0.00\);_(* &quot;-&quot;??_);_(@_)">
                  <c:v>263.23215337526102</c:v>
                </c:pt>
                <c:pt idx="275" formatCode="_(* #,##0.00_);_(* \(#,##0.00\);_(* &quot;-&quot;??_);_(@_)">
                  <c:v>283.64933233774201</c:v>
                </c:pt>
                <c:pt idx="276" formatCode="_(* #,##0.00_);_(* \(#,##0.00\);_(* &quot;-&quot;??_);_(@_)">
                  <c:v>272.48745909054298</c:v>
                </c:pt>
                <c:pt idx="277" formatCode="_(* #,##0.00_);_(* \(#,##0.00\);_(* &quot;-&quot;??_);_(@_)">
                  <c:v>292.01850441128698</c:v>
                </c:pt>
                <c:pt idx="278" formatCode="_(* #,##0.00_);_(* \(#,##0.00\);_(* &quot;-&quot;??_);_(@_)">
                  <c:v>283.64925337401502</c:v>
                </c:pt>
                <c:pt idx="279" formatCode="_(* #,##0.00_);_(* \(#,##0.00\);_(* &quot;-&quot;??_);_(@_)">
                  <c:v>292.39489169897502</c:v>
                </c:pt>
                <c:pt idx="280" formatCode="_(* #,##0.00_);_(* \(#,##0.00\);_(* &quot;-&quot;??_);_(@_)">
                  <c:v>296.59735628558701</c:v>
                </c:pt>
                <c:pt idx="281" formatCode="_(* #,##0.00_);_(* \(#,##0.00\);_(* &quot;-&quot;??_);_(@_)">
                  <c:v>293.42064404288601</c:v>
                </c:pt>
                <c:pt idx="282" formatCode="_(* #,##0.00_);_(* \(#,##0.00\);_(* &quot;-&quot;??_);_(@_)">
                  <c:v>310.45692224602601</c:v>
                </c:pt>
              </c:numCache>
            </c:numRef>
          </c:val>
          <c:smooth val="0"/>
          <c:extLst>
            <c:ext xmlns:c16="http://schemas.microsoft.com/office/drawing/2014/chart" uri="{C3380CC4-5D6E-409C-BE32-E72D297353CC}">
              <c16:uniqueId val="{00000000-06FA-42EA-9301-16C9310993C8}"/>
            </c:ext>
          </c:extLst>
        </c:ser>
        <c:ser>
          <c:idx val="1"/>
          <c:order val="1"/>
          <c:tx>
            <c:strRef>
              <c:f>Sheet1!$C$1</c:f>
              <c:strCache>
                <c:ptCount val="1"/>
                <c:pt idx="0">
                  <c:v>blue line</c:v>
                </c:pt>
              </c:strCache>
            </c:strRef>
          </c:tx>
          <c:spPr>
            <a:ln w="28575">
              <a:solidFill>
                <a:schemeClr val="accent1"/>
              </a:solidFill>
            </a:ln>
          </c:spPr>
          <c:marker>
            <c:symbol val="none"/>
          </c:marker>
          <c:cat>
            <c:numRef>
              <c:f>Sheet1!$A$2:$A$284</c:f>
              <c:numCache>
                <c:formatCode>m/d/yyyy</c:formatCode>
                <c:ptCount val="283"/>
                <c:pt idx="0">
                  <c:v>36525</c:v>
                </c:pt>
                <c:pt idx="1">
                  <c:v>36556</c:v>
                </c:pt>
                <c:pt idx="2">
                  <c:v>36585</c:v>
                </c:pt>
                <c:pt idx="3">
                  <c:v>36616</c:v>
                </c:pt>
                <c:pt idx="4">
                  <c:v>36646</c:v>
                </c:pt>
                <c:pt idx="5">
                  <c:v>36677</c:v>
                </c:pt>
                <c:pt idx="6">
                  <c:v>36707</c:v>
                </c:pt>
                <c:pt idx="7">
                  <c:v>36738</c:v>
                </c:pt>
                <c:pt idx="8">
                  <c:v>36769</c:v>
                </c:pt>
                <c:pt idx="9">
                  <c:v>36799</c:v>
                </c:pt>
                <c:pt idx="10">
                  <c:v>36830</c:v>
                </c:pt>
                <c:pt idx="11">
                  <c:v>36860</c:v>
                </c:pt>
                <c:pt idx="12">
                  <c:v>36891</c:v>
                </c:pt>
                <c:pt idx="13">
                  <c:v>36922</c:v>
                </c:pt>
                <c:pt idx="14">
                  <c:v>36950</c:v>
                </c:pt>
                <c:pt idx="15">
                  <c:v>36981</c:v>
                </c:pt>
                <c:pt idx="16">
                  <c:v>37011</c:v>
                </c:pt>
                <c:pt idx="17">
                  <c:v>37042</c:v>
                </c:pt>
                <c:pt idx="18">
                  <c:v>37072</c:v>
                </c:pt>
                <c:pt idx="19">
                  <c:v>37103</c:v>
                </c:pt>
                <c:pt idx="20">
                  <c:v>37134</c:v>
                </c:pt>
                <c:pt idx="21">
                  <c:v>37164</c:v>
                </c:pt>
                <c:pt idx="22">
                  <c:v>37195</c:v>
                </c:pt>
                <c:pt idx="23">
                  <c:v>37225</c:v>
                </c:pt>
                <c:pt idx="24">
                  <c:v>37256</c:v>
                </c:pt>
                <c:pt idx="25">
                  <c:v>37287</c:v>
                </c:pt>
                <c:pt idx="26">
                  <c:v>37315</c:v>
                </c:pt>
                <c:pt idx="27">
                  <c:v>37346</c:v>
                </c:pt>
                <c:pt idx="28">
                  <c:v>37376</c:v>
                </c:pt>
                <c:pt idx="29">
                  <c:v>37407</c:v>
                </c:pt>
                <c:pt idx="30">
                  <c:v>37437</c:v>
                </c:pt>
                <c:pt idx="31">
                  <c:v>37468</c:v>
                </c:pt>
                <c:pt idx="32">
                  <c:v>37499</c:v>
                </c:pt>
                <c:pt idx="33">
                  <c:v>37529</c:v>
                </c:pt>
                <c:pt idx="34">
                  <c:v>37560</c:v>
                </c:pt>
                <c:pt idx="35">
                  <c:v>37590</c:v>
                </c:pt>
                <c:pt idx="36">
                  <c:v>37621</c:v>
                </c:pt>
                <c:pt idx="37">
                  <c:v>37652</c:v>
                </c:pt>
                <c:pt idx="38">
                  <c:v>37680</c:v>
                </c:pt>
                <c:pt idx="39">
                  <c:v>37711</c:v>
                </c:pt>
                <c:pt idx="40">
                  <c:v>37741</c:v>
                </c:pt>
                <c:pt idx="41">
                  <c:v>37772</c:v>
                </c:pt>
                <c:pt idx="42">
                  <c:v>37802</c:v>
                </c:pt>
                <c:pt idx="43">
                  <c:v>37833</c:v>
                </c:pt>
                <c:pt idx="44">
                  <c:v>37864</c:v>
                </c:pt>
                <c:pt idx="45">
                  <c:v>37894</c:v>
                </c:pt>
                <c:pt idx="46">
                  <c:v>37925</c:v>
                </c:pt>
                <c:pt idx="47">
                  <c:v>37955</c:v>
                </c:pt>
                <c:pt idx="48">
                  <c:v>37986</c:v>
                </c:pt>
                <c:pt idx="49">
                  <c:v>38017</c:v>
                </c:pt>
                <c:pt idx="50">
                  <c:v>38046</c:v>
                </c:pt>
                <c:pt idx="51">
                  <c:v>38077</c:v>
                </c:pt>
                <c:pt idx="52">
                  <c:v>38107</c:v>
                </c:pt>
                <c:pt idx="53">
                  <c:v>38138</c:v>
                </c:pt>
                <c:pt idx="54">
                  <c:v>38168</c:v>
                </c:pt>
                <c:pt idx="55">
                  <c:v>38199</c:v>
                </c:pt>
                <c:pt idx="56">
                  <c:v>38230</c:v>
                </c:pt>
                <c:pt idx="57">
                  <c:v>38260</c:v>
                </c:pt>
                <c:pt idx="58">
                  <c:v>38291</c:v>
                </c:pt>
                <c:pt idx="59">
                  <c:v>38321</c:v>
                </c:pt>
                <c:pt idx="60">
                  <c:v>38352</c:v>
                </c:pt>
                <c:pt idx="61">
                  <c:v>38383</c:v>
                </c:pt>
                <c:pt idx="62">
                  <c:v>38411</c:v>
                </c:pt>
                <c:pt idx="63">
                  <c:v>38442</c:v>
                </c:pt>
                <c:pt idx="64">
                  <c:v>38472</c:v>
                </c:pt>
                <c:pt idx="65">
                  <c:v>38503</c:v>
                </c:pt>
                <c:pt idx="66">
                  <c:v>38533</c:v>
                </c:pt>
                <c:pt idx="67">
                  <c:v>38564</c:v>
                </c:pt>
                <c:pt idx="68">
                  <c:v>38595</c:v>
                </c:pt>
                <c:pt idx="69">
                  <c:v>38625</c:v>
                </c:pt>
                <c:pt idx="70">
                  <c:v>38656</c:v>
                </c:pt>
                <c:pt idx="71">
                  <c:v>38686</c:v>
                </c:pt>
                <c:pt idx="72">
                  <c:v>38717</c:v>
                </c:pt>
                <c:pt idx="73">
                  <c:v>38748</c:v>
                </c:pt>
                <c:pt idx="74">
                  <c:v>38776</c:v>
                </c:pt>
                <c:pt idx="75">
                  <c:v>38807</c:v>
                </c:pt>
                <c:pt idx="76">
                  <c:v>38837</c:v>
                </c:pt>
                <c:pt idx="77">
                  <c:v>38868</c:v>
                </c:pt>
                <c:pt idx="78">
                  <c:v>38898</c:v>
                </c:pt>
                <c:pt idx="79">
                  <c:v>38929</c:v>
                </c:pt>
                <c:pt idx="80">
                  <c:v>38960</c:v>
                </c:pt>
                <c:pt idx="81">
                  <c:v>38990</c:v>
                </c:pt>
                <c:pt idx="82">
                  <c:v>39021</c:v>
                </c:pt>
                <c:pt idx="83">
                  <c:v>39051</c:v>
                </c:pt>
                <c:pt idx="84">
                  <c:v>39082</c:v>
                </c:pt>
                <c:pt idx="85">
                  <c:v>39113</c:v>
                </c:pt>
                <c:pt idx="86">
                  <c:v>39141</c:v>
                </c:pt>
                <c:pt idx="87">
                  <c:v>39172</c:v>
                </c:pt>
                <c:pt idx="88">
                  <c:v>39202</c:v>
                </c:pt>
                <c:pt idx="89">
                  <c:v>39233</c:v>
                </c:pt>
                <c:pt idx="90">
                  <c:v>39263</c:v>
                </c:pt>
                <c:pt idx="91">
                  <c:v>39294</c:v>
                </c:pt>
                <c:pt idx="92">
                  <c:v>39325</c:v>
                </c:pt>
                <c:pt idx="93">
                  <c:v>39355</c:v>
                </c:pt>
                <c:pt idx="94">
                  <c:v>39386</c:v>
                </c:pt>
                <c:pt idx="95">
                  <c:v>39416</c:v>
                </c:pt>
                <c:pt idx="96">
                  <c:v>39447</c:v>
                </c:pt>
                <c:pt idx="97">
                  <c:v>39478</c:v>
                </c:pt>
                <c:pt idx="98">
                  <c:v>39507</c:v>
                </c:pt>
                <c:pt idx="99">
                  <c:v>39538</c:v>
                </c:pt>
                <c:pt idx="100">
                  <c:v>39568</c:v>
                </c:pt>
                <c:pt idx="101">
                  <c:v>39599</c:v>
                </c:pt>
                <c:pt idx="102">
                  <c:v>39629</c:v>
                </c:pt>
                <c:pt idx="103">
                  <c:v>39660</c:v>
                </c:pt>
                <c:pt idx="104">
                  <c:v>39691</c:v>
                </c:pt>
                <c:pt idx="105">
                  <c:v>39721</c:v>
                </c:pt>
                <c:pt idx="106">
                  <c:v>39752</c:v>
                </c:pt>
                <c:pt idx="107">
                  <c:v>39782</c:v>
                </c:pt>
                <c:pt idx="108">
                  <c:v>39813</c:v>
                </c:pt>
                <c:pt idx="109">
                  <c:v>39844</c:v>
                </c:pt>
                <c:pt idx="110">
                  <c:v>39872</c:v>
                </c:pt>
                <c:pt idx="111">
                  <c:v>39903</c:v>
                </c:pt>
                <c:pt idx="112">
                  <c:v>39933</c:v>
                </c:pt>
                <c:pt idx="113">
                  <c:v>39964</c:v>
                </c:pt>
                <c:pt idx="114">
                  <c:v>39994</c:v>
                </c:pt>
                <c:pt idx="115">
                  <c:v>40025</c:v>
                </c:pt>
                <c:pt idx="116">
                  <c:v>40056</c:v>
                </c:pt>
                <c:pt idx="117">
                  <c:v>40086</c:v>
                </c:pt>
                <c:pt idx="118">
                  <c:v>40117</c:v>
                </c:pt>
                <c:pt idx="119">
                  <c:v>40147</c:v>
                </c:pt>
                <c:pt idx="120">
                  <c:v>40178</c:v>
                </c:pt>
                <c:pt idx="121">
                  <c:v>40209</c:v>
                </c:pt>
                <c:pt idx="122">
                  <c:v>40237</c:v>
                </c:pt>
                <c:pt idx="123">
                  <c:v>40268</c:v>
                </c:pt>
                <c:pt idx="124">
                  <c:v>40298</c:v>
                </c:pt>
                <c:pt idx="125">
                  <c:v>40329</c:v>
                </c:pt>
                <c:pt idx="126">
                  <c:v>40359</c:v>
                </c:pt>
                <c:pt idx="127">
                  <c:v>40390</c:v>
                </c:pt>
                <c:pt idx="128">
                  <c:v>40421</c:v>
                </c:pt>
                <c:pt idx="129">
                  <c:v>40451</c:v>
                </c:pt>
                <c:pt idx="130">
                  <c:v>40482</c:v>
                </c:pt>
                <c:pt idx="131">
                  <c:v>40512</c:v>
                </c:pt>
                <c:pt idx="132">
                  <c:v>40543</c:v>
                </c:pt>
                <c:pt idx="133">
                  <c:v>40574</c:v>
                </c:pt>
                <c:pt idx="134">
                  <c:v>40602</c:v>
                </c:pt>
                <c:pt idx="135">
                  <c:v>40633</c:v>
                </c:pt>
                <c:pt idx="136">
                  <c:v>40663</c:v>
                </c:pt>
                <c:pt idx="137">
                  <c:v>40694</c:v>
                </c:pt>
                <c:pt idx="138">
                  <c:v>40724</c:v>
                </c:pt>
                <c:pt idx="139">
                  <c:v>40755</c:v>
                </c:pt>
                <c:pt idx="140">
                  <c:v>40786</c:v>
                </c:pt>
                <c:pt idx="141">
                  <c:v>40816</c:v>
                </c:pt>
                <c:pt idx="142">
                  <c:v>40847</c:v>
                </c:pt>
                <c:pt idx="143">
                  <c:v>40877</c:v>
                </c:pt>
                <c:pt idx="144">
                  <c:v>40908</c:v>
                </c:pt>
                <c:pt idx="145">
                  <c:v>40939</c:v>
                </c:pt>
                <c:pt idx="146">
                  <c:v>40968</c:v>
                </c:pt>
                <c:pt idx="147">
                  <c:v>40999</c:v>
                </c:pt>
                <c:pt idx="148">
                  <c:v>41029</c:v>
                </c:pt>
                <c:pt idx="149">
                  <c:v>41060</c:v>
                </c:pt>
                <c:pt idx="150">
                  <c:v>41090</c:v>
                </c:pt>
                <c:pt idx="151">
                  <c:v>41121</c:v>
                </c:pt>
                <c:pt idx="152">
                  <c:v>41152</c:v>
                </c:pt>
                <c:pt idx="153">
                  <c:v>41182</c:v>
                </c:pt>
                <c:pt idx="154">
                  <c:v>41213</c:v>
                </c:pt>
                <c:pt idx="155">
                  <c:v>41243</c:v>
                </c:pt>
                <c:pt idx="156">
                  <c:v>41274</c:v>
                </c:pt>
                <c:pt idx="157">
                  <c:v>41305</c:v>
                </c:pt>
                <c:pt idx="158">
                  <c:v>41333</c:v>
                </c:pt>
                <c:pt idx="159">
                  <c:v>41364</c:v>
                </c:pt>
                <c:pt idx="160">
                  <c:v>41394</c:v>
                </c:pt>
                <c:pt idx="161">
                  <c:v>41425</c:v>
                </c:pt>
                <c:pt idx="162">
                  <c:v>41455</c:v>
                </c:pt>
                <c:pt idx="163">
                  <c:v>41486</c:v>
                </c:pt>
                <c:pt idx="164">
                  <c:v>41517</c:v>
                </c:pt>
                <c:pt idx="165">
                  <c:v>41547</c:v>
                </c:pt>
                <c:pt idx="166">
                  <c:v>41578</c:v>
                </c:pt>
                <c:pt idx="167">
                  <c:v>41608</c:v>
                </c:pt>
                <c:pt idx="168">
                  <c:v>41639</c:v>
                </c:pt>
                <c:pt idx="169">
                  <c:v>41670</c:v>
                </c:pt>
                <c:pt idx="170">
                  <c:v>41698</c:v>
                </c:pt>
                <c:pt idx="171">
                  <c:v>41729</c:v>
                </c:pt>
                <c:pt idx="172">
                  <c:v>41759</c:v>
                </c:pt>
                <c:pt idx="173">
                  <c:v>41790</c:v>
                </c:pt>
                <c:pt idx="174">
                  <c:v>41820</c:v>
                </c:pt>
                <c:pt idx="175">
                  <c:v>41851</c:v>
                </c:pt>
                <c:pt idx="176">
                  <c:v>41882</c:v>
                </c:pt>
                <c:pt idx="177">
                  <c:v>41912</c:v>
                </c:pt>
                <c:pt idx="178">
                  <c:v>41943</c:v>
                </c:pt>
                <c:pt idx="179">
                  <c:v>41973</c:v>
                </c:pt>
                <c:pt idx="180">
                  <c:v>42004</c:v>
                </c:pt>
                <c:pt idx="181">
                  <c:v>42035</c:v>
                </c:pt>
                <c:pt idx="182">
                  <c:v>42063</c:v>
                </c:pt>
                <c:pt idx="183">
                  <c:v>42094</c:v>
                </c:pt>
                <c:pt idx="184">
                  <c:v>42124</c:v>
                </c:pt>
                <c:pt idx="185">
                  <c:v>42155</c:v>
                </c:pt>
                <c:pt idx="186">
                  <c:v>42185</c:v>
                </c:pt>
                <c:pt idx="187">
                  <c:v>42216</c:v>
                </c:pt>
                <c:pt idx="188">
                  <c:v>42247</c:v>
                </c:pt>
                <c:pt idx="189">
                  <c:v>42277</c:v>
                </c:pt>
                <c:pt idx="190">
                  <c:v>42308</c:v>
                </c:pt>
                <c:pt idx="191">
                  <c:v>42338</c:v>
                </c:pt>
                <c:pt idx="192">
                  <c:v>42369</c:v>
                </c:pt>
                <c:pt idx="193">
                  <c:v>42400</c:v>
                </c:pt>
                <c:pt idx="194">
                  <c:v>42429</c:v>
                </c:pt>
                <c:pt idx="195">
                  <c:v>42460</c:v>
                </c:pt>
                <c:pt idx="196">
                  <c:v>42490</c:v>
                </c:pt>
                <c:pt idx="197">
                  <c:v>42521</c:v>
                </c:pt>
                <c:pt idx="198">
                  <c:v>42551</c:v>
                </c:pt>
                <c:pt idx="199">
                  <c:v>42582</c:v>
                </c:pt>
                <c:pt idx="200">
                  <c:v>42613</c:v>
                </c:pt>
                <c:pt idx="201">
                  <c:v>42643</c:v>
                </c:pt>
                <c:pt idx="202">
                  <c:v>42674</c:v>
                </c:pt>
                <c:pt idx="203">
                  <c:v>42704</c:v>
                </c:pt>
                <c:pt idx="204">
                  <c:v>42735</c:v>
                </c:pt>
                <c:pt idx="205">
                  <c:v>42766</c:v>
                </c:pt>
                <c:pt idx="206">
                  <c:v>42794</c:v>
                </c:pt>
                <c:pt idx="207">
                  <c:v>42825</c:v>
                </c:pt>
                <c:pt idx="208">
                  <c:v>42855</c:v>
                </c:pt>
                <c:pt idx="209">
                  <c:v>42886</c:v>
                </c:pt>
                <c:pt idx="210">
                  <c:v>42916</c:v>
                </c:pt>
                <c:pt idx="211">
                  <c:v>42947</c:v>
                </c:pt>
                <c:pt idx="212">
                  <c:v>42978</c:v>
                </c:pt>
                <c:pt idx="213">
                  <c:v>43008</c:v>
                </c:pt>
                <c:pt idx="214">
                  <c:v>43039</c:v>
                </c:pt>
                <c:pt idx="215">
                  <c:v>43069</c:v>
                </c:pt>
                <c:pt idx="216">
                  <c:v>43100</c:v>
                </c:pt>
                <c:pt idx="217">
                  <c:v>43131</c:v>
                </c:pt>
                <c:pt idx="218">
                  <c:v>43159</c:v>
                </c:pt>
                <c:pt idx="219">
                  <c:v>43190</c:v>
                </c:pt>
                <c:pt idx="220">
                  <c:v>43220</c:v>
                </c:pt>
                <c:pt idx="221">
                  <c:v>43251</c:v>
                </c:pt>
                <c:pt idx="222">
                  <c:v>43281</c:v>
                </c:pt>
                <c:pt idx="223">
                  <c:v>43312</c:v>
                </c:pt>
                <c:pt idx="224">
                  <c:v>43343</c:v>
                </c:pt>
                <c:pt idx="225">
                  <c:v>43373</c:v>
                </c:pt>
                <c:pt idx="226">
                  <c:v>43404</c:v>
                </c:pt>
                <c:pt idx="227">
                  <c:v>43434</c:v>
                </c:pt>
                <c:pt idx="228">
                  <c:v>43465</c:v>
                </c:pt>
                <c:pt idx="229">
                  <c:v>43496</c:v>
                </c:pt>
                <c:pt idx="230">
                  <c:v>43524</c:v>
                </c:pt>
                <c:pt idx="231">
                  <c:v>43555</c:v>
                </c:pt>
                <c:pt idx="232">
                  <c:v>43585</c:v>
                </c:pt>
                <c:pt idx="233">
                  <c:v>43616</c:v>
                </c:pt>
                <c:pt idx="234">
                  <c:v>43646</c:v>
                </c:pt>
                <c:pt idx="235">
                  <c:v>43677</c:v>
                </c:pt>
                <c:pt idx="236">
                  <c:v>43708</c:v>
                </c:pt>
                <c:pt idx="237">
                  <c:v>43738</c:v>
                </c:pt>
                <c:pt idx="238">
                  <c:v>43769</c:v>
                </c:pt>
                <c:pt idx="239">
                  <c:v>43799</c:v>
                </c:pt>
                <c:pt idx="240">
                  <c:v>43830</c:v>
                </c:pt>
                <c:pt idx="241">
                  <c:v>43861</c:v>
                </c:pt>
                <c:pt idx="242">
                  <c:v>43890</c:v>
                </c:pt>
                <c:pt idx="243">
                  <c:v>43921</c:v>
                </c:pt>
                <c:pt idx="244">
                  <c:v>43951</c:v>
                </c:pt>
                <c:pt idx="245">
                  <c:v>43982</c:v>
                </c:pt>
                <c:pt idx="246">
                  <c:v>44012</c:v>
                </c:pt>
                <c:pt idx="247">
                  <c:v>44043</c:v>
                </c:pt>
                <c:pt idx="248">
                  <c:v>44074</c:v>
                </c:pt>
                <c:pt idx="249">
                  <c:v>44104</c:v>
                </c:pt>
                <c:pt idx="250">
                  <c:v>44135</c:v>
                </c:pt>
                <c:pt idx="251">
                  <c:v>44165</c:v>
                </c:pt>
                <c:pt idx="252">
                  <c:v>44196</c:v>
                </c:pt>
                <c:pt idx="253">
                  <c:v>44227</c:v>
                </c:pt>
                <c:pt idx="254">
                  <c:v>44255</c:v>
                </c:pt>
                <c:pt idx="255">
                  <c:v>44286</c:v>
                </c:pt>
                <c:pt idx="256">
                  <c:v>44316</c:v>
                </c:pt>
                <c:pt idx="257">
                  <c:v>44347</c:v>
                </c:pt>
                <c:pt idx="258">
                  <c:v>44377</c:v>
                </c:pt>
                <c:pt idx="259">
                  <c:v>44408</c:v>
                </c:pt>
                <c:pt idx="260">
                  <c:v>44439</c:v>
                </c:pt>
                <c:pt idx="261">
                  <c:v>44469</c:v>
                </c:pt>
                <c:pt idx="262">
                  <c:v>44500</c:v>
                </c:pt>
                <c:pt idx="263">
                  <c:v>44530</c:v>
                </c:pt>
                <c:pt idx="264">
                  <c:v>44561</c:v>
                </c:pt>
                <c:pt idx="265">
                  <c:v>44592</c:v>
                </c:pt>
                <c:pt idx="266">
                  <c:v>44620</c:v>
                </c:pt>
                <c:pt idx="267">
                  <c:v>44651</c:v>
                </c:pt>
                <c:pt idx="268">
                  <c:v>44681</c:v>
                </c:pt>
                <c:pt idx="269">
                  <c:v>44712</c:v>
                </c:pt>
                <c:pt idx="270">
                  <c:v>44742</c:v>
                </c:pt>
                <c:pt idx="271">
                  <c:v>44773</c:v>
                </c:pt>
                <c:pt idx="272">
                  <c:v>44804</c:v>
                </c:pt>
                <c:pt idx="273">
                  <c:v>44834</c:v>
                </c:pt>
                <c:pt idx="274">
                  <c:v>44865</c:v>
                </c:pt>
                <c:pt idx="275">
                  <c:v>44895</c:v>
                </c:pt>
                <c:pt idx="276">
                  <c:v>44926</c:v>
                </c:pt>
                <c:pt idx="277">
                  <c:v>44957</c:v>
                </c:pt>
                <c:pt idx="278">
                  <c:v>44985</c:v>
                </c:pt>
                <c:pt idx="279">
                  <c:v>45016</c:v>
                </c:pt>
                <c:pt idx="280">
                  <c:v>45046</c:v>
                </c:pt>
                <c:pt idx="281">
                  <c:v>45077</c:v>
                </c:pt>
                <c:pt idx="282">
                  <c:v>45107</c:v>
                </c:pt>
              </c:numCache>
            </c:numRef>
          </c:cat>
          <c:val>
            <c:numRef>
              <c:f>Sheet1!$C$2:$C$284</c:f>
              <c:numCache>
                <c:formatCode>General</c:formatCode>
                <c:ptCount val="283"/>
                <c:pt idx="270" formatCode="#,##0.000">
                  <c:v>266.42004481284602</c:v>
                </c:pt>
                <c:pt idx="271" formatCode="#,##0.000">
                  <c:v>285.02482901296202</c:v>
                </c:pt>
                <c:pt idx="272" formatCode="#,##0.000">
                  <c:v>274.53166860634701</c:v>
                </c:pt>
                <c:pt idx="273" formatCode="#,##0.000">
                  <c:v>248.25094381339201</c:v>
                </c:pt>
                <c:pt idx="274" formatCode="#,##0.000">
                  <c:v>263.23215337526102</c:v>
                </c:pt>
                <c:pt idx="275" formatCode="#,##0.000">
                  <c:v>283.64933233774201</c:v>
                </c:pt>
                <c:pt idx="276" formatCode="#,##0.000">
                  <c:v>272.48745909054298</c:v>
                </c:pt>
                <c:pt idx="277" formatCode="#,##0.000">
                  <c:v>292.01850441128698</c:v>
                </c:pt>
                <c:pt idx="278" formatCode="#,##0.000">
                  <c:v>283.64925337401502</c:v>
                </c:pt>
                <c:pt idx="279" formatCode="#,##0.000">
                  <c:v>292.39489169897502</c:v>
                </c:pt>
                <c:pt idx="280" formatCode="#,##0.000">
                  <c:v>296.59735628558701</c:v>
                </c:pt>
                <c:pt idx="281" formatCode="#,##0.000">
                  <c:v>293.42064404288601</c:v>
                </c:pt>
                <c:pt idx="282" formatCode="#,##0.000">
                  <c:v>310.45692224602601</c:v>
                </c:pt>
              </c:numCache>
            </c:numRef>
          </c:val>
          <c:smooth val="0"/>
          <c:extLst>
            <c:ext xmlns:c16="http://schemas.microsoft.com/office/drawing/2014/chart" uri="{C3380CC4-5D6E-409C-BE32-E72D297353CC}">
              <c16:uniqueId val="{00000001-06FA-42EA-9301-16C9310993C8}"/>
            </c:ext>
          </c:extLst>
        </c:ser>
        <c:dLbls>
          <c:showLegendKey val="0"/>
          <c:showVal val="0"/>
          <c:showCatName val="0"/>
          <c:showSerName val="0"/>
          <c:showPercent val="0"/>
          <c:showBubbleSize val="0"/>
        </c:dLbls>
        <c:marker val="1"/>
        <c:smooth val="0"/>
        <c:axId val="43202048"/>
        <c:axId val="43203584"/>
      </c:lineChart>
      <c:dateAx>
        <c:axId val="43202048"/>
        <c:scaling>
          <c:orientation val="minMax"/>
          <c:max val="45107"/>
          <c:min val="36526"/>
        </c:scaling>
        <c:delete val="0"/>
        <c:axPos val="b"/>
        <c:numFmt formatCode="yyyy" sourceLinked="0"/>
        <c:majorTickMark val="none"/>
        <c:minorTickMark val="none"/>
        <c:tickLblPos val="nextTo"/>
        <c:spPr>
          <a:ln w="6350">
            <a:solidFill>
              <a:schemeClr val="tx1"/>
            </a:solidFill>
          </a:ln>
        </c:spPr>
        <c:txPr>
          <a:bodyPr/>
          <a:lstStyle/>
          <a:p>
            <a:pPr>
              <a:defRPr sz="600"/>
            </a:pPr>
            <a:endParaRPr lang="en-US"/>
          </a:p>
        </c:txPr>
        <c:crossAx val="43203584"/>
        <c:crosses val="autoZero"/>
        <c:auto val="0"/>
        <c:lblOffset val="100"/>
        <c:baseTimeUnit val="months"/>
        <c:majorUnit val="46"/>
        <c:majorTimeUnit val="months"/>
      </c:dateAx>
      <c:valAx>
        <c:axId val="43203584"/>
        <c:scaling>
          <c:orientation val="minMax"/>
          <c:max val="400"/>
          <c:min val="0"/>
        </c:scaling>
        <c:delete val="0"/>
        <c:axPos val="l"/>
        <c:numFmt formatCode="#,##0" sourceLinked="0"/>
        <c:majorTickMark val="none"/>
        <c:minorTickMark val="none"/>
        <c:tickLblPos val="nextTo"/>
        <c:spPr>
          <a:ln w="6350">
            <a:solidFill>
              <a:schemeClr val="tx1"/>
            </a:solidFill>
          </a:ln>
        </c:spPr>
        <c:txPr>
          <a:bodyPr/>
          <a:lstStyle/>
          <a:p>
            <a:pPr>
              <a:defRPr sz="600"/>
            </a:pPr>
            <a:endParaRPr lang="en-US"/>
          </a:p>
        </c:txPr>
        <c:crossAx val="43202048"/>
        <c:crosses val="autoZero"/>
        <c:crossBetween val="between"/>
        <c:majorUnit val="100"/>
      </c:valAx>
      <c:spPr>
        <a:noFill/>
        <a:effectLst>
          <a:outerShdw blurRad="50800" dist="50800" dir="5400000" algn="ctr" rotWithShape="0">
            <a:schemeClr val="bg1"/>
          </a:outerShdw>
        </a:effectLst>
      </c:spPr>
    </c:plotArea>
    <c:plotVisOnly val="1"/>
    <c:dispBlanksAs val="gap"/>
    <c:showDLblsOverMax val="0"/>
  </c:chart>
  <c:spPr>
    <a:noFill/>
  </c:spPr>
  <c:txPr>
    <a:bodyPr/>
    <a:lstStyle/>
    <a:p>
      <a:pPr>
        <a:defRPr sz="7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787653881380702E-2"/>
          <c:y val="0.14624568442710387"/>
          <c:w val="0.93980001719767303"/>
          <c:h val="0.78563196717018968"/>
        </c:manualLayout>
      </c:layout>
      <c:areaChart>
        <c:grouping val="standard"/>
        <c:varyColors val="0"/>
        <c:ser>
          <c:idx val="1"/>
          <c:order val="1"/>
          <c:tx>
            <c:strRef>
              <c:f>Sheet1!$C$1</c:f>
              <c:strCache>
                <c:ptCount val="1"/>
                <c:pt idx="0">
                  <c:v>line</c:v>
                </c:pt>
              </c:strCache>
            </c:strRef>
          </c:tx>
          <c:spPr>
            <a:solidFill>
              <a:srgbClr val="C9DAE2"/>
            </a:solidFill>
            <a:ln w="25400">
              <a:noFill/>
            </a:ln>
          </c:spPr>
          <c:cat>
            <c:numRef>
              <c:f>Sheet1!$A$2:$A$263</c:f>
              <c:numCache>
                <c:formatCode>m/d/yyyy</c:formatCode>
                <c:ptCount val="262"/>
                <c:pt idx="0">
                  <c:v>44742</c:v>
                </c:pt>
                <c:pt idx="1">
                  <c:v>44743</c:v>
                </c:pt>
                <c:pt idx="2">
                  <c:v>44746</c:v>
                </c:pt>
                <c:pt idx="3">
                  <c:v>44747</c:v>
                </c:pt>
                <c:pt idx="4">
                  <c:v>44748</c:v>
                </c:pt>
                <c:pt idx="5">
                  <c:v>44749</c:v>
                </c:pt>
                <c:pt idx="6">
                  <c:v>44750</c:v>
                </c:pt>
                <c:pt idx="7">
                  <c:v>44753</c:v>
                </c:pt>
                <c:pt idx="8">
                  <c:v>44754</c:v>
                </c:pt>
                <c:pt idx="9">
                  <c:v>44755</c:v>
                </c:pt>
                <c:pt idx="10">
                  <c:v>44756</c:v>
                </c:pt>
                <c:pt idx="11">
                  <c:v>44757</c:v>
                </c:pt>
                <c:pt idx="12">
                  <c:v>44760</c:v>
                </c:pt>
                <c:pt idx="13">
                  <c:v>44761</c:v>
                </c:pt>
                <c:pt idx="14">
                  <c:v>44762</c:v>
                </c:pt>
                <c:pt idx="15">
                  <c:v>44763</c:v>
                </c:pt>
                <c:pt idx="16">
                  <c:v>44764</c:v>
                </c:pt>
                <c:pt idx="17">
                  <c:v>44767</c:v>
                </c:pt>
                <c:pt idx="18">
                  <c:v>44768</c:v>
                </c:pt>
                <c:pt idx="19">
                  <c:v>44769</c:v>
                </c:pt>
                <c:pt idx="20">
                  <c:v>44770</c:v>
                </c:pt>
                <c:pt idx="21">
                  <c:v>44771</c:v>
                </c:pt>
                <c:pt idx="22">
                  <c:v>44774</c:v>
                </c:pt>
                <c:pt idx="23">
                  <c:v>44775</c:v>
                </c:pt>
                <c:pt idx="24">
                  <c:v>44776</c:v>
                </c:pt>
                <c:pt idx="25">
                  <c:v>44777</c:v>
                </c:pt>
                <c:pt idx="26">
                  <c:v>44778</c:v>
                </c:pt>
                <c:pt idx="27">
                  <c:v>44781</c:v>
                </c:pt>
                <c:pt idx="28">
                  <c:v>44782</c:v>
                </c:pt>
                <c:pt idx="29">
                  <c:v>44783</c:v>
                </c:pt>
                <c:pt idx="30">
                  <c:v>44784</c:v>
                </c:pt>
                <c:pt idx="31">
                  <c:v>44785</c:v>
                </c:pt>
                <c:pt idx="32">
                  <c:v>44788</c:v>
                </c:pt>
                <c:pt idx="33">
                  <c:v>44789</c:v>
                </c:pt>
                <c:pt idx="34">
                  <c:v>44790</c:v>
                </c:pt>
                <c:pt idx="35">
                  <c:v>44791</c:v>
                </c:pt>
                <c:pt idx="36">
                  <c:v>44792</c:v>
                </c:pt>
                <c:pt idx="37">
                  <c:v>44795</c:v>
                </c:pt>
                <c:pt idx="38">
                  <c:v>44796</c:v>
                </c:pt>
                <c:pt idx="39">
                  <c:v>44797</c:v>
                </c:pt>
                <c:pt idx="40">
                  <c:v>44798</c:v>
                </c:pt>
                <c:pt idx="41">
                  <c:v>44799</c:v>
                </c:pt>
                <c:pt idx="42">
                  <c:v>44802</c:v>
                </c:pt>
                <c:pt idx="43">
                  <c:v>44803</c:v>
                </c:pt>
                <c:pt idx="44">
                  <c:v>44804</c:v>
                </c:pt>
                <c:pt idx="45">
                  <c:v>44805</c:v>
                </c:pt>
                <c:pt idx="46">
                  <c:v>44806</c:v>
                </c:pt>
                <c:pt idx="47">
                  <c:v>44809</c:v>
                </c:pt>
                <c:pt idx="48">
                  <c:v>44810</c:v>
                </c:pt>
                <c:pt idx="49">
                  <c:v>44811</c:v>
                </c:pt>
                <c:pt idx="50">
                  <c:v>44812</c:v>
                </c:pt>
                <c:pt idx="51">
                  <c:v>44813</c:v>
                </c:pt>
                <c:pt idx="52">
                  <c:v>44816</c:v>
                </c:pt>
                <c:pt idx="53">
                  <c:v>44817</c:v>
                </c:pt>
                <c:pt idx="54">
                  <c:v>44818</c:v>
                </c:pt>
                <c:pt idx="55">
                  <c:v>44819</c:v>
                </c:pt>
                <c:pt idx="56">
                  <c:v>44820</c:v>
                </c:pt>
                <c:pt idx="57">
                  <c:v>44823</c:v>
                </c:pt>
                <c:pt idx="58">
                  <c:v>44824</c:v>
                </c:pt>
                <c:pt idx="59">
                  <c:v>44825</c:v>
                </c:pt>
                <c:pt idx="60">
                  <c:v>44826</c:v>
                </c:pt>
                <c:pt idx="61">
                  <c:v>44827</c:v>
                </c:pt>
                <c:pt idx="62">
                  <c:v>44830</c:v>
                </c:pt>
                <c:pt idx="63">
                  <c:v>44831</c:v>
                </c:pt>
                <c:pt idx="64">
                  <c:v>44832</c:v>
                </c:pt>
                <c:pt idx="65">
                  <c:v>44833</c:v>
                </c:pt>
                <c:pt idx="66">
                  <c:v>44834</c:v>
                </c:pt>
                <c:pt idx="67">
                  <c:v>44837</c:v>
                </c:pt>
                <c:pt idx="68">
                  <c:v>44838</c:v>
                </c:pt>
                <c:pt idx="69">
                  <c:v>44839</c:v>
                </c:pt>
                <c:pt idx="70">
                  <c:v>44840</c:v>
                </c:pt>
                <c:pt idx="71">
                  <c:v>44841</c:v>
                </c:pt>
                <c:pt idx="72">
                  <c:v>44844</c:v>
                </c:pt>
                <c:pt idx="73">
                  <c:v>44845</c:v>
                </c:pt>
                <c:pt idx="74">
                  <c:v>44846</c:v>
                </c:pt>
                <c:pt idx="75">
                  <c:v>44847</c:v>
                </c:pt>
                <c:pt idx="76">
                  <c:v>44848</c:v>
                </c:pt>
                <c:pt idx="77">
                  <c:v>44851</c:v>
                </c:pt>
                <c:pt idx="78">
                  <c:v>44852</c:v>
                </c:pt>
                <c:pt idx="79">
                  <c:v>44853</c:v>
                </c:pt>
                <c:pt idx="80">
                  <c:v>44854</c:v>
                </c:pt>
                <c:pt idx="81">
                  <c:v>44855</c:v>
                </c:pt>
                <c:pt idx="82">
                  <c:v>44858</c:v>
                </c:pt>
                <c:pt idx="83">
                  <c:v>44859</c:v>
                </c:pt>
                <c:pt idx="84">
                  <c:v>44860</c:v>
                </c:pt>
                <c:pt idx="85">
                  <c:v>44861</c:v>
                </c:pt>
                <c:pt idx="86">
                  <c:v>44862</c:v>
                </c:pt>
                <c:pt idx="87">
                  <c:v>44865</c:v>
                </c:pt>
                <c:pt idx="88">
                  <c:v>44866</c:v>
                </c:pt>
                <c:pt idx="89">
                  <c:v>44867</c:v>
                </c:pt>
                <c:pt idx="90">
                  <c:v>44868</c:v>
                </c:pt>
                <c:pt idx="91">
                  <c:v>44869</c:v>
                </c:pt>
                <c:pt idx="92">
                  <c:v>44872</c:v>
                </c:pt>
                <c:pt idx="93">
                  <c:v>44873</c:v>
                </c:pt>
                <c:pt idx="94">
                  <c:v>44874</c:v>
                </c:pt>
                <c:pt idx="95">
                  <c:v>44875</c:v>
                </c:pt>
                <c:pt idx="96">
                  <c:v>44876</c:v>
                </c:pt>
                <c:pt idx="97">
                  <c:v>44879</c:v>
                </c:pt>
                <c:pt idx="98">
                  <c:v>44880</c:v>
                </c:pt>
                <c:pt idx="99">
                  <c:v>44881</c:v>
                </c:pt>
                <c:pt idx="100">
                  <c:v>44882</c:v>
                </c:pt>
                <c:pt idx="101">
                  <c:v>44883</c:v>
                </c:pt>
                <c:pt idx="102">
                  <c:v>44886</c:v>
                </c:pt>
                <c:pt idx="103">
                  <c:v>44887</c:v>
                </c:pt>
                <c:pt idx="104">
                  <c:v>44888</c:v>
                </c:pt>
                <c:pt idx="105">
                  <c:v>44889</c:v>
                </c:pt>
                <c:pt idx="106">
                  <c:v>44890</c:v>
                </c:pt>
                <c:pt idx="107">
                  <c:v>44893</c:v>
                </c:pt>
                <c:pt idx="108">
                  <c:v>44894</c:v>
                </c:pt>
                <c:pt idx="109">
                  <c:v>44895</c:v>
                </c:pt>
                <c:pt idx="110">
                  <c:v>44896</c:v>
                </c:pt>
                <c:pt idx="111">
                  <c:v>44897</c:v>
                </c:pt>
                <c:pt idx="112">
                  <c:v>44900</c:v>
                </c:pt>
                <c:pt idx="113">
                  <c:v>44901</c:v>
                </c:pt>
                <c:pt idx="114">
                  <c:v>44902</c:v>
                </c:pt>
                <c:pt idx="115">
                  <c:v>44903</c:v>
                </c:pt>
                <c:pt idx="116">
                  <c:v>44904</c:v>
                </c:pt>
                <c:pt idx="117">
                  <c:v>44907</c:v>
                </c:pt>
                <c:pt idx="118">
                  <c:v>44908</c:v>
                </c:pt>
                <c:pt idx="119">
                  <c:v>44909</c:v>
                </c:pt>
                <c:pt idx="120">
                  <c:v>44910</c:v>
                </c:pt>
                <c:pt idx="121">
                  <c:v>44911</c:v>
                </c:pt>
                <c:pt idx="122">
                  <c:v>44914</c:v>
                </c:pt>
                <c:pt idx="123">
                  <c:v>44915</c:v>
                </c:pt>
                <c:pt idx="124">
                  <c:v>44916</c:v>
                </c:pt>
                <c:pt idx="125">
                  <c:v>44917</c:v>
                </c:pt>
                <c:pt idx="126">
                  <c:v>44918</c:v>
                </c:pt>
                <c:pt idx="127">
                  <c:v>44921</c:v>
                </c:pt>
                <c:pt idx="128">
                  <c:v>44922</c:v>
                </c:pt>
                <c:pt idx="129">
                  <c:v>44923</c:v>
                </c:pt>
                <c:pt idx="130">
                  <c:v>44924</c:v>
                </c:pt>
                <c:pt idx="131">
                  <c:v>44925</c:v>
                </c:pt>
                <c:pt idx="132">
                  <c:v>44928</c:v>
                </c:pt>
                <c:pt idx="133">
                  <c:v>44929</c:v>
                </c:pt>
                <c:pt idx="134">
                  <c:v>44930</c:v>
                </c:pt>
                <c:pt idx="135">
                  <c:v>44931</c:v>
                </c:pt>
                <c:pt idx="136">
                  <c:v>44932</c:v>
                </c:pt>
                <c:pt idx="137">
                  <c:v>44935</c:v>
                </c:pt>
                <c:pt idx="138">
                  <c:v>44936</c:v>
                </c:pt>
                <c:pt idx="139">
                  <c:v>44937</c:v>
                </c:pt>
                <c:pt idx="140">
                  <c:v>44938</c:v>
                </c:pt>
                <c:pt idx="141">
                  <c:v>44939</c:v>
                </c:pt>
                <c:pt idx="142">
                  <c:v>44942</c:v>
                </c:pt>
                <c:pt idx="143">
                  <c:v>44943</c:v>
                </c:pt>
                <c:pt idx="144">
                  <c:v>44944</c:v>
                </c:pt>
                <c:pt idx="145">
                  <c:v>44945</c:v>
                </c:pt>
                <c:pt idx="146">
                  <c:v>44946</c:v>
                </c:pt>
                <c:pt idx="147">
                  <c:v>44949</c:v>
                </c:pt>
                <c:pt idx="148">
                  <c:v>44950</c:v>
                </c:pt>
                <c:pt idx="149">
                  <c:v>44951</c:v>
                </c:pt>
                <c:pt idx="150">
                  <c:v>44952</c:v>
                </c:pt>
                <c:pt idx="151">
                  <c:v>44953</c:v>
                </c:pt>
                <c:pt idx="152">
                  <c:v>44956</c:v>
                </c:pt>
                <c:pt idx="153">
                  <c:v>44957</c:v>
                </c:pt>
                <c:pt idx="154">
                  <c:v>44958</c:v>
                </c:pt>
                <c:pt idx="155">
                  <c:v>44959</c:v>
                </c:pt>
                <c:pt idx="156">
                  <c:v>44960</c:v>
                </c:pt>
                <c:pt idx="157">
                  <c:v>44963</c:v>
                </c:pt>
                <c:pt idx="158">
                  <c:v>44964</c:v>
                </c:pt>
                <c:pt idx="159">
                  <c:v>44965</c:v>
                </c:pt>
                <c:pt idx="160">
                  <c:v>44966</c:v>
                </c:pt>
                <c:pt idx="161">
                  <c:v>44967</c:v>
                </c:pt>
                <c:pt idx="162">
                  <c:v>44970</c:v>
                </c:pt>
                <c:pt idx="163">
                  <c:v>44971</c:v>
                </c:pt>
                <c:pt idx="164">
                  <c:v>44972</c:v>
                </c:pt>
                <c:pt idx="165">
                  <c:v>44973</c:v>
                </c:pt>
                <c:pt idx="166">
                  <c:v>44974</c:v>
                </c:pt>
                <c:pt idx="167">
                  <c:v>44977</c:v>
                </c:pt>
                <c:pt idx="168">
                  <c:v>44978</c:v>
                </c:pt>
                <c:pt idx="169">
                  <c:v>44979</c:v>
                </c:pt>
                <c:pt idx="170">
                  <c:v>44980</c:v>
                </c:pt>
                <c:pt idx="171">
                  <c:v>44981</c:v>
                </c:pt>
                <c:pt idx="172">
                  <c:v>44984</c:v>
                </c:pt>
                <c:pt idx="173">
                  <c:v>44985</c:v>
                </c:pt>
                <c:pt idx="174">
                  <c:v>44986</c:v>
                </c:pt>
                <c:pt idx="175">
                  <c:v>44987</c:v>
                </c:pt>
                <c:pt idx="176">
                  <c:v>44988</c:v>
                </c:pt>
                <c:pt idx="177">
                  <c:v>44991</c:v>
                </c:pt>
                <c:pt idx="178">
                  <c:v>44992</c:v>
                </c:pt>
                <c:pt idx="179">
                  <c:v>44993</c:v>
                </c:pt>
                <c:pt idx="180">
                  <c:v>44994</c:v>
                </c:pt>
                <c:pt idx="181">
                  <c:v>44995</c:v>
                </c:pt>
                <c:pt idx="182">
                  <c:v>44998</c:v>
                </c:pt>
                <c:pt idx="183">
                  <c:v>44999</c:v>
                </c:pt>
                <c:pt idx="184">
                  <c:v>45000</c:v>
                </c:pt>
                <c:pt idx="185">
                  <c:v>45001</c:v>
                </c:pt>
                <c:pt idx="186">
                  <c:v>45002</c:v>
                </c:pt>
                <c:pt idx="187">
                  <c:v>45005</c:v>
                </c:pt>
                <c:pt idx="188">
                  <c:v>45006</c:v>
                </c:pt>
                <c:pt idx="189">
                  <c:v>45007</c:v>
                </c:pt>
                <c:pt idx="190">
                  <c:v>45008</c:v>
                </c:pt>
                <c:pt idx="191">
                  <c:v>45009</c:v>
                </c:pt>
                <c:pt idx="192">
                  <c:v>45012</c:v>
                </c:pt>
                <c:pt idx="193">
                  <c:v>45013</c:v>
                </c:pt>
                <c:pt idx="194">
                  <c:v>45014</c:v>
                </c:pt>
                <c:pt idx="195">
                  <c:v>45015</c:v>
                </c:pt>
                <c:pt idx="196">
                  <c:v>45016</c:v>
                </c:pt>
                <c:pt idx="197">
                  <c:v>45019</c:v>
                </c:pt>
                <c:pt idx="198">
                  <c:v>45020</c:v>
                </c:pt>
                <c:pt idx="199">
                  <c:v>45021</c:v>
                </c:pt>
                <c:pt idx="200">
                  <c:v>45022</c:v>
                </c:pt>
                <c:pt idx="201">
                  <c:v>45023</c:v>
                </c:pt>
                <c:pt idx="202">
                  <c:v>45026</c:v>
                </c:pt>
                <c:pt idx="203">
                  <c:v>45027</c:v>
                </c:pt>
                <c:pt idx="204">
                  <c:v>45028</c:v>
                </c:pt>
                <c:pt idx="205">
                  <c:v>45029</c:v>
                </c:pt>
                <c:pt idx="206">
                  <c:v>45030</c:v>
                </c:pt>
                <c:pt idx="207">
                  <c:v>45033</c:v>
                </c:pt>
                <c:pt idx="208">
                  <c:v>45034</c:v>
                </c:pt>
                <c:pt idx="209">
                  <c:v>45035</c:v>
                </c:pt>
                <c:pt idx="210">
                  <c:v>45036</c:v>
                </c:pt>
                <c:pt idx="211">
                  <c:v>45037</c:v>
                </c:pt>
                <c:pt idx="212">
                  <c:v>45040</c:v>
                </c:pt>
                <c:pt idx="213">
                  <c:v>45041</c:v>
                </c:pt>
                <c:pt idx="214">
                  <c:v>45042</c:v>
                </c:pt>
                <c:pt idx="215">
                  <c:v>45043</c:v>
                </c:pt>
                <c:pt idx="216">
                  <c:v>45044</c:v>
                </c:pt>
                <c:pt idx="217">
                  <c:v>45047</c:v>
                </c:pt>
                <c:pt idx="218">
                  <c:v>45048</c:v>
                </c:pt>
                <c:pt idx="219">
                  <c:v>45049</c:v>
                </c:pt>
                <c:pt idx="220">
                  <c:v>45050</c:v>
                </c:pt>
                <c:pt idx="221">
                  <c:v>45051</c:v>
                </c:pt>
                <c:pt idx="222">
                  <c:v>45054</c:v>
                </c:pt>
                <c:pt idx="223">
                  <c:v>45055</c:v>
                </c:pt>
                <c:pt idx="224">
                  <c:v>45056</c:v>
                </c:pt>
                <c:pt idx="225">
                  <c:v>45057</c:v>
                </c:pt>
                <c:pt idx="226">
                  <c:v>45058</c:v>
                </c:pt>
                <c:pt idx="227">
                  <c:v>45061</c:v>
                </c:pt>
                <c:pt idx="228">
                  <c:v>45062</c:v>
                </c:pt>
                <c:pt idx="229">
                  <c:v>45063</c:v>
                </c:pt>
                <c:pt idx="230">
                  <c:v>45064</c:v>
                </c:pt>
                <c:pt idx="231">
                  <c:v>45065</c:v>
                </c:pt>
                <c:pt idx="232">
                  <c:v>45068</c:v>
                </c:pt>
                <c:pt idx="233">
                  <c:v>45069</c:v>
                </c:pt>
                <c:pt idx="234">
                  <c:v>45070</c:v>
                </c:pt>
                <c:pt idx="235">
                  <c:v>45071</c:v>
                </c:pt>
                <c:pt idx="236">
                  <c:v>45072</c:v>
                </c:pt>
                <c:pt idx="237">
                  <c:v>45075</c:v>
                </c:pt>
                <c:pt idx="238">
                  <c:v>45076</c:v>
                </c:pt>
                <c:pt idx="239">
                  <c:v>45077</c:v>
                </c:pt>
                <c:pt idx="240">
                  <c:v>45078</c:v>
                </c:pt>
                <c:pt idx="241">
                  <c:v>45079</c:v>
                </c:pt>
                <c:pt idx="242">
                  <c:v>45082</c:v>
                </c:pt>
                <c:pt idx="243">
                  <c:v>45083</c:v>
                </c:pt>
                <c:pt idx="244">
                  <c:v>45084</c:v>
                </c:pt>
                <c:pt idx="245">
                  <c:v>45085</c:v>
                </c:pt>
                <c:pt idx="246">
                  <c:v>45086</c:v>
                </c:pt>
                <c:pt idx="247">
                  <c:v>45089</c:v>
                </c:pt>
                <c:pt idx="248">
                  <c:v>45090</c:v>
                </c:pt>
                <c:pt idx="249">
                  <c:v>45091</c:v>
                </c:pt>
                <c:pt idx="250">
                  <c:v>45092</c:v>
                </c:pt>
                <c:pt idx="251">
                  <c:v>45093</c:v>
                </c:pt>
                <c:pt idx="252">
                  <c:v>45096</c:v>
                </c:pt>
                <c:pt idx="253">
                  <c:v>45097</c:v>
                </c:pt>
                <c:pt idx="254">
                  <c:v>45098</c:v>
                </c:pt>
                <c:pt idx="255">
                  <c:v>45099</c:v>
                </c:pt>
                <c:pt idx="256">
                  <c:v>45100</c:v>
                </c:pt>
                <c:pt idx="257">
                  <c:v>45103</c:v>
                </c:pt>
                <c:pt idx="258">
                  <c:v>45104</c:v>
                </c:pt>
                <c:pt idx="259">
                  <c:v>45105</c:v>
                </c:pt>
                <c:pt idx="260">
                  <c:v>45106</c:v>
                </c:pt>
                <c:pt idx="261">
                  <c:v>45107</c:v>
                </c:pt>
              </c:numCache>
            </c:numRef>
          </c:cat>
          <c:val>
            <c:numRef>
              <c:f>Sheet1!$C$2:$C$263</c:f>
              <c:numCache>
                <c:formatCode>#,##0.00</c:formatCode>
                <c:ptCount val="262"/>
                <c:pt idx="0">
                  <c:v>266.42004481284602</c:v>
                </c:pt>
                <c:pt idx="1">
                  <c:v>267.45127349676801</c:v>
                </c:pt>
                <c:pt idx="2">
                  <c:v>268.22087860419202</c:v>
                </c:pt>
                <c:pt idx="3">
                  <c:v>266.92984777691203</c:v>
                </c:pt>
                <c:pt idx="4">
                  <c:v>267.28723131472202</c:v>
                </c:pt>
                <c:pt idx="5">
                  <c:v>271.52718257783403</c:v>
                </c:pt>
                <c:pt idx="6">
                  <c:v>271.849777696871</c:v>
                </c:pt>
                <c:pt idx="7">
                  <c:v>268.38805399099999</c:v>
                </c:pt>
                <c:pt idx="8">
                  <c:v>266.28715417289499</c:v>
                </c:pt>
                <c:pt idx="9">
                  <c:v>265.51109980570101</c:v>
                </c:pt>
                <c:pt idx="10">
                  <c:v>263.18363850562997</c:v>
                </c:pt>
                <c:pt idx="11">
                  <c:v>267.48778723400699</c:v>
                </c:pt>
                <c:pt idx="12">
                  <c:v>267.98757013577602</c:v>
                </c:pt>
                <c:pt idx="13">
                  <c:v>273.58510307725101</c:v>
                </c:pt>
                <c:pt idx="14">
                  <c:v>275.23808604927598</c:v>
                </c:pt>
                <c:pt idx="15">
                  <c:v>277.22087614698501</c:v>
                </c:pt>
                <c:pt idx="16">
                  <c:v>276.00969192935202</c:v>
                </c:pt>
                <c:pt idx="17">
                  <c:v>275.95106261301498</c:v>
                </c:pt>
                <c:pt idx="18">
                  <c:v>273.57603449204299</c:v>
                </c:pt>
                <c:pt idx="19">
                  <c:v>278.25825896766599</c:v>
                </c:pt>
                <c:pt idx="20">
                  <c:v>281.73418100031199</c:v>
                </c:pt>
                <c:pt idx="21">
                  <c:v>285.02482902200001</c:v>
                </c:pt>
                <c:pt idx="22">
                  <c:v>285.33860607268002</c:v>
                </c:pt>
                <c:pt idx="23">
                  <c:v>283.067718431608</c:v>
                </c:pt>
                <c:pt idx="24">
                  <c:v>285.612814142925</c:v>
                </c:pt>
                <c:pt idx="25">
                  <c:v>286.51513656881298</c:v>
                </c:pt>
                <c:pt idx="26">
                  <c:v>285.90429291614799</c:v>
                </c:pt>
                <c:pt idx="27">
                  <c:v>286.498910060166</c:v>
                </c:pt>
                <c:pt idx="28">
                  <c:v>285.10652624542001</c:v>
                </c:pt>
                <c:pt idx="29">
                  <c:v>290.50663048323997</c:v>
                </c:pt>
                <c:pt idx="30">
                  <c:v>291.01993821080498</c:v>
                </c:pt>
                <c:pt idx="31">
                  <c:v>294.18468624312101</c:v>
                </c:pt>
                <c:pt idx="32">
                  <c:v>294.87529414915002</c:v>
                </c:pt>
                <c:pt idx="33">
                  <c:v>295.04127272906999</c:v>
                </c:pt>
                <c:pt idx="34">
                  <c:v>293.12548905145201</c:v>
                </c:pt>
                <c:pt idx="35">
                  <c:v>293.32325404771598</c:v>
                </c:pt>
                <c:pt idx="36">
                  <c:v>289.49182226217101</c:v>
                </c:pt>
                <c:pt idx="37">
                  <c:v>284.43661659243901</c:v>
                </c:pt>
                <c:pt idx="38">
                  <c:v>283.83767707202799</c:v>
                </c:pt>
                <c:pt idx="39">
                  <c:v>284.23051224890401</c:v>
                </c:pt>
                <c:pt idx="40">
                  <c:v>287.83002291816399</c:v>
                </c:pt>
                <c:pt idx="41">
                  <c:v>281.09069986902398</c:v>
                </c:pt>
                <c:pt idx="42">
                  <c:v>278.24224185130203</c:v>
                </c:pt>
                <c:pt idx="43">
                  <c:v>276.12883214644899</c:v>
                </c:pt>
                <c:pt idx="44">
                  <c:v>274.53166868611299</c:v>
                </c:pt>
                <c:pt idx="45">
                  <c:v>272.46856443132901</c:v>
                </c:pt>
                <c:pt idx="46">
                  <c:v>271.88533151877402</c:v>
                </c:pt>
                <c:pt idx="47">
                  <c:v>270.97601418137901</c:v>
                </c:pt>
                <c:pt idx="48">
                  <c:v>269.820344891253</c:v>
                </c:pt>
                <c:pt idx="49">
                  <c:v>272.25504991293701</c:v>
                </c:pt>
                <c:pt idx="50">
                  <c:v>274.351851283906</c:v>
                </c:pt>
                <c:pt idx="51">
                  <c:v>279.10868969127199</c:v>
                </c:pt>
                <c:pt idx="52">
                  <c:v>282.73510675101801</c:v>
                </c:pt>
                <c:pt idx="53">
                  <c:v>273.54912306189198</c:v>
                </c:pt>
                <c:pt idx="54">
                  <c:v>272.88764881204798</c:v>
                </c:pt>
                <c:pt idx="55">
                  <c:v>270.396336685969</c:v>
                </c:pt>
                <c:pt idx="56">
                  <c:v>267.84046760809701</c:v>
                </c:pt>
                <c:pt idx="57">
                  <c:v>268.712996634278</c:v>
                </c:pt>
                <c:pt idx="58">
                  <c:v>266.50132430023802</c:v>
                </c:pt>
                <c:pt idx="59">
                  <c:v>262.60979864829102</c:v>
                </c:pt>
                <c:pt idx="60">
                  <c:v>259.79443544269498</c:v>
                </c:pt>
                <c:pt idx="61">
                  <c:v>254.556174417297</c:v>
                </c:pt>
                <c:pt idx="62">
                  <c:v>251.22716460055199</c:v>
                </c:pt>
                <c:pt idx="63">
                  <c:v>250.91793044027199</c:v>
                </c:pt>
                <c:pt idx="64">
                  <c:v>253.66429247778601</c:v>
                </c:pt>
                <c:pt idx="65">
                  <c:v>250.27002904690201</c:v>
                </c:pt>
                <c:pt idx="66">
                  <c:v>248.25094395343399</c:v>
                </c:pt>
                <c:pt idx="67">
                  <c:v>253.02176962389899</c:v>
                </c:pt>
                <c:pt idx="68">
                  <c:v>261.172040954853</c:v>
                </c:pt>
                <c:pt idx="69">
                  <c:v>260.60473858722798</c:v>
                </c:pt>
                <c:pt idx="70">
                  <c:v>258.66366750436799</c:v>
                </c:pt>
                <c:pt idx="71">
                  <c:v>252.63521984001801</c:v>
                </c:pt>
                <c:pt idx="72">
                  <c:v>250.17646029574101</c:v>
                </c:pt>
                <c:pt idx="73">
                  <c:v>247.748920071453</c:v>
                </c:pt>
                <c:pt idx="74">
                  <c:v>246.98043460847799</c:v>
                </c:pt>
                <c:pt idx="75">
                  <c:v>250.73864667258201</c:v>
                </c:pt>
                <c:pt idx="76">
                  <c:v>247.77048654564501</c:v>
                </c:pt>
                <c:pt idx="77">
                  <c:v>252.96873761704401</c:v>
                </c:pt>
                <c:pt idx="78">
                  <c:v>255.805880060102</c:v>
                </c:pt>
                <c:pt idx="79">
                  <c:v>253.66952518276301</c:v>
                </c:pt>
                <c:pt idx="80">
                  <c:v>252.716984852774</c:v>
                </c:pt>
                <c:pt idx="81">
                  <c:v>255.80540306194601</c:v>
                </c:pt>
                <c:pt idx="82">
                  <c:v>257.94477023389999</c:v>
                </c:pt>
                <c:pt idx="83">
                  <c:v>262.13173154995002</c:v>
                </c:pt>
                <c:pt idx="84">
                  <c:v>262.19563903018297</c:v>
                </c:pt>
                <c:pt idx="85">
                  <c:v>261.32202468719697</c:v>
                </c:pt>
                <c:pt idx="86">
                  <c:v>264.37239936458502</c:v>
                </c:pt>
                <c:pt idx="87">
                  <c:v>263.23215356576299</c:v>
                </c:pt>
                <c:pt idx="88">
                  <c:v>263.72714220401099</c:v>
                </c:pt>
                <c:pt idx="89">
                  <c:v>259.575941403596</c:v>
                </c:pt>
                <c:pt idx="90">
                  <c:v>256.251508765197</c:v>
                </c:pt>
                <c:pt idx="91">
                  <c:v>260.68916412773001</c:v>
                </c:pt>
                <c:pt idx="92">
                  <c:v>263.548759294109</c:v>
                </c:pt>
                <c:pt idx="93">
                  <c:v>265.607857764946</c:v>
                </c:pt>
                <c:pt idx="94">
                  <c:v>261.45573979426302</c:v>
                </c:pt>
                <c:pt idx="95">
                  <c:v>272.90993174210001</c:v>
                </c:pt>
                <c:pt idx="96">
                  <c:v>277.85915919451497</c:v>
                </c:pt>
                <c:pt idx="97">
                  <c:v>276.15216012506897</c:v>
                </c:pt>
                <c:pt idx="98">
                  <c:v>279.08812028014302</c:v>
                </c:pt>
                <c:pt idx="99">
                  <c:v>276.99829238791801</c:v>
                </c:pt>
                <c:pt idx="100">
                  <c:v>275.24984972144699</c:v>
                </c:pt>
                <c:pt idx="101">
                  <c:v>276.81547127953797</c:v>
                </c:pt>
                <c:pt idx="102">
                  <c:v>274.75129028239297</c:v>
                </c:pt>
                <c:pt idx="103">
                  <c:v>277.92146916800903</c:v>
                </c:pt>
                <c:pt idx="104">
                  <c:v>280.119858616074</c:v>
                </c:pt>
                <c:pt idx="105">
                  <c:v>281.35718478330602</c:v>
                </c:pt>
                <c:pt idx="106">
                  <c:v>281.00593990874398</c:v>
                </c:pt>
                <c:pt idx="107">
                  <c:v>277.41099270268398</c:v>
                </c:pt>
                <c:pt idx="108">
                  <c:v>277.64595443172999</c:v>
                </c:pt>
                <c:pt idx="109">
                  <c:v>283.64933259163303</c:v>
                </c:pt>
                <c:pt idx="110">
                  <c:v>285.74769629330501</c:v>
                </c:pt>
                <c:pt idx="111">
                  <c:v>284.86954593130503</c:v>
                </c:pt>
                <c:pt idx="112">
                  <c:v>281.79620118010598</c:v>
                </c:pt>
                <c:pt idx="113">
                  <c:v>278.27586016429001</c:v>
                </c:pt>
                <c:pt idx="114">
                  <c:v>277.11116432350298</c:v>
                </c:pt>
                <c:pt idx="115">
                  <c:v>278.94256111062202</c:v>
                </c:pt>
                <c:pt idx="116">
                  <c:v>278.55239762314102</c:v>
                </c:pt>
                <c:pt idx="117">
                  <c:v>280.00867003145402</c:v>
                </c:pt>
                <c:pt idx="118">
                  <c:v>283.03688970755002</c:v>
                </c:pt>
                <c:pt idx="119">
                  <c:v>282.38920795833297</c:v>
                </c:pt>
                <c:pt idx="120">
                  <c:v>275.62797354410901</c:v>
                </c:pt>
                <c:pt idx="121">
                  <c:v>272.672961602133</c:v>
                </c:pt>
                <c:pt idx="122">
                  <c:v>270.81913696595302</c:v>
                </c:pt>
                <c:pt idx="123">
                  <c:v>271.26468758097701</c:v>
                </c:pt>
                <c:pt idx="124">
                  <c:v>274.50453168054099</c:v>
                </c:pt>
                <c:pt idx="125">
                  <c:v>271.92682331058199</c:v>
                </c:pt>
                <c:pt idx="126">
                  <c:v>272.56079405030198</c:v>
                </c:pt>
                <c:pt idx="127">
                  <c:v>272.64266199125501</c:v>
                </c:pt>
                <c:pt idx="128">
                  <c:v>272.32371577163599</c:v>
                </c:pt>
                <c:pt idx="129">
                  <c:v>269.99394828512101</c:v>
                </c:pt>
                <c:pt idx="130">
                  <c:v>273.37877420774902</c:v>
                </c:pt>
                <c:pt idx="131">
                  <c:v>272.48745937453799</c:v>
                </c:pt>
                <c:pt idx="132">
                  <c:v>272.91092017295301</c:v>
                </c:pt>
                <c:pt idx="133">
                  <c:v>272.53605404499598</c:v>
                </c:pt>
                <c:pt idx="134">
                  <c:v>275.09444122938697</c:v>
                </c:pt>
                <c:pt idx="135">
                  <c:v>272.67501984052302</c:v>
                </c:pt>
                <c:pt idx="136">
                  <c:v>277.94592439192701</c:v>
                </c:pt>
                <c:pt idx="137">
                  <c:v>280.01790936329297</c:v>
                </c:pt>
                <c:pt idx="138">
                  <c:v>280.78228351907501</c:v>
                </c:pt>
                <c:pt idx="139">
                  <c:v>283.62254720927001</c:v>
                </c:pt>
                <c:pt idx="140">
                  <c:v>285.48388325298498</c:v>
                </c:pt>
                <c:pt idx="141">
                  <c:v>287.310301310775</c:v>
                </c:pt>
                <c:pt idx="142">
                  <c:v>287.36389956464302</c:v>
                </c:pt>
                <c:pt idx="143">
                  <c:v>287.30431448765</c:v>
                </c:pt>
                <c:pt idx="144">
                  <c:v>285.26075446697303</c:v>
                </c:pt>
                <c:pt idx="145">
                  <c:v>282.585472395534</c:v>
                </c:pt>
                <c:pt idx="146">
                  <c:v>286.58123462055897</c:v>
                </c:pt>
                <c:pt idx="147">
                  <c:v>289.41696570955003</c:v>
                </c:pt>
                <c:pt idx="148">
                  <c:v>289.52981444927701</c:v>
                </c:pt>
                <c:pt idx="149">
                  <c:v>289.67397861108998</c:v>
                </c:pt>
                <c:pt idx="150">
                  <c:v>291.98320316905398</c:v>
                </c:pt>
                <c:pt idx="151">
                  <c:v>292.71195067301198</c:v>
                </c:pt>
                <c:pt idx="152">
                  <c:v>290.02949781644003</c:v>
                </c:pt>
                <c:pt idx="153">
                  <c:v>292.01850465389299</c:v>
                </c:pt>
                <c:pt idx="154">
                  <c:v>294.70063662426401</c:v>
                </c:pt>
                <c:pt idx="155">
                  <c:v>298.31876581121298</c:v>
                </c:pt>
                <c:pt idx="156">
                  <c:v>295.58900265935802</c:v>
                </c:pt>
                <c:pt idx="157">
                  <c:v>292.29822424455301</c:v>
                </c:pt>
                <c:pt idx="158">
                  <c:v>294.83584460032898</c:v>
                </c:pt>
                <c:pt idx="159">
                  <c:v>293.281541200969</c:v>
                </c:pt>
                <c:pt idx="160">
                  <c:v>292.36510539386302</c:v>
                </c:pt>
                <c:pt idx="161">
                  <c:v>291.43912654435002</c:v>
                </c:pt>
                <c:pt idx="162">
                  <c:v>293.88415535878897</c:v>
                </c:pt>
                <c:pt idx="163">
                  <c:v>294.17001706447502</c:v>
                </c:pt>
                <c:pt idx="164">
                  <c:v>294.16913078904702</c:v>
                </c:pt>
                <c:pt idx="165">
                  <c:v>292.09453676477398</c:v>
                </c:pt>
                <c:pt idx="166">
                  <c:v>290.742633079043</c:v>
                </c:pt>
                <c:pt idx="167">
                  <c:v>291.247096144262</c:v>
                </c:pt>
                <c:pt idx="168">
                  <c:v>286.938975913278</c:v>
                </c:pt>
                <c:pt idx="169">
                  <c:v>285.64923718119599</c:v>
                </c:pt>
                <c:pt idx="170">
                  <c:v>286.48219124232901</c:v>
                </c:pt>
                <c:pt idx="171">
                  <c:v>283.14196534036802</c:v>
                </c:pt>
                <c:pt idx="172">
                  <c:v>284.39432289411798</c:v>
                </c:pt>
                <c:pt idx="173">
                  <c:v>283.64925362174</c:v>
                </c:pt>
                <c:pt idx="174">
                  <c:v>283.58643316914703</c:v>
                </c:pt>
                <c:pt idx="175">
                  <c:v>284.70741182842698</c:v>
                </c:pt>
                <c:pt idx="176">
                  <c:v>288.54202150596501</c:v>
                </c:pt>
                <c:pt idx="177">
                  <c:v>289.356469420358</c:v>
                </c:pt>
                <c:pt idx="178">
                  <c:v>285.48016734218101</c:v>
                </c:pt>
                <c:pt idx="179">
                  <c:v>285.22032489255503</c:v>
                </c:pt>
                <c:pt idx="180">
                  <c:v>281.82925391406098</c:v>
                </c:pt>
                <c:pt idx="181">
                  <c:v>278.274640090133</c:v>
                </c:pt>
                <c:pt idx="182">
                  <c:v>277.20082845476998</c:v>
                </c:pt>
                <c:pt idx="183">
                  <c:v>279.57583170865098</c:v>
                </c:pt>
                <c:pt idx="184">
                  <c:v>276.30035836406603</c:v>
                </c:pt>
                <c:pt idx="185">
                  <c:v>279.88132860189597</c:v>
                </c:pt>
                <c:pt idx="186">
                  <c:v>278.18654253757097</c:v>
                </c:pt>
                <c:pt idx="187">
                  <c:v>279.97510327123399</c:v>
                </c:pt>
                <c:pt idx="188">
                  <c:v>283.41967728319503</c:v>
                </c:pt>
                <c:pt idx="189">
                  <c:v>281.33694125659798</c:v>
                </c:pt>
                <c:pt idx="190">
                  <c:v>282.88712473940501</c:v>
                </c:pt>
                <c:pt idx="191">
                  <c:v>282.33283242570002</c:v>
                </c:pt>
                <c:pt idx="192">
                  <c:v>283.00476260137901</c:v>
                </c:pt>
                <c:pt idx="193">
                  <c:v>283.44555327331199</c:v>
                </c:pt>
                <c:pt idx="194">
                  <c:v>286.9946341159</c:v>
                </c:pt>
                <c:pt idx="195">
                  <c:v>289.28044162359203</c:v>
                </c:pt>
                <c:pt idx="196">
                  <c:v>292.39489193314301</c:v>
                </c:pt>
                <c:pt idx="197">
                  <c:v>293.51289777873501</c:v>
                </c:pt>
                <c:pt idx="198">
                  <c:v>292.84556368440599</c:v>
                </c:pt>
                <c:pt idx="199">
                  <c:v>291.70018216230898</c:v>
                </c:pt>
                <c:pt idx="200">
                  <c:v>292.20415102101998</c:v>
                </c:pt>
                <c:pt idx="201">
                  <c:v>292.31554982117899</c:v>
                </c:pt>
                <c:pt idx="202">
                  <c:v>291.98731447813299</c:v>
                </c:pt>
                <c:pt idx="203">
                  <c:v>293.24775828037798</c:v>
                </c:pt>
                <c:pt idx="204">
                  <c:v>293.038852712172</c:v>
                </c:pt>
                <c:pt idx="205">
                  <c:v>296.32890531764701</c:v>
                </c:pt>
                <c:pt idx="206">
                  <c:v>296.13463647298897</c:v>
                </c:pt>
                <c:pt idx="207">
                  <c:v>296.38464760678897</c:v>
                </c:pt>
                <c:pt idx="208">
                  <c:v>297.09072445639799</c:v>
                </c:pt>
                <c:pt idx="209">
                  <c:v>296.53221100684499</c:v>
                </c:pt>
                <c:pt idx="210">
                  <c:v>295.52159302515099</c:v>
                </c:pt>
                <c:pt idx="211">
                  <c:v>295.286951333118</c:v>
                </c:pt>
                <c:pt idx="212">
                  <c:v>295.59522801649803</c:v>
                </c:pt>
                <c:pt idx="213">
                  <c:v>291.76049222893897</c:v>
                </c:pt>
                <c:pt idx="214">
                  <c:v>290.93825062153599</c:v>
                </c:pt>
                <c:pt idx="215">
                  <c:v>294.47329187895298</c:v>
                </c:pt>
                <c:pt idx="216">
                  <c:v>296.59735653276402</c:v>
                </c:pt>
                <c:pt idx="217">
                  <c:v>296.370559122749</c:v>
                </c:pt>
                <c:pt idx="218">
                  <c:v>293.44851330372001</c:v>
                </c:pt>
                <c:pt idx="219">
                  <c:v>292.693122806605</c:v>
                </c:pt>
                <c:pt idx="220">
                  <c:v>291.36703674892601</c:v>
                </c:pt>
                <c:pt idx="221">
                  <c:v>295.57351827574399</c:v>
                </c:pt>
                <c:pt idx="222">
                  <c:v>296.36263933165702</c:v>
                </c:pt>
                <c:pt idx="223">
                  <c:v>295.03942569797903</c:v>
                </c:pt>
                <c:pt idx="224">
                  <c:v>295.65505933022399</c:v>
                </c:pt>
                <c:pt idx="225">
                  <c:v>294.94656733402502</c:v>
                </c:pt>
                <c:pt idx="226">
                  <c:v>294.33503128569799</c:v>
                </c:pt>
                <c:pt idx="227">
                  <c:v>295.47334496980602</c:v>
                </c:pt>
                <c:pt idx="228">
                  <c:v>293.94994860949902</c:v>
                </c:pt>
                <c:pt idx="229">
                  <c:v>295.60706266708598</c:v>
                </c:pt>
                <c:pt idx="230">
                  <c:v>297.54001404471097</c:v>
                </c:pt>
                <c:pt idx="231">
                  <c:v>297.77772465322403</c:v>
                </c:pt>
                <c:pt idx="232">
                  <c:v>298.307206590318</c:v>
                </c:pt>
                <c:pt idx="233">
                  <c:v>295.47719807009702</c:v>
                </c:pt>
                <c:pt idx="234">
                  <c:v>292.60846996545399</c:v>
                </c:pt>
                <c:pt idx="235">
                  <c:v>293.15023609842001</c:v>
                </c:pt>
                <c:pt idx="236">
                  <c:v>296.36010750361299</c:v>
                </c:pt>
                <c:pt idx="237">
                  <c:v>296.56399744891701</c:v>
                </c:pt>
                <c:pt idx="238">
                  <c:v>296.11849144956699</c:v>
                </c:pt>
                <c:pt idx="239">
                  <c:v>293.42064426534</c:v>
                </c:pt>
                <c:pt idx="240">
                  <c:v>296.47346585672699</c:v>
                </c:pt>
                <c:pt idx="241">
                  <c:v>301.13801728647297</c:v>
                </c:pt>
                <c:pt idx="242">
                  <c:v>300.93481112912298</c:v>
                </c:pt>
                <c:pt idx="243">
                  <c:v>301.725123030482</c:v>
                </c:pt>
                <c:pt idx="244">
                  <c:v>300.898994876367</c:v>
                </c:pt>
                <c:pt idx="245">
                  <c:v>302.34356647789701</c:v>
                </c:pt>
                <c:pt idx="246">
                  <c:v>302.95490689267399</c:v>
                </c:pt>
                <c:pt idx="247">
                  <c:v>304.898556996259</c:v>
                </c:pt>
                <c:pt idx="248">
                  <c:v>307.476526189396</c:v>
                </c:pt>
                <c:pt idx="249">
                  <c:v>308.50216014098902</c:v>
                </c:pt>
                <c:pt idx="250">
                  <c:v>311.34242726547097</c:v>
                </c:pt>
                <c:pt idx="251">
                  <c:v>311.17757777048598</c:v>
                </c:pt>
                <c:pt idx="252">
                  <c:v>310.29060333300703</c:v>
                </c:pt>
                <c:pt idx="253">
                  <c:v>308.519488306413</c:v>
                </c:pt>
                <c:pt idx="254">
                  <c:v>307.141084041851</c:v>
                </c:pt>
                <c:pt idx="255">
                  <c:v>307.30551828687101</c:v>
                </c:pt>
                <c:pt idx="256">
                  <c:v>304.38177713945601</c:v>
                </c:pt>
                <c:pt idx="257">
                  <c:v>303.61379184281299</c:v>
                </c:pt>
                <c:pt idx="258">
                  <c:v>306.274335059821</c:v>
                </c:pt>
                <c:pt idx="259">
                  <c:v>306.52915503094403</c:v>
                </c:pt>
                <c:pt idx="260">
                  <c:v>307.276316842347</c:v>
                </c:pt>
                <c:pt idx="261">
                  <c:v>310.45692247512</c:v>
                </c:pt>
              </c:numCache>
            </c:numRef>
          </c:val>
          <c:extLst>
            <c:ext xmlns:c16="http://schemas.microsoft.com/office/drawing/2014/chart" uri="{C3380CC4-5D6E-409C-BE32-E72D297353CC}">
              <c16:uniqueId val="{00000000-B556-494A-A969-20A3CFB906E9}"/>
            </c:ext>
          </c:extLst>
        </c:ser>
        <c:dLbls>
          <c:showLegendKey val="0"/>
          <c:showVal val="0"/>
          <c:showCatName val="0"/>
          <c:showSerName val="0"/>
          <c:showPercent val="0"/>
          <c:showBubbleSize val="0"/>
        </c:dLbls>
        <c:axId val="2079027976"/>
        <c:axId val="2079031016"/>
      </c:areaChart>
      <c:lineChart>
        <c:grouping val="standard"/>
        <c:varyColors val="0"/>
        <c:ser>
          <c:idx val="0"/>
          <c:order val="0"/>
          <c:tx>
            <c:strRef>
              <c:f>Sheet1!$B$1</c:f>
              <c:strCache>
                <c:ptCount val="1"/>
                <c:pt idx="0">
                  <c:v>ACWI Standard (Large+Mid Cap) </c:v>
                </c:pt>
              </c:strCache>
            </c:strRef>
          </c:tx>
          <c:spPr>
            <a:ln w="44450">
              <a:solidFill>
                <a:schemeClr val="tx2"/>
              </a:solidFill>
            </a:ln>
          </c:spPr>
          <c:marker>
            <c:symbol val="none"/>
          </c:marker>
          <c:cat>
            <c:numRef>
              <c:f>Sheet1!$A$2:$A$263</c:f>
              <c:numCache>
                <c:formatCode>m/d/yyyy</c:formatCode>
                <c:ptCount val="262"/>
                <c:pt idx="0">
                  <c:v>44742</c:v>
                </c:pt>
                <c:pt idx="1">
                  <c:v>44743</c:v>
                </c:pt>
                <c:pt idx="2">
                  <c:v>44746</c:v>
                </c:pt>
                <c:pt idx="3">
                  <c:v>44747</c:v>
                </c:pt>
                <c:pt idx="4">
                  <c:v>44748</c:v>
                </c:pt>
                <c:pt idx="5">
                  <c:v>44749</c:v>
                </c:pt>
                <c:pt idx="6">
                  <c:v>44750</c:v>
                </c:pt>
                <c:pt idx="7">
                  <c:v>44753</c:v>
                </c:pt>
                <c:pt idx="8">
                  <c:v>44754</c:v>
                </c:pt>
                <c:pt idx="9">
                  <c:v>44755</c:v>
                </c:pt>
                <c:pt idx="10">
                  <c:v>44756</c:v>
                </c:pt>
                <c:pt idx="11">
                  <c:v>44757</c:v>
                </c:pt>
                <c:pt idx="12">
                  <c:v>44760</c:v>
                </c:pt>
                <c:pt idx="13">
                  <c:v>44761</c:v>
                </c:pt>
                <c:pt idx="14">
                  <c:v>44762</c:v>
                </c:pt>
                <c:pt idx="15">
                  <c:v>44763</c:v>
                </c:pt>
                <c:pt idx="16">
                  <c:v>44764</c:v>
                </c:pt>
                <c:pt idx="17">
                  <c:v>44767</c:v>
                </c:pt>
                <c:pt idx="18">
                  <c:v>44768</c:v>
                </c:pt>
                <c:pt idx="19">
                  <c:v>44769</c:v>
                </c:pt>
                <c:pt idx="20">
                  <c:v>44770</c:v>
                </c:pt>
                <c:pt idx="21">
                  <c:v>44771</c:v>
                </c:pt>
                <c:pt idx="22">
                  <c:v>44774</c:v>
                </c:pt>
                <c:pt idx="23">
                  <c:v>44775</c:v>
                </c:pt>
                <c:pt idx="24">
                  <c:v>44776</c:v>
                </c:pt>
                <c:pt idx="25">
                  <c:v>44777</c:v>
                </c:pt>
                <c:pt idx="26">
                  <c:v>44778</c:v>
                </c:pt>
                <c:pt idx="27">
                  <c:v>44781</c:v>
                </c:pt>
                <c:pt idx="28">
                  <c:v>44782</c:v>
                </c:pt>
                <c:pt idx="29">
                  <c:v>44783</c:v>
                </c:pt>
                <c:pt idx="30">
                  <c:v>44784</c:v>
                </c:pt>
                <c:pt idx="31">
                  <c:v>44785</c:v>
                </c:pt>
                <c:pt idx="32">
                  <c:v>44788</c:v>
                </c:pt>
                <c:pt idx="33">
                  <c:v>44789</c:v>
                </c:pt>
                <c:pt idx="34">
                  <c:v>44790</c:v>
                </c:pt>
                <c:pt idx="35">
                  <c:v>44791</c:v>
                </c:pt>
                <c:pt idx="36">
                  <c:v>44792</c:v>
                </c:pt>
                <c:pt idx="37">
                  <c:v>44795</c:v>
                </c:pt>
                <c:pt idx="38">
                  <c:v>44796</c:v>
                </c:pt>
                <c:pt idx="39">
                  <c:v>44797</c:v>
                </c:pt>
                <c:pt idx="40">
                  <c:v>44798</c:v>
                </c:pt>
                <c:pt idx="41">
                  <c:v>44799</c:v>
                </c:pt>
                <c:pt idx="42">
                  <c:v>44802</c:v>
                </c:pt>
                <c:pt idx="43">
                  <c:v>44803</c:v>
                </c:pt>
                <c:pt idx="44">
                  <c:v>44804</c:v>
                </c:pt>
                <c:pt idx="45">
                  <c:v>44805</c:v>
                </c:pt>
                <c:pt idx="46">
                  <c:v>44806</c:v>
                </c:pt>
                <c:pt idx="47">
                  <c:v>44809</c:v>
                </c:pt>
                <c:pt idx="48">
                  <c:v>44810</c:v>
                </c:pt>
                <c:pt idx="49">
                  <c:v>44811</c:v>
                </c:pt>
                <c:pt idx="50">
                  <c:v>44812</c:v>
                </c:pt>
                <c:pt idx="51">
                  <c:v>44813</c:v>
                </c:pt>
                <c:pt idx="52">
                  <c:v>44816</c:v>
                </c:pt>
                <c:pt idx="53">
                  <c:v>44817</c:v>
                </c:pt>
                <c:pt idx="54">
                  <c:v>44818</c:v>
                </c:pt>
                <c:pt idx="55">
                  <c:v>44819</c:v>
                </c:pt>
                <c:pt idx="56">
                  <c:v>44820</c:v>
                </c:pt>
                <c:pt idx="57">
                  <c:v>44823</c:v>
                </c:pt>
                <c:pt idx="58">
                  <c:v>44824</c:v>
                </c:pt>
                <c:pt idx="59">
                  <c:v>44825</c:v>
                </c:pt>
                <c:pt idx="60">
                  <c:v>44826</c:v>
                </c:pt>
                <c:pt idx="61">
                  <c:v>44827</c:v>
                </c:pt>
                <c:pt idx="62">
                  <c:v>44830</c:v>
                </c:pt>
                <c:pt idx="63">
                  <c:v>44831</c:v>
                </c:pt>
                <c:pt idx="64">
                  <c:v>44832</c:v>
                </c:pt>
                <c:pt idx="65">
                  <c:v>44833</c:v>
                </c:pt>
                <c:pt idx="66">
                  <c:v>44834</c:v>
                </c:pt>
                <c:pt idx="67">
                  <c:v>44837</c:v>
                </c:pt>
                <c:pt idx="68">
                  <c:v>44838</c:v>
                </c:pt>
                <c:pt idx="69">
                  <c:v>44839</c:v>
                </c:pt>
                <c:pt idx="70">
                  <c:v>44840</c:v>
                </c:pt>
                <c:pt idx="71">
                  <c:v>44841</c:v>
                </c:pt>
                <c:pt idx="72">
                  <c:v>44844</c:v>
                </c:pt>
                <c:pt idx="73">
                  <c:v>44845</c:v>
                </c:pt>
                <c:pt idx="74">
                  <c:v>44846</c:v>
                </c:pt>
                <c:pt idx="75">
                  <c:v>44847</c:v>
                </c:pt>
                <c:pt idx="76">
                  <c:v>44848</c:v>
                </c:pt>
                <c:pt idx="77">
                  <c:v>44851</c:v>
                </c:pt>
                <c:pt idx="78">
                  <c:v>44852</c:v>
                </c:pt>
                <c:pt idx="79">
                  <c:v>44853</c:v>
                </c:pt>
                <c:pt idx="80">
                  <c:v>44854</c:v>
                </c:pt>
                <c:pt idx="81">
                  <c:v>44855</c:v>
                </c:pt>
                <c:pt idx="82">
                  <c:v>44858</c:v>
                </c:pt>
                <c:pt idx="83">
                  <c:v>44859</c:v>
                </c:pt>
                <c:pt idx="84">
                  <c:v>44860</c:v>
                </c:pt>
                <c:pt idx="85">
                  <c:v>44861</c:v>
                </c:pt>
                <c:pt idx="86">
                  <c:v>44862</c:v>
                </c:pt>
                <c:pt idx="87">
                  <c:v>44865</c:v>
                </c:pt>
                <c:pt idx="88">
                  <c:v>44866</c:v>
                </c:pt>
                <c:pt idx="89">
                  <c:v>44867</c:v>
                </c:pt>
                <c:pt idx="90">
                  <c:v>44868</c:v>
                </c:pt>
                <c:pt idx="91">
                  <c:v>44869</c:v>
                </c:pt>
                <c:pt idx="92">
                  <c:v>44872</c:v>
                </c:pt>
                <c:pt idx="93">
                  <c:v>44873</c:v>
                </c:pt>
                <c:pt idx="94">
                  <c:v>44874</c:v>
                </c:pt>
                <c:pt idx="95">
                  <c:v>44875</c:v>
                </c:pt>
                <c:pt idx="96">
                  <c:v>44876</c:v>
                </c:pt>
                <c:pt idx="97">
                  <c:v>44879</c:v>
                </c:pt>
                <c:pt idx="98">
                  <c:v>44880</c:v>
                </c:pt>
                <c:pt idx="99">
                  <c:v>44881</c:v>
                </c:pt>
                <c:pt idx="100">
                  <c:v>44882</c:v>
                </c:pt>
                <c:pt idx="101">
                  <c:v>44883</c:v>
                </c:pt>
                <c:pt idx="102">
                  <c:v>44886</c:v>
                </c:pt>
                <c:pt idx="103">
                  <c:v>44887</c:v>
                </c:pt>
                <c:pt idx="104">
                  <c:v>44888</c:v>
                </c:pt>
                <c:pt idx="105">
                  <c:v>44889</c:v>
                </c:pt>
                <c:pt idx="106">
                  <c:v>44890</c:v>
                </c:pt>
                <c:pt idx="107">
                  <c:v>44893</c:v>
                </c:pt>
                <c:pt idx="108">
                  <c:v>44894</c:v>
                </c:pt>
                <c:pt idx="109">
                  <c:v>44895</c:v>
                </c:pt>
                <c:pt idx="110">
                  <c:v>44896</c:v>
                </c:pt>
                <c:pt idx="111">
                  <c:v>44897</c:v>
                </c:pt>
                <c:pt idx="112">
                  <c:v>44900</c:v>
                </c:pt>
                <c:pt idx="113">
                  <c:v>44901</c:v>
                </c:pt>
                <c:pt idx="114">
                  <c:v>44902</c:v>
                </c:pt>
                <c:pt idx="115">
                  <c:v>44903</c:v>
                </c:pt>
                <c:pt idx="116">
                  <c:v>44904</c:v>
                </c:pt>
                <c:pt idx="117">
                  <c:v>44907</c:v>
                </c:pt>
                <c:pt idx="118">
                  <c:v>44908</c:v>
                </c:pt>
                <c:pt idx="119">
                  <c:v>44909</c:v>
                </c:pt>
                <c:pt idx="120">
                  <c:v>44910</c:v>
                </c:pt>
                <c:pt idx="121">
                  <c:v>44911</c:v>
                </c:pt>
                <c:pt idx="122">
                  <c:v>44914</c:v>
                </c:pt>
                <c:pt idx="123">
                  <c:v>44915</c:v>
                </c:pt>
                <c:pt idx="124">
                  <c:v>44916</c:v>
                </c:pt>
                <c:pt idx="125">
                  <c:v>44917</c:v>
                </c:pt>
                <c:pt idx="126">
                  <c:v>44918</c:v>
                </c:pt>
                <c:pt idx="127">
                  <c:v>44921</c:v>
                </c:pt>
                <c:pt idx="128">
                  <c:v>44922</c:v>
                </c:pt>
                <c:pt idx="129">
                  <c:v>44923</c:v>
                </c:pt>
                <c:pt idx="130">
                  <c:v>44924</c:v>
                </c:pt>
                <c:pt idx="131">
                  <c:v>44925</c:v>
                </c:pt>
                <c:pt idx="132">
                  <c:v>44928</c:v>
                </c:pt>
                <c:pt idx="133">
                  <c:v>44929</c:v>
                </c:pt>
                <c:pt idx="134">
                  <c:v>44930</c:v>
                </c:pt>
                <c:pt idx="135">
                  <c:v>44931</c:v>
                </c:pt>
                <c:pt idx="136">
                  <c:v>44932</c:v>
                </c:pt>
                <c:pt idx="137">
                  <c:v>44935</c:v>
                </c:pt>
                <c:pt idx="138">
                  <c:v>44936</c:v>
                </c:pt>
                <c:pt idx="139">
                  <c:v>44937</c:v>
                </c:pt>
                <c:pt idx="140">
                  <c:v>44938</c:v>
                </c:pt>
                <c:pt idx="141">
                  <c:v>44939</c:v>
                </c:pt>
                <c:pt idx="142">
                  <c:v>44942</c:v>
                </c:pt>
                <c:pt idx="143">
                  <c:v>44943</c:v>
                </c:pt>
                <c:pt idx="144">
                  <c:v>44944</c:v>
                </c:pt>
                <c:pt idx="145">
                  <c:v>44945</c:v>
                </c:pt>
                <c:pt idx="146">
                  <c:v>44946</c:v>
                </c:pt>
                <c:pt idx="147">
                  <c:v>44949</c:v>
                </c:pt>
                <c:pt idx="148">
                  <c:v>44950</c:v>
                </c:pt>
                <c:pt idx="149">
                  <c:v>44951</c:v>
                </c:pt>
                <c:pt idx="150">
                  <c:v>44952</c:v>
                </c:pt>
                <c:pt idx="151">
                  <c:v>44953</c:v>
                </c:pt>
                <c:pt idx="152">
                  <c:v>44956</c:v>
                </c:pt>
                <c:pt idx="153">
                  <c:v>44957</c:v>
                </c:pt>
                <c:pt idx="154">
                  <c:v>44958</c:v>
                </c:pt>
                <c:pt idx="155">
                  <c:v>44959</c:v>
                </c:pt>
                <c:pt idx="156">
                  <c:v>44960</c:v>
                </c:pt>
                <c:pt idx="157">
                  <c:v>44963</c:v>
                </c:pt>
                <c:pt idx="158">
                  <c:v>44964</c:v>
                </c:pt>
                <c:pt idx="159">
                  <c:v>44965</c:v>
                </c:pt>
                <c:pt idx="160">
                  <c:v>44966</c:v>
                </c:pt>
                <c:pt idx="161">
                  <c:v>44967</c:v>
                </c:pt>
                <c:pt idx="162">
                  <c:v>44970</c:v>
                </c:pt>
                <c:pt idx="163">
                  <c:v>44971</c:v>
                </c:pt>
                <c:pt idx="164">
                  <c:v>44972</c:v>
                </c:pt>
                <c:pt idx="165">
                  <c:v>44973</c:v>
                </c:pt>
                <c:pt idx="166">
                  <c:v>44974</c:v>
                </c:pt>
                <c:pt idx="167">
                  <c:v>44977</c:v>
                </c:pt>
                <c:pt idx="168">
                  <c:v>44978</c:v>
                </c:pt>
                <c:pt idx="169">
                  <c:v>44979</c:v>
                </c:pt>
                <c:pt idx="170">
                  <c:v>44980</c:v>
                </c:pt>
                <c:pt idx="171">
                  <c:v>44981</c:v>
                </c:pt>
                <c:pt idx="172">
                  <c:v>44984</c:v>
                </c:pt>
                <c:pt idx="173">
                  <c:v>44985</c:v>
                </c:pt>
                <c:pt idx="174">
                  <c:v>44986</c:v>
                </c:pt>
                <c:pt idx="175">
                  <c:v>44987</c:v>
                </c:pt>
                <c:pt idx="176">
                  <c:v>44988</c:v>
                </c:pt>
                <c:pt idx="177">
                  <c:v>44991</c:v>
                </c:pt>
                <c:pt idx="178">
                  <c:v>44992</c:v>
                </c:pt>
                <c:pt idx="179">
                  <c:v>44993</c:v>
                </c:pt>
                <c:pt idx="180">
                  <c:v>44994</c:v>
                </c:pt>
                <c:pt idx="181">
                  <c:v>44995</c:v>
                </c:pt>
                <c:pt idx="182">
                  <c:v>44998</c:v>
                </c:pt>
                <c:pt idx="183">
                  <c:v>44999</c:v>
                </c:pt>
                <c:pt idx="184">
                  <c:v>45000</c:v>
                </c:pt>
                <c:pt idx="185">
                  <c:v>45001</c:v>
                </c:pt>
                <c:pt idx="186">
                  <c:v>45002</c:v>
                </c:pt>
                <c:pt idx="187">
                  <c:v>45005</c:v>
                </c:pt>
                <c:pt idx="188">
                  <c:v>45006</c:v>
                </c:pt>
                <c:pt idx="189">
                  <c:v>45007</c:v>
                </c:pt>
                <c:pt idx="190">
                  <c:v>45008</c:v>
                </c:pt>
                <c:pt idx="191">
                  <c:v>45009</c:v>
                </c:pt>
                <c:pt idx="192">
                  <c:v>45012</c:v>
                </c:pt>
                <c:pt idx="193">
                  <c:v>45013</c:v>
                </c:pt>
                <c:pt idx="194">
                  <c:v>45014</c:v>
                </c:pt>
                <c:pt idx="195">
                  <c:v>45015</c:v>
                </c:pt>
                <c:pt idx="196">
                  <c:v>45016</c:v>
                </c:pt>
                <c:pt idx="197">
                  <c:v>45019</c:v>
                </c:pt>
                <c:pt idx="198">
                  <c:v>45020</c:v>
                </c:pt>
                <c:pt idx="199">
                  <c:v>45021</c:v>
                </c:pt>
                <c:pt idx="200">
                  <c:v>45022</c:v>
                </c:pt>
                <c:pt idx="201">
                  <c:v>45023</c:v>
                </c:pt>
                <c:pt idx="202">
                  <c:v>45026</c:v>
                </c:pt>
                <c:pt idx="203">
                  <c:v>45027</c:v>
                </c:pt>
                <c:pt idx="204">
                  <c:v>45028</c:v>
                </c:pt>
                <c:pt idx="205">
                  <c:v>45029</c:v>
                </c:pt>
                <c:pt idx="206">
                  <c:v>45030</c:v>
                </c:pt>
                <c:pt idx="207">
                  <c:v>45033</c:v>
                </c:pt>
                <c:pt idx="208">
                  <c:v>45034</c:v>
                </c:pt>
                <c:pt idx="209">
                  <c:v>45035</c:v>
                </c:pt>
                <c:pt idx="210">
                  <c:v>45036</c:v>
                </c:pt>
                <c:pt idx="211">
                  <c:v>45037</c:v>
                </c:pt>
                <c:pt idx="212">
                  <c:v>45040</c:v>
                </c:pt>
                <c:pt idx="213">
                  <c:v>45041</c:v>
                </c:pt>
                <c:pt idx="214">
                  <c:v>45042</c:v>
                </c:pt>
                <c:pt idx="215">
                  <c:v>45043</c:v>
                </c:pt>
                <c:pt idx="216">
                  <c:v>45044</c:v>
                </c:pt>
                <c:pt idx="217">
                  <c:v>45047</c:v>
                </c:pt>
                <c:pt idx="218">
                  <c:v>45048</c:v>
                </c:pt>
                <c:pt idx="219">
                  <c:v>45049</c:v>
                </c:pt>
                <c:pt idx="220">
                  <c:v>45050</c:v>
                </c:pt>
                <c:pt idx="221">
                  <c:v>45051</c:v>
                </c:pt>
                <c:pt idx="222">
                  <c:v>45054</c:v>
                </c:pt>
                <c:pt idx="223">
                  <c:v>45055</c:v>
                </c:pt>
                <c:pt idx="224">
                  <c:v>45056</c:v>
                </c:pt>
                <c:pt idx="225">
                  <c:v>45057</c:v>
                </c:pt>
                <c:pt idx="226">
                  <c:v>45058</c:v>
                </c:pt>
                <c:pt idx="227">
                  <c:v>45061</c:v>
                </c:pt>
                <c:pt idx="228">
                  <c:v>45062</c:v>
                </c:pt>
                <c:pt idx="229">
                  <c:v>45063</c:v>
                </c:pt>
                <c:pt idx="230">
                  <c:v>45064</c:v>
                </c:pt>
                <c:pt idx="231">
                  <c:v>45065</c:v>
                </c:pt>
                <c:pt idx="232">
                  <c:v>45068</c:v>
                </c:pt>
                <c:pt idx="233">
                  <c:v>45069</c:v>
                </c:pt>
                <c:pt idx="234">
                  <c:v>45070</c:v>
                </c:pt>
                <c:pt idx="235">
                  <c:v>45071</c:v>
                </c:pt>
                <c:pt idx="236">
                  <c:v>45072</c:v>
                </c:pt>
                <c:pt idx="237">
                  <c:v>45075</c:v>
                </c:pt>
                <c:pt idx="238">
                  <c:v>45076</c:v>
                </c:pt>
                <c:pt idx="239">
                  <c:v>45077</c:v>
                </c:pt>
                <c:pt idx="240">
                  <c:v>45078</c:v>
                </c:pt>
                <c:pt idx="241">
                  <c:v>45079</c:v>
                </c:pt>
                <c:pt idx="242">
                  <c:v>45082</c:v>
                </c:pt>
                <c:pt idx="243">
                  <c:v>45083</c:v>
                </c:pt>
                <c:pt idx="244">
                  <c:v>45084</c:v>
                </c:pt>
                <c:pt idx="245">
                  <c:v>45085</c:v>
                </c:pt>
                <c:pt idx="246">
                  <c:v>45086</c:v>
                </c:pt>
                <c:pt idx="247">
                  <c:v>45089</c:v>
                </c:pt>
                <c:pt idx="248">
                  <c:v>45090</c:v>
                </c:pt>
                <c:pt idx="249">
                  <c:v>45091</c:v>
                </c:pt>
                <c:pt idx="250">
                  <c:v>45092</c:v>
                </c:pt>
                <c:pt idx="251">
                  <c:v>45093</c:v>
                </c:pt>
                <c:pt idx="252">
                  <c:v>45096</c:v>
                </c:pt>
                <c:pt idx="253">
                  <c:v>45097</c:v>
                </c:pt>
                <c:pt idx="254">
                  <c:v>45098</c:v>
                </c:pt>
                <c:pt idx="255">
                  <c:v>45099</c:v>
                </c:pt>
                <c:pt idx="256">
                  <c:v>45100</c:v>
                </c:pt>
                <c:pt idx="257">
                  <c:v>45103</c:v>
                </c:pt>
                <c:pt idx="258">
                  <c:v>45104</c:v>
                </c:pt>
                <c:pt idx="259">
                  <c:v>45105</c:v>
                </c:pt>
                <c:pt idx="260">
                  <c:v>45106</c:v>
                </c:pt>
                <c:pt idx="261">
                  <c:v>45107</c:v>
                </c:pt>
              </c:numCache>
            </c:numRef>
          </c:cat>
          <c:val>
            <c:numRef>
              <c:f>Sheet1!$B$2:$B$263</c:f>
              <c:numCache>
                <c:formatCode>#,##0.000</c:formatCode>
                <c:ptCount val="262"/>
                <c:pt idx="0">
                  <c:v>266.42004481284602</c:v>
                </c:pt>
                <c:pt idx="1">
                  <c:v>267.45127349676801</c:v>
                </c:pt>
                <c:pt idx="2">
                  <c:v>268.22087860419202</c:v>
                </c:pt>
                <c:pt idx="3">
                  <c:v>266.92984777691203</c:v>
                </c:pt>
                <c:pt idx="4">
                  <c:v>267.28723131472202</c:v>
                </c:pt>
                <c:pt idx="5">
                  <c:v>271.52718257783403</c:v>
                </c:pt>
                <c:pt idx="6">
                  <c:v>271.849777696871</c:v>
                </c:pt>
                <c:pt idx="7">
                  <c:v>268.38805399099999</c:v>
                </c:pt>
                <c:pt idx="8">
                  <c:v>266.28715417289499</c:v>
                </c:pt>
                <c:pt idx="9">
                  <c:v>265.51109980570101</c:v>
                </c:pt>
                <c:pt idx="10">
                  <c:v>263.18363850562997</c:v>
                </c:pt>
                <c:pt idx="11">
                  <c:v>267.48778723400699</c:v>
                </c:pt>
                <c:pt idx="12">
                  <c:v>267.98757013577602</c:v>
                </c:pt>
                <c:pt idx="13">
                  <c:v>273.58510307725101</c:v>
                </c:pt>
                <c:pt idx="14">
                  <c:v>275.23808604927598</c:v>
                </c:pt>
                <c:pt idx="15">
                  <c:v>277.22087614698501</c:v>
                </c:pt>
                <c:pt idx="16">
                  <c:v>276.00969192935202</c:v>
                </c:pt>
                <c:pt idx="17">
                  <c:v>275.95106261301498</c:v>
                </c:pt>
                <c:pt idx="18">
                  <c:v>273.57603449204299</c:v>
                </c:pt>
                <c:pt idx="19">
                  <c:v>278.25825896766599</c:v>
                </c:pt>
                <c:pt idx="20">
                  <c:v>281.73418100031199</c:v>
                </c:pt>
                <c:pt idx="21">
                  <c:v>285.02482902200001</c:v>
                </c:pt>
                <c:pt idx="22">
                  <c:v>285.33860607268002</c:v>
                </c:pt>
                <c:pt idx="23">
                  <c:v>283.067718431608</c:v>
                </c:pt>
                <c:pt idx="24">
                  <c:v>285.612814142925</c:v>
                </c:pt>
                <c:pt idx="25">
                  <c:v>286.51513656881298</c:v>
                </c:pt>
                <c:pt idx="26">
                  <c:v>285.90429291614799</c:v>
                </c:pt>
                <c:pt idx="27">
                  <c:v>286.498910060166</c:v>
                </c:pt>
                <c:pt idx="28">
                  <c:v>285.10652624542001</c:v>
                </c:pt>
                <c:pt idx="29">
                  <c:v>290.50663048323997</c:v>
                </c:pt>
                <c:pt idx="30">
                  <c:v>291.01993821080498</c:v>
                </c:pt>
                <c:pt idx="31">
                  <c:v>294.18468624312101</c:v>
                </c:pt>
                <c:pt idx="32">
                  <c:v>294.87529414915002</c:v>
                </c:pt>
                <c:pt idx="33">
                  <c:v>295.04127272906999</c:v>
                </c:pt>
                <c:pt idx="34">
                  <c:v>293.12548905145201</c:v>
                </c:pt>
                <c:pt idx="35">
                  <c:v>293.32325404771598</c:v>
                </c:pt>
                <c:pt idx="36">
                  <c:v>289.49182226217101</c:v>
                </c:pt>
                <c:pt idx="37">
                  <c:v>284.43661659243901</c:v>
                </c:pt>
                <c:pt idx="38">
                  <c:v>283.83767707202799</c:v>
                </c:pt>
                <c:pt idx="39">
                  <c:v>284.23051224890401</c:v>
                </c:pt>
                <c:pt idx="40">
                  <c:v>287.83002291816399</c:v>
                </c:pt>
                <c:pt idx="41">
                  <c:v>281.09069986902398</c:v>
                </c:pt>
                <c:pt idx="42">
                  <c:v>278.24224185130203</c:v>
                </c:pt>
                <c:pt idx="43">
                  <c:v>276.12883214644899</c:v>
                </c:pt>
                <c:pt idx="44">
                  <c:v>274.53166868611299</c:v>
                </c:pt>
                <c:pt idx="45">
                  <c:v>272.46856443132901</c:v>
                </c:pt>
                <c:pt idx="46">
                  <c:v>271.88533151877402</c:v>
                </c:pt>
                <c:pt idx="47">
                  <c:v>270.97601418137901</c:v>
                </c:pt>
                <c:pt idx="48">
                  <c:v>269.820344891253</c:v>
                </c:pt>
                <c:pt idx="49">
                  <c:v>272.25504991293701</c:v>
                </c:pt>
                <c:pt idx="50">
                  <c:v>274.351851283906</c:v>
                </c:pt>
                <c:pt idx="51">
                  <c:v>279.10868969127199</c:v>
                </c:pt>
                <c:pt idx="52">
                  <c:v>282.73510675101801</c:v>
                </c:pt>
                <c:pt idx="53">
                  <c:v>273.54912306189198</c:v>
                </c:pt>
                <c:pt idx="54">
                  <c:v>272.88764881204798</c:v>
                </c:pt>
                <c:pt idx="55">
                  <c:v>270.396336685969</c:v>
                </c:pt>
                <c:pt idx="56">
                  <c:v>267.84046760809701</c:v>
                </c:pt>
                <c:pt idx="57">
                  <c:v>268.712996634278</c:v>
                </c:pt>
                <c:pt idx="58">
                  <c:v>266.50132430023802</c:v>
                </c:pt>
                <c:pt idx="59">
                  <c:v>262.60979864829102</c:v>
                </c:pt>
                <c:pt idx="60">
                  <c:v>259.79443544269498</c:v>
                </c:pt>
                <c:pt idx="61">
                  <c:v>254.556174417297</c:v>
                </c:pt>
                <c:pt idx="62">
                  <c:v>251.22716460055199</c:v>
                </c:pt>
                <c:pt idx="63">
                  <c:v>250.91793044027199</c:v>
                </c:pt>
                <c:pt idx="64">
                  <c:v>253.66429247778601</c:v>
                </c:pt>
                <c:pt idx="65">
                  <c:v>250.27002904690201</c:v>
                </c:pt>
                <c:pt idx="66">
                  <c:v>248.25094395343399</c:v>
                </c:pt>
                <c:pt idx="67">
                  <c:v>253.02176962389899</c:v>
                </c:pt>
                <c:pt idx="68">
                  <c:v>261.172040954853</c:v>
                </c:pt>
                <c:pt idx="69">
                  <c:v>260.60473858722798</c:v>
                </c:pt>
                <c:pt idx="70">
                  <c:v>258.66366750436799</c:v>
                </c:pt>
                <c:pt idx="71">
                  <c:v>252.63521984001801</c:v>
                </c:pt>
                <c:pt idx="72">
                  <c:v>250.17646029574101</c:v>
                </c:pt>
                <c:pt idx="73">
                  <c:v>247.748920071453</c:v>
                </c:pt>
                <c:pt idx="74">
                  <c:v>246.98043460847799</c:v>
                </c:pt>
                <c:pt idx="75">
                  <c:v>250.73864667258201</c:v>
                </c:pt>
                <c:pt idx="76">
                  <c:v>247.77048654564501</c:v>
                </c:pt>
                <c:pt idx="77">
                  <c:v>252.96873761704401</c:v>
                </c:pt>
                <c:pt idx="78">
                  <c:v>255.805880060102</c:v>
                </c:pt>
                <c:pt idx="79">
                  <c:v>253.66952518276301</c:v>
                </c:pt>
                <c:pt idx="80">
                  <c:v>252.716984852774</c:v>
                </c:pt>
                <c:pt idx="81">
                  <c:v>255.80540306194601</c:v>
                </c:pt>
                <c:pt idx="82">
                  <c:v>257.94477023389999</c:v>
                </c:pt>
                <c:pt idx="83">
                  <c:v>262.13173154995002</c:v>
                </c:pt>
                <c:pt idx="84">
                  <c:v>262.19563903018297</c:v>
                </c:pt>
                <c:pt idx="85">
                  <c:v>261.32202468719697</c:v>
                </c:pt>
                <c:pt idx="86">
                  <c:v>264.37239936458502</c:v>
                </c:pt>
                <c:pt idx="87">
                  <c:v>263.23215356576299</c:v>
                </c:pt>
                <c:pt idx="88">
                  <c:v>263.72714220401099</c:v>
                </c:pt>
                <c:pt idx="89">
                  <c:v>259.575941403596</c:v>
                </c:pt>
                <c:pt idx="90">
                  <c:v>256.251508765197</c:v>
                </c:pt>
                <c:pt idx="91">
                  <c:v>260.68916412773001</c:v>
                </c:pt>
                <c:pt idx="92">
                  <c:v>263.548759294109</c:v>
                </c:pt>
                <c:pt idx="93">
                  <c:v>265.607857764946</c:v>
                </c:pt>
                <c:pt idx="94">
                  <c:v>261.45573979426302</c:v>
                </c:pt>
                <c:pt idx="95">
                  <c:v>272.90993174210001</c:v>
                </c:pt>
                <c:pt idx="96">
                  <c:v>277.85915919451497</c:v>
                </c:pt>
                <c:pt idx="97">
                  <c:v>276.15216012506897</c:v>
                </c:pt>
                <c:pt idx="98">
                  <c:v>279.08812028014302</c:v>
                </c:pt>
                <c:pt idx="99">
                  <c:v>276.99829238791801</c:v>
                </c:pt>
                <c:pt idx="100">
                  <c:v>275.24984972144699</c:v>
                </c:pt>
                <c:pt idx="101">
                  <c:v>276.81547127953797</c:v>
                </c:pt>
                <c:pt idx="102">
                  <c:v>274.75129028239297</c:v>
                </c:pt>
                <c:pt idx="103">
                  <c:v>277.92146916800903</c:v>
                </c:pt>
                <c:pt idx="104">
                  <c:v>280.119858616074</c:v>
                </c:pt>
                <c:pt idx="105">
                  <c:v>281.35718478330602</c:v>
                </c:pt>
                <c:pt idx="106">
                  <c:v>281.00593990874398</c:v>
                </c:pt>
                <c:pt idx="107">
                  <c:v>277.41099270268398</c:v>
                </c:pt>
                <c:pt idx="108">
                  <c:v>277.64595443172999</c:v>
                </c:pt>
                <c:pt idx="109">
                  <c:v>283.64933259163303</c:v>
                </c:pt>
                <c:pt idx="110">
                  <c:v>285.74769629330501</c:v>
                </c:pt>
                <c:pt idx="111">
                  <c:v>284.86954593130503</c:v>
                </c:pt>
                <c:pt idx="112">
                  <c:v>281.79620118010598</c:v>
                </c:pt>
                <c:pt idx="113">
                  <c:v>278.27586016429001</c:v>
                </c:pt>
                <c:pt idx="114">
                  <c:v>277.11116432350298</c:v>
                </c:pt>
                <c:pt idx="115">
                  <c:v>278.94256111062202</c:v>
                </c:pt>
                <c:pt idx="116">
                  <c:v>278.55239762314102</c:v>
                </c:pt>
                <c:pt idx="117">
                  <c:v>280.00867003145402</c:v>
                </c:pt>
                <c:pt idx="118">
                  <c:v>283.03688970755002</c:v>
                </c:pt>
                <c:pt idx="119">
                  <c:v>282.38920795833297</c:v>
                </c:pt>
                <c:pt idx="120">
                  <c:v>275.62797354410901</c:v>
                </c:pt>
                <c:pt idx="121">
                  <c:v>272.672961602133</c:v>
                </c:pt>
                <c:pt idx="122">
                  <c:v>270.81913696595302</c:v>
                </c:pt>
                <c:pt idx="123">
                  <c:v>271.26468758097701</c:v>
                </c:pt>
                <c:pt idx="124">
                  <c:v>274.50453168054099</c:v>
                </c:pt>
                <c:pt idx="125">
                  <c:v>271.92682331058199</c:v>
                </c:pt>
                <c:pt idx="126">
                  <c:v>272.56079405030198</c:v>
                </c:pt>
                <c:pt idx="127">
                  <c:v>272.64266199125501</c:v>
                </c:pt>
                <c:pt idx="128">
                  <c:v>272.32371577163599</c:v>
                </c:pt>
                <c:pt idx="129">
                  <c:v>269.99394828512101</c:v>
                </c:pt>
                <c:pt idx="130">
                  <c:v>273.37877420774902</c:v>
                </c:pt>
                <c:pt idx="131">
                  <c:v>272.48745937453799</c:v>
                </c:pt>
                <c:pt idx="132">
                  <c:v>272.91092017295301</c:v>
                </c:pt>
                <c:pt idx="133">
                  <c:v>272.53605404499598</c:v>
                </c:pt>
                <c:pt idx="134">
                  <c:v>275.09444122938697</c:v>
                </c:pt>
                <c:pt idx="135">
                  <c:v>272.67501984052302</c:v>
                </c:pt>
                <c:pt idx="136">
                  <c:v>277.94592439192701</c:v>
                </c:pt>
                <c:pt idx="137">
                  <c:v>280.01790936329297</c:v>
                </c:pt>
                <c:pt idx="138">
                  <c:v>280.78228351907501</c:v>
                </c:pt>
                <c:pt idx="139">
                  <c:v>283.62254720927001</c:v>
                </c:pt>
                <c:pt idx="140">
                  <c:v>285.48388325298498</c:v>
                </c:pt>
                <c:pt idx="141">
                  <c:v>287.310301310775</c:v>
                </c:pt>
                <c:pt idx="142">
                  <c:v>287.36389956464302</c:v>
                </c:pt>
                <c:pt idx="143">
                  <c:v>287.30431448765</c:v>
                </c:pt>
                <c:pt idx="144">
                  <c:v>285.26075446697303</c:v>
                </c:pt>
                <c:pt idx="145">
                  <c:v>282.585472395534</c:v>
                </c:pt>
                <c:pt idx="146">
                  <c:v>286.58123462055897</c:v>
                </c:pt>
                <c:pt idx="147">
                  <c:v>289.41696570955003</c:v>
                </c:pt>
                <c:pt idx="148">
                  <c:v>289.52981444927701</c:v>
                </c:pt>
                <c:pt idx="149">
                  <c:v>289.67397861108998</c:v>
                </c:pt>
                <c:pt idx="150">
                  <c:v>291.98320316905398</c:v>
                </c:pt>
                <c:pt idx="151">
                  <c:v>292.71195067301198</c:v>
                </c:pt>
                <c:pt idx="152">
                  <c:v>290.02949781644003</c:v>
                </c:pt>
                <c:pt idx="153">
                  <c:v>292.01850465389299</c:v>
                </c:pt>
                <c:pt idx="154">
                  <c:v>294.70063662426401</c:v>
                </c:pt>
                <c:pt idx="155">
                  <c:v>298.31876581121298</c:v>
                </c:pt>
                <c:pt idx="156">
                  <c:v>295.58900265935802</c:v>
                </c:pt>
                <c:pt idx="157">
                  <c:v>292.29822424455301</c:v>
                </c:pt>
                <c:pt idx="158">
                  <c:v>294.83584460032898</c:v>
                </c:pt>
                <c:pt idx="159">
                  <c:v>293.281541200969</c:v>
                </c:pt>
                <c:pt idx="160">
                  <c:v>292.36510539386302</c:v>
                </c:pt>
                <c:pt idx="161">
                  <c:v>291.43912654435002</c:v>
                </c:pt>
                <c:pt idx="162">
                  <c:v>293.88415535878897</c:v>
                </c:pt>
                <c:pt idx="163">
                  <c:v>294.17001706447502</c:v>
                </c:pt>
                <c:pt idx="164">
                  <c:v>294.16913078904702</c:v>
                </c:pt>
                <c:pt idx="165">
                  <c:v>292.09453676477398</c:v>
                </c:pt>
                <c:pt idx="166">
                  <c:v>290.742633079043</c:v>
                </c:pt>
                <c:pt idx="167">
                  <c:v>291.247096144262</c:v>
                </c:pt>
                <c:pt idx="168">
                  <c:v>286.938975913278</c:v>
                </c:pt>
                <c:pt idx="169">
                  <c:v>285.64923718119599</c:v>
                </c:pt>
                <c:pt idx="170">
                  <c:v>286.48219124232901</c:v>
                </c:pt>
                <c:pt idx="171">
                  <c:v>283.14196534036802</c:v>
                </c:pt>
                <c:pt idx="172">
                  <c:v>284.39432289411798</c:v>
                </c:pt>
                <c:pt idx="173">
                  <c:v>283.64925362174</c:v>
                </c:pt>
                <c:pt idx="174">
                  <c:v>283.58643316914703</c:v>
                </c:pt>
                <c:pt idx="175">
                  <c:v>284.70741182842698</c:v>
                </c:pt>
                <c:pt idx="176">
                  <c:v>288.54202150596501</c:v>
                </c:pt>
                <c:pt idx="177">
                  <c:v>289.356469420358</c:v>
                </c:pt>
                <c:pt idx="178">
                  <c:v>285.48016734218101</c:v>
                </c:pt>
                <c:pt idx="179">
                  <c:v>285.22032489255503</c:v>
                </c:pt>
                <c:pt idx="180">
                  <c:v>281.82925391406098</c:v>
                </c:pt>
                <c:pt idx="181">
                  <c:v>278.274640090133</c:v>
                </c:pt>
                <c:pt idx="182">
                  <c:v>277.20082845476998</c:v>
                </c:pt>
                <c:pt idx="183">
                  <c:v>279.57583170865098</c:v>
                </c:pt>
                <c:pt idx="184">
                  <c:v>276.30035836406603</c:v>
                </c:pt>
                <c:pt idx="185">
                  <c:v>279.88132860189597</c:v>
                </c:pt>
                <c:pt idx="186">
                  <c:v>278.18654253757097</c:v>
                </c:pt>
                <c:pt idx="187">
                  <c:v>279.97510327123399</c:v>
                </c:pt>
                <c:pt idx="188">
                  <c:v>283.41967728319503</c:v>
                </c:pt>
                <c:pt idx="189">
                  <c:v>281.33694125659798</c:v>
                </c:pt>
                <c:pt idx="190">
                  <c:v>282.88712473940501</c:v>
                </c:pt>
                <c:pt idx="191">
                  <c:v>282.33283242570002</c:v>
                </c:pt>
                <c:pt idx="192">
                  <c:v>283.00476260137901</c:v>
                </c:pt>
                <c:pt idx="193">
                  <c:v>283.44555327331199</c:v>
                </c:pt>
                <c:pt idx="194">
                  <c:v>286.9946341159</c:v>
                </c:pt>
                <c:pt idx="195">
                  <c:v>289.28044162359203</c:v>
                </c:pt>
                <c:pt idx="196">
                  <c:v>292.39489193314301</c:v>
                </c:pt>
                <c:pt idx="197">
                  <c:v>293.51289777873501</c:v>
                </c:pt>
                <c:pt idx="198">
                  <c:v>292.84556368440599</c:v>
                </c:pt>
                <c:pt idx="199">
                  <c:v>291.70018216230898</c:v>
                </c:pt>
                <c:pt idx="200">
                  <c:v>292.20415102101998</c:v>
                </c:pt>
                <c:pt idx="201">
                  <c:v>292.31554982117899</c:v>
                </c:pt>
                <c:pt idx="202">
                  <c:v>291.98731447813299</c:v>
                </c:pt>
                <c:pt idx="203">
                  <c:v>293.24775828037798</c:v>
                </c:pt>
                <c:pt idx="204">
                  <c:v>293.038852712172</c:v>
                </c:pt>
                <c:pt idx="205">
                  <c:v>296.32890531764701</c:v>
                </c:pt>
                <c:pt idx="206">
                  <c:v>296.13463647298897</c:v>
                </c:pt>
                <c:pt idx="207">
                  <c:v>296.38464760678897</c:v>
                </c:pt>
                <c:pt idx="208">
                  <c:v>297.09072445639799</c:v>
                </c:pt>
                <c:pt idx="209">
                  <c:v>296.53221100684499</c:v>
                </c:pt>
                <c:pt idx="210">
                  <c:v>295.52159302515099</c:v>
                </c:pt>
                <c:pt idx="211">
                  <c:v>295.286951333118</c:v>
                </c:pt>
                <c:pt idx="212">
                  <c:v>295.59522801649803</c:v>
                </c:pt>
                <c:pt idx="213">
                  <c:v>291.76049222893897</c:v>
                </c:pt>
                <c:pt idx="214">
                  <c:v>290.93825062153599</c:v>
                </c:pt>
                <c:pt idx="215">
                  <c:v>294.47329187895298</c:v>
                </c:pt>
                <c:pt idx="216">
                  <c:v>296.59735653276402</c:v>
                </c:pt>
                <c:pt idx="217">
                  <c:v>296.370559122749</c:v>
                </c:pt>
                <c:pt idx="218">
                  <c:v>293.44851330372001</c:v>
                </c:pt>
                <c:pt idx="219">
                  <c:v>292.693122806605</c:v>
                </c:pt>
                <c:pt idx="220">
                  <c:v>291.36703674892601</c:v>
                </c:pt>
                <c:pt idx="221">
                  <c:v>295.57351827574399</c:v>
                </c:pt>
                <c:pt idx="222">
                  <c:v>296.36263933165702</c:v>
                </c:pt>
                <c:pt idx="223">
                  <c:v>295.03942569797903</c:v>
                </c:pt>
                <c:pt idx="224">
                  <c:v>295.65505933022399</c:v>
                </c:pt>
                <c:pt idx="225">
                  <c:v>294.94656733402502</c:v>
                </c:pt>
                <c:pt idx="226">
                  <c:v>294.33503128569799</c:v>
                </c:pt>
                <c:pt idx="227">
                  <c:v>295.47334496980602</c:v>
                </c:pt>
                <c:pt idx="228">
                  <c:v>293.94994860949902</c:v>
                </c:pt>
                <c:pt idx="229">
                  <c:v>295.60706266708598</c:v>
                </c:pt>
                <c:pt idx="230">
                  <c:v>297.54001404471097</c:v>
                </c:pt>
                <c:pt idx="231">
                  <c:v>297.77772465322403</c:v>
                </c:pt>
                <c:pt idx="232">
                  <c:v>298.307206590318</c:v>
                </c:pt>
                <c:pt idx="233">
                  <c:v>295.47719807009702</c:v>
                </c:pt>
                <c:pt idx="234">
                  <c:v>292.60846996545399</c:v>
                </c:pt>
                <c:pt idx="235">
                  <c:v>293.15023609842001</c:v>
                </c:pt>
                <c:pt idx="236">
                  <c:v>296.36010750361299</c:v>
                </c:pt>
                <c:pt idx="237">
                  <c:v>296.56399744891701</c:v>
                </c:pt>
                <c:pt idx="238">
                  <c:v>296.11849144956699</c:v>
                </c:pt>
                <c:pt idx="239">
                  <c:v>293.42064426534</c:v>
                </c:pt>
                <c:pt idx="240">
                  <c:v>296.47346585672699</c:v>
                </c:pt>
                <c:pt idx="241">
                  <c:v>301.13801728647297</c:v>
                </c:pt>
                <c:pt idx="242">
                  <c:v>300.93481112912298</c:v>
                </c:pt>
                <c:pt idx="243">
                  <c:v>301.725123030482</c:v>
                </c:pt>
                <c:pt idx="244">
                  <c:v>300.898994876367</c:v>
                </c:pt>
                <c:pt idx="245">
                  <c:v>302.34356647789701</c:v>
                </c:pt>
                <c:pt idx="246">
                  <c:v>302.95490689267399</c:v>
                </c:pt>
                <c:pt idx="247">
                  <c:v>304.898556996259</c:v>
                </c:pt>
                <c:pt idx="248">
                  <c:v>307.476526189396</c:v>
                </c:pt>
                <c:pt idx="249">
                  <c:v>308.50216014098902</c:v>
                </c:pt>
                <c:pt idx="250">
                  <c:v>311.34242726547097</c:v>
                </c:pt>
                <c:pt idx="251">
                  <c:v>311.17757777048598</c:v>
                </c:pt>
                <c:pt idx="252">
                  <c:v>310.29060333300703</c:v>
                </c:pt>
                <c:pt idx="253">
                  <c:v>308.519488306413</c:v>
                </c:pt>
                <c:pt idx="254">
                  <c:v>307.141084041851</c:v>
                </c:pt>
                <c:pt idx="255">
                  <c:v>307.30551828687101</c:v>
                </c:pt>
                <c:pt idx="256">
                  <c:v>304.38177713945601</c:v>
                </c:pt>
                <c:pt idx="257">
                  <c:v>303.61379184281299</c:v>
                </c:pt>
                <c:pt idx="258">
                  <c:v>306.274335059821</c:v>
                </c:pt>
                <c:pt idx="259">
                  <c:v>306.52915503094403</c:v>
                </c:pt>
                <c:pt idx="260">
                  <c:v>307.276316842347</c:v>
                </c:pt>
                <c:pt idx="261">
                  <c:v>310.45692247512</c:v>
                </c:pt>
              </c:numCache>
            </c:numRef>
          </c:val>
          <c:smooth val="0"/>
          <c:extLst>
            <c:ext xmlns:c16="http://schemas.microsoft.com/office/drawing/2014/chart" uri="{C3380CC4-5D6E-409C-BE32-E72D297353CC}">
              <c16:uniqueId val="{00000001-B556-494A-A969-20A3CFB906E9}"/>
            </c:ext>
          </c:extLst>
        </c:ser>
        <c:ser>
          <c:idx val="2"/>
          <c:order val="2"/>
          <c:tx>
            <c:strRef>
              <c:f>Sheet1!$D$1</c:f>
              <c:strCache>
                <c:ptCount val="1"/>
                <c:pt idx="0">
                  <c:v>Annotations</c:v>
                </c:pt>
              </c:strCache>
            </c:strRef>
          </c:tx>
          <c:spPr>
            <a:ln>
              <a:noFill/>
            </a:ln>
          </c:spPr>
          <c:marker>
            <c:symbol val="none"/>
          </c:marker>
          <c:cat>
            <c:numRef>
              <c:f>Sheet1!$A$2:$A$263</c:f>
              <c:numCache>
                <c:formatCode>m/d/yyyy</c:formatCode>
                <c:ptCount val="262"/>
                <c:pt idx="0">
                  <c:v>44742</c:v>
                </c:pt>
                <c:pt idx="1">
                  <c:v>44743</c:v>
                </c:pt>
                <c:pt idx="2">
                  <c:v>44746</c:v>
                </c:pt>
                <c:pt idx="3">
                  <c:v>44747</c:v>
                </c:pt>
                <c:pt idx="4">
                  <c:v>44748</c:v>
                </c:pt>
                <c:pt idx="5">
                  <c:v>44749</c:v>
                </c:pt>
                <c:pt idx="6">
                  <c:v>44750</c:v>
                </c:pt>
                <c:pt idx="7">
                  <c:v>44753</c:v>
                </c:pt>
                <c:pt idx="8">
                  <c:v>44754</c:v>
                </c:pt>
                <c:pt idx="9">
                  <c:v>44755</c:v>
                </c:pt>
                <c:pt idx="10">
                  <c:v>44756</c:v>
                </c:pt>
                <c:pt idx="11">
                  <c:v>44757</c:v>
                </c:pt>
                <c:pt idx="12">
                  <c:v>44760</c:v>
                </c:pt>
                <c:pt idx="13">
                  <c:v>44761</c:v>
                </c:pt>
                <c:pt idx="14">
                  <c:v>44762</c:v>
                </c:pt>
                <c:pt idx="15">
                  <c:v>44763</c:v>
                </c:pt>
                <c:pt idx="16">
                  <c:v>44764</c:v>
                </c:pt>
                <c:pt idx="17">
                  <c:v>44767</c:v>
                </c:pt>
                <c:pt idx="18">
                  <c:v>44768</c:v>
                </c:pt>
                <c:pt idx="19">
                  <c:v>44769</c:v>
                </c:pt>
                <c:pt idx="20">
                  <c:v>44770</c:v>
                </c:pt>
                <c:pt idx="21">
                  <c:v>44771</c:v>
                </c:pt>
                <c:pt idx="22">
                  <c:v>44774</c:v>
                </c:pt>
                <c:pt idx="23">
                  <c:v>44775</c:v>
                </c:pt>
                <c:pt idx="24">
                  <c:v>44776</c:v>
                </c:pt>
                <c:pt idx="25">
                  <c:v>44777</c:v>
                </c:pt>
                <c:pt idx="26">
                  <c:v>44778</c:v>
                </c:pt>
                <c:pt idx="27">
                  <c:v>44781</c:v>
                </c:pt>
                <c:pt idx="28">
                  <c:v>44782</c:v>
                </c:pt>
                <c:pt idx="29">
                  <c:v>44783</c:v>
                </c:pt>
                <c:pt idx="30">
                  <c:v>44784</c:v>
                </c:pt>
                <c:pt idx="31">
                  <c:v>44785</c:v>
                </c:pt>
                <c:pt idx="32">
                  <c:v>44788</c:v>
                </c:pt>
                <c:pt idx="33">
                  <c:v>44789</c:v>
                </c:pt>
                <c:pt idx="34">
                  <c:v>44790</c:v>
                </c:pt>
                <c:pt idx="35">
                  <c:v>44791</c:v>
                </c:pt>
                <c:pt idx="36">
                  <c:v>44792</c:v>
                </c:pt>
                <c:pt idx="37">
                  <c:v>44795</c:v>
                </c:pt>
                <c:pt idx="38">
                  <c:v>44796</c:v>
                </c:pt>
                <c:pt idx="39">
                  <c:v>44797</c:v>
                </c:pt>
                <c:pt idx="40">
                  <c:v>44798</c:v>
                </c:pt>
                <c:pt idx="41">
                  <c:v>44799</c:v>
                </c:pt>
                <c:pt idx="42">
                  <c:v>44802</c:v>
                </c:pt>
                <c:pt idx="43">
                  <c:v>44803</c:v>
                </c:pt>
                <c:pt idx="44">
                  <c:v>44804</c:v>
                </c:pt>
                <c:pt idx="45">
                  <c:v>44805</c:v>
                </c:pt>
                <c:pt idx="46">
                  <c:v>44806</c:v>
                </c:pt>
                <c:pt idx="47">
                  <c:v>44809</c:v>
                </c:pt>
                <c:pt idx="48">
                  <c:v>44810</c:v>
                </c:pt>
                <c:pt idx="49">
                  <c:v>44811</c:v>
                </c:pt>
                <c:pt idx="50">
                  <c:v>44812</c:v>
                </c:pt>
                <c:pt idx="51">
                  <c:v>44813</c:v>
                </c:pt>
                <c:pt idx="52">
                  <c:v>44816</c:v>
                </c:pt>
                <c:pt idx="53">
                  <c:v>44817</c:v>
                </c:pt>
                <c:pt idx="54">
                  <c:v>44818</c:v>
                </c:pt>
                <c:pt idx="55">
                  <c:v>44819</c:v>
                </c:pt>
                <c:pt idx="56">
                  <c:v>44820</c:v>
                </c:pt>
                <c:pt idx="57">
                  <c:v>44823</c:v>
                </c:pt>
                <c:pt idx="58">
                  <c:v>44824</c:v>
                </c:pt>
                <c:pt idx="59">
                  <c:v>44825</c:v>
                </c:pt>
                <c:pt idx="60">
                  <c:v>44826</c:v>
                </c:pt>
                <c:pt idx="61">
                  <c:v>44827</c:v>
                </c:pt>
                <c:pt idx="62">
                  <c:v>44830</c:v>
                </c:pt>
                <c:pt idx="63">
                  <c:v>44831</c:v>
                </c:pt>
                <c:pt idx="64">
                  <c:v>44832</c:v>
                </c:pt>
                <c:pt idx="65">
                  <c:v>44833</c:v>
                </c:pt>
                <c:pt idx="66">
                  <c:v>44834</c:v>
                </c:pt>
                <c:pt idx="67">
                  <c:v>44837</c:v>
                </c:pt>
                <c:pt idx="68">
                  <c:v>44838</c:v>
                </c:pt>
                <c:pt idx="69">
                  <c:v>44839</c:v>
                </c:pt>
                <c:pt idx="70">
                  <c:v>44840</c:v>
                </c:pt>
                <c:pt idx="71">
                  <c:v>44841</c:v>
                </c:pt>
                <c:pt idx="72">
                  <c:v>44844</c:v>
                </c:pt>
                <c:pt idx="73">
                  <c:v>44845</c:v>
                </c:pt>
                <c:pt idx="74">
                  <c:v>44846</c:v>
                </c:pt>
                <c:pt idx="75">
                  <c:v>44847</c:v>
                </c:pt>
                <c:pt idx="76">
                  <c:v>44848</c:v>
                </c:pt>
                <c:pt idx="77">
                  <c:v>44851</c:v>
                </c:pt>
                <c:pt idx="78">
                  <c:v>44852</c:v>
                </c:pt>
                <c:pt idx="79">
                  <c:v>44853</c:v>
                </c:pt>
                <c:pt idx="80">
                  <c:v>44854</c:v>
                </c:pt>
                <c:pt idx="81">
                  <c:v>44855</c:v>
                </c:pt>
                <c:pt idx="82">
                  <c:v>44858</c:v>
                </c:pt>
                <c:pt idx="83">
                  <c:v>44859</c:v>
                </c:pt>
                <c:pt idx="84">
                  <c:v>44860</c:v>
                </c:pt>
                <c:pt idx="85">
                  <c:v>44861</c:v>
                </c:pt>
                <c:pt idx="86">
                  <c:v>44862</c:v>
                </c:pt>
                <c:pt idx="87">
                  <c:v>44865</c:v>
                </c:pt>
                <c:pt idx="88">
                  <c:v>44866</c:v>
                </c:pt>
                <c:pt idx="89">
                  <c:v>44867</c:v>
                </c:pt>
                <c:pt idx="90">
                  <c:v>44868</c:v>
                </c:pt>
                <c:pt idx="91">
                  <c:v>44869</c:v>
                </c:pt>
                <c:pt idx="92">
                  <c:v>44872</c:v>
                </c:pt>
                <c:pt idx="93">
                  <c:v>44873</c:v>
                </c:pt>
                <c:pt idx="94">
                  <c:v>44874</c:v>
                </c:pt>
                <c:pt idx="95">
                  <c:v>44875</c:v>
                </c:pt>
                <c:pt idx="96">
                  <c:v>44876</c:v>
                </c:pt>
                <c:pt idx="97">
                  <c:v>44879</c:v>
                </c:pt>
                <c:pt idx="98">
                  <c:v>44880</c:v>
                </c:pt>
                <c:pt idx="99">
                  <c:v>44881</c:v>
                </c:pt>
                <c:pt idx="100">
                  <c:v>44882</c:v>
                </c:pt>
                <c:pt idx="101">
                  <c:v>44883</c:v>
                </c:pt>
                <c:pt idx="102">
                  <c:v>44886</c:v>
                </c:pt>
                <c:pt idx="103">
                  <c:v>44887</c:v>
                </c:pt>
                <c:pt idx="104">
                  <c:v>44888</c:v>
                </c:pt>
                <c:pt idx="105">
                  <c:v>44889</c:v>
                </c:pt>
                <c:pt idx="106">
                  <c:v>44890</c:v>
                </c:pt>
                <c:pt idx="107">
                  <c:v>44893</c:v>
                </c:pt>
                <c:pt idx="108">
                  <c:v>44894</c:v>
                </c:pt>
                <c:pt idx="109">
                  <c:v>44895</c:v>
                </c:pt>
                <c:pt idx="110">
                  <c:v>44896</c:v>
                </c:pt>
                <c:pt idx="111">
                  <c:v>44897</c:v>
                </c:pt>
                <c:pt idx="112">
                  <c:v>44900</c:v>
                </c:pt>
                <c:pt idx="113">
                  <c:v>44901</c:v>
                </c:pt>
                <c:pt idx="114">
                  <c:v>44902</c:v>
                </c:pt>
                <c:pt idx="115">
                  <c:v>44903</c:v>
                </c:pt>
                <c:pt idx="116">
                  <c:v>44904</c:v>
                </c:pt>
                <c:pt idx="117">
                  <c:v>44907</c:v>
                </c:pt>
                <c:pt idx="118">
                  <c:v>44908</c:v>
                </c:pt>
                <c:pt idx="119">
                  <c:v>44909</c:v>
                </c:pt>
                <c:pt idx="120">
                  <c:v>44910</c:v>
                </c:pt>
                <c:pt idx="121">
                  <c:v>44911</c:v>
                </c:pt>
                <c:pt idx="122">
                  <c:v>44914</c:v>
                </c:pt>
                <c:pt idx="123">
                  <c:v>44915</c:v>
                </c:pt>
                <c:pt idx="124">
                  <c:v>44916</c:v>
                </c:pt>
                <c:pt idx="125">
                  <c:v>44917</c:v>
                </c:pt>
                <c:pt idx="126">
                  <c:v>44918</c:v>
                </c:pt>
                <c:pt idx="127">
                  <c:v>44921</c:v>
                </c:pt>
                <c:pt idx="128">
                  <c:v>44922</c:v>
                </c:pt>
                <c:pt idx="129">
                  <c:v>44923</c:v>
                </c:pt>
                <c:pt idx="130">
                  <c:v>44924</c:v>
                </c:pt>
                <c:pt idx="131">
                  <c:v>44925</c:v>
                </c:pt>
                <c:pt idx="132">
                  <c:v>44928</c:v>
                </c:pt>
                <c:pt idx="133">
                  <c:v>44929</c:v>
                </c:pt>
                <c:pt idx="134">
                  <c:v>44930</c:v>
                </c:pt>
                <c:pt idx="135">
                  <c:v>44931</c:v>
                </c:pt>
                <c:pt idx="136">
                  <c:v>44932</c:v>
                </c:pt>
                <c:pt idx="137">
                  <c:v>44935</c:v>
                </c:pt>
                <c:pt idx="138">
                  <c:v>44936</c:v>
                </c:pt>
                <c:pt idx="139">
                  <c:v>44937</c:v>
                </c:pt>
                <c:pt idx="140">
                  <c:v>44938</c:v>
                </c:pt>
                <c:pt idx="141">
                  <c:v>44939</c:v>
                </c:pt>
                <c:pt idx="142">
                  <c:v>44942</c:v>
                </c:pt>
                <c:pt idx="143">
                  <c:v>44943</c:v>
                </c:pt>
                <c:pt idx="144">
                  <c:v>44944</c:v>
                </c:pt>
                <c:pt idx="145">
                  <c:v>44945</c:v>
                </c:pt>
                <c:pt idx="146">
                  <c:v>44946</c:v>
                </c:pt>
                <c:pt idx="147">
                  <c:v>44949</c:v>
                </c:pt>
                <c:pt idx="148">
                  <c:v>44950</c:v>
                </c:pt>
                <c:pt idx="149">
                  <c:v>44951</c:v>
                </c:pt>
                <c:pt idx="150">
                  <c:v>44952</c:v>
                </c:pt>
                <c:pt idx="151">
                  <c:v>44953</c:v>
                </c:pt>
                <c:pt idx="152">
                  <c:v>44956</c:v>
                </c:pt>
                <c:pt idx="153">
                  <c:v>44957</c:v>
                </c:pt>
                <c:pt idx="154">
                  <c:v>44958</c:v>
                </c:pt>
                <c:pt idx="155">
                  <c:v>44959</c:v>
                </c:pt>
                <c:pt idx="156">
                  <c:v>44960</c:v>
                </c:pt>
                <c:pt idx="157">
                  <c:v>44963</c:v>
                </c:pt>
                <c:pt idx="158">
                  <c:v>44964</c:v>
                </c:pt>
                <c:pt idx="159">
                  <c:v>44965</c:v>
                </c:pt>
                <c:pt idx="160">
                  <c:v>44966</c:v>
                </c:pt>
                <c:pt idx="161">
                  <c:v>44967</c:v>
                </c:pt>
                <c:pt idx="162">
                  <c:v>44970</c:v>
                </c:pt>
                <c:pt idx="163">
                  <c:v>44971</c:v>
                </c:pt>
                <c:pt idx="164">
                  <c:v>44972</c:v>
                </c:pt>
                <c:pt idx="165">
                  <c:v>44973</c:v>
                </c:pt>
                <c:pt idx="166">
                  <c:v>44974</c:v>
                </c:pt>
                <c:pt idx="167">
                  <c:v>44977</c:v>
                </c:pt>
                <c:pt idx="168">
                  <c:v>44978</c:v>
                </c:pt>
                <c:pt idx="169">
                  <c:v>44979</c:v>
                </c:pt>
                <c:pt idx="170">
                  <c:v>44980</c:v>
                </c:pt>
                <c:pt idx="171">
                  <c:v>44981</c:v>
                </c:pt>
                <c:pt idx="172">
                  <c:v>44984</c:v>
                </c:pt>
                <c:pt idx="173">
                  <c:v>44985</c:v>
                </c:pt>
                <c:pt idx="174">
                  <c:v>44986</c:v>
                </c:pt>
                <c:pt idx="175">
                  <c:v>44987</c:v>
                </c:pt>
                <c:pt idx="176">
                  <c:v>44988</c:v>
                </c:pt>
                <c:pt idx="177">
                  <c:v>44991</c:v>
                </c:pt>
                <c:pt idx="178">
                  <c:v>44992</c:v>
                </c:pt>
                <c:pt idx="179">
                  <c:v>44993</c:v>
                </c:pt>
                <c:pt idx="180">
                  <c:v>44994</c:v>
                </c:pt>
                <c:pt idx="181">
                  <c:v>44995</c:v>
                </c:pt>
                <c:pt idx="182">
                  <c:v>44998</c:v>
                </c:pt>
                <c:pt idx="183">
                  <c:v>44999</c:v>
                </c:pt>
                <c:pt idx="184">
                  <c:v>45000</c:v>
                </c:pt>
                <c:pt idx="185">
                  <c:v>45001</c:v>
                </c:pt>
                <c:pt idx="186">
                  <c:v>45002</c:v>
                </c:pt>
                <c:pt idx="187">
                  <c:v>45005</c:v>
                </c:pt>
                <c:pt idx="188">
                  <c:v>45006</c:v>
                </c:pt>
                <c:pt idx="189">
                  <c:v>45007</c:v>
                </c:pt>
                <c:pt idx="190">
                  <c:v>45008</c:v>
                </c:pt>
                <c:pt idx="191">
                  <c:v>45009</c:v>
                </c:pt>
                <c:pt idx="192">
                  <c:v>45012</c:v>
                </c:pt>
                <c:pt idx="193">
                  <c:v>45013</c:v>
                </c:pt>
                <c:pt idx="194">
                  <c:v>45014</c:v>
                </c:pt>
                <c:pt idx="195">
                  <c:v>45015</c:v>
                </c:pt>
                <c:pt idx="196">
                  <c:v>45016</c:v>
                </c:pt>
                <c:pt idx="197">
                  <c:v>45019</c:v>
                </c:pt>
                <c:pt idx="198">
                  <c:v>45020</c:v>
                </c:pt>
                <c:pt idx="199">
                  <c:v>45021</c:v>
                </c:pt>
                <c:pt idx="200">
                  <c:v>45022</c:v>
                </c:pt>
                <c:pt idx="201">
                  <c:v>45023</c:v>
                </c:pt>
                <c:pt idx="202">
                  <c:v>45026</c:v>
                </c:pt>
                <c:pt idx="203">
                  <c:v>45027</c:v>
                </c:pt>
                <c:pt idx="204">
                  <c:v>45028</c:v>
                </c:pt>
                <c:pt idx="205">
                  <c:v>45029</c:v>
                </c:pt>
                <c:pt idx="206">
                  <c:v>45030</c:v>
                </c:pt>
                <c:pt idx="207">
                  <c:v>45033</c:v>
                </c:pt>
                <c:pt idx="208">
                  <c:v>45034</c:v>
                </c:pt>
                <c:pt idx="209">
                  <c:v>45035</c:v>
                </c:pt>
                <c:pt idx="210">
                  <c:v>45036</c:v>
                </c:pt>
                <c:pt idx="211">
                  <c:v>45037</c:v>
                </c:pt>
                <c:pt idx="212">
                  <c:v>45040</c:v>
                </c:pt>
                <c:pt idx="213">
                  <c:v>45041</c:v>
                </c:pt>
                <c:pt idx="214">
                  <c:v>45042</c:v>
                </c:pt>
                <c:pt idx="215">
                  <c:v>45043</c:v>
                </c:pt>
                <c:pt idx="216">
                  <c:v>45044</c:v>
                </c:pt>
                <c:pt idx="217">
                  <c:v>45047</c:v>
                </c:pt>
                <c:pt idx="218">
                  <c:v>45048</c:v>
                </c:pt>
                <c:pt idx="219">
                  <c:v>45049</c:v>
                </c:pt>
                <c:pt idx="220">
                  <c:v>45050</c:v>
                </c:pt>
                <c:pt idx="221">
                  <c:v>45051</c:v>
                </c:pt>
                <c:pt idx="222">
                  <c:v>45054</c:v>
                </c:pt>
                <c:pt idx="223">
                  <c:v>45055</c:v>
                </c:pt>
                <c:pt idx="224">
                  <c:v>45056</c:v>
                </c:pt>
                <c:pt idx="225">
                  <c:v>45057</c:v>
                </c:pt>
                <c:pt idx="226">
                  <c:v>45058</c:v>
                </c:pt>
                <c:pt idx="227">
                  <c:v>45061</c:v>
                </c:pt>
                <c:pt idx="228">
                  <c:v>45062</c:v>
                </c:pt>
                <c:pt idx="229">
                  <c:v>45063</c:v>
                </c:pt>
                <c:pt idx="230">
                  <c:v>45064</c:v>
                </c:pt>
                <c:pt idx="231">
                  <c:v>45065</c:v>
                </c:pt>
                <c:pt idx="232">
                  <c:v>45068</c:v>
                </c:pt>
                <c:pt idx="233">
                  <c:v>45069</c:v>
                </c:pt>
                <c:pt idx="234">
                  <c:v>45070</c:v>
                </c:pt>
                <c:pt idx="235">
                  <c:v>45071</c:v>
                </c:pt>
                <c:pt idx="236">
                  <c:v>45072</c:v>
                </c:pt>
                <c:pt idx="237">
                  <c:v>45075</c:v>
                </c:pt>
                <c:pt idx="238">
                  <c:v>45076</c:v>
                </c:pt>
                <c:pt idx="239">
                  <c:v>45077</c:v>
                </c:pt>
                <c:pt idx="240">
                  <c:v>45078</c:v>
                </c:pt>
                <c:pt idx="241">
                  <c:v>45079</c:v>
                </c:pt>
                <c:pt idx="242">
                  <c:v>45082</c:v>
                </c:pt>
                <c:pt idx="243">
                  <c:v>45083</c:v>
                </c:pt>
                <c:pt idx="244">
                  <c:v>45084</c:v>
                </c:pt>
                <c:pt idx="245">
                  <c:v>45085</c:v>
                </c:pt>
                <c:pt idx="246">
                  <c:v>45086</c:v>
                </c:pt>
                <c:pt idx="247">
                  <c:v>45089</c:v>
                </c:pt>
                <c:pt idx="248">
                  <c:v>45090</c:v>
                </c:pt>
                <c:pt idx="249">
                  <c:v>45091</c:v>
                </c:pt>
                <c:pt idx="250">
                  <c:v>45092</c:v>
                </c:pt>
                <c:pt idx="251">
                  <c:v>45093</c:v>
                </c:pt>
                <c:pt idx="252">
                  <c:v>45096</c:v>
                </c:pt>
                <c:pt idx="253">
                  <c:v>45097</c:v>
                </c:pt>
                <c:pt idx="254">
                  <c:v>45098</c:v>
                </c:pt>
                <c:pt idx="255">
                  <c:v>45099</c:v>
                </c:pt>
                <c:pt idx="256">
                  <c:v>45100</c:v>
                </c:pt>
                <c:pt idx="257">
                  <c:v>45103</c:v>
                </c:pt>
                <c:pt idx="258">
                  <c:v>45104</c:v>
                </c:pt>
                <c:pt idx="259">
                  <c:v>45105</c:v>
                </c:pt>
                <c:pt idx="260">
                  <c:v>45106</c:v>
                </c:pt>
                <c:pt idx="261">
                  <c:v>45107</c:v>
                </c:pt>
              </c:numCache>
            </c:numRef>
          </c:cat>
          <c:val>
            <c:numRef>
              <c:f>Sheet1!$D$2:$D$263</c:f>
              <c:numCache>
                <c:formatCode>General</c:formatCode>
                <c:ptCount val="262"/>
                <c:pt idx="9" formatCode="#,##0.000">
                  <c:v>220</c:v>
                </c:pt>
                <c:pt idx="34" formatCode="#,##0.000">
                  <c:v>220</c:v>
                </c:pt>
                <c:pt idx="48" formatCode="#,##0.000">
                  <c:v>220</c:v>
                </c:pt>
                <c:pt idx="55" formatCode="#,##0.000">
                  <c:v>220</c:v>
                </c:pt>
                <c:pt idx="69" formatCode="#,##0.000">
                  <c:v>220</c:v>
                </c:pt>
                <c:pt idx="82" formatCode="#,##0.000">
                  <c:v>220</c:v>
                </c:pt>
                <c:pt idx="109" formatCode="#,##0.000">
                  <c:v>220</c:v>
                </c:pt>
                <c:pt idx="115" formatCode="#,##0.000">
                  <c:v>220</c:v>
                </c:pt>
                <c:pt idx="131" formatCode="#,##0.000">
                  <c:v>220</c:v>
                </c:pt>
                <c:pt idx="136" formatCode="#,##0.000">
                  <c:v>220</c:v>
                </c:pt>
                <c:pt idx="140" formatCode="#,##0.000">
                  <c:v>220</c:v>
                </c:pt>
                <c:pt idx="165" formatCode="#,##0.000">
                  <c:v>220</c:v>
                </c:pt>
                <c:pt idx="181" formatCode="#,##0.000">
                  <c:v>220</c:v>
                </c:pt>
                <c:pt idx="204" formatCode="#,##0.000">
                  <c:v>220</c:v>
                </c:pt>
                <c:pt idx="231" formatCode="#,##0.000">
                  <c:v>220</c:v>
                </c:pt>
                <c:pt idx="245" formatCode="#,##0.000">
                  <c:v>220</c:v>
                </c:pt>
                <c:pt idx="249" formatCode="#,##0.000">
                  <c:v>220</c:v>
                </c:pt>
                <c:pt idx="261" formatCode="#,##0.000">
                  <c:v>220</c:v>
                </c:pt>
              </c:numCache>
            </c:numRef>
          </c:val>
          <c:smooth val="0"/>
          <c:extLst>
            <c:ext xmlns:c16="http://schemas.microsoft.com/office/drawing/2014/chart" uri="{C3380CC4-5D6E-409C-BE32-E72D297353CC}">
              <c16:uniqueId val="{00000002-B556-494A-A969-20A3CFB906E9}"/>
            </c:ext>
          </c:extLst>
        </c:ser>
        <c:dLbls>
          <c:showLegendKey val="0"/>
          <c:showVal val="0"/>
          <c:showCatName val="0"/>
          <c:showSerName val="0"/>
          <c:showPercent val="0"/>
          <c:showBubbleSize val="0"/>
        </c:dLbls>
        <c:marker val="1"/>
        <c:smooth val="0"/>
        <c:axId val="2079027976"/>
        <c:axId val="2079031016"/>
      </c:lineChart>
      <c:dateAx>
        <c:axId val="2079027976"/>
        <c:scaling>
          <c:orientation val="minMax"/>
        </c:scaling>
        <c:delete val="0"/>
        <c:axPos val="b"/>
        <c:numFmt formatCode="mmm\ d" sourceLinked="0"/>
        <c:majorTickMark val="none"/>
        <c:minorTickMark val="none"/>
        <c:tickLblPos val="nextTo"/>
        <c:spPr>
          <a:solidFill>
            <a:schemeClr val="bg1"/>
          </a:solidFill>
          <a:ln w="6350">
            <a:solidFill>
              <a:schemeClr val="tx1"/>
            </a:solidFill>
          </a:ln>
        </c:spPr>
        <c:txPr>
          <a:bodyPr/>
          <a:lstStyle/>
          <a:p>
            <a:pPr>
              <a:defRPr sz="800"/>
            </a:pPr>
            <a:endParaRPr lang="en-US"/>
          </a:p>
        </c:txPr>
        <c:crossAx val="2079031016"/>
        <c:crosses val="autoZero"/>
        <c:auto val="0"/>
        <c:lblOffset val="100"/>
        <c:baseTimeUnit val="days"/>
        <c:majorUnit val="3"/>
        <c:majorTimeUnit val="months"/>
      </c:dateAx>
      <c:valAx>
        <c:axId val="2079031016"/>
        <c:scaling>
          <c:orientation val="minMax"/>
          <c:max val="360"/>
          <c:min val="220"/>
        </c:scaling>
        <c:delete val="0"/>
        <c:axPos val="l"/>
        <c:numFmt formatCode="#,##0" sourceLinked="0"/>
        <c:majorTickMark val="none"/>
        <c:minorTickMark val="none"/>
        <c:tickLblPos val="nextTo"/>
        <c:spPr>
          <a:ln w="6350">
            <a:solidFill>
              <a:schemeClr val="tx1"/>
            </a:solidFill>
          </a:ln>
        </c:spPr>
        <c:txPr>
          <a:bodyPr/>
          <a:lstStyle/>
          <a:p>
            <a:pPr>
              <a:defRPr sz="800"/>
            </a:pPr>
            <a:endParaRPr lang="en-US"/>
          </a:p>
        </c:txPr>
        <c:crossAx val="2079027976"/>
        <c:crosses val="autoZero"/>
        <c:crossBetween val="midCat"/>
        <c:majorUnit val="20"/>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6.8915470248806288E-2"/>
          <c:y val="0.16941887496060962"/>
          <c:w val="0.38386982101044814"/>
          <c:h val="0.73655567558642576"/>
        </c:manualLayout>
      </c:layout>
      <c:pieChart>
        <c:varyColors val="1"/>
        <c:ser>
          <c:idx val="0"/>
          <c:order val="0"/>
          <c:tx>
            <c:strRef>
              <c:f>Sheet2!$B$1</c:f>
              <c:strCache>
                <c:ptCount val="1"/>
                <c:pt idx="0">
                  <c:v>Percent</c:v>
                </c:pt>
              </c:strCache>
            </c:strRef>
          </c:tx>
          <c:spPr>
            <a:ln>
              <a:solidFill>
                <a:schemeClr val="bg1">
                  <a:lumMod val="65000"/>
                </a:schemeClr>
              </a:solidFill>
            </a:ln>
            <a:effectLst/>
          </c:spPr>
          <c:dPt>
            <c:idx val="0"/>
            <c:bubble3D val="0"/>
            <c:spPr>
              <a:solidFill>
                <a:schemeClr val="accent1"/>
              </a:solidFill>
              <a:ln>
                <a:solidFill>
                  <a:schemeClr val="bg2"/>
                </a:solidFill>
              </a:ln>
              <a:effectLst/>
            </c:spPr>
            <c:extLst>
              <c:ext xmlns:c16="http://schemas.microsoft.com/office/drawing/2014/chart" uri="{C3380CC4-5D6E-409C-BE32-E72D297353CC}">
                <c16:uniqueId val="{00000001-5CAA-4613-A076-10774813FEFC}"/>
              </c:ext>
            </c:extLst>
          </c:dPt>
          <c:dPt>
            <c:idx val="1"/>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3-5CAA-4613-A076-10774813FEFC}"/>
              </c:ext>
            </c:extLst>
          </c:dPt>
          <c:dPt>
            <c:idx val="2"/>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5-5CAA-4613-A076-10774813FEFC}"/>
              </c:ext>
            </c:extLst>
          </c:dPt>
          <c:dLbls>
            <c:dLbl>
              <c:idx val="0"/>
              <c:layout>
                <c:manualLayout>
                  <c:x val="6.2766573502444939E-2"/>
                  <c:y val="-0.19461310851204566"/>
                </c:manualLayout>
              </c:layout>
              <c:tx>
                <c:rich>
                  <a:bodyPr anchor="t" anchorCtr="0"/>
                  <a:lstStyle/>
                  <a:p>
                    <a:pPr algn="l">
                      <a:defRPr/>
                    </a:pPr>
                    <a:r>
                      <a:rPr lang="en-US" sz="3200" dirty="0">
                        <a:solidFill>
                          <a:schemeClr val="accent1"/>
                        </a:solidFill>
                      </a:rPr>
                      <a:t>61%</a:t>
                    </a:r>
                    <a:r>
                      <a:rPr lang="en-US" sz="900" dirty="0">
                        <a:solidFill>
                          <a:schemeClr val="accent1"/>
                        </a:solidFill>
                      </a:rPr>
                      <a:t> </a:t>
                    </a:r>
                    <a:r>
                      <a:rPr lang="en-US" sz="900" b="1" dirty="0">
                        <a:solidFill>
                          <a:schemeClr val="tx1">
                            <a:lumMod val="50000"/>
                            <a:lumOff val="50000"/>
                          </a:schemeClr>
                        </a:solidFill>
                      </a:rPr>
                      <a:t>US Market </a:t>
                    </a:r>
                    <a:br>
                      <a:rPr lang="en-US" sz="900" dirty="0">
                        <a:solidFill>
                          <a:schemeClr val="tx1">
                            <a:lumMod val="50000"/>
                            <a:lumOff val="50000"/>
                          </a:schemeClr>
                        </a:solidFill>
                      </a:rPr>
                    </a:br>
                    <a:r>
                      <a:rPr lang="en-US" sz="900" dirty="0">
                        <a:solidFill>
                          <a:schemeClr val="tx1">
                            <a:lumMod val="50000"/>
                            <a:lumOff val="50000"/>
                          </a:schemeClr>
                        </a:solidFill>
                      </a:rPr>
                      <a:t>$43.4 trillion</a:t>
                    </a:r>
                  </a:p>
                </c:rich>
              </c:tx>
              <c:spPr/>
              <c:dLblPos val="bestFit"/>
              <c:showLegendKey val="0"/>
              <c:showVal val="1"/>
              <c:showCatName val="0"/>
              <c:showSerName val="0"/>
              <c:showPercent val="0"/>
              <c:showBubbleSize val="0"/>
              <c:extLst>
                <c:ext xmlns:c15="http://schemas.microsoft.com/office/drawing/2012/chart" uri="{CE6537A1-D6FC-4f65-9D91-7224C49458BB}">
                  <c15:layout>
                    <c:manualLayout>
                      <c:w val="0.31032373671145891"/>
                      <c:h val="0.46119356102059578"/>
                    </c:manualLayout>
                  </c15:layout>
                  <c15:showDataLabelsRange val="0"/>
                </c:ext>
                <c:ext xmlns:c16="http://schemas.microsoft.com/office/drawing/2014/chart" uri="{C3380CC4-5D6E-409C-BE32-E72D297353CC}">
                  <c16:uniqueId val="{00000001-5CAA-4613-A076-10774813FEFC}"/>
                </c:ext>
              </c:extLst>
            </c:dLbl>
            <c:dLbl>
              <c:idx val="1"/>
              <c:delete val="1"/>
              <c:extLst>
                <c:ext xmlns:c15="http://schemas.microsoft.com/office/drawing/2012/chart" uri="{CE6537A1-D6FC-4f65-9D91-7224C49458BB}"/>
                <c:ext xmlns:c16="http://schemas.microsoft.com/office/drawing/2014/chart" uri="{C3380CC4-5D6E-409C-BE32-E72D297353CC}">
                  <c16:uniqueId val="{00000003-5CAA-4613-A076-10774813FEFC}"/>
                </c:ext>
              </c:extLst>
            </c:dLbl>
            <c:dLbl>
              <c:idx val="2"/>
              <c:delete val="1"/>
              <c:extLst>
                <c:ext xmlns:c15="http://schemas.microsoft.com/office/drawing/2012/chart" uri="{CE6537A1-D6FC-4f65-9D91-7224C49458BB}"/>
                <c:ext xmlns:c16="http://schemas.microsoft.com/office/drawing/2014/chart" uri="{C3380CC4-5D6E-409C-BE32-E72D297353CC}">
                  <c16:uniqueId val="{00000005-5CAA-4613-A076-10774813FEFC}"/>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Sheet2!$A$2:$A$4</c:f>
              <c:strCache>
                <c:ptCount val="3"/>
                <c:pt idx="0">
                  <c:v>US</c:v>
                </c:pt>
                <c:pt idx="1">
                  <c:v>International Developed</c:v>
                </c:pt>
                <c:pt idx="2">
                  <c:v>Emerging Markets</c:v>
                </c:pt>
              </c:strCache>
            </c:strRef>
          </c:cat>
          <c:val>
            <c:numRef>
              <c:f>Sheet2!$B$2:$B$4</c:f>
              <c:numCache>
                <c:formatCode>0%</c:formatCode>
                <c:ptCount val="3"/>
                <c:pt idx="0">
                  <c:v>0.61036409434044547</c:v>
                </c:pt>
                <c:pt idx="1">
                  <c:v>0.28058250770447152</c:v>
                </c:pt>
                <c:pt idx="2">
                  <c:v>0.10905339795508298</c:v>
                </c:pt>
              </c:numCache>
            </c:numRef>
          </c:val>
          <c:extLst>
            <c:ext xmlns:c16="http://schemas.microsoft.com/office/drawing/2014/chart" uri="{C3380CC4-5D6E-409C-BE32-E72D297353CC}">
              <c16:uniqueId val="{00000006-5CAA-4613-A076-10774813FEFC}"/>
            </c:ext>
          </c:extLst>
        </c:ser>
        <c:ser>
          <c:idx val="1"/>
          <c:order val="1"/>
          <c:tx>
            <c:strRef>
              <c:f>Sheet2!$C$1</c:f>
              <c:strCache>
                <c:ptCount val="1"/>
                <c:pt idx="0">
                  <c:v>$market</c:v>
                </c:pt>
              </c:strCache>
            </c:strRef>
          </c:tx>
          <c:cat>
            <c:strRef>
              <c:f>Sheet2!$A$2:$A$4</c:f>
              <c:strCache>
                <c:ptCount val="3"/>
                <c:pt idx="0">
                  <c:v>US</c:v>
                </c:pt>
                <c:pt idx="1">
                  <c:v>International Developed</c:v>
                </c:pt>
                <c:pt idx="2">
                  <c:v>Emerging Markets</c:v>
                </c:pt>
              </c:strCache>
            </c:strRef>
          </c:cat>
          <c:val>
            <c:numRef>
              <c:f>Sheet2!$C$2:$C$4</c:f>
              <c:numCache>
                <c:formatCode>0.0</c:formatCode>
                <c:ptCount val="3"/>
                <c:pt idx="0">
                  <c:v>43.42363294375</c:v>
                </c:pt>
                <c:pt idx="1">
                  <c:v>19.961711276875999</c:v>
                </c:pt>
                <c:pt idx="2">
                  <c:v>7.7584752576040001</c:v>
                </c:pt>
              </c:numCache>
            </c:numRef>
          </c:val>
          <c:extLst>
            <c:ext xmlns:c16="http://schemas.microsoft.com/office/drawing/2014/chart" uri="{C3380CC4-5D6E-409C-BE32-E72D297353CC}">
              <c16:uniqueId val="{00000006-644F-4095-B612-F09CBF8392C8}"/>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499581559567918"/>
          <c:y val="5.3097018226660728E-2"/>
          <c:w val="0.74387323159184582"/>
          <c:h val="0.90438687622051483"/>
        </c:manualLayout>
      </c:layout>
      <c:barChart>
        <c:barDir val="bar"/>
        <c:grouping val="clustered"/>
        <c:varyColors val="0"/>
        <c:ser>
          <c:idx val="0"/>
          <c:order val="0"/>
          <c:spPr>
            <a:solidFill>
              <a:schemeClr val="bg1">
                <a:lumMod val="65000"/>
              </a:schemeClr>
            </a:solidFill>
          </c:spPr>
          <c:invertIfNegative val="0"/>
          <c:dLbls>
            <c:dLbl>
              <c:idx val="6"/>
              <c:tx>
                <c:rich>
                  <a:bodyPr wrap="square" lIns="38100" tIns="19050" rIns="38100" bIns="19050" anchor="ctr">
                    <a:spAutoFit/>
                  </a:bodyPr>
                  <a:lstStyle/>
                  <a:p>
                    <a:pPr>
                      <a:defRPr lang="en-US" sz="900" b="0" i="0" u="none" strike="noStrike" kern="1200" baseline="0">
                        <a:solidFill>
                          <a:prstClr val="black"/>
                        </a:solidFill>
                        <a:latin typeface="+mn-lt"/>
                        <a:ea typeface="+mn-ea"/>
                        <a:cs typeface="+mn-cs"/>
                      </a:defRPr>
                    </a:pPr>
                    <a:fld id="{6C164DDA-14A6-4256-A764-ADF3E7F82D8E}" type="VALUE">
                      <a:rPr lang="en-US" sz="900" b="0" i="0" u="none" strike="noStrike" kern="1200" baseline="0">
                        <a:solidFill>
                          <a:prstClr val="black"/>
                        </a:solidFill>
                        <a:latin typeface="+mn-lt"/>
                        <a:ea typeface="+mn-ea"/>
                        <a:cs typeface="+mn-cs"/>
                      </a:rPr>
                      <a:pPr>
                        <a:defRPr lang="en-US" sz="900" b="0" i="0" u="none" strike="noStrike" kern="1200" baseline="0">
                          <a:solidFill>
                            <a:prstClr val="black"/>
                          </a:solidFill>
                          <a:latin typeface="+mn-lt"/>
                          <a:ea typeface="+mn-ea"/>
                          <a:cs typeface="+mn-cs"/>
                        </a:defRPr>
                      </a:pPr>
                      <a:t>[VALUE]</a:t>
                    </a:fld>
                    <a:endParaRPr lang="en-US"/>
                  </a:p>
                </c:rich>
              </c:tx>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5142-4754-A90B-1C5174AA2F3C}"/>
                </c:ext>
              </c:extLst>
            </c:dLbl>
            <c:spPr>
              <a:noFill/>
              <a:ln>
                <a:noFill/>
              </a:ln>
              <a:effectLst/>
            </c:spPr>
            <c:txPr>
              <a:bodyPr wrap="square" lIns="38100" tIns="19050" rIns="38100" bIns="19050" anchor="ctr">
                <a:spAutoFit/>
              </a:bodyPr>
              <a:lstStyle/>
              <a:p>
                <a:pPr>
                  <a:defRPr sz="9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Sheet1!$A$2:$A$8</c:f>
              <c:strCache>
                <c:ptCount val="7"/>
                <c:pt idx="0">
                  <c:v>Large Growth</c:v>
                </c:pt>
                <c:pt idx="1">
                  <c:v>Large Cap</c:v>
                </c:pt>
                <c:pt idx="2">
                  <c:v>Marketwide</c:v>
                </c:pt>
                <c:pt idx="3">
                  <c:v>Small Growth</c:v>
                </c:pt>
                <c:pt idx="4">
                  <c:v>Small Cap</c:v>
                </c:pt>
                <c:pt idx="5">
                  <c:v>Large Value</c:v>
                </c:pt>
                <c:pt idx="6">
                  <c:v>Small Value</c:v>
                </c:pt>
              </c:strCache>
            </c:strRef>
          </c:cat>
          <c:val>
            <c:numRef>
              <c:f>Sheet1!$B$2:$B$8</c:f>
              <c:numCache>
                <c:formatCode>0.00</c:formatCode>
                <c:ptCount val="7"/>
                <c:pt idx="0">
                  <c:v>12.81</c:v>
                </c:pt>
                <c:pt idx="1">
                  <c:v>8.58</c:v>
                </c:pt>
                <c:pt idx="2">
                  <c:v>8.39</c:v>
                </c:pt>
                <c:pt idx="3">
                  <c:v>7.05</c:v>
                </c:pt>
                <c:pt idx="4">
                  <c:v>5.21</c:v>
                </c:pt>
                <c:pt idx="5">
                  <c:v>4.07</c:v>
                </c:pt>
                <c:pt idx="6">
                  <c:v>3.18</c:v>
                </c:pt>
              </c:numCache>
            </c:numRef>
          </c:val>
          <c:extLst>
            <c:ext xmlns:c16="http://schemas.microsoft.com/office/drawing/2014/chart" uri="{C3380CC4-5D6E-409C-BE32-E72D297353CC}">
              <c16:uniqueId val="{00000001-AA2F-489B-82BE-2AE279E1A13C}"/>
            </c:ext>
          </c:extLst>
        </c:ser>
        <c:dLbls>
          <c:showLegendKey val="0"/>
          <c:showVal val="1"/>
          <c:showCatName val="0"/>
          <c:showSerName val="0"/>
          <c:showPercent val="0"/>
          <c:showBubbleSize val="0"/>
        </c:dLbls>
        <c:gapWidth val="30"/>
        <c:overlap val="100"/>
        <c:axId val="45522304"/>
        <c:axId val="45532288"/>
      </c:barChart>
      <c:dateAx>
        <c:axId val="45522304"/>
        <c:scaling>
          <c:orientation val="maxMin"/>
        </c:scaling>
        <c:delete val="0"/>
        <c:axPos val="l"/>
        <c:numFmt formatCode="General" sourceLinked="0"/>
        <c:majorTickMark val="none"/>
        <c:minorTickMark val="none"/>
        <c:tickLblPos val="low"/>
        <c:spPr>
          <a:ln w="6350">
            <a:solidFill>
              <a:schemeClr val="bg1">
                <a:lumMod val="65000"/>
              </a:schemeClr>
            </a:solidFill>
          </a:ln>
        </c:spPr>
        <c:txPr>
          <a:bodyPr wrap="none"/>
          <a:lstStyle/>
          <a:p>
            <a:pPr>
              <a:defRPr sz="900">
                <a:solidFill>
                  <a:schemeClr val="tx1"/>
                </a:solidFill>
                <a:latin typeface="Arial" pitchFamily="34" charset="0"/>
                <a:cs typeface="Arial" pitchFamily="34" charset="0"/>
              </a:defRPr>
            </a:pPr>
            <a:endParaRPr lang="en-US"/>
          </a:p>
        </c:txPr>
        <c:crossAx val="45532288"/>
        <c:crosses val="autoZero"/>
        <c:auto val="0"/>
        <c:lblOffset val="50"/>
        <c:baseTimeUnit val="days"/>
        <c:majorUnit val="1"/>
      </c:dateAx>
      <c:valAx>
        <c:axId val="45532288"/>
        <c:scaling>
          <c:orientation val="minMax"/>
          <c:max val="15.3"/>
          <c:min val="-3"/>
        </c:scaling>
        <c:delete val="0"/>
        <c:axPos val="b"/>
        <c:numFmt formatCode="0.00" sourceLinked="1"/>
        <c:majorTickMark val="out"/>
        <c:minorTickMark val="none"/>
        <c:tickLblPos val="none"/>
        <c:spPr>
          <a:ln>
            <a:noFill/>
          </a:ln>
        </c:spPr>
        <c:crossAx val="45522304"/>
        <c:crosses val="max"/>
        <c:crossBetween val="between"/>
        <c:majorUnit val="1.0000000000000002E-2"/>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732677404656923"/>
          <c:y val="0.15287661709403791"/>
          <c:w val="0.78951947931050814"/>
          <c:h val="0.72673620830240115"/>
        </c:manualLayout>
      </c:layout>
      <c:barChart>
        <c:barDir val="bar"/>
        <c:grouping val="clustered"/>
        <c:varyColors val="0"/>
        <c:ser>
          <c:idx val="1"/>
          <c:order val="0"/>
          <c:tx>
            <c:strRef>
              <c:f>Sheet1!$B$2</c:f>
              <c:strCache>
                <c:ptCount val="1"/>
                <c:pt idx="0">
                  <c:v>Local currency</c:v>
                </c:pt>
              </c:strCache>
            </c:strRef>
          </c:tx>
          <c:spPr>
            <a:solidFill>
              <a:schemeClr val="bg1">
                <a:lumMod val="85000"/>
              </a:schemeClr>
            </a:solidFill>
          </c:spPr>
          <c:invertIfNegative val="0"/>
          <c:dLbls>
            <c:spPr>
              <a:noFill/>
              <a:ln>
                <a:noFill/>
              </a:ln>
              <a:effectLst/>
            </c:spPr>
            <c:txPr>
              <a:bodyPr wrap="square" lIns="38100" tIns="19050" rIns="38100" bIns="19050" anchor="ctr">
                <a:spAutoFit/>
              </a:bodyPr>
              <a:lstStyle/>
              <a:p>
                <a:pPr>
                  <a:defRPr>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Value</c:v>
                </c:pt>
                <c:pt idx="1">
                  <c:v>Large Cap</c:v>
                </c:pt>
                <c:pt idx="2">
                  <c:v>Growth</c:v>
                </c:pt>
                <c:pt idx="3">
                  <c:v>Small Cap</c:v>
                </c:pt>
              </c:strCache>
            </c:strRef>
          </c:cat>
          <c:val>
            <c:numRef>
              <c:f>Sheet1!$B$3:$B$6</c:f>
              <c:numCache>
                <c:formatCode>#,##0.00;\-#,##0.00</c:formatCode>
                <c:ptCount val="4"/>
                <c:pt idx="0">
                  <c:v>4.09</c:v>
                </c:pt>
                <c:pt idx="1">
                  <c:v>3.98</c:v>
                </c:pt>
                <c:pt idx="2">
                  <c:v>3.89</c:v>
                </c:pt>
                <c:pt idx="3">
                  <c:v>2.5099999999999998</c:v>
                </c:pt>
              </c:numCache>
            </c:numRef>
          </c:val>
          <c:extLst>
            <c:ext xmlns:c16="http://schemas.microsoft.com/office/drawing/2014/chart" uri="{C3380CC4-5D6E-409C-BE32-E72D297353CC}">
              <c16:uniqueId val="{00000001-5981-4A91-9E45-5E693FB7967F}"/>
            </c:ext>
          </c:extLst>
        </c:ser>
        <c:ser>
          <c:idx val="3"/>
          <c:order val="1"/>
          <c:tx>
            <c:strRef>
              <c:f>Sheet1!$C$2</c:f>
              <c:strCache>
                <c:ptCount val="1"/>
                <c:pt idx="0">
                  <c:v>US currency</c:v>
                </c:pt>
              </c:strCache>
            </c:strRef>
          </c:tx>
          <c:spPr>
            <a:solidFill>
              <a:schemeClr val="bg1">
                <a:lumMod val="65000"/>
              </a:schemeClr>
            </a:solidFill>
          </c:spPr>
          <c:invertIfNegative val="0"/>
          <c:dLbls>
            <c:dLbl>
              <c:idx val="1"/>
              <c:layout>
                <c:manualLayout>
                  <c:x val="1.6994275383924284E-6"/>
                  <c:y val="3.4228236926334748E-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7DA-441F-AAAC-E1C291D4ED10}"/>
                </c:ext>
              </c:extLst>
            </c:dLbl>
            <c:numFmt formatCode="0.00;\-0.00;;" sourceLinked="0"/>
            <c:spPr>
              <a:noFill/>
              <a:ln>
                <a:noFill/>
              </a:ln>
              <a:effectLst/>
            </c:spPr>
            <c:txPr>
              <a:bodyPr/>
              <a:lstStyle/>
              <a:p>
                <a:pPr>
                  <a:defRPr>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Sheet1!$C$3:$C$6</c:f>
              <c:numCache>
                <c:formatCode>#,##0.00;\-#,##0.00</c:formatCode>
                <c:ptCount val="4"/>
                <c:pt idx="0">
                  <c:v>3.12</c:v>
                </c:pt>
                <c:pt idx="1">
                  <c:v>3.03</c:v>
                </c:pt>
                <c:pt idx="2">
                  <c:v>2.96</c:v>
                </c:pt>
                <c:pt idx="3">
                  <c:v>0.49</c:v>
                </c:pt>
              </c:numCache>
            </c:numRef>
          </c:val>
          <c:extLst>
            <c:ext xmlns:c16="http://schemas.microsoft.com/office/drawing/2014/chart" uri="{C3380CC4-5D6E-409C-BE32-E72D297353CC}">
              <c16:uniqueId val="{00000003-5981-4A91-9E45-5E693FB7967F}"/>
            </c:ext>
          </c:extLst>
        </c:ser>
        <c:dLbls>
          <c:showLegendKey val="0"/>
          <c:showVal val="0"/>
          <c:showCatName val="0"/>
          <c:showSerName val="0"/>
          <c:showPercent val="0"/>
          <c:showBubbleSize val="0"/>
        </c:dLbls>
        <c:gapWidth val="79"/>
        <c:axId val="45320832"/>
        <c:axId val="45344256"/>
      </c:barChart>
      <c:catAx>
        <c:axId val="45320832"/>
        <c:scaling>
          <c:orientation val="maxMin"/>
        </c:scaling>
        <c:delete val="0"/>
        <c:axPos val="l"/>
        <c:numFmt formatCode="General" sourceLinked="0"/>
        <c:majorTickMark val="none"/>
        <c:minorTickMark val="none"/>
        <c:tickLblPos val="low"/>
        <c:spPr>
          <a:ln w="6350">
            <a:solidFill>
              <a:schemeClr val="bg1">
                <a:lumMod val="65000"/>
              </a:schemeClr>
            </a:solidFill>
          </a:ln>
        </c:spPr>
        <c:crossAx val="45344256"/>
        <c:crosses val="autoZero"/>
        <c:auto val="1"/>
        <c:lblAlgn val="ctr"/>
        <c:lblOffset val="100"/>
        <c:noMultiLvlLbl val="0"/>
      </c:catAx>
      <c:valAx>
        <c:axId val="45344256"/>
        <c:scaling>
          <c:orientation val="minMax"/>
          <c:min val="0"/>
        </c:scaling>
        <c:delete val="0"/>
        <c:axPos val="b"/>
        <c:numFmt formatCode="#,##0.00;\-#,##0.00" sourceLinked="1"/>
        <c:majorTickMark val="none"/>
        <c:minorTickMark val="none"/>
        <c:tickLblPos val="none"/>
        <c:spPr>
          <a:ln>
            <a:noFill/>
          </a:ln>
        </c:spPr>
        <c:crossAx val="45320832"/>
        <c:crosses val="max"/>
        <c:crossBetween val="between"/>
      </c:valAx>
    </c:plotArea>
    <c:legend>
      <c:legendPos val="t"/>
      <c:layout>
        <c:manualLayout>
          <c:xMode val="edge"/>
          <c:yMode val="edge"/>
          <c:x val="0.54155298597915635"/>
          <c:y val="3.3809891808346211E-2"/>
          <c:w val="0.42137539116226669"/>
          <c:h val="7.7035971595127123E-2"/>
        </c:manualLayout>
      </c:layout>
      <c:overlay val="0"/>
      <c:txPr>
        <a:bodyPr/>
        <a:lstStyle/>
        <a:p>
          <a:pPr>
            <a:defRPr>
              <a:solidFill>
                <a:schemeClr val="tx1">
                  <a:lumMod val="65000"/>
                  <a:lumOff val="35000"/>
                </a:schemeClr>
              </a:solidFill>
            </a:defRPr>
          </a:pPr>
          <a:endParaRPr lang="en-US"/>
        </a:p>
      </c:txPr>
    </c:legend>
    <c:plotVisOnly val="1"/>
    <c:dispBlanksAs val="gap"/>
    <c:showDLblsOverMax val="0"/>
  </c:chart>
  <c:txPr>
    <a:bodyPr/>
    <a:lstStyle/>
    <a:p>
      <a:pPr>
        <a:defRPr sz="900">
          <a:solidFill>
            <a:schemeClr val="tx1"/>
          </a:solidFill>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40681485450999672"/>
          <c:y val="0.10644203101903275"/>
          <c:w val="0.37807622825384374"/>
          <c:h val="0.76665596813068571"/>
        </c:manualLayout>
      </c:layout>
      <c:pieChart>
        <c:varyColors val="1"/>
        <c:ser>
          <c:idx val="0"/>
          <c:order val="0"/>
          <c:tx>
            <c:strRef>
              <c:f>Sheet2!$B$2</c:f>
              <c:strCache>
                <c:ptCount val="1"/>
                <c:pt idx="0">
                  <c:v>Percent</c:v>
                </c:pt>
              </c:strCache>
            </c:strRef>
          </c:tx>
          <c:spPr>
            <a:solidFill>
              <a:schemeClr val="bg1">
                <a:lumMod val="75000"/>
              </a:schemeClr>
            </a:solidFill>
            <a:ln>
              <a:noFill/>
            </a:ln>
            <a:effectLst/>
          </c:spPr>
          <c:dPt>
            <c:idx val="0"/>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1-7A4C-4803-A5BA-A2934028544E}"/>
              </c:ext>
            </c:extLst>
          </c:dPt>
          <c:dPt>
            <c:idx val="1"/>
            <c:bubble3D val="0"/>
            <c:spPr>
              <a:solidFill>
                <a:schemeClr val="accent4"/>
              </a:solidFill>
              <a:ln>
                <a:solidFill>
                  <a:schemeClr val="accent4"/>
                </a:solidFill>
              </a:ln>
              <a:effectLst/>
            </c:spPr>
            <c:extLst>
              <c:ext xmlns:c16="http://schemas.microsoft.com/office/drawing/2014/chart" uri="{C3380CC4-5D6E-409C-BE32-E72D297353CC}">
                <c16:uniqueId val="{00000003-7A4C-4803-A5BA-A2934028544E}"/>
              </c:ext>
            </c:extLst>
          </c:dPt>
          <c:dPt>
            <c:idx val="2"/>
            <c:bubble3D val="0"/>
            <c:extLst>
              <c:ext xmlns:c16="http://schemas.microsoft.com/office/drawing/2014/chart" uri="{C3380CC4-5D6E-409C-BE32-E72D297353CC}">
                <c16:uniqueId val="{00000004-7A4C-4803-A5BA-A2934028544E}"/>
              </c:ext>
            </c:extLst>
          </c:dPt>
          <c:dLbls>
            <c:dLbl>
              <c:idx val="0"/>
              <c:delete val="1"/>
              <c:extLst>
                <c:ext xmlns:c15="http://schemas.microsoft.com/office/drawing/2012/chart" uri="{CE6537A1-D6FC-4f65-9D91-7224C49458BB}"/>
                <c:ext xmlns:c16="http://schemas.microsoft.com/office/drawing/2014/chart" uri="{C3380CC4-5D6E-409C-BE32-E72D297353CC}">
                  <c16:uniqueId val="{00000001-7A4C-4803-A5BA-A2934028544E}"/>
                </c:ext>
              </c:extLst>
            </c:dLbl>
            <c:dLbl>
              <c:idx val="1"/>
              <c:layout>
                <c:manualLayout>
                  <c:x val="-5.5309404504748387E-3"/>
                  <c:y val="-3.6569948540602061E-2"/>
                </c:manualLayout>
              </c:layout>
              <c:tx>
                <c:rich>
                  <a:bodyPr/>
                  <a:lstStyle/>
                  <a:p>
                    <a:pPr algn="l">
                      <a:defRPr/>
                    </a:pPr>
                    <a:r>
                      <a:rPr lang="en-US" sz="3200" dirty="0">
                        <a:solidFill>
                          <a:schemeClr val="accent4"/>
                        </a:solidFill>
                      </a:rPr>
                      <a:t>28%</a:t>
                    </a:r>
                  </a:p>
                  <a:p>
                    <a:pPr algn="l">
                      <a:defRPr/>
                    </a:pPr>
                    <a:r>
                      <a:rPr lang="en-US" sz="900" b="1" dirty="0">
                        <a:solidFill>
                          <a:schemeClr val="tx1">
                            <a:lumMod val="50000"/>
                            <a:lumOff val="50000"/>
                          </a:schemeClr>
                        </a:solidFill>
                      </a:rPr>
                      <a:t>International Developed Market</a:t>
                    </a:r>
                  </a:p>
                  <a:p>
                    <a:pPr algn="l">
                      <a:defRPr/>
                    </a:pPr>
                    <a:r>
                      <a:rPr lang="en-US" sz="900" dirty="0">
                        <a:solidFill>
                          <a:schemeClr val="tx1">
                            <a:lumMod val="50000"/>
                            <a:lumOff val="50000"/>
                          </a:schemeClr>
                        </a:solidFill>
                      </a:rPr>
                      <a:t>$20.0 trillion</a:t>
                    </a:r>
                  </a:p>
                </c:rich>
              </c:tx>
              <c:numFmt formatCode="0%" sourceLinked="0"/>
              <c:spPr>
                <a:noFill/>
                <a:ln>
                  <a:noFill/>
                </a:ln>
                <a:effectLst/>
              </c:spPr>
              <c:showLegendKey val="0"/>
              <c:showVal val="0"/>
              <c:showCatName val="0"/>
              <c:showSerName val="0"/>
              <c:showPercent val="0"/>
              <c:showBubbleSize val="0"/>
              <c:extLst>
                <c:ext xmlns:c15="http://schemas.microsoft.com/office/drawing/2012/chart" uri="{CE6537A1-D6FC-4f65-9D91-7224C49458BB}">
                  <c15:layout>
                    <c:manualLayout>
                      <c:w val="0.33956792203702579"/>
                      <c:h val="0.58897793132884224"/>
                    </c:manualLayout>
                  </c15:layout>
                  <c15:showDataLabelsRange val="0"/>
                </c:ext>
                <c:ext xmlns:c16="http://schemas.microsoft.com/office/drawing/2014/chart" uri="{C3380CC4-5D6E-409C-BE32-E72D297353CC}">
                  <c16:uniqueId val="{00000003-7A4C-4803-A5BA-A2934028544E}"/>
                </c:ext>
              </c:extLst>
            </c:dLbl>
            <c:dLbl>
              <c:idx val="2"/>
              <c:delete val="1"/>
              <c:extLst>
                <c:ext xmlns:c15="http://schemas.microsoft.com/office/drawing/2012/chart" uri="{CE6537A1-D6FC-4f65-9D91-7224C49458BB}"/>
                <c:ext xmlns:c16="http://schemas.microsoft.com/office/drawing/2014/chart" uri="{C3380CC4-5D6E-409C-BE32-E72D297353CC}">
                  <c16:uniqueId val="{00000004-7A4C-4803-A5BA-A2934028544E}"/>
                </c:ext>
              </c:extLst>
            </c:dLbl>
            <c:spPr>
              <a:noFill/>
              <a:ln>
                <a:noFill/>
              </a:ln>
              <a:effectLst/>
            </c:spPr>
            <c:txPr>
              <a:bodyPr/>
              <a:lstStyle/>
              <a:p>
                <a:pPr algn="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Sheet2!$A$2:$A$5</c:f>
              <c:strCache>
                <c:ptCount val="4"/>
                <c:pt idx="0">
                  <c:v>MARKET</c:v>
                </c:pt>
                <c:pt idx="1">
                  <c:v>US</c:v>
                </c:pt>
                <c:pt idx="2">
                  <c:v>International Developed</c:v>
                </c:pt>
                <c:pt idx="3">
                  <c:v>Emerging Markets</c:v>
                </c:pt>
              </c:strCache>
            </c:strRef>
          </c:cat>
          <c:val>
            <c:numRef>
              <c:f>Sheet2!$B$3:$B$5</c:f>
              <c:numCache>
                <c:formatCode>0%</c:formatCode>
                <c:ptCount val="3"/>
                <c:pt idx="0">
                  <c:v>0.61036409434044547</c:v>
                </c:pt>
                <c:pt idx="1">
                  <c:v>0.28058250770447152</c:v>
                </c:pt>
                <c:pt idx="2">
                  <c:v>0.10905339795508298</c:v>
                </c:pt>
              </c:numCache>
            </c:numRef>
          </c:val>
          <c:extLst>
            <c:ext xmlns:c16="http://schemas.microsoft.com/office/drawing/2014/chart" uri="{C3380CC4-5D6E-409C-BE32-E72D297353CC}">
              <c16:uniqueId val="{00000005-7A4C-4803-A5BA-A2934028544E}"/>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37056659480606"/>
          <c:y val="0.15287661709403791"/>
          <c:w val="0.70412931955233271"/>
          <c:h val="0.70741627012620323"/>
        </c:manualLayout>
      </c:layout>
      <c:barChart>
        <c:barDir val="bar"/>
        <c:grouping val="clustered"/>
        <c:varyColors val="0"/>
        <c:ser>
          <c:idx val="0"/>
          <c:order val="0"/>
          <c:tx>
            <c:strRef>
              <c:f>Sheet1!$B$2</c:f>
              <c:strCache>
                <c:ptCount val="1"/>
                <c:pt idx="0">
                  <c:v>Local currency</c:v>
                </c:pt>
              </c:strCache>
            </c:strRef>
          </c:tx>
          <c:spPr>
            <a:solidFill>
              <a:schemeClr val="bg1">
                <a:lumMod val="85000"/>
              </a:schemeClr>
            </a:solidFill>
          </c:spPr>
          <c:invertIfNegative val="0"/>
          <c:dLbls>
            <c:numFmt formatCode="0.00;\-0.00;" sourceLinked="0"/>
            <c:spPr>
              <a:noFill/>
              <a:ln>
                <a:noFill/>
              </a:ln>
              <a:effectLst/>
            </c:spPr>
            <c:txPr>
              <a:bodyPr/>
              <a:lstStyle/>
              <a:p>
                <a:pPr>
                  <a:defRPr baseline="0">
                    <a:solidFill>
                      <a:srgbClr val="C00000"/>
                    </a:solidFill>
                    <a:latin typeface="+mn-lt"/>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Sheet1!$A$3:$A$6</c:f>
              <c:strCache>
                <c:ptCount val="4"/>
                <c:pt idx="0">
                  <c:v>Small Cap</c:v>
                </c:pt>
                <c:pt idx="1">
                  <c:v>Value</c:v>
                </c:pt>
                <c:pt idx="2">
                  <c:v>Large Cap</c:v>
                </c:pt>
                <c:pt idx="3">
                  <c:v>Growth</c:v>
                </c:pt>
              </c:strCache>
            </c:strRef>
          </c:cat>
          <c:val>
            <c:numRef>
              <c:f>Sheet1!$B$3:$B$6</c:f>
              <c:numCache>
                <c:formatCode>0.00</c:formatCode>
                <c:ptCount val="4"/>
                <c:pt idx="0">
                  <c:v>0</c:v>
                </c:pt>
                <c:pt idx="1">
                  <c:v>0</c:v>
                </c:pt>
                <c:pt idx="2">
                  <c:v>0</c:v>
                </c:pt>
                <c:pt idx="3">
                  <c:v>0</c:v>
                </c:pt>
              </c:numCache>
            </c:numRef>
          </c:val>
          <c:extLst>
            <c:ext xmlns:c16="http://schemas.microsoft.com/office/drawing/2014/chart" uri="{C3380CC4-5D6E-409C-BE32-E72D297353CC}">
              <c16:uniqueId val="{00000000-724D-4F7C-9E01-78C73313BAE0}"/>
            </c:ext>
          </c:extLst>
        </c:ser>
        <c:ser>
          <c:idx val="1"/>
          <c:order val="1"/>
          <c:tx>
            <c:strRef>
              <c:f>Sheet1!$C$2</c:f>
              <c:strCache>
                <c:ptCount val="1"/>
                <c:pt idx="0">
                  <c:v>Local currency</c:v>
                </c:pt>
              </c:strCache>
            </c:strRef>
          </c:tx>
          <c:spPr>
            <a:solidFill>
              <a:schemeClr val="bg1">
                <a:lumMod val="85000"/>
              </a:schemeClr>
            </a:solidFill>
          </c:spPr>
          <c:invertIfNegative val="0"/>
          <c:dLbls>
            <c:numFmt formatCode="0.00;[Red]\-0.00;;" sourceLinked="0"/>
            <c:spPr>
              <a:noFill/>
              <a:ln>
                <a:noFill/>
              </a:ln>
              <a:effectLst/>
            </c:spPr>
            <c:txPr>
              <a:bodyPr/>
              <a:lstStyle/>
              <a:p>
                <a:pPr>
                  <a:defRPr>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Sheet1!$A$3:$A$6</c:f>
              <c:strCache>
                <c:ptCount val="4"/>
                <c:pt idx="0">
                  <c:v>Small Cap</c:v>
                </c:pt>
                <c:pt idx="1">
                  <c:v>Value</c:v>
                </c:pt>
                <c:pt idx="2">
                  <c:v>Large Cap</c:v>
                </c:pt>
                <c:pt idx="3">
                  <c:v>Growth</c:v>
                </c:pt>
              </c:strCache>
            </c:strRef>
          </c:cat>
          <c:val>
            <c:numRef>
              <c:f>Sheet1!$C$3:$C$6</c:f>
              <c:numCache>
                <c:formatCode>0.00</c:formatCode>
                <c:ptCount val="4"/>
                <c:pt idx="0">
                  <c:v>7.58</c:v>
                </c:pt>
                <c:pt idx="1">
                  <c:v>3.25</c:v>
                </c:pt>
                <c:pt idx="2">
                  <c:v>1.71</c:v>
                </c:pt>
                <c:pt idx="3">
                  <c:v>0.24</c:v>
                </c:pt>
              </c:numCache>
            </c:numRef>
          </c:val>
          <c:extLst>
            <c:ext xmlns:c16="http://schemas.microsoft.com/office/drawing/2014/chart" uri="{C3380CC4-5D6E-409C-BE32-E72D297353CC}">
              <c16:uniqueId val="{00000001-724D-4F7C-9E01-78C73313BAE0}"/>
            </c:ext>
          </c:extLst>
        </c:ser>
        <c:ser>
          <c:idx val="2"/>
          <c:order val="2"/>
          <c:tx>
            <c:strRef>
              <c:f>Sheet1!$D$2</c:f>
              <c:strCache>
                <c:ptCount val="1"/>
                <c:pt idx="0">
                  <c:v>US currency</c:v>
                </c:pt>
              </c:strCache>
            </c:strRef>
          </c:tx>
          <c:spPr>
            <a:solidFill>
              <a:schemeClr val="bg1">
                <a:lumMod val="65000"/>
              </a:schemeClr>
            </a:solidFill>
          </c:spPr>
          <c:invertIfNegative val="0"/>
          <c:dLbls>
            <c:numFmt formatCode="0.00;\-0.00;;" sourceLinked="0"/>
            <c:spPr>
              <a:noFill/>
              <a:ln>
                <a:noFill/>
              </a:ln>
              <a:effectLst/>
            </c:spPr>
            <c:txPr>
              <a:bodyPr wrap="square" lIns="38100" tIns="19050" rIns="38100" bIns="19050" anchor="ctr">
                <a:spAutoFit/>
              </a:bodyPr>
              <a:lstStyle/>
              <a:p>
                <a:pPr>
                  <a:defRPr baseline="0">
                    <a:solidFill>
                      <a:srgbClr val="C00000"/>
                    </a:solidFill>
                    <a:latin typeface="+mn-lt"/>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Sheet1!$D$3:$D$6</c:f>
              <c:numCache>
                <c:formatCode>0.00</c:formatCode>
                <c:ptCount val="4"/>
                <c:pt idx="0">
                  <c:v>0</c:v>
                </c:pt>
                <c:pt idx="1">
                  <c:v>0</c:v>
                </c:pt>
                <c:pt idx="2">
                  <c:v>0</c:v>
                </c:pt>
              </c:numCache>
            </c:numRef>
          </c:val>
          <c:extLst>
            <c:ext xmlns:c16="http://schemas.microsoft.com/office/drawing/2014/chart" uri="{C3380CC4-5D6E-409C-BE32-E72D297353CC}">
              <c16:uniqueId val="{00000002-724D-4F7C-9E01-78C73313BAE0}"/>
            </c:ext>
          </c:extLst>
        </c:ser>
        <c:ser>
          <c:idx val="3"/>
          <c:order val="3"/>
          <c:tx>
            <c:strRef>
              <c:f>Sheet1!$E$2</c:f>
              <c:strCache>
                <c:ptCount val="1"/>
                <c:pt idx="0">
                  <c:v>US currency</c:v>
                </c:pt>
              </c:strCache>
            </c:strRef>
          </c:tx>
          <c:spPr>
            <a:solidFill>
              <a:schemeClr val="bg1">
                <a:lumMod val="65000"/>
              </a:schemeClr>
            </a:solidFill>
          </c:spPr>
          <c:invertIfNegative val="0"/>
          <c:dLbls>
            <c:dLbl>
              <c:idx val="3"/>
              <c:tx>
                <c:rich>
                  <a:bodyPr/>
                  <a:lstStyle/>
                  <a:p>
                    <a:fld id="{706D1A7E-1BD5-4DE1-B9C4-67302AF13655}" type="VALUE">
                      <a:rPr lang="en-US">
                        <a:solidFill>
                          <a:srgbClr val="C00000"/>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02C7-4B29-8126-17EBA51A1D77}"/>
                </c:ext>
              </c:extLst>
            </c:dLbl>
            <c:numFmt formatCode="0.00;[Red]\-0.00;;" sourceLinked="0"/>
            <c:spPr>
              <a:noFill/>
              <a:ln>
                <a:noFill/>
              </a:ln>
              <a:effectLst/>
            </c:spPr>
            <c:txPr>
              <a:bodyPr/>
              <a:lstStyle/>
              <a:p>
                <a:pPr>
                  <a:defRPr>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Sheet1!$E$3:$E$6</c:f>
              <c:numCache>
                <c:formatCode>0.00</c:formatCode>
                <c:ptCount val="4"/>
                <c:pt idx="0">
                  <c:v>6.39</c:v>
                </c:pt>
                <c:pt idx="1">
                  <c:v>2.5299999999999998</c:v>
                </c:pt>
                <c:pt idx="2">
                  <c:v>0.9</c:v>
                </c:pt>
                <c:pt idx="3">
                  <c:v>-0.65</c:v>
                </c:pt>
              </c:numCache>
            </c:numRef>
          </c:val>
          <c:extLst>
            <c:ext xmlns:c16="http://schemas.microsoft.com/office/drawing/2014/chart" uri="{C3380CC4-5D6E-409C-BE32-E72D297353CC}">
              <c16:uniqueId val="{00000003-724D-4F7C-9E01-78C73313BAE0}"/>
            </c:ext>
          </c:extLst>
        </c:ser>
        <c:dLbls>
          <c:showLegendKey val="0"/>
          <c:showVal val="0"/>
          <c:showCatName val="0"/>
          <c:showSerName val="0"/>
          <c:showPercent val="0"/>
          <c:showBubbleSize val="0"/>
        </c:dLbls>
        <c:gapWidth val="0"/>
        <c:overlap val="50"/>
        <c:axId val="45320832"/>
        <c:axId val="45344256"/>
      </c:barChart>
      <c:catAx>
        <c:axId val="45320832"/>
        <c:scaling>
          <c:orientation val="maxMin"/>
        </c:scaling>
        <c:delete val="0"/>
        <c:axPos val="l"/>
        <c:numFmt formatCode="General" sourceLinked="0"/>
        <c:majorTickMark val="none"/>
        <c:minorTickMark val="none"/>
        <c:tickLblPos val="low"/>
        <c:spPr>
          <a:ln w="6350">
            <a:solidFill>
              <a:schemeClr val="bg1">
                <a:lumMod val="65000"/>
              </a:schemeClr>
            </a:solidFill>
          </a:ln>
        </c:spPr>
        <c:crossAx val="45344256"/>
        <c:crosses val="autoZero"/>
        <c:auto val="1"/>
        <c:lblAlgn val="ctr"/>
        <c:lblOffset val="100"/>
        <c:noMultiLvlLbl val="0"/>
      </c:catAx>
      <c:valAx>
        <c:axId val="45344256"/>
        <c:scaling>
          <c:orientation val="minMax"/>
        </c:scaling>
        <c:delete val="0"/>
        <c:axPos val="b"/>
        <c:numFmt formatCode="0.00" sourceLinked="1"/>
        <c:majorTickMark val="none"/>
        <c:minorTickMark val="none"/>
        <c:tickLblPos val="none"/>
        <c:spPr>
          <a:ln>
            <a:noFill/>
          </a:ln>
        </c:spPr>
        <c:crossAx val="45320832"/>
        <c:crosses val="max"/>
        <c:crossBetween val="between"/>
      </c:valAx>
    </c:plotArea>
    <c:legend>
      <c:legendPos val="t"/>
      <c:legendEntry>
        <c:idx val="1"/>
        <c:delete val="1"/>
      </c:legendEntry>
      <c:legendEntry>
        <c:idx val="2"/>
        <c:delete val="1"/>
      </c:legendEntry>
      <c:layout>
        <c:manualLayout>
          <c:xMode val="edge"/>
          <c:yMode val="edge"/>
          <c:x val="0.52996426851921885"/>
          <c:y val="2.5664712361109426E-2"/>
          <c:w val="0.4127985847603482"/>
          <c:h val="9.0715476639608605E-2"/>
        </c:manualLayout>
      </c:layout>
      <c:overlay val="0"/>
      <c:txPr>
        <a:bodyPr/>
        <a:lstStyle/>
        <a:p>
          <a:pPr>
            <a:defRPr>
              <a:solidFill>
                <a:schemeClr val="tx1">
                  <a:lumMod val="65000"/>
                  <a:lumOff val="35000"/>
                </a:schemeClr>
              </a:solidFill>
            </a:defRPr>
          </a:pPr>
          <a:endParaRPr lang="en-US"/>
        </a:p>
      </c:txPr>
    </c:legend>
    <c:plotVisOnly val="1"/>
    <c:dispBlanksAs val="gap"/>
    <c:showDLblsOverMax val="0"/>
  </c:chart>
  <c:txPr>
    <a:bodyPr/>
    <a:lstStyle/>
    <a:p>
      <a:pPr>
        <a:defRPr sz="9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0.09552</cdr:x>
      <cdr:y>0.68133</cdr:y>
    </cdr:from>
    <cdr:to>
      <cdr:x>0.19546</cdr:x>
      <cdr:y>0.76731</cdr:y>
    </cdr:to>
    <cdr:sp macro="" textlink="">
      <cdr:nvSpPr>
        <cdr:cNvPr id="2" name="TextBox 1"/>
        <cdr:cNvSpPr txBox="1"/>
      </cdr:nvSpPr>
      <cdr:spPr>
        <a:xfrm xmlns:a="http://schemas.openxmlformats.org/drawingml/2006/main">
          <a:off x="849629" y="3723728"/>
          <a:ext cx="889000" cy="4699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0.09552</cdr:x>
      <cdr:y>0.68133</cdr:y>
    </cdr:from>
    <cdr:to>
      <cdr:x>0.19546</cdr:x>
      <cdr:y>0.76731</cdr:y>
    </cdr:to>
    <cdr:sp macro="" textlink="">
      <cdr:nvSpPr>
        <cdr:cNvPr id="2" name="TextBox 1"/>
        <cdr:cNvSpPr txBox="1"/>
      </cdr:nvSpPr>
      <cdr:spPr>
        <a:xfrm xmlns:a="http://schemas.openxmlformats.org/drawingml/2006/main">
          <a:off x="849629" y="3723728"/>
          <a:ext cx="889000" cy="4699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0.06881</cdr:x>
      <cdr:y>0.84373</cdr:y>
    </cdr:from>
    <cdr:to>
      <cdr:x>0.14262</cdr:x>
      <cdr:y>0.89793</cdr:y>
    </cdr:to>
    <cdr:sp macro="" textlink="">
      <cdr:nvSpPr>
        <cdr:cNvPr id="6" name="TextBox 16"/>
        <cdr:cNvSpPr txBox="1"/>
      </cdr:nvSpPr>
      <cdr:spPr>
        <a:xfrm xmlns:a="http://schemas.openxmlformats.org/drawingml/2006/main">
          <a:off x="226414" y="2155891"/>
          <a:ext cx="242853" cy="138492"/>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3M</a:t>
          </a:r>
        </a:p>
      </cdr:txBody>
    </cdr:sp>
  </cdr:relSizeAnchor>
  <cdr:relSizeAnchor xmlns:cdr="http://schemas.openxmlformats.org/drawingml/2006/chartDrawing">
    <cdr:from>
      <cdr:x>0.17706</cdr:x>
      <cdr:y>0.84373</cdr:y>
    </cdr:from>
    <cdr:to>
      <cdr:x>0.25415</cdr:x>
      <cdr:y>0.89793</cdr:y>
    </cdr:to>
    <cdr:sp macro="" textlink="">
      <cdr:nvSpPr>
        <cdr:cNvPr id="7" name="TextBox 22"/>
        <cdr:cNvSpPr txBox="1"/>
      </cdr:nvSpPr>
      <cdr:spPr>
        <a:xfrm xmlns:a="http://schemas.openxmlformats.org/drawingml/2006/main">
          <a:off x="582572" y="2155891"/>
          <a:ext cx="253658" cy="138499"/>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5Y</a:t>
          </a:r>
        </a:p>
      </cdr:txBody>
    </cdr:sp>
  </cdr:relSizeAnchor>
  <cdr:relSizeAnchor xmlns:cdr="http://schemas.openxmlformats.org/drawingml/2006/chartDrawing">
    <cdr:from>
      <cdr:x>0.30218</cdr:x>
      <cdr:y>0.84373</cdr:y>
    </cdr:from>
    <cdr:to>
      <cdr:x>0.38406</cdr:x>
      <cdr:y>0.89793</cdr:y>
    </cdr:to>
    <cdr:sp macro="" textlink="">
      <cdr:nvSpPr>
        <cdr:cNvPr id="8" name="TextBox 24"/>
        <cdr:cNvSpPr txBox="1"/>
      </cdr:nvSpPr>
      <cdr:spPr>
        <a:xfrm xmlns:a="http://schemas.openxmlformats.org/drawingml/2006/main">
          <a:off x="994248" y="2155891"/>
          <a:ext cx="269402" cy="138499"/>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10Y</a:t>
          </a:r>
        </a:p>
      </cdr:txBody>
    </cdr:sp>
  </cdr:relSizeAnchor>
  <cdr:relSizeAnchor xmlns:cdr="http://schemas.openxmlformats.org/drawingml/2006/chartDrawing">
    <cdr:from>
      <cdr:x>0.67429</cdr:x>
      <cdr:y>0.84373</cdr:y>
    </cdr:from>
    <cdr:to>
      <cdr:x>0.76469</cdr:x>
      <cdr:y>0.89793</cdr:y>
    </cdr:to>
    <cdr:sp macro="" textlink="">
      <cdr:nvSpPr>
        <cdr:cNvPr id="9" name="TextBox 25"/>
        <cdr:cNvSpPr txBox="1"/>
      </cdr:nvSpPr>
      <cdr:spPr>
        <a:xfrm xmlns:a="http://schemas.openxmlformats.org/drawingml/2006/main">
          <a:off x="2218587" y="2155892"/>
          <a:ext cx="297449" cy="138499"/>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30Y</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10"/>
            <a:ext cx="3043344" cy="465456"/>
          </a:xfrm>
          <a:prstGeom prst="rect">
            <a:avLst/>
          </a:prstGeom>
        </p:spPr>
        <p:txBody>
          <a:bodyPr vert="horz" lIns="92394" tIns="46200" rIns="92394" bIns="46200" rtlCol="0"/>
          <a:lstStyle>
            <a:lvl1pPr algn="l">
              <a:defRPr sz="1100"/>
            </a:lvl1pPr>
          </a:lstStyle>
          <a:p>
            <a:endParaRPr lang="en-US" dirty="0"/>
          </a:p>
        </p:txBody>
      </p:sp>
      <p:sp>
        <p:nvSpPr>
          <p:cNvPr id="3" name="Date Placeholder 2"/>
          <p:cNvSpPr>
            <a:spLocks noGrp="1"/>
          </p:cNvSpPr>
          <p:nvPr>
            <p:ph type="dt" idx="1"/>
          </p:nvPr>
        </p:nvSpPr>
        <p:spPr>
          <a:xfrm>
            <a:off x="3978137" y="10"/>
            <a:ext cx="3043344" cy="465456"/>
          </a:xfrm>
          <a:prstGeom prst="rect">
            <a:avLst/>
          </a:prstGeom>
        </p:spPr>
        <p:txBody>
          <a:bodyPr vert="horz" lIns="92394" tIns="46200" rIns="92394" bIns="46200" rtlCol="0"/>
          <a:lstStyle>
            <a:lvl1pPr algn="r">
              <a:defRPr sz="1100"/>
            </a:lvl1pPr>
          </a:lstStyle>
          <a:p>
            <a:fld id="{86CEC522-08D6-41D7-BD17-4A764ED892E3}" type="datetimeFigureOut">
              <a:rPr lang="en-US" smtClean="0"/>
              <a:pPr/>
              <a:t>7/9/2023</a:t>
            </a:fld>
            <a:endParaRPr lang="en-US" dirty="0"/>
          </a:p>
        </p:txBody>
      </p:sp>
      <p:sp>
        <p:nvSpPr>
          <p:cNvPr id="4" name="Slide Image Placeholder 3"/>
          <p:cNvSpPr>
            <a:spLocks noGrp="1" noRot="1" noChangeAspect="1"/>
          </p:cNvSpPr>
          <p:nvPr>
            <p:ph type="sldImg" idx="2"/>
          </p:nvPr>
        </p:nvSpPr>
        <p:spPr>
          <a:xfrm>
            <a:off x="1252538" y="696913"/>
            <a:ext cx="4518025" cy="3492500"/>
          </a:xfrm>
          <a:prstGeom prst="rect">
            <a:avLst/>
          </a:prstGeom>
          <a:noFill/>
          <a:ln w="12700">
            <a:solidFill>
              <a:prstClr val="black"/>
            </a:solidFill>
          </a:ln>
        </p:spPr>
        <p:txBody>
          <a:bodyPr vert="horz" lIns="92394" tIns="46200" rIns="92394" bIns="46200" rtlCol="0" anchor="ctr"/>
          <a:lstStyle/>
          <a:p>
            <a:endParaRPr lang="en-US" dirty="0"/>
          </a:p>
        </p:txBody>
      </p:sp>
      <p:sp>
        <p:nvSpPr>
          <p:cNvPr id="5" name="Notes Placeholder 4"/>
          <p:cNvSpPr>
            <a:spLocks noGrp="1"/>
          </p:cNvSpPr>
          <p:nvPr>
            <p:ph type="body" sz="quarter" idx="3"/>
          </p:nvPr>
        </p:nvSpPr>
        <p:spPr>
          <a:xfrm>
            <a:off x="702310" y="4421833"/>
            <a:ext cx="5618480" cy="4189096"/>
          </a:xfrm>
          <a:prstGeom prst="rect">
            <a:avLst/>
          </a:prstGeom>
        </p:spPr>
        <p:txBody>
          <a:bodyPr vert="horz" lIns="92394" tIns="46200" rIns="92394" bIns="4620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7" y="8842039"/>
            <a:ext cx="3043344" cy="465456"/>
          </a:xfrm>
          <a:prstGeom prst="rect">
            <a:avLst/>
          </a:prstGeom>
        </p:spPr>
        <p:txBody>
          <a:bodyPr vert="horz" lIns="92394" tIns="46200" rIns="92394" bIns="46200" rtlCol="0" anchor="b"/>
          <a:lstStyle>
            <a:lvl1pPr algn="l">
              <a:defRPr sz="1100"/>
            </a:lvl1pPr>
          </a:lstStyle>
          <a:p>
            <a:endParaRPr lang="en-US" dirty="0"/>
          </a:p>
        </p:txBody>
      </p:sp>
      <p:sp>
        <p:nvSpPr>
          <p:cNvPr id="7" name="Slide Number Placeholder 6"/>
          <p:cNvSpPr>
            <a:spLocks noGrp="1"/>
          </p:cNvSpPr>
          <p:nvPr>
            <p:ph type="sldNum" sz="quarter" idx="5"/>
          </p:nvPr>
        </p:nvSpPr>
        <p:spPr>
          <a:xfrm>
            <a:off x="3978137" y="8842039"/>
            <a:ext cx="3043344" cy="465456"/>
          </a:xfrm>
          <a:prstGeom prst="rect">
            <a:avLst/>
          </a:prstGeom>
        </p:spPr>
        <p:txBody>
          <a:bodyPr vert="horz" lIns="92394" tIns="46200" rIns="92394" bIns="46200" rtlCol="0" anchor="b"/>
          <a:lstStyle>
            <a:lvl1pPr algn="r">
              <a:defRPr sz="1100"/>
            </a:lvl1pPr>
          </a:lstStyle>
          <a:p>
            <a:fld id="{C026C3DD-909A-435F-A8A6-9918FB0A88D5}" type="slidenum">
              <a:rPr lang="en-US" smtClean="0"/>
              <a:pPr/>
              <a:t>‹#›</a:t>
            </a:fld>
            <a:endParaRPr lang="en-US" dirty="0"/>
          </a:p>
        </p:txBody>
      </p:sp>
    </p:spTree>
    <p:extLst>
      <p:ext uri="{BB962C8B-B14F-4D97-AF65-F5344CB8AC3E}">
        <p14:creationId xmlns:p14="http://schemas.microsoft.com/office/powerpoint/2010/main" val="2509161024"/>
      </p:ext>
    </p:extLst>
  </p:cSld>
  <p:clrMap bg1="lt1" tx1="dk1" bg2="lt2" tx2="dk2" accent1="accent1" accent2="accent2" accent3="accent3" accent4="accent4" accent5="accent5" accent6="accent6" hlink="hlink" folHlink="folHlink"/>
  <p:notesStyle>
    <a:lvl1pPr marL="0" algn="l" defTabSz="913866" rtl="0" eaLnBrk="1" latinLnBrk="0" hangingPunct="1">
      <a:defRPr sz="1200" kern="1200">
        <a:solidFill>
          <a:schemeClr val="tx1"/>
        </a:solidFill>
        <a:latin typeface="+mn-lt"/>
        <a:ea typeface="+mn-ea"/>
        <a:cs typeface="+mn-cs"/>
      </a:defRPr>
    </a:lvl1pPr>
    <a:lvl2pPr marL="456932" algn="l" defTabSz="913866" rtl="0" eaLnBrk="1" latinLnBrk="0" hangingPunct="1">
      <a:defRPr sz="1200" kern="1200">
        <a:solidFill>
          <a:schemeClr val="tx1"/>
        </a:solidFill>
        <a:latin typeface="+mn-lt"/>
        <a:ea typeface="+mn-ea"/>
        <a:cs typeface="+mn-cs"/>
      </a:defRPr>
    </a:lvl2pPr>
    <a:lvl3pPr marL="913866" algn="l" defTabSz="913866" rtl="0" eaLnBrk="1" latinLnBrk="0" hangingPunct="1">
      <a:defRPr sz="1200" kern="1200">
        <a:solidFill>
          <a:schemeClr val="tx1"/>
        </a:solidFill>
        <a:latin typeface="+mn-lt"/>
        <a:ea typeface="+mn-ea"/>
        <a:cs typeface="+mn-cs"/>
      </a:defRPr>
    </a:lvl3pPr>
    <a:lvl4pPr marL="1370798" algn="l" defTabSz="913866" rtl="0" eaLnBrk="1" latinLnBrk="0" hangingPunct="1">
      <a:defRPr sz="1200" kern="1200">
        <a:solidFill>
          <a:schemeClr val="tx1"/>
        </a:solidFill>
        <a:latin typeface="+mn-lt"/>
        <a:ea typeface="+mn-ea"/>
        <a:cs typeface="+mn-cs"/>
      </a:defRPr>
    </a:lvl4pPr>
    <a:lvl5pPr marL="1827730" algn="l" defTabSz="913866" rtl="0" eaLnBrk="1" latinLnBrk="0" hangingPunct="1">
      <a:defRPr sz="1200" kern="1200">
        <a:solidFill>
          <a:schemeClr val="tx1"/>
        </a:solidFill>
        <a:latin typeface="+mn-lt"/>
        <a:ea typeface="+mn-ea"/>
        <a:cs typeface="+mn-cs"/>
      </a:defRPr>
    </a:lvl5pPr>
    <a:lvl6pPr marL="2284663" algn="l" defTabSz="913866" rtl="0" eaLnBrk="1" latinLnBrk="0" hangingPunct="1">
      <a:defRPr sz="1200" kern="1200">
        <a:solidFill>
          <a:schemeClr val="tx1"/>
        </a:solidFill>
        <a:latin typeface="+mn-lt"/>
        <a:ea typeface="+mn-ea"/>
        <a:cs typeface="+mn-cs"/>
      </a:defRPr>
    </a:lvl6pPr>
    <a:lvl7pPr marL="2741597" algn="l" defTabSz="913866" rtl="0" eaLnBrk="1" latinLnBrk="0" hangingPunct="1">
      <a:defRPr sz="1200" kern="1200">
        <a:solidFill>
          <a:schemeClr val="tx1"/>
        </a:solidFill>
        <a:latin typeface="+mn-lt"/>
        <a:ea typeface="+mn-ea"/>
        <a:cs typeface="+mn-cs"/>
      </a:defRPr>
    </a:lvl7pPr>
    <a:lvl8pPr marL="3198529" algn="l" defTabSz="913866" rtl="0" eaLnBrk="1" latinLnBrk="0" hangingPunct="1">
      <a:defRPr sz="1200" kern="1200">
        <a:solidFill>
          <a:schemeClr val="tx1"/>
        </a:solidFill>
        <a:latin typeface="+mn-lt"/>
        <a:ea typeface="+mn-ea"/>
        <a:cs typeface="+mn-cs"/>
      </a:defRPr>
    </a:lvl8pPr>
    <a:lvl9pPr marL="3655462" algn="l" defTabSz="91386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1</a:t>
            </a:fld>
            <a:endParaRPr lang="en-US" dirty="0"/>
          </a:p>
        </p:txBody>
      </p:sp>
    </p:spTree>
    <p:extLst>
      <p:ext uri="{BB962C8B-B14F-4D97-AF65-F5344CB8AC3E}">
        <p14:creationId xmlns:p14="http://schemas.microsoft.com/office/powerpoint/2010/main" val="40828074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5325"/>
            <a:ext cx="4521200" cy="349408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41728320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3020043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40102003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4125" y="698500"/>
            <a:ext cx="4514850"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42298270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4125" y="698500"/>
            <a:ext cx="4514850"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82997" rtl="0" eaLnBrk="1" fontAlgn="auto" latinLnBrk="0" hangingPunct="1">
              <a:lnSpc>
                <a:spcPct val="100000"/>
              </a:lnSpc>
              <a:spcBef>
                <a:spcPts val="0"/>
              </a:spcBef>
              <a:spcAft>
                <a:spcPts val="0"/>
              </a:spcAft>
              <a:buClrTx/>
              <a:buSzTx/>
              <a:buFontTx/>
              <a:buNone/>
              <a:tabLst/>
              <a:defRPr/>
            </a:pPr>
            <a:fld id="{C026C3DD-909A-435F-A8A6-9918FB0A88D5}" type="slidenum">
              <a:rPr kumimoji="0" lang="en-US" sz="1100" b="0" i="0" u="none" strike="noStrike" kern="1200" cap="none" spc="0" normalizeH="0" baseline="0" noProof="0">
                <a:ln>
                  <a:noFill/>
                </a:ln>
                <a:solidFill>
                  <a:prstClr val="black"/>
                </a:solidFill>
                <a:effectLst/>
                <a:uLnTx/>
                <a:uFillTx/>
                <a:latin typeface="Calibri"/>
                <a:ea typeface="+mn-ea"/>
                <a:cs typeface="+mn-cs"/>
              </a:rPr>
              <a:pPr marL="0" marR="0" lvl="0" indent="0" algn="r" defTabSz="982997" rtl="0" eaLnBrk="1" fontAlgn="auto" latinLnBrk="0" hangingPunct="1">
                <a:lnSpc>
                  <a:spcPct val="100000"/>
                </a:lnSpc>
                <a:spcBef>
                  <a:spcPts val="0"/>
                </a:spcBef>
                <a:spcAft>
                  <a:spcPts val="0"/>
                </a:spcAft>
                <a:buClrTx/>
                <a:buSzTx/>
                <a:buFontTx/>
                <a:buNone/>
                <a:tabLst/>
                <a:defRPr/>
              </a:pPr>
              <a:t>14</a:t>
            </a:fld>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345429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76275"/>
            <a:ext cx="4379913" cy="338613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1018228" rtl="0" eaLnBrk="1" fontAlgn="auto" latinLnBrk="0" hangingPunct="1">
              <a:lnSpc>
                <a:spcPct val="100000"/>
              </a:lnSpc>
              <a:spcBef>
                <a:spcPts val="0"/>
              </a:spcBef>
              <a:spcAft>
                <a:spcPts val="0"/>
              </a:spcAft>
              <a:buClrTx/>
              <a:buSzTx/>
              <a:buFontTx/>
              <a:buNone/>
              <a:tabLst/>
              <a:defRPr/>
            </a:pPr>
            <a:fld id="{C026C3DD-909A-435F-A8A6-9918FB0A88D5}" type="slidenum">
              <a:rPr kumimoji="0" lang="en-US" sz="11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018228" rtl="0" eaLnBrk="1" fontAlgn="auto" latinLnBrk="0" hangingPunct="1">
                <a:lnSpc>
                  <a:spcPct val="100000"/>
                </a:lnSpc>
                <a:spcBef>
                  <a:spcPts val="0"/>
                </a:spcBef>
                <a:spcAft>
                  <a:spcPts val="0"/>
                </a:spcAft>
                <a:buClrTx/>
                <a:buSzTx/>
                <a:buFontTx/>
                <a:buNone/>
                <a:tabLst/>
                <a:defRPr/>
              </a:pPr>
              <a:t>15</a:t>
            </a:fld>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474823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76275"/>
            <a:ext cx="4379913" cy="338613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1018228" rtl="0" eaLnBrk="1" fontAlgn="auto" latinLnBrk="0" hangingPunct="1">
              <a:lnSpc>
                <a:spcPct val="100000"/>
              </a:lnSpc>
              <a:spcBef>
                <a:spcPts val="0"/>
              </a:spcBef>
              <a:spcAft>
                <a:spcPts val="0"/>
              </a:spcAft>
              <a:buClrTx/>
              <a:buSzTx/>
              <a:buFontTx/>
              <a:buNone/>
              <a:tabLst/>
              <a:defRPr/>
            </a:pPr>
            <a:fld id="{C026C3DD-909A-435F-A8A6-9918FB0A88D5}" type="slidenum">
              <a:rPr kumimoji="0" lang="en-US" sz="11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018228" rtl="0" eaLnBrk="1" fontAlgn="auto" latinLnBrk="0" hangingPunct="1">
                <a:lnSpc>
                  <a:spcPct val="100000"/>
                </a:lnSpc>
                <a:spcBef>
                  <a:spcPts val="0"/>
                </a:spcBef>
                <a:spcAft>
                  <a:spcPts val="0"/>
                </a:spcAft>
                <a:buClrTx/>
                <a:buSzTx/>
                <a:buFontTx/>
                <a:buNone/>
                <a:tabLst/>
                <a:defRPr/>
              </a:pPr>
              <a:t>16</a:t>
            </a:fld>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12891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2</a:t>
            </a:fld>
            <a:endParaRPr lang="en-US" dirty="0"/>
          </a:p>
        </p:txBody>
      </p:sp>
    </p:spTree>
    <p:extLst>
      <p:ext uri="{BB962C8B-B14F-4D97-AF65-F5344CB8AC3E}">
        <p14:creationId xmlns:p14="http://schemas.microsoft.com/office/powerpoint/2010/main" val="1063992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3</a:t>
            </a:fld>
            <a:endParaRPr lang="en-US" dirty="0"/>
          </a:p>
        </p:txBody>
      </p:sp>
    </p:spTree>
    <p:extLst>
      <p:ext uri="{BB962C8B-B14F-4D97-AF65-F5344CB8AC3E}">
        <p14:creationId xmlns:p14="http://schemas.microsoft.com/office/powerpoint/2010/main" val="4149400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82997" rtl="0" eaLnBrk="1" fontAlgn="auto" latinLnBrk="0" hangingPunct="1">
              <a:lnSpc>
                <a:spcPct val="100000"/>
              </a:lnSpc>
              <a:spcBef>
                <a:spcPts val="0"/>
              </a:spcBef>
              <a:spcAft>
                <a:spcPts val="0"/>
              </a:spcAft>
              <a:buClrTx/>
              <a:buSzTx/>
              <a:buFontTx/>
              <a:buNone/>
              <a:tabLst/>
              <a:defRPr/>
            </a:pPr>
            <a:fld id="{C026C3DD-909A-435F-A8A6-9918FB0A88D5}" type="slidenum">
              <a:rPr kumimoji="0" lang="en-US" sz="1100" b="0" i="0" u="none" strike="noStrike" kern="1200" cap="none" spc="0" normalizeH="0" baseline="0" noProof="0">
                <a:ln>
                  <a:noFill/>
                </a:ln>
                <a:solidFill>
                  <a:prstClr val="black"/>
                </a:solidFill>
                <a:effectLst/>
                <a:uLnTx/>
                <a:uFillTx/>
                <a:latin typeface="Calibri"/>
                <a:ea typeface="+mn-ea"/>
                <a:cs typeface="+mn-cs"/>
              </a:rPr>
              <a:pPr marL="0" marR="0" lvl="0" indent="0" algn="r" defTabSz="982997" rtl="0" eaLnBrk="1" fontAlgn="auto" latinLnBrk="0" hangingPunct="1">
                <a:lnSpc>
                  <a:spcPct val="100000"/>
                </a:lnSpc>
                <a:spcBef>
                  <a:spcPts val="0"/>
                </a:spcBef>
                <a:spcAft>
                  <a:spcPts val="0"/>
                </a:spcAft>
                <a:buClrTx/>
                <a:buSzTx/>
                <a:buFontTx/>
                <a:buNone/>
                <a:tabLst/>
                <a:defRPr/>
              </a:pPr>
              <a:t>4</a:t>
            </a:fld>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72162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21200"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5</a:t>
            </a:fld>
            <a:endParaRPr lang="en-US" dirty="0"/>
          </a:p>
        </p:txBody>
      </p:sp>
    </p:spTree>
    <p:extLst>
      <p:ext uri="{BB962C8B-B14F-4D97-AF65-F5344CB8AC3E}">
        <p14:creationId xmlns:p14="http://schemas.microsoft.com/office/powerpoint/2010/main" val="30641499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21200"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6</a:t>
            </a:fld>
            <a:endParaRPr lang="en-US" dirty="0"/>
          </a:p>
        </p:txBody>
      </p:sp>
    </p:spTree>
    <p:extLst>
      <p:ext uri="{BB962C8B-B14F-4D97-AF65-F5344CB8AC3E}">
        <p14:creationId xmlns:p14="http://schemas.microsoft.com/office/powerpoint/2010/main" val="10300434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2523567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19555673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1567263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32300" y="4334726"/>
            <a:ext cx="4879340" cy="1883198"/>
          </a:xfrm>
        </p:spPr>
        <p:txBody>
          <a:bodyPr lIns="0" tIns="0" rIns="0" bIns="0" anchor="t" anchorCtr="0">
            <a:noAutofit/>
          </a:bodyPr>
          <a:lstStyle>
            <a:lvl1pPr algn="r">
              <a:defRPr sz="14000">
                <a:solidFill>
                  <a:schemeClr val="tx2"/>
                </a:solidFill>
                <a:latin typeface="Arial" pitchFamily="34" charset="0"/>
                <a:cs typeface="Arial" pitchFamily="34" charset="0"/>
              </a:defRPr>
            </a:lvl1pPr>
          </a:lstStyle>
          <a:p>
            <a:r>
              <a:rPr lang="en-US" dirty="0"/>
              <a:t>Q</a:t>
            </a:r>
          </a:p>
        </p:txBody>
      </p:sp>
      <p:sp>
        <p:nvSpPr>
          <p:cNvPr id="3" name="Subtitle 2"/>
          <p:cNvSpPr>
            <a:spLocks noGrp="1"/>
          </p:cNvSpPr>
          <p:nvPr>
            <p:ph type="subTitle" idx="1" hasCustomPrompt="1"/>
          </p:nvPr>
        </p:nvSpPr>
        <p:spPr>
          <a:xfrm>
            <a:off x="4432305" y="6416045"/>
            <a:ext cx="4818380" cy="384494"/>
          </a:xfrm>
        </p:spPr>
        <p:txBody>
          <a:bodyPr lIns="0" tIns="0" rIns="0" bIns="0" anchor="t" anchorCtr="0">
            <a:noAutofit/>
          </a:bodyPr>
          <a:lstStyle>
            <a:lvl1pPr marL="0" indent="0" algn="r">
              <a:buNone/>
              <a:defRPr sz="2600" baseline="0">
                <a:solidFill>
                  <a:schemeClr val="bg1">
                    <a:lumMod val="50000"/>
                  </a:schemeClr>
                </a:solidFill>
              </a:defRPr>
            </a:lvl1pPr>
            <a:lvl2pPr marL="509115" indent="0" algn="ctr">
              <a:buNone/>
              <a:defRPr>
                <a:solidFill>
                  <a:schemeClr val="tx1">
                    <a:tint val="75000"/>
                  </a:schemeClr>
                </a:solidFill>
              </a:defRPr>
            </a:lvl2pPr>
            <a:lvl3pPr marL="1018228" indent="0" algn="ctr">
              <a:buNone/>
              <a:defRPr>
                <a:solidFill>
                  <a:schemeClr val="tx1">
                    <a:tint val="75000"/>
                  </a:schemeClr>
                </a:solidFill>
              </a:defRPr>
            </a:lvl3pPr>
            <a:lvl4pPr marL="1527344" indent="0" algn="ctr">
              <a:buNone/>
              <a:defRPr>
                <a:solidFill>
                  <a:schemeClr val="tx1">
                    <a:tint val="75000"/>
                  </a:schemeClr>
                </a:solidFill>
              </a:defRPr>
            </a:lvl4pPr>
            <a:lvl5pPr marL="2036458" indent="0" algn="ctr">
              <a:buNone/>
              <a:defRPr>
                <a:solidFill>
                  <a:schemeClr val="tx1">
                    <a:tint val="75000"/>
                  </a:schemeClr>
                </a:solidFill>
              </a:defRPr>
            </a:lvl5pPr>
            <a:lvl6pPr marL="2545574" indent="0" algn="ctr">
              <a:buNone/>
              <a:defRPr>
                <a:solidFill>
                  <a:schemeClr val="tx1">
                    <a:tint val="75000"/>
                  </a:schemeClr>
                </a:solidFill>
              </a:defRPr>
            </a:lvl6pPr>
            <a:lvl7pPr marL="3054686" indent="0" algn="ctr">
              <a:buNone/>
              <a:defRPr>
                <a:solidFill>
                  <a:schemeClr val="tx1">
                    <a:tint val="75000"/>
                  </a:schemeClr>
                </a:solidFill>
              </a:defRPr>
            </a:lvl7pPr>
            <a:lvl8pPr marL="3563802" indent="0" algn="ctr">
              <a:buNone/>
              <a:defRPr>
                <a:solidFill>
                  <a:schemeClr val="tx1">
                    <a:tint val="75000"/>
                  </a:schemeClr>
                </a:solidFill>
              </a:defRPr>
            </a:lvl8pPr>
            <a:lvl9pPr marL="4072914" indent="0" algn="ctr">
              <a:buNone/>
              <a:defRPr>
                <a:solidFill>
                  <a:schemeClr val="tx1">
                    <a:tint val="75000"/>
                  </a:schemeClr>
                </a:solidFill>
              </a:defRPr>
            </a:lvl9pPr>
          </a:lstStyle>
          <a:p>
            <a:r>
              <a:rPr lang="en-US" dirty="0"/>
              <a:t>Click to edit title</a:t>
            </a:r>
          </a:p>
        </p:txBody>
      </p:sp>
      <p:sp>
        <p:nvSpPr>
          <p:cNvPr id="7" name="Rectangle 6"/>
          <p:cNvSpPr/>
          <p:nvPr userDrawn="1"/>
        </p:nvSpPr>
        <p:spPr>
          <a:xfrm>
            <a:off x="0" y="-1"/>
            <a:ext cx="10058400" cy="42068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91388" tIns="45693" rIns="91388" bIns="45693" rtlCol="0" anchor="ctr"/>
          <a:lstStyle/>
          <a:p>
            <a:pPr algn="ctr"/>
            <a:endParaRPr lang="en-US" dirty="0">
              <a:solidFill>
                <a:prstClr val="white"/>
              </a:solidFill>
            </a:endParaRPr>
          </a:p>
        </p:txBody>
      </p:sp>
      <p:sp>
        <p:nvSpPr>
          <p:cNvPr id="12" name="Text Placeholder 11"/>
          <p:cNvSpPr>
            <a:spLocks noGrp="1"/>
          </p:cNvSpPr>
          <p:nvPr>
            <p:ph type="body" sz="quarter" idx="11" hasCustomPrompt="1"/>
          </p:nvPr>
        </p:nvSpPr>
        <p:spPr>
          <a:xfrm>
            <a:off x="4432305" y="6847523"/>
            <a:ext cx="4818380" cy="457200"/>
          </a:xfrm>
        </p:spPr>
        <p:txBody>
          <a:bodyPr lIns="0" tIns="0" rIns="0" bIns="0">
            <a:noAutofit/>
          </a:bodyPr>
          <a:lstStyle>
            <a:lvl1pPr marL="0" indent="0" algn="r">
              <a:buNone/>
              <a:defRPr sz="1800" baseline="0">
                <a:solidFill>
                  <a:schemeClr val="bg1">
                    <a:lumMod val="50000"/>
                  </a:schemeClr>
                </a:solidFill>
              </a:defRPr>
            </a:lvl1pPr>
            <a:lvl2pPr>
              <a:defRPr sz="1800"/>
            </a:lvl2pPr>
            <a:lvl3pPr>
              <a:defRPr sz="1800"/>
            </a:lvl3pPr>
            <a:lvl4pPr>
              <a:defRPr sz="1800"/>
            </a:lvl4pPr>
            <a:lvl5pPr>
              <a:defRPr sz="1800"/>
            </a:lvl5pPr>
          </a:lstStyle>
          <a:p>
            <a:pPr lvl="0"/>
            <a:r>
              <a:rPr lang="en-US" dirty="0"/>
              <a:t>Click to edit Quarter Year</a:t>
            </a:r>
          </a:p>
        </p:txBody>
      </p:sp>
      <p:sp>
        <p:nvSpPr>
          <p:cNvPr id="19" name="Picture Placeholder 18"/>
          <p:cNvSpPr>
            <a:spLocks noGrp="1"/>
          </p:cNvSpPr>
          <p:nvPr>
            <p:ph type="pic" sz="quarter" idx="13" hasCustomPrompt="1"/>
          </p:nvPr>
        </p:nvSpPr>
        <p:spPr>
          <a:xfrm>
            <a:off x="485777" y="674099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Tree>
    <p:extLst>
      <p:ext uri="{BB962C8B-B14F-4D97-AF65-F5344CB8AC3E}">
        <p14:creationId xmlns:p14="http://schemas.microsoft.com/office/powerpoint/2010/main" val="1987180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a:xfrm>
            <a:off x="529812" y="677016"/>
            <a:ext cx="9052560" cy="521864"/>
          </a:xfrm>
        </p:spPr>
        <p:txBody>
          <a:bodyPr lIns="91388" tIns="54833" rIns="91388" bIns="54833" anchor="t">
            <a:noAutofit/>
          </a:bodyPr>
          <a:lstStyle>
            <a:lvl1pPr algn="l">
              <a:defRPr sz="26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2" name="Text Placeholder 11"/>
          <p:cNvSpPr>
            <a:spLocks noGrp="1"/>
          </p:cNvSpPr>
          <p:nvPr>
            <p:ph type="body" sz="quarter" idx="14" hasCustomPrompt="1"/>
          </p:nvPr>
        </p:nvSpPr>
        <p:spPr>
          <a:xfrm>
            <a:off x="529813"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
        <p:nvSpPr>
          <p:cNvPr id="14" name="Text Placeholder 13"/>
          <p:cNvSpPr>
            <a:spLocks noGrp="1"/>
          </p:cNvSpPr>
          <p:nvPr>
            <p:ph type="body" sz="quarter" idx="15" hasCustomPrompt="1"/>
          </p:nvPr>
        </p:nvSpPr>
        <p:spPr>
          <a:xfrm>
            <a:off x="529813" y="7134371"/>
            <a:ext cx="851916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17" name="Text Placeholder 15"/>
          <p:cNvSpPr>
            <a:spLocks noGrp="1"/>
          </p:cNvSpPr>
          <p:nvPr>
            <p:ph type="body" sz="quarter" idx="17" hasCustomPrompt="1"/>
          </p:nvPr>
        </p:nvSpPr>
        <p:spPr>
          <a:xfrm>
            <a:off x="4607560" y="1795796"/>
            <a:ext cx="4901565" cy="4808855"/>
          </a:xfrm>
        </p:spPr>
        <p:txBody>
          <a:bodyPr lIns="91388" rIns="91388" anchor="t">
            <a:noAutofit/>
          </a:bodyPr>
          <a:lstStyle>
            <a:lvl1pPr marL="182774" indent="-182774">
              <a:lnSpc>
                <a:spcPct val="110000"/>
              </a:lnSpc>
              <a:spcBef>
                <a:spcPts val="900"/>
              </a:spcBef>
              <a:buNone/>
              <a:defRPr sz="1600"/>
            </a:lvl1pPr>
            <a:lvl2pPr marL="0" indent="0">
              <a:lnSpc>
                <a:spcPct val="110000"/>
              </a:lnSpc>
              <a:spcBef>
                <a:spcPts val="900"/>
              </a:spcBef>
              <a:buClr>
                <a:schemeClr val="bg1">
                  <a:lumMod val="50000"/>
                </a:schemeClr>
              </a:buClr>
              <a:buFont typeface="Arial" pitchFamily="34" charset="0"/>
              <a:buNone/>
              <a:defRPr sz="1400">
                <a:solidFill>
                  <a:schemeClr val="bg1">
                    <a:lumMod val="50000"/>
                  </a:schemeClr>
                </a:solidFill>
              </a:defRPr>
            </a:lvl2pPr>
            <a:lvl3pPr marL="365546" indent="-182774">
              <a:lnSpc>
                <a:spcPct val="110000"/>
              </a:lnSpc>
              <a:spcBef>
                <a:spcPts val="599"/>
              </a:spcBef>
              <a:buClr>
                <a:schemeClr val="bg1">
                  <a:lumMod val="50000"/>
                </a:schemeClr>
              </a:buClr>
              <a:buFont typeface="Avenir LT Std 35 Light" pitchFamily="34" charset="0"/>
              <a:buChar char="–"/>
              <a:defRPr sz="1100"/>
            </a:lvl3pPr>
            <a:lvl4pPr>
              <a:lnSpc>
                <a:spcPct val="110000"/>
              </a:lnSpc>
              <a:spcBef>
                <a:spcPts val="599"/>
              </a:spcBef>
              <a:defRPr sz="1100"/>
            </a:lvl4pPr>
            <a:lvl5pPr>
              <a:lnSpc>
                <a:spcPct val="110000"/>
              </a:lnSpc>
              <a:spcBef>
                <a:spcPts val="599"/>
              </a:spcBef>
              <a:defRPr sz="1100"/>
            </a:lvl5pPr>
          </a:lstStyle>
          <a:p>
            <a:pPr lvl="0"/>
            <a:r>
              <a:rPr lang="en-US" dirty="0"/>
              <a:t>Overview:</a:t>
            </a:r>
          </a:p>
          <a:p>
            <a:pPr lvl="1"/>
            <a:r>
              <a:rPr lang="en-US" dirty="0"/>
              <a:t>Contents goes here</a:t>
            </a:r>
          </a:p>
          <a:p>
            <a:pPr lvl="1"/>
            <a:r>
              <a:rPr lang="en-US" dirty="0"/>
              <a:t>Contents goes here</a:t>
            </a:r>
          </a:p>
        </p:txBody>
      </p:sp>
      <p:sp>
        <p:nvSpPr>
          <p:cNvPr id="21" name="Text Placeholder 20"/>
          <p:cNvSpPr>
            <a:spLocks noGrp="1"/>
          </p:cNvSpPr>
          <p:nvPr>
            <p:ph type="body" sz="quarter" idx="18"/>
          </p:nvPr>
        </p:nvSpPr>
        <p:spPr>
          <a:xfrm>
            <a:off x="540295" y="1799825"/>
            <a:ext cx="3642042" cy="4808538"/>
          </a:xfrm>
        </p:spPr>
        <p:txBody>
          <a:bodyPr lIns="91388" rIns="0">
            <a:noAutofit/>
          </a:bodyPr>
          <a:lstStyle>
            <a:lvl1pPr marL="0" indent="0">
              <a:lnSpc>
                <a:spcPts val="1500"/>
              </a:lnSpc>
              <a:spcBef>
                <a:spcPts val="1200"/>
              </a:spcBef>
              <a:buFontTx/>
              <a:buNone/>
              <a:defRPr sz="10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a:t>Click to edit Master text styles</a:t>
            </a:r>
          </a:p>
        </p:txBody>
      </p:sp>
      <p:cxnSp>
        <p:nvCxnSpPr>
          <p:cNvPr id="11" name="Straight Connector 10"/>
          <p:cNvCxnSpPr/>
          <p:nvPr userDrawn="1"/>
        </p:nvCxnSpPr>
        <p:spPr>
          <a:xfrm>
            <a:off x="4415377" y="1881181"/>
            <a:ext cx="0" cy="5063635"/>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6324685"/>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 1/2 pg">
    <p:spTree>
      <p:nvGrpSpPr>
        <p:cNvPr id="1" name=""/>
        <p:cNvGrpSpPr/>
        <p:nvPr/>
      </p:nvGrpSpPr>
      <p:grpSpPr>
        <a:xfrm>
          <a:off x="0" y="0"/>
          <a:ext cx="0" cy="0"/>
          <a:chOff x="0" y="0"/>
          <a:chExt cx="0" cy="0"/>
        </a:xfrm>
      </p:grpSpPr>
      <p:sp>
        <p:nvSpPr>
          <p:cNvPr id="2" name="Title 1"/>
          <p:cNvSpPr>
            <a:spLocks noGrp="1"/>
          </p:cNvSpPr>
          <p:nvPr>
            <p:ph type="title"/>
          </p:nvPr>
        </p:nvSpPr>
        <p:spPr>
          <a:xfrm>
            <a:off x="529812" y="677016"/>
            <a:ext cx="9052560" cy="521864"/>
          </a:xfrm>
        </p:spPr>
        <p:txBody>
          <a:bodyPr lIns="91388" tIns="54833" rIns="91388" bIns="54833" anchor="t">
            <a:noAutofit/>
          </a:bodyPr>
          <a:lstStyle>
            <a:lvl1pPr algn="l">
              <a:defRPr sz="26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2" name="Text Placeholder 11"/>
          <p:cNvSpPr>
            <a:spLocks noGrp="1"/>
          </p:cNvSpPr>
          <p:nvPr>
            <p:ph type="body" sz="quarter" idx="14" hasCustomPrompt="1"/>
          </p:nvPr>
        </p:nvSpPr>
        <p:spPr>
          <a:xfrm>
            <a:off x="529813"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
        <p:nvSpPr>
          <p:cNvPr id="14" name="Text Placeholder 13"/>
          <p:cNvSpPr>
            <a:spLocks noGrp="1"/>
          </p:cNvSpPr>
          <p:nvPr>
            <p:ph type="body" sz="quarter" idx="15" hasCustomPrompt="1"/>
          </p:nvPr>
        </p:nvSpPr>
        <p:spPr>
          <a:xfrm>
            <a:off x="529812" y="7134371"/>
            <a:ext cx="8529320" cy="400050"/>
          </a:xfrm>
        </p:spPr>
        <p:txBody>
          <a:bodyPr lIns="91388" tIns="91388"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cxnSp>
        <p:nvCxnSpPr>
          <p:cNvPr id="19" name="Straight Connector 18"/>
          <p:cNvCxnSpPr/>
          <p:nvPr userDrawn="1"/>
        </p:nvCxnSpPr>
        <p:spPr>
          <a:xfrm>
            <a:off x="4415377" y="1881176"/>
            <a:ext cx="0" cy="4808537"/>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1" name="Text Placeholder 20"/>
          <p:cNvSpPr>
            <a:spLocks noGrp="1"/>
          </p:cNvSpPr>
          <p:nvPr>
            <p:ph type="body" sz="quarter" idx="18"/>
          </p:nvPr>
        </p:nvSpPr>
        <p:spPr>
          <a:xfrm>
            <a:off x="540295" y="1790200"/>
            <a:ext cx="3642042" cy="4808538"/>
          </a:xfrm>
        </p:spPr>
        <p:txBody>
          <a:bodyPr lIns="91388" tIns="54833" rIns="0" bIns="54833">
            <a:noAutofit/>
          </a:bodyPr>
          <a:lstStyle>
            <a:lvl1pPr marL="0" indent="0">
              <a:lnSpc>
                <a:spcPts val="1500"/>
              </a:lnSpc>
              <a:spcBef>
                <a:spcPts val="1200"/>
              </a:spcBef>
              <a:buFontTx/>
              <a:buNone/>
              <a:defRPr sz="10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a:t>Click to edit Master text styles</a:t>
            </a:r>
          </a:p>
        </p:txBody>
      </p:sp>
    </p:spTree>
    <p:extLst>
      <p:ext uri="{BB962C8B-B14F-4D97-AF65-F5344CB8AC3E}">
        <p14:creationId xmlns:p14="http://schemas.microsoft.com/office/powerpoint/2010/main" val="541319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Subhead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529812" y="677016"/>
            <a:ext cx="9052560" cy="521864"/>
          </a:xfrm>
        </p:spPr>
        <p:txBody>
          <a:bodyPr lIns="91388" tIns="54833" rIns="91388" bIns="54833" anchor="t">
            <a:noAutofit/>
          </a:bodyPr>
          <a:lstStyle>
            <a:lvl1pPr algn="l">
              <a:defRPr sz="2600">
                <a:solidFill>
                  <a:schemeClr val="tx2"/>
                </a:solidFill>
              </a:defRPr>
            </a:lvl1pPr>
          </a:lstStyle>
          <a:p>
            <a:r>
              <a:rPr lang="en-US" dirty="0"/>
              <a:t>Click to edit Master title style</a:t>
            </a:r>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529812" y="7134371"/>
            <a:ext cx="852932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p:nvPr>
        </p:nvSpPr>
        <p:spPr>
          <a:xfrm>
            <a:off x="540289" y="1790200"/>
            <a:ext cx="8904287" cy="4808538"/>
          </a:xfrm>
        </p:spPr>
        <p:txBody>
          <a:bodyPr lIns="91388" tIns="54833" rIns="91388" bIns="54833">
            <a:noAutofit/>
          </a:bodyPr>
          <a:lstStyle>
            <a:lvl1pPr marL="0" indent="0">
              <a:lnSpc>
                <a:spcPts val="1500"/>
              </a:lnSpc>
              <a:spcBef>
                <a:spcPts val="1200"/>
              </a:spcBef>
              <a:buFontTx/>
              <a:buNone/>
              <a:defRPr sz="10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dirty="0"/>
              <a:t>Click to edit Master text styles</a:t>
            </a:r>
          </a:p>
        </p:txBody>
      </p:sp>
      <p:sp>
        <p:nvSpPr>
          <p:cNvPr id="8" name="Text Placeholder 11"/>
          <p:cNvSpPr>
            <a:spLocks noGrp="1"/>
          </p:cNvSpPr>
          <p:nvPr>
            <p:ph type="body" sz="quarter" idx="14" hasCustomPrompt="1"/>
          </p:nvPr>
        </p:nvSpPr>
        <p:spPr>
          <a:xfrm>
            <a:off x="529813"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Tree>
    <p:extLst>
      <p:ext uri="{BB962C8B-B14F-4D97-AF65-F5344CB8AC3E}">
        <p14:creationId xmlns:p14="http://schemas.microsoft.com/office/powerpoint/2010/main" val="3636408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Subhead &amp; 2-col Content">
    <p:spTree>
      <p:nvGrpSpPr>
        <p:cNvPr id="1" name=""/>
        <p:cNvGrpSpPr/>
        <p:nvPr/>
      </p:nvGrpSpPr>
      <p:grpSpPr>
        <a:xfrm>
          <a:off x="0" y="0"/>
          <a:ext cx="0" cy="0"/>
          <a:chOff x="0" y="0"/>
          <a:chExt cx="0" cy="0"/>
        </a:xfrm>
      </p:grpSpPr>
      <p:sp>
        <p:nvSpPr>
          <p:cNvPr id="2" name="Title 1"/>
          <p:cNvSpPr>
            <a:spLocks noGrp="1"/>
          </p:cNvSpPr>
          <p:nvPr>
            <p:ph type="title"/>
          </p:nvPr>
        </p:nvSpPr>
        <p:spPr>
          <a:xfrm>
            <a:off x="529812" y="677016"/>
            <a:ext cx="9052560" cy="521864"/>
          </a:xfrm>
        </p:spPr>
        <p:txBody>
          <a:bodyPr lIns="91388" tIns="54833" rIns="91388" bIns="54833" anchor="t">
            <a:noAutofit/>
          </a:bodyPr>
          <a:lstStyle>
            <a:lvl1pPr algn="l">
              <a:defRPr sz="2600">
                <a:solidFill>
                  <a:schemeClr val="tx2"/>
                </a:solidFill>
              </a:defRPr>
            </a:lvl1pPr>
          </a:lstStyle>
          <a:p>
            <a:r>
              <a:rPr lang="en-US" dirty="0"/>
              <a:t>Click to edit Master title style</a:t>
            </a:r>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529812" y="7134371"/>
            <a:ext cx="852932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hasCustomPrompt="1"/>
          </p:nvPr>
        </p:nvSpPr>
        <p:spPr>
          <a:xfrm>
            <a:off x="540289" y="1790200"/>
            <a:ext cx="8961120" cy="4808538"/>
          </a:xfrm>
        </p:spPr>
        <p:txBody>
          <a:bodyPr lIns="91388" tIns="54833" rIns="91388" bIns="54833" numCol="2" spcCol="365760">
            <a:noAutofit/>
          </a:bodyPr>
          <a:lstStyle>
            <a:lvl1pPr marL="0" indent="0">
              <a:lnSpc>
                <a:spcPct val="110000"/>
              </a:lnSpc>
              <a:spcBef>
                <a:spcPts val="0"/>
              </a:spcBef>
              <a:spcAft>
                <a:spcPts val="900"/>
              </a:spcAft>
              <a:buFontTx/>
              <a:buNone/>
              <a:defRPr sz="950"/>
            </a:lvl1pPr>
            <a:lvl2pPr marL="0" indent="0">
              <a:lnSpc>
                <a:spcPct val="110000"/>
              </a:lnSpc>
              <a:spcBef>
                <a:spcPts val="600"/>
              </a:spcBef>
              <a:spcAft>
                <a:spcPts val="300"/>
              </a:spcAft>
              <a:buFontTx/>
              <a:buNone/>
              <a:defRPr sz="1000" cap="all" baseline="0">
                <a:solidFill>
                  <a:schemeClr val="tx2"/>
                </a:solidFill>
              </a:defRPr>
            </a:lvl2pPr>
            <a:lvl3pPr marL="0" indent="0">
              <a:lnSpc>
                <a:spcPct val="140000"/>
              </a:lnSpc>
              <a:spcBef>
                <a:spcPts val="0"/>
              </a:spcBef>
              <a:spcAft>
                <a:spcPts val="1200"/>
              </a:spcAft>
              <a:buFontTx/>
              <a:buNone/>
              <a:defRPr sz="1100">
                <a:solidFill>
                  <a:schemeClr val="tx2"/>
                </a:solidFill>
              </a:defRPr>
            </a:lvl3pPr>
            <a:lvl4pPr marL="0" indent="0">
              <a:lnSpc>
                <a:spcPct val="110000"/>
              </a:lnSpc>
              <a:spcBef>
                <a:spcPts val="0"/>
              </a:spcBef>
              <a:buFontTx/>
              <a:buNone/>
              <a:defRPr sz="900">
                <a:solidFill>
                  <a:schemeClr val="tx2"/>
                </a:solidFill>
              </a:defRPr>
            </a:lvl4pPr>
            <a:lvl5pPr marL="0" indent="0">
              <a:lnSpc>
                <a:spcPct val="110000"/>
              </a:lnSpc>
              <a:spcBef>
                <a:spcPts val="599"/>
              </a:spcBef>
              <a:buFontTx/>
              <a:buNone/>
              <a:defRPr sz="1100"/>
            </a:lvl5pPr>
          </a:lstStyle>
          <a:p>
            <a:pPr lvl="0"/>
            <a:r>
              <a:rPr lang="en-US" dirty="0"/>
              <a:t>Click to edit Master text styles</a:t>
            </a:r>
          </a:p>
          <a:p>
            <a:pPr lvl="1"/>
            <a:r>
              <a:rPr lang="en-US" dirty="0"/>
              <a:t>2nd level subhead</a:t>
            </a:r>
          </a:p>
          <a:p>
            <a:pPr lvl="2"/>
            <a:r>
              <a:rPr lang="en-US" dirty="0"/>
              <a:t>3rd intro</a:t>
            </a:r>
          </a:p>
          <a:p>
            <a:pPr lvl="3"/>
            <a:r>
              <a:rPr lang="en-US" dirty="0"/>
              <a:t>Small sub</a:t>
            </a:r>
          </a:p>
        </p:txBody>
      </p:sp>
      <p:sp>
        <p:nvSpPr>
          <p:cNvPr id="8" name="Text Placeholder 11"/>
          <p:cNvSpPr>
            <a:spLocks noGrp="1"/>
          </p:cNvSpPr>
          <p:nvPr>
            <p:ph type="body" sz="quarter" idx="14" hasCustomPrompt="1"/>
          </p:nvPr>
        </p:nvSpPr>
        <p:spPr>
          <a:xfrm>
            <a:off x="529813"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Tree>
    <p:extLst>
      <p:ext uri="{BB962C8B-B14F-4D97-AF65-F5344CB8AC3E}">
        <p14:creationId xmlns:p14="http://schemas.microsoft.com/office/powerpoint/2010/main" val="2540787932"/>
      </p:ext>
    </p:extLst>
  </p:cSld>
  <p:clrMapOvr>
    <a:masterClrMapping/>
  </p:clrMapOvr>
  <p:extLst>
    <p:ext uri="{DCECCB84-F9BA-43D5-87BE-67443E8EF086}">
      <p15:sldGuideLst xmlns:p15="http://schemas.microsoft.com/office/powerpoint/2012/main">
        <p15:guide id="3" orient="horz" pos="1128"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amp;A_Title/Subhead &amp; 4 column">
    <p:spTree>
      <p:nvGrpSpPr>
        <p:cNvPr id="1" name=""/>
        <p:cNvGrpSpPr/>
        <p:nvPr/>
      </p:nvGrpSpPr>
      <p:grpSpPr>
        <a:xfrm>
          <a:off x="0" y="0"/>
          <a:ext cx="0" cy="0"/>
          <a:chOff x="0" y="0"/>
          <a:chExt cx="0" cy="0"/>
        </a:xfrm>
      </p:grpSpPr>
      <p:sp>
        <p:nvSpPr>
          <p:cNvPr id="2" name="Title 1"/>
          <p:cNvSpPr>
            <a:spLocks noGrp="1"/>
          </p:cNvSpPr>
          <p:nvPr>
            <p:ph type="title"/>
          </p:nvPr>
        </p:nvSpPr>
        <p:spPr>
          <a:xfrm>
            <a:off x="529812" y="677016"/>
            <a:ext cx="9052560" cy="521864"/>
          </a:xfrm>
        </p:spPr>
        <p:txBody>
          <a:bodyPr lIns="91388" tIns="54833" rIns="91388" bIns="54833" anchor="t">
            <a:noAutofit/>
          </a:bodyPr>
          <a:lstStyle>
            <a:lvl1pPr algn="l">
              <a:defRPr sz="26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529812" y="7134371"/>
            <a:ext cx="852932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p:nvPr>
        </p:nvSpPr>
        <p:spPr>
          <a:xfrm>
            <a:off x="3228975" y="1809450"/>
            <a:ext cx="6280149" cy="4808538"/>
          </a:xfrm>
        </p:spPr>
        <p:txBody>
          <a:bodyPr lIns="91388" tIns="54833" rIns="91388" bIns="54833" numCol="3" spcCol="182774">
            <a:noAutofit/>
          </a:bodyPr>
          <a:lstStyle>
            <a:lvl1pPr marL="0" indent="0">
              <a:lnSpc>
                <a:spcPct val="110000"/>
              </a:lnSpc>
              <a:spcBef>
                <a:spcPts val="1200"/>
              </a:spcBef>
              <a:buFontTx/>
              <a:buNone/>
              <a:defRPr sz="10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dirty="0"/>
              <a:t>Click to edit Master text styles</a:t>
            </a:r>
          </a:p>
        </p:txBody>
      </p:sp>
      <p:sp>
        <p:nvSpPr>
          <p:cNvPr id="8" name="Text Placeholder 11"/>
          <p:cNvSpPr>
            <a:spLocks noGrp="1"/>
          </p:cNvSpPr>
          <p:nvPr>
            <p:ph type="body" sz="quarter" idx="14" hasCustomPrompt="1"/>
          </p:nvPr>
        </p:nvSpPr>
        <p:spPr>
          <a:xfrm>
            <a:off x="529813"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
        <p:nvSpPr>
          <p:cNvPr id="4" name="Text Placeholder 3"/>
          <p:cNvSpPr>
            <a:spLocks noGrp="1"/>
          </p:cNvSpPr>
          <p:nvPr>
            <p:ph type="body" sz="quarter" idx="20"/>
          </p:nvPr>
        </p:nvSpPr>
        <p:spPr>
          <a:xfrm>
            <a:off x="526007" y="1799726"/>
            <a:ext cx="2390775" cy="4876800"/>
          </a:xfrm>
        </p:spPr>
        <p:txBody>
          <a:bodyPr lIns="91388" rIns="91388">
            <a:noAutofit/>
          </a:bodyPr>
          <a:lstStyle>
            <a:lvl1pPr>
              <a:lnSpc>
                <a:spcPts val="1500"/>
              </a:lnSpc>
              <a:spcBef>
                <a:spcPts val="0"/>
              </a:spcBef>
              <a:defRPr sz="1000" b="1">
                <a:solidFill>
                  <a:schemeClr val="tx2"/>
                </a:solidFill>
              </a:defRPr>
            </a:lvl1pPr>
            <a:lvl2pPr marL="0" indent="0">
              <a:lnSpc>
                <a:spcPts val="1500"/>
              </a:lnSpc>
              <a:spcBef>
                <a:spcPts val="0"/>
              </a:spcBef>
              <a:spcAft>
                <a:spcPts val="1200"/>
              </a:spcAft>
              <a:buFontTx/>
              <a:buNone/>
              <a:defRPr sz="1000"/>
            </a:lvl2pPr>
            <a:lvl3pPr marL="182774" indent="-182774">
              <a:lnSpc>
                <a:spcPts val="1500"/>
              </a:lnSpc>
              <a:spcBef>
                <a:spcPts val="0"/>
              </a:spcBef>
              <a:spcAft>
                <a:spcPts val="1200"/>
              </a:spcAft>
              <a:buClr>
                <a:schemeClr val="tx2"/>
              </a:buClr>
              <a:buFont typeface="+mj-lt"/>
              <a:buAutoNum type="alphaUcPeriod"/>
              <a:defRPr sz="1000"/>
            </a:lvl3pPr>
            <a:lvl4pPr>
              <a:lnSpc>
                <a:spcPct val="110000"/>
              </a:lnSpc>
              <a:spcBef>
                <a:spcPts val="0"/>
              </a:spcBef>
              <a:defRPr sz="1100"/>
            </a:lvl4pPr>
            <a:lvl5pPr>
              <a:lnSpc>
                <a:spcPct val="110000"/>
              </a:lnSpc>
              <a:spcBef>
                <a:spcPts val="0"/>
              </a:spcBef>
              <a:defRPr sz="11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605905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I_Title/Subhead">
    <p:spTree>
      <p:nvGrpSpPr>
        <p:cNvPr id="1" name=""/>
        <p:cNvGrpSpPr/>
        <p:nvPr/>
      </p:nvGrpSpPr>
      <p:grpSpPr>
        <a:xfrm>
          <a:off x="0" y="0"/>
          <a:ext cx="0" cy="0"/>
          <a:chOff x="0" y="0"/>
          <a:chExt cx="0" cy="0"/>
        </a:xfrm>
      </p:grpSpPr>
      <p:sp>
        <p:nvSpPr>
          <p:cNvPr id="2" name="Title 1"/>
          <p:cNvSpPr>
            <a:spLocks noGrp="1"/>
          </p:cNvSpPr>
          <p:nvPr>
            <p:ph type="title"/>
          </p:nvPr>
        </p:nvSpPr>
        <p:spPr>
          <a:xfrm>
            <a:off x="529812" y="677016"/>
            <a:ext cx="9052560" cy="521864"/>
          </a:xfrm>
        </p:spPr>
        <p:txBody>
          <a:bodyPr lIns="91388" tIns="54833" rIns="91388" bIns="54833" anchor="t">
            <a:noAutofit/>
          </a:bodyPr>
          <a:lstStyle>
            <a:lvl1pPr algn="l">
              <a:defRPr sz="26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529812" y="7134371"/>
            <a:ext cx="852932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8" name="Text Placeholder 11"/>
          <p:cNvSpPr>
            <a:spLocks noGrp="1"/>
          </p:cNvSpPr>
          <p:nvPr>
            <p:ph type="body" sz="quarter" idx="14" hasCustomPrompt="1"/>
          </p:nvPr>
        </p:nvSpPr>
        <p:spPr>
          <a:xfrm>
            <a:off x="529813"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
        <p:nvSpPr>
          <p:cNvPr id="4" name="Text Placeholder 3"/>
          <p:cNvSpPr>
            <a:spLocks noGrp="1"/>
          </p:cNvSpPr>
          <p:nvPr>
            <p:ph type="body" sz="quarter" idx="20"/>
          </p:nvPr>
        </p:nvSpPr>
        <p:spPr>
          <a:xfrm>
            <a:off x="537745" y="1798621"/>
            <a:ext cx="2390775" cy="4876800"/>
          </a:xfrm>
        </p:spPr>
        <p:txBody>
          <a:bodyPr lIns="91388" rIns="91388">
            <a:noAutofit/>
          </a:bodyPr>
          <a:lstStyle>
            <a:lvl1pPr>
              <a:lnSpc>
                <a:spcPts val="1500"/>
              </a:lnSpc>
              <a:spcBef>
                <a:spcPts val="1200"/>
              </a:spcBef>
              <a:defRPr sz="1000" b="0">
                <a:solidFill>
                  <a:schemeClr val="tx1"/>
                </a:solidFill>
              </a:defRPr>
            </a:lvl1pPr>
            <a:lvl2pPr marL="0" indent="0">
              <a:lnSpc>
                <a:spcPct val="110000"/>
              </a:lnSpc>
              <a:spcBef>
                <a:spcPts val="0"/>
              </a:spcBef>
              <a:spcAft>
                <a:spcPts val="1200"/>
              </a:spcAft>
              <a:buFontTx/>
              <a:buNone/>
              <a:defRPr sz="1100"/>
            </a:lvl2pPr>
            <a:lvl3pPr marL="182774" indent="-182774">
              <a:lnSpc>
                <a:spcPct val="110000"/>
              </a:lnSpc>
              <a:spcBef>
                <a:spcPts val="0"/>
              </a:spcBef>
              <a:spcAft>
                <a:spcPts val="1200"/>
              </a:spcAft>
              <a:buClr>
                <a:schemeClr val="tx2"/>
              </a:buClr>
              <a:buFont typeface="+mj-lt"/>
              <a:buAutoNum type="alphaUcPeriod"/>
              <a:defRPr sz="1100"/>
            </a:lvl3pPr>
            <a:lvl4pPr>
              <a:lnSpc>
                <a:spcPct val="110000"/>
              </a:lnSpc>
              <a:spcBef>
                <a:spcPts val="0"/>
              </a:spcBef>
              <a:defRPr sz="1100"/>
            </a:lvl4pPr>
            <a:lvl5pPr>
              <a:lnSpc>
                <a:spcPct val="110000"/>
              </a:lnSpc>
              <a:spcBef>
                <a:spcPts val="0"/>
              </a:spcBef>
              <a:defRPr sz="1100"/>
            </a:lvl5pPr>
          </a:lstStyle>
          <a:p>
            <a:pPr lvl="0"/>
            <a:r>
              <a:rPr lang="en-US" dirty="0"/>
              <a:t>Click to edit Master text styles</a:t>
            </a:r>
          </a:p>
        </p:txBody>
      </p:sp>
    </p:spTree>
    <p:extLst>
      <p:ext uri="{BB962C8B-B14F-4D97-AF65-F5344CB8AC3E}">
        <p14:creationId xmlns:p14="http://schemas.microsoft.com/office/powerpoint/2010/main" val="795862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657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311256"/>
            <a:ext cx="9052560" cy="1295400"/>
          </a:xfrm>
          <a:prstGeom prst="rect">
            <a:avLst/>
          </a:prstGeom>
        </p:spPr>
        <p:txBody>
          <a:bodyPr vert="horz" lIns="101823" tIns="50911" rIns="101823" bIns="50911"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02920" y="1813566"/>
            <a:ext cx="9052560" cy="5129425"/>
          </a:xfrm>
          <a:prstGeom prst="rect">
            <a:avLst/>
          </a:prstGeom>
        </p:spPr>
        <p:txBody>
          <a:bodyPr vert="horz" lIns="101823" tIns="50911" rIns="101823" bIns="5091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9144000" y="7067448"/>
            <a:ext cx="492760" cy="413808"/>
          </a:xfrm>
          <a:prstGeom prst="rect">
            <a:avLst/>
          </a:prstGeom>
        </p:spPr>
        <p:txBody>
          <a:bodyPr lIns="0" tIns="0" rIns="0" bIns="0"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Tree>
    <p:extLst>
      <p:ext uri="{BB962C8B-B14F-4D97-AF65-F5344CB8AC3E}">
        <p14:creationId xmlns:p14="http://schemas.microsoft.com/office/powerpoint/2010/main" val="1801274346"/>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3" r:id="rId5"/>
    <p:sldLayoutId id="2147483670" r:id="rId6"/>
    <p:sldLayoutId id="2147483671" r:id="rId7"/>
    <p:sldLayoutId id="2147483672" r:id="rId8"/>
  </p:sldLayoutIdLst>
  <p:hf hdr="0" ftr="0" dt="0"/>
  <p:txStyles>
    <p:titleStyle>
      <a:lvl1pPr algn="l" defTabSz="1018228" rtl="0" eaLnBrk="1" latinLnBrk="0" hangingPunct="1">
        <a:spcBef>
          <a:spcPct val="0"/>
        </a:spcBef>
        <a:buNone/>
        <a:defRPr sz="2600" kern="1200">
          <a:solidFill>
            <a:schemeClr val="tx1"/>
          </a:solidFill>
          <a:latin typeface="Arial" pitchFamily="34" charset="0"/>
          <a:ea typeface="+mj-ea"/>
          <a:cs typeface="Arial" pitchFamily="34" charset="0"/>
        </a:defRPr>
      </a:lvl1pPr>
    </p:titleStyle>
    <p:body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228" rtl="0" eaLnBrk="1" latinLnBrk="0" hangingPunct="1">
        <a:defRPr sz="2000" kern="1200">
          <a:solidFill>
            <a:schemeClr val="tx1"/>
          </a:solidFill>
          <a:latin typeface="+mn-lt"/>
          <a:ea typeface="+mn-ea"/>
          <a:cs typeface="+mn-cs"/>
        </a:defRPr>
      </a:lvl1pPr>
      <a:lvl2pPr marL="509115" algn="l" defTabSz="1018228" rtl="0" eaLnBrk="1" latinLnBrk="0" hangingPunct="1">
        <a:defRPr sz="2000" kern="1200">
          <a:solidFill>
            <a:schemeClr val="tx1"/>
          </a:solidFill>
          <a:latin typeface="+mn-lt"/>
          <a:ea typeface="+mn-ea"/>
          <a:cs typeface="+mn-cs"/>
        </a:defRPr>
      </a:lvl2pPr>
      <a:lvl3pPr marL="1018228" algn="l" defTabSz="1018228" rtl="0" eaLnBrk="1" latinLnBrk="0" hangingPunct="1">
        <a:defRPr sz="2000" kern="1200">
          <a:solidFill>
            <a:schemeClr val="tx1"/>
          </a:solidFill>
          <a:latin typeface="+mn-lt"/>
          <a:ea typeface="+mn-ea"/>
          <a:cs typeface="+mn-cs"/>
        </a:defRPr>
      </a:lvl3pPr>
      <a:lvl4pPr marL="1527344" algn="l" defTabSz="1018228" rtl="0" eaLnBrk="1" latinLnBrk="0" hangingPunct="1">
        <a:defRPr sz="2000" kern="1200">
          <a:solidFill>
            <a:schemeClr val="tx1"/>
          </a:solidFill>
          <a:latin typeface="+mn-lt"/>
          <a:ea typeface="+mn-ea"/>
          <a:cs typeface="+mn-cs"/>
        </a:defRPr>
      </a:lvl4pPr>
      <a:lvl5pPr marL="2036458" algn="l" defTabSz="1018228" rtl="0" eaLnBrk="1" latinLnBrk="0" hangingPunct="1">
        <a:defRPr sz="2000" kern="1200">
          <a:solidFill>
            <a:schemeClr val="tx1"/>
          </a:solidFill>
          <a:latin typeface="+mn-lt"/>
          <a:ea typeface="+mn-ea"/>
          <a:cs typeface="+mn-cs"/>
        </a:defRPr>
      </a:lvl5pPr>
      <a:lvl6pPr marL="2545574" algn="l" defTabSz="1018228" rtl="0" eaLnBrk="1" latinLnBrk="0" hangingPunct="1">
        <a:defRPr sz="2000" kern="1200">
          <a:solidFill>
            <a:schemeClr val="tx1"/>
          </a:solidFill>
          <a:latin typeface="+mn-lt"/>
          <a:ea typeface="+mn-ea"/>
          <a:cs typeface="+mn-cs"/>
        </a:defRPr>
      </a:lvl6pPr>
      <a:lvl7pPr marL="3054686" algn="l" defTabSz="1018228" rtl="0" eaLnBrk="1" latinLnBrk="0" hangingPunct="1">
        <a:defRPr sz="2000" kern="1200">
          <a:solidFill>
            <a:schemeClr val="tx1"/>
          </a:solidFill>
          <a:latin typeface="+mn-lt"/>
          <a:ea typeface="+mn-ea"/>
          <a:cs typeface="+mn-cs"/>
        </a:defRPr>
      </a:lvl7pPr>
      <a:lvl8pPr marL="3563802" algn="l" defTabSz="1018228" rtl="0" eaLnBrk="1" latinLnBrk="0" hangingPunct="1">
        <a:defRPr sz="2000" kern="1200">
          <a:solidFill>
            <a:schemeClr val="tx1"/>
          </a:solidFill>
          <a:latin typeface="+mn-lt"/>
          <a:ea typeface="+mn-ea"/>
          <a:cs typeface="+mn-cs"/>
        </a:defRPr>
      </a:lvl8pPr>
      <a:lvl9pPr marL="4072914" algn="l" defTabSz="1018228" rtl="0" eaLnBrk="1" latinLnBrk="0" hangingPunct="1">
        <a:defRPr sz="20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 userDrawn="1">
          <p15:clr>
            <a:srgbClr val="F26B43"/>
          </p15:clr>
        </p15:guide>
        <p15:guide id="2" pos="595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chart" Target="../charts/chart1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 Id="rId5" Type="http://schemas.openxmlformats.org/officeDocument/2006/relationships/chart" Target="../charts/chart13.xml"/><Relationship Id="rId4" Type="http://schemas.openxmlformats.org/officeDocument/2006/relationships/chart" Target="../charts/chart12.xml"/></Relationships>
</file>

<file path=ppt/slides/_rels/slide12.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chart" Target="../charts/chart16.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8" Type="http://schemas.openxmlformats.org/officeDocument/2006/relationships/chart" Target="../charts/chart18.xml"/><Relationship Id="rId3" Type="http://schemas.openxmlformats.org/officeDocument/2006/relationships/image" Target="../media/image1.png"/><Relationship Id="rId7" Type="http://schemas.openxmlformats.org/officeDocument/2006/relationships/oleObject" Target="../embeddings/oleObject2.bin"/><Relationship Id="rId12" Type="http://schemas.openxmlformats.org/officeDocument/2006/relationships/chart" Target="../charts/chart22.xm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2.emf"/><Relationship Id="rId11" Type="http://schemas.openxmlformats.org/officeDocument/2006/relationships/chart" Target="../charts/chart21.xml"/><Relationship Id="rId5" Type="http://schemas.openxmlformats.org/officeDocument/2006/relationships/oleObject" Target="../embeddings/oleObject1.bin"/><Relationship Id="rId10" Type="http://schemas.openxmlformats.org/officeDocument/2006/relationships/chart" Target="../charts/chart20.xml"/><Relationship Id="rId4" Type="http://schemas.openxmlformats.org/officeDocument/2006/relationships/chart" Target="../charts/chart17.xml"/><Relationship Id="rId9" Type="http://schemas.openxmlformats.org/officeDocument/2006/relationships/chart" Target="../charts/chart19.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chart" Target="../charts/chart2.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chart" Target="../charts/chart4.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chart" Target="../charts/chart6.xml"/><Relationship Id="rId4" Type="http://schemas.openxmlformats.org/officeDocument/2006/relationships/chart" Target="../charts/chart5.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chart" Target="../charts/chart8.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chart" Target="../charts/chart10.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650360" y="4334726"/>
            <a:ext cx="4879340" cy="1883198"/>
          </a:xfrm>
        </p:spPr>
        <p:txBody>
          <a:bodyPr/>
          <a:lstStyle/>
          <a:p>
            <a:r>
              <a:rPr lang="en-US">
                <a:highlight>
                  <a:srgbClr val="FFFFFF"/>
                </a:highlight>
              </a:rPr>
              <a:t>Q2</a:t>
            </a:r>
            <a:endParaRPr lang="en-US" dirty="0">
              <a:highlight>
                <a:srgbClr val="FFFFFF"/>
              </a:highlight>
            </a:endParaRPr>
          </a:p>
        </p:txBody>
      </p:sp>
      <p:sp>
        <p:nvSpPr>
          <p:cNvPr id="5" name="Subtitle 4"/>
          <p:cNvSpPr>
            <a:spLocks noGrp="1"/>
          </p:cNvSpPr>
          <p:nvPr>
            <p:ph type="subTitle" idx="1"/>
          </p:nvPr>
        </p:nvSpPr>
        <p:spPr>
          <a:xfrm>
            <a:off x="4626860" y="6416045"/>
            <a:ext cx="4818380" cy="384494"/>
          </a:xfrm>
        </p:spPr>
        <p:txBody>
          <a:bodyPr/>
          <a:lstStyle/>
          <a:p>
            <a:r>
              <a:rPr lang="en-US" dirty="0"/>
              <a:t>Quarterly Market Review</a:t>
            </a:r>
          </a:p>
        </p:txBody>
      </p:sp>
      <p:sp>
        <p:nvSpPr>
          <p:cNvPr id="8" name="Text Placeholder 7"/>
          <p:cNvSpPr>
            <a:spLocks noGrp="1"/>
          </p:cNvSpPr>
          <p:nvPr>
            <p:ph type="body" sz="quarter" idx="11"/>
          </p:nvPr>
        </p:nvSpPr>
        <p:spPr>
          <a:xfrm>
            <a:off x="4626860" y="6847523"/>
            <a:ext cx="4818380" cy="457200"/>
          </a:xfrm>
        </p:spPr>
        <p:txBody>
          <a:bodyPr/>
          <a:lstStyle/>
          <a:p>
            <a:r>
              <a:rPr lang="en-US" dirty="0">
                <a:highlight>
                  <a:srgbClr val="FFFFFF"/>
                </a:highlight>
              </a:rPr>
              <a:t>Second Quarter 2023</a:t>
            </a:r>
          </a:p>
        </p:txBody>
      </p:sp>
      <p:pic>
        <p:nvPicPr>
          <p:cNvPr id="3" name="Picture Placeholder 2" descr="A black and red sign with white letters&#10;&#10;Description automatically generated">
            <a:extLst>
              <a:ext uri="{FF2B5EF4-FFF2-40B4-BE49-F238E27FC236}">
                <a16:creationId xmlns:a16="http://schemas.microsoft.com/office/drawing/2014/main" id="{B69D7FF6-F60B-F758-C376-390A08313897}"/>
              </a:ext>
            </a:extLst>
          </p:cNvPr>
          <p:cNvPicPr>
            <a:picLocks noGrp="1" noChangeAspect="1"/>
          </p:cNvPicPr>
          <p:nvPr>
            <p:ph type="pic" sz="quarter" idx="13"/>
          </p:nvPr>
        </p:nvPicPr>
        <p:blipFill rotWithShape="1">
          <a:blip r:embed="rId3">
            <a:extLst>
              <a:ext uri="{28A0092B-C50C-407E-A947-70E740481C1C}">
                <a14:useLocalDpi xmlns:a14="http://schemas.microsoft.com/office/drawing/2010/main" val="0"/>
              </a:ext>
            </a:extLst>
          </a:blip>
          <a:srcRect t="-28401" b="-28401"/>
          <a:stretch/>
        </p:blipFill>
        <p:spPr/>
      </p:pic>
    </p:spTree>
    <p:extLst>
      <p:ext uri="{BB962C8B-B14F-4D97-AF65-F5344CB8AC3E}">
        <p14:creationId xmlns:p14="http://schemas.microsoft.com/office/powerpoint/2010/main" val="1676102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287" y="657966"/>
            <a:ext cx="9052560" cy="521864"/>
          </a:xfrm>
        </p:spPr>
        <p:txBody>
          <a:bodyPr/>
          <a:lstStyle/>
          <a:p>
            <a:r>
              <a:rPr lang="en-US" dirty="0"/>
              <a:t>Country Returns</a:t>
            </a:r>
          </a:p>
        </p:txBody>
      </p:sp>
      <p:sp>
        <p:nvSpPr>
          <p:cNvPr id="3" name="Slide Number Placeholder 2"/>
          <p:cNvSpPr>
            <a:spLocks noGrp="1"/>
          </p:cNvSpPr>
          <p:nvPr>
            <p:ph type="sldNum" sz="quarter" idx="12"/>
          </p:nvPr>
        </p:nvSpPr>
        <p:spPr/>
        <p:txBody>
          <a:bodyPr/>
          <a:lstStyle/>
          <a:p>
            <a:fld id="{66F6FF41-5833-4EBF-9145-362BCED2914A}" type="slidenum">
              <a:rPr lang="en-US" smtClean="0"/>
              <a:pPr/>
              <a:t>10</a:t>
            </a:fld>
            <a:endParaRPr lang="en-US" dirty="0"/>
          </a:p>
        </p:txBody>
      </p:sp>
      <p:pic>
        <p:nvPicPr>
          <p:cNvPr id="8" name="Picture Placeholder 7" descr="A black and red sign with white letters&#10;&#10;Description automatically generated">
            <a:extLst>
              <a:ext uri="{FF2B5EF4-FFF2-40B4-BE49-F238E27FC236}">
                <a16:creationId xmlns:a16="http://schemas.microsoft.com/office/drawing/2014/main" id="{90608806-6E14-A657-FE2A-A062E9D57242}"/>
              </a:ext>
            </a:extLst>
          </p:cNvPr>
          <p:cNvPicPr>
            <a:picLocks noGrp="1" noChangeAspect="1"/>
          </p:cNvPicPr>
          <p:nvPr>
            <p:ph type="pic" sz="quarter" idx="13"/>
          </p:nvPr>
        </p:nvPicPr>
        <p:blipFill rotWithShape="1">
          <a:blip r:embed="rId3">
            <a:extLst>
              <a:ext uri="{28A0092B-C50C-407E-A947-70E740481C1C}">
                <a14:useLocalDpi xmlns:a14="http://schemas.microsoft.com/office/drawing/2010/main" val="0"/>
              </a:ext>
            </a:extLst>
          </a:blip>
          <a:srcRect t="-28401" b="-28401"/>
          <a:stretch/>
        </p:blipFill>
        <p:spPr/>
      </p:pic>
      <p:sp>
        <p:nvSpPr>
          <p:cNvPr id="17" name="Text Placeholder 16"/>
          <p:cNvSpPr>
            <a:spLocks noGrp="1"/>
          </p:cNvSpPr>
          <p:nvPr>
            <p:ph type="body" sz="quarter" idx="15"/>
          </p:nvPr>
        </p:nvSpPr>
        <p:spPr/>
        <p:txBody>
          <a:bodyPr/>
          <a:lstStyle/>
          <a:p>
            <a:r>
              <a:rPr lang="en-GB" b="1" dirty="0"/>
              <a:t>Past performance is no guarantee of future results.</a:t>
            </a:r>
          </a:p>
          <a:p>
            <a:r>
              <a:rPr lang="en-US" dirty="0"/>
              <a:t>Country returns are the country component indices of the MSCI All Country World IMI Index for all countries except the United States, where the Russell 3000 Index is used instead. Global is the return of the MSCI All Country World IMI Index. MSCI index returns are net dividend. Indices are not available for direct investment. Their performance does not reflect the expenses associated with the management of an actual portfolio. Frank Russell Company is the source and owner of the trademarks, service marks and copyrights related to the Russell Indexes. MSCI data © MSCI 2023, all rights reserved.</a:t>
            </a:r>
          </a:p>
        </p:txBody>
      </p:sp>
      <p:sp>
        <p:nvSpPr>
          <p:cNvPr id="6" name="Text Placeholder 5"/>
          <p:cNvSpPr>
            <a:spLocks noGrp="1"/>
          </p:cNvSpPr>
          <p:nvPr>
            <p:ph type="body" sz="quarter" idx="14"/>
          </p:nvPr>
        </p:nvSpPr>
        <p:spPr>
          <a:xfrm>
            <a:off x="529813" y="1067438"/>
            <a:ext cx="8823326" cy="346075"/>
          </a:xfrm>
        </p:spPr>
        <p:txBody>
          <a:bodyPr/>
          <a:lstStyle/>
          <a:p>
            <a:r>
              <a:rPr lang="en-US" dirty="0">
                <a:highlight>
                  <a:srgbClr val="FFFFFF"/>
                </a:highlight>
              </a:rPr>
              <a:t>Second quarter 2023 i</a:t>
            </a:r>
            <a:r>
              <a:rPr lang="en-US" dirty="0"/>
              <a:t>ndex returns</a:t>
            </a:r>
          </a:p>
        </p:txBody>
      </p:sp>
      <p:grpSp>
        <p:nvGrpSpPr>
          <p:cNvPr id="5" name="Group 4">
            <a:extLst>
              <a:ext uri="{FF2B5EF4-FFF2-40B4-BE49-F238E27FC236}">
                <a16:creationId xmlns:a16="http://schemas.microsoft.com/office/drawing/2014/main" id="{5C8E553A-85CF-4769-96BE-4D3F5F023C60}"/>
              </a:ext>
            </a:extLst>
          </p:cNvPr>
          <p:cNvGrpSpPr/>
          <p:nvPr/>
        </p:nvGrpSpPr>
        <p:grpSpPr>
          <a:xfrm>
            <a:off x="609600" y="1800236"/>
            <a:ext cx="9027160" cy="4876151"/>
            <a:chOff x="578928" y="2486025"/>
            <a:chExt cx="9052560" cy="4308596"/>
          </a:xfrm>
        </p:grpSpPr>
        <p:graphicFrame>
          <p:nvGraphicFramePr>
            <p:cNvPr id="23" name="Chart 22">
              <a:extLst>
                <a:ext uri="{FF2B5EF4-FFF2-40B4-BE49-F238E27FC236}">
                  <a16:creationId xmlns:a16="http://schemas.microsoft.com/office/drawing/2014/main" id="{0AA7D450-3EFE-48D2-B177-6CDAD87391C1}"/>
                </a:ext>
              </a:extLst>
            </p:cNvPr>
            <p:cNvGraphicFramePr/>
            <p:nvPr>
              <p:extLst>
                <p:ext uri="{D42A27DB-BD31-4B8C-83A1-F6EECF244321}">
                  <p14:modId xmlns:p14="http://schemas.microsoft.com/office/powerpoint/2010/main" val="3842041621"/>
                </p:ext>
              </p:extLst>
            </p:nvPr>
          </p:nvGraphicFramePr>
          <p:xfrm>
            <a:off x="578928" y="2486025"/>
            <a:ext cx="9052560" cy="4308596"/>
          </p:xfrm>
          <a:graphic>
            <a:graphicData uri="http://schemas.openxmlformats.org/drawingml/2006/chart">
              <c:chart xmlns:c="http://schemas.openxmlformats.org/drawingml/2006/chart" xmlns:r="http://schemas.openxmlformats.org/officeDocument/2006/relationships" r:id="rId4"/>
            </a:graphicData>
          </a:graphic>
        </p:graphicFrame>
        <p:sp>
          <p:nvSpPr>
            <p:cNvPr id="4" name="TextBox 3">
              <a:extLst>
                <a:ext uri="{FF2B5EF4-FFF2-40B4-BE49-F238E27FC236}">
                  <a16:creationId xmlns:a16="http://schemas.microsoft.com/office/drawing/2014/main" id="{09F3BA36-B609-4FD3-A9F5-BE5074B62344}"/>
                </a:ext>
              </a:extLst>
            </p:cNvPr>
            <p:cNvSpPr txBox="1"/>
            <p:nvPr/>
          </p:nvSpPr>
          <p:spPr>
            <a:xfrm rot="16200000">
              <a:off x="2927674" y="6026112"/>
              <a:ext cx="523875" cy="230832"/>
            </a:xfrm>
            <a:prstGeom prst="rect">
              <a:avLst/>
            </a:prstGeom>
            <a:noFill/>
          </p:spPr>
          <p:txBody>
            <a:bodyPr wrap="square" rtlCol="0">
              <a:spAutoFit/>
            </a:bodyPr>
            <a:lstStyle/>
            <a:p>
              <a:pPr algn="r"/>
              <a:r>
                <a:rPr lang="en-US" sz="900" dirty="0">
                  <a:solidFill>
                    <a:srgbClr val="35627D"/>
                  </a:solidFill>
                  <a:latin typeface="Arial" panose="020B0604020202020204" pitchFamily="34" charset="0"/>
                  <a:cs typeface="Arial" panose="020B0604020202020204" pitchFamily="34" charset="0"/>
                </a:rPr>
                <a:t>Global</a:t>
              </a:r>
            </a:p>
          </p:txBody>
        </p:sp>
      </p:grpSp>
    </p:spTree>
    <p:extLst>
      <p:ext uri="{BB962C8B-B14F-4D97-AF65-F5344CB8AC3E}">
        <p14:creationId xmlns:p14="http://schemas.microsoft.com/office/powerpoint/2010/main" val="4084615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287" y="657966"/>
            <a:ext cx="9052560" cy="521864"/>
          </a:xfrm>
        </p:spPr>
        <p:txBody>
          <a:bodyPr/>
          <a:lstStyle/>
          <a:p>
            <a:r>
              <a:rPr lang="en-US" dirty="0"/>
              <a:t>Real Estate Investment Trusts (REITs)</a:t>
            </a:r>
          </a:p>
        </p:txBody>
      </p:sp>
      <p:sp>
        <p:nvSpPr>
          <p:cNvPr id="4" name="Slide Number Placeholder 3"/>
          <p:cNvSpPr>
            <a:spLocks noGrp="1"/>
          </p:cNvSpPr>
          <p:nvPr>
            <p:ph type="sldNum" sz="quarter" idx="12"/>
          </p:nvPr>
        </p:nvSpPr>
        <p:spPr/>
        <p:txBody>
          <a:bodyPr/>
          <a:lstStyle/>
          <a:p>
            <a:fld id="{66F6FF41-5833-4EBF-9145-362BCED2914A}" type="slidenum">
              <a:rPr lang="en-US" smtClean="0"/>
              <a:pPr/>
              <a:t>11</a:t>
            </a:fld>
            <a:endParaRPr lang="en-US" dirty="0"/>
          </a:p>
        </p:txBody>
      </p:sp>
      <p:pic>
        <p:nvPicPr>
          <p:cNvPr id="5" name="Picture Placeholder 4" descr="A black and red sign with white letters&#10;&#10;Description automatically generated">
            <a:extLst>
              <a:ext uri="{FF2B5EF4-FFF2-40B4-BE49-F238E27FC236}">
                <a16:creationId xmlns:a16="http://schemas.microsoft.com/office/drawing/2014/main" id="{7798634C-2D84-C59E-6B5F-965A85BA0F8B}"/>
              </a:ext>
            </a:extLst>
          </p:cNvPr>
          <p:cNvPicPr>
            <a:picLocks noGrp="1" noChangeAspect="1"/>
          </p:cNvPicPr>
          <p:nvPr>
            <p:ph type="pic" sz="quarter" idx="13"/>
          </p:nvPr>
        </p:nvPicPr>
        <p:blipFill rotWithShape="1">
          <a:blip r:embed="rId3">
            <a:extLst>
              <a:ext uri="{28A0092B-C50C-407E-A947-70E740481C1C}">
                <a14:useLocalDpi xmlns:a14="http://schemas.microsoft.com/office/drawing/2010/main" val="0"/>
              </a:ext>
            </a:extLst>
          </a:blip>
          <a:srcRect t="-28401" b="-28401"/>
          <a:stretch/>
        </p:blipFill>
        <p:spPr/>
      </p:pic>
      <p:sp>
        <p:nvSpPr>
          <p:cNvPr id="7" name="Text Placeholder 6"/>
          <p:cNvSpPr>
            <a:spLocks noGrp="1"/>
          </p:cNvSpPr>
          <p:nvPr>
            <p:ph type="body" sz="quarter" idx="14"/>
          </p:nvPr>
        </p:nvSpPr>
        <p:spPr>
          <a:xfrm>
            <a:off x="529813" y="1067438"/>
            <a:ext cx="8823326" cy="346075"/>
          </a:xfrm>
        </p:spPr>
        <p:txBody>
          <a:bodyPr/>
          <a:lstStyle/>
          <a:p>
            <a:r>
              <a:rPr lang="en-US" dirty="0">
                <a:highlight>
                  <a:srgbClr val="FFFFFF"/>
                </a:highlight>
              </a:rPr>
              <a:t>Second quarter 2023 i</a:t>
            </a:r>
            <a:r>
              <a:rPr lang="en-US" dirty="0"/>
              <a:t>ndex returns</a:t>
            </a:r>
          </a:p>
        </p:txBody>
      </p:sp>
      <p:sp>
        <p:nvSpPr>
          <p:cNvPr id="10" name="Text Placeholder 9"/>
          <p:cNvSpPr>
            <a:spLocks noGrp="1"/>
          </p:cNvSpPr>
          <p:nvPr>
            <p:ph type="body" sz="quarter" idx="15"/>
          </p:nvPr>
        </p:nvSpPr>
        <p:spPr/>
        <p:txBody>
          <a:bodyPr/>
          <a:lstStyle/>
          <a:p>
            <a:r>
              <a:rPr lang="en-US" b="1" dirty="0"/>
              <a:t>Past performance is not a guarantee of future results. Indices are not available for direct investment. Index performance does not reflect the expenses associated with the management of an actual portfolio.</a:t>
            </a:r>
            <a:r>
              <a:rPr lang="en-US" dirty="0"/>
              <a:t> Number of REIT stocks and total value based on the two indices. All index returns are net of withholding tax on dividends. Total value of REIT stocks represented by Dow Jones US Select REIT Index and the S&amp;P Global ex US REIT Index. Dow Jones US Select REIT Index used as proxy for the US market, and S&amp;P Global ex US REIT Index used as proxy for the World ex US market. Dow Jones and S&amp;P data © 2023 S&amp;P Dow Jones Indices LLC, a division of S&amp;P Global. All rights reserved.</a:t>
            </a:r>
          </a:p>
        </p:txBody>
      </p:sp>
      <p:sp>
        <p:nvSpPr>
          <p:cNvPr id="12" name="Text Placeholder 11"/>
          <p:cNvSpPr>
            <a:spLocks noGrp="1"/>
          </p:cNvSpPr>
          <p:nvPr>
            <p:ph type="body" sz="quarter" idx="18"/>
          </p:nvPr>
        </p:nvSpPr>
        <p:spPr>
          <a:xfrm>
            <a:off x="540295" y="1780207"/>
            <a:ext cx="3460205" cy="1406661"/>
          </a:xfrm>
        </p:spPr>
        <p:txBody>
          <a:bodyPr/>
          <a:lstStyle/>
          <a:p>
            <a:r>
              <a:rPr lang="en-US" dirty="0"/>
              <a:t>US real estate investment trusts outperformed non-US REITs during the quarter.</a:t>
            </a:r>
          </a:p>
        </p:txBody>
      </p:sp>
      <p:graphicFrame>
        <p:nvGraphicFramePr>
          <p:cNvPr id="14" name="Chart 13"/>
          <p:cNvGraphicFramePr/>
          <p:nvPr>
            <p:extLst>
              <p:ext uri="{D42A27DB-BD31-4B8C-83A1-F6EECF244321}">
                <p14:modId xmlns:p14="http://schemas.microsoft.com/office/powerpoint/2010/main" val="578985942"/>
              </p:ext>
            </p:extLst>
          </p:nvPr>
        </p:nvGraphicFramePr>
        <p:xfrm>
          <a:off x="4635169" y="2140299"/>
          <a:ext cx="5001592" cy="187904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Chart 12"/>
          <p:cNvGraphicFramePr/>
          <p:nvPr>
            <p:extLst>
              <p:ext uri="{D42A27DB-BD31-4B8C-83A1-F6EECF244321}">
                <p14:modId xmlns:p14="http://schemas.microsoft.com/office/powerpoint/2010/main" val="3520458548"/>
              </p:ext>
            </p:extLst>
          </p:nvPr>
        </p:nvGraphicFramePr>
        <p:xfrm>
          <a:off x="343545" y="5035192"/>
          <a:ext cx="3841821" cy="1818751"/>
        </p:xfrm>
        <a:graphic>
          <a:graphicData uri="http://schemas.openxmlformats.org/drawingml/2006/chart">
            <c:chart xmlns:c="http://schemas.openxmlformats.org/drawingml/2006/chart" xmlns:r="http://schemas.openxmlformats.org/officeDocument/2006/relationships" r:id="rId5"/>
          </a:graphicData>
        </a:graphic>
      </p:graphicFrame>
      <p:sp>
        <p:nvSpPr>
          <p:cNvPr id="25" name="Content Placeholder 10">
            <a:extLst>
              <a:ext uri="{FF2B5EF4-FFF2-40B4-BE49-F238E27FC236}">
                <a16:creationId xmlns:a16="http://schemas.microsoft.com/office/drawing/2014/main" id="{3194437D-73C5-4BA6-8996-B3E8C57AE4DB}"/>
              </a:ext>
            </a:extLst>
          </p:cNvPr>
          <p:cNvSpPr txBox="1">
            <a:spLocks/>
          </p:cNvSpPr>
          <p:nvPr/>
        </p:nvSpPr>
        <p:spPr>
          <a:xfrm>
            <a:off x="539264" y="4790391"/>
            <a:ext cx="3771481" cy="404896"/>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Total Value of REIT Stocks</a:t>
            </a:r>
          </a:p>
          <a:p>
            <a:pPr marL="0" lvl="1" indent="0">
              <a:spcBef>
                <a:spcPts val="0"/>
              </a:spcBef>
              <a:buNone/>
            </a:pPr>
            <a:endParaRPr lang="en-US" sz="1000" b="1" dirty="0">
              <a:solidFill>
                <a:schemeClr val="tx2"/>
              </a:solidFill>
            </a:endParaRPr>
          </a:p>
        </p:txBody>
      </p:sp>
      <p:grpSp>
        <p:nvGrpSpPr>
          <p:cNvPr id="26" name="Group 25">
            <a:extLst>
              <a:ext uri="{FF2B5EF4-FFF2-40B4-BE49-F238E27FC236}">
                <a16:creationId xmlns:a16="http://schemas.microsoft.com/office/drawing/2014/main" id="{936AB200-BD9D-467F-B576-F97366643E89}"/>
              </a:ext>
            </a:extLst>
          </p:cNvPr>
          <p:cNvGrpSpPr/>
          <p:nvPr/>
        </p:nvGrpSpPr>
        <p:grpSpPr>
          <a:xfrm>
            <a:off x="4635169" y="1798133"/>
            <a:ext cx="4813631" cy="342590"/>
            <a:chOff x="4635169" y="1826708"/>
            <a:chExt cx="4813631" cy="342590"/>
          </a:xfrm>
        </p:grpSpPr>
        <p:sp>
          <p:nvSpPr>
            <p:cNvPr id="27" name="Content Placeholder 9">
              <a:extLst>
                <a:ext uri="{FF2B5EF4-FFF2-40B4-BE49-F238E27FC236}">
                  <a16:creationId xmlns:a16="http://schemas.microsoft.com/office/drawing/2014/main" id="{AED6F826-6AAF-4A88-9D0B-9C3C9C3981F5}"/>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a:t>
              </a:r>
            </a:p>
            <a:p>
              <a:pPr>
                <a:spcBef>
                  <a:spcPts val="0"/>
                </a:spcBef>
              </a:pPr>
              <a:endParaRPr lang="en-US" sz="1000" b="1" dirty="0">
                <a:solidFill>
                  <a:schemeClr val="tx2"/>
                </a:solidFill>
              </a:endParaRPr>
            </a:p>
          </p:txBody>
        </p:sp>
        <p:cxnSp>
          <p:nvCxnSpPr>
            <p:cNvPr id="28" name="Straight Connector 27">
              <a:extLst>
                <a:ext uri="{FF2B5EF4-FFF2-40B4-BE49-F238E27FC236}">
                  <a16:creationId xmlns:a16="http://schemas.microsoft.com/office/drawing/2014/main" id="{F7428DA5-D928-420C-9404-74F8A646B0E1}"/>
                </a:ext>
              </a:extLst>
            </p:cNvPr>
            <p:cNvCxnSpPr>
              <a:cxnSpLocks/>
            </p:cNvCxnSpPr>
            <p:nvPr/>
          </p:nvCxnSpPr>
          <p:spPr>
            <a:xfrm flipV="1">
              <a:off x="4724400" y="2069700"/>
              <a:ext cx="472440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29" name="Group 28">
            <a:extLst>
              <a:ext uri="{FF2B5EF4-FFF2-40B4-BE49-F238E27FC236}">
                <a16:creationId xmlns:a16="http://schemas.microsoft.com/office/drawing/2014/main" id="{E0359950-77E8-4F48-9033-802D1E0348E3}"/>
              </a:ext>
            </a:extLst>
          </p:cNvPr>
          <p:cNvGrpSpPr/>
          <p:nvPr/>
        </p:nvGrpSpPr>
        <p:grpSpPr>
          <a:xfrm>
            <a:off x="4637281" y="4790616"/>
            <a:ext cx="4811519" cy="355735"/>
            <a:chOff x="4637281" y="4790616"/>
            <a:chExt cx="4811519" cy="355735"/>
          </a:xfrm>
        </p:grpSpPr>
        <p:sp>
          <p:nvSpPr>
            <p:cNvPr id="30" name="Content Placeholder 23">
              <a:extLst>
                <a:ext uri="{FF2B5EF4-FFF2-40B4-BE49-F238E27FC236}">
                  <a16:creationId xmlns:a16="http://schemas.microsoft.com/office/drawing/2014/main" id="{9EF5A10D-2243-410E-9019-DCE1F86CD791}"/>
                </a:ext>
              </a:extLst>
            </p:cNvPr>
            <p:cNvSpPr txBox="1">
              <a:spLocks/>
            </p:cNvSpPr>
            <p:nvPr/>
          </p:nvSpPr>
          <p:spPr>
            <a:xfrm>
              <a:off x="4637281" y="4790616"/>
              <a:ext cx="4441437"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cxnSp>
          <p:nvCxnSpPr>
            <p:cNvPr id="31" name="Straight Connector 30">
              <a:extLst>
                <a:ext uri="{FF2B5EF4-FFF2-40B4-BE49-F238E27FC236}">
                  <a16:creationId xmlns:a16="http://schemas.microsoft.com/office/drawing/2014/main" id="{F2C7F7A5-51B0-4BEB-916E-B7894183DDB8}"/>
                </a:ext>
              </a:extLst>
            </p:cNvPr>
            <p:cNvCxnSpPr>
              <a:cxnSpLocks/>
            </p:cNvCxnSpPr>
            <p:nvPr/>
          </p:nvCxnSpPr>
          <p:spPr>
            <a:xfrm>
              <a:off x="4720988" y="5033043"/>
              <a:ext cx="4727812"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aphicFrame>
        <p:nvGraphicFramePr>
          <p:cNvPr id="20" name="Table 19">
            <a:extLst>
              <a:ext uri="{FF2B5EF4-FFF2-40B4-BE49-F238E27FC236}">
                <a16:creationId xmlns:a16="http://schemas.microsoft.com/office/drawing/2014/main" id="{29F4126C-46E5-4761-8EA8-0072250F0AF5}"/>
              </a:ext>
            </a:extLst>
          </p:cNvPr>
          <p:cNvGraphicFramePr>
            <a:graphicFrameLocks noGrp="1"/>
          </p:cNvGraphicFramePr>
          <p:nvPr>
            <p:extLst>
              <p:ext uri="{D42A27DB-BD31-4B8C-83A1-F6EECF244321}">
                <p14:modId xmlns:p14="http://schemas.microsoft.com/office/powerpoint/2010/main" val="2006549063"/>
              </p:ext>
            </p:extLst>
          </p:nvPr>
        </p:nvGraphicFramePr>
        <p:xfrm>
          <a:off x="4719492" y="5058183"/>
          <a:ext cx="4723129" cy="762524"/>
        </p:xfrm>
        <a:graphic>
          <a:graphicData uri="http://schemas.openxmlformats.org/drawingml/2006/table">
            <a:tbl>
              <a:tblPr>
                <a:tableStyleId>{5C22544A-7EE6-4342-B048-85BDC9FD1C3A}</a:tableStyleId>
              </a:tblPr>
              <a:tblGrid>
                <a:gridCol w="1238401">
                  <a:extLst>
                    <a:ext uri="{9D8B030D-6E8A-4147-A177-3AD203B41FA5}">
                      <a16:colId xmlns:a16="http://schemas.microsoft.com/office/drawing/2014/main" val="20000"/>
                    </a:ext>
                  </a:extLst>
                </a:gridCol>
                <a:gridCol w="580788">
                  <a:extLst>
                    <a:ext uri="{9D8B030D-6E8A-4147-A177-3AD203B41FA5}">
                      <a16:colId xmlns:a16="http://schemas.microsoft.com/office/drawing/2014/main" val="851030634"/>
                    </a:ext>
                  </a:extLst>
                </a:gridCol>
                <a:gridCol w="580788">
                  <a:extLst>
                    <a:ext uri="{9D8B030D-6E8A-4147-A177-3AD203B41FA5}">
                      <a16:colId xmlns:a16="http://schemas.microsoft.com/office/drawing/2014/main" val="4123748905"/>
                    </a:ext>
                  </a:extLst>
                </a:gridCol>
                <a:gridCol w="580788">
                  <a:extLst>
                    <a:ext uri="{9D8B030D-6E8A-4147-A177-3AD203B41FA5}">
                      <a16:colId xmlns:a16="http://schemas.microsoft.com/office/drawing/2014/main" val="20001"/>
                    </a:ext>
                  </a:extLst>
                </a:gridCol>
                <a:gridCol w="580788">
                  <a:extLst>
                    <a:ext uri="{9D8B030D-6E8A-4147-A177-3AD203B41FA5}">
                      <a16:colId xmlns:a16="http://schemas.microsoft.com/office/drawing/2014/main" val="20003"/>
                    </a:ext>
                  </a:extLst>
                </a:gridCol>
                <a:gridCol w="580788">
                  <a:extLst>
                    <a:ext uri="{9D8B030D-6E8A-4147-A177-3AD203B41FA5}">
                      <a16:colId xmlns:a16="http://schemas.microsoft.com/office/drawing/2014/main" val="20004"/>
                    </a:ext>
                  </a:extLst>
                </a:gridCol>
                <a:gridCol w="580788">
                  <a:extLst>
                    <a:ext uri="{9D8B030D-6E8A-4147-A177-3AD203B41FA5}">
                      <a16:colId xmlns:a16="http://schemas.microsoft.com/office/drawing/2014/main" val="20005"/>
                    </a:ext>
                  </a:extLst>
                </a:gridCol>
              </a:tblGrid>
              <a:tr h="0">
                <a:tc>
                  <a:txBody>
                    <a:bodyPr/>
                    <a:lstStyle/>
                    <a:p>
                      <a:endParaRPr lang="en-GB" sz="500" dirty="0"/>
                    </a:p>
                  </a:txBody>
                  <a:tcPr marL="8959" marR="8959" marT="8959" marB="0" anchor="b">
                    <a:noFill/>
                  </a:tcPr>
                </a:tc>
                <a:tc>
                  <a:txBody>
                    <a:bodyPr/>
                    <a:lstStyle/>
                    <a:p>
                      <a:pPr algn="r" fontAlgn="b"/>
                      <a:endParaRPr lang="en-GB" sz="500" b="0" i="0" u="none" strike="noStrike" dirty="0">
                        <a:solidFill>
                          <a:srgbClr val="000000"/>
                        </a:solidFill>
                        <a:effectLst/>
                        <a:latin typeface="+mn-lt"/>
                      </a:endParaRPr>
                    </a:p>
                  </a:txBody>
                  <a:tcPr marL="8959" marR="107513" marT="8959" marB="0" anchor="b">
                    <a:noFill/>
                  </a:tcPr>
                </a:tc>
                <a:tc>
                  <a:txBody>
                    <a:bodyPr/>
                    <a:lstStyle/>
                    <a:p>
                      <a:pPr algn="r" fontAlgn="b"/>
                      <a:endParaRPr lang="en-GB" sz="500" b="0" i="0" u="none" strike="noStrike" dirty="0">
                        <a:solidFill>
                          <a:srgbClr val="000000"/>
                        </a:solidFill>
                        <a:effectLst/>
                        <a:latin typeface="+mn-lt"/>
                      </a:endParaRPr>
                    </a:p>
                  </a:txBody>
                  <a:tcPr marL="8959" marR="107513" marT="8959" marB="0" anchor="b">
                    <a:noFill/>
                  </a:tcPr>
                </a:tc>
                <a:tc>
                  <a:txBody>
                    <a:bodyPr/>
                    <a:lstStyle/>
                    <a:p>
                      <a:pPr algn="r" fontAlgn="b"/>
                      <a:r>
                        <a:rPr lang="en-GB" sz="500" u="none" strike="noStrike" dirty="0">
                          <a:effectLst/>
                          <a:latin typeface="+mn-lt"/>
                        </a:rPr>
                        <a:t> </a:t>
                      </a:r>
                      <a:endParaRPr lang="en-GB" sz="500" b="0" i="0" u="none" strike="noStrike" dirty="0">
                        <a:solidFill>
                          <a:srgbClr val="000000"/>
                        </a:solidFill>
                        <a:effectLst/>
                        <a:latin typeface="+mn-lt"/>
                      </a:endParaRPr>
                    </a:p>
                  </a:txBody>
                  <a:tcPr marL="8959" marR="107513" marT="8959" marB="0" anchor="b">
                    <a:noFill/>
                  </a:tcPr>
                </a:tc>
                <a:tc gridSpan="3">
                  <a:txBody>
                    <a:bodyPr/>
                    <a:lstStyle/>
                    <a:p>
                      <a:pPr marL="0" marR="0" lvl="0" indent="0" algn="ctr" defTabSz="1018824" rtl="0" eaLnBrk="1" fontAlgn="b" latinLnBrk="0" hangingPunct="1">
                        <a:lnSpc>
                          <a:spcPct val="100000"/>
                        </a:lnSpc>
                        <a:spcBef>
                          <a:spcPts val="0"/>
                        </a:spcBef>
                        <a:spcAft>
                          <a:spcPts val="0"/>
                        </a:spcAft>
                        <a:buClrTx/>
                        <a:buSzTx/>
                        <a:buFontTx/>
                        <a:buNone/>
                        <a:tabLst/>
                        <a:defRPr/>
                      </a:pPr>
                      <a:r>
                        <a:rPr lang="en-GB" sz="700" u="none" strike="noStrike" dirty="0">
                          <a:effectLst/>
                          <a:latin typeface="+mn-lt"/>
                        </a:rPr>
                        <a:t>Annualized</a:t>
                      </a:r>
                      <a:endParaRPr lang="en-GB" sz="700" b="0" i="1" u="none" strike="noStrike" dirty="0">
                        <a:solidFill>
                          <a:srgbClr val="000000"/>
                        </a:solidFill>
                        <a:effectLst/>
                        <a:latin typeface="+mn-lt"/>
                      </a:endParaRPr>
                    </a:p>
                  </a:txBody>
                  <a:tcPr marL="0" marR="0" marT="0" marB="9144" anchor="b">
                    <a:lnB w="9525" cap="flat" cmpd="sng" algn="ctr">
                      <a:solidFill>
                        <a:schemeClr val="tx1">
                          <a:lumMod val="75000"/>
                          <a:lumOff val="25000"/>
                        </a:schemeClr>
                      </a:solidFill>
                      <a:prstDash val="solid"/>
                      <a:round/>
                      <a:headEnd type="none" w="med" len="med"/>
                      <a:tailEnd type="none" w="med" len="med"/>
                    </a:lnB>
                    <a:noFill/>
                  </a:tcPr>
                </a:tc>
                <a:tc hMerge="1">
                  <a:txBody>
                    <a:bodyPr/>
                    <a:lstStyle/>
                    <a:p>
                      <a:pPr marL="0" marR="0" lvl="0" indent="0" algn="r" defTabSz="1018824" rtl="0" eaLnBrk="1" fontAlgn="b" latinLnBrk="0" hangingPunct="1">
                        <a:lnSpc>
                          <a:spcPct val="100000"/>
                        </a:lnSpc>
                        <a:spcBef>
                          <a:spcPts val="0"/>
                        </a:spcBef>
                        <a:spcAft>
                          <a:spcPts val="0"/>
                        </a:spcAft>
                        <a:buClrTx/>
                        <a:buSzTx/>
                        <a:buFontTx/>
                        <a:buNone/>
                        <a:tabLst/>
                        <a:defRPr/>
                      </a:pPr>
                      <a:r>
                        <a:rPr lang="en-GB" sz="800" u="none" strike="noStrike" dirty="0">
                          <a:effectLst/>
                          <a:latin typeface="+mn-lt"/>
                        </a:rPr>
                        <a:t>Annualized</a:t>
                      </a:r>
                      <a:endParaRPr lang="en-GB" sz="800" b="0" i="1" u="none" strike="noStrike" dirty="0">
                        <a:solidFill>
                          <a:srgbClr val="000000"/>
                        </a:solidFill>
                        <a:effectLst/>
                        <a:latin typeface="+mn-lt"/>
                      </a:endParaRPr>
                    </a:p>
                  </a:txBody>
                  <a:tcPr marL="8959" marR="8959" marT="8959" marB="0">
                    <a:noFill/>
                  </a:tcPr>
                </a:tc>
                <a:tc hMerge="1">
                  <a:txBody>
                    <a:bodyPr/>
                    <a:lstStyle/>
                    <a:p>
                      <a:endParaRPr lang="en-GB"/>
                    </a:p>
                  </a:txBody>
                  <a:tcPr/>
                </a:tc>
                <a:extLst>
                  <a:ext uri="{0D108BD9-81ED-4DB2-BD59-A6C34878D82A}">
                    <a16:rowId xmlns:a16="http://schemas.microsoft.com/office/drawing/2014/main" val="10000"/>
                  </a:ext>
                </a:extLst>
              </a:tr>
              <a:tr h="210312">
                <a:tc>
                  <a:txBody>
                    <a:bodyPr/>
                    <a:lstStyle/>
                    <a:p>
                      <a:pPr algn="l" fontAlgn="ctr"/>
                      <a:r>
                        <a:rPr lang="en-US" sz="800" b="0" i="0" u="none" strike="noStrike" dirty="0">
                          <a:solidFill>
                            <a:schemeClr val="dk1"/>
                          </a:solidFill>
                          <a:effectLst/>
                          <a:latin typeface="+mn-lt"/>
                        </a:rPr>
                        <a:t>Asset Class</a:t>
                      </a:r>
                      <a:endParaRPr lang="en-GB" sz="800" b="0" i="0" u="none" strike="noStrike" dirty="0">
                        <a:solidFill>
                          <a:srgbClr val="000000"/>
                        </a:solidFill>
                        <a:effectLst/>
                        <a:latin typeface="+mn-lt"/>
                      </a:endParaRPr>
                    </a:p>
                  </a:txBody>
                  <a:tcPr marL="46800" marR="8959" marT="8959" marB="0" anchor="ctr">
                    <a:solidFill>
                      <a:schemeClr val="bg1">
                        <a:lumMod val="85000"/>
                      </a:schemeClr>
                    </a:solidFill>
                  </a:tcPr>
                </a:tc>
                <a:tc>
                  <a:txBody>
                    <a:bodyPr/>
                    <a:lstStyle/>
                    <a:p>
                      <a:pPr algn="ctr" fontAlgn="ctr"/>
                      <a:r>
                        <a:rPr lang="en-GB" sz="800" b="0" i="0" u="none" strike="noStrike" dirty="0">
                          <a:solidFill>
                            <a:srgbClr val="000000"/>
                          </a:solidFill>
                          <a:effectLst/>
                          <a:latin typeface="+mn-lt"/>
                        </a:rPr>
                        <a:t>QTR</a:t>
                      </a:r>
                    </a:p>
                  </a:txBody>
                  <a:tcPr marL="0" marR="0" marT="0" marB="0" anchor="ctr">
                    <a:solidFill>
                      <a:schemeClr val="bg1">
                        <a:lumMod val="85000"/>
                      </a:schemeClr>
                    </a:solidFill>
                  </a:tcPr>
                </a:tc>
                <a:tc>
                  <a:txBody>
                    <a:bodyPr/>
                    <a:lstStyle/>
                    <a:p>
                      <a:pPr algn="ctr" fontAlgn="ctr"/>
                      <a:r>
                        <a:rPr lang="en-GB" sz="800" b="0" i="0" u="none" strike="noStrike" dirty="0">
                          <a:solidFill>
                            <a:srgbClr val="000000"/>
                          </a:solidFill>
                          <a:effectLst/>
                          <a:latin typeface="+mn-lt"/>
                        </a:rPr>
                        <a:t>YTD</a:t>
                      </a:r>
                    </a:p>
                  </a:txBody>
                  <a:tcPr marL="0" marR="0" marT="0" marB="0" anchor="ctr">
                    <a:solidFill>
                      <a:schemeClr val="bg1">
                        <a:lumMod val="85000"/>
                      </a:schemeClr>
                    </a:solidFill>
                  </a:tcPr>
                </a:tc>
                <a:tc>
                  <a:txBody>
                    <a:bodyPr/>
                    <a:lstStyle/>
                    <a:p>
                      <a:pPr algn="ctr" fontAlgn="ctr"/>
                      <a:r>
                        <a:rPr lang="en-GB" sz="800" b="0" i="0" u="none" strike="noStrike" dirty="0">
                          <a:solidFill>
                            <a:schemeClr val="dk1"/>
                          </a:solidFill>
                          <a:effectLst/>
                          <a:latin typeface="+mn-lt"/>
                        </a:rPr>
                        <a:t>1 Year</a:t>
                      </a:r>
                      <a:endParaRPr lang="en-GB" sz="800" b="0" i="0" u="none" strike="noStrike" dirty="0">
                        <a:solidFill>
                          <a:srgbClr val="000000"/>
                        </a:solidFill>
                        <a:effectLst/>
                        <a:latin typeface="+mn-lt"/>
                      </a:endParaRPr>
                    </a:p>
                  </a:txBody>
                  <a:tcPr marL="0" marR="0" marT="0" marB="0" anchor="ctr">
                    <a:solidFill>
                      <a:schemeClr val="bg1">
                        <a:lumMod val="85000"/>
                      </a:schemeClr>
                    </a:solidFill>
                  </a:tcPr>
                </a:tc>
                <a:tc>
                  <a:txBody>
                    <a:bodyPr/>
                    <a:lstStyle/>
                    <a:p>
                      <a:pPr algn="ctr" fontAlgn="ctr"/>
                      <a:r>
                        <a:rPr lang="en-GB" sz="800" u="none" strike="noStrike" dirty="0">
                          <a:effectLst/>
                          <a:latin typeface="+mn-lt"/>
                        </a:rPr>
                        <a:t>3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5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10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10002"/>
                  </a:ext>
                </a:extLst>
              </a:tr>
              <a:tr h="218194">
                <a:tc>
                  <a:txBody>
                    <a:bodyPr/>
                    <a:lstStyle/>
                    <a:p>
                      <a:pPr algn="l" fontAlgn="b"/>
                      <a:r>
                        <a:rPr lang="en-US" sz="900" b="0" i="0" u="none" strike="noStrike" kern="1200" dirty="0">
                          <a:solidFill>
                            <a:srgbClr val="000000"/>
                          </a:solidFill>
                          <a:effectLst/>
                          <a:latin typeface="+mn-lt"/>
                          <a:ea typeface="+mn-ea"/>
                          <a:cs typeface="+mn-cs"/>
                        </a:rPr>
                        <a:t>US REITS</a:t>
                      </a:r>
                    </a:p>
                  </a:txBody>
                  <a:tcPr marL="46800" marR="7168" marT="7168" marB="0" anchor="ctr">
                    <a:noFill/>
                  </a:tcPr>
                </a:tc>
                <a:tc>
                  <a:txBody>
                    <a:bodyPr/>
                    <a:lstStyle/>
                    <a:p>
                      <a:pPr algn="ctr" fontAlgn="b"/>
                      <a:r>
                        <a:rPr lang="en-GB" sz="900" b="0" i="0" u="none" strike="noStrike">
                          <a:solidFill>
                            <a:schemeClr val="tx1"/>
                          </a:solidFill>
                          <a:effectLst/>
                          <a:latin typeface="+mn-lt"/>
                        </a:rPr>
                        <a:t>2.92</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5.77</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C00000"/>
                          </a:solidFill>
                          <a:effectLst/>
                          <a:latin typeface="+mn-lt"/>
                        </a:rPr>
                        <a:t>-0.69</a:t>
                      </a:r>
                      <a:endParaRPr lang="en-GB" sz="900" b="0" i="0" u="none" strike="noStrike" dirty="0">
                        <a:solidFill>
                          <a:srgbClr val="C00000"/>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9.17</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3.28</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dirty="0">
                          <a:solidFill>
                            <a:srgbClr val="000000"/>
                          </a:solidFill>
                          <a:effectLst/>
                          <a:latin typeface="+mn-lt"/>
                        </a:rPr>
                        <a:t>5.75</a:t>
                      </a:r>
                    </a:p>
                  </a:txBody>
                  <a:tcPr marL="0" marR="0" marT="0" marB="0" anchor="ctr">
                    <a:noFill/>
                  </a:tcPr>
                </a:tc>
                <a:extLst>
                  <a:ext uri="{0D108BD9-81ED-4DB2-BD59-A6C34878D82A}">
                    <a16:rowId xmlns:a16="http://schemas.microsoft.com/office/drawing/2014/main" val="10003"/>
                  </a:ext>
                </a:extLst>
              </a:tr>
              <a:tr h="218194">
                <a:tc>
                  <a:txBody>
                    <a:bodyPr/>
                    <a:lstStyle/>
                    <a:p>
                      <a:pPr algn="l" fontAlgn="b"/>
                      <a:r>
                        <a:rPr lang="en-GB" sz="900" b="0" i="0" u="none" strike="noStrike" kern="1200">
                          <a:solidFill>
                            <a:srgbClr val="000000"/>
                          </a:solidFill>
                          <a:effectLst/>
                          <a:latin typeface="+mn-lt"/>
                          <a:ea typeface="+mn-ea"/>
                          <a:cs typeface="+mn-cs"/>
                        </a:rPr>
                        <a:t>Global ex US REITS</a:t>
                      </a:r>
                      <a:endParaRPr lang="en-US"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dirty="0">
                          <a:solidFill>
                            <a:srgbClr val="C00000"/>
                          </a:solidFill>
                          <a:effectLst/>
                          <a:latin typeface="+mn-lt"/>
                        </a:rPr>
                        <a:t>-2.98</a:t>
                      </a:r>
                    </a:p>
                  </a:txBody>
                  <a:tcPr marL="0" marR="0" marT="0" marB="0" anchor="ctr">
                    <a:noFill/>
                  </a:tcPr>
                </a:tc>
                <a:tc>
                  <a:txBody>
                    <a:bodyPr/>
                    <a:lstStyle/>
                    <a:p>
                      <a:pPr algn="ctr" fontAlgn="b"/>
                      <a:r>
                        <a:rPr lang="en-GB" sz="900" b="0" i="0" u="none" strike="noStrike">
                          <a:solidFill>
                            <a:srgbClr val="C00000"/>
                          </a:solidFill>
                          <a:effectLst/>
                          <a:latin typeface="+mn-lt"/>
                        </a:rPr>
                        <a:t>-3.85</a:t>
                      </a:r>
                      <a:endParaRPr lang="en-GB" sz="900" b="0" i="0" u="none" strike="noStrike" dirty="0">
                        <a:solidFill>
                          <a:srgbClr val="C00000"/>
                        </a:solidFill>
                        <a:effectLst/>
                        <a:latin typeface="+mn-lt"/>
                      </a:endParaRPr>
                    </a:p>
                  </a:txBody>
                  <a:tcPr marL="0" marR="0" marT="0" marB="0" anchor="ctr">
                    <a:noFill/>
                  </a:tcPr>
                </a:tc>
                <a:tc>
                  <a:txBody>
                    <a:bodyPr/>
                    <a:lstStyle/>
                    <a:p>
                      <a:pPr algn="ctr" fontAlgn="b"/>
                      <a:r>
                        <a:rPr lang="en-GB" sz="900" b="0" i="0" u="none" strike="noStrike">
                          <a:solidFill>
                            <a:srgbClr val="C00000"/>
                          </a:solidFill>
                          <a:effectLst/>
                          <a:latin typeface="+mn-lt"/>
                        </a:rPr>
                        <a:t>-7.02</a:t>
                      </a:r>
                      <a:endParaRPr lang="en-GB" sz="900" b="0" i="0" u="none" strike="noStrike" dirty="0">
                        <a:solidFill>
                          <a:srgbClr val="C00000"/>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0.31</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C00000"/>
                          </a:solidFill>
                          <a:effectLst/>
                          <a:latin typeface="+mn-lt"/>
                        </a:rPr>
                        <a:t>-2.61</a:t>
                      </a:r>
                      <a:endParaRPr lang="en-GB" sz="900" b="0" i="0" u="none" strike="noStrike" dirty="0">
                        <a:solidFill>
                          <a:srgbClr val="C00000"/>
                        </a:solidFill>
                        <a:effectLst/>
                        <a:latin typeface="+mn-lt"/>
                      </a:endParaRPr>
                    </a:p>
                  </a:txBody>
                  <a:tcPr marL="0" marR="0" marT="0" marB="0" anchor="ctr">
                    <a:noFill/>
                  </a:tcPr>
                </a:tc>
                <a:tc>
                  <a:txBody>
                    <a:bodyPr/>
                    <a:lstStyle/>
                    <a:p>
                      <a:pPr algn="ctr" fontAlgn="b"/>
                      <a:r>
                        <a:rPr lang="en-GB" sz="900" b="0" i="0" u="none" strike="noStrike" dirty="0">
                          <a:solidFill>
                            <a:srgbClr val="000000"/>
                          </a:solidFill>
                          <a:effectLst/>
                          <a:latin typeface="+mn-lt"/>
                        </a:rPr>
                        <a:t>1.36</a:t>
                      </a:r>
                    </a:p>
                  </a:txBody>
                  <a:tcPr marL="0" marR="0" marT="0" marB="0" anchor="ctr">
                    <a:noFill/>
                  </a:tcPr>
                </a:tc>
                <a:extLst>
                  <a:ext uri="{0D108BD9-81ED-4DB2-BD59-A6C34878D82A}">
                    <a16:rowId xmlns:a16="http://schemas.microsoft.com/office/drawing/2014/main" val="10004"/>
                  </a:ext>
                </a:extLst>
              </a:tr>
            </a:tbl>
          </a:graphicData>
        </a:graphic>
      </p:graphicFrame>
      <p:cxnSp>
        <p:nvCxnSpPr>
          <p:cNvPr id="22" name="Straight Connector 21">
            <a:extLst>
              <a:ext uri="{FF2B5EF4-FFF2-40B4-BE49-F238E27FC236}">
                <a16:creationId xmlns:a16="http://schemas.microsoft.com/office/drawing/2014/main" id="{0613911B-DDAF-49A2-9A95-0F9FEE9ADA87}"/>
              </a:ext>
            </a:extLst>
          </p:cNvPr>
          <p:cNvCxnSpPr>
            <a:cxnSpLocks/>
          </p:cNvCxnSpPr>
          <p:nvPr/>
        </p:nvCxnSpPr>
        <p:spPr>
          <a:xfrm>
            <a:off x="618638" y="5033044"/>
            <a:ext cx="3498167"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3000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p:cNvGraphicFramePr/>
          <p:nvPr>
            <p:extLst>
              <p:ext uri="{D42A27DB-BD31-4B8C-83A1-F6EECF244321}">
                <p14:modId xmlns:p14="http://schemas.microsoft.com/office/powerpoint/2010/main" val="2418649963"/>
              </p:ext>
            </p:extLst>
          </p:nvPr>
        </p:nvGraphicFramePr>
        <p:xfrm>
          <a:off x="4709069" y="1706739"/>
          <a:ext cx="4761781" cy="5065535"/>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520287" y="657966"/>
            <a:ext cx="9052560" cy="521864"/>
          </a:xfrm>
        </p:spPr>
        <p:txBody>
          <a:bodyPr/>
          <a:lstStyle/>
          <a:p>
            <a:r>
              <a:rPr lang="en-US" dirty="0"/>
              <a:t>Commodities</a:t>
            </a:r>
          </a:p>
        </p:txBody>
      </p:sp>
      <p:sp>
        <p:nvSpPr>
          <p:cNvPr id="5" name="Slide Number Placeholder 4"/>
          <p:cNvSpPr>
            <a:spLocks noGrp="1"/>
          </p:cNvSpPr>
          <p:nvPr>
            <p:ph type="sldNum" sz="quarter" idx="12"/>
          </p:nvPr>
        </p:nvSpPr>
        <p:spPr/>
        <p:txBody>
          <a:bodyPr/>
          <a:lstStyle/>
          <a:p>
            <a:fld id="{66F6FF41-5833-4EBF-9145-362BCED2914A}" type="slidenum">
              <a:rPr lang="en-US" smtClean="0"/>
              <a:pPr/>
              <a:t>12</a:t>
            </a:fld>
            <a:endParaRPr lang="en-US" dirty="0"/>
          </a:p>
        </p:txBody>
      </p:sp>
      <p:pic>
        <p:nvPicPr>
          <p:cNvPr id="8" name="Picture Placeholder 7" descr="A black and red sign with white letters&#10;&#10;Description automatically generated">
            <a:extLst>
              <a:ext uri="{FF2B5EF4-FFF2-40B4-BE49-F238E27FC236}">
                <a16:creationId xmlns:a16="http://schemas.microsoft.com/office/drawing/2014/main" id="{BA28A5A5-F38E-8CA2-4CBA-89D4714BF60C}"/>
              </a:ext>
            </a:extLst>
          </p:cNvPr>
          <p:cNvPicPr>
            <a:picLocks noGrp="1" noChangeAspect="1"/>
          </p:cNvPicPr>
          <p:nvPr>
            <p:ph type="pic" sz="quarter" idx="13"/>
          </p:nvPr>
        </p:nvPicPr>
        <p:blipFill rotWithShape="1">
          <a:blip r:embed="rId4">
            <a:extLst>
              <a:ext uri="{28A0092B-C50C-407E-A947-70E740481C1C}">
                <a14:useLocalDpi xmlns:a14="http://schemas.microsoft.com/office/drawing/2010/main" val="0"/>
              </a:ext>
            </a:extLst>
          </a:blip>
          <a:srcRect t="-28401" b="-28401"/>
          <a:stretch/>
        </p:blipFill>
        <p:spPr/>
      </p:pic>
      <p:sp>
        <p:nvSpPr>
          <p:cNvPr id="4" name="Text Placeholder 3"/>
          <p:cNvSpPr>
            <a:spLocks noGrp="1"/>
          </p:cNvSpPr>
          <p:nvPr>
            <p:ph type="body" sz="quarter" idx="14"/>
          </p:nvPr>
        </p:nvSpPr>
        <p:spPr>
          <a:xfrm>
            <a:off x="529813" y="1067438"/>
            <a:ext cx="8823326" cy="346075"/>
          </a:xfrm>
        </p:spPr>
        <p:txBody>
          <a:bodyPr/>
          <a:lstStyle/>
          <a:p>
            <a:r>
              <a:rPr lang="en-US" dirty="0">
                <a:highlight>
                  <a:srgbClr val="FFFFFF"/>
                </a:highlight>
              </a:rPr>
              <a:t>Second quarter 2023 i</a:t>
            </a:r>
            <a:r>
              <a:rPr lang="en-US" dirty="0"/>
              <a:t>ndex returns</a:t>
            </a:r>
          </a:p>
        </p:txBody>
      </p:sp>
      <p:sp>
        <p:nvSpPr>
          <p:cNvPr id="6" name="Text Placeholder 5"/>
          <p:cNvSpPr>
            <a:spLocks noGrp="1"/>
          </p:cNvSpPr>
          <p:nvPr>
            <p:ph type="body" sz="quarter" idx="15"/>
          </p:nvPr>
        </p:nvSpPr>
        <p:spPr/>
        <p:txBody>
          <a:bodyPr/>
          <a:lstStyle/>
          <a:p>
            <a:r>
              <a:rPr lang="en-US" b="1" dirty="0"/>
              <a:t>Past performance is not a guarantee of future results. Index is not available for direct investment. Index performance does not reflect the expenses associated with the management of an actual portfolio. </a:t>
            </a:r>
            <a:br>
              <a:rPr lang="en-US" dirty="0"/>
            </a:br>
            <a:r>
              <a:rPr lang="en-US" dirty="0"/>
              <a:t>Commodities returns represent the return of the Bloomberg Commodity Total Return Index. Individual commodities are sub-index values of the Bloomberg Commodity Total Return Index. Data provided by Bloomberg.</a:t>
            </a:r>
          </a:p>
        </p:txBody>
      </p:sp>
      <p:sp>
        <p:nvSpPr>
          <p:cNvPr id="7" name="Text Placeholder 6"/>
          <p:cNvSpPr>
            <a:spLocks noGrp="1"/>
          </p:cNvSpPr>
          <p:nvPr>
            <p:ph type="body" sz="quarter" idx="18"/>
          </p:nvPr>
        </p:nvSpPr>
        <p:spPr>
          <a:xfrm>
            <a:off x="540295" y="1786735"/>
            <a:ext cx="3560857" cy="2788150"/>
          </a:xfrm>
        </p:spPr>
        <p:txBody>
          <a:bodyPr/>
          <a:lstStyle/>
          <a:p>
            <a:r>
              <a:rPr lang="en-US" dirty="0"/>
              <a:t>The Bloomberg Commodity Total Return Index returned -2.56% for the second quarter of 2023.</a:t>
            </a:r>
          </a:p>
          <a:p>
            <a:r>
              <a:rPr lang="en-US" dirty="0"/>
              <a:t>Zinc and Nickel were the worst performers, returning -18.10% and -14.67% during the quarter, respectively. Live Cattle and Soybean Oil were the best performers, returning +10.80% and +10.26% during the quarter, respectively. </a:t>
            </a:r>
          </a:p>
        </p:txBody>
      </p:sp>
      <p:sp>
        <p:nvSpPr>
          <p:cNvPr id="14" name="TextBox 13">
            <a:extLst>
              <a:ext uri="{FF2B5EF4-FFF2-40B4-BE49-F238E27FC236}">
                <a16:creationId xmlns:a16="http://schemas.microsoft.com/office/drawing/2014/main" id="{E3727012-40E0-4AE9-B47D-EAB6060B95A9}"/>
              </a:ext>
            </a:extLst>
          </p:cNvPr>
          <p:cNvSpPr txBox="1"/>
          <p:nvPr/>
        </p:nvSpPr>
        <p:spPr bwMode="auto">
          <a:xfrm>
            <a:off x="532586" y="4817975"/>
            <a:ext cx="380128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r>
              <a:rPr lang="en-US" sz="1000" b="1" dirty="0">
                <a:solidFill>
                  <a:schemeClr val="accent1"/>
                </a:solidFill>
                <a:latin typeface="+mj-lt"/>
              </a:rPr>
              <a:t>Period Returns (%)</a:t>
            </a:r>
          </a:p>
        </p:txBody>
      </p:sp>
      <p:grpSp>
        <p:nvGrpSpPr>
          <p:cNvPr id="18" name="Group 17">
            <a:extLst>
              <a:ext uri="{FF2B5EF4-FFF2-40B4-BE49-F238E27FC236}">
                <a16:creationId xmlns:a16="http://schemas.microsoft.com/office/drawing/2014/main" id="{0F68A45C-6A28-4C7A-BFEF-55627F214A06}"/>
              </a:ext>
            </a:extLst>
          </p:cNvPr>
          <p:cNvGrpSpPr/>
          <p:nvPr/>
        </p:nvGrpSpPr>
        <p:grpSpPr>
          <a:xfrm>
            <a:off x="4635169" y="1798133"/>
            <a:ext cx="4813631" cy="342590"/>
            <a:chOff x="4635169" y="1826708"/>
            <a:chExt cx="4813631" cy="342590"/>
          </a:xfrm>
        </p:grpSpPr>
        <p:sp>
          <p:nvSpPr>
            <p:cNvPr id="19" name="Content Placeholder 9">
              <a:extLst>
                <a:ext uri="{FF2B5EF4-FFF2-40B4-BE49-F238E27FC236}">
                  <a16:creationId xmlns:a16="http://schemas.microsoft.com/office/drawing/2014/main" id="{8D1BAE29-DB4D-466F-80B0-7256E8044F3B}"/>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a:t>
              </a:r>
            </a:p>
            <a:p>
              <a:pPr>
                <a:spcBef>
                  <a:spcPts val="0"/>
                </a:spcBef>
              </a:pPr>
              <a:endParaRPr lang="en-US" sz="1000" b="1" dirty="0">
                <a:solidFill>
                  <a:schemeClr val="tx2"/>
                </a:solidFill>
              </a:endParaRPr>
            </a:p>
          </p:txBody>
        </p:sp>
        <p:cxnSp>
          <p:nvCxnSpPr>
            <p:cNvPr id="21" name="Straight Connector 20">
              <a:extLst>
                <a:ext uri="{FF2B5EF4-FFF2-40B4-BE49-F238E27FC236}">
                  <a16:creationId xmlns:a16="http://schemas.microsoft.com/office/drawing/2014/main" id="{EADD9983-4244-49C8-9F21-DD4B86B7AED8}"/>
                </a:ext>
              </a:extLst>
            </p:cNvPr>
            <p:cNvCxnSpPr>
              <a:cxnSpLocks/>
            </p:cNvCxnSpPr>
            <p:nvPr/>
          </p:nvCxnSpPr>
          <p:spPr>
            <a:xfrm flipV="1">
              <a:off x="4724400" y="2076524"/>
              <a:ext cx="472440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cxnSp>
        <p:nvCxnSpPr>
          <p:cNvPr id="15" name="Straight Connector 14">
            <a:extLst>
              <a:ext uri="{FF2B5EF4-FFF2-40B4-BE49-F238E27FC236}">
                <a16:creationId xmlns:a16="http://schemas.microsoft.com/office/drawing/2014/main" id="{1DDE0D63-D350-4C57-95B6-E73EF3129D33}"/>
              </a:ext>
            </a:extLst>
          </p:cNvPr>
          <p:cNvCxnSpPr>
            <a:cxnSpLocks/>
          </p:cNvCxnSpPr>
          <p:nvPr/>
        </p:nvCxnSpPr>
        <p:spPr>
          <a:xfrm flipV="1">
            <a:off x="618638" y="5033043"/>
            <a:ext cx="3605214"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17" name="Table 16">
            <a:extLst>
              <a:ext uri="{FF2B5EF4-FFF2-40B4-BE49-F238E27FC236}">
                <a16:creationId xmlns:a16="http://schemas.microsoft.com/office/drawing/2014/main" id="{2C438C0C-7136-4B65-8EFE-460B9820C30C}"/>
              </a:ext>
            </a:extLst>
          </p:cNvPr>
          <p:cNvGraphicFramePr>
            <a:graphicFrameLocks noGrp="1"/>
          </p:cNvGraphicFramePr>
          <p:nvPr>
            <p:extLst>
              <p:ext uri="{D42A27DB-BD31-4B8C-83A1-F6EECF244321}">
                <p14:modId xmlns:p14="http://schemas.microsoft.com/office/powerpoint/2010/main" val="1611031902"/>
              </p:ext>
            </p:extLst>
          </p:nvPr>
        </p:nvGraphicFramePr>
        <p:xfrm>
          <a:off x="604839" y="5065839"/>
          <a:ext cx="3605215" cy="553289"/>
        </p:xfrm>
        <a:graphic>
          <a:graphicData uri="http://schemas.openxmlformats.org/drawingml/2006/table">
            <a:tbl>
              <a:tblPr>
                <a:tableStyleId>{5C22544A-7EE6-4342-B048-85BDC9FD1C3A}</a:tableStyleId>
              </a:tblPr>
              <a:tblGrid>
                <a:gridCol w="729849">
                  <a:extLst>
                    <a:ext uri="{9D8B030D-6E8A-4147-A177-3AD203B41FA5}">
                      <a16:colId xmlns:a16="http://schemas.microsoft.com/office/drawing/2014/main" val="20000"/>
                    </a:ext>
                  </a:extLst>
                </a:gridCol>
                <a:gridCol w="485137">
                  <a:extLst>
                    <a:ext uri="{9D8B030D-6E8A-4147-A177-3AD203B41FA5}">
                      <a16:colId xmlns:a16="http://schemas.microsoft.com/office/drawing/2014/main" val="851030634"/>
                    </a:ext>
                  </a:extLst>
                </a:gridCol>
                <a:gridCol w="485137">
                  <a:extLst>
                    <a:ext uri="{9D8B030D-6E8A-4147-A177-3AD203B41FA5}">
                      <a16:colId xmlns:a16="http://schemas.microsoft.com/office/drawing/2014/main" val="2909795076"/>
                    </a:ext>
                  </a:extLst>
                </a:gridCol>
                <a:gridCol w="476273">
                  <a:extLst>
                    <a:ext uri="{9D8B030D-6E8A-4147-A177-3AD203B41FA5}">
                      <a16:colId xmlns:a16="http://schemas.microsoft.com/office/drawing/2014/main" val="20001"/>
                    </a:ext>
                  </a:extLst>
                </a:gridCol>
                <a:gridCol w="476273">
                  <a:extLst>
                    <a:ext uri="{9D8B030D-6E8A-4147-A177-3AD203B41FA5}">
                      <a16:colId xmlns:a16="http://schemas.microsoft.com/office/drawing/2014/main" val="20003"/>
                    </a:ext>
                  </a:extLst>
                </a:gridCol>
                <a:gridCol w="476273">
                  <a:extLst>
                    <a:ext uri="{9D8B030D-6E8A-4147-A177-3AD203B41FA5}">
                      <a16:colId xmlns:a16="http://schemas.microsoft.com/office/drawing/2014/main" val="20004"/>
                    </a:ext>
                  </a:extLst>
                </a:gridCol>
                <a:gridCol w="476273">
                  <a:extLst>
                    <a:ext uri="{9D8B030D-6E8A-4147-A177-3AD203B41FA5}">
                      <a16:colId xmlns:a16="http://schemas.microsoft.com/office/drawing/2014/main" val="20005"/>
                    </a:ext>
                  </a:extLst>
                </a:gridCol>
              </a:tblGrid>
              <a:tr h="0">
                <a:tc>
                  <a:txBody>
                    <a:bodyPr/>
                    <a:lstStyle/>
                    <a:p>
                      <a:endParaRPr lang="en-GB" sz="500" dirty="0"/>
                    </a:p>
                  </a:txBody>
                  <a:tcPr marL="8959" marR="8959" marT="8959" marB="0" anchor="b">
                    <a:noFill/>
                  </a:tcPr>
                </a:tc>
                <a:tc>
                  <a:txBody>
                    <a:bodyPr/>
                    <a:lstStyle/>
                    <a:p>
                      <a:pPr algn="r" fontAlgn="b"/>
                      <a:endParaRPr lang="en-GB" sz="500" b="0" i="0" u="none" strike="noStrike" dirty="0">
                        <a:solidFill>
                          <a:srgbClr val="000000"/>
                        </a:solidFill>
                        <a:effectLst/>
                        <a:latin typeface="+mn-lt"/>
                      </a:endParaRPr>
                    </a:p>
                  </a:txBody>
                  <a:tcPr marL="8959" marR="107513" marT="8959" marB="0" anchor="b">
                    <a:noFill/>
                  </a:tcPr>
                </a:tc>
                <a:tc>
                  <a:txBody>
                    <a:bodyPr/>
                    <a:lstStyle/>
                    <a:p>
                      <a:pPr algn="r" fontAlgn="b"/>
                      <a:endParaRPr lang="en-GB" sz="500" b="0" i="0" u="none" strike="noStrike" dirty="0">
                        <a:solidFill>
                          <a:srgbClr val="000000"/>
                        </a:solidFill>
                        <a:effectLst/>
                        <a:latin typeface="+mn-lt"/>
                      </a:endParaRPr>
                    </a:p>
                  </a:txBody>
                  <a:tcPr marL="8959" marR="107513" marT="8959" marB="0" anchor="b">
                    <a:noFill/>
                  </a:tcPr>
                </a:tc>
                <a:tc>
                  <a:txBody>
                    <a:bodyPr/>
                    <a:lstStyle/>
                    <a:p>
                      <a:pPr algn="r" fontAlgn="b"/>
                      <a:r>
                        <a:rPr lang="en-GB" sz="500" u="none" strike="noStrike" dirty="0">
                          <a:effectLst/>
                          <a:latin typeface="+mn-lt"/>
                        </a:rPr>
                        <a:t> </a:t>
                      </a:r>
                      <a:endParaRPr lang="en-GB" sz="500" b="0" i="0" u="none" strike="noStrike" dirty="0">
                        <a:solidFill>
                          <a:srgbClr val="000000"/>
                        </a:solidFill>
                        <a:effectLst/>
                        <a:latin typeface="+mn-lt"/>
                      </a:endParaRPr>
                    </a:p>
                  </a:txBody>
                  <a:tcPr marL="8959" marR="107513" marT="8959" marB="0" anchor="b">
                    <a:noFill/>
                  </a:tcPr>
                </a:tc>
                <a:tc gridSpan="3">
                  <a:txBody>
                    <a:bodyPr/>
                    <a:lstStyle/>
                    <a:p>
                      <a:pPr marL="0" marR="0" lvl="0" indent="0" algn="ctr" defTabSz="1018824" rtl="0" eaLnBrk="1" fontAlgn="b" latinLnBrk="0" hangingPunct="1">
                        <a:lnSpc>
                          <a:spcPct val="100000"/>
                        </a:lnSpc>
                        <a:spcBef>
                          <a:spcPts val="0"/>
                        </a:spcBef>
                        <a:spcAft>
                          <a:spcPts val="0"/>
                        </a:spcAft>
                        <a:buClrTx/>
                        <a:buSzTx/>
                        <a:buFontTx/>
                        <a:buNone/>
                        <a:tabLst/>
                        <a:defRPr/>
                      </a:pPr>
                      <a:r>
                        <a:rPr lang="en-GB" sz="700" u="none" strike="noStrike" dirty="0">
                          <a:effectLst/>
                          <a:latin typeface="+mn-lt"/>
                        </a:rPr>
                        <a:t>Annualized</a:t>
                      </a:r>
                      <a:endParaRPr lang="en-GB" sz="700" b="0" i="1" u="none" strike="noStrike" dirty="0">
                        <a:solidFill>
                          <a:srgbClr val="000000"/>
                        </a:solidFill>
                        <a:effectLst/>
                        <a:latin typeface="+mn-lt"/>
                      </a:endParaRPr>
                    </a:p>
                  </a:txBody>
                  <a:tcPr marL="8959" marR="107513" marT="8959" marB="9144" anchor="b">
                    <a:lnB w="9525" cap="flat" cmpd="sng" algn="ctr">
                      <a:solidFill>
                        <a:schemeClr val="tx1">
                          <a:lumMod val="75000"/>
                          <a:lumOff val="25000"/>
                        </a:schemeClr>
                      </a:solidFill>
                      <a:prstDash val="solid"/>
                      <a:round/>
                      <a:headEnd type="none" w="med" len="med"/>
                      <a:tailEnd type="none" w="med" len="med"/>
                    </a:lnB>
                    <a:noFill/>
                  </a:tcPr>
                </a:tc>
                <a:tc hMerge="1">
                  <a:txBody>
                    <a:bodyPr/>
                    <a:lstStyle/>
                    <a:p>
                      <a:pPr marL="0" marR="0" lvl="0" indent="0" algn="ctr" defTabSz="1018824" rtl="0" eaLnBrk="1" fontAlgn="b" latinLnBrk="0" hangingPunct="1">
                        <a:lnSpc>
                          <a:spcPct val="100000"/>
                        </a:lnSpc>
                        <a:spcBef>
                          <a:spcPts val="0"/>
                        </a:spcBef>
                        <a:spcAft>
                          <a:spcPts val="0"/>
                        </a:spcAft>
                        <a:buClrTx/>
                        <a:buSzTx/>
                        <a:buFontTx/>
                        <a:buNone/>
                        <a:tabLst/>
                        <a:defRPr/>
                      </a:pPr>
                      <a:r>
                        <a:rPr lang="en-GB" sz="800" u="none" strike="noStrike" dirty="0">
                          <a:effectLst/>
                          <a:latin typeface="+mn-lt"/>
                        </a:rPr>
                        <a:t>Annualized</a:t>
                      </a:r>
                      <a:endParaRPr lang="en-GB" sz="800" b="0" i="1" u="none" strike="noStrike" dirty="0">
                        <a:solidFill>
                          <a:srgbClr val="000000"/>
                        </a:solidFill>
                        <a:effectLst/>
                        <a:latin typeface="+mn-lt"/>
                      </a:endParaRPr>
                    </a:p>
                  </a:txBody>
                  <a:tcPr marL="8959" marR="8959" marT="8959" marB="0">
                    <a:noFill/>
                  </a:tcPr>
                </a:tc>
                <a:tc hMerge="1">
                  <a:txBody>
                    <a:bodyPr/>
                    <a:lstStyle/>
                    <a:p>
                      <a:endParaRPr lang="en-GB"/>
                    </a:p>
                  </a:txBody>
                  <a:tcPr/>
                </a:tc>
                <a:extLst>
                  <a:ext uri="{0D108BD9-81ED-4DB2-BD59-A6C34878D82A}">
                    <a16:rowId xmlns:a16="http://schemas.microsoft.com/office/drawing/2014/main" val="10000"/>
                  </a:ext>
                </a:extLst>
              </a:tr>
              <a:tr h="210312">
                <a:tc>
                  <a:txBody>
                    <a:bodyPr/>
                    <a:lstStyle/>
                    <a:p>
                      <a:pPr algn="l" fontAlgn="ctr"/>
                      <a:r>
                        <a:rPr lang="en-US" sz="800" b="0" i="0" u="none" strike="noStrike" dirty="0">
                          <a:solidFill>
                            <a:schemeClr val="dk1"/>
                          </a:solidFill>
                          <a:effectLst/>
                          <a:latin typeface="+mn-lt"/>
                        </a:rPr>
                        <a:t>Asset Class</a:t>
                      </a:r>
                      <a:endParaRPr lang="en-GB" sz="800" b="0" i="0" u="none" strike="noStrike" dirty="0">
                        <a:solidFill>
                          <a:srgbClr val="000000"/>
                        </a:solidFill>
                        <a:effectLst/>
                        <a:latin typeface="+mn-lt"/>
                      </a:endParaRPr>
                    </a:p>
                  </a:txBody>
                  <a:tcPr marL="46800" marR="8959" marT="8959" marB="0" anchor="ctr">
                    <a:solidFill>
                      <a:schemeClr val="bg1">
                        <a:lumMod val="85000"/>
                      </a:schemeClr>
                    </a:solidFill>
                  </a:tcPr>
                </a:tc>
                <a:tc>
                  <a:txBody>
                    <a:bodyPr/>
                    <a:lstStyle/>
                    <a:p>
                      <a:pPr algn="ctr" fontAlgn="ctr"/>
                      <a:r>
                        <a:rPr lang="en-GB" sz="800" b="0" i="0" u="none" strike="noStrike" dirty="0">
                          <a:solidFill>
                            <a:srgbClr val="000000"/>
                          </a:solidFill>
                          <a:effectLst/>
                          <a:latin typeface="+mn-lt"/>
                        </a:rPr>
                        <a:t>QTR</a:t>
                      </a:r>
                    </a:p>
                  </a:txBody>
                  <a:tcPr marL="0" marR="0" marT="0" marB="0" anchor="ctr">
                    <a:solidFill>
                      <a:schemeClr val="bg1">
                        <a:lumMod val="85000"/>
                      </a:schemeClr>
                    </a:solidFill>
                  </a:tcPr>
                </a:tc>
                <a:tc>
                  <a:txBody>
                    <a:bodyPr/>
                    <a:lstStyle/>
                    <a:p>
                      <a:pPr algn="ctr" fontAlgn="ctr"/>
                      <a:r>
                        <a:rPr lang="en-GB" sz="800" b="0" i="0" u="none" strike="noStrike" dirty="0">
                          <a:solidFill>
                            <a:srgbClr val="000000"/>
                          </a:solidFill>
                          <a:effectLst/>
                          <a:latin typeface="+mn-lt"/>
                        </a:rPr>
                        <a:t>YTD</a:t>
                      </a:r>
                    </a:p>
                  </a:txBody>
                  <a:tcPr marL="0" marR="0" marT="0" marB="0" anchor="ctr">
                    <a:solidFill>
                      <a:schemeClr val="bg1">
                        <a:lumMod val="85000"/>
                      </a:schemeClr>
                    </a:solidFill>
                  </a:tcPr>
                </a:tc>
                <a:tc>
                  <a:txBody>
                    <a:bodyPr/>
                    <a:lstStyle/>
                    <a:p>
                      <a:pPr algn="ctr" fontAlgn="ctr"/>
                      <a:r>
                        <a:rPr lang="en-GB" sz="800" b="0" i="0" u="none" strike="noStrike" dirty="0">
                          <a:solidFill>
                            <a:schemeClr val="dk1"/>
                          </a:solidFill>
                          <a:effectLst/>
                          <a:latin typeface="+mn-lt"/>
                        </a:rPr>
                        <a:t>1 Year</a:t>
                      </a:r>
                      <a:endParaRPr lang="en-GB" sz="800" b="0" i="0" u="none" strike="noStrike" dirty="0">
                        <a:solidFill>
                          <a:srgbClr val="000000"/>
                        </a:solidFill>
                        <a:effectLst/>
                        <a:latin typeface="+mn-lt"/>
                      </a:endParaRPr>
                    </a:p>
                  </a:txBody>
                  <a:tcPr marL="0" marR="0" marT="0" marB="0" anchor="ctr">
                    <a:solidFill>
                      <a:schemeClr val="bg1">
                        <a:lumMod val="85000"/>
                      </a:schemeClr>
                    </a:solidFill>
                  </a:tcPr>
                </a:tc>
                <a:tc>
                  <a:txBody>
                    <a:bodyPr/>
                    <a:lstStyle/>
                    <a:p>
                      <a:pPr algn="ctr" fontAlgn="ctr"/>
                      <a:r>
                        <a:rPr lang="en-GB" sz="800" u="none" strike="noStrike" dirty="0">
                          <a:effectLst/>
                          <a:latin typeface="+mn-lt"/>
                        </a:rPr>
                        <a:t>3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5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10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10002"/>
                  </a:ext>
                </a:extLst>
              </a:tr>
              <a:tr h="218194">
                <a:tc>
                  <a:txBody>
                    <a:bodyPr/>
                    <a:lstStyle/>
                    <a:p>
                      <a:pPr algn="l" fontAlgn="b"/>
                      <a:r>
                        <a:rPr lang="en-US" sz="800" b="0" i="0" u="none" strike="noStrike" kern="1200" dirty="0">
                          <a:solidFill>
                            <a:srgbClr val="000000"/>
                          </a:solidFill>
                          <a:effectLst/>
                          <a:latin typeface="+mn-lt"/>
                          <a:ea typeface="+mn-ea"/>
                          <a:cs typeface="+mn-cs"/>
                        </a:rPr>
                        <a:t>Commodities</a:t>
                      </a:r>
                    </a:p>
                  </a:txBody>
                  <a:tcPr marL="46800" marR="7168" marT="7168" marB="0" anchor="ctr">
                    <a:noFill/>
                  </a:tcPr>
                </a:tc>
                <a:tc>
                  <a:txBody>
                    <a:bodyPr/>
                    <a:lstStyle/>
                    <a:p>
                      <a:pPr algn="ctr" fontAlgn="b"/>
                      <a:r>
                        <a:rPr lang="en-GB" sz="800" b="0" i="0" u="none" strike="noStrike" dirty="0">
                          <a:solidFill>
                            <a:srgbClr val="C00000"/>
                          </a:solidFill>
                          <a:effectLst/>
                          <a:latin typeface="+mn-lt"/>
                        </a:rPr>
                        <a:t>-2.56</a:t>
                      </a:r>
                    </a:p>
                  </a:txBody>
                  <a:tcPr marL="0" marR="0" marT="0" marB="0" anchor="ctr">
                    <a:noFill/>
                  </a:tcPr>
                </a:tc>
                <a:tc>
                  <a:txBody>
                    <a:bodyPr/>
                    <a:lstStyle/>
                    <a:p>
                      <a:pPr algn="ctr" fontAlgn="b"/>
                      <a:r>
                        <a:rPr lang="en-GB" sz="800" b="0" i="0" u="none" strike="noStrike">
                          <a:solidFill>
                            <a:srgbClr val="C00000"/>
                          </a:solidFill>
                          <a:effectLst/>
                          <a:latin typeface="+mn-lt"/>
                        </a:rPr>
                        <a:t>-7.79</a:t>
                      </a:r>
                      <a:endParaRPr lang="en-GB" sz="800" b="0" i="0" u="none" strike="noStrike" dirty="0">
                        <a:solidFill>
                          <a:srgbClr val="C00000"/>
                        </a:solidFill>
                        <a:effectLst/>
                        <a:latin typeface="+mn-lt"/>
                      </a:endParaRPr>
                    </a:p>
                  </a:txBody>
                  <a:tcPr marL="0" marR="0" marT="0" marB="0" anchor="ctr">
                    <a:noFill/>
                  </a:tcPr>
                </a:tc>
                <a:tc>
                  <a:txBody>
                    <a:bodyPr/>
                    <a:lstStyle/>
                    <a:p>
                      <a:pPr algn="ctr" fontAlgn="b"/>
                      <a:r>
                        <a:rPr lang="en-GB" sz="800" b="0" i="0" u="none" strike="noStrike">
                          <a:solidFill>
                            <a:srgbClr val="C00000"/>
                          </a:solidFill>
                          <a:effectLst/>
                          <a:latin typeface="+mn-lt"/>
                        </a:rPr>
                        <a:t>-9.61</a:t>
                      </a:r>
                      <a:endParaRPr lang="en-GB" sz="800" b="0" i="0" u="none" strike="noStrike" dirty="0">
                        <a:solidFill>
                          <a:srgbClr val="C00000"/>
                        </a:solidFill>
                        <a:effectLst/>
                        <a:latin typeface="+mn-lt"/>
                      </a:endParaRPr>
                    </a:p>
                  </a:txBody>
                  <a:tcPr marL="0" marR="0" marT="0" marB="0" anchor="ctr">
                    <a:noFill/>
                  </a:tcPr>
                </a:tc>
                <a:tc>
                  <a:txBody>
                    <a:bodyPr/>
                    <a:lstStyle/>
                    <a:p>
                      <a:pPr algn="ctr" fontAlgn="b"/>
                      <a:r>
                        <a:rPr lang="en-GB" sz="800" b="0" i="0" u="none" strike="noStrike">
                          <a:solidFill>
                            <a:srgbClr val="000000"/>
                          </a:solidFill>
                          <a:effectLst/>
                          <a:latin typeface="+mn-lt"/>
                        </a:rPr>
                        <a:t>17.82</a:t>
                      </a:r>
                      <a:endParaRPr lang="en-GB" sz="800" b="0" i="0" u="none" strike="noStrike" dirty="0">
                        <a:solidFill>
                          <a:srgbClr val="000000"/>
                        </a:solidFill>
                        <a:effectLst/>
                        <a:latin typeface="+mn-lt"/>
                      </a:endParaRPr>
                    </a:p>
                  </a:txBody>
                  <a:tcPr marL="0" marR="0" marT="0" marB="0" anchor="ctr">
                    <a:noFill/>
                  </a:tcPr>
                </a:tc>
                <a:tc>
                  <a:txBody>
                    <a:bodyPr/>
                    <a:lstStyle/>
                    <a:p>
                      <a:pPr algn="ctr" fontAlgn="b"/>
                      <a:r>
                        <a:rPr lang="en-GB" sz="800" b="0" i="0" u="none" strike="noStrike">
                          <a:solidFill>
                            <a:srgbClr val="000000"/>
                          </a:solidFill>
                          <a:effectLst/>
                          <a:latin typeface="+mn-lt"/>
                        </a:rPr>
                        <a:t>4.73</a:t>
                      </a:r>
                      <a:endParaRPr lang="en-GB" sz="800" b="0" i="0" u="none" strike="noStrike" dirty="0">
                        <a:solidFill>
                          <a:srgbClr val="000000"/>
                        </a:solidFill>
                        <a:effectLst/>
                        <a:latin typeface="+mn-lt"/>
                      </a:endParaRPr>
                    </a:p>
                  </a:txBody>
                  <a:tcPr marL="0" marR="0" marT="0" marB="0" anchor="ctr">
                    <a:noFill/>
                  </a:tcPr>
                </a:tc>
                <a:tc>
                  <a:txBody>
                    <a:bodyPr/>
                    <a:lstStyle/>
                    <a:p>
                      <a:pPr algn="ctr" fontAlgn="b"/>
                      <a:r>
                        <a:rPr lang="en-GB" sz="800" b="0" i="0" u="none" strike="noStrike" dirty="0">
                          <a:solidFill>
                            <a:srgbClr val="C00000"/>
                          </a:solidFill>
                          <a:effectLst/>
                          <a:latin typeface="+mn-lt"/>
                        </a:rPr>
                        <a:t>-0.99</a:t>
                      </a:r>
                    </a:p>
                  </a:txBody>
                  <a:tcPr marL="0" marR="0" marT="0" marB="0" anchor="c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450060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Chart 23"/>
          <p:cNvGraphicFramePr>
            <a:graphicFrameLocks/>
          </p:cNvGraphicFramePr>
          <p:nvPr>
            <p:extLst>
              <p:ext uri="{D42A27DB-BD31-4B8C-83A1-F6EECF244321}">
                <p14:modId xmlns:p14="http://schemas.microsoft.com/office/powerpoint/2010/main" val="2954334341"/>
              </p:ext>
            </p:extLst>
          </p:nvPr>
        </p:nvGraphicFramePr>
        <p:xfrm>
          <a:off x="6458587" y="1869155"/>
          <a:ext cx="3290251" cy="2765030"/>
        </p:xfrm>
        <a:graphic>
          <a:graphicData uri="http://schemas.openxmlformats.org/drawingml/2006/chart">
            <c:chart xmlns:c="http://schemas.openxmlformats.org/drawingml/2006/chart" xmlns:r="http://schemas.openxmlformats.org/officeDocument/2006/relationships" r:id="rId3"/>
          </a:graphicData>
        </a:graphic>
      </p:graphicFrame>
      <p:cxnSp>
        <p:nvCxnSpPr>
          <p:cNvPr id="28" name="Straight Connector 27"/>
          <p:cNvCxnSpPr>
            <a:cxnSpLocks/>
          </p:cNvCxnSpPr>
          <p:nvPr/>
        </p:nvCxnSpPr>
        <p:spPr>
          <a:xfrm>
            <a:off x="3244040" y="1861360"/>
            <a:ext cx="0" cy="4720415"/>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510762" y="657966"/>
            <a:ext cx="9052560" cy="521864"/>
          </a:xfrm>
        </p:spPr>
        <p:txBody>
          <a:bodyPr/>
          <a:lstStyle/>
          <a:p>
            <a:r>
              <a:rPr lang="en-US" dirty="0"/>
              <a:t>Fixed Income</a:t>
            </a:r>
          </a:p>
        </p:txBody>
      </p:sp>
      <p:sp>
        <p:nvSpPr>
          <p:cNvPr id="4" name="Slide Number Placeholder 3"/>
          <p:cNvSpPr>
            <a:spLocks noGrp="1"/>
          </p:cNvSpPr>
          <p:nvPr>
            <p:ph type="sldNum" sz="quarter" idx="12"/>
          </p:nvPr>
        </p:nvSpPr>
        <p:spPr/>
        <p:txBody>
          <a:bodyPr/>
          <a:lstStyle/>
          <a:p>
            <a:fld id="{66F6FF41-5833-4EBF-9145-362BCED2914A}" type="slidenum">
              <a:rPr lang="en-US" smtClean="0"/>
              <a:pPr/>
              <a:t>13</a:t>
            </a:fld>
            <a:endParaRPr lang="en-US" dirty="0"/>
          </a:p>
        </p:txBody>
      </p:sp>
      <p:pic>
        <p:nvPicPr>
          <p:cNvPr id="6" name="Picture Placeholder 5" descr="A black and red sign with white letters&#10;&#10;Description automatically generated">
            <a:extLst>
              <a:ext uri="{FF2B5EF4-FFF2-40B4-BE49-F238E27FC236}">
                <a16:creationId xmlns:a16="http://schemas.microsoft.com/office/drawing/2014/main" id="{B8D7B7E8-FBEE-1754-70C5-9D3AD31437CD}"/>
              </a:ext>
            </a:extLst>
          </p:cNvPr>
          <p:cNvPicPr>
            <a:picLocks noGrp="1" noChangeAspect="1"/>
          </p:cNvPicPr>
          <p:nvPr>
            <p:ph type="pic" sz="quarter" idx="13"/>
          </p:nvPr>
        </p:nvPicPr>
        <p:blipFill rotWithShape="1">
          <a:blip r:embed="rId4">
            <a:extLst>
              <a:ext uri="{28A0092B-C50C-407E-A947-70E740481C1C}">
                <a14:useLocalDpi xmlns:a14="http://schemas.microsoft.com/office/drawing/2010/main" val="0"/>
              </a:ext>
            </a:extLst>
          </a:blip>
          <a:srcRect t="-28401" b="-28401"/>
          <a:stretch/>
        </p:blipFill>
        <p:spPr/>
      </p:pic>
      <p:sp>
        <p:nvSpPr>
          <p:cNvPr id="31" name="Text Placeholder 30"/>
          <p:cNvSpPr>
            <a:spLocks noGrp="1"/>
          </p:cNvSpPr>
          <p:nvPr>
            <p:ph type="body" sz="quarter" idx="15"/>
          </p:nvPr>
        </p:nvSpPr>
        <p:spPr>
          <a:xfrm>
            <a:off x="529811" y="7134371"/>
            <a:ext cx="8680855" cy="400050"/>
          </a:xfrm>
        </p:spPr>
        <p:txBody>
          <a:bodyPr/>
          <a:lstStyle/>
          <a:p>
            <a:r>
              <a:rPr lang="en-US" dirty="0"/>
              <a:t>1. Bloomberg US Treasury and US Corporate Bond Indices.</a:t>
            </a:r>
          </a:p>
          <a:p>
            <a:r>
              <a:rPr lang="en-US" dirty="0"/>
              <a:t>2. Bloomberg Municipal Bond Index.</a:t>
            </a:r>
          </a:p>
          <a:p>
            <a:r>
              <a:rPr lang="en-US" dirty="0"/>
              <a:t>One basis point (bps) equals 0.01%. </a:t>
            </a:r>
            <a:r>
              <a:rPr lang="en-US" b="1" dirty="0"/>
              <a:t>Past performance is not a guarantee of future results. Indices are not available for direct investment. Index performance does not reflect the expenses associated with the management of an actual portfolio. </a:t>
            </a:r>
            <a:r>
              <a:rPr lang="en-US" dirty="0"/>
              <a:t>Yield curve data from Federal Reserve. State and local bonds and the Yield to Worst are from the S&amp;P National AMT-Free Municipal Bond Index. AAA-AA Corporates represent the ICE </a:t>
            </a:r>
            <a:r>
              <a:rPr lang="en-US" dirty="0" err="1"/>
              <a:t>BofA</a:t>
            </a:r>
            <a:r>
              <a:rPr lang="en-US" dirty="0"/>
              <a:t> US Corporates, AA-AAA rated. A-BBB Corporates represent the ICE </a:t>
            </a:r>
            <a:r>
              <a:rPr lang="en-US" dirty="0" err="1"/>
              <a:t>BofA</a:t>
            </a:r>
            <a:r>
              <a:rPr lang="en-US" dirty="0"/>
              <a:t> Corporates, BBB-A rated. Bloomberg data provided by Bloomberg. US long-term bonds, bills, inflation, and fixed income factor data © Stocks, Bonds, Bills, and Inflation (SBBI) Yearbook™, Ibbotson Associates, Chicago (annually updated work by Roger G. Ibbotson and Rex A. Sinquefield). FTSE fixed income indices © 2023 FTSE Fixed Income LLC, all rights reserved. ICE </a:t>
            </a:r>
            <a:r>
              <a:rPr lang="en-US" dirty="0" err="1"/>
              <a:t>BofA</a:t>
            </a:r>
            <a:r>
              <a:rPr lang="en-US" dirty="0"/>
              <a:t> index data © 2023 ICE Data Indices, LLC. S&amp;P data © 2023 S&amp;P Dow Jones Indices LLC, a division of S&amp;P Global. All rights reserved. Bloomberg data provided by Bloomberg.</a:t>
            </a:r>
          </a:p>
        </p:txBody>
      </p:sp>
      <p:sp>
        <p:nvSpPr>
          <p:cNvPr id="7" name="Text Placeholder 6"/>
          <p:cNvSpPr>
            <a:spLocks noGrp="1"/>
          </p:cNvSpPr>
          <p:nvPr>
            <p:ph type="body" sz="quarter" idx="14"/>
          </p:nvPr>
        </p:nvSpPr>
        <p:spPr>
          <a:xfrm>
            <a:off x="529813" y="1067438"/>
            <a:ext cx="8823326" cy="346075"/>
          </a:xfrm>
        </p:spPr>
        <p:txBody>
          <a:bodyPr/>
          <a:lstStyle/>
          <a:p>
            <a:r>
              <a:rPr lang="en-US" dirty="0">
                <a:highlight>
                  <a:srgbClr val="FFFFFF"/>
                </a:highlight>
              </a:rPr>
              <a:t>Second quarter 2023 i</a:t>
            </a:r>
            <a:r>
              <a:rPr lang="en-US" dirty="0"/>
              <a:t>ndex returns</a:t>
            </a:r>
          </a:p>
        </p:txBody>
      </p:sp>
      <p:sp>
        <p:nvSpPr>
          <p:cNvPr id="9" name="Text Placeholder 8"/>
          <p:cNvSpPr>
            <a:spLocks noGrp="1"/>
          </p:cNvSpPr>
          <p:nvPr>
            <p:ph type="body" sz="quarter" idx="20"/>
          </p:nvPr>
        </p:nvSpPr>
        <p:spPr>
          <a:xfrm>
            <a:off x="537745" y="1798621"/>
            <a:ext cx="2623011" cy="4876800"/>
          </a:xfrm>
        </p:spPr>
        <p:txBody>
          <a:bodyPr/>
          <a:lstStyle/>
          <a:p>
            <a:pPr>
              <a:lnSpc>
                <a:spcPts val="1200"/>
              </a:lnSpc>
            </a:pPr>
            <a:r>
              <a:rPr lang="en-US" sz="900" dirty="0"/>
              <a:t>Interest rates increased across all bond maturities in the US Treasury market for the quarter. </a:t>
            </a:r>
          </a:p>
          <a:p>
            <a:pPr>
              <a:lnSpc>
                <a:spcPts val="1200"/>
              </a:lnSpc>
            </a:pPr>
            <a:r>
              <a:rPr lang="en-US" sz="900" dirty="0"/>
              <a:t>On the short end of the yield curve, the 1-Month US Treasury Bill yield increased 50 basis points (bps) to 5.24%, while the 1-Year US Treasury Bill yield increased 76 bps to 5.40%. The yield on the 2-Year US Treasury Note increased 81 bps to 4.87%.</a:t>
            </a:r>
          </a:p>
          <a:p>
            <a:pPr>
              <a:lnSpc>
                <a:spcPts val="1200"/>
              </a:lnSpc>
            </a:pPr>
            <a:r>
              <a:rPr lang="en-US" sz="900" dirty="0"/>
              <a:t>The yield on the 5-Year US Treasury Note increased 53 bps to 4.13%. The yield on the 10-Year US Treasury Note increased 33 bps to 3.81%. The yield on the 30-Year US Treasury Bond increased 18 bps to 3.85%. </a:t>
            </a:r>
          </a:p>
          <a:p>
            <a:pPr>
              <a:lnSpc>
                <a:spcPts val="1200"/>
              </a:lnSpc>
            </a:pPr>
            <a:r>
              <a:rPr lang="en-US" sz="900" dirty="0"/>
              <a:t>In terms of total returns, short-term US treasury bonds returned -0.90% while intermediate-term US treasury bonds returned -1.15%. Short-term corporate bonds returned +0.07% and intermediate-term corporate bonds returned -0.16%.</a:t>
            </a:r>
            <a:r>
              <a:rPr lang="en-US" sz="900" baseline="30000" dirty="0"/>
              <a:t>1</a:t>
            </a:r>
          </a:p>
          <a:p>
            <a:pPr>
              <a:lnSpc>
                <a:spcPts val="1200"/>
              </a:lnSpc>
            </a:pPr>
            <a:r>
              <a:rPr lang="en-US" sz="900" dirty="0"/>
              <a:t>The total returns for short- and intermediate-term municipal bonds were -0.37% and -0.72%, respectively. Within the municipal fixed income market, general obligation bonds returned -0.41% while revenue bonds returned +0.04%.</a:t>
            </a:r>
            <a:r>
              <a:rPr lang="en-US" sz="900" baseline="30000" dirty="0"/>
              <a:t>2</a:t>
            </a:r>
          </a:p>
        </p:txBody>
      </p:sp>
      <p:graphicFrame>
        <p:nvGraphicFramePr>
          <p:cNvPr id="13" name="Chart 12"/>
          <p:cNvGraphicFramePr/>
          <p:nvPr>
            <p:extLst>
              <p:ext uri="{D42A27DB-BD31-4B8C-83A1-F6EECF244321}">
                <p14:modId xmlns:p14="http://schemas.microsoft.com/office/powerpoint/2010/main" val="1465168514"/>
              </p:ext>
            </p:extLst>
          </p:nvPr>
        </p:nvGraphicFramePr>
        <p:xfrm>
          <a:off x="3308350" y="1780835"/>
          <a:ext cx="3290250" cy="2555191"/>
        </p:xfrm>
        <a:graphic>
          <a:graphicData uri="http://schemas.openxmlformats.org/drawingml/2006/chart">
            <c:chart xmlns:c="http://schemas.openxmlformats.org/drawingml/2006/chart" xmlns:r="http://schemas.openxmlformats.org/officeDocument/2006/relationships" r:id="rId5"/>
          </a:graphicData>
        </a:graphic>
      </p:graphicFrame>
      <p:grpSp>
        <p:nvGrpSpPr>
          <p:cNvPr id="14" name="Group 13">
            <a:extLst>
              <a:ext uri="{FF2B5EF4-FFF2-40B4-BE49-F238E27FC236}">
                <a16:creationId xmlns:a16="http://schemas.microsoft.com/office/drawing/2014/main" id="{55E1E5BB-4953-46FF-817A-033424FD0AC9}"/>
              </a:ext>
            </a:extLst>
          </p:cNvPr>
          <p:cNvGrpSpPr/>
          <p:nvPr/>
        </p:nvGrpSpPr>
        <p:grpSpPr>
          <a:xfrm>
            <a:off x="6553200" y="1804757"/>
            <a:ext cx="3124200" cy="251464"/>
            <a:chOff x="6553200" y="1852382"/>
            <a:chExt cx="3124200" cy="251464"/>
          </a:xfrm>
        </p:grpSpPr>
        <p:sp>
          <p:nvSpPr>
            <p:cNvPr id="15" name="TextBox 14">
              <a:extLst>
                <a:ext uri="{FF2B5EF4-FFF2-40B4-BE49-F238E27FC236}">
                  <a16:creationId xmlns:a16="http://schemas.microsoft.com/office/drawing/2014/main" id="{3C9D9838-ECD3-4931-9B7C-06BFBB0B01F1}"/>
                </a:ext>
              </a:extLst>
            </p:cNvPr>
            <p:cNvSpPr txBox="1"/>
            <p:nvPr/>
          </p:nvSpPr>
          <p:spPr bwMode="auto">
            <a:xfrm>
              <a:off x="6553200" y="1852382"/>
              <a:ext cx="31242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defTabSz="914400" fontAlgn="base">
                <a:spcBef>
                  <a:spcPct val="0"/>
                </a:spcBef>
                <a:spcAft>
                  <a:spcPct val="0"/>
                </a:spcAft>
              </a:pPr>
              <a:r>
                <a:rPr lang="en-US" sz="1000" b="1" dirty="0">
                  <a:solidFill>
                    <a:schemeClr val="accent1"/>
                  </a:solidFill>
                  <a:latin typeface="Arial" panose="020B0604020202020204" pitchFamily="34" charset="0"/>
                  <a:cs typeface="Arial" panose="020B0604020202020204" pitchFamily="34" charset="0"/>
                </a:rPr>
                <a:t>Bond Yield Across Issuers (%)</a:t>
              </a:r>
            </a:p>
          </p:txBody>
        </p:sp>
        <p:cxnSp>
          <p:nvCxnSpPr>
            <p:cNvPr id="16" name="Straight Connector 15">
              <a:extLst>
                <a:ext uri="{FF2B5EF4-FFF2-40B4-BE49-F238E27FC236}">
                  <a16:creationId xmlns:a16="http://schemas.microsoft.com/office/drawing/2014/main" id="{96145A5E-3C3E-4203-A160-EB66BDE96A91}"/>
                </a:ext>
              </a:extLst>
            </p:cNvPr>
            <p:cNvCxnSpPr>
              <a:cxnSpLocks/>
            </p:cNvCxnSpPr>
            <p:nvPr/>
          </p:nvCxnSpPr>
          <p:spPr>
            <a:xfrm>
              <a:off x="6627174" y="2103846"/>
              <a:ext cx="2821626"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17" name="Group 16">
            <a:extLst>
              <a:ext uri="{FF2B5EF4-FFF2-40B4-BE49-F238E27FC236}">
                <a16:creationId xmlns:a16="http://schemas.microsoft.com/office/drawing/2014/main" id="{22D189D9-AF95-41E8-AE96-FF00C107A61F}"/>
              </a:ext>
            </a:extLst>
          </p:cNvPr>
          <p:cNvGrpSpPr/>
          <p:nvPr/>
        </p:nvGrpSpPr>
        <p:grpSpPr>
          <a:xfrm>
            <a:off x="3255377" y="1804757"/>
            <a:ext cx="3250197" cy="251464"/>
            <a:chOff x="6552350" y="1852382"/>
            <a:chExt cx="3105106" cy="251464"/>
          </a:xfrm>
        </p:grpSpPr>
        <p:sp>
          <p:nvSpPr>
            <p:cNvPr id="19" name="TextBox 18">
              <a:extLst>
                <a:ext uri="{FF2B5EF4-FFF2-40B4-BE49-F238E27FC236}">
                  <a16:creationId xmlns:a16="http://schemas.microsoft.com/office/drawing/2014/main" id="{5385B490-7D37-43D6-8F1A-FEBD41FEB51C}"/>
                </a:ext>
              </a:extLst>
            </p:cNvPr>
            <p:cNvSpPr txBox="1"/>
            <p:nvPr/>
          </p:nvSpPr>
          <p:spPr bwMode="auto">
            <a:xfrm>
              <a:off x="6552350" y="1852382"/>
              <a:ext cx="310510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r>
                <a:rPr lang="en-US" sz="1000" b="1" dirty="0">
                  <a:solidFill>
                    <a:schemeClr val="accent1"/>
                  </a:solidFill>
                  <a:latin typeface="Arial" panose="020B0604020202020204" pitchFamily="34" charset="0"/>
                  <a:cs typeface="Arial" panose="020B0604020202020204" pitchFamily="34" charset="0"/>
                </a:rPr>
                <a:t>US Treasury Yield Curve (%)</a:t>
              </a:r>
            </a:p>
          </p:txBody>
        </p:sp>
        <p:cxnSp>
          <p:nvCxnSpPr>
            <p:cNvPr id="20" name="Straight Connector 19">
              <a:extLst>
                <a:ext uri="{FF2B5EF4-FFF2-40B4-BE49-F238E27FC236}">
                  <a16:creationId xmlns:a16="http://schemas.microsoft.com/office/drawing/2014/main" id="{91D5B4BC-D963-4288-9C94-0CC1D026CE6A}"/>
                </a:ext>
              </a:extLst>
            </p:cNvPr>
            <p:cNvCxnSpPr>
              <a:cxnSpLocks/>
            </p:cNvCxnSpPr>
            <p:nvPr/>
          </p:nvCxnSpPr>
          <p:spPr>
            <a:xfrm>
              <a:off x="6627175" y="2103846"/>
              <a:ext cx="3002981"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21" name="TextBox 20">
            <a:extLst>
              <a:ext uri="{FF2B5EF4-FFF2-40B4-BE49-F238E27FC236}">
                <a16:creationId xmlns:a16="http://schemas.microsoft.com/office/drawing/2014/main" id="{2ABDCD61-3242-44D5-A263-F169E09AF887}"/>
              </a:ext>
            </a:extLst>
          </p:cNvPr>
          <p:cNvSpPr txBox="1"/>
          <p:nvPr/>
        </p:nvSpPr>
        <p:spPr bwMode="auto">
          <a:xfrm>
            <a:off x="3232194" y="4464298"/>
            <a:ext cx="322033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r>
              <a:rPr lang="en-US" sz="1000" b="1" dirty="0">
                <a:solidFill>
                  <a:schemeClr val="accent1"/>
                </a:solidFill>
                <a:latin typeface="Arial" panose="020B0604020202020204" pitchFamily="34" charset="0"/>
                <a:cs typeface="Arial" panose="020B0604020202020204" pitchFamily="34" charset="0"/>
              </a:rPr>
              <a:t>Period Returns (%)</a:t>
            </a:r>
          </a:p>
        </p:txBody>
      </p:sp>
      <p:grpSp>
        <p:nvGrpSpPr>
          <p:cNvPr id="5" name="Group 4">
            <a:extLst>
              <a:ext uri="{FF2B5EF4-FFF2-40B4-BE49-F238E27FC236}">
                <a16:creationId xmlns:a16="http://schemas.microsoft.com/office/drawing/2014/main" id="{16C13B3C-CEC1-43B8-B4A2-92176E592EA9}"/>
              </a:ext>
            </a:extLst>
          </p:cNvPr>
          <p:cNvGrpSpPr/>
          <p:nvPr/>
        </p:nvGrpSpPr>
        <p:grpSpPr>
          <a:xfrm>
            <a:off x="8695630" y="2057772"/>
            <a:ext cx="1018377" cy="215444"/>
            <a:chOff x="8695630" y="2082740"/>
            <a:chExt cx="1018377" cy="215444"/>
          </a:xfrm>
        </p:grpSpPr>
        <p:sp>
          <p:nvSpPr>
            <p:cNvPr id="22" name="TextBox 21">
              <a:extLst>
                <a:ext uri="{FF2B5EF4-FFF2-40B4-BE49-F238E27FC236}">
                  <a16:creationId xmlns:a16="http://schemas.microsoft.com/office/drawing/2014/main" id="{AC131EFC-9CA0-474B-8B3C-FB092B049D3E}"/>
                </a:ext>
              </a:extLst>
            </p:cNvPr>
            <p:cNvSpPr txBox="1"/>
            <p:nvPr/>
          </p:nvSpPr>
          <p:spPr bwMode="auto">
            <a:xfrm>
              <a:off x="8700255" y="2082740"/>
              <a:ext cx="101375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defTabSz="914400" fontAlgn="base">
                <a:spcBef>
                  <a:spcPct val="0"/>
                </a:spcBef>
                <a:spcAft>
                  <a:spcPct val="0"/>
                </a:spcAft>
              </a:pPr>
              <a:r>
                <a:rPr lang="en-US" sz="800" dirty="0">
                  <a:latin typeface="Arial" panose="020B0604020202020204" pitchFamily="34" charset="0"/>
                  <a:cs typeface="Arial" panose="020B0604020202020204" pitchFamily="34" charset="0"/>
                </a:rPr>
                <a:t>Yield to Worst</a:t>
              </a:r>
            </a:p>
          </p:txBody>
        </p:sp>
        <p:sp>
          <p:nvSpPr>
            <p:cNvPr id="29" name="Rectangle 28">
              <a:extLst>
                <a:ext uri="{FF2B5EF4-FFF2-40B4-BE49-F238E27FC236}">
                  <a16:creationId xmlns:a16="http://schemas.microsoft.com/office/drawing/2014/main" id="{0820A9EF-7611-48FA-87F3-F179DDDBE212}"/>
                </a:ext>
              </a:extLst>
            </p:cNvPr>
            <p:cNvSpPr/>
            <p:nvPr/>
          </p:nvSpPr>
          <p:spPr>
            <a:xfrm>
              <a:off x="8695630" y="2163059"/>
              <a:ext cx="63568" cy="6356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 name="Group 22">
            <a:extLst>
              <a:ext uri="{FF2B5EF4-FFF2-40B4-BE49-F238E27FC236}">
                <a16:creationId xmlns:a16="http://schemas.microsoft.com/office/drawing/2014/main" id="{D54E367E-7B22-4710-BBF0-D920DEEE597E}"/>
              </a:ext>
            </a:extLst>
          </p:cNvPr>
          <p:cNvGrpSpPr/>
          <p:nvPr/>
        </p:nvGrpSpPr>
        <p:grpSpPr>
          <a:xfrm>
            <a:off x="7648139" y="2055515"/>
            <a:ext cx="1013752" cy="215444"/>
            <a:chOff x="5336879" y="5181333"/>
            <a:chExt cx="1013752" cy="215444"/>
          </a:xfrm>
        </p:grpSpPr>
        <p:sp>
          <p:nvSpPr>
            <p:cNvPr id="25" name="TextBox 24">
              <a:extLst>
                <a:ext uri="{FF2B5EF4-FFF2-40B4-BE49-F238E27FC236}">
                  <a16:creationId xmlns:a16="http://schemas.microsoft.com/office/drawing/2014/main" id="{A8574983-F93E-474C-B4EA-BD02FEF0553D}"/>
                </a:ext>
              </a:extLst>
            </p:cNvPr>
            <p:cNvSpPr txBox="1"/>
            <p:nvPr/>
          </p:nvSpPr>
          <p:spPr bwMode="auto">
            <a:xfrm>
              <a:off x="5336879" y="5181333"/>
              <a:ext cx="101375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defTabSz="914400" fontAlgn="base">
                <a:spcBef>
                  <a:spcPct val="0"/>
                </a:spcBef>
                <a:spcAft>
                  <a:spcPct val="0"/>
                </a:spcAft>
              </a:pPr>
              <a:r>
                <a:rPr lang="en-US" sz="800" dirty="0">
                  <a:latin typeface="Arial" panose="020B0604020202020204" pitchFamily="34" charset="0"/>
                  <a:cs typeface="Arial" panose="020B0604020202020204" pitchFamily="34" charset="0"/>
                </a:rPr>
                <a:t>Yield to Maturity</a:t>
              </a:r>
            </a:p>
          </p:txBody>
        </p:sp>
        <p:sp>
          <p:nvSpPr>
            <p:cNvPr id="26" name="Rectangle 25">
              <a:extLst>
                <a:ext uri="{FF2B5EF4-FFF2-40B4-BE49-F238E27FC236}">
                  <a16:creationId xmlns:a16="http://schemas.microsoft.com/office/drawing/2014/main" id="{E3D02806-48E3-4C86-8E60-1B36BA435369}"/>
                </a:ext>
              </a:extLst>
            </p:cNvPr>
            <p:cNvSpPr/>
            <p:nvPr/>
          </p:nvSpPr>
          <p:spPr>
            <a:xfrm>
              <a:off x="5336879" y="5257271"/>
              <a:ext cx="63568" cy="6356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27" name="Table 26">
            <a:extLst>
              <a:ext uri="{FF2B5EF4-FFF2-40B4-BE49-F238E27FC236}">
                <a16:creationId xmlns:a16="http://schemas.microsoft.com/office/drawing/2014/main" id="{836FDEAA-49E1-4EA5-9DA2-0095573EC1F4}"/>
              </a:ext>
            </a:extLst>
          </p:cNvPr>
          <p:cNvGraphicFramePr>
            <a:graphicFrameLocks noGrp="1"/>
          </p:cNvGraphicFramePr>
          <p:nvPr>
            <p:extLst>
              <p:ext uri="{D42A27DB-BD31-4B8C-83A1-F6EECF244321}">
                <p14:modId xmlns:p14="http://schemas.microsoft.com/office/powerpoint/2010/main" val="2474141997"/>
              </p:ext>
            </p:extLst>
          </p:nvPr>
        </p:nvGraphicFramePr>
        <p:xfrm>
          <a:off x="3330674" y="4756636"/>
          <a:ext cx="6118122" cy="1868878"/>
        </p:xfrm>
        <a:graphic>
          <a:graphicData uri="http://schemas.openxmlformats.org/drawingml/2006/table">
            <a:tbl>
              <a:tblPr>
                <a:tableStyleId>{5C22544A-7EE6-4342-B048-85BDC9FD1C3A}</a:tableStyleId>
              </a:tblPr>
              <a:tblGrid>
                <a:gridCol w="2824674">
                  <a:extLst>
                    <a:ext uri="{9D8B030D-6E8A-4147-A177-3AD203B41FA5}">
                      <a16:colId xmlns:a16="http://schemas.microsoft.com/office/drawing/2014/main" val="20000"/>
                    </a:ext>
                  </a:extLst>
                </a:gridCol>
                <a:gridCol w="548908">
                  <a:extLst>
                    <a:ext uri="{9D8B030D-6E8A-4147-A177-3AD203B41FA5}">
                      <a16:colId xmlns:a16="http://schemas.microsoft.com/office/drawing/2014/main" val="851030634"/>
                    </a:ext>
                  </a:extLst>
                </a:gridCol>
                <a:gridCol w="548908">
                  <a:extLst>
                    <a:ext uri="{9D8B030D-6E8A-4147-A177-3AD203B41FA5}">
                      <a16:colId xmlns:a16="http://schemas.microsoft.com/office/drawing/2014/main" val="2176189169"/>
                    </a:ext>
                  </a:extLst>
                </a:gridCol>
                <a:gridCol w="548908">
                  <a:extLst>
                    <a:ext uri="{9D8B030D-6E8A-4147-A177-3AD203B41FA5}">
                      <a16:colId xmlns:a16="http://schemas.microsoft.com/office/drawing/2014/main" val="20001"/>
                    </a:ext>
                  </a:extLst>
                </a:gridCol>
                <a:gridCol w="548908">
                  <a:extLst>
                    <a:ext uri="{9D8B030D-6E8A-4147-A177-3AD203B41FA5}">
                      <a16:colId xmlns:a16="http://schemas.microsoft.com/office/drawing/2014/main" val="20003"/>
                    </a:ext>
                  </a:extLst>
                </a:gridCol>
                <a:gridCol w="548908">
                  <a:extLst>
                    <a:ext uri="{9D8B030D-6E8A-4147-A177-3AD203B41FA5}">
                      <a16:colId xmlns:a16="http://schemas.microsoft.com/office/drawing/2014/main" val="20004"/>
                    </a:ext>
                  </a:extLst>
                </a:gridCol>
                <a:gridCol w="548908">
                  <a:extLst>
                    <a:ext uri="{9D8B030D-6E8A-4147-A177-3AD203B41FA5}">
                      <a16:colId xmlns:a16="http://schemas.microsoft.com/office/drawing/2014/main" val="20005"/>
                    </a:ext>
                  </a:extLst>
                </a:gridCol>
              </a:tblGrid>
              <a:tr h="94016">
                <a:tc>
                  <a:txBody>
                    <a:bodyPr/>
                    <a:lstStyle/>
                    <a:p>
                      <a:endParaRPr lang="en-GB" sz="500" dirty="0"/>
                    </a:p>
                  </a:txBody>
                  <a:tcPr marL="8959" marR="8959" marT="8959" marB="0" anchor="b">
                    <a:noFill/>
                  </a:tcPr>
                </a:tc>
                <a:tc>
                  <a:txBody>
                    <a:bodyPr/>
                    <a:lstStyle/>
                    <a:p>
                      <a:pPr algn="r" fontAlgn="b"/>
                      <a:endParaRPr lang="en-GB" sz="500" b="0" i="0" u="none" strike="noStrike" dirty="0">
                        <a:solidFill>
                          <a:srgbClr val="000000"/>
                        </a:solidFill>
                        <a:effectLst/>
                        <a:latin typeface="+mn-lt"/>
                      </a:endParaRPr>
                    </a:p>
                  </a:txBody>
                  <a:tcPr marL="8959" marR="107513" marT="8959" marB="0" anchor="b">
                    <a:noFill/>
                  </a:tcPr>
                </a:tc>
                <a:tc>
                  <a:txBody>
                    <a:bodyPr/>
                    <a:lstStyle/>
                    <a:p>
                      <a:pPr algn="r" fontAlgn="b"/>
                      <a:endParaRPr lang="en-GB" sz="500" b="0" i="0" u="none" strike="noStrike" dirty="0">
                        <a:solidFill>
                          <a:srgbClr val="000000"/>
                        </a:solidFill>
                        <a:effectLst/>
                        <a:latin typeface="+mn-lt"/>
                      </a:endParaRPr>
                    </a:p>
                  </a:txBody>
                  <a:tcPr marL="8959" marR="107513" marT="8959" marB="0" anchor="b">
                    <a:noFill/>
                  </a:tcPr>
                </a:tc>
                <a:tc>
                  <a:txBody>
                    <a:bodyPr/>
                    <a:lstStyle/>
                    <a:p>
                      <a:pPr algn="r" fontAlgn="b"/>
                      <a:r>
                        <a:rPr lang="en-GB" sz="500" u="none" strike="noStrike" dirty="0">
                          <a:effectLst/>
                          <a:latin typeface="+mn-lt"/>
                        </a:rPr>
                        <a:t> </a:t>
                      </a:r>
                      <a:endParaRPr lang="en-GB" sz="500" b="0" i="0" u="none" strike="noStrike" dirty="0">
                        <a:solidFill>
                          <a:srgbClr val="000000"/>
                        </a:solidFill>
                        <a:effectLst/>
                        <a:latin typeface="+mn-lt"/>
                      </a:endParaRPr>
                    </a:p>
                  </a:txBody>
                  <a:tcPr marL="8959" marR="107513" marT="8959" marB="0" anchor="b">
                    <a:noFill/>
                  </a:tcPr>
                </a:tc>
                <a:tc gridSpan="3">
                  <a:txBody>
                    <a:bodyPr/>
                    <a:lstStyle/>
                    <a:p>
                      <a:pPr marL="0" marR="0" lvl="0" indent="0" algn="ctr" defTabSz="1018824" rtl="0" eaLnBrk="1" fontAlgn="b" latinLnBrk="0" hangingPunct="1">
                        <a:lnSpc>
                          <a:spcPct val="100000"/>
                        </a:lnSpc>
                        <a:spcBef>
                          <a:spcPts val="0"/>
                        </a:spcBef>
                        <a:spcAft>
                          <a:spcPts val="0"/>
                        </a:spcAft>
                        <a:buClrTx/>
                        <a:buSzTx/>
                        <a:buFontTx/>
                        <a:buNone/>
                        <a:tabLst/>
                        <a:defRPr/>
                      </a:pPr>
                      <a:r>
                        <a:rPr lang="en-GB" sz="700" u="none" strike="noStrike" dirty="0">
                          <a:effectLst/>
                          <a:latin typeface="+mn-lt"/>
                        </a:rPr>
                        <a:t>Annualized</a:t>
                      </a:r>
                      <a:endParaRPr lang="en-GB" sz="700" b="0" i="1" u="none" strike="noStrike" dirty="0">
                        <a:solidFill>
                          <a:srgbClr val="000000"/>
                        </a:solidFill>
                        <a:effectLst/>
                        <a:latin typeface="+mn-lt"/>
                      </a:endParaRPr>
                    </a:p>
                  </a:txBody>
                  <a:tcPr marL="0" marR="0" marT="0" marB="9144" anchor="b">
                    <a:lnB w="9525" cap="flat" cmpd="sng" algn="ctr">
                      <a:solidFill>
                        <a:schemeClr val="tx1">
                          <a:lumMod val="75000"/>
                          <a:lumOff val="25000"/>
                        </a:schemeClr>
                      </a:solidFill>
                      <a:prstDash val="solid"/>
                      <a:round/>
                      <a:headEnd type="none" w="med" len="med"/>
                      <a:tailEnd type="none" w="med" len="med"/>
                    </a:lnB>
                    <a:noFill/>
                  </a:tcPr>
                </a:tc>
                <a:tc hMerge="1">
                  <a:txBody>
                    <a:bodyPr/>
                    <a:lstStyle/>
                    <a:p>
                      <a:pPr marL="0" marR="0" lvl="0" indent="0" algn="r" defTabSz="1018824" rtl="0" eaLnBrk="1" fontAlgn="b" latinLnBrk="0" hangingPunct="1">
                        <a:lnSpc>
                          <a:spcPct val="100000"/>
                        </a:lnSpc>
                        <a:spcBef>
                          <a:spcPts val="0"/>
                        </a:spcBef>
                        <a:spcAft>
                          <a:spcPts val="0"/>
                        </a:spcAft>
                        <a:buClrTx/>
                        <a:buSzTx/>
                        <a:buFontTx/>
                        <a:buNone/>
                        <a:tabLst/>
                        <a:defRPr/>
                      </a:pPr>
                      <a:r>
                        <a:rPr lang="en-GB" sz="800" u="none" strike="noStrike" dirty="0">
                          <a:effectLst/>
                          <a:latin typeface="+mn-lt"/>
                        </a:rPr>
                        <a:t>Annualized</a:t>
                      </a:r>
                      <a:endParaRPr lang="en-GB" sz="800" b="0" i="1" u="none" strike="noStrike" dirty="0">
                        <a:solidFill>
                          <a:srgbClr val="000000"/>
                        </a:solidFill>
                        <a:effectLst/>
                        <a:latin typeface="+mn-lt"/>
                      </a:endParaRPr>
                    </a:p>
                  </a:txBody>
                  <a:tcPr marL="8959" marR="8959" marT="8959" marB="0">
                    <a:noFill/>
                  </a:tcPr>
                </a:tc>
                <a:tc hMerge="1">
                  <a:txBody>
                    <a:bodyPr/>
                    <a:lstStyle/>
                    <a:p>
                      <a:endParaRPr lang="en-GB"/>
                    </a:p>
                  </a:txBody>
                  <a:tcPr/>
                </a:tc>
                <a:extLst>
                  <a:ext uri="{0D108BD9-81ED-4DB2-BD59-A6C34878D82A}">
                    <a16:rowId xmlns:a16="http://schemas.microsoft.com/office/drawing/2014/main" val="10000"/>
                  </a:ext>
                </a:extLst>
              </a:tr>
              <a:tr h="186689">
                <a:tc>
                  <a:txBody>
                    <a:bodyPr/>
                    <a:lstStyle/>
                    <a:p>
                      <a:pPr algn="l" fontAlgn="ctr"/>
                      <a:r>
                        <a:rPr lang="en-US" sz="800" b="0" i="0" u="none" strike="noStrike" dirty="0">
                          <a:solidFill>
                            <a:schemeClr val="dk1"/>
                          </a:solidFill>
                          <a:effectLst/>
                          <a:latin typeface="+mn-lt"/>
                        </a:rPr>
                        <a:t>Asset Class</a:t>
                      </a:r>
                      <a:endParaRPr lang="en-GB" sz="800" b="0" i="0" u="none" strike="noStrike" dirty="0">
                        <a:solidFill>
                          <a:srgbClr val="000000"/>
                        </a:solidFill>
                        <a:effectLst/>
                        <a:latin typeface="+mn-lt"/>
                      </a:endParaRPr>
                    </a:p>
                  </a:txBody>
                  <a:tcPr marL="46800" marR="8959" marT="8959" marB="0" anchor="ctr">
                    <a:solidFill>
                      <a:schemeClr val="bg1">
                        <a:lumMod val="85000"/>
                      </a:schemeClr>
                    </a:solidFill>
                  </a:tcPr>
                </a:tc>
                <a:tc>
                  <a:txBody>
                    <a:bodyPr/>
                    <a:lstStyle/>
                    <a:p>
                      <a:pPr algn="ctr" fontAlgn="ctr"/>
                      <a:r>
                        <a:rPr lang="en-GB" sz="800" b="0" i="0" u="none" strike="noStrike" dirty="0">
                          <a:solidFill>
                            <a:srgbClr val="000000"/>
                          </a:solidFill>
                          <a:effectLst/>
                          <a:latin typeface="+mn-lt"/>
                        </a:rPr>
                        <a:t>QTR</a:t>
                      </a:r>
                    </a:p>
                  </a:txBody>
                  <a:tcPr marL="0" marR="0" marT="0" marB="0" anchor="ctr">
                    <a:solidFill>
                      <a:schemeClr val="bg1">
                        <a:lumMod val="85000"/>
                      </a:schemeClr>
                    </a:solidFill>
                  </a:tcPr>
                </a:tc>
                <a:tc>
                  <a:txBody>
                    <a:bodyPr/>
                    <a:lstStyle/>
                    <a:p>
                      <a:pPr algn="ctr" fontAlgn="ctr"/>
                      <a:r>
                        <a:rPr lang="en-GB" sz="800" b="0" i="0" u="none" strike="noStrike" dirty="0">
                          <a:solidFill>
                            <a:srgbClr val="000000"/>
                          </a:solidFill>
                          <a:effectLst/>
                          <a:latin typeface="+mn-lt"/>
                        </a:rPr>
                        <a:t>YTD</a:t>
                      </a:r>
                    </a:p>
                  </a:txBody>
                  <a:tcPr marL="0" marR="0" marT="0" marB="0" anchor="ctr">
                    <a:solidFill>
                      <a:schemeClr val="bg1">
                        <a:lumMod val="85000"/>
                      </a:schemeClr>
                    </a:solidFill>
                  </a:tcPr>
                </a:tc>
                <a:tc>
                  <a:txBody>
                    <a:bodyPr/>
                    <a:lstStyle/>
                    <a:p>
                      <a:pPr algn="ctr" fontAlgn="ctr"/>
                      <a:r>
                        <a:rPr lang="en-GB" sz="800" b="0" i="0" u="none" strike="noStrike" dirty="0">
                          <a:solidFill>
                            <a:schemeClr val="dk1"/>
                          </a:solidFill>
                          <a:effectLst/>
                          <a:latin typeface="+mn-lt"/>
                        </a:rPr>
                        <a:t>1 Year</a:t>
                      </a:r>
                      <a:endParaRPr lang="en-GB" sz="800" b="0" i="0" u="none" strike="noStrike" dirty="0">
                        <a:solidFill>
                          <a:srgbClr val="000000"/>
                        </a:solidFill>
                        <a:effectLst/>
                        <a:latin typeface="+mn-lt"/>
                      </a:endParaRPr>
                    </a:p>
                  </a:txBody>
                  <a:tcPr marL="0" marR="0" marT="0" marB="0" anchor="ctr">
                    <a:solidFill>
                      <a:schemeClr val="bg1">
                        <a:lumMod val="85000"/>
                      </a:schemeClr>
                    </a:solidFill>
                  </a:tcPr>
                </a:tc>
                <a:tc>
                  <a:txBody>
                    <a:bodyPr/>
                    <a:lstStyle/>
                    <a:p>
                      <a:pPr algn="ctr" fontAlgn="ctr"/>
                      <a:r>
                        <a:rPr lang="en-GB" sz="800" u="none" strike="noStrike" dirty="0">
                          <a:effectLst/>
                          <a:latin typeface="+mn-lt"/>
                        </a:rPr>
                        <a:t>3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5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10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10002"/>
                  </a:ext>
                </a:extLst>
              </a:tr>
              <a:tr h="164395">
                <a:tc>
                  <a:txBody>
                    <a:bodyPr/>
                    <a:lstStyle/>
                    <a:p>
                      <a:pPr algn="l" fontAlgn="b"/>
                      <a:r>
                        <a:rPr lang="en-US" sz="800" b="0" i="0" u="none" strike="noStrike" kern="1200" dirty="0">
                          <a:solidFill>
                            <a:srgbClr val="000000"/>
                          </a:solidFill>
                          <a:effectLst/>
                          <a:latin typeface="+mn-lt"/>
                          <a:ea typeface="+mn-ea"/>
                          <a:cs typeface="+mn-cs"/>
                        </a:rPr>
                        <a:t>Bloomberg U.S. High Yield Corporate Bond Index</a:t>
                      </a:r>
                    </a:p>
                  </a:txBody>
                  <a:tcPr marL="46800" marR="7168" marT="7168" marB="0" anchor="ctr">
                    <a:noFill/>
                  </a:tcPr>
                </a:tc>
                <a:tc>
                  <a:txBody>
                    <a:bodyPr/>
                    <a:lstStyle/>
                    <a:p>
                      <a:pPr algn="r" fontAlgn="b"/>
                      <a:r>
                        <a:rPr lang="en-GB" sz="800" b="0" i="0" u="none" strike="noStrike">
                          <a:solidFill>
                            <a:schemeClr val="tx1"/>
                          </a:solidFill>
                          <a:effectLst/>
                          <a:latin typeface="+mn-lt"/>
                        </a:rPr>
                        <a:t>1.75</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5.38</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dirty="0">
                          <a:solidFill>
                            <a:schemeClr val="tx1"/>
                          </a:solidFill>
                          <a:effectLst/>
                          <a:latin typeface="+mn-lt"/>
                        </a:rPr>
                        <a:t>9.06</a:t>
                      </a:r>
                    </a:p>
                  </a:txBody>
                  <a:tcPr marL="0" marR="182880" marT="0" marB="0" anchor="ctr">
                    <a:noFill/>
                  </a:tcPr>
                </a:tc>
                <a:tc>
                  <a:txBody>
                    <a:bodyPr/>
                    <a:lstStyle/>
                    <a:p>
                      <a:pPr algn="r" fontAlgn="b"/>
                      <a:r>
                        <a:rPr lang="en-GB" sz="800" b="0" i="0" u="none" strike="noStrike">
                          <a:solidFill>
                            <a:schemeClr val="tx1"/>
                          </a:solidFill>
                          <a:effectLst/>
                          <a:latin typeface="+mn-lt"/>
                        </a:rPr>
                        <a:t>3.13</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3.36</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rgbClr val="000000"/>
                          </a:solidFill>
                          <a:effectLst/>
                          <a:latin typeface="+mn-lt"/>
                        </a:rPr>
                        <a:t>4.43</a:t>
                      </a:r>
                      <a:endParaRPr lang="en-GB" sz="800" b="0" i="0" u="none" strike="noStrike" dirty="0">
                        <a:solidFill>
                          <a:srgbClr val="000000"/>
                        </a:solidFill>
                        <a:effectLst/>
                        <a:latin typeface="+mn-lt"/>
                      </a:endParaRPr>
                    </a:p>
                  </a:txBody>
                  <a:tcPr marL="0" marR="182880" marT="0" marB="0" anchor="ctr">
                    <a:noFill/>
                  </a:tcPr>
                </a:tc>
                <a:extLst>
                  <a:ext uri="{0D108BD9-81ED-4DB2-BD59-A6C34878D82A}">
                    <a16:rowId xmlns:a16="http://schemas.microsoft.com/office/drawing/2014/main" val="10003"/>
                  </a:ext>
                </a:extLst>
              </a:tr>
              <a:tr h="164395">
                <a:tc>
                  <a:txBody>
                    <a:bodyPr/>
                    <a:lstStyle/>
                    <a:p>
                      <a:pPr algn="l" fontAlgn="b"/>
                      <a:r>
                        <a:rPr lang="en-US" sz="800" b="0" i="0" u="none" strike="noStrike" kern="1200">
                          <a:solidFill>
                            <a:srgbClr val="000000"/>
                          </a:solidFill>
                          <a:effectLst/>
                          <a:latin typeface="+mn-lt"/>
                          <a:ea typeface="+mn-ea"/>
                          <a:cs typeface="+mn-cs"/>
                        </a:rPr>
                        <a:t>ICE BofA US 3-Month Treasury Bill Index</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a:solidFill>
                            <a:schemeClr val="tx1"/>
                          </a:solidFill>
                          <a:effectLst/>
                          <a:latin typeface="+mn-lt"/>
                        </a:rPr>
                        <a:t>1.17</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2.25</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dirty="0">
                          <a:solidFill>
                            <a:schemeClr val="tx1"/>
                          </a:solidFill>
                          <a:effectLst/>
                          <a:latin typeface="+mn-lt"/>
                        </a:rPr>
                        <a:t>3.59</a:t>
                      </a:r>
                    </a:p>
                  </a:txBody>
                  <a:tcPr marL="0" marR="182880" marT="0" marB="0" anchor="ctr">
                    <a:noFill/>
                  </a:tcPr>
                </a:tc>
                <a:tc>
                  <a:txBody>
                    <a:bodyPr/>
                    <a:lstStyle/>
                    <a:p>
                      <a:pPr algn="r" fontAlgn="b"/>
                      <a:r>
                        <a:rPr lang="en-GB" sz="800" b="0" i="0" u="none" strike="noStrike" dirty="0">
                          <a:solidFill>
                            <a:schemeClr val="tx1"/>
                          </a:solidFill>
                          <a:effectLst/>
                          <a:latin typeface="+mn-lt"/>
                        </a:rPr>
                        <a:t>1.27</a:t>
                      </a:r>
                    </a:p>
                  </a:txBody>
                  <a:tcPr marL="0" marR="182880" marT="0" marB="0" anchor="ctr">
                    <a:noFill/>
                  </a:tcPr>
                </a:tc>
                <a:tc>
                  <a:txBody>
                    <a:bodyPr/>
                    <a:lstStyle/>
                    <a:p>
                      <a:pPr algn="r" fontAlgn="b"/>
                      <a:r>
                        <a:rPr lang="en-GB" sz="800" b="0" i="0" u="none" strike="noStrike">
                          <a:solidFill>
                            <a:schemeClr val="tx1"/>
                          </a:solidFill>
                          <a:effectLst/>
                          <a:latin typeface="+mn-lt"/>
                        </a:rPr>
                        <a:t>1.55</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rgbClr val="000000"/>
                          </a:solidFill>
                          <a:effectLst/>
                          <a:latin typeface="+mn-lt"/>
                        </a:rPr>
                        <a:t>0.98</a:t>
                      </a:r>
                      <a:endParaRPr lang="en-GB" sz="800" b="0" i="0" u="none" strike="noStrike" dirty="0">
                        <a:solidFill>
                          <a:srgbClr val="000000"/>
                        </a:solidFill>
                        <a:effectLst/>
                        <a:latin typeface="+mn-lt"/>
                      </a:endParaRPr>
                    </a:p>
                  </a:txBody>
                  <a:tcPr marL="0" marR="182880" marT="0" marB="0" anchor="ctr">
                    <a:noFill/>
                  </a:tcPr>
                </a:tc>
                <a:extLst>
                  <a:ext uri="{0D108BD9-81ED-4DB2-BD59-A6C34878D82A}">
                    <a16:rowId xmlns:a16="http://schemas.microsoft.com/office/drawing/2014/main" val="10004"/>
                  </a:ext>
                </a:extLst>
              </a:tr>
              <a:tr h="164395">
                <a:tc>
                  <a:txBody>
                    <a:bodyPr/>
                    <a:lstStyle/>
                    <a:p>
                      <a:pPr algn="l" fontAlgn="b"/>
                      <a:r>
                        <a:rPr lang="en-US" sz="800" b="0" i="0" u="none" strike="noStrike" kern="1200">
                          <a:solidFill>
                            <a:srgbClr val="000000"/>
                          </a:solidFill>
                          <a:effectLst/>
                          <a:latin typeface="+mn-lt"/>
                          <a:ea typeface="+mn-ea"/>
                          <a:cs typeface="+mn-cs"/>
                        </a:rPr>
                        <a:t>ICE BofA 1-Year US Treasury Note Index</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a:solidFill>
                            <a:schemeClr val="tx1"/>
                          </a:solidFill>
                          <a:effectLst/>
                          <a:latin typeface="+mn-lt"/>
                        </a:rPr>
                        <a:t>0.42</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1.67</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1.93</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dirty="0">
                          <a:solidFill>
                            <a:schemeClr val="tx1"/>
                          </a:solidFill>
                          <a:effectLst/>
                          <a:latin typeface="+mn-lt"/>
                        </a:rPr>
                        <a:t>0.23</a:t>
                      </a:r>
                    </a:p>
                  </a:txBody>
                  <a:tcPr marL="0" marR="182880" marT="0" marB="0" anchor="ctr">
                    <a:noFill/>
                  </a:tcPr>
                </a:tc>
                <a:tc>
                  <a:txBody>
                    <a:bodyPr/>
                    <a:lstStyle/>
                    <a:p>
                      <a:pPr algn="r" fontAlgn="b"/>
                      <a:r>
                        <a:rPr lang="en-GB" sz="800" b="0" i="0" u="none" strike="noStrike" dirty="0">
                          <a:solidFill>
                            <a:schemeClr val="tx1"/>
                          </a:solidFill>
                          <a:effectLst/>
                          <a:latin typeface="+mn-lt"/>
                        </a:rPr>
                        <a:t>1.30</a:t>
                      </a:r>
                    </a:p>
                  </a:txBody>
                  <a:tcPr marL="0" marR="182880" marT="0" marB="0" anchor="ctr">
                    <a:noFill/>
                  </a:tcPr>
                </a:tc>
                <a:tc>
                  <a:txBody>
                    <a:bodyPr/>
                    <a:lstStyle/>
                    <a:p>
                      <a:pPr algn="r" fontAlgn="b"/>
                      <a:r>
                        <a:rPr lang="en-GB" sz="800" b="0" i="0" u="none" strike="noStrike">
                          <a:solidFill>
                            <a:schemeClr val="tx1"/>
                          </a:solidFill>
                          <a:effectLst/>
                          <a:latin typeface="+mn-lt"/>
                        </a:rPr>
                        <a:t>0.89</a:t>
                      </a:r>
                      <a:endParaRPr lang="en-GB" sz="800" b="0" i="0" u="none" strike="noStrike" dirty="0">
                        <a:solidFill>
                          <a:schemeClr val="tx1"/>
                        </a:solidFill>
                        <a:effectLst/>
                        <a:latin typeface="+mn-lt"/>
                      </a:endParaRPr>
                    </a:p>
                  </a:txBody>
                  <a:tcPr marL="0" marR="182880" marT="0" marB="0" anchor="ctr">
                    <a:noFill/>
                  </a:tcPr>
                </a:tc>
                <a:extLst>
                  <a:ext uri="{0D108BD9-81ED-4DB2-BD59-A6C34878D82A}">
                    <a16:rowId xmlns:a16="http://schemas.microsoft.com/office/drawing/2014/main" val="4272147078"/>
                  </a:ext>
                </a:extLst>
              </a:tr>
              <a:tr h="164592">
                <a:tc>
                  <a:txBody>
                    <a:bodyPr/>
                    <a:lstStyle/>
                    <a:p>
                      <a:pPr algn="l" fontAlgn="b"/>
                      <a:r>
                        <a:rPr lang="en-US" sz="800" b="0" i="0" u="none" strike="noStrike" kern="1200">
                          <a:solidFill>
                            <a:srgbClr val="000000"/>
                          </a:solidFill>
                          <a:effectLst/>
                          <a:latin typeface="+mn-lt"/>
                          <a:ea typeface="+mn-ea"/>
                          <a:cs typeface="+mn-cs"/>
                        </a:rPr>
                        <a:t>Bloomberg Municipal Bond Index</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dirty="0">
                          <a:solidFill>
                            <a:srgbClr val="C00000"/>
                          </a:solidFill>
                          <a:effectLst/>
                          <a:latin typeface="+mn-lt"/>
                        </a:rPr>
                        <a:t>-0.10</a:t>
                      </a:r>
                    </a:p>
                  </a:txBody>
                  <a:tcPr marL="0" marR="182880" marT="0" marB="0" anchor="ctr">
                    <a:noFill/>
                  </a:tcPr>
                </a:tc>
                <a:tc>
                  <a:txBody>
                    <a:bodyPr/>
                    <a:lstStyle/>
                    <a:p>
                      <a:pPr algn="r" fontAlgn="b"/>
                      <a:r>
                        <a:rPr lang="en-GB" sz="800" b="0" i="0" u="none" strike="noStrike">
                          <a:solidFill>
                            <a:schemeClr val="tx1"/>
                          </a:solidFill>
                          <a:effectLst/>
                          <a:latin typeface="+mn-lt"/>
                        </a:rPr>
                        <a:t>2.67</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dirty="0">
                          <a:solidFill>
                            <a:schemeClr val="tx1"/>
                          </a:solidFill>
                          <a:effectLst/>
                          <a:latin typeface="+mn-lt"/>
                        </a:rPr>
                        <a:t>3.19</a:t>
                      </a:r>
                    </a:p>
                  </a:txBody>
                  <a:tcPr marL="0" marR="182880" marT="0" marB="0" anchor="ctr">
                    <a:noFill/>
                  </a:tcPr>
                </a:tc>
                <a:tc>
                  <a:txBody>
                    <a:bodyPr/>
                    <a:lstStyle/>
                    <a:p>
                      <a:pPr algn="r" fontAlgn="b"/>
                      <a:r>
                        <a:rPr lang="en-GB" sz="800" b="0" i="0" u="none" strike="noStrike">
                          <a:solidFill>
                            <a:srgbClr val="C00000"/>
                          </a:solidFill>
                          <a:effectLst/>
                          <a:latin typeface="+mn-lt"/>
                        </a:rPr>
                        <a:t>-0.58</a:t>
                      </a:r>
                      <a:endParaRPr lang="en-GB" sz="800" b="0" i="0" u="none" strike="noStrike" dirty="0">
                        <a:solidFill>
                          <a:srgbClr val="C00000"/>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1.84</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rgbClr val="000000"/>
                          </a:solidFill>
                          <a:effectLst/>
                          <a:latin typeface="+mn-lt"/>
                        </a:rPr>
                        <a:t>2.68</a:t>
                      </a:r>
                      <a:endParaRPr lang="en-GB" sz="800" b="0" i="0" u="none" strike="noStrike" dirty="0">
                        <a:solidFill>
                          <a:srgbClr val="000000"/>
                        </a:solidFill>
                        <a:effectLst/>
                        <a:latin typeface="+mn-lt"/>
                      </a:endParaRPr>
                    </a:p>
                  </a:txBody>
                  <a:tcPr marL="0" marR="182880" marT="0" marB="0" anchor="ctr">
                    <a:noFill/>
                  </a:tcPr>
                </a:tc>
                <a:extLst>
                  <a:ext uri="{0D108BD9-81ED-4DB2-BD59-A6C34878D82A}">
                    <a16:rowId xmlns:a16="http://schemas.microsoft.com/office/drawing/2014/main" val="78724785"/>
                  </a:ext>
                </a:extLst>
              </a:tr>
              <a:tr h="164395">
                <a:tc>
                  <a:txBody>
                    <a:bodyPr/>
                    <a:lstStyle/>
                    <a:p>
                      <a:pPr algn="l" fontAlgn="b"/>
                      <a:r>
                        <a:rPr lang="en-US" sz="800" b="0" i="0" u="none" strike="noStrike" kern="1200">
                          <a:solidFill>
                            <a:srgbClr val="000000"/>
                          </a:solidFill>
                          <a:effectLst/>
                          <a:latin typeface="+mn-lt"/>
                          <a:ea typeface="+mn-ea"/>
                          <a:cs typeface="+mn-cs"/>
                        </a:rPr>
                        <a:t>FTSE World Government Bond Index 1-5 Years (hedged to USD)</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dirty="0">
                          <a:solidFill>
                            <a:srgbClr val="C00000"/>
                          </a:solidFill>
                          <a:effectLst/>
                          <a:latin typeface="+mn-lt"/>
                        </a:rPr>
                        <a:t>-0.27</a:t>
                      </a:r>
                    </a:p>
                  </a:txBody>
                  <a:tcPr marL="0" marR="182880" marT="0" marB="0" anchor="ctr">
                    <a:noFill/>
                  </a:tcPr>
                </a:tc>
                <a:tc>
                  <a:txBody>
                    <a:bodyPr/>
                    <a:lstStyle/>
                    <a:p>
                      <a:pPr algn="r" fontAlgn="b"/>
                      <a:r>
                        <a:rPr lang="en-GB" sz="800" b="0" i="0" u="none" strike="noStrike">
                          <a:solidFill>
                            <a:schemeClr val="tx1"/>
                          </a:solidFill>
                          <a:effectLst/>
                          <a:latin typeface="+mn-lt"/>
                        </a:rPr>
                        <a:t>1.53</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0.28</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dirty="0">
                          <a:solidFill>
                            <a:srgbClr val="C00000"/>
                          </a:solidFill>
                          <a:effectLst/>
                          <a:latin typeface="+mn-lt"/>
                        </a:rPr>
                        <a:t>-1.15</a:t>
                      </a:r>
                    </a:p>
                  </a:txBody>
                  <a:tcPr marL="0" marR="182880" marT="0" marB="0" anchor="ctr">
                    <a:noFill/>
                  </a:tcPr>
                </a:tc>
                <a:tc>
                  <a:txBody>
                    <a:bodyPr/>
                    <a:lstStyle/>
                    <a:p>
                      <a:pPr algn="r" fontAlgn="b"/>
                      <a:r>
                        <a:rPr lang="en-GB" sz="800" b="0" i="0" u="none" strike="noStrike">
                          <a:solidFill>
                            <a:schemeClr val="tx1"/>
                          </a:solidFill>
                          <a:effectLst/>
                          <a:latin typeface="+mn-lt"/>
                        </a:rPr>
                        <a:t>0.95</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chemeClr val="tx1"/>
                          </a:solidFill>
                          <a:effectLst/>
                          <a:latin typeface="+mn-lt"/>
                        </a:rPr>
                        <a:t>1.14</a:t>
                      </a:r>
                      <a:endParaRPr lang="en-GB" sz="800" b="0" i="0" u="none" strike="noStrike" dirty="0">
                        <a:solidFill>
                          <a:schemeClr val="tx1"/>
                        </a:solidFill>
                        <a:effectLst/>
                        <a:latin typeface="+mn-lt"/>
                      </a:endParaRPr>
                    </a:p>
                  </a:txBody>
                  <a:tcPr marL="0" marR="182880" marT="0" marB="0" anchor="ctr">
                    <a:noFill/>
                  </a:tcPr>
                </a:tc>
                <a:extLst>
                  <a:ext uri="{0D108BD9-81ED-4DB2-BD59-A6C34878D82A}">
                    <a16:rowId xmlns:a16="http://schemas.microsoft.com/office/drawing/2014/main" val="549291973"/>
                  </a:ext>
                </a:extLst>
              </a:tr>
              <a:tr h="164395">
                <a:tc>
                  <a:txBody>
                    <a:bodyPr/>
                    <a:lstStyle/>
                    <a:p>
                      <a:pPr algn="l" fontAlgn="b"/>
                      <a:r>
                        <a:rPr lang="en-US" sz="800" b="0" i="0" u="none" strike="noStrike" kern="1200">
                          <a:solidFill>
                            <a:srgbClr val="000000"/>
                          </a:solidFill>
                          <a:effectLst/>
                          <a:latin typeface="+mn-lt"/>
                          <a:ea typeface="+mn-ea"/>
                          <a:cs typeface="+mn-cs"/>
                        </a:rPr>
                        <a:t>Bloomberg U.S. Aggregate Bond Index</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dirty="0">
                          <a:solidFill>
                            <a:srgbClr val="C00000"/>
                          </a:solidFill>
                          <a:effectLst/>
                          <a:latin typeface="+mn-lt"/>
                        </a:rPr>
                        <a:t>-0.84</a:t>
                      </a:r>
                    </a:p>
                  </a:txBody>
                  <a:tcPr marL="0" marR="182880" marT="0" marB="0" anchor="ctr">
                    <a:noFill/>
                  </a:tcPr>
                </a:tc>
                <a:tc>
                  <a:txBody>
                    <a:bodyPr/>
                    <a:lstStyle/>
                    <a:p>
                      <a:pPr algn="r" fontAlgn="b"/>
                      <a:r>
                        <a:rPr lang="en-GB" sz="800" b="0" i="0" u="none" strike="noStrike">
                          <a:solidFill>
                            <a:schemeClr val="tx1"/>
                          </a:solidFill>
                          <a:effectLst/>
                          <a:latin typeface="+mn-lt"/>
                        </a:rPr>
                        <a:t>2.09</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rgbClr val="C00000"/>
                          </a:solidFill>
                          <a:effectLst/>
                          <a:latin typeface="+mn-lt"/>
                        </a:rPr>
                        <a:t>-0.94</a:t>
                      </a:r>
                      <a:endParaRPr lang="en-GB" sz="800" b="0" i="0" u="none" strike="noStrike" dirty="0">
                        <a:solidFill>
                          <a:srgbClr val="C00000"/>
                        </a:solidFill>
                        <a:effectLst/>
                        <a:latin typeface="+mn-lt"/>
                      </a:endParaRPr>
                    </a:p>
                  </a:txBody>
                  <a:tcPr marL="0" marR="182880" marT="0" marB="0" anchor="ctr">
                    <a:noFill/>
                  </a:tcPr>
                </a:tc>
                <a:tc>
                  <a:txBody>
                    <a:bodyPr/>
                    <a:lstStyle/>
                    <a:p>
                      <a:pPr algn="r" fontAlgn="b"/>
                      <a:r>
                        <a:rPr lang="en-GB" sz="800" b="0" i="0" u="none" strike="noStrike" dirty="0">
                          <a:solidFill>
                            <a:srgbClr val="C00000"/>
                          </a:solidFill>
                          <a:effectLst/>
                          <a:latin typeface="+mn-lt"/>
                        </a:rPr>
                        <a:t>-3.96</a:t>
                      </a:r>
                    </a:p>
                  </a:txBody>
                  <a:tcPr marL="0" marR="182880" marT="0" marB="0" anchor="ctr">
                    <a:noFill/>
                  </a:tcPr>
                </a:tc>
                <a:tc>
                  <a:txBody>
                    <a:bodyPr/>
                    <a:lstStyle/>
                    <a:p>
                      <a:pPr algn="r" fontAlgn="b"/>
                      <a:r>
                        <a:rPr lang="en-GB" sz="800" b="0" i="0" u="none" strike="noStrike" dirty="0">
                          <a:solidFill>
                            <a:schemeClr val="tx1"/>
                          </a:solidFill>
                          <a:effectLst/>
                          <a:latin typeface="+mn-lt"/>
                        </a:rPr>
                        <a:t>0.77</a:t>
                      </a:r>
                    </a:p>
                  </a:txBody>
                  <a:tcPr marL="0" marR="182880" marT="0" marB="0" anchor="ctr">
                    <a:noFill/>
                  </a:tcPr>
                </a:tc>
                <a:tc>
                  <a:txBody>
                    <a:bodyPr/>
                    <a:lstStyle/>
                    <a:p>
                      <a:pPr algn="r" fontAlgn="b"/>
                      <a:r>
                        <a:rPr lang="en-GB" sz="800" b="0" i="0" u="none" strike="noStrike" dirty="0">
                          <a:solidFill>
                            <a:schemeClr val="tx1"/>
                          </a:solidFill>
                          <a:effectLst/>
                          <a:latin typeface="+mn-lt"/>
                        </a:rPr>
                        <a:t>1.52</a:t>
                      </a:r>
                    </a:p>
                  </a:txBody>
                  <a:tcPr marL="0" marR="182880" marT="0" marB="0" anchor="ctr">
                    <a:noFill/>
                  </a:tcPr>
                </a:tc>
                <a:extLst>
                  <a:ext uri="{0D108BD9-81ED-4DB2-BD59-A6C34878D82A}">
                    <a16:rowId xmlns:a16="http://schemas.microsoft.com/office/drawing/2014/main" val="4284189487"/>
                  </a:ext>
                </a:extLst>
              </a:tr>
              <a:tr h="164395">
                <a:tc>
                  <a:txBody>
                    <a:bodyPr/>
                    <a:lstStyle/>
                    <a:p>
                      <a:pPr algn="l" fontAlgn="b"/>
                      <a:r>
                        <a:rPr lang="en-US" sz="800" b="0" i="0" u="none" strike="noStrike" kern="1200">
                          <a:solidFill>
                            <a:srgbClr val="000000"/>
                          </a:solidFill>
                          <a:effectLst/>
                          <a:latin typeface="+mn-lt"/>
                          <a:ea typeface="+mn-ea"/>
                          <a:cs typeface="+mn-cs"/>
                        </a:rPr>
                        <a:t>FTSE World Government Bond Index 1-5 Years</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dirty="0">
                          <a:solidFill>
                            <a:srgbClr val="C00000"/>
                          </a:solidFill>
                          <a:effectLst/>
                          <a:latin typeface="+mn-lt"/>
                        </a:rPr>
                        <a:t>-1.19</a:t>
                      </a:r>
                    </a:p>
                  </a:txBody>
                  <a:tcPr marL="0" marR="182880" marT="0" marB="0" anchor="ctr">
                    <a:noFill/>
                  </a:tcPr>
                </a:tc>
                <a:tc>
                  <a:txBody>
                    <a:bodyPr/>
                    <a:lstStyle/>
                    <a:p>
                      <a:pPr algn="r" fontAlgn="b"/>
                      <a:r>
                        <a:rPr lang="en-GB" sz="800" b="0" i="0" u="none" strike="noStrike">
                          <a:solidFill>
                            <a:schemeClr val="tx1"/>
                          </a:solidFill>
                          <a:effectLst/>
                          <a:latin typeface="+mn-lt"/>
                        </a:rPr>
                        <a:t>0.87</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a:solidFill>
                            <a:srgbClr val="C00000"/>
                          </a:solidFill>
                          <a:effectLst/>
                          <a:latin typeface="+mn-lt"/>
                        </a:rPr>
                        <a:t>-0.27</a:t>
                      </a:r>
                      <a:endParaRPr lang="en-GB" sz="800" b="0" i="0" u="none" strike="noStrike" dirty="0">
                        <a:solidFill>
                          <a:srgbClr val="C00000"/>
                        </a:solidFill>
                        <a:effectLst/>
                        <a:latin typeface="+mn-lt"/>
                      </a:endParaRPr>
                    </a:p>
                  </a:txBody>
                  <a:tcPr marL="0" marR="182880" marT="0" marB="0" anchor="ctr">
                    <a:noFill/>
                  </a:tcPr>
                </a:tc>
                <a:tc>
                  <a:txBody>
                    <a:bodyPr/>
                    <a:lstStyle/>
                    <a:p>
                      <a:pPr algn="r" fontAlgn="b"/>
                      <a:r>
                        <a:rPr lang="en-GB" sz="800" b="0" i="0" u="none" strike="noStrike">
                          <a:solidFill>
                            <a:srgbClr val="C00000"/>
                          </a:solidFill>
                          <a:effectLst/>
                          <a:latin typeface="+mn-lt"/>
                        </a:rPr>
                        <a:t>-2.84</a:t>
                      </a:r>
                      <a:endParaRPr lang="en-GB" sz="800" b="0" i="0" u="none" strike="noStrike" dirty="0">
                        <a:solidFill>
                          <a:srgbClr val="C00000"/>
                        </a:solidFill>
                        <a:effectLst/>
                        <a:latin typeface="+mn-lt"/>
                      </a:endParaRPr>
                    </a:p>
                  </a:txBody>
                  <a:tcPr marL="0" marR="182880" marT="0" marB="0" anchor="ctr">
                    <a:noFill/>
                  </a:tcPr>
                </a:tc>
                <a:tc>
                  <a:txBody>
                    <a:bodyPr/>
                    <a:lstStyle/>
                    <a:p>
                      <a:pPr algn="r" fontAlgn="b"/>
                      <a:r>
                        <a:rPr lang="en-GB" sz="800" b="0" i="0" u="none" strike="noStrike" dirty="0">
                          <a:solidFill>
                            <a:srgbClr val="C00000"/>
                          </a:solidFill>
                          <a:effectLst/>
                          <a:latin typeface="+mn-lt"/>
                        </a:rPr>
                        <a:t>-0.77</a:t>
                      </a:r>
                    </a:p>
                  </a:txBody>
                  <a:tcPr marL="0" marR="182880" marT="0" marB="0" anchor="ctr">
                    <a:noFill/>
                  </a:tcPr>
                </a:tc>
                <a:tc>
                  <a:txBody>
                    <a:bodyPr/>
                    <a:lstStyle/>
                    <a:p>
                      <a:pPr algn="r" fontAlgn="b"/>
                      <a:r>
                        <a:rPr lang="en-GB" sz="800" b="0" i="0" u="none" strike="noStrike" dirty="0">
                          <a:solidFill>
                            <a:srgbClr val="C00000"/>
                          </a:solidFill>
                          <a:effectLst/>
                          <a:latin typeface="+mn-lt"/>
                        </a:rPr>
                        <a:t>-0.67</a:t>
                      </a:r>
                    </a:p>
                  </a:txBody>
                  <a:tcPr marL="0" marR="182880" marT="0" marB="0" anchor="ctr">
                    <a:noFill/>
                  </a:tcPr>
                </a:tc>
                <a:extLst>
                  <a:ext uri="{0D108BD9-81ED-4DB2-BD59-A6C34878D82A}">
                    <a16:rowId xmlns:a16="http://schemas.microsoft.com/office/drawing/2014/main" val="655811284"/>
                  </a:ext>
                </a:extLst>
              </a:tr>
              <a:tr h="164395">
                <a:tc>
                  <a:txBody>
                    <a:bodyPr/>
                    <a:lstStyle/>
                    <a:p>
                      <a:pPr algn="l" fontAlgn="b"/>
                      <a:r>
                        <a:rPr lang="en-US" sz="800" b="0" i="0" u="none" strike="noStrike" kern="1200">
                          <a:solidFill>
                            <a:srgbClr val="000000"/>
                          </a:solidFill>
                          <a:effectLst/>
                          <a:latin typeface="+mn-lt"/>
                          <a:ea typeface="+mn-ea"/>
                          <a:cs typeface="+mn-cs"/>
                        </a:rPr>
                        <a:t>Bloomberg U.S. TIPS Index</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dirty="0">
                          <a:solidFill>
                            <a:srgbClr val="C00000"/>
                          </a:solidFill>
                          <a:effectLst/>
                          <a:latin typeface="+mn-lt"/>
                        </a:rPr>
                        <a:t>-1.42</a:t>
                      </a:r>
                    </a:p>
                  </a:txBody>
                  <a:tcPr marL="0" marR="182880" marT="0" marB="0" anchor="ctr">
                    <a:noFill/>
                  </a:tcPr>
                </a:tc>
                <a:tc>
                  <a:txBody>
                    <a:bodyPr/>
                    <a:lstStyle/>
                    <a:p>
                      <a:pPr algn="r" fontAlgn="b"/>
                      <a:r>
                        <a:rPr lang="en-GB" sz="800" b="0" i="0" u="none" strike="noStrike">
                          <a:solidFill>
                            <a:schemeClr val="tx1"/>
                          </a:solidFill>
                          <a:effectLst/>
                          <a:latin typeface="+mn-lt"/>
                        </a:rPr>
                        <a:t>1.87</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dirty="0">
                          <a:solidFill>
                            <a:srgbClr val="C00000"/>
                          </a:solidFill>
                          <a:effectLst/>
                          <a:latin typeface="+mn-lt"/>
                        </a:rPr>
                        <a:t>-1.40</a:t>
                      </a:r>
                    </a:p>
                  </a:txBody>
                  <a:tcPr marL="0" marR="182880" marT="0" marB="0" anchor="ctr">
                    <a:noFill/>
                  </a:tcPr>
                </a:tc>
                <a:tc>
                  <a:txBody>
                    <a:bodyPr/>
                    <a:lstStyle/>
                    <a:p>
                      <a:pPr algn="r" fontAlgn="b"/>
                      <a:r>
                        <a:rPr lang="en-GB" sz="800" b="0" i="0" u="none" strike="noStrike">
                          <a:solidFill>
                            <a:srgbClr val="C00000"/>
                          </a:solidFill>
                          <a:effectLst/>
                          <a:latin typeface="+mn-lt"/>
                        </a:rPr>
                        <a:t>-0.12</a:t>
                      </a:r>
                      <a:endParaRPr lang="en-GB" sz="800" b="0" i="0" u="none" strike="noStrike" dirty="0">
                        <a:solidFill>
                          <a:srgbClr val="C00000"/>
                        </a:solidFill>
                        <a:effectLst/>
                        <a:latin typeface="+mn-lt"/>
                      </a:endParaRPr>
                    </a:p>
                  </a:txBody>
                  <a:tcPr marL="0" marR="182880" marT="0" marB="0" anchor="ctr">
                    <a:noFill/>
                  </a:tcPr>
                </a:tc>
                <a:tc>
                  <a:txBody>
                    <a:bodyPr/>
                    <a:lstStyle/>
                    <a:p>
                      <a:pPr algn="r" fontAlgn="b"/>
                      <a:r>
                        <a:rPr lang="en-GB" sz="800" b="0" i="0" u="none" strike="noStrike" dirty="0">
                          <a:solidFill>
                            <a:schemeClr val="tx1"/>
                          </a:solidFill>
                          <a:effectLst/>
                          <a:latin typeface="+mn-lt"/>
                        </a:rPr>
                        <a:t>2.49</a:t>
                      </a:r>
                    </a:p>
                  </a:txBody>
                  <a:tcPr marL="0" marR="182880" marT="0" marB="0" anchor="ctr">
                    <a:noFill/>
                  </a:tcPr>
                </a:tc>
                <a:tc>
                  <a:txBody>
                    <a:bodyPr/>
                    <a:lstStyle/>
                    <a:p>
                      <a:pPr algn="r" fontAlgn="b"/>
                      <a:r>
                        <a:rPr lang="en-GB" sz="800" b="0" i="0" u="none" strike="noStrike">
                          <a:solidFill>
                            <a:srgbClr val="000000"/>
                          </a:solidFill>
                          <a:effectLst/>
                          <a:latin typeface="+mn-lt"/>
                        </a:rPr>
                        <a:t>2.08</a:t>
                      </a:r>
                      <a:endParaRPr lang="en-GB" sz="800" b="0" i="0" u="none" strike="noStrike" dirty="0">
                        <a:solidFill>
                          <a:srgbClr val="000000"/>
                        </a:solidFill>
                        <a:effectLst/>
                        <a:latin typeface="+mn-lt"/>
                      </a:endParaRPr>
                    </a:p>
                  </a:txBody>
                  <a:tcPr marL="0" marR="182880" marT="0" marB="0" anchor="ctr">
                    <a:noFill/>
                  </a:tcPr>
                </a:tc>
                <a:extLst>
                  <a:ext uri="{0D108BD9-81ED-4DB2-BD59-A6C34878D82A}">
                    <a16:rowId xmlns:a16="http://schemas.microsoft.com/office/drawing/2014/main" val="1488062421"/>
                  </a:ext>
                </a:extLst>
              </a:tr>
              <a:tr h="164395">
                <a:tc>
                  <a:txBody>
                    <a:bodyPr/>
                    <a:lstStyle/>
                    <a:p>
                      <a:pPr algn="l" fontAlgn="b"/>
                      <a:r>
                        <a:rPr lang="en-US" sz="800" b="0" i="0" u="none" strike="noStrike" kern="1200">
                          <a:solidFill>
                            <a:srgbClr val="000000"/>
                          </a:solidFill>
                          <a:effectLst/>
                          <a:latin typeface="+mn-lt"/>
                          <a:ea typeface="+mn-ea"/>
                          <a:cs typeface="+mn-cs"/>
                        </a:rPr>
                        <a:t>Bloomberg U.S. Government Bond Index Long</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dirty="0">
                          <a:solidFill>
                            <a:srgbClr val="C00000"/>
                          </a:solidFill>
                          <a:effectLst/>
                          <a:latin typeface="+mn-lt"/>
                        </a:rPr>
                        <a:t>-2.29</a:t>
                      </a:r>
                    </a:p>
                  </a:txBody>
                  <a:tcPr marL="0" marR="182880" marT="0" marB="0" anchor="ctr">
                    <a:noFill/>
                  </a:tcPr>
                </a:tc>
                <a:tc>
                  <a:txBody>
                    <a:bodyPr/>
                    <a:lstStyle/>
                    <a:p>
                      <a:pPr algn="r" fontAlgn="b"/>
                      <a:r>
                        <a:rPr lang="en-GB" sz="800" b="0" i="0" u="none" strike="noStrike">
                          <a:solidFill>
                            <a:schemeClr val="tx1"/>
                          </a:solidFill>
                          <a:effectLst/>
                          <a:latin typeface="+mn-lt"/>
                        </a:rPr>
                        <a:t>3.73</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dirty="0">
                          <a:solidFill>
                            <a:srgbClr val="C00000"/>
                          </a:solidFill>
                          <a:effectLst/>
                          <a:latin typeface="+mn-lt"/>
                        </a:rPr>
                        <a:t>-6.79</a:t>
                      </a:r>
                    </a:p>
                  </a:txBody>
                  <a:tcPr marL="0" marR="182880" marT="0" marB="0" anchor="ctr">
                    <a:noFill/>
                  </a:tcPr>
                </a:tc>
                <a:tc>
                  <a:txBody>
                    <a:bodyPr/>
                    <a:lstStyle/>
                    <a:p>
                      <a:pPr algn="r" fontAlgn="b"/>
                      <a:r>
                        <a:rPr lang="en-GB" sz="800" b="0" i="0" u="none" strike="noStrike" dirty="0">
                          <a:solidFill>
                            <a:srgbClr val="C00000"/>
                          </a:solidFill>
                          <a:effectLst/>
                          <a:latin typeface="+mn-lt"/>
                        </a:rPr>
                        <a:t>-12.02</a:t>
                      </a:r>
                    </a:p>
                  </a:txBody>
                  <a:tcPr marL="0" marR="182880" marT="0" marB="0" anchor="ctr">
                    <a:noFill/>
                  </a:tcPr>
                </a:tc>
                <a:tc>
                  <a:txBody>
                    <a:bodyPr/>
                    <a:lstStyle/>
                    <a:p>
                      <a:pPr algn="r" fontAlgn="b"/>
                      <a:r>
                        <a:rPr lang="en-GB" sz="800" b="0" i="0" u="none" strike="noStrike" dirty="0">
                          <a:solidFill>
                            <a:srgbClr val="C00000"/>
                          </a:solidFill>
                          <a:effectLst/>
                          <a:latin typeface="+mn-lt"/>
                        </a:rPr>
                        <a:t>-0.88</a:t>
                      </a:r>
                    </a:p>
                  </a:txBody>
                  <a:tcPr marL="0" marR="182880" marT="0" marB="0" anchor="ctr">
                    <a:noFill/>
                  </a:tcPr>
                </a:tc>
                <a:tc>
                  <a:txBody>
                    <a:bodyPr/>
                    <a:lstStyle/>
                    <a:p>
                      <a:pPr algn="r" fontAlgn="b"/>
                      <a:r>
                        <a:rPr lang="en-GB" sz="800" b="0" i="0" u="none" strike="noStrike" dirty="0">
                          <a:solidFill>
                            <a:srgbClr val="000000"/>
                          </a:solidFill>
                          <a:effectLst/>
                          <a:latin typeface="+mn-lt"/>
                        </a:rPr>
                        <a:t>1.81</a:t>
                      </a:r>
                    </a:p>
                  </a:txBody>
                  <a:tcPr marL="0" marR="182880" marT="0" marB="0" anchor="ctr">
                    <a:noFill/>
                  </a:tcPr>
                </a:tc>
                <a:extLst>
                  <a:ext uri="{0D108BD9-81ED-4DB2-BD59-A6C34878D82A}">
                    <a16:rowId xmlns:a16="http://schemas.microsoft.com/office/drawing/2014/main" val="150157158"/>
                  </a:ext>
                </a:extLst>
              </a:tr>
            </a:tbl>
          </a:graphicData>
        </a:graphic>
      </p:graphicFrame>
      <p:cxnSp>
        <p:nvCxnSpPr>
          <p:cNvPr id="30" name="Straight Connector 29">
            <a:extLst>
              <a:ext uri="{FF2B5EF4-FFF2-40B4-BE49-F238E27FC236}">
                <a16:creationId xmlns:a16="http://schemas.microsoft.com/office/drawing/2014/main" id="{34B5387E-6C51-4FCC-92BF-39B84EAB7E35}"/>
              </a:ext>
            </a:extLst>
          </p:cNvPr>
          <p:cNvCxnSpPr>
            <a:cxnSpLocks/>
          </p:cNvCxnSpPr>
          <p:nvPr/>
        </p:nvCxnSpPr>
        <p:spPr>
          <a:xfrm>
            <a:off x="3333698" y="4719230"/>
            <a:ext cx="6115102"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95179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 name="Straight Connector 27"/>
          <p:cNvCxnSpPr>
            <a:cxnSpLocks/>
          </p:cNvCxnSpPr>
          <p:nvPr/>
        </p:nvCxnSpPr>
        <p:spPr>
          <a:xfrm>
            <a:off x="3224990" y="1561131"/>
            <a:ext cx="0" cy="5600087"/>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529812" y="657966"/>
            <a:ext cx="9052560" cy="521864"/>
          </a:xfrm>
        </p:spPr>
        <p:txBody>
          <a:bodyPr/>
          <a:lstStyle/>
          <a:p>
            <a:r>
              <a:rPr lang="en-US" dirty="0"/>
              <a:t>Global Fixed Income</a:t>
            </a:r>
          </a:p>
        </p:txBody>
      </p:sp>
      <p:sp>
        <p:nvSpPr>
          <p:cNvPr id="4" name="Slide Number Placeholder 3"/>
          <p:cNvSpPr>
            <a:spLocks noGrp="1"/>
          </p:cNvSpPr>
          <p:nvPr>
            <p:ph type="sldNum" sz="quarter" idx="12"/>
          </p:nvPr>
        </p:nvSpPr>
        <p:spPr/>
        <p:txBody>
          <a:bodyPr/>
          <a:lstStyle/>
          <a:p>
            <a:pPr marL="0" marR="0" lvl="0" indent="0" algn="r" defTabSz="1018228" rtl="0" eaLnBrk="1" fontAlgn="auto" latinLnBrk="0" hangingPunct="1">
              <a:lnSpc>
                <a:spcPct val="100000"/>
              </a:lnSpc>
              <a:spcBef>
                <a:spcPts val="0"/>
              </a:spcBef>
              <a:spcAft>
                <a:spcPts val="0"/>
              </a:spcAft>
              <a:buClrTx/>
              <a:buSzTx/>
              <a:buFontTx/>
              <a:buNone/>
              <a:tabLst/>
              <a:defRPr/>
            </a:pPr>
            <a:fld id="{66F6FF41-5833-4EBF-9145-362BCED2914A}" type="slidenum">
              <a:rPr kumimoji="0" lang="en-US" sz="1000" b="0" i="0" u="none" strike="noStrike" kern="1200" cap="none" spc="0" normalizeH="0" baseline="0" noProof="0" smtClean="0">
                <a:ln>
                  <a:noFill/>
                </a:ln>
                <a:solidFill>
                  <a:prstClr val="white">
                    <a:lumMod val="50000"/>
                  </a:prstClr>
                </a:solidFill>
                <a:effectLst/>
                <a:uLnTx/>
                <a:uFillTx/>
                <a:latin typeface="Arial"/>
                <a:ea typeface="+mn-ea"/>
                <a:cs typeface="+mn-cs"/>
              </a:rPr>
              <a:pPr marL="0" marR="0" lvl="0" indent="0" algn="r" defTabSz="1018228" rtl="0" eaLnBrk="1" fontAlgn="auto" latinLnBrk="0" hangingPunct="1">
                <a:lnSpc>
                  <a:spcPct val="100000"/>
                </a:lnSpc>
                <a:spcBef>
                  <a:spcPts val="0"/>
                </a:spcBef>
                <a:spcAft>
                  <a:spcPts val="0"/>
                </a:spcAft>
                <a:buClrTx/>
                <a:buSzTx/>
                <a:buFontTx/>
                <a:buNone/>
                <a:tabLst/>
                <a:defRPr/>
              </a:pPr>
              <a:t>14</a:t>
            </a:fld>
            <a:endParaRPr kumimoji="0" lang="en-US" sz="1000" b="0" i="0" u="none" strike="noStrike" kern="1200" cap="none" spc="0" normalizeH="0" baseline="0" noProof="0" dirty="0">
              <a:ln>
                <a:noFill/>
              </a:ln>
              <a:solidFill>
                <a:prstClr val="white">
                  <a:lumMod val="50000"/>
                </a:prstClr>
              </a:solidFill>
              <a:effectLst/>
              <a:uLnTx/>
              <a:uFillTx/>
              <a:latin typeface="Arial"/>
              <a:ea typeface="+mn-ea"/>
              <a:cs typeface="+mn-cs"/>
            </a:endParaRPr>
          </a:p>
        </p:txBody>
      </p:sp>
      <p:pic>
        <p:nvPicPr>
          <p:cNvPr id="5" name="Picture Placeholder 4" descr="A black and red sign with white letters&#10;&#10;Description automatically generated">
            <a:extLst>
              <a:ext uri="{FF2B5EF4-FFF2-40B4-BE49-F238E27FC236}">
                <a16:creationId xmlns:a16="http://schemas.microsoft.com/office/drawing/2014/main" id="{F9A42366-AB4A-1BA8-C2B2-CAA633836C5D}"/>
              </a:ext>
            </a:extLst>
          </p:cNvPr>
          <p:cNvPicPr>
            <a:picLocks noGrp="1" noChangeAspect="1"/>
          </p:cNvPicPr>
          <p:nvPr>
            <p:ph type="pic" sz="quarter" idx="13"/>
          </p:nvPr>
        </p:nvPicPr>
        <p:blipFill rotWithShape="1">
          <a:blip r:embed="rId3">
            <a:extLst>
              <a:ext uri="{28A0092B-C50C-407E-A947-70E740481C1C}">
                <a14:useLocalDpi xmlns:a14="http://schemas.microsoft.com/office/drawing/2010/main" val="0"/>
              </a:ext>
            </a:extLst>
          </a:blip>
          <a:srcRect t="-28401" b="-28401"/>
          <a:stretch/>
        </p:blipFill>
        <p:spPr/>
      </p:pic>
      <p:sp>
        <p:nvSpPr>
          <p:cNvPr id="31" name="Text Placeholder 30"/>
          <p:cNvSpPr>
            <a:spLocks noGrp="1"/>
          </p:cNvSpPr>
          <p:nvPr>
            <p:ph type="body" sz="quarter" idx="15"/>
          </p:nvPr>
        </p:nvSpPr>
        <p:spPr/>
        <p:txBody>
          <a:bodyPr/>
          <a:lstStyle/>
          <a:p>
            <a:r>
              <a:rPr lang="en-US" dirty="0"/>
              <a:t>One basis point (bps) equals 0.01%. Source: ICE BofA government yield. ICE BofA index data © 2023 ICE Data Indices, LLC.</a:t>
            </a:r>
          </a:p>
        </p:txBody>
      </p:sp>
      <p:sp>
        <p:nvSpPr>
          <p:cNvPr id="7" name="Text Placeholder 6"/>
          <p:cNvSpPr>
            <a:spLocks noGrp="1"/>
          </p:cNvSpPr>
          <p:nvPr>
            <p:ph type="body" sz="quarter" idx="14"/>
          </p:nvPr>
        </p:nvSpPr>
        <p:spPr>
          <a:xfrm>
            <a:off x="529813" y="1067438"/>
            <a:ext cx="8823326" cy="346075"/>
          </a:xfrm>
        </p:spPr>
        <p:txBody>
          <a:bodyPr/>
          <a:lstStyle/>
          <a:p>
            <a:r>
              <a:rPr lang="en-US" dirty="0">
                <a:highlight>
                  <a:srgbClr val="FFFFFF"/>
                </a:highlight>
              </a:rPr>
              <a:t>Second quarter 2023 y</a:t>
            </a:r>
            <a:r>
              <a:rPr lang="en-US" dirty="0"/>
              <a:t>ield curves</a:t>
            </a:r>
          </a:p>
        </p:txBody>
      </p:sp>
      <p:sp>
        <p:nvSpPr>
          <p:cNvPr id="9" name="Text Placeholder 8"/>
          <p:cNvSpPr>
            <a:spLocks noGrp="1"/>
          </p:cNvSpPr>
          <p:nvPr>
            <p:ph type="body" sz="quarter" idx="20"/>
          </p:nvPr>
        </p:nvSpPr>
        <p:spPr>
          <a:xfrm>
            <a:off x="537745" y="1792157"/>
            <a:ext cx="2355580" cy="3538003"/>
          </a:xfrm>
        </p:spPr>
        <p:txBody>
          <a:bodyPr/>
          <a:lstStyle/>
          <a:p>
            <a:r>
              <a:rPr lang="en-US" dirty="0"/>
              <a:t>With the exception of Japan, interest rates generally increased across global developed markets for the quarter.</a:t>
            </a:r>
          </a:p>
          <a:p>
            <a:r>
              <a:rPr lang="en-US" dirty="0"/>
              <a:t>Realized term premiums were broadly negative across global developed markets.</a:t>
            </a:r>
          </a:p>
          <a:p>
            <a:r>
              <a:rPr lang="en-US" dirty="0"/>
              <a:t>In Japan, ultrashort-term nominal interest rates were negative. In the UK, Germany, Canada, and Australia, the short-term segment of the yield curve was inverted.</a:t>
            </a:r>
          </a:p>
        </p:txBody>
      </p:sp>
      <p:graphicFrame>
        <p:nvGraphicFramePr>
          <p:cNvPr id="64" name="Chart 63">
            <a:extLst>
              <a:ext uri="{FF2B5EF4-FFF2-40B4-BE49-F238E27FC236}">
                <a16:creationId xmlns:a16="http://schemas.microsoft.com/office/drawing/2014/main" id="{89C0335B-81BF-4AA8-AF30-7E28C70D3525}"/>
              </a:ext>
            </a:extLst>
          </p:cNvPr>
          <p:cNvGraphicFramePr/>
          <p:nvPr>
            <p:extLst>
              <p:ext uri="{D42A27DB-BD31-4B8C-83A1-F6EECF244321}">
                <p14:modId xmlns:p14="http://schemas.microsoft.com/office/powerpoint/2010/main" val="1920736640"/>
              </p:ext>
            </p:extLst>
          </p:nvPr>
        </p:nvGraphicFramePr>
        <p:xfrm>
          <a:off x="6589399" y="1822618"/>
          <a:ext cx="2983245" cy="151790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 name="Object 16">
            <a:extLst>
              <a:ext uri="{FF2B5EF4-FFF2-40B4-BE49-F238E27FC236}">
                <a16:creationId xmlns:a16="http://schemas.microsoft.com/office/drawing/2014/main" id="{9069ACB1-B7FE-447E-92AA-28C5E6F1D3B7}"/>
              </a:ext>
            </a:extLst>
          </p:cNvPr>
          <p:cNvGraphicFramePr>
            <a:graphicFrameLocks noChangeAspect="1"/>
          </p:cNvGraphicFramePr>
          <p:nvPr>
            <p:extLst>
              <p:ext uri="{D42A27DB-BD31-4B8C-83A1-F6EECF244321}">
                <p14:modId xmlns:p14="http://schemas.microsoft.com/office/powerpoint/2010/main" val="3400648089"/>
              </p:ext>
            </p:extLst>
          </p:nvPr>
        </p:nvGraphicFramePr>
        <p:xfrm>
          <a:off x="4405110" y="3342560"/>
          <a:ext cx="1228725" cy="390525"/>
        </p:xfrm>
        <a:graphic>
          <a:graphicData uri="http://schemas.openxmlformats.org/presentationml/2006/ole">
            <mc:AlternateContent xmlns:mc="http://schemas.openxmlformats.org/markup-compatibility/2006">
              <mc:Choice xmlns:v="urn:schemas-microsoft-com:vml" Requires="v">
                <p:oleObj name="Worksheet" r:id="rId5" imgW="1228835" imgH="390420" progId="Excel.Sheet.12">
                  <p:embed/>
                </p:oleObj>
              </mc:Choice>
              <mc:Fallback>
                <p:oleObj name="Worksheet" r:id="rId5" imgW="1228835" imgH="390420" progId="Excel.Sheet.12">
                  <p:embed/>
                  <p:pic>
                    <p:nvPicPr>
                      <p:cNvPr id="17" name="Object 16">
                        <a:extLst>
                          <a:ext uri="{FF2B5EF4-FFF2-40B4-BE49-F238E27FC236}">
                            <a16:creationId xmlns:a16="http://schemas.microsoft.com/office/drawing/2014/main" id="{9069ACB1-B7FE-447E-92AA-28C5E6F1D3B7}"/>
                          </a:ext>
                        </a:extLst>
                      </p:cNvPr>
                      <p:cNvPicPr/>
                      <p:nvPr/>
                    </p:nvPicPr>
                    <p:blipFill>
                      <a:blip r:embed="rId6"/>
                      <a:stretch>
                        <a:fillRect/>
                      </a:stretch>
                    </p:blipFill>
                    <p:spPr>
                      <a:xfrm>
                        <a:off x="4405110" y="3342560"/>
                        <a:ext cx="1228725" cy="390525"/>
                      </a:xfrm>
                      <a:prstGeom prst="rect">
                        <a:avLst/>
                      </a:prstGeom>
                    </p:spPr>
                  </p:pic>
                </p:oleObj>
              </mc:Fallback>
            </mc:AlternateContent>
          </a:graphicData>
        </a:graphic>
      </p:graphicFrame>
      <p:graphicFrame>
        <p:nvGraphicFramePr>
          <p:cNvPr id="66" name="Object 65">
            <a:extLst>
              <a:ext uri="{FF2B5EF4-FFF2-40B4-BE49-F238E27FC236}">
                <a16:creationId xmlns:a16="http://schemas.microsoft.com/office/drawing/2014/main" id="{96DC9685-CC76-4242-B0AD-160AA94E121E}"/>
              </a:ext>
            </a:extLst>
          </p:cNvPr>
          <p:cNvGraphicFramePr>
            <a:graphicFrameLocks noChangeAspect="1"/>
          </p:cNvGraphicFramePr>
          <p:nvPr>
            <p:extLst>
              <p:ext uri="{D42A27DB-BD31-4B8C-83A1-F6EECF244321}">
                <p14:modId xmlns:p14="http://schemas.microsoft.com/office/powerpoint/2010/main" val="457295284"/>
              </p:ext>
            </p:extLst>
          </p:nvPr>
        </p:nvGraphicFramePr>
        <p:xfrm>
          <a:off x="4405110" y="3342560"/>
          <a:ext cx="1228725" cy="390525"/>
        </p:xfrm>
        <a:graphic>
          <a:graphicData uri="http://schemas.openxmlformats.org/presentationml/2006/ole">
            <mc:AlternateContent xmlns:mc="http://schemas.openxmlformats.org/markup-compatibility/2006">
              <mc:Choice xmlns:v="urn:schemas-microsoft-com:vml" Requires="v">
                <p:oleObj name="Worksheet" r:id="rId7" imgW="1228835" imgH="390420" progId="Excel.Sheet.12">
                  <p:embed/>
                </p:oleObj>
              </mc:Choice>
              <mc:Fallback>
                <p:oleObj name="Worksheet" r:id="rId7" imgW="1228835" imgH="390420" progId="Excel.Sheet.12">
                  <p:embed/>
                  <p:pic>
                    <p:nvPicPr>
                      <p:cNvPr id="66" name="Object 65">
                        <a:extLst>
                          <a:ext uri="{FF2B5EF4-FFF2-40B4-BE49-F238E27FC236}">
                            <a16:creationId xmlns:a16="http://schemas.microsoft.com/office/drawing/2014/main" id="{96DC9685-CC76-4242-B0AD-160AA94E121E}"/>
                          </a:ext>
                        </a:extLst>
                      </p:cNvPr>
                      <p:cNvPicPr/>
                      <p:nvPr/>
                    </p:nvPicPr>
                    <p:blipFill>
                      <a:blip r:embed="rId6"/>
                      <a:stretch>
                        <a:fillRect/>
                      </a:stretch>
                    </p:blipFill>
                    <p:spPr>
                      <a:xfrm>
                        <a:off x="4405110" y="3342560"/>
                        <a:ext cx="1228725" cy="390525"/>
                      </a:xfrm>
                      <a:prstGeom prst="rect">
                        <a:avLst/>
                      </a:prstGeom>
                    </p:spPr>
                  </p:pic>
                </p:oleObj>
              </mc:Fallback>
            </mc:AlternateContent>
          </a:graphicData>
        </a:graphic>
      </p:graphicFrame>
      <p:graphicFrame>
        <p:nvGraphicFramePr>
          <p:cNvPr id="72" name="Chart 71">
            <a:extLst>
              <a:ext uri="{FF2B5EF4-FFF2-40B4-BE49-F238E27FC236}">
                <a16:creationId xmlns:a16="http://schemas.microsoft.com/office/drawing/2014/main" id="{9A10A462-F30C-429A-9EEE-54592F9B91E4}"/>
              </a:ext>
            </a:extLst>
          </p:cNvPr>
          <p:cNvGraphicFramePr/>
          <p:nvPr>
            <p:extLst>
              <p:ext uri="{D42A27DB-BD31-4B8C-83A1-F6EECF244321}">
                <p14:modId xmlns:p14="http://schemas.microsoft.com/office/powerpoint/2010/main" val="2885738436"/>
              </p:ext>
            </p:extLst>
          </p:nvPr>
        </p:nvGraphicFramePr>
        <p:xfrm>
          <a:off x="6589399" y="3739482"/>
          <a:ext cx="2901043" cy="1517904"/>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21" name="Chart 20">
            <a:extLst>
              <a:ext uri="{FF2B5EF4-FFF2-40B4-BE49-F238E27FC236}">
                <a16:creationId xmlns:a16="http://schemas.microsoft.com/office/drawing/2014/main" id="{01AC4831-3C9B-48B2-B429-6893592213AD}"/>
              </a:ext>
            </a:extLst>
          </p:cNvPr>
          <p:cNvGraphicFramePr/>
          <p:nvPr>
            <p:extLst>
              <p:ext uri="{D42A27DB-BD31-4B8C-83A1-F6EECF244321}">
                <p14:modId xmlns:p14="http://schemas.microsoft.com/office/powerpoint/2010/main" val="3789537420"/>
              </p:ext>
            </p:extLst>
          </p:nvPr>
        </p:nvGraphicFramePr>
        <p:xfrm>
          <a:off x="6589399" y="5652839"/>
          <a:ext cx="2983245" cy="1517904"/>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22" name="Table 21">
            <a:extLst>
              <a:ext uri="{FF2B5EF4-FFF2-40B4-BE49-F238E27FC236}">
                <a16:creationId xmlns:a16="http://schemas.microsoft.com/office/drawing/2014/main" id="{4D502F1A-CD5A-4D37-924D-AE74F0275F7E}"/>
              </a:ext>
            </a:extLst>
          </p:cNvPr>
          <p:cNvGraphicFramePr>
            <a:graphicFrameLocks noGrp="1"/>
          </p:cNvGraphicFramePr>
          <p:nvPr>
            <p:extLst>
              <p:ext uri="{D42A27DB-BD31-4B8C-83A1-F6EECF244321}">
                <p14:modId xmlns:p14="http://schemas.microsoft.com/office/powerpoint/2010/main" val="2884959548"/>
              </p:ext>
            </p:extLst>
          </p:nvPr>
        </p:nvGraphicFramePr>
        <p:xfrm>
          <a:off x="3441972" y="1570656"/>
          <a:ext cx="2901042" cy="227965"/>
        </p:xfrm>
        <a:graphic>
          <a:graphicData uri="http://schemas.openxmlformats.org/drawingml/2006/table">
            <a:tbl>
              <a:tblPr firstRow="1" bandRow="1">
                <a:tableStyleId>{5C22544A-7EE6-4342-B048-85BDC9FD1C3A}</a:tableStyleId>
              </a:tblPr>
              <a:tblGrid>
                <a:gridCol w="2901042">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US</a:t>
                      </a:r>
                    </a:p>
                  </a:txBody>
                  <a:tcPr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077859364"/>
                  </a:ext>
                </a:extLst>
              </a:tr>
            </a:tbl>
          </a:graphicData>
        </a:graphic>
      </p:graphicFrame>
      <p:graphicFrame>
        <p:nvGraphicFramePr>
          <p:cNvPr id="24" name="Table 23">
            <a:extLst>
              <a:ext uri="{FF2B5EF4-FFF2-40B4-BE49-F238E27FC236}">
                <a16:creationId xmlns:a16="http://schemas.microsoft.com/office/drawing/2014/main" id="{70B2DC8B-1AC8-40A8-BA14-3A474D104A4F}"/>
              </a:ext>
            </a:extLst>
          </p:cNvPr>
          <p:cNvGraphicFramePr>
            <a:graphicFrameLocks noGrp="1"/>
          </p:cNvGraphicFramePr>
          <p:nvPr>
            <p:extLst>
              <p:ext uri="{D42A27DB-BD31-4B8C-83A1-F6EECF244321}">
                <p14:modId xmlns:p14="http://schemas.microsoft.com/office/powerpoint/2010/main" val="2352723479"/>
              </p:ext>
            </p:extLst>
          </p:nvPr>
        </p:nvGraphicFramePr>
        <p:xfrm>
          <a:off x="6609167" y="1570656"/>
          <a:ext cx="2838451" cy="227965"/>
        </p:xfrm>
        <a:graphic>
          <a:graphicData uri="http://schemas.openxmlformats.org/drawingml/2006/table">
            <a:tbl>
              <a:tblPr firstRow="1" bandRow="1">
                <a:tableStyleId>{5C22544A-7EE6-4342-B048-85BDC9FD1C3A}</a:tableStyleId>
              </a:tblPr>
              <a:tblGrid>
                <a:gridCol w="2838451">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UK</a:t>
                      </a:r>
                    </a:p>
                  </a:txBody>
                  <a:tcPr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077859364"/>
                  </a:ext>
                </a:extLst>
              </a:tr>
            </a:tbl>
          </a:graphicData>
        </a:graphic>
      </p:graphicFrame>
      <p:graphicFrame>
        <p:nvGraphicFramePr>
          <p:cNvPr id="25" name="Table 24">
            <a:extLst>
              <a:ext uri="{FF2B5EF4-FFF2-40B4-BE49-F238E27FC236}">
                <a16:creationId xmlns:a16="http://schemas.microsoft.com/office/drawing/2014/main" id="{5218E2C1-8434-427D-827F-FE8081C89CD8}"/>
              </a:ext>
            </a:extLst>
          </p:cNvPr>
          <p:cNvGraphicFramePr>
            <a:graphicFrameLocks noGrp="1"/>
          </p:cNvGraphicFramePr>
          <p:nvPr>
            <p:extLst>
              <p:ext uri="{D42A27DB-BD31-4B8C-83A1-F6EECF244321}">
                <p14:modId xmlns:p14="http://schemas.microsoft.com/office/powerpoint/2010/main" val="2275513951"/>
              </p:ext>
            </p:extLst>
          </p:nvPr>
        </p:nvGraphicFramePr>
        <p:xfrm>
          <a:off x="3441972" y="3481283"/>
          <a:ext cx="2901042" cy="227965"/>
        </p:xfrm>
        <a:graphic>
          <a:graphicData uri="http://schemas.openxmlformats.org/drawingml/2006/table">
            <a:tbl>
              <a:tblPr firstRow="1" bandRow="1">
                <a:tableStyleId>{5C22544A-7EE6-4342-B048-85BDC9FD1C3A}</a:tableStyleId>
              </a:tblPr>
              <a:tblGrid>
                <a:gridCol w="2901042">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Germany</a:t>
                      </a:r>
                    </a:p>
                  </a:txBody>
                  <a:tcPr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077859364"/>
                  </a:ext>
                </a:extLst>
              </a:tr>
            </a:tbl>
          </a:graphicData>
        </a:graphic>
      </p:graphicFrame>
      <p:graphicFrame>
        <p:nvGraphicFramePr>
          <p:cNvPr id="26" name="Table 25">
            <a:extLst>
              <a:ext uri="{FF2B5EF4-FFF2-40B4-BE49-F238E27FC236}">
                <a16:creationId xmlns:a16="http://schemas.microsoft.com/office/drawing/2014/main" id="{B74C135F-5318-4BAD-AE5F-784F9315626B}"/>
              </a:ext>
            </a:extLst>
          </p:cNvPr>
          <p:cNvGraphicFramePr>
            <a:graphicFrameLocks noGrp="1"/>
          </p:cNvGraphicFramePr>
          <p:nvPr>
            <p:extLst>
              <p:ext uri="{D42A27DB-BD31-4B8C-83A1-F6EECF244321}">
                <p14:modId xmlns:p14="http://schemas.microsoft.com/office/powerpoint/2010/main" val="3001263767"/>
              </p:ext>
            </p:extLst>
          </p:nvPr>
        </p:nvGraphicFramePr>
        <p:xfrm>
          <a:off x="6609167" y="3481283"/>
          <a:ext cx="2838451" cy="227965"/>
        </p:xfrm>
        <a:graphic>
          <a:graphicData uri="http://schemas.openxmlformats.org/drawingml/2006/table">
            <a:tbl>
              <a:tblPr firstRow="1" bandRow="1">
                <a:tableStyleId>{5C22544A-7EE6-4342-B048-85BDC9FD1C3A}</a:tableStyleId>
              </a:tblPr>
              <a:tblGrid>
                <a:gridCol w="2838451">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Japan</a:t>
                      </a:r>
                    </a:p>
                  </a:txBody>
                  <a:tcPr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077859364"/>
                  </a:ext>
                </a:extLst>
              </a:tr>
            </a:tbl>
          </a:graphicData>
        </a:graphic>
      </p:graphicFrame>
      <p:graphicFrame>
        <p:nvGraphicFramePr>
          <p:cNvPr id="27" name="Table 26">
            <a:extLst>
              <a:ext uri="{FF2B5EF4-FFF2-40B4-BE49-F238E27FC236}">
                <a16:creationId xmlns:a16="http://schemas.microsoft.com/office/drawing/2014/main" id="{2E8C32B6-E67C-4F83-AD24-FB2627D53EDB}"/>
              </a:ext>
            </a:extLst>
          </p:cNvPr>
          <p:cNvGraphicFramePr>
            <a:graphicFrameLocks noGrp="1"/>
          </p:cNvGraphicFramePr>
          <p:nvPr>
            <p:extLst>
              <p:ext uri="{D42A27DB-BD31-4B8C-83A1-F6EECF244321}">
                <p14:modId xmlns:p14="http://schemas.microsoft.com/office/powerpoint/2010/main" val="4049649558"/>
              </p:ext>
            </p:extLst>
          </p:nvPr>
        </p:nvGraphicFramePr>
        <p:xfrm>
          <a:off x="6609167" y="5382105"/>
          <a:ext cx="2838451" cy="227965"/>
        </p:xfrm>
        <a:graphic>
          <a:graphicData uri="http://schemas.openxmlformats.org/drawingml/2006/table">
            <a:tbl>
              <a:tblPr firstRow="1" bandRow="1">
                <a:tableStyleId>{5C22544A-7EE6-4342-B048-85BDC9FD1C3A}</a:tableStyleId>
              </a:tblPr>
              <a:tblGrid>
                <a:gridCol w="2838451">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Australia</a:t>
                      </a:r>
                    </a:p>
                  </a:txBody>
                  <a:tcPr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077859364"/>
                  </a:ext>
                </a:extLst>
              </a:tr>
            </a:tbl>
          </a:graphicData>
        </a:graphic>
      </p:graphicFrame>
      <p:graphicFrame>
        <p:nvGraphicFramePr>
          <p:cNvPr id="29" name="Table 28">
            <a:extLst>
              <a:ext uri="{FF2B5EF4-FFF2-40B4-BE49-F238E27FC236}">
                <a16:creationId xmlns:a16="http://schemas.microsoft.com/office/drawing/2014/main" id="{7AF654BB-3AC6-4424-800D-F0DAE2C6D986}"/>
              </a:ext>
            </a:extLst>
          </p:cNvPr>
          <p:cNvGraphicFramePr>
            <a:graphicFrameLocks noGrp="1"/>
          </p:cNvGraphicFramePr>
          <p:nvPr>
            <p:extLst>
              <p:ext uri="{D42A27DB-BD31-4B8C-83A1-F6EECF244321}">
                <p14:modId xmlns:p14="http://schemas.microsoft.com/office/powerpoint/2010/main" val="3881351635"/>
              </p:ext>
            </p:extLst>
          </p:nvPr>
        </p:nvGraphicFramePr>
        <p:xfrm>
          <a:off x="3424031" y="5382105"/>
          <a:ext cx="2901042" cy="227965"/>
        </p:xfrm>
        <a:graphic>
          <a:graphicData uri="http://schemas.openxmlformats.org/drawingml/2006/table">
            <a:tbl>
              <a:tblPr firstRow="1" bandRow="1">
                <a:tableStyleId>{5C22544A-7EE6-4342-B048-85BDC9FD1C3A}</a:tableStyleId>
              </a:tblPr>
              <a:tblGrid>
                <a:gridCol w="2901042">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Canada</a:t>
                      </a:r>
                    </a:p>
                  </a:txBody>
                  <a:tcPr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077859364"/>
                  </a:ext>
                </a:extLst>
              </a:tr>
            </a:tbl>
          </a:graphicData>
        </a:graphic>
      </p:graphicFrame>
      <p:graphicFrame>
        <p:nvGraphicFramePr>
          <p:cNvPr id="30" name="Chart 29">
            <a:extLst>
              <a:ext uri="{FF2B5EF4-FFF2-40B4-BE49-F238E27FC236}">
                <a16:creationId xmlns:a16="http://schemas.microsoft.com/office/drawing/2014/main" id="{02A8F98D-3F6C-49F9-903E-474DA7D61BAC}"/>
              </a:ext>
            </a:extLst>
          </p:cNvPr>
          <p:cNvGraphicFramePr/>
          <p:nvPr>
            <p:extLst>
              <p:ext uri="{D42A27DB-BD31-4B8C-83A1-F6EECF244321}">
                <p14:modId xmlns:p14="http://schemas.microsoft.com/office/powerpoint/2010/main" val="3184419545"/>
              </p:ext>
            </p:extLst>
          </p:nvPr>
        </p:nvGraphicFramePr>
        <p:xfrm>
          <a:off x="3409306" y="1822618"/>
          <a:ext cx="2933707" cy="1517904"/>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32" name="Chart 31">
            <a:extLst>
              <a:ext uri="{FF2B5EF4-FFF2-40B4-BE49-F238E27FC236}">
                <a16:creationId xmlns:a16="http://schemas.microsoft.com/office/drawing/2014/main" id="{3E430FDB-A765-4348-B605-CF39C2FB68D7}"/>
              </a:ext>
            </a:extLst>
          </p:cNvPr>
          <p:cNvGraphicFramePr/>
          <p:nvPr>
            <p:extLst>
              <p:ext uri="{D42A27DB-BD31-4B8C-83A1-F6EECF244321}">
                <p14:modId xmlns:p14="http://schemas.microsoft.com/office/powerpoint/2010/main" val="168530412"/>
              </p:ext>
            </p:extLst>
          </p:nvPr>
        </p:nvGraphicFramePr>
        <p:xfrm>
          <a:off x="3409306" y="3739482"/>
          <a:ext cx="2901043" cy="1517904"/>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33" name="Chart 32">
            <a:extLst>
              <a:ext uri="{FF2B5EF4-FFF2-40B4-BE49-F238E27FC236}">
                <a16:creationId xmlns:a16="http://schemas.microsoft.com/office/drawing/2014/main" id="{E325EFD1-7A31-413F-937F-9708E77CD85A}"/>
              </a:ext>
            </a:extLst>
          </p:cNvPr>
          <p:cNvGraphicFramePr/>
          <p:nvPr>
            <p:extLst>
              <p:ext uri="{D42A27DB-BD31-4B8C-83A1-F6EECF244321}">
                <p14:modId xmlns:p14="http://schemas.microsoft.com/office/powerpoint/2010/main" val="2043122042"/>
              </p:ext>
            </p:extLst>
          </p:nvPr>
        </p:nvGraphicFramePr>
        <p:xfrm>
          <a:off x="3409306" y="5652839"/>
          <a:ext cx="3014214" cy="1517904"/>
        </p:xfrm>
        <a:graphic>
          <a:graphicData uri="http://schemas.openxmlformats.org/drawingml/2006/chart">
            <c:chart xmlns:c="http://schemas.openxmlformats.org/drawingml/2006/chart" xmlns:r="http://schemas.openxmlformats.org/officeDocument/2006/relationships" r:id="rId12"/>
          </a:graphicData>
        </a:graphic>
      </p:graphicFrame>
      <p:sp>
        <p:nvSpPr>
          <p:cNvPr id="34" name="Content Placeholder 9">
            <a:extLst>
              <a:ext uri="{FF2B5EF4-FFF2-40B4-BE49-F238E27FC236}">
                <a16:creationId xmlns:a16="http://schemas.microsoft.com/office/drawing/2014/main" id="{AA519D73-D2FD-4D69-BCF0-88AB3C3EC963}"/>
              </a:ext>
            </a:extLst>
          </p:cNvPr>
          <p:cNvSpPr txBox="1">
            <a:spLocks/>
          </p:cNvSpPr>
          <p:nvPr/>
        </p:nvSpPr>
        <p:spPr>
          <a:xfrm>
            <a:off x="520287" y="5601010"/>
            <a:ext cx="2679200"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Changes in Yields (bps) since 03/31/2023</a:t>
            </a:r>
            <a:endParaRPr lang="en-US" sz="1000" b="1" dirty="0">
              <a:solidFill>
                <a:schemeClr val="tx2"/>
              </a:solidFill>
            </a:endParaRPr>
          </a:p>
        </p:txBody>
      </p:sp>
      <p:graphicFrame>
        <p:nvGraphicFramePr>
          <p:cNvPr id="36" name="Table 35">
            <a:extLst>
              <a:ext uri="{FF2B5EF4-FFF2-40B4-BE49-F238E27FC236}">
                <a16:creationId xmlns:a16="http://schemas.microsoft.com/office/drawing/2014/main" id="{55D67952-DC42-4D75-9B93-A1829E208FA3}"/>
              </a:ext>
            </a:extLst>
          </p:cNvPr>
          <p:cNvGraphicFramePr>
            <a:graphicFrameLocks noGrp="1"/>
          </p:cNvGraphicFramePr>
          <p:nvPr>
            <p:extLst>
              <p:ext uri="{D42A27DB-BD31-4B8C-83A1-F6EECF244321}">
                <p14:modId xmlns:p14="http://schemas.microsoft.com/office/powerpoint/2010/main" val="1119146576"/>
              </p:ext>
            </p:extLst>
          </p:nvPr>
        </p:nvGraphicFramePr>
        <p:xfrm>
          <a:off x="609601" y="5834419"/>
          <a:ext cx="2449509" cy="1324476"/>
        </p:xfrm>
        <a:graphic>
          <a:graphicData uri="http://schemas.openxmlformats.org/drawingml/2006/table">
            <a:tbl>
              <a:tblPr>
                <a:tableStyleId>{5C22544A-7EE6-4342-B048-85BDC9FD1C3A}</a:tableStyleId>
              </a:tblPr>
              <a:tblGrid>
                <a:gridCol w="627189">
                  <a:extLst>
                    <a:ext uri="{9D8B030D-6E8A-4147-A177-3AD203B41FA5}">
                      <a16:colId xmlns:a16="http://schemas.microsoft.com/office/drawing/2014/main" val="20000"/>
                    </a:ext>
                  </a:extLst>
                </a:gridCol>
                <a:gridCol w="364464">
                  <a:extLst>
                    <a:ext uri="{9D8B030D-6E8A-4147-A177-3AD203B41FA5}">
                      <a16:colId xmlns:a16="http://schemas.microsoft.com/office/drawing/2014/main" val="851030634"/>
                    </a:ext>
                  </a:extLst>
                </a:gridCol>
                <a:gridCol w="364464">
                  <a:extLst>
                    <a:ext uri="{9D8B030D-6E8A-4147-A177-3AD203B41FA5}">
                      <a16:colId xmlns:a16="http://schemas.microsoft.com/office/drawing/2014/main" val="20001"/>
                    </a:ext>
                  </a:extLst>
                </a:gridCol>
                <a:gridCol w="364464">
                  <a:extLst>
                    <a:ext uri="{9D8B030D-6E8A-4147-A177-3AD203B41FA5}">
                      <a16:colId xmlns:a16="http://schemas.microsoft.com/office/drawing/2014/main" val="20003"/>
                    </a:ext>
                  </a:extLst>
                </a:gridCol>
                <a:gridCol w="364464">
                  <a:extLst>
                    <a:ext uri="{9D8B030D-6E8A-4147-A177-3AD203B41FA5}">
                      <a16:colId xmlns:a16="http://schemas.microsoft.com/office/drawing/2014/main" val="20004"/>
                    </a:ext>
                  </a:extLst>
                </a:gridCol>
                <a:gridCol w="364464">
                  <a:extLst>
                    <a:ext uri="{9D8B030D-6E8A-4147-A177-3AD203B41FA5}">
                      <a16:colId xmlns:a16="http://schemas.microsoft.com/office/drawing/2014/main" val="20005"/>
                    </a:ext>
                  </a:extLst>
                </a:gridCol>
              </a:tblGrid>
              <a:tr h="210312">
                <a:tc>
                  <a:txBody>
                    <a:bodyPr/>
                    <a:lstStyle/>
                    <a:p>
                      <a:pPr algn="l" fontAlgn="ctr"/>
                      <a:endParaRPr lang="en-GB" sz="800" b="0" i="0" u="none" strike="noStrike" dirty="0">
                        <a:solidFill>
                          <a:srgbClr val="000000"/>
                        </a:solidFill>
                        <a:effectLst/>
                        <a:latin typeface="+mn-lt"/>
                      </a:endParaRPr>
                    </a:p>
                  </a:txBody>
                  <a:tcPr marL="46800" marR="8959" marT="895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r" fontAlgn="ctr"/>
                      <a:r>
                        <a:rPr lang="en-GB" sz="800" b="0" i="0" u="none" strike="noStrike" dirty="0">
                          <a:solidFill>
                            <a:srgbClr val="000000"/>
                          </a:solidFill>
                          <a:effectLst/>
                          <a:latin typeface="+mn-lt"/>
                        </a:rPr>
                        <a:t>1Y</a:t>
                      </a:r>
                    </a:p>
                  </a:txBody>
                  <a:tcPr marL="0" marR="45720" marT="0" marB="0" anchor="ctr">
                    <a:lnL w="12700" cmpd="sng">
                      <a:noFill/>
                    </a:lnL>
                    <a:lnR w="63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r" fontAlgn="ctr"/>
                      <a:r>
                        <a:rPr lang="en-GB" sz="800" b="0" i="0" u="none" strike="noStrike" dirty="0">
                          <a:solidFill>
                            <a:schemeClr val="dk1"/>
                          </a:solidFill>
                          <a:effectLst/>
                          <a:latin typeface="+mn-lt"/>
                        </a:rPr>
                        <a:t>5Y</a:t>
                      </a:r>
                      <a:endParaRPr lang="en-GB" sz="800" b="0" i="0" u="none" strike="noStrike" dirty="0">
                        <a:solidFill>
                          <a:srgbClr val="000000"/>
                        </a:solidFill>
                        <a:effectLst/>
                        <a:latin typeface="+mn-lt"/>
                      </a:endParaRPr>
                    </a:p>
                  </a:txBody>
                  <a:tcPr marL="0" marR="4572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r" fontAlgn="ctr"/>
                      <a:r>
                        <a:rPr lang="en-GB" sz="800" u="none" strike="noStrike" dirty="0">
                          <a:effectLst/>
                          <a:latin typeface="+mn-lt"/>
                        </a:rPr>
                        <a:t>10Y</a:t>
                      </a:r>
                      <a:endParaRPr lang="en-GB" sz="800" b="0" i="0" u="none" strike="noStrike" dirty="0">
                        <a:solidFill>
                          <a:srgbClr val="000000"/>
                        </a:solidFill>
                        <a:effectLst/>
                        <a:latin typeface="+mn-lt"/>
                      </a:endParaRPr>
                    </a:p>
                  </a:txBody>
                  <a:tcPr marL="0" marR="4572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r" fontAlgn="ctr"/>
                      <a:r>
                        <a:rPr lang="en-GB" sz="800" u="none" strike="noStrike" dirty="0">
                          <a:effectLst/>
                          <a:latin typeface="+mn-lt"/>
                        </a:rPr>
                        <a:t>20Y</a:t>
                      </a:r>
                      <a:endParaRPr lang="en-GB" sz="800" b="0" i="0" u="none" strike="noStrike" dirty="0">
                        <a:solidFill>
                          <a:srgbClr val="000000"/>
                        </a:solidFill>
                        <a:effectLst/>
                        <a:latin typeface="+mn-lt"/>
                      </a:endParaRPr>
                    </a:p>
                  </a:txBody>
                  <a:tcPr marL="0" marR="4572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r" fontAlgn="ctr"/>
                      <a:r>
                        <a:rPr lang="en-GB" sz="800" u="none" strike="noStrike" dirty="0">
                          <a:effectLst/>
                          <a:latin typeface="+mn-lt"/>
                        </a:rPr>
                        <a:t>30Y</a:t>
                      </a:r>
                      <a:endParaRPr lang="en-GB" sz="800" b="0" i="0" u="none" strike="noStrike" dirty="0">
                        <a:solidFill>
                          <a:srgbClr val="000000"/>
                        </a:solidFill>
                        <a:effectLst/>
                        <a:latin typeface="+mn-lt"/>
                      </a:endParaRPr>
                    </a:p>
                  </a:txBody>
                  <a:tcPr marL="0" marR="45720" marT="0" marB="0" anchor="ctr">
                    <a:lnL w="635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2"/>
                  </a:ext>
                </a:extLst>
              </a:tr>
              <a:tr h="185694">
                <a:tc>
                  <a:txBody>
                    <a:bodyPr/>
                    <a:lstStyle/>
                    <a:p>
                      <a:pPr algn="l" fontAlgn="b"/>
                      <a:r>
                        <a:rPr lang="en-GB" sz="800" b="0" i="0" u="none" strike="noStrike" kern="1200" dirty="0">
                          <a:solidFill>
                            <a:srgbClr val="000000"/>
                          </a:solidFill>
                          <a:effectLst/>
                          <a:latin typeface="+mn-lt"/>
                          <a:ea typeface="+mn-ea"/>
                          <a:cs typeface="+mn-cs"/>
                        </a:rPr>
                        <a:t>US</a:t>
                      </a:r>
                      <a:endParaRPr lang="en-US" sz="800" b="0" i="0" u="none" strike="noStrike" kern="1200" dirty="0">
                        <a:solidFill>
                          <a:srgbClr val="000000"/>
                        </a:solidFill>
                        <a:effectLst/>
                        <a:latin typeface="+mn-lt"/>
                        <a:ea typeface="+mn-ea"/>
                        <a:cs typeface="+mn-cs"/>
                      </a:endParaRPr>
                    </a:p>
                  </a:txBody>
                  <a:tcPr marL="46800" marR="7168" marT="7168" marB="0" anchor="ctr">
                    <a:lnT w="12700" cmpd="sng">
                      <a:noFill/>
                    </a:lnT>
                    <a:noFill/>
                  </a:tcPr>
                </a:tc>
                <a:tc>
                  <a:txBody>
                    <a:bodyPr/>
                    <a:lstStyle/>
                    <a:p>
                      <a:pPr algn="r" fontAlgn="b"/>
                      <a:r>
                        <a:rPr lang="en-GB" sz="800" b="0" i="0" u="none" strike="noStrike" dirty="0">
                          <a:solidFill>
                            <a:schemeClr val="tx1"/>
                          </a:solidFill>
                          <a:effectLst/>
                          <a:latin typeface="+mn-lt"/>
                        </a:rPr>
                        <a:t>79.6</a:t>
                      </a:r>
                    </a:p>
                  </a:txBody>
                  <a:tcPr marL="0" marR="45720" marT="0" marB="0" anchor="ctr">
                    <a:lnT w="12700" cmpd="sng">
                      <a:noFill/>
                    </a:lnT>
                    <a:noFill/>
                  </a:tcPr>
                </a:tc>
                <a:tc>
                  <a:txBody>
                    <a:bodyPr/>
                    <a:lstStyle/>
                    <a:p>
                      <a:pPr algn="r" fontAlgn="b"/>
                      <a:r>
                        <a:rPr lang="en-GB" sz="800" b="0" i="0" u="none" strike="noStrike" dirty="0">
                          <a:solidFill>
                            <a:schemeClr val="tx1"/>
                          </a:solidFill>
                          <a:effectLst/>
                          <a:latin typeface="+mn-lt"/>
                        </a:rPr>
                        <a:t>53.1</a:t>
                      </a:r>
                    </a:p>
                  </a:txBody>
                  <a:tcPr marL="0" marR="45720" marT="0" marB="0" anchor="ctr">
                    <a:lnT w="12700" cmpd="sng">
                      <a:noFill/>
                    </a:lnT>
                    <a:noFill/>
                  </a:tcPr>
                </a:tc>
                <a:tc>
                  <a:txBody>
                    <a:bodyPr/>
                    <a:lstStyle/>
                    <a:p>
                      <a:pPr algn="r" fontAlgn="b"/>
                      <a:r>
                        <a:rPr lang="en-GB" sz="800" b="0" i="0" u="none" strike="noStrike">
                          <a:solidFill>
                            <a:schemeClr val="tx1"/>
                          </a:solidFill>
                          <a:effectLst/>
                          <a:latin typeface="+mn-lt"/>
                        </a:rPr>
                        <a:t>32.5</a:t>
                      </a:r>
                      <a:endParaRPr lang="en-GB" sz="800" b="0" i="0" u="none" strike="noStrike" dirty="0">
                        <a:solidFill>
                          <a:schemeClr val="tx1"/>
                        </a:solidFill>
                        <a:effectLst/>
                        <a:latin typeface="+mn-lt"/>
                      </a:endParaRPr>
                    </a:p>
                  </a:txBody>
                  <a:tcPr marL="0" marR="45720" marT="0" marB="0" anchor="ctr">
                    <a:lnT w="12700" cmpd="sng">
                      <a:noFill/>
                    </a:lnT>
                    <a:noFill/>
                  </a:tcPr>
                </a:tc>
                <a:tc>
                  <a:txBody>
                    <a:bodyPr/>
                    <a:lstStyle/>
                    <a:p>
                      <a:pPr algn="r" fontAlgn="b"/>
                      <a:r>
                        <a:rPr lang="en-GB" sz="800" b="0" i="0" u="none" strike="noStrike">
                          <a:solidFill>
                            <a:schemeClr val="tx1"/>
                          </a:solidFill>
                          <a:effectLst/>
                          <a:latin typeface="+mn-lt"/>
                        </a:rPr>
                        <a:t>23.9</a:t>
                      </a:r>
                      <a:endParaRPr lang="en-GB" sz="800" b="0" i="0" u="none" strike="noStrike" dirty="0">
                        <a:solidFill>
                          <a:schemeClr val="tx1"/>
                        </a:solidFill>
                        <a:effectLst/>
                        <a:latin typeface="+mn-lt"/>
                      </a:endParaRPr>
                    </a:p>
                  </a:txBody>
                  <a:tcPr marL="0" marR="45720" marT="0" marB="0" anchor="ctr">
                    <a:lnT w="12700" cmpd="sng">
                      <a:noFill/>
                    </a:lnT>
                    <a:noFill/>
                  </a:tcPr>
                </a:tc>
                <a:tc>
                  <a:txBody>
                    <a:bodyPr/>
                    <a:lstStyle/>
                    <a:p>
                      <a:pPr algn="r" fontAlgn="b"/>
                      <a:r>
                        <a:rPr lang="en-GB" sz="800" b="0" i="0" u="none" strike="noStrike">
                          <a:solidFill>
                            <a:schemeClr val="tx1"/>
                          </a:solidFill>
                          <a:effectLst/>
                          <a:latin typeface="+mn-lt"/>
                        </a:rPr>
                        <a:t>18.1</a:t>
                      </a:r>
                      <a:endParaRPr lang="en-GB" sz="800" b="0" i="0" u="none" strike="noStrike" dirty="0">
                        <a:solidFill>
                          <a:schemeClr val="tx1"/>
                        </a:solidFill>
                        <a:effectLst/>
                        <a:latin typeface="+mn-lt"/>
                      </a:endParaRPr>
                    </a:p>
                  </a:txBody>
                  <a:tcPr marL="0" marR="45720" marT="0" marB="0" anchor="ctr">
                    <a:lnT w="12700" cmpd="sng">
                      <a:noFill/>
                    </a:lnT>
                    <a:noFill/>
                  </a:tcPr>
                </a:tc>
                <a:extLst>
                  <a:ext uri="{0D108BD9-81ED-4DB2-BD59-A6C34878D82A}">
                    <a16:rowId xmlns:a16="http://schemas.microsoft.com/office/drawing/2014/main" val="10003"/>
                  </a:ext>
                </a:extLst>
              </a:tr>
              <a:tr h="185694">
                <a:tc>
                  <a:txBody>
                    <a:bodyPr/>
                    <a:lstStyle/>
                    <a:p>
                      <a:pPr algn="l" fontAlgn="b"/>
                      <a:r>
                        <a:rPr lang="en-GB" sz="800" b="0" i="0" u="none" strike="noStrike" kern="1200">
                          <a:solidFill>
                            <a:srgbClr val="000000"/>
                          </a:solidFill>
                          <a:effectLst/>
                          <a:latin typeface="+mn-lt"/>
                          <a:ea typeface="+mn-ea"/>
                          <a:cs typeface="+mn-cs"/>
                        </a:rPr>
                        <a:t>UK</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a:solidFill>
                            <a:schemeClr val="tx1"/>
                          </a:solidFill>
                          <a:effectLst/>
                          <a:latin typeface="+mn-lt"/>
                        </a:rPr>
                        <a:t>138.7</a:t>
                      </a:r>
                      <a:endParaRPr lang="en-GB" sz="800" b="0" i="0" u="none" strike="noStrike" dirty="0">
                        <a:solidFill>
                          <a:schemeClr val="tx1"/>
                        </a:solidFill>
                        <a:effectLst/>
                        <a:latin typeface="+mn-lt"/>
                      </a:endParaRPr>
                    </a:p>
                  </a:txBody>
                  <a:tcPr marL="0" marR="45720" marT="0" marB="0" anchor="ctr">
                    <a:noFill/>
                  </a:tcPr>
                </a:tc>
                <a:tc>
                  <a:txBody>
                    <a:bodyPr/>
                    <a:lstStyle/>
                    <a:p>
                      <a:pPr algn="r" fontAlgn="b"/>
                      <a:r>
                        <a:rPr lang="en-GB" sz="800" b="0" i="0" u="none" strike="noStrike" dirty="0">
                          <a:solidFill>
                            <a:schemeClr val="tx1"/>
                          </a:solidFill>
                          <a:effectLst/>
                          <a:latin typeface="+mn-lt"/>
                        </a:rPr>
                        <a:t>127.0</a:t>
                      </a:r>
                    </a:p>
                  </a:txBody>
                  <a:tcPr marL="0" marR="45720" marT="0" marB="0" anchor="ctr">
                    <a:noFill/>
                  </a:tcPr>
                </a:tc>
                <a:tc>
                  <a:txBody>
                    <a:bodyPr/>
                    <a:lstStyle/>
                    <a:p>
                      <a:pPr algn="r" fontAlgn="b"/>
                      <a:r>
                        <a:rPr lang="en-GB" sz="800" b="0" i="0" u="none" strike="noStrike" dirty="0">
                          <a:solidFill>
                            <a:schemeClr val="tx1"/>
                          </a:solidFill>
                          <a:effectLst/>
                          <a:latin typeface="+mn-lt"/>
                        </a:rPr>
                        <a:t>90.6</a:t>
                      </a:r>
                    </a:p>
                  </a:txBody>
                  <a:tcPr marL="0" marR="45720" marT="0" marB="0" anchor="ctr">
                    <a:noFill/>
                  </a:tcPr>
                </a:tc>
                <a:tc>
                  <a:txBody>
                    <a:bodyPr/>
                    <a:lstStyle/>
                    <a:p>
                      <a:pPr algn="r" fontAlgn="b"/>
                      <a:r>
                        <a:rPr lang="en-GB" sz="800" b="0" i="0" u="none" strike="noStrike" dirty="0">
                          <a:solidFill>
                            <a:schemeClr val="tx1"/>
                          </a:solidFill>
                          <a:effectLst/>
                          <a:latin typeface="+mn-lt"/>
                        </a:rPr>
                        <a:t>64.2</a:t>
                      </a:r>
                    </a:p>
                  </a:txBody>
                  <a:tcPr marL="0" marR="45720" marT="0" marB="0" anchor="ctr">
                    <a:noFill/>
                  </a:tcPr>
                </a:tc>
                <a:tc>
                  <a:txBody>
                    <a:bodyPr/>
                    <a:lstStyle/>
                    <a:p>
                      <a:pPr algn="r" fontAlgn="b"/>
                      <a:r>
                        <a:rPr lang="en-GB" sz="800" b="0" i="0" u="none" strike="noStrike">
                          <a:solidFill>
                            <a:schemeClr val="tx1"/>
                          </a:solidFill>
                          <a:effectLst/>
                          <a:latin typeface="+mn-lt"/>
                        </a:rPr>
                        <a:t>56.6</a:t>
                      </a:r>
                      <a:endParaRPr lang="en-GB" sz="800" b="0" i="0" u="none" strike="noStrike" dirty="0">
                        <a:solidFill>
                          <a:schemeClr val="tx1"/>
                        </a:solidFill>
                        <a:effectLst/>
                        <a:latin typeface="+mn-lt"/>
                      </a:endParaRPr>
                    </a:p>
                  </a:txBody>
                  <a:tcPr marL="0" marR="45720" marT="0" marB="0" anchor="ctr">
                    <a:noFill/>
                  </a:tcPr>
                </a:tc>
                <a:extLst>
                  <a:ext uri="{0D108BD9-81ED-4DB2-BD59-A6C34878D82A}">
                    <a16:rowId xmlns:a16="http://schemas.microsoft.com/office/drawing/2014/main" val="10004"/>
                  </a:ext>
                </a:extLst>
              </a:tr>
              <a:tr h="185694">
                <a:tc>
                  <a:txBody>
                    <a:bodyPr/>
                    <a:lstStyle/>
                    <a:p>
                      <a:pPr algn="l" fontAlgn="b"/>
                      <a:r>
                        <a:rPr lang="en-GB" sz="800" b="0" i="0" u="none" strike="noStrike" kern="1200">
                          <a:solidFill>
                            <a:srgbClr val="000000"/>
                          </a:solidFill>
                          <a:effectLst/>
                          <a:latin typeface="+mn-lt"/>
                          <a:ea typeface="+mn-ea"/>
                          <a:cs typeface="+mn-cs"/>
                        </a:rPr>
                        <a:t>Germany</a:t>
                      </a:r>
                      <a:endParaRPr lang="en-GB"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a:solidFill>
                            <a:schemeClr val="tx1"/>
                          </a:solidFill>
                          <a:effectLst/>
                          <a:latin typeface="+mn-lt"/>
                        </a:rPr>
                        <a:t>54.3</a:t>
                      </a:r>
                      <a:endParaRPr lang="en-GB" sz="800" b="0" i="0" u="none" strike="noStrike" dirty="0">
                        <a:solidFill>
                          <a:schemeClr val="tx1"/>
                        </a:solidFill>
                        <a:effectLst/>
                        <a:latin typeface="+mn-lt"/>
                      </a:endParaRPr>
                    </a:p>
                  </a:txBody>
                  <a:tcPr marL="0" marR="45720" marT="0" marB="0" anchor="ctr">
                    <a:noFill/>
                  </a:tcPr>
                </a:tc>
                <a:tc>
                  <a:txBody>
                    <a:bodyPr/>
                    <a:lstStyle/>
                    <a:p>
                      <a:pPr algn="r" fontAlgn="b"/>
                      <a:r>
                        <a:rPr lang="en-GB" sz="800" b="0" i="0" u="none" strike="noStrike">
                          <a:solidFill>
                            <a:schemeClr val="tx1"/>
                          </a:solidFill>
                          <a:effectLst/>
                          <a:latin typeface="+mn-lt"/>
                        </a:rPr>
                        <a:t>22.2</a:t>
                      </a:r>
                      <a:endParaRPr lang="en-GB" sz="800" b="0" i="0" u="none" strike="noStrike" dirty="0">
                        <a:solidFill>
                          <a:schemeClr val="tx1"/>
                        </a:solidFill>
                        <a:effectLst/>
                        <a:latin typeface="+mn-lt"/>
                      </a:endParaRPr>
                    </a:p>
                  </a:txBody>
                  <a:tcPr marL="0" marR="45720" marT="0" marB="0" anchor="ctr">
                    <a:noFill/>
                  </a:tcPr>
                </a:tc>
                <a:tc>
                  <a:txBody>
                    <a:bodyPr/>
                    <a:lstStyle/>
                    <a:p>
                      <a:pPr algn="r" fontAlgn="b"/>
                      <a:r>
                        <a:rPr lang="en-GB" sz="800" b="0" i="0" u="none" strike="noStrike">
                          <a:solidFill>
                            <a:schemeClr val="tx1"/>
                          </a:solidFill>
                          <a:effectLst/>
                          <a:latin typeface="+mn-lt"/>
                        </a:rPr>
                        <a:t>9.4</a:t>
                      </a:r>
                      <a:endParaRPr lang="en-GB" sz="800" b="0" i="0" u="none" strike="noStrike" dirty="0">
                        <a:solidFill>
                          <a:schemeClr val="tx1"/>
                        </a:solidFill>
                        <a:effectLst/>
                        <a:latin typeface="+mn-lt"/>
                      </a:endParaRPr>
                    </a:p>
                  </a:txBody>
                  <a:tcPr marL="0" marR="45720" marT="0" marB="0" anchor="ctr">
                    <a:noFill/>
                  </a:tcPr>
                </a:tc>
                <a:tc>
                  <a:txBody>
                    <a:bodyPr/>
                    <a:lstStyle/>
                    <a:p>
                      <a:pPr algn="r" fontAlgn="b"/>
                      <a:r>
                        <a:rPr lang="en-GB" sz="800" b="0" i="0" u="none" strike="noStrike" dirty="0">
                          <a:solidFill>
                            <a:schemeClr val="tx1"/>
                          </a:solidFill>
                          <a:effectLst/>
                          <a:latin typeface="+mn-lt"/>
                        </a:rPr>
                        <a:t>4.0</a:t>
                      </a:r>
                    </a:p>
                  </a:txBody>
                  <a:tcPr marL="0" marR="45720" marT="0" marB="0" anchor="ctr">
                    <a:noFill/>
                  </a:tcPr>
                </a:tc>
                <a:tc>
                  <a:txBody>
                    <a:bodyPr/>
                    <a:lstStyle/>
                    <a:p>
                      <a:pPr algn="r" fontAlgn="b"/>
                      <a:r>
                        <a:rPr lang="en-GB" sz="800" b="0" i="0" u="none" strike="noStrike" dirty="0">
                          <a:solidFill>
                            <a:schemeClr val="tx1"/>
                          </a:solidFill>
                          <a:effectLst/>
                          <a:latin typeface="+mn-lt"/>
                        </a:rPr>
                        <a:t>3.8</a:t>
                      </a:r>
                    </a:p>
                  </a:txBody>
                  <a:tcPr marL="0" marR="45720" marT="0" marB="0" anchor="ctr">
                    <a:noFill/>
                  </a:tcPr>
                </a:tc>
                <a:extLst>
                  <a:ext uri="{0D108BD9-81ED-4DB2-BD59-A6C34878D82A}">
                    <a16:rowId xmlns:a16="http://schemas.microsoft.com/office/drawing/2014/main" val="10005"/>
                  </a:ext>
                </a:extLst>
              </a:tr>
              <a:tr h="185694">
                <a:tc>
                  <a:txBody>
                    <a:bodyPr/>
                    <a:lstStyle/>
                    <a:p>
                      <a:pPr algn="l" fontAlgn="b"/>
                      <a:r>
                        <a:rPr lang="en-GB" sz="800" b="0" i="0" u="none" strike="noStrike" kern="1200">
                          <a:solidFill>
                            <a:srgbClr val="000000"/>
                          </a:solidFill>
                          <a:effectLst/>
                          <a:latin typeface="+mn-lt"/>
                          <a:ea typeface="+mn-ea"/>
                          <a:cs typeface="+mn-cs"/>
                        </a:rPr>
                        <a:t>Japan</a:t>
                      </a:r>
                      <a:endParaRPr lang="en-GB"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a:solidFill>
                            <a:srgbClr val="C00000"/>
                          </a:solidFill>
                          <a:effectLst/>
                          <a:latin typeface="+mn-lt"/>
                        </a:rPr>
                        <a:t>-1.0</a:t>
                      </a:r>
                      <a:endParaRPr lang="en-GB" sz="800" b="0" i="0" u="none" strike="noStrike" dirty="0">
                        <a:solidFill>
                          <a:srgbClr val="C00000"/>
                        </a:solidFill>
                        <a:effectLst/>
                        <a:latin typeface="+mn-lt"/>
                      </a:endParaRPr>
                    </a:p>
                  </a:txBody>
                  <a:tcPr marL="0" marR="45720" marT="0" marB="0" anchor="ctr">
                    <a:noFill/>
                  </a:tcPr>
                </a:tc>
                <a:tc>
                  <a:txBody>
                    <a:bodyPr/>
                    <a:lstStyle/>
                    <a:p>
                      <a:pPr algn="r" fontAlgn="b"/>
                      <a:r>
                        <a:rPr lang="en-GB" sz="800" b="0" i="0" u="none" strike="noStrike">
                          <a:solidFill>
                            <a:srgbClr val="C00000"/>
                          </a:solidFill>
                          <a:effectLst/>
                          <a:latin typeface="+mn-lt"/>
                        </a:rPr>
                        <a:t>-3.0</a:t>
                      </a:r>
                      <a:endParaRPr lang="en-GB" sz="800" b="0" i="0" u="none" strike="noStrike" dirty="0">
                        <a:solidFill>
                          <a:srgbClr val="C00000"/>
                        </a:solidFill>
                        <a:effectLst/>
                        <a:latin typeface="+mn-lt"/>
                      </a:endParaRPr>
                    </a:p>
                  </a:txBody>
                  <a:tcPr marL="0" marR="45720" marT="0" marB="0" anchor="ctr">
                    <a:noFill/>
                  </a:tcPr>
                </a:tc>
                <a:tc>
                  <a:txBody>
                    <a:bodyPr/>
                    <a:lstStyle/>
                    <a:p>
                      <a:pPr algn="r" fontAlgn="b"/>
                      <a:r>
                        <a:rPr lang="en-GB" sz="800" b="0" i="0" u="none" strike="noStrike">
                          <a:solidFill>
                            <a:srgbClr val="C00000"/>
                          </a:solidFill>
                          <a:effectLst/>
                          <a:latin typeface="+mn-lt"/>
                        </a:rPr>
                        <a:t>-1.8</a:t>
                      </a:r>
                      <a:endParaRPr lang="en-GB" sz="800" b="0" i="0" u="none" strike="noStrike" dirty="0">
                        <a:solidFill>
                          <a:srgbClr val="C00000"/>
                        </a:solidFill>
                        <a:effectLst/>
                        <a:latin typeface="+mn-lt"/>
                      </a:endParaRPr>
                    </a:p>
                  </a:txBody>
                  <a:tcPr marL="0" marR="45720" marT="0" marB="0" anchor="ctr">
                    <a:noFill/>
                  </a:tcPr>
                </a:tc>
                <a:tc>
                  <a:txBody>
                    <a:bodyPr/>
                    <a:lstStyle/>
                    <a:p>
                      <a:pPr algn="r" fontAlgn="b"/>
                      <a:r>
                        <a:rPr lang="en-GB" sz="800" b="0" i="0" u="none" strike="noStrike">
                          <a:solidFill>
                            <a:srgbClr val="C00000"/>
                          </a:solidFill>
                          <a:effectLst/>
                          <a:latin typeface="+mn-lt"/>
                        </a:rPr>
                        <a:t>-3.3</a:t>
                      </a:r>
                      <a:endParaRPr lang="en-GB" sz="800" b="0" i="0" u="none" strike="noStrike" dirty="0">
                        <a:solidFill>
                          <a:srgbClr val="C00000"/>
                        </a:solidFill>
                        <a:effectLst/>
                        <a:latin typeface="+mn-lt"/>
                      </a:endParaRPr>
                    </a:p>
                  </a:txBody>
                  <a:tcPr marL="0" marR="45720" marT="0" marB="0" anchor="ctr">
                    <a:noFill/>
                  </a:tcPr>
                </a:tc>
                <a:tc>
                  <a:txBody>
                    <a:bodyPr/>
                    <a:lstStyle/>
                    <a:p>
                      <a:pPr algn="r" fontAlgn="b"/>
                      <a:r>
                        <a:rPr lang="en-GB" sz="800" b="0" i="0" u="none" strike="noStrike">
                          <a:solidFill>
                            <a:srgbClr val="C00000"/>
                          </a:solidFill>
                          <a:effectLst/>
                          <a:latin typeface="+mn-lt"/>
                        </a:rPr>
                        <a:t>-1.3</a:t>
                      </a:r>
                      <a:endParaRPr lang="en-GB" sz="800" b="0" i="0" u="none" strike="noStrike" dirty="0">
                        <a:solidFill>
                          <a:srgbClr val="C00000"/>
                        </a:solidFill>
                        <a:effectLst/>
                        <a:latin typeface="+mn-lt"/>
                      </a:endParaRPr>
                    </a:p>
                  </a:txBody>
                  <a:tcPr marL="0" marR="45720" marT="0" marB="0" anchor="ctr">
                    <a:noFill/>
                  </a:tcPr>
                </a:tc>
                <a:extLst>
                  <a:ext uri="{0D108BD9-81ED-4DB2-BD59-A6C34878D82A}">
                    <a16:rowId xmlns:a16="http://schemas.microsoft.com/office/drawing/2014/main" val="1870949891"/>
                  </a:ext>
                </a:extLst>
              </a:tr>
              <a:tr h="185694">
                <a:tc>
                  <a:txBody>
                    <a:bodyPr/>
                    <a:lstStyle/>
                    <a:p>
                      <a:pPr algn="l" fontAlgn="b"/>
                      <a:r>
                        <a:rPr lang="en-GB" sz="800" b="0" i="0" u="none" strike="noStrike" kern="1200">
                          <a:solidFill>
                            <a:srgbClr val="000000"/>
                          </a:solidFill>
                          <a:effectLst/>
                          <a:latin typeface="+mn-lt"/>
                          <a:ea typeface="+mn-ea"/>
                          <a:cs typeface="+mn-cs"/>
                        </a:rPr>
                        <a:t>Canada</a:t>
                      </a:r>
                      <a:endParaRPr lang="en-GB"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dirty="0">
                          <a:solidFill>
                            <a:schemeClr val="tx1"/>
                          </a:solidFill>
                          <a:effectLst/>
                          <a:latin typeface="+mn-lt"/>
                        </a:rPr>
                        <a:t>72.1</a:t>
                      </a:r>
                    </a:p>
                  </a:txBody>
                  <a:tcPr marL="0" marR="45720" marT="0" marB="0" anchor="ctr">
                    <a:noFill/>
                  </a:tcPr>
                </a:tc>
                <a:tc>
                  <a:txBody>
                    <a:bodyPr/>
                    <a:lstStyle/>
                    <a:p>
                      <a:pPr algn="r" fontAlgn="b"/>
                      <a:r>
                        <a:rPr lang="en-GB" sz="800" b="0" i="0" u="none" strike="noStrike" dirty="0">
                          <a:solidFill>
                            <a:schemeClr val="tx1"/>
                          </a:solidFill>
                          <a:effectLst/>
                          <a:latin typeface="+mn-lt"/>
                        </a:rPr>
                        <a:t>63.3</a:t>
                      </a:r>
                    </a:p>
                  </a:txBody>
                  <a:tcPr marL="0" marR="45720" marT="0" marB="0" anchor="ctr">
                    <a:noFill/>
                  </a:tcPr>
                </a:tc>
                <a:tc>
                  <a:txBody>
                    <a:bodyPr/>
                    <a:lstStyle/>
                    <a:p>
                      <a:pPr algn="r" fontAlgn="b"/>
                      <a:r>
                        <a:rPr lang="en-GB" sz="800" b="0" i="0" u="none" strike="noStrike">
                          <a:solidFill>
                            <a:schemeClr val="tx1"/>
                          </a:solidFill>
                          <a:effectLst/>
                          <a:latin typeface="+mn-lt"/>
                        </a:rPr>
                        <a:t>36.3</a:t>
                      </a:r>
                      <a:endParaRPr lang="en-GB" sz="800" b="0" i="0" u="none" strike="noStrike" dirty="0">
                        <a:solidFill>
                          <a:schemeClr val="tx1"/>
                        </a:solidFill>
                        <a:effectLst/>
                        <a:latin typeface="+mn-lt"/>
                      </a:endParaRPr>
                    </a:p>
                  </a:txBody>
                  <a:tcPr marL="0" marR="45720" marT="0" marB="0" anchor="ctr">
                    <a:noFill/>
                  </a:tcPr>
                </a:tc>
                <a:tc>
                  <a:txBody>
                    <a:bodyPr/>
                    <a:lstStyle/>
                    <a:p>
                      <a:pPr algn="r" fontAlgn="b"/>
                      <a:r>
                        <a:rPr lang="en-GB" sz="800" b="0" i="0" u="none" strike="noStrike">
                          <a:solidFill>
                            <a:schemeClr val="tx1"/>
                          </a:solidFill>
                          <a:effectLst/>
                          <a:latin typeface="+mn-lt"/>
                        </a:rPr>
                        <a:t>8.9</a:t>
                      </a:r>
                      <a:endParaRPr lang="en-GB" sz="800" b="0" i="0" u="none" strike="noStrike" dirty="0">
                        <a:solidFill>
                          <a:schemeClr val="tx1"/>
                        </a:solidFill>
                        <a:effectLst/>
                        <a:latin typeface="+mn-lt"/>
                      </a:endParaRPr>
                    </a:p>
                  </a:txBody>
                  <a:tcPr marL="0" marR="45720" marT="0" marB="0" anchor="ctr">
                    <a:noFill/>
                  </a:tcPr>
                </a:tc>
                <a:tc>
                  <a:txBody>
                    <a:bodyPr/>
                    <a:lstStyle/>
                    <a:p>
                      <a:pPr algn="r" fontAlgn="b"/>
                      <a:r>
                        <a:rPr lang="en-GB" sz="800" b="0" i="0" u="none" strike="noStrike">
                          <a:solidFill>
                            <a:schemeClr val="tx1"/>
                          </a:solidFill>
                          <a:effectLst/>
                          <a:latin typeface="+mn-lt"/>
                        </a:rPr>
                        <a:t>6.1</a:t>
                      </a:r>
                      <a:endParaRPr lang="en-GB" sz="800" b="0" i="0" u="none" strike="noStrike" dirty="0">
                        <a:solidFill>
                          <a:schemeClr val="tx1"/>
                        </a:solidFill>
                        <a:effectLst/>
                        <a:latin typeface="+mn-lt"/>
                      </a:endParaRPr>
                    </a:p>
                  </a:txBody>
                  <a:tcPr marL="0" marR="45720" marT="0" marB="0" anchor="ctr">
                    <a:noFill/>
                  </a:tcPr>
                </a:tc>
                <a:extLst>
                  <a:ext uri="{0D108BD9-81ED-4DB2-BD59-A6C34878D82A}">
                    <a16:rowId xmlns:a16="http://schemas.microsoft.com/office/drawing/2014/main" val="2582053661"/>
                  </a:ext>
                </a:extLst>
              </a:tr>
              <a:tr h="185694">
                <a:tc>
                  <a:txBody>
                    <a:bodyPr/>
                    <a:lstStyle/>
                    <a:p>
                      <a:pPr algn="l" fontAlgn="b"/>
                      <a:r>
                        <a:rPr lang="en-GB" sz="800" b="0" i="0" u="none" strike="noStrike" kern="1200">
                          <a:solidFill>
                            <a:srgbClr val="000000"/>
                          </a:solidFill>
                          <a:effectLst/>
                          <a:latin typeface="+mn-lt"/>
                          <a:ea typeface="+mn-ea"/>
                          <a:cs typeface="+mn-cs"/>
                        </a:rPr>
                        <a:t>Australia</a:t>
                      </a:r>
                      <a:endParaRPr lang="en-GB"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a:solidFill>
                            <a:schemeClr val="tx1"/>
                          </a:solidFill>
                          <a:effectLst/>
                          <a:latin typeface="+mn-lt"/>
                        </a:rPr>
                        <a:t>118.9</a:t>
                      </a:r>
                      <a:endParaRPr lang="en-GB" sz="800" b="0" i="0" u="none" strike="noStrike" dirty="0">
                        <a:solidFill>
                          <a:schemeClr val="tx1"/>
                        </a:solidFill>
                        <a:effectLst/>
                        <a:latin typeface="+mn-lt"/>
                      </a:endParaRPr>
                    </a:p>
                  </a:txBody>
                  <a:tcPr marL="0" marR="45720" marT="0" marB="0" anchor="ctr">
                    <a:noFill/>
                  </a:tcPr>
                </a:tc>
                <a:tc>
                  <a:txBody>
                    <a:bodyPr/>
                    <a:lstStyle/>
                    <a:p>
                      <a:pPr algn="r" fontAlgn="b"/>
                      <a:r>
                        <a:rPr lang="en-GB" sz="800" b="0" i="0" u="none" strike="noStrike">
                          <a:solidFill>
                            <a:schemeClr val="tx1"/>
                          </a:solidFill>
                          <a:effectLst/>
                          <a:latin typeface="+mn-lt"/>
                        </a:rPr>
                        <a:t>92.6</a:t>
                      </a:r>
                      <a:endParaRPr lang="en-GB" sz="800" b="0" i="0" u="none" strike="noStrike" dirty="0">
                        <a:solidFill>
                          <a:schemeClr val="tx1"/>
                        </a:solidFill>
                        <a:effectLst/>
                        <a:latin typeface="+mn-lt"/>
                      </a:endParaRPr>
                    </a:p>
                  </a:txBody>
                  <a:tcPr marL="0" marR="45720" marT="0" marB="0" anchor="ctr">
                    <a:noFill/>
                  </a:tcPr>
                </a:tc>
                <a:tc>
                  <a:txBody>
                    <a:bodyPr/>
                    <a:lstStyle/>
                    <a:p>
                      <a:pPr algn="r" fontAlgn="b"/>
                      <a:r>
                        <a:rPr lang="en-GB" sz="800" b="0" i="0" u="none" strike="noStrike" dirty="0">
                          <a:solidFill>
                            <a:schemeClr val="tx1"/>
                          </a:solidFill>
                          <a:effectLst/>
                          <a:latin typeface="+mn-lt"/>
                        </a:rPr>
                        <a:t>72.3</a:t>
                      </a:r>
                    </a:p>
                  </a:txBody>
                  <a:tcPr marL="0" marR="45720" marT="0" marB="0" anchor="ctr">
                    <a:noFill/>
                  </a:tcPr>
                </a:tc>
                <a:tc>
                  <a:txBody>
                    <a:bodyPr/>
                    <a:lstStyle/>
                    <a:p>
                      <a:pPr algn="r" fontAlgn="b"/>
                      <a:r>
                        <a:rPr lang="en-GB" sz="800" b="0" i="0" u="none" strike="noStrike" dirty="0">
                          <a:solidFill>
                            <a:schemeClr val="tx1"/>
                          </a:solidFill>
                          <a:effectLst/>
                          <a:latin typeface="+mn-lt"/>
                        </a:rPr>
                        <a:t>57.1</a:t>
                      </a:r>
                    </a:p>
                  </a:txBody>
                  <a:tcPr marL="0" marR="45720" marT="0" marB="0" anchor="ctr">
                    <a:noFill/>
                  </a:tcPr>
                </a:tc>
                <a:tc>
                  <a:txBody>
                    <a:bodyPr/>
                    <a:lstStyle/>
                    <a:p>
                      <a:pPr algn="r" fontAlgn="b"/>
                      <a:r>
                        <a:rPr lang="en-GB" sz="800" b="0" i="0" u="none" strike="noStrike" dirty="0">
                          <a:solidFill>
                            <a:schemeClr val="tx1"/>
                          </a:solidFill>
                          <a:effectLst/>
                          <a:latin typeface="+mn-lt"/>
                        </a:rPr>
                        <a:t>54.9</a:t>
                      </a:r>
                    </a:p>
                  </a:txBody>
                  <a:tcPr marL="0" marR="45720" marT="0" marB="0" anchor="ctr">
                    <a:noFill/>
                  </a:tcPr>
                </a:tc>
                <a:extLst>
                  <a:ext uri="{0D108BD9-81ED-4DB2-BD59-A6C34878D82A}">
                    <a16:rowId xmlns:a16="http://schemas.microsoft.com/office/drawing/2014/main" val="4171606088"/>
                  </a:ext>
                </a:extLst>
              </a:tr>
            </a:tbl>
          </a:graphicData>
        </a:graphic>
      </p:graphicFrame>
    </p:spTree>
    <p:extLst>
      <p:ext uri="{BB962C8B-B14F-4D97-AF65-F5344CB8AC3E}">
        <p14:creationId xmlns:p14="http://schemas.microsoft.com/office/powerpoint/2010/main" val="189536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812" y="657966"/>
            <a:ext cx="9052560" cy="521864"/>
          </a:xfrm>
        </p:spPr>
        <p:txBody>
          <a:bodyPr/>
          <a:lstStyle/>
          <a:p>
            <a:r>
              <a:rPr lang="en-US" dirty="0"/>
              <a:t>Let the Compounding Commence!</a:t>
            </a:r>
          </a:p>
        </p:txBody>
      </p:sp>
      <p:sp>
        <p:nvSpPr>
          <p:cNvPr id="14" name="Slide Number Placeholder 14">
            <a:extLst>
              <a:ext uri="{FF2B5EF4-FFF2-40B4-BE49-F238E27FC236}">
                <a16:creationId xmlns:a16="http://schemas.microsoft.com/office/drawing/2014/main" id="{8F33D129-1FF5-42ED-8B9E-6B38437C40AA}"/>
              </a:ext>
            </a:extLst>
          </p:cNvPr>
          <p:cNvSpPr>
            <a:spLocks noGrp="1"/>
          </p:cNvSpPr>
          <p:nvPr>
            <p:ph type="sldNum" sz="quarter" idx="12"/>
          </p:nvPr>
        </p:nvSpPr>
        <p:spPr/>
        <p:txBody>
          <a:bodyPr/>
          <a:lstStyle/>
          <a:p>
            <a:fld id="{66F6FF41-5833-4EBF-9145-362BCED2914A}" type="slidenum">
              <a:rPr lang="en-US" smtClean="0"/>
              <a:pPr/>
              <a:t>15</a:t>
            </a:fld>
            <a:endParaRPr lang="en-US" dirty="0"/>
          </a:p>
        </p:txBody>
      </p:sp>
      <p:pic>
        <p:nvPicPr>
          <p:cNvPr id="6" name="Picture Placeholder 5" descr="A black and red sign with white letters&#10;&#10;Description automatically generated">
            <a:extLst>
              <a:ext uri="{FF2B5EF4-FFF2-40B4-BE49-F238E27FC236}">
                <a16:creationId xmlns:a16="http://schemas.microsoft.com/office/drawing/2014/main" id="{D13B156C-025E-AECD-123B-2FDFBA70FC74}"/>
              </a:ext>
            </a:extLst>
          </p:cNvPr>
          <p:cNvPicPr>
            <a:picLocks noGrp="1" noChangeAspect="1"/>
          </p:cNvPicPr>
          <p:nvPr>
            <p:ph type="pic" sz="quarter" idx="13"/>
          </p:nvPr>
        </p:nvPicPr>
        <p:blipFill rotWithShape="1">
          <a:blip r:embed="rId3">
            <a:extLst>
              <a:ext uri="{28A0092B-C50C-407E-A947-70E740481C1C}">
                <a14:useLocalDpi xmlns:a14="http://schemas.microsoft.com/office/drawing/2010/main" val="0"/>
              </a:ext>
            </a:extLst>
          </a:blip>
          <a:srcRect t="-28401" b="-28401"/>
          <a:stretch/>
        </p:blipFill>
        <p:spPr/>
      </p:pic>
      <p:sp>
        <p:nvSpPr>
          <p:cNvPr id="25" name="Text Placeholder 5">
            <a:extLst>
              <a:ext uri="{FF2B5EF4-FFF2-40B4-BE49-F238E27FC236}">
                <a16:creationId xmlns:a16="http://schemas.microsoft.com/office/drawing/2014/main" id="{9D9570AD-1E60-413D-974B-A337233AFC74}"/>
              </a:ext>
            </a:extLst>
          </p:cNvPr>
          <p:cNvSpPr>
            <a:spLocks noGrp="1"/>
          </p:cNvSpPr>
          <p:nvPr>
            <p:ph type="body" sz="quarter" idx="15"/>
          </p:nvPr>
        </p:nvSpPr>
        <p:spPr/>
        <p:txBody>
          <a:bodyPr/>
          <a:lstStyle/>
          <a:p>
            <a:r>
              <a:rPr lang="en-US" dirty="0"/>
              <a:t>1. Laura Saunders, “Your Child Picked a College! Tee Up Your 529 Plan,” Wall Street Journal, May 5, 2023.</a:t>
            </a:r>
          </a:p>
          <a:p>
            <a:r>
              <a:rPr lang="en-US" dirty="0"/>
              <a:t>2. In US dollars. Based on S&amp;P 500 Index annual returns, 1926–2022. S&amp;P data © 2023 S&amp;P Dow Jones Indices LLC, a division of S&amp;P Global. All rights reserved. Indices are not available for direct investment; therefore, their performance does not reflect the expenses associated with the management of an actual portfolio.</a:t>
            </a:r>
          </a:p>
        </p:txBody>
      </p:sp>
      <p:sp>
        <p:nvSpPr>
          <p:cNvPr id="3" name="Text Placeholder 2"/>
          <p:cNvSpPr>
            <a:spLocks noGrp="1"/>
          </p:cNvSpPr>
          <p:nvPr>
            <p:ph type="body" sz="quarter" idx="18"/>
          </p:nvPr>
        </p:nvSpPr>
        <p:spPr>
          <a:xfrm>
            <a:off x="540289" y="2184230"/>
            <a:ext cx="8961120" cy="3873670"/>
          </a:xfrm>
        </p:spPr>
        <p:txBody>
          <a:bodyPr/>
          <a:lstStyle/>
          <a:p>
            <a:pPr>
              <a:lnSpc>
                <a:spcPct val="120000"/>
              </a:lnSpc>
            </a:pPr>
            <a:r>
              <a:rPr lang="en-US" sz="1000" dirty="0"/>
              <a:t>Every year, families and friends celebrate students who are graduating from colleges and universities. Parents beam with pride at their children’s accomplishments and exhale in relief now that the tuition bills have finally stopped. It’s a time when adults give a lot of advice, which is why I have one simple idea I want to pass along to this year’s graduating class that I hope you never forget. Parents, take note too, because with college out of the way, you can get back to focusing on retirement.</a:t>
            </a:r>
          </a:p>
          <a:p>
            <a:pPr>
              <a:lnSpc>
                <a:spcPct val="120000"/>
              </a:lnSpc>
            </a:pPr>
            <a:r>
              <a:rPr lang="en-US" sz="1000" dirty="0"/>
              <a:t>Let the compounding begin!</a:t>
            </a:r>
          </a:p>
          <a:p>
            <a:pPr>
              <a:lnSpc>
                <a:spcPct val="120000"/>
              </a:lnSpc>
            </a:pPr>
            <a:r>
              <a:rPr lang="en-US" sz="1000" dirty="0"/>
              <a:t>In case you didn’t come across this idea in an econ class, let me explain compounding simply. It’s the process by which the value of an investment increases over time as earnings or interest are reinvested. It’s the snowball effect but with money. Here’s an example.</a:t>
            </a:r>
          </a:p>
          <a:p>
            <a:pPr>
              <a:lnSpc>
                <a:spcPct val="120000"/>
              </a:lnSpc>
            </a:pPr>
            <a:r>
              <a:rPr lang="en-US" sz="1000" dirty="0"/>
              <a:t>If you’re a US investor and lucky enough to have up to $35,000 left over in your 529 college savings plan, you can roll it over into a Roth IRA starting in 2024, provided the account has been open at least 15 years.</a:t>
            </a:r>
            <a:r>
              <a:rPr lang="en-US" sz="1000" baseline="30000" dirty="0"/>
              <a:t>1</a:t>
            </a:r>
            <a:r>
              <a:rPr lang="en-US" sz="1000" dirty="0"/>
              <a:t> </a:t>
            </a:r>
          </a:p>
          <a:p>
            <a:pPr>
              <a:lnSpc>
                <a:spcPct val="120000"/>
              </a:lnSpc>
            </a:pPr>
            <a:endParaRPr lang="en-US" sz="1000" dirty="0"/>
          </a:p>
          <a:p>
            <a:pPr>
              <a:lnSpc>
                <a:spcPct val="120000"/>
              </a:lnSpc>
            </a:pPr>
            <a:endParaRPr lang="en-US" sz="1000" dirty="0"/>
          </a:p>
          <a:p>
            <a:pPr>
              <a:lnSpc>
                <a:spcPct val="120000"/>
              </a:lnSpc>
            </a:pPr>
            <a:r>
              <a:rPr lang="en-US" sz="1000" dirty="0"/>
              <a:t>If you don’t touch that $35,000 for 50 years, and the market averages a 10% annualized return, which is close to its long-term historical average, then guess how much you’ll have?</a:t>
            </a:r>
            <a:r>
              <a:rPr lang="en-US" sz="1000" baseline="30000" dirty="0"/>
              <a:t>2</a:t>
            </a:r>
            <a:endParaRPr lang="en-US" sz="1000" dirty="0"/>
          </a:p>
          <a:p>
            <a:pPr>
              <a:lnSpc>
                <a:spcPct val="120000"/>
              </a:lnSpc>
            </a:pPr>
            <a:r>
              <a:rPr lang="en-US" sz="1000" dirty="0"/>
              <a:t>A. $1,584,074</a:t>
            </a:r>
          </a:p>
          <a:p>
            <a:pPr>
              <a:lnSpc>
                <a:spcPct val="120000"/>
              </a:lnSpc>
            </a:pPr>
            <a:r>
              <a:rPr lang="en-US" sz="1000" dirty="0"/>
              <a:t>B. $2,551,167</a:t>
            </a:r>
          </a:p>
          <a:p>
            <a:pPr>
              <a:lnSpc>
                <a:spcPct val="120000"/>
              </a:lnSpc>
            </a:pPr>
            <a:r>
              <a:rPr lang="en-US" sz="1000" dirty="0"/>
              <a:t>C. $4,108,680</a:t>
            </a:r>
          </a:p>
          <a:p>
            <a:pPr>
              <a:lnSpc>
                <a:spcPct val="120000"/>
              </a:lnSpc>
            </a:pPr>
            <a:r>
              <a:rPr lang="en-US" sz="1000" dirty="0"/>
              <a:t>The answer is C. Over $4.1 million!</a:t>
            </a:r>
          </a:p>
          <a:p>
            <a:pPr>
              <a:lnSpc>
                <a:spcPct val="120000"/>
              </a:lnSpc>
            </a:pPr>
            <a:r>
              <a:rPr lang="en-US" sz="1000" dirty="0"/>
              <a:t>If you were to start this in your mid-20s and invest that same initial amount for only 45 years, you’d end up with B, or $2.6 million. That’s great, but not as great as C.</a:t>
            </a:r>
          </a:p>
          <a:p>
            <a:pPr>
              <a:lnSpc>
                <a:spcPct val="120000"/>
              </a:lnSpc>
            </a:pPr>
            <a:r>
              <a:rPr lang="en-US" sz="1000" dirty="0"/>
              <a:t>If you do it for 40 years, you’ll end up with A, or $1.6 million. Also good, but, you know, not C.</a:t>
            </a:r>
          </a:p>
        </p:txBody>
      </p:sp>
      <p:sp>
        <p:nvSpPr>
          <p:cNvPr id="4" name="Text Placeholder 3"/>
          <p:cNvSpPr>
            <a:spLocks noGrp="1"/>
          </p:cNvSpPr>
          <p:nvPr>
            <p:ph type="body" sz="quarter" idx="14"/>
          </p:nvPr>
        </p:nvSpPr>
        <p:spPr>
          <a:xfrm>
            <a:off x="529813" y="1067438"/>
            <a:ext cx="8823326" cy="346075"/>
          </a:xfrm>
        </p:spPr>
        <p:txBody>
          <a:bodyPr/>
          <a:lstStyle/>
          <a:p>
            <a:r>
              <a:rPr lang="en-US" dirty="0"/>
              <a:t>Second quarter 2023</a:t>
            </a:r>
          </a:p>
          <a:p>
            <a:r>
              <a:rPr lang="en-US" dirty="0"/>
              <a:t>David Booth, Executive Chairman and Founder, Dimensional Fund Advisors</a:t>
            </a:r>
          </a:p>
        </p:txBody>
      </p:sp>
    </p:spTree>
    <p:extLst>
      <p:ext uri="{BB962C8B-B14F-4D97-AF65-F5344CB8AC3E}">
        <p14:creationId xmlns:p14="http://schemas.microsoft.com/office/powerpoint/2010/main" val="35776987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812" y="657966"/>
            <a:ext cx="9052560" cy="521864"/>
          </a:xfrm>
        </p:spPr>
        <p:txBody>
          <a:bodyPr/>
          <a:lstStyle/>
          <a:p>
            <a:r>
              <a:rPr lang="en-US" dirty="0"/>
              <a:t>Let the Compounding Commence!</a:t>
            </a:r>
          </a:p>
        </p:txBody>
      </p:sp>
      <p:sp>
        <p:nvSpPr>
          <p:cNvPr id="14" name="Slide Number Placeholder 14">
            <a:extLst>
              <a:ext uri="{FF2B5EF4-FFF2-40B4-BE49-F238E27FC236}">
                <a16:creationId xmlns:a16="http://schemas.microsoft.com/office/drawing/2014/main" id="{8F33D129-1FF5-42ED-8B9E-6B38437C40AA}"/>
              </a:ext>
            </a:extLst>
          </p:cNvPr>
          <p:cNvSpPr>
            <a:spLocks noGrp="1"/>
          </p:cNvSpPr>
          <p:nvPr>
            <p:ph type="sldNum" sz="quarter" idx="12"/>
          </p:nvPr>
        </p:nvSpPr>
        <p:spPr/>
        <p:txBody>
          <a:bodyPr/>
          <a:lstStyle/>
          <a:p>
            <a:fld id="{66F6FF41-5833-4EBF-9145-362BCED2914A}" type="slidenum">
              <a:rPr lang="en-US" smtClean="0"/>
              <a:pPr/>
              <a:t>16</a:t>
            </a:fld>
            <a:endParaRPr lang="en-US" dirty="0"/>
          </a:p>
        </p:txBody>
      </p:sp>
      <p:pic>
        <p:nvPicPr>
          <p:cNvPr id="7" name="Picture Placeholder 6" descr="A black and red sign with white letters&#10;&#10;Description automatically generated">
            <a:extLst>
              <a:ext uri="{FF2B5EF4-FFF2-40B4-BE49-F238E27FC236}">
                <a16:creationId xmlns:a16="http://schemas.microsoft.com/office/drawing/2014/main" id="{3B2A6D37-D064-2A1A-1B63-E1FE5B7D7E35}"/>
              </a:ext>
            </a:extLst>
          </p:cNvPr>
          <p:cNvPicPr>
            <a:picLocks noGrp="1" noChangeAspect="1"/>
          </p:cNvPicPr>
          <p:nvPr>
            <p:ph type="pic" sz="quarter" idx="13"/>
          </p:nvPr>
        </p:nvPicPr>
        <p:blipFill rotWithShape="1">
          <a:blip r:embed="rId3">
            <a:extLst>
              <a:ext uri="{28A0092B-C50C-407E-A947-70E740481C1C}">
                <a14:useLocalDpi xmlns:a14="http://schemas.microsoft.com/office/drawing/2010/main" val="0"/>
              </a:ext>
            </a:extLst>
          </a:blip>
          <a:srcRect t="-28401" b="-28401"/>
          <a:stretch/>
        </p:blipFill>
        <p:spPr/>
      </p:pic>
      <p:sp>
        <p:nvSpPr>
          <p:cNvPr id="25" name="Text Placeholder 5">
            <a:extLst>
              <a:ext uri="{FF2B5EF4-FFF2-40B4-BE49-F238E27FC236}">
                <a16:creationId xmlns:a16="http://schemas.microsoft.com/office/drawing/2014/main" id="{9D9570AD-1E60-413D-974B-A337233AFC74}"/>
              </a:ext>
            </a:extLst>
          </p:cNvPr>
          <p:cNvSpPr>
            <a:spLocks noGrp="1"/>
          </p:cNvSpPr>
          <p:nvPr>
            <p:ph type="body" sz="quarter" idx="15"/>
          </p:nvPr>
        </p:nvSpPr>
        <p:spPr/>
        <p:txBody>
          <a:bodyPr/>
          <a:lstStyle/>
          <a:p>
            <a:r>
              <a:rPr lang="en-US" b="1" dirty="0"/>
              <a:t>Investments involve risks. The investment return and principal value of an investment may fluctuate so that an investor’s shares, when redeemed, may be worth more or less than their original value. Past performance is not a guarantee of future results. There is no guarantee strategies will be successful.</a:t>
            </a:r>
          </a:p>
          <a:p>
            <a:r>
              <a:rPr lang="en-US" dirty="0"/>
              <a:t>The investment approach discussed does not assure a positive return or a positive investment experience. There are numerous ways of approaching investing, only one of which is presented here, which may not be appropriate for every individual. 529 Plans are tax-advantaged savings plans available in the United States that are designed to help pay for education. Eugene </a:t>
            </a:r>
            <a:r>
              <a:rPr lang="en-US" dirty="0" err="1"/>
              <a:t>Fama</a:t>
            </a:r>
            <a:r>
              <a:rPr lang="en-US" dirty="0"/>
              <a:t> is a member of the Board of Directors for and provides consulting services to Dimensional Fund Advisors LP. The information in this material is intended for the recipient’s background information and use only. It is provided in good faith and without any warranty or representation as to accuracy or completeness. Information and opinions presented in this material have been obtained or derived from sources believed by Dimensional to be reliable, and Dimensional has reasonable grounds to believe that all factual information herein is true as at the date of this material. It does not constitute investment advice, a recommendation, or an offer of any services or products for sale and is not intended to provide a sufficient basis on which to make an investment decision. Before acting on any information in this document, you should consider whether it is appropriate for your particular circumstances and, if appropriate, seek professional advice. It is the responsibility of any persons wishing to make a purchase to inform themselves of and observe all applicable laws and regulations. Unauthorized reproduction or transmission of this material is strictly prohibited. Dimensional accepts no responsibility for loss arising from the use of the information contained herein. This material is not directed at any person in any jurisdiction where the availability of this material is prohibited or would subject Dimensional or its products or services to any registration, licensing, or other such legal requirements within the jurisdiction. “Dimensional” refers to the Dimensional separate but affiliated entities generally, rather than to one particular entity. These entities are Dimensional Fund Advisors LP, Dimensional Fund Advisors Ltd., Dimensional Ireland Limited, DFA Australia Limited, Dimensional Fund Advisors Canada ULC, Dimensional Fund Advisors Pte. Ltd., Dimensional Japan Ltd. and Dimensional Hong Kong Limited. Dimensional Hong Kong Limited is licensed by the Securities and Futures Commission to conduct Type 1 (dealing in securities) regulated activities only and does not provide asset management services..</a:t>
            </a:r>
          </a:p>
          <a:p>
            <a:r>
              <a:rPr lang="en-US" dirty="0"/>
              <a:t>Dimensional Fund Advisors LP is an investment advisor registered with the Securities and Exchange Commission.</a:t>
            </a:r>
          </a:p>
          <a:p>
            <a:r>
              <a:rPr lang="en-US" dirty="0"/>
              <a:t>Investment products: • Not FDIC Insured • Not Bank Guaranteed • May Lose Value • Dimensional Fund Advisors does not have any bank affiliates.</a:t>
            </a:r>
          </a:p>
        </p:txBody>
      </p:sp>
      <p:sp>
        <p:nvSpPr>
          <p:cNvPr id="3" name="Text Placeholder 2"/>
          <p:cNvSpPr>
            <a:spLocks noGrp="1"/>
          </p:cNvSpPr>
          <p:nvPr>
            <p:ph type="body" sz="quarter" idx="18"/>
          </p:nvPr>
        </p:nvSpPr>
        <p:spPr>
          <a:xfrm>
            <a:off x="540289" y="2184229"/>
            <a:ext cx="8961120" cy="2254421"/>
          </a:xfrm>
        </p:spPr>
        <p:txBody>
          <a:bodyPr/>
          <a:lstStyle/>
          <a:p>
            <a:pPr>
              <a:lnSpc>
                <a:spcPct val="120000"/>
              </a:lnSpc>
            </a:pPr>
            <a:r>
              <a:rPr lang="en-US" sz="1000" dirty="0"/>
              <a:t>Another benefit of compounding is that it can help you pursue financial goals along the way, like making a down payment on a home. But don’t worry if you spent your whole college fund or took out student loans. Start with a little and get in the habit of adding when you can. As you can see from this snowballing, having a lot of time can help make up for not having a lot of money.</a:t>
            </a:r>
          </a:p>
          <a:p>
            <a:pPr>
              <a:lnSpc>
                <a:spcPct val="120000"/>
              </a:lnSpc>
            </a:pPr>
            <a:r>
              <a:rPr lang="en-US" sz="1000" dirty="0"/>
              <a:t>In addition to increasing the value of your investments, compounding can also be a valuable force in life. For example, you’ve made an investment in time and money over the last few years that may have an enormous effect on the rest of your life. How much money are we talking about? College graduates, on average, earn 84% more than those with a high-school education, and that adds up to an extra $1.2 million over a lifetime.</a:t>
            </a:r>
            <a:r>
              <a:rPr lang="en-US" sz="1000" baseline="30000" dirty="0"/>
              <a:t>3</a:t>
            </a:r>
            <a:r>
              <a:rPr lang="en-US" sz="1000" dirty="0"/>
              <a:t> Parents, I hope you’re feeling a little better about your investment too.</a:t>
            </a:r>
          </a:p>
          <a:p>
            <a:pPr>
              <a:lnSpc>
                <a:spcPct val="120000"/>
              </a:lnSpc>
            </a:pPr>
            <a:r>
              <a:rPr lang="en-US" sz="1000" dirty="0"/>
              <a:t>But it’s more than just money. When you get to be like me, someone who graduated from college more than 50 years ago, you see that you are the result of the compounding of your life’s decisions, both good and bad. It’s hard to quantify exactly, but it’s sure there. For example, in graduate school, I decided I didn’t want to be a professor. That one decision continues to have a profound impact on the rest of my life. Instead, I started a company with the people I met in graduate school. Four decades later, I’m still working with some of them. I even got to go watch my former professor and current colleague Eugene </a:t>
            </a:r>
            <a:r>
              <a:rPr lang="en-US" sz="1000" dirty="0" err="1"/>
              <a:t>Fama</a:t>
            </a:r>
            <a:r>
              <a:rPr lang="en-US" sz="1000" dirty="0"/>
              <a:t> receive a Nobel Prize in Economic Sciences. That was not on my bingo card when I graduated from college. Life is full of surprises, and many of them can come from how your decisions compound over decades.</a:t>
            </a:r>
          </a:p>
          <a:p>
            <a:pPr>
              <a:lnSpc>
                <a:spcPct val="120000"/>
              </a:lnSpc>
            </a:pPr>
            <a:r>
              <a:rPr lang="en-US" sz="1000" dirty="0"/>
              <a:t>So, start rolling your snowball, both in life and in investing. Let the compounding commence!</a:t>
            </a:r>
          </a:p>
        </p:txBody>
      </p:sp>
      <p:sp>
        <p:nvSpPr>
          <p:cNvPr id="4" name="Text Placeholder 3"/>
          <p:cNvSpPr>
            <a:spLocks noGrp="1"/>
          </p:cNvSpPr>
          <p:nvPr>
            <p:ph type="body" sz="quarter" idx="14"/>
          </p:nvPr>
        </p:nvSpPr>
        <p:spPr>
          <a:xfrm>
            <a:off x="529813" y="1067438"/>
            <a:ext cx="8823326" cy="346075"/>
          </a:xfrm>
        </p:spPr>
        <p:txBody>
          <a:bodyPr/>
          <a:lstStyle/>
          <a:p>
            <a:r>
              <a:rPr lang="en-US" dirty="0"/>
              <a:t>(continued from page 15)</a:t>
            </a:r>
          </a:p>
        </p:txBody>
      </p:sp>
      <p:sp>
        <p:nvSpPr>
          <p:cNvPr id="5" name="Text Placeholder 5">
            <a:extLst>
              <a:ext uri="{FF2B5EF4-FFF2-40B4-BE49-F238E27FC236}">
                <a16:creationId xmlns:a16="http://schemas.microsoft.com/office/drawing/2014/main" id="{46CC43DE-58BA-DECE-3D65-92188989EB50}"/>
              </a:ext>
            </a:extLst>
          </p:cNvPr>
          <p:cNvSpPr txBox="1">
            <a:spLocks/>
          </p:cNvSpPr>
          <p:nvPr/>
        </p:nvSpPr>
        <p:spPr>
          <a:xfrm>
            <a:off x="529812" y="5295900"/>
            <a:ext cx="8529320" cy="190646"/>
          </a:xfrm>
          <a:prstGeom prst="rect">
            <a:avLst/>
          </a:prstGeom>
        </p:spPr>
        <p:txBody>
          <a:bodyPr vert="horz" lIns="91388" tIns="0" rIns="91388" bIns="0" rtlCol="0" anchor="b">
            <a:noAutofit/>
          </a:bodyPr>
          <a:lstStyle>
            <a:lvl1pPr marL="0" indent="0" algn="l" defTabSz="1018228" rtl="0" eaLnBrk="1" latinLnBrk="0" hangingPunct="1">
              <a:spcBef>
                <a:spcPts val="0"/>
              </a:spcBef>
              <a:buFont typeface="Arial" pitchFamily="34" charset="0"/>
              <a:buNone/>
              <a:defRPr sz="800" kern="1200">
                <a:solidFill>
                  <a:schemeClr val="tx1">
                    <a:lumMod val="65000"/>
                    <a:lumOff val="35000"/>
                  </a:schemeClr>
                </a:solidFill>
                <a:latin typeface="Arial Narrow" pitchFamily="34" charset="0"/>
                <a:ea typeface="+mn-ea"/>
                <a:cs typeface="Arial" pitchFamily="34" charset="0"/>
              </a:defRPr>
            </a:lvl1pPr>
            <a:lvl2pPr marL="509115"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2pPr>
            <a:lvl3pPr marL="1018229"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3pPr>
            <a:lvl4pPr marL="1527344"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4pPr>
            <a:lvl5pPr marL="2036458"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r>
              <a:rPr lang="en-US" dirty="0"/>
              <a:t>3. “How Does a College Degree Improve Graduates’ Employment and Earnings Potential?”, Association of Public and Land-Grant Universities.</a:t>
            </a:r>
          </a:p>
        </p:txBody>
      </p:sp>
    </p:spTree>
    <p:extLst>
      <p:ext uri="{BB962C8B-B14F-4D97-AF65-F5344CB8AC3E}">
        <p14:creationId xmlns:p14="http://schemas.microsoft.com/office/powerpoint/2010/main" val="3270371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287" y="648441"/>
            <a:ext cx="9052560" cy="521864"/>
          </a:xfrm>
        </p:spPr>
        <p:txBody>
          <a:bodyPr/>
          <a:lstStyle/>
          <a:p>
            <a:r>
              <a:rPr lang="en-US" dirty="0"/>
              <a:t>Quarterly Market Review</a:t>
            </a:r>
          </a:p>
        </p:txBody>
      </p:sp>
      <p:sp>
        <p:nvSpPr>
          <p:cNvPr id="3" name="Slide Number Placeholder 2"/>
          <p:cNvSpPr>
            <a:spLocks noGrp="1"/>
          </p:cNvSpPr>
          <p:nvPr>
            <p:ph type="sldNum" sz="quarter" idx="12"/>
          </p:nvPr>
        </p:nvSpPr>
        <p:spPr/>
        <p:txBody>
          <a:bodyPr/>
          <a:lstStyle/>
          <a:p>
            <a:fld id="{66F6FF41-5833-4EBF-9145-362BCED2914A}" type="slidenum">
              <a:rPr lang="en-US" smtClean="0"/>
              <a:pPr/>
              <a:t>2</a:t>
            </a:fld>
            <a:endParaRPr lang="en-US" dirty="0"/>
          </a:p>
        </p:txBody>
      </p:sp>
      <p:pic>
        <p:nvPicPr>
          <p:cNvPr id="7" name="Picture Placeholder 6" descr="A black and red sign with white letters&#10;&#10;Description automatically generated">
            <a:extLst>
              <a:ext uri="{FF2B5EF4-FFF2-40B4-BE49-F238E27FC236}">
                <a16:creationId xmlns:a16="http://schemas.microsoft.com/office/drawing/2014/main" id="{A676C8F5-06A5-C237-1CEA-6A7471357BF8}"/>
              </a:ext>
            </a:extLst>
          </p:cNvPr>
          <p:cNvPicPr>
            <a:picLocks noGrp="1" noChangeAspect="1"/>
          </p:cNvPicPr>
          <p:nvPr>
            <p:ph type="pic" sz="quarter" idx="13"/>
          </p:nvPr>
        </p:nvPicPr>
        <p:blipFill rotWithShape="1">
          <a:blip r:embed="rId3">
            <a:extLst>
              <a:ext uri="{28A0092B-C50C-407E-A947-70E740481C1C}">
                <a14:useLocalDpi xmlns:a14="http://schemas.microsoft.com/office/drawing/2010/main" val="0"/>
              </a:ext>
            </a:extLst>
          </a:blip>
          <a:srcRect t="-28401" b="-28401"/>
          <a:stretch/>
        </p:blipFill>
        <p:spPr/>
      </p:pic>
      <p:sp>
        <p:nvSpPr>
          <p:cNvPr id="6" name="Text Placeholder 5"/>
          <p:cNvSpPr>
            <a:spLocks noGrp="1"/>
          </p:cNvSpPr>
          <p:nvPr>
            <p:ph type="body" sz="quarter" idx="14"/>
          </p:nvPr>
        </p:nvSpPr>
        <p:spPr>
          <a:xfrm>
            <a:off x="520288" y="1057913"/>
            <a:ext cx="8823326" cy="346075"/>
          </a:xfrm>
        </p:spPr>
        <p:txBody>
          <a:bodyPr/>
          <a:lstStyle/>
          <a:p>
            <a:r>
              <a:rPr lang="en-US" dirty="0">
                <a:highlight>
                  <a:srgbClr val="FFFFFF"/>
                </a:highlight>
              </a:rPr>
              <a:t>Second quarter 2023</a:t>
            </a:r>
          </a:p>
        </p:txBody>
      </p:sp>
      <p:sp>
        <p:nvSpPr>
          <p:cNvPr id="14" name="Text Placeholder 13"/>
          <p:cNvSpPr>
            <a:spLocks noGrp="1"/>
          </p:cNvSpPr>
          <p:nvPr>
            <p:ph type="body" sz="quarter" idx="17"/>
          </p:nvPr>
        </p:nvSpPr>
        <p:spPr>
          <a:xfrm>
            <a:off x="4702811" y="1738848"/>
            <a:ext cx="3850640" cy="5205079"/>
          </a:xfrm>
        </p:spPr>
        <p:txBody>
          <a:bodyPr/>
          <a:lstStyle/>
          <a:p>
            <a:pPr>
              <a:lnSpc>
                <a:spcPct val="130000"/>
              </a:lnSpc>
              <a:spcBef>
                <a:spcPts val="1000"/>
              </a:spcBef>
            </a:pPr>
            <a:r>
              <a:rPr lang="en-US" dirty="0"/>
              <a:t>Overview:</a:t>
            </a:r>
          </a:p>
          <a:p>
            <a:pPr lvl="1">
              <a:lnSpc>
                <a:spcPct val="100000"/>
              </a:lnSpc>
              <a:spcBef>
                <a:spcPts val="1100"/>
              </a:spcBef>
            </a:pPr>
            <a:r>
              <a:rPr lang="en-US" dirty="0"/>
              <a:t>Market Summary</a:t>
            </a:r>
          </a:p>
          <a:p>
            <a:pPr lvl="1">
              <a:lnSpc>
                <a:spcPct val="100000"/>
              </a:lnSpc>
              <a:spcBef>
                <a:spcPts val="1100"/>
              </a:spcBef>
            </a:pPr>
            <a:r>
              <a:rPr lang="en-US" dirty="0"/>
              <a:t>World Stock Market Performance	</a:t>
            </a:r>
          </a:p>
          <a:p>
            <a:pPr lvl="1">
              <a:lnSpc>
                <a:spcPct val="100000"/>
              </a:lnSpc>
              <a:spcBef>
                <a:spcPts val="1100"/>
              </a:spcBef>
            </a:pPr>
            <a:r>
              <a:rPr lang="en-US" dirty="0"/>
              <a:t>US Stocks	</a:t>
            </a:r>
          </a:p>
          <a:p>
            <a:pPr lvl="1">
              <a:lnSpc>
                <a:spcPct val="100000"/>
              </a:lnSpc>
              <a:spcBef>
                <a:spcPts val="1100"/>
              </a:spcBef>
            </a:pPr>
            <a:r>
              <a:rPr lang="en-US" dirty="0"/>
              <a:t>International Developed Stocks</a:t>
            </a:r>
          </a:p>
          <a:p>
            <a:pPr lvl="1">
              <a:lnSpc>
                <a:spcPct val="100000"/>
              </a:lnSpc>
              <a:spcBef>
                <a:spcPts val="1100"/>
              </a:spcBef>
            </a:pPr>
            <a:r>
              <a:rPr lang="en-US" dirty="0"/>
              <a:t>Emerging Markets Stocks</a:t>
            </a:r>
          </a:p>
          <a:p>
            <a:pPr lvl="1">
              <a:lnSpc>
                <a:spcPct val="100000"/>
              </a:lnSpc>
              <a:spcBef>
                <a:spcPts val="1100"/>
              </a:spcBef>
            </a:pPr>
            <a:r>
              <a:rPr lang="en-US" dirty="0"/>
              <a:t>Country Returns</a:t>
            </a:r>
          </a:p>
          <a:p>
            <a:pPr lvl="1">
              <a:lnSpc>
                <a:spcPct val="100000"/>
              </a:lnSpc>
              <a:spcBef>
                <a:spcPts val="1100"/>
              </a:spcBef>
            </a:pPr>
            <a:r>
              <a:rPr lang="en-US" dirty="0"/>
              <a:t>Real Estate Investment Trusts (REITs)</a:t>
            </a:r>
          </a:p>
          <a:p>
            <a:pPr lvl="1">
              <a:lnSpc>
                <a:spcPct val="100000"/>
              </a:lnSpc>
              <a:spcBef>
                <a:spcPts val="1100"/>
              </a:spcBef>
            </a:pPr>
            <a:r>
              <a:rPr lang="en-US" dirty="0"/>
              <a:t>Commodities</a:t>
            </a:r>
          </a:p>
          <a:p>
            <a:pPr lvl="1">
              <a:lnSpc>
                <a:spcPct val="100000"/>
              </a:lnSpc>
              <a:spcBef>
                <a:spcPts val="1100"/>
              </a:spcBef>
            </a:pPr>
            <a:r>
              <a:rPr lang="en-US" dirty="0"/>
              <a:t>Fixed Income 	</a:t>
            </a:r>
          </a:p>
          <a:p>
            <a:pPr lvl="1">
              <a:lnSpc>
                <a:spcPct val="100000"/>
              </a:lnSpc>
              <a:spcBef>
                <a:spcPts val="1100"/>
              </a:spcBef>
            </a:pPr>
            <a:r>
              <a:rPr lang="en-US" dirty="0"/>
              <a:t>Global Fixed Income 	</a:t>
            </a:r>
          </a:p>
          <a:p>
            <a:pPr lvl="1">
              <a:lnSpc>
                <a:spcPct val="100000"/>
              </a:lnSpc>
              <a:spcBef>
                <a:spcPts val="1100"/>
              </a:spcBef>
            </a:pPr>
            <a:r>
              <a:rPr lang="en-US" dirty="0"/>
              <a:t>Quarterly Topic: Let the Compounding Commence!</a:t>
            </a:r>
          </a:p>
        </p:txBody>
      </p:sp>
      <p:sp>
        <p:nvSpPr>
          <p:cNvPr id="33" name="Text Placeholder 32"/>
          <p:cNvSpPr>
            <a:spLocks noGrp="1"/>
          </p:cNvSpPr>
          <p:nvPr>
            <p:ph type="body" sz="quarter" idx="18"/>
          </p:nvPr>
        </p:nvSpPr>
        <p:spPr>
          <a:xfrm>
            <a:off x="540295" y="1819078"/>
            <a:ext cx="3642042" cy="4808538"/>
          </a:xfrm>
        </p:spPr>
        <p:txBody>
          <a:bodyPr/>
          <a:lstStyle/>
          <a:p>
            <a:r>
              <a:rPr lang="en-US" dirty="0"/>
              <a:t>This report features world capital market performance and a timeline of events for the past quarter. It begins with a global overview, then features the returns of stock and bond asset classes in the US and international markets. The report concludes with a quarterly topic.</a:t>
            </a:r>
          </a:p>
          <a:p>
            <a:endParaRPr lang="en-US" dirty="0"/>
          </a:p>
        </p:txBody>
      </p:sp>
    </p:spTree>
    <p:extLst>
      <p:ext uri="{BB962C8B-B14F-4D97-AF65-F5344CB8AC3E}">
        <p14:creationId xmlns:p14="http://schemas.microsoft.com/office/powerpoint/2010/main" val="2860829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Table 6">
            <a:extLst>
              <a:ext uri="{FF2B5EF4-FFF2-40B4-BE49-F238E27FC236}">
                <a16:creationId xmlns:a16="http://schemas.microsoft.com/office/drawing/2014/main" id="{E16D59B7-3272-4C13-8DCA-0BA7E9F3767F}"/>
              </a:ext>
            </a:extLst>
          </p:cNvPr>
          <p:cNvGraphicFramePr>
            <a:graphicFrameLocks noGrp="1"/>
          </p:cNvGraphicFramePr>
          <p:nvPr>
            <p:extLst>
              <p:ext uri="{D42A27DB-BD31-4B8C-83A1-F6EECF244321}">
                <p14:modId xmlns:p14="http://schemas.microsoft.com/office/powerpoint/2010/main" val="2137908688"/>
              </p:ext>
            </p:extLst>
          </p:nvPr>
        </p:nvGraphicFramePr>
        <p:xfrm>
          <a:off x="609600" y="1974811"/>
          <a:ext cx="8839198" cy="4631845"/>
        </p:xfrm>
        <a:graphic>
          <a:graphicData uri="http://schemas.openxmlformats.org/drawingml/2006/table">
            <a:tbl>
              <a:tblPr firstRow="1" bandRow="1">
                <a:tableStyleId>{2D5ABB26-0587-4C30-8999-92F81FD0307C}</a:tableStyleId>
              </a:tblPr>
              <a:tblGrid>
                <a:gridCol w="1781763">
                  <a:extLst>
                    <a:ext uri="{9D8B030D-6E8A-4147-A177-3AD203B41FA5}">
                      <a16:colId xmlns:a16="http://schemas.microsoft.com/office/drawing/2014/main" val="1535697821"/>
                    </a:ext>
                  </a:extLst>
                </a:gridCol>
                <a:gridCol w="1147050">
                  <a:extLst>
                    <a:ext uri="{9D8B030D-6E8A-4147-A177-3AD203B41FA5}">
                      <a16:colId xmlns:a16="http://schemas.microsoft.com/office/drawing/2014/main" val="3722691688"/>
                    </a:ext>
                  </a:extLst>
                </a:gridCol>
                <a:gridCol w="1147050">
                  <a:extLst>
                    <a:ext uri="{9D8B030D-6E8A-4147-A177-3AD203B41FA5}">
                      <a16:colId xmlns:a16="http://schemas.microsoft.com/office/drawing/2014/main" val="1511499536"/>
                    </a:ext>
                  </a:extLst>
                </a:gridCol>
                <a:gridCol w="1147050">
                  <a:extLst>
                    <a:ext uri="{9D8B030D-6E8A-4147-A177-3AD203B41FA5}">
                      <a16:colId xmlns:a16="http://schemas.microsoft.com/office/drawing/2014/main" val="3970493082"/>
                    </a:ext>
                  </a:extLst>
                </a:gridCol>
                <a:gridCol w="1147050">
                  <a:extLst>
                    <a:ext uri="{9D8B030D-6E8A-4147-A177-3AD203B41FA5}">
                      <a16:colId xmlns:a16="http://schemas.microsoft.com/office/drawing/2014/main" val="1761197817"/>
                    </a:ext>
                  </a:extLst>
                </a:gridCol>
                <a:gridCol w="208280">
                  <a:extLst>
                    <a:ext uri="{9D8B030D-6E8A-4147-A177-3AD203B41FA5}">
                      <a16:colId xmlns:a16="http://schemas.microsoft.com/office/drawing/2014/main" val="685345922"/>
                    </a:ext>
                  </a:extLst>
                </a:gridCol>
                <a:gridCol w="1130763">
                  <a:extLst>
                    <a:ext uri="{9D8B030D-6E8A-4147-A177-3AD203B41FA5}">
                      <a16:colId xmlns:a16="http://schemas.microsoft.com/office/drawing/2014/main" val="3406411067"/>
                    </a:ext>
                  </a:extLst>
                </a:gridCol>
                <a:gridCol w="1130192">
                  <a:extLst>
                    <a:ext uri="{9D8B030D-6E8A-4147-A177-3AD203B41FA5}">
                      <a16:colId xmlns:a16="http://schemas.microsoft.com/office/drawing/2014/main" val="2190678673"/>
                    </a:ext>
                  </a:extLst>
                </a:gridCol>
              </a:tblGrid>
              <a:tr h="462888">
                <a:tc>
                  <a:txBody>
                    <a:bodyPr/>
                    <a:lstStyle/>
                    <a:p>
                      <a:endParaRPr lang="en-US" sz="1200" dirty="0"/>
                    </a:p>
                  </a:txBody>
                  <a:tcPr/>
                </a:tc>
                <a:tc>
                  <a:txBody>
                    <a:bodyPr/>
                    <a:lstStyle/>
                    <a:p>
                      <a:pPr algn="ctr"/>
                      <a:r>
                        <a:rPr lang="en-US" sz="900">
                          <a:solidFill>
                            <a:schemeClr val="tx1"/>
                          </a:solidFill>
                        </a:rPr>
                        <a:t>US Stock</a:t>
                      </a:r>
                    </a:p>
                    <a:p>
                      <a:pPr algn="ctr"/>
                      <a:r>
                        <a:rPr lang="en-US" sz="900">
                          <a:solidFill>
                            <a:schemeClr val="tx1"/>
                          </a:solidFill>
                        </a:rPr>
                        <a:t>Market</a:t>
                      </a:r>
                      <a:endParaRPr lang="en-US" sz="900" dirty="0">
                        <a:solidFill>
                          <a:schemeClr val="tx1"/>
                        </a:solidFill>
                      </a:endParaRPr>
                    </a:p>
                  </a:txBody>
                  <a:tcPr anchor="b"/>
                </a:tc>
                <a:tc>
                  <a:txBody>
                    <a:bodyPr/>
                    <a:lstStyle/>
                    <a:p>
                      <a:pPr algn="ctr"/>
                      <a:r>
                        <a:rPr lang="en-US" sz="900">
                          <a:solidFill>
                            <a:schemeClr val="tx1"/>
                          </a:solidFill>
                        </a:rPr>
                        <a:t>International Developed Stocks</a:t>
                      </a:r>
                      <a:endParaRPr lang="en-US" sz="900" dirty="0">
                        <a:solidFill>
                          <a:schemeClr val="tx1"/>
                        </a:solidFill>
                      </a:endParaRPr>
                    </a:p>
                  </a:txBody>
                  <a:tcPr anchor="b"/>
                </a:tc>
                <a:tc>
                  <a:txBody>
                    <a:bodyPr/>
                    <a:lstStyle/>
                    <a:p>
                      <a:pPr algn="ctr"/>
                      <a:r>
                        <a:rPr lang="en-US" sz="900">
                          <a:solidFill>
                            <a:schemeClr val="tx1"/>
                          </a:solidFill>
                        </a:rPr>
                        <a:t>Emerging</a:t>
                      </a:r>
                    </a:p>
                    <a:p>
                      <a:pPr algn="ctr"/>
                      <a:r>
                        <a:rPr lang="en-US" sz="900">
                          <a:solidFill>
                            <a:schemeClr val="tx1"/>
                          </a:solidFill>
                        </a:rPr>
                        <a:t>Markets Stocks</a:t>
                      </a:r>
                      <a:endParaRPr lang="en-US" sz="900" dirty="0">
                        <a:solidFill>
                          <a:schemeClr val="tx1"/>
                        </a:solidFill>
                      </a:endParaRPr>
                    </a:p>
                  </a:txBody>
                  <a:tcPr anchor="b"/>
                </a:tc>
                <a:tc>
                  <a:txBody>
                    <a:bodyPr/>
                    <a:lstStyle/>
                    <a:p>
                      <a:pPr algn="ctr"/>
                      <a:r>
                        <a:rPr lang="en-US" sz="900">
                          <a:solidFill>
                            <a:schemeClr val="tx1"/>
                          </a:solidFill>
                        </a:rPr>
                        <a:t>Global</a:t>
                      </a:r>
                    </a:p>
                    <a:p>
                      <a:pPr algn="ctr"/>
                      <a:r>
                        <a:rPr lang="en-US" sz="900">
                          <a:solidFill>
                            <a:schemeClr val="tx1"/>
                          </a:solidFill>
                        </a:rPr>
                        <a:t>Real Estate</a:t>
                      </a:r>
                      <a:endParaRPr lang="en-US" sz="900" dirty="0">
                        <a:solidFill>
                          <a:schemeClr val="tx1"/>
                        </a:solidFill>
                      </a:endParaRPr>
                    </a:p>
                  </a:txBody>
                  <a:tcPr anchor="b"/>
                </a:tc>
                <a:tc>
                  <a:txBody>
                    <a:bodyPr/>
                    <a:lstStyle/>
                    <a:p>
                      <a:pPr algn="ctr"/>
                      <a:endParaRPr lang="en-US" sz="900" dirty="0">
                        <a:solidFill>
                          <a:schemeClr val="tx1"/>
                        </a:solidFill>
                      </a:endParaRPr>
                    </a:p>
                  </a:txBody>
                  <a:tcPr anchor="b"/>
                </a:tc>
                <a:tc>
                  <a:txBody>
                    <a:bodyPr/>
                    <a:lstStyle/>
                    <a:p>
                      <a:pPr algn="ctr"/>
                      <a:r>
                        <a:rPr lang="en-US" sz="900">
                          <a:solidFill>
                            <a:schemeClr val="tx1"/>
                          </a:solidFill>
                        </a:rPr>
                        <a:t>US Bond </a:t>
                      </a:r>
                    </a:p>
                    <a:p>
                      <a:pPr algn="ctr"/>
                      <a:r>
                        <a:rPr lang="en-US" sz="900">
                          <a:solidFill>
                            <a:schemeClr val="tx1"/>
                          </a:solidFill>
                        </a:rPr>
                        <a:t>Market</a:t>
                      </a:r>
                      <a:endParaRPr lang="en-US" sz="900" dirty="0">
                        <a:solidFill>
                          <a:schemeClr val="tx1"/>
                        </a:solidFill>
                      </a:endParaRPr>
                    </a:p>
                  </a:txBody>
                  <a:tcPr anchor="b"/>
                </a:tc>
                <a:tc>
                  <a:txBody>
                    <a:bodyPr/>
                    <a:lstStyle/>
                    <a:p>
                      <a:pPr algn="ctr"/>
                      <a:r>
                        <a:rPr lang="en-US" sz="900" dirty="0">
                          <a:solidFill>
                            <a:schemeClr val="tx1"/>
                          </a:solidFill>
                        </a:rPr>
                        <a:t>Global Bond </a:t>
                      </a:r>
                    </a:p>
                    <a:p>
                      <a:pPr algn="ctr"/>
                      <a:r>
                        <a:rPr lang="en-US" sz="900" dirty="0">
                          <a:solidFill>
                            <a:schemeClr val="tx1"/>
                          </a:solidFill>
                        </a:rPr>
                        <a:t>Market ex US</a:t>
                      </a:r>
                    </a:p>
                  </a:txBody>
                  <a:tcPr anchor="b"/>
                </a:tc>
                <a:extLst>
                  <a:ext uri="{0D108BD9-81ED-4DB2-BD59-A6C34878D82A}">
                    <a16:rowId xmlns:a16="http://schemas.microsoft.com/office/drawing/2014/main" val="2895339872"/>
                  </a:ext>
                </a:extLst>
              </a:tr>
              <a:tr h="365760">
                <a:tc>
                  <a:txBody>
                    <a:bodyPr/>
                    <a:lstStyle/>
                    <a:p>
                      <a:r>
                        <a:rPr lang="en-US" sz="1100" dirty="0">
                          <a:solidFill>
                            <a:schemeClr val="bg1"/>
                          </a:solidFill>
                          <a:latin typeface="+mj-lt"/>
                        </a:rPr>
                        <a:t>Q2 2023</a:t>
                      </a:r>
                    </a:p>
                  </a:txBody>
                  <a:tcPr anchor="ctr">
                    <a:lnR w="6350" cap="flat" cmpd="sng" algn="ctr">
                      <a:solidFill>
                        <a:schemeClr val="bg1"/>
                      </a:solidFill>
                      <a:prstDash val="solid"/>
                      <a:round/>
                      <a:headEnd type="none" w="med" len="med"/>
                      <a:tailEnd type="none" w="med" len="med"/>
                    </a:lnR>
                    <a:solidFill>
                      <a:schemeClr val="bg1">
                        <a:lumMod val="50000"/>
                      </a:schemeClr>
                    </a:solidFill>
                  </a:tcPr>
                </a:tc>
                <a:tc gridSpan="4">
                  <a:txBody>
                    <a:bodyPr/>
                    <a:lstStyle/>
                    <a:p>
                      <a:pPr algn="ctr"/>
                      <a:r>
                        <a:rPr lang="en-US" sz="1100" dirty="0">
                          <a:solidFill>
                            <a:schemeClr val="bg1"/>
                          </a:solidFill>
                          <a:latin typeface="+mj-lt"/>
                        </a:rPr>
                        <a:t>STOCKS</a:t>
                      </a:r>
                    </a:p>
                  </a:txBody>
                  <a:tcPr anchor="ctr">
                    <a:lnL w="6350" cap="flat" cmpd="sng" algn="ctr">
                      <a:solidFill>
                        <a:schemeClr val="bg1"/>
                      </a:solidFill>
                      <a:prstDash val="solid"/>
                      <a:round/>
                      <a:headEnd type="none" w="med" len="med"/>
                      <a:tailEnd type="none" w="med" len="med"/>
                    </a:lnL>
                    <a:solidFill>
                      <a:schemeClr val="bg1">
                        <a:lumMod val="50000"/>
                      </a:schemeClr>
                    </a:solidFill>
                  </a:tcPr>
                </a:tc>
                <a:tc hMerge="1">
                  <a:txBody>
                    <a:bodyPr/>
                    <a:lstStyle/>
                    <a:p>
                      <a:endParaRPr lang="en-US" sz="1200" dirty="0">
                        <a:solidFill>
                          <a:schemeClr val="bg1"/>
                        </a:solidFill>
                      </a:endParaRPr>
                    </a:p>
                  </a:txBody>
                  <a:tcPr>
                    <a:solidFill>
                      <a:schemeClr val="bg1">
                        <a:lumMod val="50000"/>
                      </a:schemeClr>
                    </a:solidFill>
                  </a:tcPr>
                </a:tc>
                <a:tc hMerge="1">
                  <a:txBody>
                    <a:bodyPr/>
                    <a:lstStyle/>
                    <a:p>
                      <a:endParaRPr lang="en-US" sz="1200" dirty="0">
                        <a:solidFill>
                          <a:schemeClr val="bg1"/>
                        </a:solidFill>
                      </a:endParaRPr>
                    </a:p>
                  </a:txBody>
                  <a:tcPr>
                    <a:solidFill>
                      <a:schemeClr val="bg1">
                        <a:lumMod val="50000"/>
                      </a:schemeClr>
                    </a:solidFill>
                  </a:tcPr>
                </a:tc>
                <a:tc hMerge="1">
                  <a:txBody>
                    <a:bodyPr/>
                    <a:lstStyle/>
                    <a:p>
                      <a:endParaRPr lang="en-US" sz="1200" dirty="0">
                        <a:solidFill>
                          <a:schemeClr val="bg1"/>
                        </a:solidFill>
                      </a:endParaRPr>
                    </a:p>
                  </a:txBody>
                  <a:tcPr>
                    <a:solidFill>
                      <a:schemeClr val="bg1">
                        <a:lumMod val="50000"/>
                      </a:schemeClr>
                    </a:solidFill>
                  </a:tcPr>
                </a:tc>
                <a:tc>
                  <a:txBody>
                    <a:bodyPr/>
                    <a:lstStyle/>
                    <a:p>
                      <a:endParaRPr lang="en-US" sz="1200" dirty="0">
                        <a:latin typeface="+mj-lt"/>
                      </a:endParaRPr>
                    </a:p>
                  </a:txBody>
                  <a:tcPr anchor="b">
                    <a:solidFill>
                      <a:schemeClr val="bg1">
                        <a:lumMod val="85000"/>
                      </a:schemeClr>
                    </a:solidFill>
                  </a:tcPr>
                </a:tc>
                <a:tc gridSpan="2">
                  <a:txBody>
                    <a:bodyPr/>
                    <a:lstStyle/>
                    <a:p>
                      <a:pPr algn="ctr"/>
                      <a:r>
                        <a:rPr lang="en-US" sz="1100" dirty="0">
                          <a:solidFill>
                            <a:schemeClr val="bg1"/>
                          </a:solidFill>
                          <a:latin typeface="+mj-lt"/>
                        </a:rPr>
                        <a:t>BONDS</a:t>
                      </a:r>
                      <a:endParaRPr lang="en-US" sz="1200" dirty="0">
                        <a:solidFill>
                          <a:schemeClr val="bg1"/>
                        </a:solidFill>
                        <a:latin typeface="+mj-lt"/>
                      </a:endParaRPr>
                    </a:p>
                  </a:txBody>
                  <a:tcPr anchor="ctr">
                    <a:solidFill>
                      <a:schemeClr val="bg1">
                        <a:lumMod val="50000"/>
                      </a:schemeClr>
                    </a:solidFill>
                  </a:tcPr>
                </a:tc>
                <a:tc hMerge="1">
                  <a:txBody>
                    <a:bodyPr/>
                    <a:lstStyle/>
                    <a:p>
                      <a:endParaRPr lang="en-US" sz="1200" dirty="0"/>
                    </a:p>
                  </a:txBody>
                  <a:tcPr>
                    <a:solidFill>
                      <a:schemeClr val="bg1">
                        <a:lumMod val="50000"/>
                      </a:schemeClr>
                    </a:solidFill>
                  </a:tcPr>
                </a:tc>
                <a:extLst>
                  <a:ext uri="{0D108BD9-81ED-4DB2-BD59-A6C34878D82A}">
                    <a16:rowId xmlns:a16="http://schemas.microsoft.com/office/drawing/2014/main" val="462145158"/>
                  </a:ext>
                </a:extLst>
              </a:tr>
              <a:tr h="462888">
                <a:tc>
                  <a:txBody>
                    <a:bodyPr/>
                    <a:lstStyle/>
                    <a:p>
                      <a:endParaRPr lang="en-US" sz="1000" dirty="0"/>
                    </a:p>
                  </a:txBody>
                  <a:tcPr anchor="ctr">
                    <a:lnR w="6350" cap="flat" cmpd="sng" algn="ctr">
                      <a:solidFill>
                        <a:schemeClr val="bg1">
                          <a:lumMod val="65000"/>
                        </a:schemeClr>
                      </a:solidFill>
                      <a:prstDash val="solid"/>
                      <a:round/>
                      <a:headEnd type="none" w="med" len="med"/>
                      <a:tailEnd type="none" w="med" len="med"/>
                    </a:lnR>
                  </a:tcPr>
                </a:tc>
                <a:tc>
                  <a:txBody>
                    <a:bodyPr/>
                    <a:lstStyle/>
                    <a:p>
                      <a:pPr algn="ctr"/>
                      <a:r>
                        <a:rPr lang="en-US" sz="1200" dirty="0"/>
                        <a:t>8.39%</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dirty="0"/>
                        <a:t>3.03%</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dirty="0"/>
                        <a:t>0.90%</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dirty="0"/>
                        <a:t>0.71%</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dirty="0"/>
                        <a:t> </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dirty="0">
                          <a:solidFill>
                            <a:srgbClr val="C00000"/>
                          </a:solidFill>
                        </a:rPr>
                        <a:t>-0.84%</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dirty="0"/>
                        <a:t>0.73%</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extLst>
                  <a:ext uri="{0D108BD9-81ED-4DB2-BD59-A6C34878D82A}">
                    <a16:rowId xmlns:a16="http://schemas.microsoft.com/office/drawing/2014/main" val="2257848847"/>
                  </a:ext>
                </a:extLst>
              </a:tr>
              <a:tr h="907427">
                <a:tc>
                  <a:txBody>
                    <a:bodyPr/>
                    <a:lstStyle/>
                    <a:p>
                      <a:endParaRPr lang="en-US" sz="1000" dirty="0"/>
                    </a:p>
                  </a:txBody>
                  <a:tcPr anchor="ctr">
                    <a:lnR w="6350" cap="flat" cmpd="sng" algn="ctr">
                      <a:solidFill>
                        <a:schemeClr val="bg1">
                          <a:lumMod val="65000"/>
                        </a:schemeClr>
                      </a:solidFill>
                      <a:prstDash val="solid"/>
                      <a:round/>
                      <a:headEnd type="none" w="med" len="med"/>
                      <a:tailEnd type="none" w="med" len="med"/>
                    </a:lnR>
                  </a:tcPr>
                </a:tc>
                <a:tc>
                  <a:txBody>
                    <a:bodyPr/>
                    <a:lstStyle/>
                    <a:p>
                      <a:r>
                        <a:rPr lang="en-US" sz="1200"/>
                        <a:t> </a:t>
                      </a:r>
                      <a:endParaRPr lang="en-US" sz="1200" dirty="0"/>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r>
                        <a:rPr lang="en-US" sz="1200"/>
                        <a:t> </a:t>
                      </a:r>
                      <a:endParaRPr lang="en-US" sz="1200" dirty="0"/>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r>
                        <a:rPr lang="en-US" sz="1200"/>
                        <a:t> </a:t>
                      </a:r>
                      <a:endParaRPr lang="en-US" sz="1200" dirty="0"/>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r>
                        <a:rPr lang="en-US" sz="1200"/>
                        <a:t> </a:t>
                      </a:r>
                      <a:endParaRPr lang="en-US" sz="1200" dirty="0"/>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r>
                        <a:rPr lang="en-US" sz="1200"/>
                        <a:t> </a:t>
                      </a:r>
                      <a:endParaRPr lang="en-US" sz="1200" dirty="0"/>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r>
                        <a:rPr lang="en-US" sz="1200"/>
                        <a:t> </a:t>
                      </a:r>
                      <a:endParaRPr lang="en-US" sz="1200" dirty="0"/>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r>
                        <a:rPr lang="en-US" sz="1200" dirty="0"/>
                        <a:t> </a:t>
                      </a:r>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extLst>
                  <a:ext uri="{0D108BD9-81ED-4DB2-BD59-A6C34878D82A}">
                    <a16:rowId xmlns:a16="http://schemas.microsoft.com/office/drawing/2014/main" val="2968481374"/>
                  </a:ext>
                </a:extLst>
              </a:tr>
              <a:tr h="231599">
                <a:tc>
                  <a:txBody>
                    <a:bodyPr/>
                    <a:lstStyle/>
                    <a:p>
                      <a:endParaRPr lang="en-US" sz="1000" dirty="0"/>
                    </a:p>
                  </a:txBody>
                  <a:tcPr marL="0" marR="0" marT="0" marB="0" anchor="ctr"/>
                </a:tc>
                <a:tc>
                  <a:txBody>
                    <a:bodyPr/>
                    <a:lstStyle/>
                    <a:p>
                      <a:endParaRPr lang="en-US" sz="800" dirty="0"/>
                    </a:p>
                  </a:txBody>
                  <a:tcPr marL="0" marR="0" marT="0" marB="0"/>
                </a:tc>
                <a:tc>
                  <a:txBody>
                    <a:bodyPr/>
                    <a:lstStyle/>
                    <a:p>
                      <a:endParaRPr lang="en-US" sz="800" dirty="0"/>
                    </a:p>
                  </a:txBody>
                  <a:tcPr marL="0" marR="0" marT="0" marB="0"/>
                </a:tc>
                <a:tc>
                  <a:txBody>
                    <a:bodyPr/>
                    <a:lstStyle/>
                    <a:p>
                      <a:endParaRPr lang="en-US" sz="800" dirty="0"/>
                    </a:p>
                  </a:txBody>
                  <a:tcPr marL="0" marR="0" marT="0" marB="0"/>
                </a:tc>
                <a:tc>
                  <a:txBody>
                    <a:bodyPr/>
                    <a:lstStyle/>
                    <a:p>
                      <a:endParaRPr lang="en-US" sz="800" dirty="0"/>
                    </a:p>
                  </a:txBody>
                  <a:tcPr marL="0" marR="0" marT="0" marB="0"/>
                </a:tc>
                <a:tc>
                  <a:txBody>
                    <a:bodyPr/>
                    <a:lstStyle/>
                    <a:p>
                      <a:endParaRPr lang="en-US" sz="800" dirty="0"/>
                    </a:p>
                  </a:txBody>
                  <a:tcPr marL="0" marR="0" marT="0" marB="0"/>
                </a:tc>
                <a:tc>
                  <a:txBody>
                    <a:bodyPr/>
                    <a:lstStyle/>
                    <a:p>
                      <a:endParaRPr lang="en-US" sz="800" dirty="0"/>
                    </a:p>
                  </a:txBody>
                  <a:tcPr marL="0" marR="0" marT="0" marB="0"/>
                </a:tc>
                <a:tc>
                  <a:txBody>
                    <a:bodyPr/>
                    <a:lstStyle/>
                    <a:p>
                      <a:endParaRPr lang="en-US" sz="800" dirty="0"/>
                    </a:p>
                  </a:txBody>
                  <a:tcPr marL="0" marR="0" marT="0" marB="0"/>
                </a:tc>
                <a:extLst>
                  <a:ext uri="{0D108BD9-81ED-4DB2-BD59-A6C34878D82A}">
                    <a16:rowId xmlns:a16="http://schemas.microsoft.com/office/drawing/2014/main" val="1110000147"/>
                  </a:ext>
                </a:extLst>
              </a:tr>
              <a:tr h="365760">
                <a:tc>
                  <a:txBody>
                    <a:bodyPr/>
                    <a:lstStyle/>
                    <a:p>
                      <a:r>
                        <a:rPr lang="en-US" sz="1100" dirty="0">
                          <a:solidFill>
                            <a:schemeClr val="bg1"/>
                          </a:solidFill>
                          <a:latin typeface="+mj-lt"/>
                        </a:rPr>
                        <a:t>Since Jan. 2001</a:t>
                      </a:r>
                    </a:p>
                  </a:txBody>
                  <a:tcPr anchor="ctr">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200" dirty="0"/>
                        <a:t> </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200" dirty="0"/>
                        <a:t> </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200" dirty="0"/>
                        <a:t> </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200" dirty="0"/>
                        <a:t> </a:t>
                      </a:r>
                    </a:p>
                  </a:txBody>
                  <a:tcPr>
                    <a:lnL w="6350" cap="flat" cmpd="sng" algn="ctr">
                      <a:solidFill>
                        <a:schemeClr val="bg1"/>
                      </a:solidFill>
                      <a:prstDash val="solid"/>
                      <a:round/>
                      <a:headEnd type="none" w="med" len="med"/>
                      <a:tailEnd type="none" w="med" len="med"/>
                    </a:lnL>
                    <a:solidFill>
                      <a:schemeClr val="bg1">
                        <a:lumMod val="50000"/>
                      </a:schemeClr>
                    </a:solidFill>
                  </a:tcPr>
                </a:tc>
                <a:tc>
                  <a:txBody>
                    <a:bodyPr/>
                    <a:lstStyle/>
                    <a:p>
                      <a:r>
                        <a:rPr lang="en-US" sz="1200"/>
                        <a:t> </a:t>
                      </a:r>
                      <a:endParaRPr lang="en-US" sz="1200" dirty="0"/>
                    </a:p>
                  </a:txBody>
                  <a:tcPr>
                    <a:solidFill>
                      <a:schemeClr val="bg1">
                        <a:lumMod val="85000"/>
                      </a:schemeClr>
                    </a:solidFill>
                  </a:tcPr>
                </a:tc>
                <a:tc>
                  <a:txBody>
                    <a:bodyPr/>
                    <a:lstStyle/>
                    <a:p>
                      <a:r>
                        <a:rPr lang="en-US" sz="1200" dirty="0"/>
                        <a:t> </a:t>
                      </a:r>
                    </a:p>
                  </a:txBody>
                  <a:tcPr>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200" dirty="0"/>
                        <a:t> </a:t>
                      </a:r>
                    </a:p>
                  </a:txBody>
                  <a:tcPr>
                    <a:lnL w="6350" cap="flat" cmpd="sng" algn="ctr">
                      <a:solidFill>
                        <a:schemeClr val="bg1"/>
                      </a:solidFill>
                      <a:prstDash val="solid"/>
                      <a:round/>
                      <a:headEnd type="none" w="med" len="med"/>
                      <a:tailEnd type="none" w="med" len="med"/>
                    </a:lnL>
                    <a:solidFill>
                      <a:schemeClr val="bg1">
                        <a:lumMod val="50000"/>
                      </a:schemeClr>
                    </a:solidFill>
                  </a:tcPr>
                </a:tc>
                <a:extLst>
                  <a:ext uri="{0D108BD9-81ED-4DB2-BD59-A6C34878D82A}">
                    <a16:rowId xmlns:a16="http://schemas.microsoft.com/office/drawing/2014/main" val="3665611152"/>
                  </a:ext>
                </a:extLst>
              </a:tr>
              <a:tr h="555363">
                <a:tc>
                  <a:txBody>
                    <a:bodyPr/>
                    <a:lstStyle/>
                    <a:p>
                      <a:r>
                        <a:rPr lang="en-US" sz="1200" dirty="0">
                          <a:solidFill>
                            <a:schemeClr val="bg1">
                              <a:lumMod val="50000"/>
                            </a:schemeClr>
                          </a:solidFill>
                        </a:rPr>
                        <a:t>Average</a:t>
                      </a:r>
                      <a:br>
                        <a:rPr lang="en-US" sz="1200" dirty="0">
                          <a:solidFill>
                            <a:schemeClr val="bg1">
                              <a:lumMod val="50000"/>
                            </a:schemeClr>
                          </a:solidFill>
                        </a:rPr>
                      </a:br>
                      <a:r>
                        <a:rPr lang="en-US" sz="1200" dirty="0">
                          <a:solidFill>
                            <a:schemeClr val="bg1">
                              <a:lumMod val="50000"/>
                            </a:schemeClr>
                          </a:solidFill>
                        </a:rPr>
                        <a:t>Quarterly Return</a:t>
                      </a:r>
                    </a:p>
                  </a:txBody>
                  <a:tcPr anchor="ctr">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tc>
                  <a:txBody>
                    <a:bodyPr/>
                    <a:lstStyle/>
                    <a:p>
                      <a:pPr algn="ctr"/>
                      <a:r>
                        <a:rPr lang="en-US" sz="1200" dirty="0">
                          <a:solidFill>
                            <a:schemeClr val="bg1">
                              <a:lumMod val="50000"/>
                            </a:schemeClr>
                          </a:solidFill>
                        </a:rPr>
                        <a:t>2.3%</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1.5%</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2.5%</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2.2%</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 </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a:solidFill>
                            <a:schemeClr val="bg1">
                              <a:lumMod val="50000"/>
                            </a:schemeClr>
                          </a:solidFill>
                        </a:rPr>
                        <a:t>0.9%</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0.9%</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237252356"/>
                  </a:ext>
                </a:extLst>
              </a:tr>
              <a:tr h="320040">
                <a:tc>
                  <a:txBody>
                    <a:bodyPr/>
                    <a:lstStyle/>
                    <a:p>
                      <a:r>
                        <a:rPr lang="en-US" sz="1200" dirty="0">
                          <a:solidFill>
                            <a:schemeClr val="bg1">
                              <a:lumMod val="50000"/>
                            </a:schemeClr>
                          </a:solidFill>
                        </a:rPr>
                        <a:t>Best</a:t>
                      </a:r>
                    </a:p>
                  </a:txBody>
                  <a:tcPr marT="0" marB="0" anchor="b">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tcPr>
                </a:tc>
                <a:tc>
                  <a:txBody>
                    <a:bodyPr/>
                    <a:lstStyle/>
                    <a:p>
                      <a:pPr algn="ctr"/>
                      <a:r>
                        <a:rPr lang="en-US" sz="1200">
                          <a:solidFill>
                            <a:schemeClr val="bg1">
                              <a:lumMod val="50000"/>
                            </a:schemeClr>
                          </a:solidFill>
                        </a:rPr>
                        <a:t>22.0%</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25.9%</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34.7%</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32.3%</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 </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a:solidFill>
                            <a:schemeClr val="bg1">
                              <a:lumMod val="50000"/>
                            </a:schemeClr>
                          </a:solidFill>
                        </a:rPr>
                        <a:t>4.6%</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4.6%</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050843661"/>
                  </a:ext>
                </a:extLst>
              </a:tr>
              <a:tr h="320040">
                <a:tc>
                  <a:txBody>
                    <a:bodyPr/>
                    <a:lstStyle/>
                    <a:p>
                      <a:r>
                        <a:rPr lang="en-US" sz="1200" dirty="0">
                          <a:solidFill>
                            <a:schemeClr val="bg1">
                              <a:lumMod val="50000"/>
                            </a:schemeClr>
                          </a:solidFill>
                        </a:rPr>
                        <a:t>Quarter</a:t>
                      </a:r>
                    </a:p>
                  </a:txBody>
                  <a:tcPr marT="0" marB="0">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tc>
                  <a:txBody>
                    <a:bodyPr/>
                    <a:lstStyle/>
                    <a:p>
                      <a:pPr algn="ctr"/>
                      <a:r>
                        <a:rPr lang="en-US" sz="1200" b="1">
                          <a:solidFill>
                            <a:schemeClr val="bg1">
                              <a:lumMod val="50000"/>
                            </a:schemeClr>
                          </a:solidFill>
                        </a:rPr>
                        <a:t>2020 Q2</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a:r>
                        <a:rPr lang="en-US" sz="1200" b="1">
                          <a:solidFill>
                            <a:schemeClr val="bg1">
                              <a:lumMod val="50000"/>
                            </a:schemeClr>
                          </a:solidFill>
                        </a:rPr>
                        <a:t>2009 Q2</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a:r>
                        <a:rPr lang="en-US" sz="1200" b="1">
                          <a:solidFill>
                            <a:schemeClr val="bg1">
                              <a:lumMod val="50000"/>
                            </a:schemeClr>
                          </a:solidFill>
                        </a:rPr>
                        <a:t>2009 Q2</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a:r>
                        <a:rPr lang="en-US" sz="1200" b="1">
                          <a:solidFill>
                            <a:schemeClr val="bg1">
                              <a:lumMod val="50000"/>
                            </a:schemeClr>
                          </a:solidFill>
                        </a:rPr>
                        <a:t>2009 Q3</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a:r>
                        <a:rPr lang="en-US" sz="1200" b="1">
                          <a:solidFill>
                            <a:schemeClr val="bg1">
                              <a:lumMod val="50000"/>
                            </a:schemeClr>
                          </a:solidFill>
                        </a:rPr>
                        <a:t> </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b="1">
                          <a:solidFill>
                            <a:schemeClr val="bg1">
                              <a:lumMod val="50000"/>
                            </a:schemeClr>
                          </a:solidFill>
                        </a:rPr>
                        <a:t>2001 Q3</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a:r>
                        <a:rPr lang="en-US" sz="1200" b="1">
                          <a:solidFill>
                            <a:schemeClr val="bg1">
                              <a:lumMod val="50000"/>
                            </a:schemeClr>
                          </a:solidFill>
                        </a:rPr>
                        <a:t>2008 Q4</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120623741"/>
                  </a:ext>
                </a:extLst>
              </a:tr>
              <a:tr h="320040">
                <a:tc>
                  <a:txBody>
                    <a:bodyPr/>
                    <a:lstStyle/>
                    <a:p>
                      <a:r>
                        <a:rPr lang="en-US" sz="1200" dirty="0">
                          <a:solidFill>
                            <a:schemeClr val="bg1">
                              <a:lumMod val="50000"/>
                            </a:schemeClr>
                          </a:solidFill>
                        </a:rPr>
                        <a:t>Worst</a:t>
                      </a:r>
                    </a:p>
                  </a:txBody>
                  <a:tcPr marT="0" marB="0" anchor="b">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tcPr>
                </a:tc>
                <a:tc>
                  <a:txBody>
                    <a:bodyPr/>
                    <a:lstStyle/>
                    <a:p>
                      <a:pPr algn="ctr"/>
                      <a:r>
                        <a:rPr lang="en-US" sz="1200">
                          <a:solidFill>
                            <a:schemeClr val="bg1">
                              <a:lumMod val="50000"/>
                            </a:schemeClr>
                          </a:solidFill>
                        </a:rPr>
                        <a:t>-22.8%</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-23.3%</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-27.6%</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-36.1%</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 </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a:solidFill>
                            <a:schemeClr val="bg1">
                              <a:lumMod val="50000"/>
                            </a:schemeClr>
                          </a:solidFill>
                        </a:rPr>
                        <a:t>-5.9%</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-4.1%</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77677287"/>
                  </a:ext>
                </a:extLst>
              </a:tr>
              <a:tr h="320040">
                <a:tc>
                  <a:txBody>
                    <a:bodyPr/>
                    <a:lstStyle/>
                    <a:p>
                      <a:r>
                        <a:rPr lang="en-US" sz="1200" dirty="0">
                          <a:solidFill>
                            <a:schemeClr val="bg1">
                              <a:lumMod val="50000"/>
                            </a:schemeClr>
                          </a:solidFill>
                        </a:rPr>
                        <a:t>Quarter</a:t>
                      </a:r>
                    </a:p>
                  </a:txBody>
                  <a:tcPr marT="0" marB="0">
                    <a:lnR w="6350" cap="flat" cmpd="sng" algn="ctr">
                      <a:solidFill>
                        <a:schemeClr val="bg1">
                          <a:lumMod val="65000"/>
                        </a:schemeClr>
                      </a:solidFill>
                      <a:prstDash val="solid"/>
                      <a:round/>
                      <a:headEnd type="none" w="med" len="med"/>
                      <a:tailEnd type="none" w="med" len="med"/>
                    </a:lnR>
                  </a:tcPr>
                </a:tc>
                <a:tc>
                  <a:txBody>
                    <a:bodyPr/>
                    <a:lstStyle/>
                    <a:p>
                      <a:pPr algn="ctr"/>
                      <a:r>
                        <a:rPr lang="en-US" sz="1200" b="1">
                          <a:solidFill>
                            <a:schemeClr val="bg1">
                              <a:lumMod val="50000"/>
                            </a:schemeClr>
                          </a:solidFill>
                        </a:rPr>
                        <a:t>2008 Q4</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tcPr>
                </a:tc>
                <a:tc>
                  <a:txBody>
                    <a:bodyPr/>
                    <a:lstStyle/>
                    <a:p>
                      <a:pPr algn="ctr"/>
                      <a:r>
                        <a:rPr lang="en-US" sz="1200" b="1">
                          <a:solidFill>
                            <a:schemeClr val="bg1">
                              <a:lumMod val="50000"/>
                            </a:schemeClr>
                          </a:solidFill>
                        </a:rPr>
                        <a:t>2020 Q1</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tcPr>
                </a:tc>
                <a:tc>
                  <a:txBody>
                    <a:bodyPr/>
                    <a:lstStyle/>
                    <a:p>
                      <a:pPr algn="ctr"/>
                      <a:r>
                        <a:rPr lang="en-US" sz="1200" b="1">
                          <a:solidFill>
                            <a:schemeClr val="bg1">
                              <a:lumMod val="50000"/>
                            </a:schemeClr>
                          </a:solidFill>
                        </a:rPr>
                        <a:t>2008 Q4</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tcPr>
                </a:tc>
                <a:tc>
                  <a:txBody>
                    <a:bodyPr/>
                    <a:lstStyle/>
                    <a:p>
                      <a:pPr algn="ctr"/>
                      <a:r>
                        <a:rPr lang="en-US" sz="1200" b="1">
                          <a:solidFill>
                            <a:schemeClr val="bg1">
                              <a:lumMod val="50000"/>
                            </a:schemeClr>
                          </a:solidFill>
                        </a:rPr>
                        <a:t>2008 Q4</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tcPr>
                </a:tc>
                <a:tc>
                  <a:txBody>
                    <a:bodyPr/>
                    <a:lstStyle/>
                    <a:p>
                      <a:pPr algn="ctr"/>
                      <a:r>
                        <a:rPr lang="en-US" sz="1200" b="1">
                          <a:solidFill>
                            <a:schemeClr val="bg1">
                              <a:lumMod val="50000"/>
                            </a:schemeClr>
                          </a:solidFill>
                        </a:rPr>
                        <a:t> </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b="1">
                          <a:solidFill>
                            <a:schemeClr val="bg1">
                              <a:lumMod val="50000"/>
                            </a:schemeClr>
                          </a:solidFill>
                        </a:rPr>
                        <a:t>2022 Q1</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tcPr>
                </a:tc>
                <a:tc>
                  <a:txBody>
                    <a:bodyPr/>
                    <a:lstStyle/>
                    <a:p>
                      <a:pPr algn="ctr"/>
                      <a:r>
                        <a:rPr lang="en-US" sz="1200" b="1" dirty="0">
                          <a:solidFill>
                            <a:schemeClr val="bg1">
                              <a:lumMod val="50000"/>
                            </a:schemeClr>
                          </a:solidFill>
                        </a:rPr>
                        <a:t>2022 Q1</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tcPr>
                </a:tc>
                <a:extLst>
                  <a:ext uri="{0D108BD9-81ED-4DB2-BD59-A6C34878D82A}">
                    <a16:rowId xmlns:a16="http://schemas.microsoft.com/office/drawing/2014/main" val="967709083"/>
                  </a:ext>
                </a:extLst>
              </a:tr>
            </a:tbl>
          </a:graphicData>
        </a:graphic>
      </p:graphicFrame>
      <p:sp>
        <p:nvSpPr>
          <p:cNvPr id="3" name="Title 2"/>
          <p:cNvSpPr>
            <a:spLocks noGrp="1"/>
          </p:cNvSpPr>
          <p:nvPr>
            <p:ph type="title"/>
          </p:nvPr>
        </p:nvSpPr>
        <p:spPr>
          <a:xfrm>
            <a:off x="520287" y="648441"/>
            <a:ext cx="9052560" cy="521864"/>
          </a:xfrm>
        </p:spPr>
        <p:txBody>
          <a:bodyPr/>
          <a:lstStyle/>
          <a:p>
            <a:r>
              <a:rPr lang="en-US" dirty="0"/>
              <a:t>Quarterly Market Summary</a:t>
            </a:r>
          </a:p>
        </p:txBody>
      </p:sp>
      <p:sp>
        <p:nvSpPr>
          <p:cNvPr id="2" name="Slide Number Placeholder 1"/>
          <p:cNvSpPr>
            <a:spLocks noGrp="1"/>
          </p:cNvSpPr>
          <p:nvPr>
            <p:ph type="sldNum" sz="quarter" idx="12"/>
          </p:nvPr>
        </p:nvSpPr>
        <p:spPr/>
        <p:txBody>
          <a:bodyPr/>
          <a:lstStyle/>
          <a:p>
            <a:fld id="{66F6FF41-5833-4EBF-9145-362BCED2914A}" type="slidenum">
              <a:rPr lang="en-US" smtClean="0">
                <a:solidFill>
                  <a:prstClr val="white">
                    <a:lumMod val="50000"/>
                  </a:prstClr>
                </a:solidFill>
              </a:rPr>
              <a:pPr/>
              <a:t>3</a:t>
            </a:fld>
            <a:endParaRPr lang="en-US" dirty="0">
              <a:solidFill>
                <a:prstClr val="white">
                  <a:lumMod val="50000"/>
                </a:prstClr>
              </a:solidFill>
            </a:endParaRPr>
          </a:p>
        </p:txBody>
      </p:sp>
      <p:pic>
        <p:nvPicPr>
          <p:cNvPr id="7" name="Picture Placeholder 6" descr="A black and red sign with white letters&#10;&#10;Description automatically generated">
            <a:extLst>
              <a:ext uri="{FF2B5EF4-FFF2-40B4-BE49-F238E27FC236}">
                <a16:creationId xmlns:a16="http://schemas.microsoft.com/office/drawing/2014/main" id="{52AAB453-C4CB-1DF7-42DD-E0A010C0CB61}"/>
              </a:ext>
            </a:extLst>
          </p:cNvPr>
          <p:cNvPicPr>
            <a:picLocks noGrp="1" noChangeAspect="1"/>
          </p:cNvPicPr>
          <p:nvPr>
            <p:ph type="pic" sz="quarter" idx="13"/>
          </p:nvPr>
        </p:nvPicPr>
        <p:blipFill rotWithShape="1">
          <a:blip r:embed="rId3">
            <a:extLst>
              <a:ext uri="{28A0092B-C50C-407E-A947-70E740481C1C}">
                <a14:useLocalDpi xmlns:a14="http://schemas.microsoft.com/office/drawing/2010/main" val="0"/>
              </a:ext>
            </a:extLst>
          </a:blip>
          <a:srcRect t="-28401" b="-28401"/>
          <a:stretch/>
        </p:blipFill>
        <p:spPr/>
      </p:pic>
      <p:sp>
        <p:nvSpPr>
          <p:cNvPr id="6" name="Text Placeholder 5"/>
          <p:cNvSpPr>
            <a:spLocks noGrp="1"/>
          </p:cNvSpPr>
          <p:nvPr>
            <p:ph type="body" sz="quarter" idx="15"/>
          </p:nvPr>
        </p:nvSpPr>
        <p:spPr>
          <a:xfrm>
            <a:off x="529811" y="7134371"/>
            <a:ext cx="8529521" cy="400050"/>
          </a:xfrm>
        </p:spPr>
        <p:txBody>
          <a:bodyPr/>
          <a:lstStyle/>
          <a:p>
            <a:r>
              <a:rPr lang="en-US" b="1" dirty="0"/>
              <a:t>Past performance is not a guarantee of future results. Indices are not available for direct investment. Index performance does not reflect the expenses associated with the management of an actual portfolio.</a:t>
            </a:r>
          </a:p>
          <a:p>
            <a:r>
              <a:rPr lang="en-US" dirty="0"/>
              <a:t>Market segment (index representation) as follows: US Stock Market (Russell 3000 Index), International Developed Stocks (MSCI World ex USA Index [net dividends]), Emerging Markets (MSCI Emerging Markets Index [net dividends]), Global Real Estate (S&amp;P Global REIT Index [net dividends]), US Bond Market (Bloomberg US Aggregate Bond Index), and Global Bond Market ex US (Bloomberg Global Aggregate ex-USD Bond Index [hedged to USD]). S&amp;P data © 2023 S&amp;P Dow Jones Indices LLC, a division of S&amp;P Global. All rights reserved. Frank Russell Company is the source and owner of the trademarks, service marks, and copyrights related to the Russell Indexes. MSCI data © MSCI 2023, all rights reserved. Bloomberg data provided by Bloomberg.</a:t>
            </a:r>
          </a:p>
        </p:txBody>
      </p:sp>
      <p:sp>
        <p:nvSpPr>
          <p:cNvPr id="5" name="Text Placeholder 4"/>
          <p:cNvSpPr>
            <a:spLocks noGrp="1"/>
          </p:cNvSpPr>
          <p:nvPr>
            <p:ph type="body" sz="quarter" idx="14"/>
          </p:nvPr>
        </p:nvSpPr>
        <p:spPr>
          <a:xfrm>
            <a:off x="520288" y="1067438"/>
            <a:ext cx="8823326" cy="346075"/>
          </a:xfrm>
        </p:spPr>
        <p:txBody>
          <a:bodyPr/>
          <a:lstStyle/>
          <a:p>
            <a:pPr lvl="0"/>
            <a:r>
              <a:rPr lang="en-US" dirty="0"/>
              <a:t>Index returns</a:t>
            </a:r>
          </a:p>
        </p:txBody>
      </p:sp>
      <p:sp>
        <p:nvSpPr>
          <p:cNvPr id="17" name="Up Arrow 2">
            <a:extLst>
              <a:ext uri="{FF2B5EF4-FFF2-40B4-BE49-F238E27FC236}">
                <a16:creationId xmlns:a16="http://schemas.microsoft.com/office/drawing/2014/main" id="{53786083-19F6-42BC-8010-7B1BC75C2112}"/>
              </a:ext>
            </a:extLst>
          </p:cNvPr>
          <p:cNvSpPr/>
          <p:nvPr/>
        </p:nvSpPr>
        <p:spPr>
          <a:xfrm>
            <a:off x="2625090" y="3203384"/>
            <a:ext cx="672573" cy="733671"/>
          </a:xfrm>
          <a:prstGeom prst="upArrow">
            <a:avLst>
              <a:gd name="adj1" fmla="val 50000"/>
              <a:gd name="adj2" fmla="val 51133"/>
            </a:avLst>
          </a:prstGeom>
          <a:solidFill>
            <a:srgbClr val="93A37C"/>
          </a:solidFill>
          <a:ln w="25400" cap="flat" cmpd="sng" algn="ctr">
            <a:noFill/>
            <a:prstDash val="solid"/>
          </a:ln>
          <a:effectLst/>
        </p:spPr>
        <p:txBody>
          <a:bodyPr wrap="square" lIns="101811" tIns="50906" rIns="101811" bIns="50906"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white"/>
              </a:solidFill>
              <a:effectLst/>
              <a:uLnTx/>
              <a:uFillTx/>
              <a:latin typeface="Arial"/>
              <a:ea typeface="+mn-ea"/>
              <a:cs typeface="Arial" pitchFamily="34" charset="0"/>
            </a:endParaRPr>
          </a:p>
        </p:txBody>
      </p:sp>
      <p:sp>
        <p:nvSpPr>
          <p:cNvPr id="20" name="Up Arrow 2">
            <a:extLst>
              <a:ext uri="{FF2B5EF4-FFF2-40B4-BE49-F238E27FC236}">
                <a16:creationId xmlns:a16="http://schemas.microsoft.com/office/drawing/2014/main" id="{6505E20A-1D55-4D74-A2FA-4E0537E5A6A7}"/>
              </a:ext>
            </a:extLst>
          </p:cNvPr>
          <p:cNvSpPr/>
          <p:nvPr/>
        </p:nvSpPr>
        <p:spPr>
          <a:xfrm>
            <a:off x="3777043" y="3203384"/>
            <a:ext cx="672573" cy="733671"/>
          </a:xfrm>
          <a:prstGeom prst="upArrow">
            <a:avLst>
              <a:gd name="adj1" fmla="val 50000"/>
              <a:gd name="adj2" fmla="val 51133"/>
            </a:avLst>
          </a:prstGeom>
          <a:solidFill>
            <a:srgbClr val="93A37C"/>
          </a:solidFill>
          <a:ln w="25400" cap="flat" cmpd="sng" algn="ctr">
            <a:noFill/>
            <a:prstDash val="solid"/>
          </a:ln>
          <a:effectLst/>
        </p:spPr>
        <p:txBody>
          <a:bodyPr wrap="square" lIns="101811" tIns="50906" rIns="101811" bIns="50906"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white"/>
              </a:solidFill>
              <a:effectLst/>
              <a:uLnTx/>
              <a:uFillTx/>
              <a:latin typeface="Arial"/>
              <a:ea typeface="+mn-ea"/>
              <a:cs typeface="Arial" pitchFamily="34" charset="0"/>
            </a:endParaRPr>
          </a:p>
        </p:txBody>
      </p:sp>
      <p:sp>
        <p:nvSpPr>
          <p:cNvPr id="22" name="Up Arrow 2">
            <a:extLst>
              <a:ext uri="{FF2B5EF4-FFF2-40B4-BE49-F238E27FC236}">
                <a16:creationId xmlns:a16="http://schemas.microsoft.com/office/drawing/2014/main" id="{209D2884-3C11-4D59-8640-92FD6F0EB3D6}"/>
              </a:ext>
            </a:extLst>
          </p:cNvPr>
          <p:cNvSpPr/>
          <p:nvPr/>
        </p:nvSpPr>
        <p:spPr>
          <a:xfrm>
            <a:off x="4922172" y="3203384"/>
            <a:ext cx="672573" cy="733671"/>
          </a:xfrm>
          <a:prstGeom prst="upArrow">
            <a:avLst>
              <a:gd name="adj1" fmla="val 50000"/>
              <a:gd name="adj2" fmla="val 51133"/>
            </a:avLst>
          </a:prstGeom>
          <a:solidFill>
            <a:srgbClr val="93A37C"/>
          </a:solidFill>
          <a:ln w="25400" cap="flat" cmpd="sng" algn="ctr">
            <a:noFill/>
            <a:prstDash val="solid"/>
          </a:ln>
          <a:effectLst/>
        </p:spPr>
        <p:txBody>
          <a:bodyPr wrap="square" lIns="101811" tIns="50906" rIns="101811" bIns="50906"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white"/>
              </a:solidFill>
              <a:effectLst/>
              <a:uLnTx/>
              <a:uFillTx/>
              <a:latin typeface="Arial"/>
              <a:ea typeface="+mn-ea"/>
              <a:cs typeface="Arial" pitchFamily="34" charset="0"/>
            </a:endParaRPr>
          </a:p>
        </p:txBody>
      </p:sp>
      <p:sp>
        <p:nvSpPr>
          <p:cNvPr id="23" name="Up Arrow 2">
            <a:extLst>
              <a:ext uri="{FF2B5EF4-FFF2-40B4-BE49-F238E27FC236}">
                <a16:creationId xmlns:a16="http://schemas.microsoft.com/office/drawing/2014/main" id="{7BD94D25-4CA3-4EDD-AB06-1E67881EDBEB}"/>
              </a:ext>
            </a:extLst>
          </p:cNvPr>
          <p:cNvSpPr/>
          <p:nvPr/>
        </p:nvSpPr>
        <p:spPr>
          <a:xfrm>
            <a:off x="6060477" y="3203384"/>
            <a:ext cx="672573" cy="733671"/>
          </a:xfrm>
          <a:prstGeom prst="upArrow">
            <a:avLst>
              <a:gd name="adj1" fmla="val 50000"/>
              <a:gd name="adj2" fmla="val 51133"/>
            </a:avLst>
          </a:prstGeom>
          <a:solidFill>
            <a:srgbClr val="93A37C"/>
          </a:solidFill>
          <a:ln w="25400" cap="flat" cmpd="sng" algn="ctr">
            <a:noFill/>
            <a:prstDash val="solid"/>
          </a:ln>
          <a:effectLst/>
        </p:spPr>
        <p:txBody>
          <a:bodyPr wrap="square" lIns="101811" tIns="50906" rIns="101811" bIns="50906"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white"/>
              </a:solidFill>
              <a:effectLst/>
              <a:uLnTx/>
              <a:uFillTx/>
              <a:latin typeface="Arial"/>
              <a:ea typeface="+mn-ea"/>
              <a:cs typeface="Arial" pitchFamily="34" charset="0"/>
            </a:endParaRPr>
          </a:p>
        </p:txBody>
      </p:sp>
      <p:sp>
        <p:nvSpPr>
          <p:cNvPr id="27" name="Up Arrow 2">
            <a:extLst>
              <a:ext uri="{FF2B5EF4-FFF2-40B4-BE49-F238E27FC236}">
                <a16:creationId xmlns:a16="http://schemas.microsoft.com/office/drawing/2014/main" id="{CA72B356-EC51-4670-9D4C-C0F750A21BEA}"/>
              </a:ext>
            </a:extLst>
          </p:cNvPr>
          <p:cNvSpPr/>
          <p:nvPr/>
        </p:nvSpPr>
        <p:spPr>
          <a:xfrm>
            <a:off x="8542870" y="3203384"/>
            <a:ext cx="672573" cy="733671"/>
          </a:xfrm>
          <a:prstGeom prst="upArrow">
            <a:avLst>
              <a:gd name="adj1" fmla="val 50000"/>
              <a:gd name="adj2" fmla="val 51133"/>
            </a:avLst>
          </a:prstGeom>
          <a:solidFill>
            <a:srgbClr val="93A37C"/>
          </a:solidFill>
          <a:ln w="25400" cap="flat" cmpd="sng" algn="ctr">
            <a:noFill/>
            <a:prstDash val="solid"/>
          </a:ln>
          <a:effectLst/>
        </p:spPr>
        <p:txBody>
          <a:bodyPr wrap="square" lIns="101811" tIns="50906" rIns="101811" bIns="50906"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a:ea typeface="+mn-ea"/>
              <a:cs typeface="Arial" pitchFamily="34" charset="0"/>
            </a:endParaRPr>
          </a:p>
        </p:txBody>
      </p:sp>
      <p:sp>
        <p:nvSpPr>
          <p:cNvPr id="8" name="Up Arrow 1">
            <a:extLst>
              <a:ext uri="{FF2B5EF4-FFF2-40B4-BE49-F238E27FC236}">
                <a16:creationId xmlns:a16="http://schemas.microsoft.com/office/drawing/2014/main" id="{69358A0D-0EAD-4DBE-BD1E-386AACFAD6F2}"/>
              </a:ext>
            </a:extLst>
          </p:cNvPr>
          <p:cNvSpPr/>
          <p:nvPr/>
        </p:nvSpPr>
        <p:spPr>
          <a:xfrm>
            <a:off x="7441136" y="3203384"/>
            <a:ext cx="672573" cy="733671"/>
          </a:xfrm>
          <a:prstGeom prst="upArrow">
            <a:avLst/>
          </a:prstGeom>
          <a:solidFill>
            <a:srgbClr val="C00000"/>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sysClr val="window" lastClr="FFFFFF"/>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1058445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Table 6">
            <a:extLst>
              <a:ext uri="{FF2B5EF4-FFF2-40B4-BE49-F238E27FC236}">
                <a16:creationId xmlns:a16="http://schemas.microsoft.com/office/drawing/2014/main" id="{CC495690-69B0-4D19-BD99-9C9B9499B5D1}"/>
              </a:ext>
            </a:extLst>
          </p:cNvPr>
          <p:cNvGraphicFramePr>
            <a:graphicFrameLocks noGrp="1"/>
          </p:cNvGraphicFramePr>
          <p:nvPr>
            <p:extLst>
              <p:ext uri="{D42A27DB-BD31-4B8C-83A1-F6EECF244321}">
                <p14:modId xmlns:p14="http://schemas.microsoft.com/office/powerpoint/2010/main" val="1122925901"/>
              </p:ext>
            </p:extLst>
          </p:nvPr>
        </p:nvGraphicFramePr>
        <p:xfrm>
          <a:off x="601716" y="1975394"/>
          <a:ext cx="8847086" cy="4699608"/>
        </p:xfrm>
        <a:graphic>
          <a:graphicData uri="http://schemas.openxmlformats.org/drawingml/2006/table">
            <a:tbl>
              <a:tblPr firstRow="1" bandRow="1">
                <a:tableStyleId>{2D5ABB26-0587-4C30-8999-92F81FD0307C}</a:tableStyleId>
              </a:tblPr>
              <a:tblGrid>
                <a:gridCol w="1783352">
                  <a:extLst>
                    <a:ext uri="{9D8B030D-6E8A-4147-A177-3AD203B41FA5}">
                      <a16:colId xmlns:a16="http://schemas.microsoft.com/office/drawing/2014/main" val="1535697821"/>
                    </a:ext>
                  </a:extLst>
                </a:gridCol>
                <a:gridCol w="1148074">
                  <a:extLst>
                    <a:ext uri="{9D8B030D-6E8A-4147-A177-3AD203B41FA5}">
                      <a16:colId xmlns:a16="http://schemas.microsoft.com/office/drawing/2014/main" val="3722691688"/>
                    </a:ext>
                  </a:extLst>
                </a:gridCol>
                <a:gridCol w="1148074">
                  <a:extLst>
                    <a:ext uri="{9D8B030D-6E8A-4147-A177-3AD203B41FA5}">
                      <a16:colId xmlns:a16="http://schemas.microsoft.com/office/drawing/2014/main" val="1511499536"/>
                    </a:ext>
                  </a:extLst>
                </a:gridCol>
                <a:gridCol w="1148074">
                  <a:extLst>
                    <a:ext uri="{9D8B030D-6E8A-4147-A177-3AD203B41FA5}">
                      <a16:colId xmlns:a16="http://schemas.microsoft.com/office/drawing/2014/main" val="3970493082"/>
                    </a:ext>
                  </a:extLst>
                </a:gridCol>
                <a:gridCol w="1148074">
                  <a:extLst>
                    <a:ext uri="{9D8B030D-6E8A-4147-A177-3AD203B41FA5}">
                      <a16:colId xmlns:a16="http://schemas.microsoft.com/office/drawing/2014/main" val="1761197817"/>
                    </a:ext>
                  </a:extLst>
                </a:gridCol>
                <a:gridCol w="209038">
                  <a:extLst>
                    <a:ext uri="{9D8B030D-6E8A-4147-A177-3AD203B41FA5}">
                      <a16:colId xmlns:a16="http://schemas.microsoft.com/office/drawing/2014/main" val="685345922"/>
                    </a:ext>
                  </a:extLst>
                </a:gridCol>
                <a:gridCol w="1131200">
                  <a:extLst>
                    <a:ext uri="{9D8B030D-6E8A-4147-A177-3AD203B41FA5}">
                      <a16:colId xmlns:a16="http://schemas.microsoft.com/office/drawing/2014/main" val="3406411067"/>
                    </a:ext>
                  </a:extLst>
                </a:gridCol>
                <a:gridCol w="1131200">
                  <a:extLst>
                    <a:ext uri="{9D8B030D-6E8A-4147-A177-3AD203B41FA5}">
                      <a16:colId xmlns:a16="http://schemas.microsoft.com/office/drawing/2014/main" val="2190678673"/>
                    </a:ext>
                  </a:extLst>
                </a:gridCol>
              </a:tblGrid>
              <a:tr h="462888">
                <a:tc>
                  <a:txBody>
                    <a:bodyPr/>
                    <a:lstStyle/>
                    <a:p>
                      <a:endParaRPr lang="en-US" sz="1200" dirty="0"/>
                    </a:p>
                  </a:txBody>
                  <a:tcPr/>
                </a:tc>
                <a:tc>
                  <a:txBody>
                    <a:bodyPr/>
                    <a:lstStyle/>
                    <a:p>
                      <a:pPr algn="ctr"/>
                      <a:r>
                        <a:rPr lang="en-US" sz="900" dirty="0">
                          <a:solidFill>
                            <a:schemeClr val="tx1"/>
                          </a:solidFill>
                        </a:rPr>
                        <a:t>US Stock</a:t>
                      </a:r>
                    </a:p>
                    <a:p>
                      <a:pPr algn="ctr"/>
                      <a:r>
                        <a:rPr lang="en-US" sz="900" dirty="0">
                          <a:solidFill>
                            <a:schemeClr val="tx1"/>
                          </a:solidFill>
                        </a:rPr>
                        <a:t>Market</a:t>
                      </a:r>
                    </a:p>
                  </a:txBody>
                  <a:tcPr anchor="b"/>
                </a:tc>
                <a:tc>
                  <a:txBody>
                    <a:bodyPr/>
                    <a:lstStyle/>
                    <a:p>
                      <a:pPr algn="ctr"/>
                      <a:r>
                        <a:rPr lang="en-US" sz="900" dirty="0">
                          <a:solidFill>
                            <a:schemeClr val="tx1"/>
                          </a:solidFill>
                        </a:rPr>
                        <a:t>International Developed Stocks</a:t>
                      </a:r>
                    </a:p>
                  </a:txBody>
                  <a:tcPr anchor="b"/>
                </a:tc>
                <a:tc>
                  <a:txBody>
                    <a:bodyPr/>
                    <a:lstStyle/>
                    <a:p>
                      <a:pPr algn="ctr"/>
                      <a:r>
                        <a:rPr lang="en-US" sz="900" dirty="0">
                          <a:solidFill>
                            <a:schemeClr val="tx1"/>
                          </a:solidFill>
                        </a:rPr>
                        <a:t>Emerging</a:t>
                      </a:r>
                    </a:p>
                    <a:p>
                      <a:pPr algn="ctr"/>
                      <a:r>
                        <a:rPr lang="en-US" sz="900" dirty="0">
                          <a:solidFill>
                            <a:schemeClr val="tx1"/>
                          </a:solidFill>
                        </a:rPr>
                        <a:t>Markets Stocks</a:t>
                      </a:r>
                    </a:p>
                  </a:txBody>
                  <a:tcPr anchor="b"/>
                </a:tc>
                <a:tc>
                  <a:txBody>
                    <a:bodyPr/>
                    <a:lstStyle/>
                    <a:p>
                      <a:pPr algn="ctr"/>
                      <a:r>
                        <a:rPr lang="en-US" sz="900" dirty="0">
                          <a:solidFill>
                            <a:schemeClr val="tx1"/>
                          </a:solidFill>
                        </a:rPr>
                        <a:t>Global</a:t>
                      </a:r>
                    </a:p>
                    <a:p>
                      <a:pPr algn="ctr"/>
                      <a:r>
                        <a:rPr lang="en-US" sz="900" dirty="0">
                          <a:solidFill>
                            <a:schemeClr val="tx1"/>
                          </a:solidFill>
                        </a:rPr>
                        <a:t>Real Estate</a:t>
                      </a:r>
                    </a:p>
                  </a:txBody>
                  <a:tcPr anchor="b"/>
                </a:tc>
                <a:tc>
                  <a:txBody>
                    <a:bodyPr/>
                    <a:lstStyle/>
                    <a:p>
                      <a:pPr algn="ctr"/>
                      <a:endParaRPr lang="en-US" sz="900" dirty="0">
                        <a:solidFill>
                          <a:schemeClr val="tx1"/>
                        </a:solidFill>
                      </a:endParaRPr>
                    </a:p>
                  </a:txBody>
                  <a:tcPr anchor="b"/>
                </a:tc>
                <a:tc>
                  <a:txBody>
                    <a:bodyPr/>
                    <a:lstStyle/>
                    <a:p>
                      <a:pPr algn="ctr"/>
                      <a:r>
                        <a:rPr lang="en-US" sz="900" dirty="0">
                          <a:solidFill>
                            <a:schemeClr val="tx1"/>
                          </a:solidFill>
                        </a:rPr>
                        <a:t>US Bond </a:t>
                      </a:r>
                    </a:p>
                    <a:p>
                      <a:pPr algn="ctr"/>
                      <a:r>
                        <a:rPr lang="en-US" sz="900" dirty="0">
                          <a:solidFill>
                            <a:schemeClr val="tx1"/>
                          </a:solidFill>
                        </a:rPr>
                        <a:t>Market</a:t>
                      </a:r>
                    </a:p>
                  </a:txBody>
                  <a:tcPr anchor="b"/>
                </a:tc>
                <a:tc>
                  <a:txBody>
                    <a:bodyPr/>
                    <a:lstStyle/>
                    <a:p>
                      <a:pPr algn="ctr"/>
                      <a:r>
                        <a:rPr lang="en-US" sz="900" dirty="0">
                          <a:solidFill>
                            <a:schemeClr val="tx1"/>
                          </a:solidFill>
                        </a:rPr>
                        <a:t>Global Bond </a:t>
                      </a:r>
                    </a:p>
                    <a:p>
                      <a:pPr algn="ctr"/>
                      <a:r>
                        <a:rPr lang="en-US" sz="900" dirty="0">
                          <a:solidFill>
                            <a:schemeClr val="tx1"/>
                          </a:solidFill>
                        </a:rPr>
                        <a:t>Market ex US</a:t>
                      </a:r>
                    </a:p>
                  </a:txBody>
                  <a:tcPr anchor="b"/>
                </a:tc>
                <a:extLst>
                  <a:ext uri="{0D108BD9-81ED-4DB2-BD59-A6C34878D82A}">
                    <a16:rowId xmlns:a16="http://schemas.microsoft.com/office/drawing/2014/main" val="2895339872"/>
                  </a:ext>
                </a:extLst>
              </a:tr>
              <a:tr h="365760">
                <a:tc>
                  <a:txBody>
                    <a:bodyPr/>
                    <a:lstStyle/>
                    <a:p>
                      <a:r>
                        <a:rPr lang="en-US" sz="1100" dirty="0">
                          <a:solidFill>
                            <a:schemeClr val="bg1"/>
                          </a:solidFill>
                          <a:latin typeface="+mj-lt"/>
                        </a:rPr>
                        <a:t>1 Year</a:t>
                      </a:r>
                    </a:p>
                  </a:txBody>
                  <a:tcPr anchor="ctr">
                    <a:lnR w="6350" cap="flat" cmpd="sng" algn="ctr">
                      <a:solidFill>
                        <a:schemeClr val="bg1"/>
                      </a:solidFill>
                      <a:prstDash val="solid"/>
                      <a:round/>
                      <a:headEnd type="none" w="med" len="med"/>
                      <a:tailEnd type="none" w="med" len="med"/>
                    </a:lnR>
                    <a:solidFill>
                      <a:schemeClr val="bg1">
                        <a:lumMod val="50000"/>
                      </a:schemeClr>
                    </a:solidFill>
                  </a:tcPr>
                </a:tc>
                <a:tc gridSpan="4">
                  <a:txBody>
                    <a:bodyPr/>
                    <a:lstStyle/>
                    <a:p>
                      <a:pPr algn="ctr"/>
                      <a:r>
                        <a:rPr lang="en-US" sz="1100" dirty="0">
                          <a:solidFill>
                            <a:schemeClr val="bg1"/>
                          </a:solidFill>
                          <a:latin typeface="+mj-lt"/>
                        </a:rPr>
                        <a:t>STOCKS</a:t>
                      </a:r>
                    </a:p>
                  </a:txBody>
                  <a:tcPr anchor="ctr">
                    <a:lnL w="6350" cap="flat" cmpd="sng" algn="ctr">
                      <a:solidFill>
                        <a:schemeClr val="bg1"/>
                      </a:solidFill>
                      <a:prstDash val="solid"/>
                      <a:round/>
                      <a:headEnd type="none" w="med" len="med"/>
                      <a:tailEnd type="none" w="med" len="med"/>
                    </a:lnL>
                    <a:solidFill>
                      <a:schemeClr val="bg1">
                        <a:lumMod val="50000"/>
                      </a:schemeClr>
                    </a:solidFill>
                  </a:tcPr>
                </a:tc>
                <a:tc hMerge="1">
                  <a:txBody>
                    <a:bodyPr/>
                    <a:lstStyle/>
                    <a:p>
                      <a:endParaRPr lang="en-US" sz="1200" dirty="0">
                        <a:solidFill>
                          <a:schemeClr val="bg1"/>
                        </a:solidFill>
                      </a:endParaRPr>
                    </a:p>
                  </a:txBody>
                  <a:tcPr>
                    <a:solidFill>
                      <a:schemeClr val="bg1">
                        <a:lumMod val="50000"/>
                      </a:schemeClr>
                    </a:solidFill>
                  </a:tcPr>
                </a:tc>
                <a:tc hMerge="1">
                  <a:txBody>
                    <a:bodyPr/>
                    <a:lstStyle/>
                    <a:p>
                      <a:endParaRPr lang="en-US" sz="1200" dirty="0">
                        <a:solidFill>
                          <a:schemeClr val="bg1"/>
                        </a:solidFill>
                      </a:endParaRPr>
                    </a:p>
                  </a:txBody>
                  <a:tcPr>
                    <a:solidFill>
                      <a:schemeClr val="bg1">
                        <a:lumMod val="50000"/>
                      </a:schemeClr>
                    </a:solidFill>
                  </a:tcPr>
                </a:tc>
                <a:tc hMerge="1">
                  <a:txBody>
                    <a:bodyPr/>
                    <a:lstStyle/>
                    <a:p>
                      <a:endParaRPr lang="en-US" sz="1200" dirty="0">
                        <a:solidFill>
                          <a:schemeClr val="bg1"/>
                        </a:solidFill>
                      </a:endParaRPr>
                    </a:p>
                  </a:txBody>
                  <a:tcPr>
                    <a:solidFill>
                      <a:schemeClr val="bg1">
                        <a:lumMod val="50000"/>
                      </a:schemeClr>
                    </a:solidFill>
                  </a:tcPr>
                </a:tc>
                <a:tc>
                  <a:txBody>
                    <a:bodyPr/>
                    <a:lstStyle/>
                    <a:p>
                      <a:endParaRPr lang="en-US" sz="1200" dirty="0">
                        <a:latin typeface="+mj-lt"/>
                      </a:endParaRPr>
                    </a:p>
                  </a:txBody>
                  <a:tcPr anchor="b">
                    <a:solidFill>
                      <a:schemeClr val="bg1">
                        <a:lumMod val="85000"/>
                      </a:schemeClr>
                    </a:solidFill>
                  </a:tcPr>
                </a:tc>
                <a:tc gridSpan="2">
                  <a:txBody>
                    <a:bodyPr/>
                    <a:lstStyle/>
                    <a:p>
                      <a:pPr algn="ctr"/>
                      <a:r>
                        <a:rPr lang="en-US" sz="1100" dirty="0">
                          <a:solidFill>
                            <a:schemeClr val="bg1"/>
                          </a:solidFill>
                          <a:latin typeface="+mj-lt"/>
                        </a:rPr>
                        <a:t>BONDS</a:t>
                      </a:r>
                      <a:endParaRPr lang="en-US" sz="1200" dirty="0">
                        <a:solidFill>
                          <a:schemeClr val="bg1"/>
                        </a:solidFill>
                        <a:latin typeface="+mj-lt"/>
                      </a:endParaRPr>
                    </a:p>
                  </a:txBody>
                  <a:tcPr anchor="ctr">
                    <a:solidFill>
                      <a:schemeClr val="bg1">
                        <a:lumMod val="50000"/>
                      </a:schemeClr>
                    </a:solidFill>
                  </a:tcPr>
                </a:tc>
                <a:tc hMerge="1">
                  <a:txBody>
                    <a:bodyPr/>
                    <a:lstStyle/>
                    <a:p>
                      <a:endParaRPr lang="en-US" sz="1200" dirty="0"/>
                    </a:p>
                  </a:txBody>
                  <a:tcPr>
                    <a:solidFill>
                      <a:schemeClr val="bg1">
                        <a:lumMod val="50000"/>
                      </a:schemeClr>
                    </a:solidFill>
                  </a:tcPr>
                </a:tc>
                <a:extLst>
                  <a:ext uri="{0D108BD9-81ED-4DB2-BD59-A6C34878D82A}">
                    <a16:rowId xmlns:a16="http://schemas.microsoft.com/office/drawing/2014/main" val="462145158"/>
                  </a:ext>
                </a:extLst>
              </a:tr>
              <a:tr h="320040">
                <a:tc>
                  <a:txBody>
                    <a:bodyPr/>
                    <a:lstStyle/>
                    <a:p>
                      <a:endParaRPr lang="en-US" sz="1000" dirty="0"/>
                    </a:p>
                  </a:txBody>
                  <a:tcPr anchor="ctr">
                    <a:lnR w="6350" cap="flat" cmpd="sng" algn="ctr">
                      <a:solidFill>
                        <a:schemeClr val="bg1">
                          <a:lumMod val="65000"/>
                        </a:schemeClr>
                      </a:solidFill>
                      <a:prstDash val="solid"/>
                      <a:round/>
                      <a:headEnd type="none" w="med" len="med"/>
                      <a:tailEnd type="none" w="med" len="med"/>
                    </a:lnR>
                  </a:tcPr>
                </a:tc>
                <a:tc>
                  <a:txBody>
                    <a:bodyPr/>
                    <a:lstStyle/>
                    <a:p>
                      <a:pPr marL="0" algn="ctr" defTabSz="1018228" rtl="0" eaLnBrk="1" latinLnBrk="0" hangingPunct="1"/>
                      <a:r>
                        <a:rPr lang="en-US" sz="1200" kern="1200" dirty="0">
                          <a:solidFill>
                            <a:schemeClr val="tx1"/>
                          </a:solidFill>
                          <a:latin typeface="+mn-lt"/>
                          <a:ea typeface="+mn-ea"/>
                          <a:cs typeface="+mn-cs"/>
                        </a:rPr>
                        <a:t>18.95%</a:t>
                      </a: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marL="0" algn="ctr" defTabSz="1018228" rtl="0" eaLnBrk="1" latinLnBrk="0" hangingPunct="1"/>
                      <a:r>
                        <a:rPr lang="en-US" sz="1200" kern="1200" dirty="0">
                          <a:solidFill>
                            <a:schemeClr val="tx1"/>
                          </a:solidFill>
                          <a:latin typeface="+mn-lt"/>
                          <a:ea typeface="+mn-ea"/>
                          <a:cs typeface="+mn-cs"/>
                        </a:rPr>
                        <a:t>17.41%</a:t>
                      </a: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marL="0" algn="ctr" defTabSz="1018228" rtl="0" eaLnBrk="1" latinLnBrk="0" hangingPunct="1"/>
                      <a:r>
                        <a:rPr lang="en-US" sz="1200" kern="1200" dirty="0">
                          <a:solidFill>
                            <a:schemeClr val="tx1"/>
                          </a:solidFill>
                          <a:latin typeface="+mn-lt"/>
                          <a:ea typeface="+mn-ea"/>
                          <a:cs typeface="+mn-cs"/>
                        </a:rPr>
                        <a:t>1.75%</a:t>
                      </a: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a:solidFill>
                            <a:srgbClr val="C00000"/>
                          </a:solidFill>
                        </a:rPr>
                        <a:t>-3.02%</a:t>
                      </a:r>
                      <a:endParaRPr lang="en-US" sz="1200" dirty="0">
                        <a:solidFill>
                          <a:srgbClr val="C00000"/>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a:solidFill>
                            <a:srgbClr val="C00000"/>
                          </a:solidFill>
                        </a:rPr>
                        <a:t> </a:t>
                      </a:r>
                      <a:endParaRPr lang="en-US" sz="1200" dirty="0">
                        <a:solidFill>
                          <a:srgbClr val="C00000"/>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a:solidFill>
                            <a:srgbClr val="C00000"/>
                          </a:solidFill>
                        </a:rPr>
                        <a:t>-0.94%</a:t>
                      </a:r>
                      <a:endParaRPr lang="en-US" sz="1200" dirty="0">
                        <a:solidFill>
                          <a:srgbClr val="C00000"/>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marL="0" algn="ctr" defTabSz="1018228" rtl="0" eaLnBrk="1" latinLnBrk="0" hangingPunct="1"/>
                      <a:r>
                        <a:rPr lang="en-US" sz="1200" kern="1200" dirty="0">
                          <a:solidFill>
                            <a:schemeClr val="tx1"/>
                          </a:solidFill>
                          <a:latin typeface="+mn-lt"/>
                          <a:ea typeface="+mn-ea"/>
                          <a:cs typeface="+mn-cs"/>
                        </a:rPr>
                        <a:t>1.51%</a:t>
                      </a: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extLst>
                  <a:ext uri="{0D108BD9-81ED-4DB2-BD59-A6C34878D82A}">
                    <a16:rowId xmlns:a16="http://schemas.microsoft.com/office/drawing/2014/main" val="2257848847"/>
                  </a:ext>
                </a:extLst>
              </a:tr>
              <a:tr h="640080">
                <a:tc>
                  <a:txBody>
                    <a:bodyPr/>
                    <a:lstStyle/>
                    <a:p>
                      <a:endParaRPr lang="en-US" sz="1000" dirty="0"/>
                    </a:p>
                  </a:txBody>
                  <a:tcPr anchor="ctr">
                    <a:lnR w="6350" cap="flat" cmpd="sng" algn="ctr">
                      <a:solidFill>
                        <a:schemeClr val="bg1">
                          <a:lumMod val="65000"/>
                        </a:schemeClr>
                      </a:solidFill>
                      <a:prstDash val="solid"/>
                      <a:round/>
                      <a:headEnd type="none" w="med" len="med"/>
                      <a:tailEnd type="none" w="med" len="med"/>
                    </a:lnR>
                  </a:tcPr>
                </a:tc>
                <a:tc>
                  <a:txBody>
                    <a:bodyPr/>
                    <a:lstStyle/>
                    <a:p>
                      <a:endParaRPr lang="en-US" sz="1100" dirty="0"/>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endParaRPr lang="en-US" sz="1100" dirty="0"/>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endParaRPr lang="en-US" sz="1100" dirty="0"/>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endParaRPr lang="en-US" sz="1100" dirty="0"/>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endParaRPr lang="en-US" sz="1100" dirty="0"/>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endParaRPr lang="en-US" sz="1100" dirty="0"/>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endParaRPr lang="en-US" sz="1100" dirty="0"/>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extLst>
                  <a:ext uri="{0D108BD9-81ED-4DB2-BD59-A6C34878D82A}">
                    <a16:rowId xmlns:a16="http://schemas.microsoft.com/office/drawing/2014/main" val="2968481374"/>
                  </a:ext>
                </a:extLst>
              </a:tr>
              <a:tr h="182880">
                <a:tc>
                  <a:txBody>
                    <a:bodyPr/>
                    <a:lstStyle/>
                    <a:p>
                      <a:endParaRPr lang="en-US" sz="1000" dirty="0"/>
                    </a:p>
                  </a:txBody>
                  <a:tcPr marL="0" marR="0" marT="0" marB="0" anchor="ctr"/>
                </a:tc>
                <a:tc>
                  <a:txBody>
                    <a:bodyPr/>
                    <a:lstStyle/>
                    <a:p>
                      <a:endParaRPr lang="en-US" sz="1100" dirty="0"/>
                    </a:p>
                  </a:txBody>
                  <a:tcPr marL="0" marR="0" marT="0" marB="0" anchor="b"/>
                </a:tc>
                <a:tc>
                  <a:txBody>
                    <a:bodyPr/>
                    <a:lstStyle/>
                    <a:p>
                      <a:endParaRPr lang="en-US" sz="1100" dirty="0"/>
                    </a:p>
                  </a:txBody>
                  <a:tcPr marL="0" marR="0" marT="0" marB="0" anchor="b"/>
                </a:tc>
                <a:tc>
                  <a:txBody>
                    <a:bodyPr/>
                    <a:lstStyle/>
                    <a:p>
                      <a:endParaRPr lang="en-US" sz="1100" dirty="0"/>
                    </a:p>
                  </a:txBody>
                  <a:tcPr marL="0" marR="0" marT="0" marB="0" anchor="b"/>
                </a:tc>
                <a:tc>
                  <a:txBody>
                    <a:bodyPr/>
                    <a:lstStyle/>
                    <a:p>
                      <a:endParaRPr lang="en-US" sz="1100" dirty="0"/>
                    </a:p>
                  </a:txBody>
                  <a:tcPr marL="0" marR="0" marT="0" marB="0" anchor="b"/>
                </a:tc>
                <a:tc>
                  <a:txBody>
                    <a:bodyPr/>
                    <a:lstStyle/>
                    <a:p>
                      <a:endParaRPr lang="en-US" sz="1100" dirty="0"/>
                    </a:p>
                  </a:txBody>
                  <a:tcPr marL="0" marR="0" marT="0" marB="0" anchor="b"/>
                </a:tc>
                <a:tc>
                  <a:txBody>
                    <a:bodyPr/>
                    <a:lstStyle/>
                    <a:p>
                      <a:endParaRPr lang="en-US" sz="1100" dirty="0"/>
                    </a:p>
                  </a:txBody>
                  <a:tcPr marL="0" marR="0" marT="0" marB="0" anchor="b"/>
                </a:tc>
                <a:tc>
                  <a:txBody>
                    <a:bodyPr/>
                    <a:lstStyle/>
                    <a:p>
                      <a:endParaRPr lang="en-US" sz="1100" dirty="0"/>
                    </a:p>
                  </a:txBody>
                  <a:tcPr marL="0" marR="0" marT="0" marB="0" anchor="b"/>
                </a:tc>
                <a:extLst>
                  <a:ext uri="{0D108BD9-81ED-4DB2-BD59-A6C34878D82A}">
                    <a16:rowId xmlns:a16="http://schemas.microsoft.com/office/drawing/2014/main" val="1110000147"/>
                  </a:ext>
                </a:extLst>
              </a:tr>
              <a:tr h="365760">
                <a:tc>
                  <a:txBody>
                    <a:bodyPr/>
                    <a:lstStyle/>
                    <a:p>
                      <a:r>
                        <a:rPr lang="en-US" sz="1100" dirty="0">
                          <a:solidFill>
                            <a:schemeClr val="bg1"/>
                          </a:solidFill>
                          <a:latin typeface="+mj-lt"/>
                        </a:rPr>
                        <a:t>5 Years</a:t>
                      </a:r>
                    </a:p>
                  </a:txBody>
                  <a:tcPr anchor="ctr">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100"/>
                        <a:t> </a:t>
                      </a:r>
                      <a:endParaRPr lang="en-US" sz="1100" dirty="0"/>
                    </a:p>
                  </a:txBody>
                  <a:tcPr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100"/>
                        <a:t> </a:t>
                      </a:r>
                      <a:endParaRPr lang="en-US" sz="1100" dirty="0"/>
                    </a:p>
                  </a:txBody>
                  <a:tcPr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100"/>
                        <a:t> </a:t>
                      </a:r>
                      <a:endParaRPr lang="en-US" sz="1100" dirty="0"/>
                    </a:p>
                  </a:txBody>
                  <a:tcPr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100"/>
                        <a:t> </a:t>
                      </a:r>
                      <a:endParaRPr lang="en-US" sz="1100" dirty="0"/>
                    </a:p>
                  </a:txBody>
                  <a:tcPr anchor="b">
                    <a:lnL w="6350" cap="flat" cmpd="sng" algn="ctr">
                      <a:solidFill>
                        <a:schemeClr val="bg1"/>
                      </a:solidFill>
                      <a:prstDash val="solid"/>
                      <a:round/>
                      <a:headEnd type="none" w="med" len="med"/>
                      <a:tailEnd type="none" w="med" len="med"/>
                    </a:lnL>
                    <a:solidFill>
                      <a:schemeClr val="bg1">
                        <a:lumMod val="50000"/>
                      </a:schemeClr>
                    </a:solidFill>
                  </a:tcPr>
                </a:tc>
                <a:tc>
                  <a:txBody>
                    <a:bodyPr/>
                    <a:lstStyle/>
                    <a:p>
                      <a:endParaRPr lang="en-US" sz="1100" dirty="0"/>
                    </a:p>
                  </a:txBody>
                  <a:tcPr anchor="b">
                    <a:solidFill>
                      <a:schemeClr val="bg1">
                        <a:lumMod val="85000"/>
                      </a:schemeClr>
                    </a:solidFill>
                  </a:tcPr>
                </a:tc>
                <a:tc>
                  <a:txBody>
                    <a:bodyPr/>
                    <a:lstStyle/>
                    <a:p>
                      <a:r>
                        <a:rPr lang="en-US" sz="1100"/>
                        <a:t> </a:t>
                      </a:r>
                      <a:endParaRPr lang="en-US" sz="1100" dirty="0"/>
                    </a:p>
                  </a:txBody>
                  <a:tcPr anchor="b">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100"/>
                        <a:t> </a:t>
                      </a:r>
                      <a:endParaRPr lang="en-US" sz="1100" dirty="0"/>
                    </a:p>
                  </a:txBody>
                  <a:tcPr anchor="b">
                    <a:lnL w="6350" cap="flat" cmpd="sng" algn="ctr">
                      <a:solidFill>
                        <a:schemeClr val="bg1"/>
                      </a:solidFill>
                      <a:prstDash val="solid"/>
                      <a:round/>
                      <a:headEnd type="none" w="med" len="med"/>
                      <a:tailEnd type="none" w="med" len="med"/>
                    </a:lnL>
                    <a:solidFill>
                      <a:schemeClr val="bg1">
                        <a:lumMod val="50000"/>
                      </a:schemeClr>
                    </a:solidFill>
                  </a:tcPr>
                </a:tc>
                <a:extLst>
                  <a:ext uri="{0D108BD9-81ED-4DB2-BD59-A6C34878D82A}">
                    <a16:rowId xmlns:a16="http://schemas.microsoft.com/office/drawing/2014/main" val="3665611152"/>
                  </a:ext>
                </a:extLst>
              </a:tr>
              <a:tr h="320040">
                <a:tc>
                  <a:txBody>
                    <a:bodyPr/>
                    <a:lstStyle/>
                    <a:p>
                      <a:endParaRPr lang="en-US" sz="1200" dirty="0">
                        <a:solidFill>
                          <a:schemeClr val="bg1">
                            <a:lumMod val="50000"/>
                          </a:schemeClr>
                        </a:solidFill>
                      </a:endParaRPr>
                    </a:p>
                  </a:txBody>
                  <a:tcPr anchor="ctr">
                    <a:lnR w="6350" cap="flat" cmpd="sng" algn="ctr">
                      <a:solidFill>
                        <a:schemeClr val="bg1">
                          <a:lumMod val="65000"/>
                        </a:schemeClr>
                      </a:solidFill>
                      <a:prstDash val="solid"/>
                      <a:round/>
                      <a:headEnd type="none" w="med" len="med"/>
                      <a:tailEnd type="none" w="med" len="med"/>
                    </a:lnR>
                  </a:tcPr>
                </a:tc>
                <a:tc>
                  <a:txBody>
                    <a:bodyPr/>
                    <a:lstStyle/>
                    <a:p>
                      <a:pPr algn="ctr"/>
                      <a:r>
                        <a:rPr lang="en-US" sz="1200">
                          <a:solidFill>
                            <a:schemeClr val="tx1"/>
                          </a:solidFill>
                        </a:rPr>
                        <a:t>11.39%</a:t>
                      </a:r>
                      <a:endParaRPr lang="en-US" sz="12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dirty="0">
                          <a:solidFill>
                            <a:schemeClr val="tx1"/>
                          </a:solidFill>
                        </a:rPr>
                        <a:t>4.58%</a:t>
                      </a: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marL="0" algn="ctr" defTabSz="1018228" rtl="0" eaLnBrk="1" latinLnBrk="0" hangingPunct="1"/>
                      <a:r>
                        <a:rPr lang="en-US" sz="1200" kern="1200" dirty="0">
                          <a:solidFill>
                            <a:schemeClr val="tx1"/>
                          </a:solidFill>
                          <a:latin typeface="+mn-lt"/>
                          <a:ea typeface="+mn-ea"/>
                          <a:cs typeface="+mn-cs"/>
                        </a:rPr>
                        <a:t>0.93%</a:t>
                      </a: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a:solidFill>
                            <a:schemeClr val="tx1"/>
                          </a:solidFill>
                        </a:rPr>
                        <a:t>1.35%</a:t>
                      </a:r>
                      <a:endParaRPr lang="en-US" sz="12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a:solidFill>
                            <a:schemeClr val="tx1"/>
                          </a:solidFill>
                        </a:rPr>
                        <a:t> </a:t>
                      </a:r>
                      <a:endParaRPr lang="en-US" sz="12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a:solidFill>
                            <a:schemeClr val="tx1"/>
                          </a:solidFill>
                        </a:rPr>
                        <a:t>0.77%</a:t>
                      </a:r>
                      <a:endParaRPr lang="en-US" sz="12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a:solidFill>
                            <a:schemeClr val="tx1"/>
                          </a:solidFill>
                        </a:rPr>
                        <a:t>0.95%</a:t>
                      </a:r>
                      <a:endParaRPr lang="en-US" sz="12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extLst>
                  <a:ext uri="{0D108BD9-81ED-4DB2-BD59-A6C34878D82A}">
                    <a16:rowId xmlns:a16="http://schemas.microsoft.com/office/drawing/2014/main" val="1848628370"/>
                  </a:ext>
                </a:extLst>
              </a:tr>
              <a:tr h="640080">
                <a:tc>
                  <a:txBody>
                    <a:bodyPr/>
                    <a:lstStyle/>
                    <a:p>
                      <a:endParaRPr lang="en-US" sz="1200" dirty="0">
                        <a:solidFill>
                          <a:schemeClr val="bg1">
                            <a:lumMod val="50000"/>
                          </a:schemeClr>
                        </a:solidFill>
                      </a:endParaRPr>
                    </a:p>
                  </a:txBody>
                  <a:tcPr anchor="ctr">
                    <a:lnR w="6350" cap="flat" cmpd="sng" algn="ctr">
                      <a:solidFill>
                        <a:schemeClr val="bg1">
                          <a:lumMod val="65000"/>
                        </a:schemeClr>
                      </a:solidFill>
                      <a:prstDash val="solid"/>
                      <a:round/>
                      <a:headEnd type="none" w="med" len="med"/>
                      <a:tailEnd type="none" w="med" len="med"/>
                    </a:lnR>
                    <a:lnB>
                      <a:noFill/>
                    </a:lnB>
                  </a:tcPr>
                </a:tc>
                <a:tc>
                  <a:txBody>
                    <a:bodyPr/>
                    <a:lstStyle/>
                    <a:p>
                      <a:pPr algn="ctr"/>
                      <a:r>
                        <a:rPr lang="en-US" sz="1100">
                          <a:solidFill>
                            <a:schemeClr val="bg1">
                              <a:lumMod val="50000"/>
                            </a:schemeClr>
                          </a:solidFill>
                        </a:rPr>
                        <a:t> </a:t>
                      </a:r>
                      <a:endParaRPr lang="en-US" sz="1100" dirty="0">
                        <a:solidFill>
                          <a:schemeClr val="bg1">
                            <a:lumMod val="50000"/>
                          </a:schemeClr>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a:noFill/>
                    </a:lnB>
                  </a:tcPr>
                </a:tc>
                <a:tc>
                  <a:txBody>
                    <a:bodyPr/>
                    <a:lstStyle/>
                    <a:p>
                      <a:pPr algn="ctr"/>
                      <a:endParaRPr lang="en-US" sz="1100" dirty="0">
                        <a:solidFill>
                          <a:schemeClr val="bg1">
                            <a:lumMod val="50000"/>
                          </a:schemeClr>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a:noFill/>
                    </a:lnB>
                  </a:tcPr>
                </a:tc>
                <a:tc>
                  <a:txBody>
                    <a:bodyPr/>
                    <a:lstStyle/>
                    <a:p>
                      <a:pPr algn="ctr"/>
                      <a:r>
                        <a:rPr lang="en-US" sz="1100">
                          <a:solidFill>
                            <a:schemeClr val="bg1">
                              <a:lumMod val="50000"/>
                            </a:schemeClr>
                          </a:solidFill>
                        </a:rPr>
                        <a:t> </a:t>
                      </a:r>
                      <a:endParaRPr lang="en-US" sz="1100" dirty="0">
                        <a:solidFill>
                          <a:schemeClr val="bg1">
                            <a:lumMod val="50000"/>
                          </a:schemeClr>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a:noFill/>
                    </a:lnB>
                  </a:tcPr>
                </a:tc>
                <a:tc>
                  <a:txBody>
                    <a:bodyPr/>
                    <a:lstStyle/>
                    <a:p>
                      <a:pPr algn="ctr"/>
                      <a:r>
                        <a:rPr lang="en-US" sz="1100">
                          <a:solidFill>
                            <a:schemeClr val="tx1"/>
                          </a:solidFill>
                        </a:rPr>
                        <a:t> </a:t>
                      </a:r>
                      <a:endParaRPr lang="en-US" sz="11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a:noFill/>
                    </a:lnB>
                  </a:tcPr>
                </a:tc>
                <a:tc>
                  <a:txBody>
                    <a:bodyPr/>
                    <a:lstStyle/>
                    <a:p>
                      <a:pPr algn="ctr"/>
                      <a:endParaRPr lang="en-US" sz="11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a:noFill/>
                    </a:lnB>
                  </a:tcPr>
                </a:tc>
                <a:tc>
                  <a:txBody>
                    <a:bodyPr/>
                    <a:lstStyle/>
                    <a:p>
                      <a:pPr algn="ctr"/>
                      <a:endParaRPr lang="en-US" sz="11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a:noFill/>
                    </a:lnB>
                  </a:tcPr>
                </a:tc>
                <a:tc>
                  <a:txBody>
                    <a:bodyPr/>
                    <a:lstStyle/>
                    <a:p>
                      <a:pPr algn="ctr"/>
                      <a:endParaRPr lang="en-US" sz="11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a:noFill/>
                    </a:lnB>
                  </a:tcPr>
                </a:tc>
                <a:extLst>
                  <a:ext uri="{0D108BD9-81ED-4DB2-BD59-A6C34878D82A}">
                    <a16:rowId xmlns:a16="http://schemas.microsoft.com/office/drawing/2014/main" val="3748993186"/>
                  </a:ext>
                </a:extLst>
              </a:tr>
              <a:tr h="182880">
                <a:tc>
                  <a:txBody>
                    <a:bodyPr/>
                    <a:lstStyle/>
                    <a:p>
                      <a:endParaRPr lang="en-US" sz="1200" dirty="0">
                        <a:solidFill>
                          <a:schemeClr val="bg1">
                            <a:lumMod val="50000"/>
                          </a:schemeClr>
                        </a:solidFill>
                      </a:endParaRPr>
                    </a:p>
                  </a:txBody>
                  <a:tcPr marL="0" marR="0" marT="0" marB="0" anchor="ctr">
                    <a:lnL>
                      <a:noFill/>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a:endParaRPr lang="en-US" sz="1100" dirty="0">
                        <a:solidFill>
                          <a:schemeClr val="bg1">
                            <a:lumMod val="50000"/>
                          </a:schemeClr>
                        </a:solidFill>
                      </a:endParaRP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a:endParaRPr lang="en-US" sz="1100" dirty="0">
                        <a:solidFill>
                          <a:schemeClr val="bg1">
                            <a:lumMod val="50000"/>
                          </a:schemeClr>
                        </a:solidFill>
                      </a:endParaRP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a:endParaRPr lang="en-US" sz="1100" dirty="0">
                        <a:solidFill>
                          <a:schemeClr val="bg1">
                            <a:lumMod val="50000"/>
                          </a:schemeClr>
                        </a:solidFill>
                      </a:endParaRP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a:endParaRPr lang="en-US" sz="1100" dirty="0">
                        <a:solidFill>
                          <a:schemeClr val="tx1"/>
                        </a:solidFill>
                      </a:endParaRP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a:endParaRPr lang="en-US" sz="1100" dirty="0">
                        <a:solidFill>
                          <a:schemeClr val="tx1"/>
                        </a:solidFill>
                      </a:endParaRP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a:endParaRPr lang="en-US" sz="1100" dirty="0">
                        <a:solidFill>
                          <a:schemeClr val="tx1"/>
                        </a:solidFill>
                      </a:endParaRP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a:endParaRPr lang="en-US" sz="1100" dirty="0">
                        <a:solidFill>
                          <a:schemeClr val="tx1"/>
                        </a:solidFill>
                      </a:endParaRP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785656914"/>
                  </a:ext>
                </a:extLst>
              </a:tr>
              <a:tr h="228600">
                <a:tc>
                  <a:txBody>
                    <a:bodyPr/>
                    <a:lstStyle/>
                    <a:p>
                      <a:r>
                        <a:rPr lang="en-US" sz="1100" dirty="0">
                          <a:solidFill>
                            <a:schemeClr val="bg1"/>
                          </a:solidFill>
                          <a:latin typeface="+mj-lt"/>
                        </a:rPr>
                        <a:t>10 Years</a:t>
                      </a:r>
                    </a:p>
                  </a:txBody>
                  <a:tcPr anchor="ctr">
                    <a:lnR w="6350" cap="flat" cmpd="sng" algn="ctr">
                      <a:solidFill>
                        <a:schemeClr val="bg1"/>
                      </a:solidFill>
                      <a:prstDash val="solid"/>
                      <a:round/>
                      <a:headEnd type="none" w="med" len="med"/>
                      <a:tailEnd type="none" w="med" len="med"/>
                    </a:lnR>
                    <a:lnT>
                      <a:noFill/>
                    </a:lnT>
                    <a:solidFill>
                      <a:schemeClr val="bg1">
                        <a:lumMod val="50000"/>
                      </a:schemeClr>
                    </a:solidFill>
                  </a:tcPr>
                </a:tc>
                <a:tc>
                  <a:txBody>
                    <a:bodyPr/>
                    <a:lstStyle/>
                    <a:p>
                      <a:endParaRPr lang="en-US" sz="1100" dirty="0"/>
                    </a:p>
                  </a:txBody>
                  <a:tcPr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a:noFill/>
                    </a:lnT>
                    <a:solidFill>
                      <a:schemeClr val="bg1">
                        <a:lumMod val="50000"/>
                      </a:schemeClr>
                    </a:solidFill>
                  </a:tcPr>
                </a:tc>
                <a:tc>
                  <a:txBody>
                    <a:bodyPr/>
                    <a:lstStyle/>
                    <a:p>
                      <a:endParaRPr lang="en-US" sz="1100" dirty="0"/>
                    </a:p>
                  </a:txBody>
                  <a:tcPr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a:noFill/>
                    </a:lnT>
                    <a:solidFill>
                      <a:schemeClr val="bg1">
                        <a:lumMod val="50000"/>
                      </a:schemeClr>
                    </a:solidFill>
                  </a:tcPr>
                </a:tc>
                <a:tc>
                  <a:txBody>
                    <a:bodyPr/>
                    <a:lstStyle/>
                    <a:p>
                      <a:endParaRPr lang="en-US" sz="1100" dirty="0"/>
                    </a:p>
                  </a:txBody>
                  <a:tcPr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a:noFill/>
                    </a:lnT>
                    <a:solidFill>
                      <a:schemeClr val="bg1">
                        <a:lumMod val="50000"/>
                      </a:schemeClr>
                    </a:solidFill>
                  </a:tcPr>
                </a:tc>
                <a:tc>
                  <a:txBody>
                    <a:bodyPr/>
                    <a:lstStyle/>
                    <a:p>
                      <a:endParaRPr lang="en-US" sz="1100" dirty="0">
                        <a:solidFill>
                          <a:schemeClr val="tx1"/>
                        </a:solidFill>
                      </a:endParaRPr>
                    </a:p>
                  </a:txBody>
                  <a:tcPr anchor="b">
                    <a:lnL w="6350" cap="flat" cmpd="sng" algn="ctr">
                      <a:solidFill>
                        <a:schemeClr val="bg1"/>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a:noFill/>
                    </a:lnT>
                    <a:solidFill>
                      <a:schemeClr val="bg1">
                        <a:lumMod val="50000"/>
                      </a:schemeClr>
                    </a:solidFill>
                  </a:tcPr>
                </a:tc>
                <a:tc>
                  <a:txBody>
                    <a:bodyPr/>
                    <a:lstStyle/>
                    <a:p>
                      <a:endParaRPr lang="en-US" sz="11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a:noFill/>
                    </a:lnT>
                    <a:solidFill>
                      <a:schemeClr val="bg1">
                        <a:lumMod val="85000"/>
                      </a:schemeClr>
                    </a:solidFill>
                  </a:tcPr>
                </a:tc>
                <a:tc>
                  <a:txBody>
                    <a:bodyPr/>
                    <a:lstStyle/>
                    <a:p>
                      <a:endParaRPr lang="en-US" sz="11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solidFill>
                      <a:prstDash val="solid"/>
                      <a:round/>
                      <a:headEnd type="none" w="med" len="med"/>
                      <a:tailEnd type="none" w="med" len="med"/>
                    </a:lnR>
                    <a:lnT>
                      <a:noFill/>
                    </a:lnT>
                    <a:solidFill>
                      <a:schemeClr val="bg1">
                        <a:lumMod val="50000"/>
                      </a:schemeClr>
                    </a:solidFill>
                  </a:tcPr>
                </a:tc>
                <a:tc>
                  <a:txBody>
                    <a:bodyPr/>
                    <a:lstStyle/>
                    <a:p>
                      <a:endParaRPr lang="en-US" sz="1100" dirty="0">
                        <a:solidFill>
                          <a:schemeClr val="tx1"/>
                        </a:solidFill>
                      </a:endParaRPr>
                    </a:p>
                  </a:txBody>
                  <a:tcPr anchor="b">
                    <a:lnL w="6350" cap="flat" cmpd="sng" algn="ctr">
                      <a:solidFill>
                        <a:schemeClr val="bg1"/>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a:noFill/>
                    </a:lnT>
                    <a:solidFill>
                      <a:schemeClr val="bg1">
                        <a:lumMod val="50000"/>
                      </a:schemeClr>
                    </a:solidFill>
                  </a:tcPr>
                </a:tc>
                <a:extLst>
                  <a:ext uri="{0D108BD9-81ED-4DB2-BD59-A6C34878D82A}">
                    <a16:rowId xmlns:a16="http://schemas.microsoft.com/office/drawing/2014/main" val="1140454611"/>
                  </a:ext>
                </a:extLst>
              </a:tr>
              <a:tr h="320040">
                <a:tc>
                  <a:txBody>
                    <a:bodyPr/>
                    <a:lstStyle/>
                    <a:p>
                      <a:endParaRPr lang="en-US" sz="1200" dirty="0">
                        <a:solidFill>
                          <a:schemeClr val="bg1">
                            <a:lumMod val="50000"/>
                          </a:schemeClr>
                        </a:solidFill>
                      </a:endParaRPr>
                    </a:p>
                  </a:txBody>
                  <a:tcPr anchor="ctr">
                    <a:lnR w="6350" cap="flat" cmpd="sng" algn="ctr">
                      <a:solidFill>
                        <a:schemeClr val="bg1">
                          <a:lumMod val="65000"/>
                        </a:schemeClr>
                      </a:solidFill>
                      <a:prstDash val="solid"/>
                      <a:round/>
                      <a:headEnd type="none" w="med" len="med"/>
                      <a:tailEnd type="none" w="med" len="med"/>
                    </a:lnR>
                  </a:tcPr>
                </a:tc>
                <a:tc>
                  <a:txBody>
                    <a:bodyPr/>
                    <a:lstStyle/>
                    <a:p>
                      <a:pPr algn="ctr"/>
                      <a:r>
                        <a:rPr lang="en-US" sz="1200">
                          <a:solidFill>
                            <a:schemeClr val="tx1"/>
                          </a:solidFill>
                        </a:rPr>
                        <a:t>12.34%</a:t>
                      </a:r>
                      <a:endParaRPr lang="en-US" sz="12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a:solidFill>
                            <a:schemeClr val="tx1"/>
                          </a:solidFill>
                        </a:rPr>
                        <a:t>5.40%</a:t>
                      </a:r>
                      <a:endParaRPr lang="en-US" sz="12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a:solidFill>
                            <a:schemeClr val="tx1"/>
                          </a:solidFill>
                        </a:rPr>
                        <a:t>2.95%</a:t>
                      </a:r>
                      <a:endParaRPr lang="en-US" sz="12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a:solidFill>
                            <a:schemeClr val="tx1"/>
                          </a:solidFill>
                        </a:rPr>
                        <a:t>3.80%</a:t>
                      </a:r>
                      <a:endParaRPr lang="en-US" sz="12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a:solidFill>
                            <a:schemeClr val="tx1"/>
                          </a:solidFill>
                        </a:rPr>
                        <a:t> </a:t>
                      </a:r>
                      <a:endParaRPr lang="en-US" sz="12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a:solidFill>
                            <a:schemeClr val="tx1"/>
                          </a:solidFill>
                        </a:rPr>
                        <a:t>1.52%</a:t>
                      </a:r>
                      <a:endParaRPr lang="en-US" sz="12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a:solidFill>
                            <a:schemeClr val="tx1"/>
                          </a:solidFill>
                        </a:rPr>
                        <a:t>2.48%</a:t>
                      </a:r>
                      <a:endParaRPr lang="en-US" sz="12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extLst>
                  <a:ext uri="{0D108BD9-81ED-4DB2-BD59-A6C34878D82A}">
                    <a16:rowId xmlns:a16="http://schemas.microsoft.com/office/drawing/2014/main" val="2276537207"/>
                  </a:ext>
                </a:extLst>
              </a:tr>
              <a:tr h="640080">
                <a:tc>
                  <a:txBody>
                    <a:bodyPr/>
                    <a:lstStyle/>
                    <a:p>
                      <a:endParaRPr lang="en-US" sz="1200" dirty="0">
                        <a:solidFill>
                          <a:schemeClr val="bg1">
                            <a:lumMod val="50000"/>
                          </a:schemeClr>
                        </a:solidFill>
                      </a:endParaRPr>
                    </a:p>
                  </a:txBody>
                  <a:tcPr anchor="ctr">
                    <a:lnR w="6350" cap="flat" cmpd="sng" algn="ctr">
                      <a:solidFill>
                        <a:schemeClr val="bg1">
                          <a:lumMod val="65000"/>
                        </a:schemeClr>
                      </a:solidFill>
                      <a:prstDash val="solid"/>
                      <a:round/>
                      <a:headEnd type="none" w="med" len="med"/>
                      <a:tailEnd type="none" w="med" len="med"/>
                    </a:lnR>
                  </a:tcPr>
                </a:tc>
                <a:tc>
                  <a:txBody>
                    <a:bodyPr/>
                    <a:lstStyle/>
                    <a:p>
                      <a:pPr algn="ctr"/>
                      <a:endParaRPr lang="en-US" sz="1200" dirty="0">
                        <a:solidFill>
                          <a:schemeClr val="bg1">
                            <a:lumMod val="50000"/>
                          </a:schemeClr>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endParaRPr lang="en-US" sz="1200" dirty="0">
                        <a:solidFill>
                          <a:schemeClr val="bg1">
                            <a:lumMod val="50000"/>
                          </a:schemeClr>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endParaRPr lang="en-US" sz="1200" dirty="0">
                        <a:solidFill>
                          <a:schemeClr val="bg1">
                            <a:lumMod val="50000"/>
                          </a:schemeClr>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endParaRPr lang="en-US" sz="1200" dirty="0">
                        <a:solidFill>
                          <a:schemeClr val="bg1">
                            <a:lumMod val="50000"/>
                          </a:schemeClr>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endParaRPr lang="en-US" sz="1200" dirty="0">
                        <a:solidFill>
                          <a:schemeClr val="bg1">
                            <a:lumMod val="50000"/>
                          </a:schemeClr>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endParaRPr lang="en-US" sz="1200" dirty="0">
                        <a:solidFill>
                          <a:schemeClr val="bg1">
                            <a:lumMod val="50000"/>
                          </a:schemeClr>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endParaRPr lang="en-US" sz="1200" dirty="0">
                        <a:solidFill>
                          <a:schemeClr val="bg1">
                            <a:lumMod val="50000"/>
                          </a:schemeClr>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extLst>
                  <a:ext uri="{0D108BD9-81ED-4DB2-BD59-A6C34878D82A}">
                    <a16:rowId xmlns:a16="http://schemas.microsoft.com/office/drawing/2014/main" val="4113928344"/>
                  </a:ext>
                </a:extLst>
              </a:tr>
            </a:tbl>
          </a:graphicData>
        </a:graphic>
      </p:graphicFrame>
      <p:sp>
        <p:nvSpPr>
          <p:cNvPr id="38" name="Up Arrow 1">
            <a:extLst>
              <a:ext uri="{FF2B5EF4-FFF2-40B4-BE49-F238E27FC236}">
                <a16:creationId xmlns:a16="http://schemas.microsoft.com/office/drawing/2014/main" id="{1F24F638-6B75-4BCB-8FA9-6C6C36E408E7}"/>
              </a:ext>
            </a:extLst>
          </p:cNvPr>
          <p:cNvSpPr/>
          <p:nvPr/>
        </p:nvSpPr>
        <p:spPr>
          <a:xfrm rot="10800000" flipV="1">
            <a:off x="7393483" y="3169290"/>
            <a:ext cx="698079" cy="548640"/>
          </a:xfrm>
          <a:prstGeom prst="upArrow">
            <a:avLst/>
          </a:prstGeom>
          <a:solidFill>
            <a:srgbClr val="C00000"/>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40" name="Up Arrow 1">
            <a:extLst>
              <a:ext uri="{FF2B5EF4-FFF2-40B4-BE49-F238E27FC236}">
                <a16:creationId xmlns:a16="http://schemas.microsoft.com/office/drawing/2014/main" id="{92E1C873-4F1D-42E0-929E-A2774362B7D1}"/>
              </a:ext>
            </a:extLst>
          </p:cNvPr>
          <p:cNvSpPr/>
          <p:nvPr/>
        </p:nvSpPr>
        <p:spPr>
          <a:xfrm flipV="1">
            <a:off x="7393482" y="6059159"/>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41" name="Up Arrow 1">
            <a:extLst>
              <a:ext uri="{FF2B5EF4-FFF2-40B4-BE49-F238E27FC236}">
                <a16:creationId xmlns:a16="http://schemas.microsoft.com/office/drawing/2014/main" id="{5F1377CC-DEFE-48C8-BE72-5687A1538E5D}"/>
              </a:ext>
            </a:extLst>
          </p:cNvPr>
          <p:cNvSpPr/>
          <p:nvPr/>
        </p:nvSpPr>
        <p:spPr>
          <a:xfrm flipV="1">
            <a:off x="8542441" y="4657384"/>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43" name="Up Arrow 1">
            <a:extLst>
              <a:ext uri="{FF2B5EF4-FFF2-40B4-BE49-F238E27FC236}">
                <a16:creationId xmlns:a16="http://schemas.microsoft.com/office/drawing/2014/main" id="{28360470-3AE4-4667-B894-E695C4A41AB4}"/>
              </a:ext>
            </a:extLst>
          </p:cNvPr>
          <p:cNvSpPr/>
          <p:nvPr/>
        </p:nvSpPr>
        <p:spPr>
          <a:xfrm flipV="1">
            <a:off x="8542442" y="6059159"/>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44" name="Up Arrow 1">
            <a:extLst>
              <a:ext uri="{FF2B5EF4-FFF2-40B4-BE49-F238E27FC236}">
                <a16:creationId xmlns:a16="http://schemas.microsoft.com/office/drawing/2014/main" id="{AB47D462-B47F-4E40-8AF3-0AA90BC3F3C2}"/>
              </a:ext>
            </a:extLst>
          </p:cNvPr>
          <p:cNvSpPr/>
          <p:nvPr/>
        </p:nvSpPr>
        <p:spPr>
          <a:xfrm flipV="1">
            <a:off x="6055753" y="4657384"/>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49" name="Up Arrow 1">
            <a:extLst>
              <a:ext uri="{FF2B5EF4-FFF2-40B4-BE49-F238E27FC236}">
                <a16:creationId xmlns:a16="http://schemas.microsoft.com/office/drawing/2014/main" id="{B5B9A016-3E8A-436D-AAD2-FF1CA6B1E085}"/>
              </a:ext>
            </a:extLst>
          </p:cNvPr>
          <p:cNvSpPr/>
          <p:nvPr/>
        </p:nvSpPr>
        <p:spPr>
          <a:xfrm flipV="1">
            <a:off x="2586809" y="4657384"/>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50" name="Up Arrow 1">
            <a:extLst>
              <a:ext uri="{FF2B5EF4-FFF2-40B4-BE49-F238E27FC236}">
                <a16:creationId xmlns:a16="http://schemas.microsoft.com/office/drawing/2014/main" id="{12C8B0D9-659A-48B5-8825-CB630DD2F33C}"/>
              </a:ext>
            </a:extLst>
          </p:cNvPr>
          <p:cNvSpPr/>
          <p:nvPr/>
        </p:nvSpPr>
        <p:spPr>
          <a:xfrm flipV="1">
            <a:off x="6055753" y="6059159"/>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51" name="Up Arrow 1">
            <a:extLst>
              <a:ext uri="{FF2B5EF4-FFF2-40B4-BE49-F238E27FC236}">
                <a16:creationId xmlns:a16="http://schemas.microsoft.com/office/drawing/2014/main" id="{7B9D128C-905E-465D-9F3F-7C6539BCB996}"/>
              </a:ext>
            </a:extLst>
          </p:cNvPr>
          <p:cNvSpPr/>
          <p:nvPr/>
        </p:nvSpPr>
        <p:spPr>
          <a:xfrm flipV="1">
            <a:off x="2591365" y="6059159"/>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52" name="Up Arrow 1">
            <a:extLst>
              <a:ext uri="{FF2B5EF4-FFF2-40B4-BE49-F238E27FC236}">
                <a16:creationId xmlns:a16="http://schemas.microsoft.com/office/drawing/2014/main" id="{1B4BC5CF-A31D-4216-B14A-591881107359}"/>
              </a:ext>
            </a:extLst>
          </p:cNvPr>
          <p:cNvSpPr/>
          <p:nvPr/>
        </p:nvSpPr>
        <p:spPr>
          <a:xfrm flipV="1">
            <a:off x="3746161" y="6059159"/>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53" name="Up Arrow 1">
            <a:extLst>
              <a:ext uri="{FF2B5EF4-FFF2-40B4-BE49-F238E27FC236}">
                <a16:creationId xmlns:a16="http://schemas.microsoft.com/office/drawing/2014/main" id="{A3418DC6-56C2-46CE-9328-83EFCCA33379}"/>
              </a:ext>
            </a:extLst>
          </p:cNvPr>
          <p:cNvSpPr/>
          <p:nvPr/>
        </p:nvSpPr>
        <p:spPr>
          <a:xfrm flipV="1">
            <a:off x="4900957" y="6059159"/>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54" name="Up Arrow 1">
            <a:extLst>
              <a:ext uri="{FF2B5EF4-FFF2-40B4-BE49-F238E27FC236}">
                <a16:creationId xmlns:a16="http://schemas.microsoft.com/office/drawing/2014/main" id="{58B882C7-DA5F-4708-9718-86E94E35A0C7}"/>
              </a:ext>
            </a:extLst>
          </p:cNvPr>
          <p:cNvSpPr/>
          <p:nvPr/>
        </p:nvSpPr>
        <p:spPr>
          <a:xfrm flipV="1">
            <a:off x="8542443" y="3169290"/>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kern="0" dirty="0">
              <a:solidFill>
                <a:prstClr val="white"/>
              </a:solidFill>
              <a:latin typeface="Arial" pitchFamily="34" charset="0"/>
              <a:cs typeface="Arial" pitchFamily="34" charset="0"/>
            </a:endParaRPr>
          </a:p>
        </p:txBody>
      </p:sp>
      <p:sp>
        <p:nvSpPr>
          <p:cNvPr id="55" name="Up Arrow 1">
            <a:extLst>
              <a:ext uri="{FF2B5EF4-FFF2-40B4-BE49-F238E27FC236}">
                <a16:creationId xmlns:a16="http://schemas.microsoft.com/office/drawing/2014/main" id="{906D5450-F470-4E3A-BF59-EED2501559A2}"/>
              </a:ext>
            </a:extLst>
          </p:cNvPr>
          <p:cNvSpPr/>
          <p:nvPr/>
        </p:nvSpPr>
        <p:spPr>
          <a:xfrm flipV="1">
            <a:off x="4899439" y="3169290"/>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kern="0" dirty="0">
              <a:solidFill>
                <a:prstClr val="white"/>
              </a:solidFill>
              <a:latin typeface="Arial" pitchFamily="34" charset="0"/>
              <a:cs typeface="Arial" pitchFamily="34" charset="0"/>
            </a:endParaRPr>
          </a:p>
        </p:txBody>
      </p:sp>
      <p:sp>
        <p:nvSpPr>
          <p:cNvPr id="56" name="Up Arrow 1">
            <a:extLst>
              <a:ext uri="{FF2B5EF4-FFF2-40B4-BE49-F238E27FC236}">
                <a16:creationId xmlns:a16="http://schemas.microsoft.com/office/drawing/2014/main" id="{B6BEA962-C2F7-45A1-A7F3-C3DB37F4B859}"/>
              </a:ext>
            </a:extLst>
          </p:cNvPr>
          <p:cNvSpPr/>
          <p:nvPr/>
        </p:nvSpPr>
        <p:spPr>
          <a:xfrm flipV="1">
            <a:off x="2586809" y="3169290"/>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kern="0" dirty="0">
              <a:solidFill>
                <a:prstClr val="white"/>
              </a:solidFill>
              <a:latin typeface="Arial" pitchFamily="34" charset="0"/>
              <a:cs typeface="Arial" pitchFamily="34" charset="0"/>
            </a:endParaRPr>
          </a:p>
        </p:txBody>
      </p:sp>
      <p:sp>
        <p:nvSpPr>
          <p:cNvPr id="57" name="Up Arrow 1">
            <a:extLst>
              <a:ext uri="{FF2B5EF4-FFF2-40B4-BE49-F238E27FC236}">
                <a16:creationId xmlns:a16="http://schemas.microsoft.com/office/drawing/2014/main" id="{E5D8CEA9-3389-4D06-AE4B-654FCC9403BB}"/>
              </a:ext>
            </a:extLst>
          </p:cNvPr>
          <p:cNvSpPr/>
          <p:nvPr/>
        </p:nvSpPr>
        <p:spPr>
          <a:xfrm flipV="1">
            <a:off x="3743124" y="3169290"/>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kern="0" dirty="0">
              <a:solidFill>
                <a:prstClr val="white"/>
              </a:solidFill>
              <a:latin typeface="Arial" pitchFamily="34" charset="0"/>
              <a:cs typeface="Arial" pitchFamily="34" charset="0"/>
            </a:endParaRPr>
          </a:p>
        </p:txBody>
      </p:sp>
      <p:sp>
        <p:nvSpPr>
          <p:cNvPr id="58" name="Up Arrow 1">
            <a:extLst>
              <a:ext uri="{FF2B5EF4-FFF2-40B4-BE49-F238E27FC236}">
                <a16:creationId xmlns:a16="http://schemas.microsoft.com/office/drawing/2014/main" id="{48B8A214-1FDC-4536-9A2D-A463F5816BC1}"/>
              </a:ext>
            </a:extLst>
          </p:cNvPr>
          <p:cNvSpPr/>
          <p:nvPr/>
        </p:nvSpPr>
        <p:spPr>
          <a:xfrm rot="10800000" flipV="1">
            <a:off x="6055753" y="3169290"/>
            <a:ext cx="698079" cy="548640"/>
          </a:xfrm>
          <a:prstGeom prst="upArrow">
            <a:avLst/>
          </a:prstGeom>
          <a:solidFill>
            <a:srgbClr val="C00000"/>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59" name="Up Arrow 1">
            <a:extLst>
              <a:ext uri="{FF2B5EF4-FFF2-40B4-BE49-F238E27FC236}">
                <a16:creationId xmlns:a16="http://schemas.microsoft.com/office/drawing/2014/main" id="{75890E69-9671-4EF8-AD2F-FFEAAE53DFF7}"/>
              </a:ext>
            </a:extLst>
          </p:cNvPr>
          <p:cNvSpPr/>
          <p:nvPr/>
        </p:nvSpPr>
        <p:spPr>
          <a:xfrm flipV="1">
            <a:off x="4899439" y="4657384"/>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kern="0" dirty="0">
              <a:solidFill>
                <a:prstClr val="white"/>
              </a:solidFill>
              <a:latin typeface="Arial" pitchFamily="34" charset="0"/>
              <a:cs typeface="Arial" pitchFamily="34" charset="0"/>
            </a:endParaRPr>
          </a:p>
        </p:txBody>
      </p:sp>
      <p:sp>
        <p:nvSpPr>
          <p:cNvPr id="60" name="Up Arrow 1">
            <a:extLst>
              <a:ext uri="{FF2B5EF4-FFF2-40B4-BE49-F238E27FC236}">
                <a16:creationId xmlns:a16="http://schemas.microsoft.com/office/drawing/2014/main" id="{0215EC53-9E80-40C3-943B-164F0D431CFD}"/>
              </a:ext>
            </a:extLst>
          </p:cNvPr>
          <p:cNvSpPr/>
          <p:nvPr/>
        </p:nvSpPr>
        <p:spPr>
          <a:xfrm flipV="1">
            <a:off x="7393482" y="4657384"/>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61" name="Up Arrow 1">
            <a:extLst>
              <a:ext uri="{FF2B5EF4-FFF2-40B4-BE49-F238E27FC236}">
                <a16:creationId xmlns:a16="http://schemas.microsoft.com/office/drawing/2014/main" id="{A8D042B4-E838-4452-A675-1DC239C8783B}"/>
              </a:ext>
            </a:extLst>
          </p:cNvPr>
          <p:cNvSpPr/>
          <p:nvPr/>
        </p:nvSpPr>
        <p:spPr>
          <a:xfrm flipV="1">
            <a:off x="3743124" y="4657384"/>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 name="Title 2"/>
          <p:cNvSpPr>
            <a:spLocks noGrp="1"/>
          </p:cNvSpPr>
          <p:nvPr>
            <p:ph type="title"/>
          </p:nvPr>
        </p:nvSpPr>
        <p:spPr>
          <a:xfrm>
            <a:off x="510762" y="657966"/>
            <a:ext cx="9052560" cy="521864"/>
          </a:xfrm>
          <a:noFill/>
        </p:spPr>
        <p:txBody>
          <a:bodyPr/>
          <a:lstStyle/>
          <a:p>
            <a:r>
              <a:rPr lang="en-US" dirty="0"/>
              <a:t>Long-Term Market Summary</a:t>
            </a:r>
          </a:p>
        </p:txBody>
      </p:sp>
      <p:sp>
        <p:nvSpPr>
          <p:cNvPr id="2" name="Slide Number Placeholder 1"/>
          <p:cNvSpPr>
            <a:spLocks noGrp="1"/>
          </p:cNvSpPr>
          <p:nvPr>
            <p:ph type="sldNum" sz="quarter" idx="12"/>
          </p:nvPr>
        </p:nvSpPr>
        <p:spPr/>
        <p:txBody>
          <a:bodyPr/>
          <a:lstStyle/>
          <a:p>
            <a:pPr marL="0" marR="0" lvl="0" indent="0" algn="r" defTabSz="1018228" rtl="0" eaLnBrk="1" fontAlgn="auto" latinLnBrk="0" hangingPunct="1">
              <a:lnSpc>
                <a:spcPct val="100000"/>
              </a:lnSpc>
              <a:spcBef>
                <a:spcPts val="0"/>
              </a:spcBef>
              <a:spcAft>
                <a:spcPts val="0"/>
              </a:spcAft>
              <a:buClrTx/>
              <a:buSzTx/>
              <a:buFontTx/>
              <a:buNone/>
              <a:tabLst/>
              <a:defRPr/>
            </a:pPr>
            <a:fld id="{66F6FF41-5833-4EBF-9145-362BCED2914A}" type="slidenum">
              <a:rPr kumimoji="0" lang="en-US" sz="1000" b="0" i="0" u="none" strike="noStrike" kern="1200" cap="none" spc="0" normalizeH="0" baseline="0" noProof="0" smtClean="0">
                <a:ln>
                  <a:noFill/>
                </a:ln>
                <a:solidFill>
                  <a:prstClr val="white">
                    <a:lumMod val="50000"/>
                  </a:prstClr>
                </a:solidFill>
                <a:effectLst/>
                <a:uLnTx/>
                <a:uFillTx/>
                <a:latin typeface="Arial"/>
                <a:ea typeface="+mn-ea"/>
                <a:cs typeface="+mn-cs"/>
              </a:rPr>
              <a:pPr marL="0" marR="0" lvl="0" indent="0" algn="r" defTabSz="1018228" rtl="0" eaLnBrk="1" fontAlgn="auto" latinLnBrk="0" hangingPunct="1">
                <a:lnSpc>
                  <a:spcPct val="100000"/>
                </a:lnSpc>
                <a:spcBef>
                  <a:spcPts val="0"/>
                </a:spcBef>
                <a:spcAft>
                  <a:spcPts val="0"/>
                </a:spcAft>
                <a:buClrTx/>
                <a:buSzTx/>
                <a:buFontTx/>
                <a:buNone/>
                <a:tabLst/>
                <a:defRPr/>
              </a:pPr>
              <a:t>4</a:t>
            </a:fld>
            <a:endParaRPr kumimoji="0" lang="en-US" sz="1000" b="0" i="0" u="none" strike="noStrike" kern="1200" cap="none" spc="0" normalizeH="0" baseline="0" noProof="0" dirty="0">
              <a:ln>
                <a:noFill/>
              </a:ln>
              <a:solidFill>
                <a:prstClr val="white">
                  <a:lumMod val="50000"/>
                </a:prstClr>
              </a:solidFill>
              <a:effectLst/>
              <a:uLnTx/>
              <a:uFillTx/>
              <a:latin typeface="Arial"/>
              <a:ea typeface="+mn-ea"/>
              <a:cs typeface="+mn-cs"/>
            </a:endParaRPr>
          </a:p>
        </p:txBody>
      </p:sp>
      <p:pic>
        <p:nvPicPr>
          <p:cNvPr id="7" name="Picture Placeholder 6" descr="A black and red sign with white letters&#10;&#10;Description automatically generated">
            <a:extLst>
              <a:ext uri="{FF2B5EF4-FFF2-40B4-BE49-F238E27FC236}">
                <a16:creationId xmlns:a16="http://schemas.microsoft.com/office/drawing/2014/main" id="{44B773A2-965C-6CEA-5BDF-93EAFE7DD6D0}"/>
              </a:ext>
            </a:extLst>
          </p:cNvPr>
          <p:cNvPicPr>
            <a:picLocks noGrp="1" noChangeAspect="1"/>
          </p:cNvPicPr>
          <p:nvPr>
            <p:ph type="pic" sz="quarter" idx="13"/>
          </p:nvPr>
        </p:nvPicPr>
        <p:blipFill rotWithShape="1">
          <a:blip r:embed="rId3">
            <a:extLst>
              <a:ext uri="{28A0092B-C50C-407E-A947-70E740481C1C}">
                <a14:useLocalDpi xmlns:a14="http://schemas.microsoft.com/office/drawing/2010/main" val="0"/>
              </a:ext>
            </a:extLst>
          </a:blip>
          <a:srcRect t="-28401" b="-28401"/>
          <a:stretch/>
        </p:blipFill>
        <p:spPr/>
      </p:pic>
      <p:sp>
        <p:nvSpPr>
          <p:cNvPr id="5" name="Text Placeholder 4"/>
          <p:cNvSpPr>
            <a:spLocks noGrp="1"/>
          </p:cNvSpPr>
          <p:nvPr>
            <p:ph type="body" sz="quarter" idx="14"/>
          </p:nvPr>
        </p:nvSpPr>
        <p:spPr>
          <a:xfrm>
            <a:off x="529813" y="1067438"/>
            <a:ext cx="8823326" cy="346075"/>
          </a:xfrm>
        </p:spPr>
        <p:txBody>
          <a:bodyPr/>
          <a:lstStyle/>
          <a:p>
            <a:pPr lvl="0"/>
            <a:r>
              <a:rPr lang="en-US" dirty="0"/>
              <a:t>Index returns as of June 30, 2023</a:t>
            </a:r>
          </a:p>
        </p:txBody>
      </p:sp>
      <p:sp>
        <p:nvSpPr>
          <p:cNvPr id="6" name="Text Placeholder 5"/>
          <p:cNvSpPr>
            <a:spLocks noGrp="1"/>
          </p:cNvSpPr>
          <p:nvPr>
            <p:ph type="body" sz="quarter" idx="15"/>
          </p:nvPr>
        </p:nvSpPr>
        <p:spPr>
          <a:xfrm>
            <a:off x="529812" y="7134371"/>
            <a:ext cx="8614188" cy="400050"/>
          </a:xfrm>
        </p:spPr>
        <p:txBody>
          <a:bodyPr/>
          <a:lstStyle/>
          <a:p>
            <a:endParaRPr lang="en-US" dirty="0"/>
          </a:p>
          <a:p>
            <a:endParaRPr lang="en-US" dirty="0"/>
          </a:p>
          <a:p>
            <a:endParaRPr lang="en-US" dirty="0"/>
          </a:p>
          <a:p>
            <a:endParaRPr lang="en-US" dirty="0"/>
          </a:p>
          <a:p>
            <a:endParaRPr lang="en-US" dirty="0"/>
          </a:p>
          <a:p>
            <a:endParaRPr lang="en-US" dirty="0"/>
          </a:p>
          <a:p>
            <a:endParaRPr lang="en-US" b="1" dirty="0"/>
          </a:p>
          <a:p>
            <a:r>
              <a:rPr lang="en-US" b="1" dirty="0"/>
              <a:t>Past performance is not a guarantee of future results. Indices are not available for direct investment. Index performance does not reflect the expenses associated with the management of an actual portfolio.</a:t>
            </a:r>
          </a:p>
          <a:p>
            <a:r>
              <a:rPr lang="en-US" dirty="0"/>
              <a:t>Market segment (index representation) as follows: US Stock Market (Russell 3000 Index), International Developed Stocks (MSCI World ex USA Index [net dividends]), Emerging Markets (MSCI Emerging Markets Index [net dividends]), Global Real Estate (S&amp;P Global REIT Index [net dividends]), US Bond Market (Bloomberg US Aggregate Bond Index), and Global Bond Market ex US (Bloomberg Global Aggregate ex-USD Bond Index [hedged to USD]). S&amp;P data © 2023 S&amp;P Dow Jones Indices LLC, a division of S&amp;P Global. All rights reserved. Frank Russell Company is the source and owner of the trademarks, service marks, and copyrights related to the Russell Indexes. MSCI data © MSCI 2023, all rights reserved. Bloomberg data provided by Bloomberg.</a:t>
            </a:r>
          </a:p>
        </p:txBody>
      </p:sp>
    </p:spTree>
    <p:extLst>
      <p:ext uri="{BB962C8B-B14F-4D97-AF65-F5344CB8AC3E}">
        <p14:creationId xmlns:p14="http://schemas.microsoft.com/office/powerpoint/2010/main" val="1007994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0" name="Straight Connector 69">
            <a:extLst>
              <a:ext uri="{FF2B5EF4-FFF2-40B4-BE49-F238E27FC236}">
                <a16:creationId xmlns:a16="http://schemas.microsoft.com/office/drawing/2014/main" id="{73F9865B-BC63-41A0-884F-40271195247A}"/>
              </a:ext>
            </a:extLst>
          </p:cNvPr>
          <p:cNvCxnSpPr>
            <a:cxnSpLocks/>
          </p:cNvCxnSpPr>
          <p:nvPr/>
        </p:nvCxnSpPr>
        <p:spPr>
          <a:xfrm>
            <a:off x="9286628" y="3944982"/>
            <a:ext cx="0" cy="833847"/>
          </a:xfrm>
          <a:prstGeom prst="line">
            <a:avLst/>
          </a:prstGeom>
          <a:noFill/>
          <a:ln w="6350" cap="flat" cmpd="sng" algn="ctr">
            <a:solidFill>
              <a:srgbClr val="4D859E">
                <a:shade val="95000"/>
                <a:satMod val="105000"/>
              </a:srgbClr>
            </a:solidFill>
            <a:prstDash val="solid"/>
          </a:ln>
          <a:effectLst/>
        </p:spPr>
      </p:cxnSp>
      <p:cxnSp>
        <p:nvCxnSpPr>
          <p:cNvPr id="76" name="Straight Connector 75">
            <a:extLst>
              <a:ext uri="{FF2B5EF4-FFF2-40B4-BE49-F238E27FC236}">
                <a16:creationId xmlns:a16="http://schemas.microsoft.com/office/drawing/2014/main" id="{5D7FE720-B9B5-4C93-AA97-B4C31A239789}"/>
              </a:ext>
            </a:extLst>
          </p:cNvPr>
          <p:cNvCxnSpPr>
            <a:cxnSpLocks/>
          </p:cNvCxnSpPr>
          <p:nvPr/>
        </p:nvCxnSpPr>
        <p:spPr>
          <a:xfrm>
            <a:off x="8652149" y="4060692"/>
            <a:ext cx="7976" cy="1542798"/>
          </a:xfrm>
          <a:prstGeom prst="line">
            <a:avLst/>
          </a:prstGeom>
          <a:noFill/>
          <a:ln w="6350" cap="flat" cmpd="sng" algn="ctr">
            <a:solidFill>
              <a:srgbClr val="4D859E">
                <a:shade val="95000"/>
                <a:satMod val="105000"/>
              </a:srgbClr>
            </a:solidFill>
            <a:prstDash val="solid"/>
          </a:ln>
          <a:effectLst/>
        </p:spPr>
      </p:cxnSp>
      <p:cxnSp>
        <p:nvCxnSpPr>
          <p:cNvPr id="57" name="Straight Connector 56">
            <a:extLst>
              <a:ext uri="{FF2B5EF4-FFF2-40B4-BE49-F238E27FC236}">
                <a16:creationId xmlns:a16="http://schemas.microsoft.com/office/drawing/2014/main" id="{02A91C9B-7998-4F42-99EB-899218667EEE}"/>
              </a:ext>
            </a:extLst>
          </p:cNvPr>
          <p:cNvCxnSpPr>
            <a:cxnSpLocks/>
          </p:cNvCxnSpPr>
          <p:nvPr/>
        </p:nvCxnSpPr>
        <p:spPr>
          <a:xfrm>
            <a:off x="4108418" y="4158105"/>
            <a:ext cx="0" cy="1191557"/>
          </a:xfrm>
          <a:prstGeom prst="line">
            <a:avLst/>
          </a:prstGeom>
          <a:noFill/>
          <a:ln w="6350" cap="flat" cmpd="sng" algn="ctr">
            <a:solidFill>
              <a:srgbClr val="4D859E">
                <a:shade val="95000"/>
                <a:satMod val="105000"/>
              </a:srgbClr>
            </a:solidFill>
            <a:prstDash val="solid"/>
          </a:ln>
          <a:effectLst/>
        </p:spPr>
      </p:cxnSp>
      <p:sp>
        <p:nvSpPr>
          <p:cNvPr id="2" name="Title 1"/>
          <p:cNvSpPr>
            <a:spLocks noGrp="1"/>
          </p:cNvSpPr>
          <p:nvPr>
            <p:ph type="title"/>
          </p:nvPr>
        </p:nvSpPr>
        <p:spPr>
          <a:xfrm>
            <a:off x="529812" y="657966"/>
            <a:ext cx="9052560" cy="521864"/>
          </a:xfrm>
          <a:noFill/>
        </p:spPr>
        <p:txBody>
          <a:bodyPr/>
          <a:lstStyle/>
          <a:p>
            <a:r>
              <a:rPr lang="en-US" dirty="0"/>
              <a:t>World Stock Market Performance</a:t>
            </a:r>
          </a:p>
        </p:txBody>
      </p:sp>
      <p:sp>
        <p:nvSpPr>
          <p:cNvPr id="3" name="Slide Number Placeholder 2"/>
          <p:cNvSpPr>
            <a:spLocks noGrp="1"/>
          </p:cNvSpPr>
          <p:nvPr>
            <p:ph type="sldNum" sz="quarter" idx="12"/>
          </p:nvPr>
        </p:nvSpPr>
        <p:spPr/>
        <p:txBody>
          <a:bodyPr/>
          <a:lstStyle/>
          <a:p>
            <a:fld id="{66F6FF41-5833-4EBF-9145-362BCED2914A}" type="slidenum">
              <a:rPr lang="en-US" smtClean="0">
                <a:solidFill>
                  <a:prstClr val="white">
                    <a:lumMod val="50000"/>
                  </a:prstClr>
                </a:solidFill>
              </a:rPr>
              <a:pPr/>
              <a:t>5</a:t>
            </a:fld>
            <a:endParaRPr lang="en-US" dirty="0">
              <a:solidFill>
                <a:prstClr val="white">
                  <a:lumMod val="50000"/>
                </a:prstClr>
              </a:solidFill>
            </a:endParaRPr>
          </a:p>
        </p:txBody>
      </p:sp>
      <p:pic>
        <p:nvPicPr>
          <p:cNvPr id="25" name="Picture Placeholder 24" descr="A black and red sign with white letters&#10;&#10;Description automatically generated">
            <a:extLst>
              <a:ext uri="{FF2B5EF4-FFF2-40B4-BE49-F238E27FC236}">
                <a16:creationId xmlns:a16="http://schemas.microsoft.com/office/drawing/2014/main" id="{EF7191A5-1AA7-15F4-9DFA-D8D40EC9C273}"/>
              </a:ext>
            </a:extLst>
          </p:cNvPr>
          <p:cNvPicPr>
            <a:picLocks noGrp="1" noChangeAspect="1"/>
          </p:cNvPicPr>
          <p:nvPr>
            <p:ph type="pic" sz="quarter" idx="13"/>
          </p:nvPr>
        </p:nvPicPr>
        <p:blipFill rotWithShape="1">
          <a:blip r:embed="rId3">
            <a:extLst>
              <a:ext uri="{28A0092B-C50C-407E-A947-70E740481C1C}">
                <a14:useLocalDpi xmlns:a14="http://schemas.microsoft.com/office/drawing/2010/main" val="0"/>
              </a:ext>
            </a:extLst>
          </a:blip>
          <a:srcRect t="-28401" b="-28401"/>
          <a:stretch/>
        </p:blipFill>
        <p:spPr/>
      </p:pic>
      <p:sp>
        <p:nvSpPr>
          <p:cNvPr id="11" name="Text Placeholder 10"/>
          <p:cNvSpPr>
            <a:spLocks noGrp="1"/>
          </p:cNvSpPr>
          <p:nvPr>
            <p:ph type="body" sz="quarter" idx="15"/>
          </p:nvPr>
        </p:nvSpPr>
        <p:spPr/>
        <p:txBody>
          <a:bodyPr/>
          <a:lstStyle/>
          <a:p>
            <a:r>
              <a:rPr lang="en-US" dirty="0"/>
              <a:t>Graph Source: MSCI ACWI Index (net dividends). MSCI data © MSCI 2023, all rights reserved. Index level based at 100 starting January 2000.</a:t>
            </a:r>
            <a:br>
              <a:rPr lang="en-US" dirty="0"/>
            </a:br>
            <a:r>
              <a:rPr lang="en-US" dirty="0"/>
              <a:t>It is not possible to invest directly in an index. Performance does not reflect the expenses associated with management of an actual portfolio. </a:t>
            </a:r>
            <a:r>
              <a:rPr lang="en-US" b="1" dirty="0"/>
              <a:t>Past performance is not a guarantee of future results. </a:t>
            </a:r>
          </a:p>
        </p:txBody>
      </p:sp>
      <p:sp>
        <p:nvSpPr>
          <p:cNvPr id="5" name="Text Placeholder 4"/>
          <p:cNvSpPr>
            <a:spLocks noGrp="1"/>
          </p:cNvSpPr>
          <p:nvPr>
            <p:ph type="body" sz="quarter" idx="14"/>
          </p:nvPr>
        </p:nvSpPr>
        <p:spPr>
          <a:xfrm>
            <a:off x="529813" y="1067438"/>
            <a:ext cx="8823326" cy="346075"/>
          </a:xfrm>
          <a:noFill/>
        </p:spPr>
        <p:txBody>
          <a:bodyPr/>
          <a:lstStyle/>
          <a:p>
            <a:r>
              <a:rPr lang="en-US" dirty="0"/>
              <a:t>MSCI All Country World Index with selected headlines from </a:t>
            </a:r>
            <a:r>
              <a:rPr lang="en-US" dirty="0">
                <a:highlight>
                  <a:srgbClr val="FFFFFF"/>
                </a:highlight>
              </a:rPr>
              <a:t>Q2 2023</a:t>
            </a:r>
          </a:p>
        </p:txBody>
      </p:sp>
      <p:grpSp>
        <p:nvGrpSpPr>
          <p:cNvPr id="6" name="Group 5">
            <a:extLst>
              <a:ext uri="{FF2B5EF4-FFF2-40B4-BE49-F238E27FC236}">
                <a16:creationId xmlns:a16="http://schemas.microsoft.com/office/drawing/2014/main" id="{41F72098-AB44-4F77-8DF1-A66E811524A9}"/>
              </a:ext>
            </a:extLst>
          </p:cNvPr>
          <p:cNvGrpSpPr/>
          <p:nvPr/>
        </p:nvGrpSpPr>
        <p:grpSpPr>
          <a:xfrm>
            <a:off x="524124" y="6867600"/>
            <a:ext cx="9019669" cy="369277"/>
            <a:chOff x="524124" y="6775986"/>
            <a:chExt cx="9019669" cy="369277"/>
          </a:xfrm>
        </p:grpSpPr>
        <p:sp>
          <p:nvSpPr>
            <p:cNvPr id="59" name="TextBox 58">
              <a:extLst>
                <a:ext uri="{FF2B5EF4-FFF2-40B4-BE49-F238E27FC236}">
                  <a16:creationId xmlns:a16="http://schemas.microsoft.com/office/drawing/2014/main" id="{E1D965E7-6EE5-4026-A3C2-D120857AFD82}"/>
                </a:ext>
              </a:extLst>
            </p:cNvPr>
            <p:cNvSpPr txBox="1"/>
            <p:nvPr/>
          </p:nvSpPr>
          <p:spPr>
            <a:xfrm>
              <a:off x="524124" y="6775986"/>
              <a:ext cx="8791688" cy="369277"/>
            </a:xfrm>
            <a:prstGeom prst="rect">
              <a:avLst/>
            </a:prstGeom>
            <a:noFill/>
          </p:spPr>
          <p:txBody>
            <a:bodyPr wrap="square" lIns="91388" tIns="45693" rIns="91388" bIns="45693" rtlCol="0">
              <a:spAutoFit/>
            </a:bodyPr>
            <a:lstStyle/>
            <a:p>
              <a:r>
                <a:rPr lang="en-US" sz="900" b="1" i="1" dirty="0">
                  <a:solidFill>
                    <a:schemeClr val="tx2"/>
                  </a:solidFill>
                  <a:latin typeface="Times New Roman" panose="02020603050405020304" pitchFamily="18" charset="0"/>
                  <a:cs typeface="Times New Roman" panose="02020603050405020304" pitchFamily="18" charset="0"/>
                </a:rPr>
                <a:t>These headlines are not offered to explain market returns. Instead, they serve as a reminder that investors should view daily events from a long-term perspective and avoid making investment decisions based solely on the news.</a:t>
              </a:r>
            </a:p>
          </p:txBody>
        </p:sp>
        <p:cxnSp>
          <p:nvCxnSpPr>
            <p:cNvPr id="60" name="Straight Connector 59">
              <a:extLst>
                <a:ext uri="{FF2B5EF4-FFF2-40B4-BE49-F238E27FC236}">
                  <a16:creationId xmlns:a16="http://schemas.microsoft.com/office/drawing/2014/main" id="{D5D1A679-5CAA-4B85-BDE8-B9F9F16E8763}"/>
                </a:ext>
              </a:extLst>
            </p:cNvPr>
            <p:cNvCxnSpPr>
              <a:cxnSpLocks/>
            </p:cNvCxnSpPr>
            <p:nvPr/>
          </p:nvCxnSpPr>
          <p:spPr>
            <a:xfrm>
              <a:off x="616154" y="6776905"/>
              <a:ext cx="8927639" cy="0"/>
            </a:xfrm>
            <a:prstGeom prst="line">
              <a:avLst/>
            </a:prstGeom>
            <a:ln w="63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sp>
        <p:nvSpPr>
          <p:cNvPr id="47" name="TextBox 1">
            <a:extLst>
              <a:ext uri="{FF2B5EF4-FFF2-40B4-BE49-F238E27FC236}">
                <a16:creationId xmlns:a16="http://schemas.microsoft.com/office/drawing/2014/main" id="{4B76768C-777C-4E96-B18D-FE7C0D6740DD}"/>
              </a:ext>
            </a:extLst>
          </p:cNvPr>
          <p:cNvSpPr txBox="1"/>
          <p:nvPr/>
        </p:nvSpPr>
        <p:spPr>
          <a:xfrm>
            <a:off x="620205" y="2082082"/>
            <a:ext cx="4531198" cy="237309"/>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41252" indent="-41252" defTabSz="913866" fontAlgn="base">
              <a:lnSpc>
                <a:spcPct val="115000"/>
              </a:lnSpc>
              <a:spcBef>
                <a:spcPct val="0"/>
              </a:spcBef>
              <a:spcAft>
                <a:spcPts val="500"/>
              </a:spcAft>
            </a:pPr>
            <a:r>
              <a:rPr lang="en-US" sz="900" b="1" cap="all" spc="50" dirty="0">
                <a:solidFill>
                  <a:srgbClr val="35627D"/>
                </a:solidFill>
                <a:latin typeface="Arial Narrow" panose="020B0606020202030204" pitchFamily="34" charset="0"/>
              </a:rPr>
              <a:t>Q2 2023</a:t>
            </a:r>
          </a:p>
        </p:txBody>
      </p:sp>
      <p:sp>
        <p:nvSpPr>
          <p:cNvPr id="49" name="TextBox 1">
            <a:extLst>
              <a:ext uri="{FF2B5EF4-FFF2-40B4-BE49-F238E27FC236}">
                <a16:creationId xmlns:a16="http://schemas.microsoft.com/office/drawing/2014/main" id="{13EEE37D-18E8-433E-9420-D70F08B2E180}"/>
              </a:ext>
            </a:extLst>
          </p:cNvPr>
          <p:cNvSpPr txBox="1"/>
          <p:nvPr/>
        </p:nvSpPr>
        <p:spPr>
          <a:xfrm>
            <a:off x="5455683" y="1533780"/>
            <a:ext cx="4088111" cy="221214"/>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41252" indent="-41252" defTabSz="913866" fontAlgn="base">
              <a:lnSpc>
                <a:spcPct val="115000"/>
              </a:lnSpc>
              <a:spcBef>
                <a:spcPct val="0"/>
              </a:spcBef>
              <a:spcAft>
                <a:spcPts val="500"/>
              </a:spcAft>
            </a:pPr>
            <a:r>
              <a:rPr lang="en-US" sz="800" b="1" cap="all" spc="50" dirty="0">
                <a:solidFill>
                  <a:schemeClr val="bg1">
                    <a:lumMod val="50000"/>
                  </a:schemeClr>
                </a:solidFill>
                <a:latin typeface="Arial Narrow" panose="020B0606020202030204" pitchFamily="34" charset="0"/>
              </a:rPr>
              <a:t>1 year (Q3 2022–Q2 2023)</a:t>
            </a:r>
          </a:p>
        </p:txBody>
      </p:sp>
      <p:cxnSp>
        <p:nvCxnSpPr>
          <p:cNvPr id="52" name="Straight Connector 51">
            <a:extLst>
              <a:ext uri="{FF2B5EF4-FFF2-40B4-BE49-F238E27FC236}">
                <a16:creationId xmlns:a16="http://schemas.microsoft.com/office/drawing/2014/main" id="{692AED4C-BCA2-4C2B-A124-1879D4BAAF89}"/>
              </a:ext>
            </a:extLst>
          </p:cNvPr>
          <p:cNvCxnSpPr>
            <a:cxnSpLocks/>
          </p:cNvCxnSpPr>
          <p:nvPr/>
        </p:nvCxnSpPr>
        <p:spPr>
          <a:xfrm>
            <a:off x="7073990" y="4176165"/>
            <a:ext cx="0" cy="2341243"/>
          </a:xfrm>
          <a:prstGeom prst="line">
            <a:avLst/>
          </a:prstGeom>
          <a:noFill/>
          <a:ln w="6350" cap="flat" cmpd="sng" algn="ctr">
            <a:solidFill>
              <a:srgbClr val="4D859E">
                <a:shade val="95000"/>
                <a:satMod val="105000"/>
              </a:srgbClr>
            </a:solidFill>
            <a:prstDash val="solid"/>
          </a:ln>
          <a:effectLst/>
        </p:spPr>
      </p:cxnSp>
      <p:cxnSp>
        <p:nvCxnSpPr>
          <p:cNvPr id="55" name="Straight Connector 54">
            <a:extLst>
              <a:ext uri="{FF2B5EF4-FFF2-40B4-BE49-F238E27FC236}">
                <a16:creationId xmlns:a16="http://schemas.microsoft.com/office/drawing/2014/main" id="{01E43C3B-A907-4C2D-9B01-7EE18A6706DC}"/>
              </a:ext>
            </a:extLst>
          </p:cNvPr>
          <p:cNvCxnSpPr>
            <a:cxnSpLocks/>
          </p:cNvCxnSpPr>
          <p:nvPr/>
        </p:nvCxnSpPr>
        <p:spPr>
          <a:xfrm>
            <a:off x="7254495" y="3799583"/>
            <a:ext cx="0" cy="1957387"/>
          </a:xfrm>
          <a:prstGeom prst="line">
            <a:avLst/>
          </a:prstGeom>
          <a:noFill/>
          <a:ln w="6350" cap="flat" cmpd="sng" algn="ctr">
            <a:solidFill>
              <a:srgbClr val="4D859E">
                <a:shade val="95000"/>
                <a:satMod val="105000"/>
              </a:srgbClr>
            </a:solidFill>
            <a:prstDash val="solid"/>
          </a:ln>
          <a:effectLst/>
        </p:spPr>
      </p:cxnSp>
      <p:cxnSp>
        <p:nvCxnSpPr>
          <p:cNvPr id="56" name="Straight Connector 55">
            <a:extLst>
              <a:ext uri="{FF2B5EF4-FFF2-40B4-BE49-F238E27FC236}">
                <a16:creationId xmlns:a16="http://schemas.microsoft.com/office/drawing/2014/main" id="{486AB509-26AF-42E6-9F52-78A1C824221F}"/>
              </a:ext>
            </a:extLst>
          </p:cNvPr>
          <p:cNvCxnSpPr>
            <a:cxnSpLocks/>
          </p:cNvCxnSpPr>
          <p:nvPr/>
        </p:nvCxnSpPr>
        <p:spPr>
          <a:xfrm>
            <a:off x="5874366" y="3768770"/>
            <a:ext cx="0" cy="1784979"/>
          </a:xfrm>
          <a:prstGeom prst="line">
            <a:avLst/>
          </a:prstGeom>
          <a:noFill/>
          <a:ln w="6350" cap="flat" cmpd="sng" algn="ctr">
            <a:solidFill>
              <a:srgbClr val="4D859E">
                <a:shade val="95000"/>
                <a:satMod val="105000"/>
              </a:srgbClr>
            </a:solidFill>
            <a:prstDash val="solid"/>
          </a:ln>
          <a:effectLst/>
        </p:spPr>
      </p:cxnSp>
      <p:cxnSp>
        <p:nvCxnSpPr>
          <p:cNvPr id="61" name="Straight Connector 60">
            <a:extLst>
              <a:ext uri="{FF2B5EF4-FFF2-40B4-BE49-F238E27FC236}">
                <a16:creationId xmlns:a16="http://schemas.microsoft.com/office/drawing/2014/main" id="{81CDA0F5-D06C-4AE4-919E-086C9DA2EDAF}"/>
              </a:ext>
            </a:extLst>
          </p:cNvPr>
          <p:cNvCxnSpPr>
            <a:cxnSpLocks/>
          </p:cNvCxnSpPr>
          <p:nvPr/>
        </p:nvCxnSpPr>
        <p:spPr>
          <a:xfrm>
            <a:off x="2632248" y="4105170"/>
            <a:ext cx="0" cy="570399"/>
          </a:xfrm>
          <a:prstGeom prst="line">
            <a:avLst/>
          </a:prstGeom>
          <a:noFill/>
          <a:ln w="6350" cap="flat" cmpd="sng" algn="ctr">
            <a:solidFill>
              <a:srgbClr val="4D859E">
                <a:shade val="95000"/>
                <a:satMod val="105000"/>
              </a:srgbClr>
            </a:solidFill>
            <a:prstDash val="solid"/>
          </a:ln>
          <a:effectLst/>
        </p:spPr>
      </p:cxnSp>
      <p:cxnSp>
        <p:nvCxnSpPr>
          <p:cNvPr id="66" name="Straight Connector 65">
            <a:extLst>
              <a:ext uri="{FF2B5EF4-FFF2-40B4-BE49-F238E27FC236}">
                <a16:creationId xmlns:a16="http://schemas.microsoft.com/office/drawing/2014/main" id="{EF32B5C1-5E36-43AD-9514-C1E5750FB7AE}"/>
              </a:ext>
            </a:extLst>
          </p:cNvPr>
          <p:cNvCxnSpPr>
            <a:cxnSpLocks/>
          </p:cNvCxnSpPr>
          <p:nvPr/>
        </p:nvCxnSpPr>
        <p:spPr>
          <a:xfrm>
            <a:off x="3379787" y="4083211"/>
            <a:ext cx="0" cy="2322119"/>
          </a:xfrm>
          <a:prstGeom prst="line">
            <a:avLst/>
          </a:prstGeom>
          <a:noFill/>
          <a:ln w="6350" cap="flat" cmpd="sng" algn="ctr">
            <a:solidFill>
              <a:srgbClr val="4D859E">
                <a:shade val="95000"/>
                <a:satMod val="105000"/>
              </a:srgbClr>
            </a:solidFill>
            <a:prstDash val="solid"/>
          </a:ln>
          <a:effectLst/>
        </p:spPr>
      </p:cxnSp>
      <p:cxnSp>
        <p:nvCxnSpPr>
          <p:cNvPr id="93" name="Straight Connector 92">
            <a:extLst>
              <a:ext uri="{FF2B5EF4-FFF2-40B4-BE49-F238E27FC236}">
                <a16:creationId xmlns:a16="http://schemas.microsoft.com/office/drawing/2014/main" id="{AD366A7A-A3EB-4039-AB22-0A405FAD68E0}"/>
              </a:ext>
            </a:extLst>
          </p:cNvPr>
          <p:cNvCxnSpPr>
            <a:cxnSpLocks/>
          </p:cNvCxnSpPr>
          <p:nvPr/>
        </p:nvCxnSpPr>
        <p:spPr>
          <a:xfrm>
            <a:off x="5321617" y="4003275"/>
            <a:ext cx="0" cy="2402660"/>
          </a:xfrm>
          <a:prstGeom prst="line">
            <a:avLst/>
          </a:prstGeom>
          <a:noFill/>
          <a:ln w="6350" cap="flat" cmpd="sng" algn="ctr">
            <a:solidFill>
              <a:srgbClr val="4D859E">
                <a:shade val="95000"/>
                <a:satMod val="105000"/>
              </a:srgbClr>
            </a:solidFill>
            <a:prstDash val="solid"/>
          </a:ln>
          <a:effectLst/>
        </p:spPr>
      </p:cxnSp>
      <p:cxnSp>
        <p:nvCxnSpPr>
          <p:cNvPr id="94" name="Straight Connector 93">
            <a:extLst>
              <a:ext uri="{FF2B5EF4-FFF2-40B4-BE49-F238E27FC236}">
                <a16:creationId xmlns:a16="http://schemas.microsoft.com/office/drawing/2014/main" id="{A5503236-4FBA-4D98-AC53-0D573F28401D}"/>
              </a:ext>
            </a:extLst>
          </p:cNvPr>
          <p:cNvCxnSpPr>
            <a:cxnSpLocks/>
          </p:cNvCxnSpPr>
          <p:nvPr/>
        </p:nvCxnSpPr>
        <p:spPr>
          <a:xfrm>
            <a:off x="4660019" y="4028164"/>
            <a:ext cx="0" cy="658066"/>
          </a:xfrm>
          <a:prstGeom prst="line">
            <a:avLst/>
          </a:prstGeom>
          <a:noFill/>
          <a:ln w="6350" cap="flat" cmpd="sng" algn="ctr">
            <a:solidFill>
              <a:srgbClr val="4D859E">
                <a:shade val="95000"/>
                <a:satMod val="105000"/>
              </a:srgbClr>
            </a:solidFill>
            <a:prstDash val="solid"/>
          </a:ln>
          <a:effectLst/>
        </p:spPr>
      </p:cxnSp>
      <p:cxnSp>
        <p:nvCxnSpPr>
          <p:cNvPr id="95" name="Straight Connector 94">
            <a:extLst>
              <a:ext uri="{FF2B5EF4-FFF2-40B4-BE49-F238E27FC236}">
                <a16:creationId xmlns:a16="http://schemas.microsoft.com/office/drawing/2014/main" id="{637E02D4-1ED2-4575-BCFA-604D02585278}"/>
              </a:ext>
            </a:extLst>
          </p:cNvPr>
          <p:cNvCxnSpPr>
            <a:cxnSpLocks/>
          </p:cNvCxnSpPr>
          <p:nvPr/>
        </p:nvCxnSpPr>
        <p:spPr>
          <a:xfrm>
            <a:off x="5394832" y="4076951"/>
            <a:ext cx="0" cy="1979747"/>
          </a:xfrm>
          <a:prstGeom prst="line">
            <a:avLst/>
          </a:prstGeom>
          <a:noFill/>
          <a:ln w="6350" cap="flat" cmpd="sng" algn="ctr">
            <a:solidFill>
              <a:srgbClr val="4D859E">
                <a:shade val="95000"/>
                <a:satMod val="105000"/>
              </a:srgbClr>
            </a:solidFill>
            <a:prstDash val="solid"/>
          </a:ln>
          <a:effectLst/>
        </p:spPr>
      </p:cxnSp>
      <p:cxnSp>
        <p:nvCxnSpPr>
          <p:cNvPr id="96" name="Straight Connector 95">
            <a:extLst>
              <a:ext uri="{FF2B5EF4-FFF2-40B4-BE49-F238E27FC236}">
                <a16:creationId xmlns:a16="http://schemas.microsoft.com/office/drawing/2014/main" id="{C5ADDB9A-889D-4058-BCD3-9C01BB025F74}"/>
              </a:ext>
            </a:extLst>
          </p:cNvPr>
          <p:cNvCxnSpPr>
            <a:cxnSpLocks/>
            <a:endCxn id="7" idx="0"/>
          </p:cNvCxnSpPr>
          <p:nvPr/>
        </p:nvCxnSpPr>
        <p:spPr>
          <a:xfrm>
            <a:off x="1965060" y="4132035"/>
            <a:ext cx="9098" cy="1753663"/>
          </a:xfrm>
          <a:prstGeom prst="line">
            <a:avLst/>
          </a:prstGeom>
          <a:noFill/>
          <a:ln w="6350" cap="flat" cmpd="sng" algn="ctr">
            <a:solidFill>
              <a:srgbClr val="4D859E">
                <a:shade val="95000"/>
                <a:satMod val="105000"/>
              </a:srgbClr>
            </a:solidFill>
            <a:prstDash val="solid"/>
          </a:ln>
          <a:effectLst/>
        </p:spPr>
      </p:cxnSp>
      <p:cxnSp>
        <p:nvCxnSpPr>
          <p:cNvPr id="97" name="Straight Connector 96">
            <a:extLst>
              <a:ext uri="{FF2B5EF4-FFF2-40B4-BE49-F238E27FC236}">
                <a16:creationId xmlns:a16="http://schemas.microsoft.com/office/drawing/2014/main" id="{50854D69-B720-44EC-B309-28E7D26CF982}"/>
              </a:ext>
            </a:extLst>
          </p:cNvPr>
          <p:cNvCxnSpPr>
            <a:cxnSpLocks/>
          </p:cNvCxnSpPr>
          <p:nvPr/>
        </p:nvCxnSpPr>
        <p:spPr>
          <a:xfrm>
            <a:off x="1158255" y="4221530"/>
            <a:ext cx="0" cy="2125901"/>
          </a:xfrm>
          <a:prstGeom prst="line">
            <a:avLst/>
          </a:prstGeom>
          <a:noFill/>
          <a:ln w="6350" cap="flat" cmpd="sng" algn="ctr">
            <a:solidFill>
              <a:srgbClr val="4D859E">
                <a:shade val="95000"/>
                <a:satMod val="105000"/>
              </a:srgbClr>
            </a:solidFill>
            <a:prstDash val="solid"/>
          </a:ln>
          <a:effectLst/>
        </p:spPr>
      </p:cxnSp>
      <p:cxnSp>
        <p:nvCxnSpPr>
          <p:cNvPr id="100" name="Straight Connector 99">
            <a:extLst>
              <a:ext uri="{FF2B5EF4-FFF2-40B4-BE49-F238E27FC236}">
                <a16:creationId xmlns:a16="http://schemas.microsoft.com/office/drawing/2014/main" id="{3D412402-B836-4D99-8F22-6AA43296EA08}"/>
              </a:ext>
            </a:extLst>
          </p:cNvPr>
          <p:cNvCxnSpPr>
            <a:cxnSpLocks/>
          </p:cNvCxnSpPr>
          <p:nvPr/>
        </p:nvCxnSpPr>
        <p:spPr>
          <a:xfrm>
            <a:off x="2440013" y="4126159"/>
            <a:ext cx="0" cy="1350305"/>
          </a:xfrm>
          <a:prstGeom prst="line">
            <a:avLst/>
          </a:prstGeom>
          <a:noFill/>
          <a:ln w="6350" cap="flat" cmpd="sng" algn="ctr">
            <a:solidFill>
              <a:srgbClr val="4D859E">
                <a:shade val="95000"/>
                <a:satMod val="105000"/>
              </a:srgbClr>
            </a:solidFill>
            <a:prstDash val="solid"/>
          </a:ln>
          <a:effectLst/>
        </p:spPr>
      </p:cxnSp>
      <p:sp>
        <p:nvSpPr>
          <p:cNvPr id="102" name="TextBox 101">
            <a:extLst>
              <a:ext uri="{FF2B5EF4-FFF2-40B4-BE49-F238E27FC236}">
                <a16:creationId xmlns:a16="http://schemas.microsoft.com/office/drawing/2014/main" id="{FC6970AB-E155-416F-8178-C251770ABFA7}"/>
              </a:ext>
            </a:extLst>
          </p:cNvPr>
          <p:cNvSpPr txBox="1"/>
          <p:nvPr/>
        </p:nvSpPr>
        <p:spPr>
          <a:xfrm>
            <a:off x="599789" y="6361845"/>
            <a:ext cx="1528779" cy="661720"/>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“Oil Prices Surge 6.3%; Jump Follows Vow by Saudi Arabia to Cut Production”</a:t>
            </a:r>
          </a:p>
          <a:p>
            <a:pPr marL="41252" indent="-41252" defTabSz="913866" fontAlgn="base">
              <a:spcBef>
                <a:spcPct val="0"/>
              </a:spcBef>
              <a:spcAft>
                <a:spcPts val="600"/>
              </a:spcAft>
            </a:pPr>
            <a:endParaRPr lang="en-US" sz="800" dirty="0">
              <a:solidFill>
                <a:prstClr val="black"/>
              </a:solidFill>
            </a:endParaRPr>
          </a:p>
        </p:txBody>
      </p:sp>
      <p:cxnSp>
        <p:nvCxnSpPr>
          <p:cNvPr id="125" name="Straight Connector 124">
            <a:extLst>
              <a:ext uri="{FF2B5EF4-FFF2-40B4-BE49-F238E27FC236}">
                <a16:creationId xmlns:a16="http://schemas.microsoft.com/office/drawing/2014/main" id="{43479E92-27E8-43D0-A6AB-42B56A1384F1}"/>
              </a:ext>
            </a:extLst>
          </p:cNvPr>
          <p:cNvCxnSpPr>
            <a:cxnSpLocks/>
          </p:cNvCxnSpPr>
          <p:nvPr/>
        </p:nvCxnSpPr>
        <p:spPr>
          <a:xfrm>
            <a:off x="6321963" y="3697922"/>
            <a:ext cx="0" cy="1194726"/>
          </a:xfrm>
          <a:prstGeom prst="line">
            <a:avLst/>
          </a:prstGeom>
          <a:noFill/>
          <a:ln w="6350" cap="flat" cmpd="sng" algn="ctr">
            <a:solidFill>
              <a:srgbClr val="4D859E">
                <a:shade val="95000"/>
                <a:satMod val="105000"/>
              </a:srgbClr>
            </a:solidFill>
            <a:prstDash val="solid"/>
          </a:ln>
          <a:effectLst/>
        </p:spPr>
      </p:cxnSp>
      <p:cxnSp>
        <p:nvCxnSpPr>
          <p:cNvPr id="127" name="Straight Connector 126">
            <a:extLst>
              <a:ext uri="{FF2B5EF4-FFF2-40B4-BE49-F238E27FC236}">
                <a16:creationId xmlns:a16="http://schemas.microsoft.com/office/drawing/2014/main" id="{89DB5EEC-F22D-48D7-A367-73DC32EEA03B}"/>
              </a:ext>
            </a:extLst>
          </p:cNvPr>
          <p:cNvCxnSpPr>
            <a:cxnSpLocks/>
          </p:cNvCxnSpPr>
          <p:nvPr/>
        </p:nvCxnSpPr>
        <p:spPr>
          <a:xfrm>
            <a:off x="7800846" y="4098130"/>
            <a:ext cx="0" cy="680699"/>
          </a:xfrm>
          <a:prstGeom prst="line">
            <a:avLst/>
          </a:prstGeom>
          <a:noFill/>
          <a:ln w="6350" cap="flat" cmpd="sng" algn="ctr">
            <a:solidFill>
              <a:srgbClr val="4D859E">
                <a:shade val="95000"/>
                <a:satMod val="105000"/>
              </a:srgbClr>
            </a:solidFill>
            <a:prstDash val="solid"/>
          </a:ln>
          <a:effectLst/>
        </p:spPr>
      </p:cxnSp>
      <p:cxnSp>
        <p:nvCxnSpPr>
          <p:cNvPr id="130" name="Straight Connector 129">
            <a:extLst>
              <a:ext uri="{FF2B5EF4-FFF2-40B4-BE49-F238E27FC236}">
                <a16:creationId xmlns:a16="http://schemas.microsoft.com/office/drawing/2014/main" id="{2C4A9AA0-ED59-41C6-A428-F6896E13B22F}"/>
              </a:ext>
            </a:extLst>
          </p:cNvPr>
          <p:cNvCxnSpPr>
            <a:cxnSpLocks/>
          </p:cNvCxnSpPr>
          <p:nvPr/>
        </p:nvCxnSpPr>
        <p:spPr>
          <a:xfrm>
            <a:off x="8015162" y="3978921"/>
            <a:ext cx="6300" cy="2423531"/>
          </a:xfrm>
          <a:prstGeom prst="line">
            <a:avLst/>
          </a:prstGeom>
          <a:noFill/>
          <a:ln w="6350" cap="flat" cmpd="sng" algn="ctr">
            <a:solidFill>
              <a:srgbClr val="4D859E">
                <a:shade val="95000"/>
                <a:satMod val="105000"/>
              </a:srgbClr>
            </a:solidFill>
            <a:prstDash val="solid"/>
          </a:ln>
          <a:effectLst/>
        </p:spPr>
      </p:cxnSp>
      <p:cxnSp>
        <p:nvCxnSpPr>
          <p:cNvPr id="132" name="Straight Connector 131">
            <a:extLst>
              <a:ext uri="{FF2B5EF4-FFF2-40B4-BE49-F238E27FC236}">
                <a16:creationId xmlns:a16="http://schemas.microsoft.com/office/drawing/2014/main" id="{467DEB5B-DB61-4BC9-BB52-C40137E83569}"/>
              </a:ext>
            </a:extLst>
          </p:cNvPr>
          <p:cNvCxnSpPr>
            <a:cxnSpLocks/>
          </p:cNvCxnSpPr>
          <p:nvPr/>
        </p:nvCxnSpPr>
        <p:spPr>
          <a:xfrm>
            <a:off x="3832920" y="4045109"/>
            <a:ext cx="0" cy="1791404"/>
          </a:xfrm>
          <a:prstGeom prst="line">
            <a:avLst/>
          </a:prstGeom>
          <a:noFill/>
          <a:ln w="6350" cap="flat" cmpd="sng" algn="ctr">
            <a:solidFill>
              <a:srgbClr val="4D859E">
                <a:shade val="95000"/>
                <a:satMod val="105000"/>
              </a:srgbClr>
            </a:solidFill>
            <a:prstDash val="solid"/>
          </a:ln>
          <a:effectLst/>
        </p:spPr>
      </p:cxnSp>
      <p:graphicFrame>
        <p:nvGraphicFramePr>
          <p:cNvPr id="24" name="Chart 23">
            <a:extLst>
              <a:ext uri="{FF2B5EF4-FFF2-40B4-BE49-F238E27FC236}">
                <a16:creationId xmlns:a16="http://schemas.microsoft.com/office/drawing/2014/main" id="{6A86E947-FE58-48F9-8182-11E475D012DE}"/>
              </a:ext>
            </a:extLst>
          </p:cNvPr>
          <p:cNvGraphicFramePr/>
          <p:nvPr/>
        </p:nvGraphicFramePr>
        <p:xfrm>
          <a:off x="568528" y="2384465"/>
          <a:ext cx="8966218" cy="2033489"/>
        </p:xfrm>
        <a:graphic>
          <a:graphicData uri="http://schemas.openxmlformats.org/drawingml/2006/chart">
            <c:chart xmlns:c="http://schemas.openxmlformats.org/drawingml/2006/chart" xmlns:r="http://schemas.openxmlformats.org/officeDocument/2006/relationships" r:id="rId4"/>
          </a:graphicData>
        </a:graphic>
      </p:graphicFrame>
      <p:sp>
        <p:nvSpPr>
          <p:cNvPr id="4" name="TextBox 3">
            <a:extLst>
              <a:ext uri="{FF2B5EF4-FFF2-40B4-BE49-F238E27FC236}">
                <a16:creationId xmlns:a16="http://schemas.microsoft.com/office/drawing/2014/main" id="{6A9EB7C1-A704-4CCF-AA2A-1A2BB0FF2C63}"/>
              </a:ext>
            </a:extLst>
          </p:cNvPr>
          <p:cNvSpPr txBox="1"/>
          <p:nvPr/>
        </p:nvSpPr>
        <p:spPr>
          <a:xfrm>
            <a:off x="9000365" y="4277602"/>
            <a:ext cx="579862" cy="141577"/>
          </a:xfrm>
          <a:prstGeom prst="rect">
            <a:avLst/>
          </a:prstGeom>
          <a:solidFill>
            <a:schemeClr val="bg1"/>
          </a:solidFill>
        </p:spPr>
        <p:txBody>
          <a:bodyPr wrap="square" tIns="0" bIns="18288" rtlCol="0">
            <a:spAutoFit/>
          </a:bodyPr>
          <a:lstStyle/>
          <a:p>
            <a:pPr algn="ctr"/>
            <a:r>
              <a:rPr lang="en-US" sz="800" dirty="0"/>
              <a:t>Jun 30</a:t>
            </a:r>
          </a:p>
        </p:txBody>
      </p:sp>
      <p:graphicFrame>
        <p:nvGraphicFramePr>
          <p:cNvPr id="18" name="Picture Placeholder 2">
            <a:extLst>
              <a:ext uri="{FF2B5EF4-FFF2-40B4-BE49-F238E27FC236}">
                <a16:creationId xmlns:a16="http://schemas.microsoft.com/office/drawing/2014/main" id="{15E3087B-EEAE-FBEA-303D-26B10887897B}"/>
              </a:ext>
            </a:extLst>
          </p:cNvPr>
          <p:cNvGraphicFramePr>
            <a:graphicFrameLocks/>
          </p:cNvGraphicFramePr>
          <p:nvPr>
            <p:extLst>
              <p:ext uri="{D42A27DB-BD31-4B8C-83A1-F6EECF244321}">
                <p14:modId xmlns:p14="http://schemas.microsoft.com/office/powerpoint/2010/main" val="2593320545"/>
              </p:ext>
            </p:extLst>
          </p:nvPr>
        </p:nvGraphicFramePr>
        <p:xfrm>
          <a:off x="5261761" y="1527967"/>
          <a:ext cx="4292905" cy="1088093"/>
        </p:xfrm>
        <a:graphic>
          <a:graphicData uri="http://schemas.openxmlformats.org/drawingml/2006/chart">
            <c:chart xmlns:c="http://schemas.openxmlformats.org/drawingml/2006/chart" xmlns:r="http://schemas.openxmlformats.org/officeDocument/2006/relationships" r:id="rId5"/>
          </a:graphicData>
        </a:graphic>
      </p:graphicFrame>
      <p:sp>
        <p:nvSpPr>
          <p:cNvPr id="53" name="TextBox 1">
            <a:extLst>
              <a:ext uri="{FF2B5EF4-FFF2-40B4-BE49-F238E27FC236}">
                <a16:creationId xmlns:a16="http://schemas.microsoft.com/office/drawing/2014/main" id="{AD1912CE-F88D-4CD5-8F89-7EA2CF11DE7E}"/>
              </a:ext>
            </a:extLst>
          </p:cNvPr>
          <p:cNvSpPr txBox="1"/>
          <p:nvPr/>
        </p:nvSpPr>
        <p:spPr>
          <a:xfrm>
            <a:off x="8516447" y="1808326"/>
            <a:ext cx="710232" cy="200055"/>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700" b="1" dirty="0">
                <a:solidFill>
                  <a:schemeClr val="tx2"/>
                </a:solidFill>
                <a:latin typeface="Arial" pitchFamily="34" charset="0"/>
                <a:cs typeface="Arial" pitchFamily="34" charset="0"/>
              </a:rPr>
              <a:t>Last 3 months</a:t>
            </a:r>
          </a:p>
        </p:txBody>
      </p:sp>
      <p:sp>
        <p:nvSpPr>
          <p:cNvPr id="7" name="TextBox 6">
            <a:extLst>
              <a:ext uri="{FF2B5EF4-FFF2-40B4-BE49-F238E27FC236}">
                <a16:creationId xmlns:a16="http://schemas.microsoft.com/office/drawing/2014/main" id="{1EC8CD4C-D209-B1AB-7E74-610DCC93A2CB}"/>
              </a:ext>
            </a:extLst>
          </p:cNvPr>
          <p:cNvSpPr txBox="1"/>
          <p:nvPr/>
        </p:nvSpPr>
        <p:spPr>
          <a:xfrm>
            <a:off x="1362265" y="5885698"/>
            <a:ext cx="1223786" cy="46166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“US Inflation Eased to 5% in March; Lowest Level in Nearly Two Years”</a:t>
            </a:r>
          </a:p>
        </p:txBody>
      </p:sp>
      <p:sp>
        <p:nvSpPr>
          <p:cNvPr id="8" name="TextBox 7">
            <a:extLst>
              <a:ext uri="{FF2B5EF4-FFF2-40B4-BE49-F238E27FC236}">
                <a16:creationId xmlns:a16="http://schemas.microsoft.com/office/drawing/2014/main" id="{63A3E43C-6F68-24A6-6856-E35A2EFF7FB7}"/>
              </a:ext>
            </a:extLst>
          </p:cNvPr>
          <p:cNvSpPr txBox="1"/>
          <p:nvPr/>
        </p:nvSpPr>
        <p:spPr>
          <a:xfrm>
            <a:off x="2092152" y="5488434"/>
            <a:ext cx="1292120" cy="338554"/>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“Bank Failures Hit Market For Short-Term Lending”</a:t>
            </a:r>
          </a:p>
        </p:txBody>
      </p:sp>
      <p:sp>
        <p:nvSpPr>
          <p:cNvPr id="10" name="TextBox 9">
            <a:extLst>
              <a:ext uri="{FF2B5EF4-FFF2-40B4-BE49-F238E27FC236}">
                <a16:creationId xmlns:a16="http://schemas.microsoft.com/office/drawing/2014/main" id="{D3C3BC1A-F945-0E83-11B8-B44CF279D65D}"/>
              </a:ext>
            </a:extLst>
          </p:cNvPr>
          <p:cNvSpPr txBox="1"/>
          <p:nvPr/>
        </p:nvSpPr>
        <p:spPr>
          <a:xfrm>
            <a:off x="2526906" y="4686230"/>
            <a:ext cx="722999" cy="46166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“UK Inflation Stays above 10%”</a:t>
            </a:r>
          </a:p>
        </p:txBody>
      </p:sp>
      <p:sp>
        <p:nvSpPr>
          <p:cNvPr id="12" name="TextBox 11">
            <a:extLst>
              <a:ext uri="{FF2B5EF4-FFF2-40B4-BE49-F238E27FC236}">
                <a16:creationId xmlns:a16="http://schemas.microsoft.com/office/drawing/2014/main" id="{8C00549D-8AC7-A7D9-A999-386B88BC4A04}"/>
              </a:ext>
            </a:extLst>
          </p:cNvPr>
          <p:cNvSpPr txBox="1"/>
          <p:nvPr/>
        </p:nvSpPr>
        <p:spPr>
          <a:xfrm>
            <a:off x="2854004" y="6405935"/>
            <a:ext cx="1223786" cy="46166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“GDP Report Shows US Economic Growth Slowed in First Quarter”</a:t>
            </a:r>
          </a:p>
        </p:txBody>
      </p:sp>
      <p:sp>
        <p:nvSpPr>
          <p:cNvPr id="13" name="TextBox 12">
            <a:extLst>
              <a:ext uri="{FF2B5EF4-FFF2-40B4-BE49-F238E27FC236}">
                <a16:creationId xmlns:a16="http://schemas.microsoft.com/office/drawing/2014/main" id="{E671AB7D-B27E-D3FE-AE90-C10BAB1130E4}"/>
              </a:ext>
            </a:extLst>
          </p:cNvPr>
          <p:cNvSpPr txBox="1"/>
          <p:nvPr/>
        </p:nvSpPr>
        <p:spPr>
          <a:xfrm>
            <a:off x="3496525" y="5849427"/>
            <a:ext cx="1223786" cy="46166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“Australia, Spooked by Inflation, Resumes Raising Interest Rates”</a:t>
            </a:r>
          </a:p>
        </p:txBody>
      </p:sp>
      <p:sp>
        <p:nvSpPr>
          <p:cNvPr id="14" name="TextBox 13">
            <a:extLst>
              <a:ext uri="{FF2B5EF4-FFF2-40B4-BE49-F238E27FC236}">
                <a16:creationId xmlns:a16="http://schemas.microsoft.com/office/drawing/2014/main" id="{551CB2B9-8F2A-D7FA-559E-7DB4C73EC598}"/>
              </a:ext>
            </a:extLst>
          </p:cNvPr>
          <p:cNvSpPr txBox="1"/>
          <p:nvPr/>
        </p:nvSpPr>
        <p:spPr>
          <a:xfrm>
            <a:off x="3965393" y="5361722"/>
            <a:ext cx="1640047" cy="338554"/>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“WHO Declares COVID-19 Pandemic Emergency Over”</a:t>
            </a:r>
          </a:p>
        </p:txBody>
      </p:sp>
      <p:sp>
        <p:nvSpPr>
          <p:cNvPr id="15" name="TextBox 14">
            <a:extLst>
              <a:ext uri="{FF2B5EF4-FFF2-40B4-BE49-F238E27FC236}">
                <a16:creationId xmlns:a16="http://schemas.microsoft.com/office/drawing/2014/main" id="{4F08B668-99A7-BAC6-829B-204B7730AB72}"/>
              </a:ext>
            </a:extLst>
          </p:cNvPr>
          <p:cNvSpPr txBox="1"/>
          <p:nvPr/>
        </p:nvSpPr>
        <p:spPr>
          <a:xfrm>
            <a:off x="4176024" y="4694496"/>
            <a:ext cx="1124375" cy="58477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“Bank of England Matches Fed’s Rate Rise, Signals There May Be More”</a:t>
            </a:r>
          </a:p>
        </p:txBody>
      </p:sp>
      <p:sp>
        <p:nvSpPr>
          <p:cNvPr id="17" name="TextBox 16">
            <a:extLst>
              <a:ext uri="{FF2B5EF4-FFF2-40B4-BE49-F238E27FC236}">
                <a16:creationId xmlns:a16="http://schemas.microsoft.com/office/drawing/2014/main" id="{5A00B3A5-6D35-7C8A-358D-EF41F6571866}"/>
              </a:ext>
            </a:extLst>
          </p:cNvPr>
          <p:cNvSpPr txBox="1"/>
          <p:nvPr/>
        </p:nvSpPr>
        <p:spPr>
          <a:xfrm>
            <a:off x="4723294" y="6411877"/>
            <a:ext cx="1309340" cy="46166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“S&amp;P 500 Hits 2023 High as Attention Grows on Debt-Ceiling Deal”</a:t>
            </a:r>
          </a:p>
        </p:txBody>
      </p:sp>
      <p:sp>
        <p:nvSpPr>
          <p:cNvPr id="19" name="TextBox 18">
            <a:extLst>
              <a:ext uri="{FF2B5EF4-FFF2-40B4-BE49-F238E27FC236}">
                <a16:creationId xmlns:a16="http://schemas.microsoft.com/office/drawing/2014/main" id="{D34E77FB-269A-525B-E382-D77B6A48B290}"/>
              </a:ext>
            </a:extLst>
          </p:cNvPr>
          <p:cNvSpPr txBox="1"/>
          <p:nvPr/>
        </p:nvSpPr>
        <p:spPr>
          <a:xfrm>
            <a:off x="5377964" y="6056698"/>
            <a:ext cx="1622812" cy="338554"/>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“US Signals Support for Allies to Send Their F-16 Jets to Ukraine”</a:t>
            </a:r>
          </a:p>
        </p:txBody>
      </p:sp>
      <p:sp>
        <p:nvSpPr>
          <p:cNvPr id="20" name="TextBox 19">
            <a:extLst>
              <a:ext uri="{FF2B5EF4-FFF2-40B4-BE49-F238E27FC236}">
                <a16:creationId xmlns:a16="http://schemas.microsoft.com/office/drawing/2014/main" id="{3687FC95-EF92-38AE-FE12-C12069147C57}"/>
              </a:ext>
            </a:extLst>
          </p:cNvPr>
          <p:cNvSpPr txBox="1"/>
          <p:nvPr/>
        </p:nvSpPr>
        <p:spPr>
          <a:xfrm>
            <a:off x="5473787" y="5555569"/>
            <a:ext cx="1526988" cy="338554"/>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“Fitch Considers US Rating Downgrade as Debt Talks Drag”</a:t>
            </a:r>
          </a:p>
        </p:txBody>
      </p:sp>
      <p:sp>
        <p:nvSpPr>
          <p:cNvPr id="21" name="TextBox 20">
            <a:extLst>
              <a:ext uri="{FF2B5EF4-FFF2-40B4-BE49-F238E27FC236}">
                <a16:creationId xmlns:a16="http://schemas.microsoft.com/office/drawing/2014/main" id="{D5C5599D-95EB-192C-5178-FD15BBA944F9}"/>
              </a:ext>
            </a:extLst>
          </p:cNvPr>
          <p:cNvSpPr txBox="1"/>
          <p:nvPr/>
        </p:nvSpPr>
        <p:spPr>
          <a:xfrm>
            <a:off x="5972750" y="4893690"/>
            <a:ext cx="1028025" cy="46166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“Biden, McCarthy Strike Debt-Ceiling Deal”</a:t>
            </a:r>
          </a:p>
        </p:txBody>
      </p:sp>
      <p:sp>
        <p:nvSpPr>
          <p:cNvPr id="22" name="TextBox 21">
            <a:extLst>
              <a:ext uri="{FF2B5EF4-FFF2-40B4-BE49-F238E27FC236}">
                <a16:creationId xmlns:a16="http://schemas.microsoft.com/office/drawing/2014/main" id="{0BA290A9-45B6-B0E3-82E4-B487C0B07A0E}"/>
              </a:ext>
            </a:extLst>
          </p:cNvPr>
          <p:cNvSpPr txBox="1"/>
          <p:nvPr/>
        </p:nvSpPr>
        <p:spPr>
          <a:xfrm>
            <a:off x="6310496" y="6528184"/>
            <a:ext cx="1526987" cy="338554"/>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“Nasdaq Closes at 14-Month High as Small Cap Stocks Rally” </a:t>
            </a:r>
          </a:p>
        </p:txBody>
      </p:sp>
      <p:sp>
        <p:nvSpPr>
          <p:cNvPr id="23" name="TextBox 22">
            <a:extLst>
              <a:ext uri="{FF2B5EF4-FFF2-40B4-BE49-F238E27FC236}">
                <a16:creationId xmlns:a16="http://schemas.microsoft.com/office/drawing/2014/main" id="{E990964D-BED7-578C-ECEA-E673B91A4103}"/>
              </a:ext>
            </a:extLst>
          </p:cNvPr>
          <p:cNvSpPr txBox="1"/>
          <p:nvPr/>
        </p:nvSpPr>
        <p:spPr>
          <a:xfrm>
            <a:off x="7129245" y="5775246"/>
            <a:ext cx="896402" cy="58477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“S&amp;P 500 Starts a New Bull Market as Big Tech Lifts Stocks”</a:t>
            </a:r>
          </a:p>
        </p:txBody>
      </p:sp>
      <p:sp>
        <p:nvSpPr>
          <p:cNvPr id="26" name="TextBox 25">
            <a:extLst>
              <a:ext uri="{FF2B5EF4-FFF2-40B4-BE49-F238E27FC236}">
                <a16:creationId xmlns:a16="http://schemas.microsoft.com/office/drawing/2014/main" id="{250E5E70-8308-FBA7-66EC-6EB4A94F2EF9}"/>
              </a:ext>
            </a:extLst>
          </p:cNvPr>
          <p:cNvSpPr txBox="1"/>
          <p:nvPr/>
        </p:nvSpPr>
        <p:spPr>
          <a:xfrm>
            <a:off x="7339618" y="4782272"/>
            <a:ext cx="681844" cy="707886"/>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“Fed Holds Rates Steady but Expects More Increases”</a:t>
            </a:r>
          </a:p>
        </p:txBody>
      </p:sp>
      <p:sp>
        <p:nvSpPr>
          <p:cNvPr id="30" name="TextBox 29">
            <a:extLst>
              <a:ext uri="{FF2B5EF4-FFF2-40B4-BE49-F238E27FC236}">
                <a16:creationId xmlns:a16="http://schemas.microsoft.com/office/drawing/2014/main" id="{9B36CC2C-0519-FDFC-9262-6C8E60D35E9D}"/>
              </a:ext>
            </a:extLst>
          </p:cNvPr>
          <p:cNvSpPr txBox="1"/>
          <p:nvPr/>
        </p:nvSpPr>
        <p:spPr>
          <a:xfrm>
            <a:off x="7880782" y="6410052"/>
            <a:ext cx="1577829" cy="46166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“Severe Drought Stunts Wheat Crops; Harvest Forecast to be Worst in 60-Plus Years”</a:t>
            </a:r>
          </a:p>
        </p:txBody>
      </p:sp>
      <p:sp>
        <p:nvSpPr>
          <p:cNvPr id="32" name="TextBox 31">
            <a:extLst>
              <a:ext uri="{FF2B5EF4-FFF2-40B4-BE49-F238E27FC236}">
                <a16:creationId xmlns:a16="http://schemas.microsoft.com/office/drawing/2014/main" id="{17FC4DA9-1F6D-3511-5E5E-CBDA6A9F919F}"/>
              </a:ext>
            </a:extLst>
          </p:cNvPr>
          <p:cNvSpPr txBox="1"/>
          <p:nvPr/>
        </p:nvSpPr>
        <p:spPr>
          <a:xfrm>
            <a:off x="8128519" y="5619458"/>
            <a:ext cx="1451708" cy="46166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“Wagner Paramilitary Group Stops March on Moscow as Belarus Brokers Deal”</a:t>
            </a:r>
          </a:p>
        </p:txBody>
      </p:sp>
      <p:sp>
        <p:nvSpPr>
          <p:cNvPr id="33" name="TextBox 32">
            <a:extLst>
              <a:ext uri="{FF2B5EF4-FFF2-40B4-BE49-F238E27FC236}">
                <a16:creationId xmlns:a16="http://schemas.microsoft.com/office/drawing/2014/main" id="{1AF89E65-4201-8B72-8AB3-738BC17967F2}"/>
              </a:ext>
            </a:extLst>
          </p:cNvPr>
          <p:cNvSpPr txBox="1"/>
          <p:nvPr/>
        </p:nvSpPr>
        <p:spPr>
          <a:xfrm>
            <a:off x="8857880" y="4795599"/>
            <a:ext cx="660914" cy="58477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“Nasdaq Posts Best First Half since 1983</a:t>
            </a:r>
            <a:r>
              <a:rPr lang="da-DK" sz="800" dirty="0">
                <a:solidFill>
                  <a:prstClr val="black"/>
                </a:solidFill>
              </a:rPr>
              <a:t>”</a:t>
            </a:r>
          </a:p>
        </p:txBody>
      </p:sp>
    </p:spTree>
    <p:extLst>
      <p:ext uri="{BB962C8B-B14F-4D97-AF65-F5344CB8AC3E}">
        <p14:creationId xmlns:p14="http://schemas.microsoft.com/office/powerpoint/2010/main" val="2000446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8" name="Straight Connector 57">
            <a:extLst>
              <a:ext uri="{FF2B5EF4-FFF2-40B4-BE49-F238E27FC236}">
                <a16:creationId xmlns:a16="http://schemas.microsoft.com/office/drawing/2014/main" id="{B250395D-E6B2-4973-AB80-AD66E85F905B}"/>
              </a:ext>
            </a:extLst>
          </p:cNvPr>
          <p:cNvCxnSpPr>
            <a:cxnSpLocks/>
          </p:cNvCxnSpPr>
          <p:nvPr/>
        </p:nvCxnSpPr>
        <p:spPr>
          <a:xfrm>
            <a:off x="3148654" y="3779192"/>
            <a:ext cx="0" cy="2050586"/>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D398BE45-B204-4DB4-9118-9EB870C4013E}"/>
              </a:ext>
            </a:extLst>
          </p:cNvPr>
          <p:cNvCxnSpPr>
            <a:cxnSpLocks/>
            <a:endCxn id="39" idx="0"/>
          </p:cNvCxnSpPr>
          <p:nvPr/>
        </p:nvCxnSpPr>
        <p:spPr>
          <a:xfrm>
            <a:off x="8854989" y="4241461"/>
            <a:ext cx="0" cy="2203234"/>
          </a:xfrm>
          <a:prstGeom prst="line">
            <a:avLst/>
          </a:prstGeom>
          <a:noFill/>
          <a:ln w="6350" cap="flat" cmpd="sng" algn="ctr">
            <a:solidFill>
              <a:srgbClr val="4D859E">
                <a:shade val="95000"/>
                <a:satMod val="105000"/>
              </a:srgbClr>
            </a:solidFill>
            <a:prstDash val="solid"/>
          </a:ln>
          <a:effectLst/>
        </p:spPr>
      </p:cxnSp>
      <p:sp>
        <p:nvSpPr>
          <p:cNvPr id="2" name="Title 1"/>
          <p:cNvSpPr>
            <a:spLocks noGrp="1"/>
          </p:cNvSpPr>
          <p:nvPr>
            <p:ph type="title"/>
          </p:nvPr>
        </p:nvSpPr>
        <p:spPr>
          <a:xfrm>
            <a:off x="529812" y="657966"/>
            <a:ext cx="9052560" cy="521864"/>
          </a:xfrm>
          <a:noFill/>
        </p:spPr>
        <p:txBody>
          <a:bodyPr/>
          <a:lstStyle/>
          <a:p>
            <a:r>
              <a:rPr lang="en-US" dirty="0"/>
              <a:t>World Stock Market Performance</a:t>
            </a:r>
          </a:p>
        </p:txBody>
      </p:sp>
      <p:sp>
        <p:nvSpPr>
          <p:cNvPr id="3" name="Slide Number Placeholder 2"/>
          <p:cNvSpPr>
            <a:spLocks noGrp="1"/>
          </p:cNvSpPr>
          <p:nvPr>
            <p:ph type="sldNum" sz="quarter" idx="12"/>
          </p:nvPr>
        </p:nvSpPr>
        <p:spPr/>
        <p:txBody>
          <a:bodyPr/>
          <a:lstStyle/>
          <a:p>
            <a:fld id="{66F6FF41-5833-4EBF-9145-362BCED2914A}" type="slidenum">
              <a:rPr lang="en-US" smtClean="0">
                <a:solidFill>
                  <a:prstClr val="white">
                    <a:lumMod val="50000"/>
                  </a:prstClr>
                </a:solidFill>
              </a:rPr>
              <a:pPr/>
              <a:t>6</a:t>
            </a:fld>
            <a:endParaRPr lang="en-US" dirty="0">
              <a:solidFill>
                <a:prstClr val="white">
                  <a:lumMod val="50000"/>
                </a:prstClr>
              </a:solidFill>
            </a:endParaRPr>
          </a:p>
        </p:txBody>
      </p:sp>
      <p:pic>
        <p:nvPicPr>
          <p:cNvPr id="9" name="Picture Placeholder 8" descr="A black and red sign with white letters&#10;&#10;Description automatically generated">
            <a:extLst>
              <a:ext uri="{FF2B5EF4-FFF2-40B4-BE49-F238E27FC236}">
                <a16:creationId xmlns:a16="http://schemas.microsoft.com/office/drawing/2014/main" id="{FA429033-9486-CC1B-F039-E02FCAC55147}"/>
              </a:ext>
            </a:extLst>
          </p:cNvPr>
          <p:cNvPicPr>
            <a:picLocks noGrp="1" noChangeAspect="1"/>
          </p:cNvPicPr>
          <p:nvPr>
            <p:ph type="pic" sz="quarter" idx="13"/>
          </p:nvPr>
        </p:nvPicPr>
        <p:blipFill rotWithShape="1">
          <a:blip r:embed="rId3">
            <a:extLst>
              <a:ext uri="{28A0092B-C50C-407E-A947-70E740481C1C}">
                <a14:useLocalDpi xmlns:a14="http://schemas.microsoft.com/office/drawing/2010/main" val="0"/>
              </a:ext>
            </a:extLst>
          </a:blip>
          <a:srcRect t="-28401" b="-28401"/>
          <a:stretch/>
        </p:blipFill>
        <p:spPr/>
      </p:pic>
      <p:sp>
        <p:nvSpPr>
          <p:cNvPr id="11" name="Text Placeholder 10"/>
          <p:cNvSpPr>
            <a:spLocks noGrp="1"/>
          </p:cNvSpPr>
          <p:nvPr>
            <p:ph type="body" sz="quarter" idx="15"/>
          </p:nvPr>
        </p:nvSpPr>
        <p:spPr/>
        <p:txBody>
          <a:bodyPr/>
          <a:lstStyle/>
          <a:p>
            <a:r>
              <a:rPr lang="en-US" dirty="0"/>
              <a:t>Graph Source: MSCI ACWI Index (net dividends). MSCI data © MSCI 2023, all rights reserved. Index level based at 100 starting January 2000.</a:t>
            </a:r>
            <a:br>
              <a:rPr lang="en-US" dirty="0"/>
            </a:br>
            <a:r>
              <a:rPr lang="en-US" dirty="0"/>
              <a:t>It is not possible to invest directly in an index. Performance does not reflect the expenses associated with management of an actual portfolio. </a:t>
            </a:r>
            <a:r>
              <a:rPr lang="en-US" b="1" dirty="0"/>
              <a:t>Past performance is not a guarantee of future results. </a:t>
            </a:r>
          </a:p>
        </p:txBody>
      </p:sp>
      <p:sp>
        <p:nvSpPr>
          <p:cNvPr id="5" name="Text Placeholder 4"/>
          <p:cNvSpPr>
            <a:spLocks noGrp="1"/>
          </p:cNvSpPr>
          <p:nvPr>
            <p:ph type="body" sz="quarter" idx="14"/>
          </p:nvPr>
        </p:nvSpPr>
        <p:spPr>
          <a:xfrm>
            <a:off x="529813" y="1067438"/>
            <a:ext cx="8823326" cy="346075"/>
          </a:xfrm>
          <a:noFill/>
        </p:spPr>
        <p:txBody>
          <a:bodyPr/>
          <a:lstStyle/>
          <a:p>
            <a:r>
              <a:rPr lang="en-US" dirty="0"/>
              <a:t>MSCI All Country World Index with selected headlines from past 12 months</a:t>
            </a:r>
          </a:p>
        </p:txBody>
      </p:sp>
      <p:grpSp>
        <p:nvGrpSpPr>
          <p:cNvPr id="49" name="Group 48">
            <a:extLst>
              <a:ext uri="{FF2B5EF4-FFF2-40B4-BE49-F238E27FC236}">
                <a16:creationId xmlns:a16="http://schemas.microsoft.com/office/drawing/2014/main" id="{00BBFCE2-9AD7-4939-BEF8-D78EA34E1014}"/>
              </a:ext>
            </a:extLst>
          </p:cNvPr>
          <p:cNvGrpSpPr/>
          <p:nvPr/>
        </p:nvGrpSpPr>
        <p:grpSpPr>
          <a:xfrm>
            <a:off x="524124" y="6867600"/>
            <a:ext cx="9112636" cy="369277"/>
            <a:chOff x="524124" y="6775986"/>
            <a:chExt cx="9112636" cy="369277"/>
          </a:xfrm>
        </p:grpSpPr>
        <p:sp>
          <p:nvSpPr>
            <p:cNvPr id="50" name="TextBox 49">
              <a:extLst>
                <a:ext uri="{FF2B5EF4-FFF2-40B4-BE49-F238E27FC236}">
                  <a16:creationId xmlns:a16="http://schemas.microsoft.com/office/drawing/2014/main" id="{5D03AD3F-366D-44EA-AA8E-37ABF2C852C9}"/>
                </a:ext>
              </a:extLst>
            </p:cNvPr>
            <p:cNvSpPr txBox="1"/>
            <p:nvPr/>
          </p:nvSpPr>
          <p:spPr>
            <a:xfrm>
              <a:off x="524124" y="6775986"/>
              <a:ext cx="8791688" cy="369277"/>
            </a:xfrm>
            <a:prstGeom prst="rect">
              <a:avLst/>
            </a:prstGeom>
            <a:noFill/>
          </p:spPr>
          <p:txBody>
            <a:bodyPr wrap="square" lIns="91388" tIns="45693" rIns="91388" bIns="45693" rtlCol="0">
              <a:spAutoFit/>
            </a:bodyPr>
            <a:lstStyle/>
            <a:p>
              <a:r>
                <a:rPr lang="en-US" sz="900" b="1" i="1" dirty="0">
                  <a:solidFill>
                    <a:schemeClr val="tx2"/>
                  </a:solidFill>
                  <a:latin typeface="Times New Roman" panose="02020603050405020304" pitchFamily="18" charset="0"/>
                  <a:cs typeface="Times New Roman" panose="02020603050405020304" pitchFamily="18" charset="0"/>
                </a:rPr>
                <a:t>These headlines are not offered to explain market returns. Instead, they serve as a reminder that investors should view daily events from a long-term perspective and avoid making investment decisions based solely on the news.</a:t>
              </a:r>
            </a:p>
          </p:txBody>
        </p:sp>
        <p:cxnSp>
          <p:nvCxnSpPr>
            <p:cNvPr id="51" name="Straight Connector 50">
              <a:extLst>
                <a:ext uri="{FF2B5EF4-FFF2-40B4-BE49-F238E27FC236}">
                  <a16:creationId xmlns:a16="http://schemas.microsoft.com/office/drawing/2014/main" id="{7F9194C2-14E0-4AFF-9FB7-4989035BD6DA}"/>
                </a:ext>
              </a:extLst>
            </p:cNvPr>
            <p:cNvCxnSpPr>
              <a:cxnSpLocks/>
            </p:cNvCxnSpPr>
            <p:nvPr/>
          </p:nvCxnSpPr>
          <p:spPr>
            <a:xfrm>
              <a:off x="620205" y="6775986"/>
              <a:ext cx="9016555" cy="0"/>
            </a:xfrm>
            <a:prstGeom prst="line">
              <a:avLst/>
            </a:prstGeom>
            <a:ln w="63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7" name="Group 6">
            <a:extLst>
              <a:ext uri="{FF2B5EF4-FFF2-40B4-BE49-F238E27FC236}">
                <a16:creationId xmlns:a16="http://schemas.microsoft.com/office/drawing/2014/main" id="{C56601C9-13A1-43E8-860C-913C6C9A73DD}"/>
              </a:ext>
            </a:extLst>
          </p:cNvPr>
          <p:cNvGrpSpPr/>
          <p:nvPr/>
        </p:nvGrpSpPr>
        <p:grpSpPr>
          <a:xfrm>
            <a:off x="5288989" y="1533780"/>
            <a:ext cx="4310743" cy="1091997"/>
            <a:chOff x="3965870" y="1564308"/>
            <a:chExt cx="4310743" cy="1091997"/>
          </a:xfrm>
        </p:grpSpPr>
        <p:grpSp>
          <p:nvGrpSpPr>
            <p:cNvPr id="6" name="Group 5">
              <a:extLst>
                <a:ext uri="{FF2B5EF4-FFF2-40B4-BE49-F238E27FC236}">
                  <a16:creationId xmlns:a16="http://schemas.microsoft.com/office/drawing/2014/main" id="{DFBF8092-3E4E-4782-B4B1-B4FA02D740B8}"/>
                </a:ext>
              </a:extLst>
            </p:cNvPr>
            <p:cNvGrpSpPr/>
            <p:nvPr/>
          </p:nvGrpSpPr>
          <p:grpSpPr>
            <a:xfrm>
              <a:off x="3965870" y="1564308"/>
              <a:ext cx="4310743" cy="1091997"/>
              <a:chOff x="3965870" y="1564308"/>
              <a:chExt cx="4310743" cy="1091997"/>
            </a:xfrm>
          </p:grpSpPr>
          <p:graphicFrame>
            <p:nvGraphicFramePr>
              <p:cNvPr id="61" name="Picture Placeholder 2">
                <a:extLst>
                  <a:ext uri="{FF2B5EF4-FFF2-40B4-BE49-F238E27FC236}">
                    <a16:creationId xmlns:a16="http://schemas.microsoft.com/office/drawing/2014/main" id="{4A706DF6-7952-4DB9-9AC7-A2B16507D8F2}"/>
                  </a:ext>
                </a:extLst>
              </p:cNvPr>
              <p:cNvGraphicFramePr>
                <a:graphicFrameLocks/>
              </p:cNvGraphicFramePr>
              <p:nvPr>
                <p:extLst>
                  <p:ext uri="{D42A27DB-BD31-4B8C-83A1-F6EECF244321}">
                    <p14:modId xmlns:p14="http://schemas.microsoft.com/office/powerpoint/2010/main" val="1845884091"/>
                  </p:ext>
                </p:extLst>
              </p:nvPr>
            </p:nvGraphicFramePr>
            <p:xfrm>
              <a:off x="3965870" y="1568212"/>
              <a:ext cx="4310743" cy="1088093"/>
            </p:xfrm>
            <a:graphic>
              <a:graphicData uri="http://schemas.openxmlformats.org/drawingml/2006/chart">
                <c:chart xmlns:c="http://schemas.openxmlformats.org/drawingml/2006/chart" xmlns:r="http://schemas.openxmlformats.org/officeDocument/2006/relationships" r:id="rId4"/>
              </a:graphicData>
            </a:graphic>
          </p:graphicFrame>
          <p:sp>
            <p:nvSpPr>
              <p:cNvPr id="56" name="TextBox 1">
                <a:extLst>
                  <a:ext uri="{FF2B5EF4-FFF2-40B4-BE49-F238E27FC236}">
                    <a16:creationId xmlns:a16="http://schemas.microsoft.com/office/drawing/2014/main" id="{B55E4F5D-623F-4349-A698-23213526F379}"/>
                  </a:ext>
                </a:extLst>
              </p:cNvPr>
              <p:cNvSpPr txBox="1"/>
              <p:nvPr/>
            </p:nvSpPr>
            <p:spPr>
              <a:xfrm>
                <a:off x="4142089" y="1564308"/>
                <a:ext cx="4088111" cy="221214"/>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41252" indent="-41252" defTabSz="913866" fontAlgn="base">
                  <a:lnSpc>
                    <a:spcPct val="115000"/>
                  </a:lnSpc>
                  <a:spcBef>
                    <a:spcPct val="0"/>
                  </a:spcBef>
                  <a:spcAft>
                    <a:spcPts val="500"/>
                  </a:spcAft>
                </a:pPr>
                <a:r>
                  <a:rPr lang="en-US" sz="800" b="1" cap="all" spc="50" dirty="0">
                    <a:solidFill>
                      <a:schemeClr val="bg1">
                        <a:lumMod val="50000"/>
                      </a:schemeClr>
                    </a:solidFill>
                    <a:latin typeface="Arial Narrow" panose="020B0606020202030204" pitchFamily="34" charset="0"/>
                  </a:rPr>
                  <a:t>Long Term (2000–Q2 2023)</a:t>
                </a:r>
              </a:p>
            </p:txBody>
          </p:sp>
        </p:grpSp>
        <p:sp>
          <p:nvSpPr>
            <p:cNvPr id="64" name="TextBox 1">
              <a:extLst>
                <a:ext uri="{FF2B5EF4-FFF2-40B4-BE49-F238E27FC236}">
                  <a16:creationId xmlns:a16="http://schemas.microsoft.com/office/drawing/2014/main" id="{65C937AD-3845-4BBF-8FD0-5BE7CD2CD26D}"/>
                </a:ext>
              </a:extLst>
            </p:cNvPr>
            <p:cNvSpPr txBox="1"/>
            <p:nvPr/>
          </p:nvSpPr>
          <p:spPr>
            <a:xfrm>
              <a:off x="7615672" y="2142509"/>
              <a:ext cx="462519" cy="307777"/>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700" b="1" dirty="0">
                  <a:solidFill>
                    <a:schemeClr val="tx2"/>
                  </a:solidFill>
                  <a:latin typeface="Arial" pitchFamily="34" charset="0"/>
                  <a:cs typeface="Arial" pitchFamily="34" charset="0"/>
                </a:rPr>
                <a:t>Last 12 months</a:t>
              </a:r>
            </a:p>
          </p:txBody>
        </p:sp>
      </p:grpSp>
      <p:cxnSp>
        <p:nvCxnSpPr>
          <p:cNvPr id="68" name="Straight Connector 67">
            <a:extLst>
              <a:ext uri="{FF2B5EF4-FFF2-40B4-BE49-F238E27FC236}">
                <a16:creationId xmlns:a16="http://schemas.microsoft.com/office/drawing/2014/main" id="{1A2369D9-91F5-4343-B21C-C344D7081F94}"/>
              </a:ext>
            </a:extLst>
          </p:cNvPr>
          <p:cNvCxnSpPr>
            <a:cxnSpLocks/>
          </p:cNvCxnSpPr>
          <p:nvPr/>
        </p:nvCxnSpPr>
        <p:spPr>
          <a:xfrm>
            <a:off x="6272248" y="4076154"/>
            <a:ext cx="0" cy="2391546"/>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9146031E-4461-4E1B-987B-9B4E9E38ECF6}"/>
              </a:ext>
            </a:extLst>
          </p:cNvPr>
          <p:cNvCxnSpPr>
            <a:cxnSpLocks/>
          </p:cNvCxnSpPr>
          <p:nvPr/>
        </p:nvCxnSpPr>
        <p:spPr>
          <a:xfrm>
            <a:off x="2680477" y="4092126"/>
            <a:ext cx="4337" cy="2259746"/>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88B87AFE-DE6A-4610-A3AB-BD7DAD342986}"/>
              </a:ext>
            </a:extLst>
          </p:cNvPr>
          <p:cNvCxnSpPr>
            <a:cxnSpLocks/>
          </p:cNvCxnSpPr>
          <p:nvPr/>
        </p:nvCxnSpPr>
        <p:spPr>
          <a:xfrm>
            <a:off x="4441956" y="3821724"/>
            <a:ext cx="0" cy="719317"/>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F23863AB-A9B3-4F2F-9BAF-668CA6F9030B}"/>
              </a:ext>
            </a:extLst>
          </p:cNvPr>
          <p:cNvCxnSpPr>
            <a:cxnSpLocks/>
          </p:cNvCxnSpPr>
          <p:nvPr/>
        </p:nvCxnSpPr>
        <p:spPr>
          <a:xfrm>
            <a:off x="1190926" y="4063065"/>
            <a:ext cx="0" cy="230749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57AB699E-29CF-4D8B-8E4E-A3FC90AEF6DA}"/>
              </a:ext>
            </a:extLst>
          </p:cNvPr>
          <p:cNvCxnSpPr>
            <a:cxnSpLocks/>
          </p:cNvCxnSpPr>
          <p:nvPr/>
        </p:nvCxnSpPr>
        <p:spPr>
          <a:xfrm>
            <a:off x="2004940" y="4010296"/>
            <a:ext cx="0" cy="1840748"/>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4A2676CD-D518-47F1-87B8-B14626764A44}"/>
              </a:ext>
            </a:extLst>
          </p:cNvPr>
          <p:cNvCxnSpPr>
            <a:cxnSpLocks/>
          </p:cNvCxnSpPr>
          <p:nvPr/>
        </p:nvCxnSpPr>
        <p:spPr>
          <a:xfrm>
            <a:off x="2481392" y="3918605"/>
            <a:ext cx="0" cy="849525"/>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B125330B-AF7F-405D-8987-0E972556DDC3}"/>
              </a:ext>
            </a:extLst>
          </p:cNvPr>
          <p:cNvCxnSpPr>
            <a:cxnSpLocks/>
          </p:cNvCxnSpPr>
          <p:nvPr/>
        </p:nvCxnSpPr>
        <p:spPr>
          <a:xfrm>
            <a:off x="5313692" y="4078100"/>
            <a:ext cx="0" cy="1385221"/>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53CFF0F7-D2A9-427D-8509-C74C15603C81}"/>
              </a:ext>
            </a:extLst>
          </p:cNvPr>
          <p:cNvCxnSpPr>
            <a:cxnSpLocks/>
          </p:cNvCxnSpPr>
          <p:nvPr/>
        </p:nvCxnSpPr>
        <p:spPr>
          <a:xfrm>
            <a:off x="8379631" y="4040729"/>
            <a:ext cx="0" cy="657927"/>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89D39FE2-9529-4482-9371-1040C88902F6}"/>
              </a:ext>
            </a:extLst>
          </p:cNvPr>
          <p:cNvCxnSpPr>
            <a:cxnSpLocks/>
          </p:cNvCxnSpPr>
          <p:nvPr/>
        </p:nvCxnSpPr>
        <p:spPr>
          <a:xfrm>
            <a:off x="6768415" y="4216079"/>
            <a:ext cx="0" cy="1666864"/>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86699E1E-1B10-4255-8DF5-317B12B08C6A}"/>
              </a:ext>
            </a:extLst>
          </p:cNvPr>
          <p:cNvCxnSpPr>
            <a:cxnSpLocks/>
          </p:cNvCxnSpPr>
          <p:nvPr/>
        </p:nvCxnSpPr>
        <p:spPr>
          <a:xfrm>
            <a:off x="5439108" y="3977618"/>
            <a:ext cx="0" cy="790512"/>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789F20EC-A4E0-4DA4-9E3A-FDFBAAAB1518}"/>
              </a:ext>
            </a:extLst>
          </p:cNvPr>
          <p:cNvCxnSpPr>
            <a:cxnSpLocks/>
          </p:cNvCxnSpPr>
          <p:nvPr/>
        </p:nvCxnSpPr>
        <p:spPr>
          <a:xfrm>
            <a:off x="9001428" y="4136924"/>
            <a:ext cx="0" cy="1463325"/>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5E2F69F4-00F8-49A3-9B84-37D665C7FC90}"/>
              </a:ext>
            </a:extLst>
          </p:cNvPr>
          <p:cNvSpPr txBox="1"/>
          <p:nvPr/>
        </p:nvSpPr>
        <p:spPr>
          <a:xfrm>
            <a:off x="572802" y="6379986"/>
            <a:ext cx="1722428" cy="338554"/>
          </a:xfrm>
          <a:prstGeom prst="rect">
            <a:avLst/>
          </a:prstGeom>
          <a:noFill/>
        </p:spPr>
        <p:txBody>
          <a:bodyPr wrap="square" rtlCol="0">
            <a:spAutoFit/>
          </a:bodyPr>
          <a:lstStyle/>
          <a:p>
            <a:pPr marL="41252" indent="-41252" defTabSz="913866" fontAlgn="base">
              <a:spcBef>
                <a:spcPct val="0"/>
              </a:spcBef>
              <a:spcAft>
                <a:spcPts val="600"/>
              </a:spcAft>
            </a:pPr>
            <a:r>
              <a:rPr lang="en-US" sz="800" dirty="0"/>
              <a:t>“US Inflation Hits New Four-Decade High of 9.1%”</a:t>
            </a:r>
          </a:p>
        </p:txBody>
      </p:sp>
      <p:cxnSp>
        <p:nvCxnSpPr>
          <p:cNvPr id="105" name="Straight Connector 104">
            <a:extLst>
              <a:ext uri="{FF2B5EF4-FFF2-40B4-BE49-F238E27FC236}">
                <a16:creationId xmlns:a16="http://schemas.microsoft.com/office/drawing/2014/main" id="{886B8F9F-4BA2-4D01-B6CB-2391D99D050E}"/>
              </a:ext>
            </a:extLst>
          </p:cNvPr>
          <p:cNvCxnSpPr>
            <a:cxnSpLocks/>
          </p:cNvCxnSpPr>
          <p:nvPr/>
        </p:nvCxnSpPr>
        <p:spPr>
          <a:xfrm>
            <a:off x="3591962" y="4051212"/>
            <a:ext cx="0" cy="1158741"/>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0C2B3FE9-63B3-4104-B9C7-939CB3D6769D}"/>
              </a:ext>
            </a:extLst>
          </p:cNvPr>
          <p:cNvCxnSpPr>
            <a:cxnSpLocks/>
          </p:cNvCxnSpPr>
          <p:nvPr/>
        </p:nvCxnSpPr>
        <p:spPr>
          <a:xfrm>
            <a:off x="7516462" y="3985799"/>
            <a:ext cx="0" cy="1371195"/>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8D03B51E-0BAF-4FFC-BD47-F9E9A3DC9C6A}"/>
              </a:ext>
            </a:extLst>
          </p:cNvPr>
          <p:cNvCxnSpPr>
            <a:cxnSpLocks/>
          </p:cNvCxnSpPr>
          <p:nvPr/>
        </p:nvCxnSpPr>
        <p:spPr>
          <a:xfrm>
            <a:off x="9362106" y="3958327"/>
            <a:ext cx="0" cy="70843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F11D2720-4085-4E77-A1A0-AC84FC33ED8C}"/>
              </a:ext>
            </a:extLst>
          </p:cNvPr>
          <p:cNvCxnSpPr>
            <a:cxnSpLocks/>
          </p:cNvCxnSpPr>
          <p:nvPr/>
        </p:nvCxnSpPr>
        <p:spPr>
          <a:xfrm>
            <a:off x="4637902" y="3924418"/>
            <a:ext cx="0" cy="2553552"/>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E83FCFDC-02B0-44C7-A01E-E1C5C32A96DF}"/>
              </a:ext>
            </a:extLst>
          </p:cNvPr>
          <p:cNvCxnSpPr>
            <a:cxnSpLocks/>
          </p:cNvCxnSpPr>
          <p:nvPr/>
        </p:nvCxnSpPr>
        <p:spPr>
          <a:xfrm>
            <a:off x="5148800" y="4074992"/>
            <a:ext cx="0" cy="2028095"/>
          </a:xfrm>
          <a:prstGeom prst="line">
            <a:avLst/>
          </a:prstGeom>
          <a:ln w="6350"/>
        </p:spPr>
        <p:style>
          <a:lnRef idx="1">
            <a:schemeClr val="accent1"/>
          </a:lnRef>
          <a:fillRef idx="0">
            <a:schemeClr val="accent1"/>
          </a:fillRef>
          <a:effectRef idx="0">
            <a:schemeClr val="accent1"/>
          </a:effectRef>
          <a:fontRef idx="minor">
            <a:schemeClr val="tx1"/>
          </a:fontRef>
        </p:style>
      </p:cxnSp>
      <p:graphicFrame>
        <p:nvGraphicFramePr>
          <p:cNvPr id="24" name="Chart 23">
            <a:extLst>
              <a:ext uri="{FF2B5EF4-FFF2-40B4-BE49-F238E27FC236}">
                <a16:creationId xmlns:a16="http://schemas.microsoft.com/office/drawing/2014/main" id="{6A86E947-FE58-48F9-8182-11E475D012DE}"/>
              </a:ext>
            </a:extLst>
          </p:cNvPr>
          <p:cNvGraphicFramePr/>
          <p:nvPr>
            <p:extLst>
              <p:ext uri="{D42A27DB-BD31-4B8C-83A1-F6EECF244321}">
                <p14:modId xmlns:p14="http://schemas.microsoft.com/office/powerpoint/2010/main" val="1265058451"/>
              </p:ext>
            </p:extLst>
          </p:nvPr>
        </p:nvGraphicFramePr>
        <p:xfrm>
          <a:off x="584484" y="2079173"/>
          <a:ext cx="9022975" cy="2362621"/>
        </p:xfrm>
        <a:graphic>
          <a:graphicData uri="http://schemas.openxmlformats.org/drawingml/2006/chart">
            <c:chart xmlns:c="http://schemas.openxmlformats.org/drawingml/2006/chart" xmlns:r="http://schemas.openxmlformats.org/officeDocument/2006/relationships" r:id="rId5"/>
          </a:graphicData>
        </a:graphic>
      </p:graphicFrame>
      <p:sp>
        <p:nvSpPr>
          <p:cNvPr id="25" name="TextBox 1">
            <a:extLst>
              <a:ext uri="{FF2B5EF4-FFF2-40B4-BE49-F238E27FC236}">
                <a16:creationId xmlns:a16="http://schemas.microsoft.com/office/drawing/2014/main" id="{CD4973DD-6C92-494F-96E0-08DA2AC9E53C}"/>
              </a:ext>
            </a:extLst>
          </p:cNvPr>
          <p:cNvSpPr txBox="1"/>
          <p:nvPr/>
        </p:nvSpPr>
        <p:spPr>
          <a:xfrm>
            <a:off x="620205" y="2081682"/>
            <a:ext cx="4531198" cy="237309"/>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41252" indent="-41252" defTabSz="913866" fontAlgn="base">
              <a:lnSpc>
                <a:spcPct val="115000"/>
              </a:lnSpc>
              <a:spcBef>
                <a:spcPct val="0"/>
              </a:spcBef>
              <a:spcAft>
                <a:spcPts val="500"/>
              </a:spcAft>
            </a:pPr>
            <a:r>
              <a:rPr lang="en-US" sz="900" b="1" cap="all" spc="50" dirty="0">
                <a:solidFill>
                  <a:srgbClr val="35627D"/>
                </a:solidFill>
                <a:latin typeface="Arial Narrow" panose="020B0606020202030204" pitchFamily="34" charset="0"/>
              </a:rPr>
              <a:t>Short Term (Q3 2022–Q2 2023)</a:t>
            </a:r>
          </a:p>
        </p:txBody>
      </p:sp>
      <p:sp>
        <p:nvSpPr>
          <p:cNvPr id="57" name="TextBox 56">
            <a:extLst>
              <a:ext uri="{FF2B5EF4-FFF2-40B4-BE49-F238E27FC236}">
                <a16:creationId xmlns:a16="http://schemas.microsoft.com/office/drawing/2014/main" id="{E914CF2B-5067-4C93-9B17-83ED9DD965BC}"/>
              </a:ext>
            </a:extLst>
          </p:cNvPr>
          <p:cNvSpPr txBox="1"/>
          <p:nvPr/>
        </p:nvSpPr>
        <p:spPr>
          <a:xfrm>
            <a:off x="9152092" y="4297055"/>
            <a:ext cx="395728" cy="141577"/>
          </a:xfrm>
          <a:prstGeom prst="rect">
            <a:avLst/>
          </a:prstGeom>
          <a:solidFill>
            <a:schemeClr val="bg1"/>
          </a:solidFill>
        </p:spPr>
        <p:txBody>
          <a:bodyPr wrap="square" lIns="0" tIns="0" rIns="0" bIns="18288" rtlCol="0">
            <a:spAutoFit/>
          </a:bodyPr>
          <a:lstStyle/>
          <a:p>
            <a:pPr algn="ctr"/>
            <a:r>
              <a:rPr lang="en-US" sz="800" dirty="0"/>
              <a:t>Jun 30</a:t>
            </a:r>
          </a:p>
        </p:txBody>
      </p:sp>
      <p:sp>
        <p:nvSpPr>
          <p:cNvPr id="8" name="TextBox 7">
            <a:extLst>
              <a:ext uri="{FF2B5EF4-FFF2-40B4-BE49-F238E27FC236}">
                <a16:creationId xmlns:a16="http://schemas.microsoft.com/office/drawing/2014/main" id="{D7AACBD1-017B-19FB-E93A-3F3FA46B8E8E}"/>
              </a:ext>
            </a:extLst>
          </p:cNvPr>
          <p:cNvSpPr txBox="1"/>
          <p:nvPr/>
        </p:nvSpPr>
        <p:spPr>
          <a:xfrm>
            <a:off x="1215683" y="5862725"/>
            <a:ext cx="1437379" cy="461665"/>
          </a:xfrm>
          <a:prstGeom prst="rect">
            <a:avLst/>
          </a:prstGeom>
          <a:noFill/>
        </p:spPr>
        <p:txBody>
          <a:bodyPr wrap="square" rtlCol="0">
            <a:spAutoFit/>
          </a:bodyPr>
          <a:lstStyle/>
          <a:p>
            <a:pPr marL="41252" indent="-41252" defTabSz="913866" fontAlgn="base">
              <a:spcBef>
                <a:spcPct val="0"/>
              </a:spcBef>
              <a:spcAft>
                <a:spcPts val="600"/>
              </a:spcAft>
            </a:pPr>
            <a:r>
              <a:rPr lang="en-US" sz="800" dirty="0"/>
              <a:t>“UK Inflation Tops 10%, Underlining Gloomy Outlook for Europe” </a:t>
            </a:r>
          </a:p>
        </p:txBody>
      </p:sp>
      <p:sp>
        <p:nvSpPr>
          <p:cNvPr id="10" name="TextBox 9">
            <a:extLst>
              <a:ext uri="{FF2B5EF4-FFF2-40B4-BE49-F238E27FC236}">
                <a16:creationId xmlns:a16="http://schemas.microsoft.com/office/drawing/2014/main" id="{CD1E2F59-9D9F-2713-C6A1-588449FDAA41}"/>
              </a:ext>
            </a:extLst>
          </p:cNvPr>
          <p:cNvSpPr txBox="1"/>
          <p:nvPr/>
        </p:nvSpPr>
        <p:spPr>
          <a:xfrm>
            <a:off x="1996411" y="4769051"/>
            <a:ext cx="760262" cy="584775"/>
          </a:xfrm>
          <a:prstGeom prst="rect">
            <a:avLst/>
          </a:prstGeom>
          <a:noFill/>
        </p:spPr>
        <p:txBody>
          <a:bodyPr wrap="square" rtlCol="0">
            <a:spAutoFit/>
          </a:bodyPr>
          <a:lstStyle/>
          <a:p>
            <a:pPr marL="41252" indent="-41252" defTabSz="913866" fontAlgn="base">
              <a:spcBef>
                <a:spcPct val="0"/>
              </a:spcBef>
              <a:spcAft>
                <a:spcPts val="600"/>
              </a:spcAft>
            </a:pPr>
            <a:r>
              <a:rPr lang="en-US" sz="800" dirty="0"/>
              <a:t>“Liz Truss Is Appointed UK Prime Minister”</a:t>
            </a:r>
          </a:p>
        </p:txBody>
      </p:sp>
      <p:sp>
        <p:nvSpPr>
          <p:cNvPr id="14" name="TextBox 13">
            <a:extLst>
              <a:ext uri="{FF2B5EF4-FFF2-40B4-BE49-F238E27FC236}">
                <a16:creationId xmlns:a16="http://schemas.microsoft.com/office/drawing/2014/main" id="{DF9E609D-A831-6092-AB42-2436CC28AC15}"/>
              </a:ext>
            </a:extLst>
          </p:cNvPr>
          <p:cNvSpPr txBox="1"/>
          <p:nvPr/>
        </p:nvSpPr>
        <p:spPr>
          <a:xfrm>
            <a:off x="2223751" y="6361397"/>
            <a:ext cx="1874320" cy="338554"/>
          </a:xfrm>
          <a:prstGeom prst="rect">
            <a:avLst/>
          </a:prstGeom>
          <a:noFill/>
        </p:spPr>
        <p:txBody>
          <a:bodyPr wrap="square" rtlCol="0">
            <a:spAutoFit/>
          </a:bodyPr>
          <a:lstStyle/>
          <a:p>
            <a:pPr marL="41252" indent="-41252" defTabSz="913866" fontAlgn="base">
              <a:spcBef>
                <a:spcPct val="0"/>
              </a:spcBef>
              <a:spcAft>
                <a:spcPts val="600"/>
              </a:spcAft>
            </a:pPr>
            <a:r>
              <a:rPr lang="en-US" sz="800" dirty="0"/>
              <a:t>“US Mortgage Rates Top 6% for First Time since 2008 Financial Crisis”</a:t>
            </a:r>
          </a:p>
        </p:txBody>
      </p:sp>
      <p:sp>
        <p:nvSpPr>
          <p:cNvPr id="19" name="TextBox 18">
            <a:extLst>
              <a:ext uri="{FF2B5EF4-FFF2-40B4-BE49-F238E27FC236}">
                <a16:creationId xmlns:a16="http://schemas.microsoft.com/office/drawing/2014/main" id="{38679CE1-8CE3-7DA6-F9A6-4CE74EAE5935}"/>
              </a:ext>
            </a:extLst>
          </p:cNvPr>
          <p:cNvSpPr txBox="1"/>
          <p:nvPr/>
        </p:nvSpPr>
        <p:spPr>
          <a:xfrm>
            <a:off x="2692990" y="5846955"/>
            <a:ext cx="1874320" cy="461665"/>
          </a:xfrm>
          <a:prstGeom prst="rect">
            <a:avLst/>
          </a:prstGeom>
          <a:noFill/>
        </p:spPr>
        <p:txBody>
          <a:bodyPr wrap="square" rtlCol="0">
            <a:spAutoFit/>
          </a:bodyPr>
          <a:lstStyle/>
          <a:p>
            <a:pPr marL="41252" indent="-41252" defTabSz="913866" fontAlgn="base">
              <a:spcBef>
                <a:spcPct val="0"/>
              </a:spcBef>
              <a:spcAft>
                <a:spcPts val="600"/>
              </a:spcAft>
            </a:pPr>
            <a:r>
              <a:rPr lang="en-US" sz="800" dirty="0"/>
              <a:t>“OPEC+ Agrees to Biggest Oil Production Cut since Start of Pandemic”</a:t>
            </a:r>
          </a:p>
        </p:txBody>
      </p:sp>
      <p:sp>
        <p:nvSpPr>
          <p:cNvPr id="21" name="TextBox 20">
            <a:extLst>
              <a:ext uri="{FF2B5EF4-FFF2-40B4-BE49-F238E27FC236}">
                <a16:creationId xmlns:a16="http://schemas.microsoft.com/office/drawing/2014/main" id="{3241284C-6ED4-F7E6-32CD-07D6C1009B1A}"/>
              </a:ext>
            </a:extLst>
          </p:cNvPr>
          <p:cNvSpPr txBox="1"/>
          <p:nvPr/>
        </p:nvSpPr>
        <p:spPr>
          <a:xfrm>
            <a:off x="3193676" y="5223604"/>
            <a:ext cx="1391061" cy="584775"/>
          </a:xfrm>
          <a:prstGeom prst="rect">
            <a:avLst/>
          </a:prstGeom>
          <a:noFill/>
        </p:spPr>
        <p:txBody>
          <a:bodyPr wrap="square" rtlCol="0">
            <a:spAutoFit/>
          </a:bodyPr>
          <a:lstStyle/>
          <a:p>
            <a:pPr marL="41252" indent="-41252" defTabSz="913866" fontAlgn="base">
              <a:spcBef>
                <a:spcPct val="0"/>
              </a:spcBef>
              <a:spcAft>
                <a:spcPts val="600"/>
              </a:spcAft>
            </a:pPr>
            <a:r>
              <a:rPr lang="en-US" sz="800" dirty="0"/>
              <a:t>“Sunak Wins Vote to Become UK’s Next Prime Minister after Truss Resigns”</a:t>
            </a:r>
          </a:p>
        </p:txBody>
      </p:sp>
      <p:sp>
        <p:nvSpPr>
          <p:cNvPr id="23" name="TextBox 22">
            <a:extLst>
              <a:ext uri="{FF2B5EF4-FFF2-40B4-BE49-F238E27FC236}">
                <a16:creationId xmlns:a16="http://schemas.microsoft.com/office/drawing/2014/main" id="{CE3A0732-EDFD-AA5D-8A28-50B791D0F4B5}"/>
              </a:ext>
            </a:extLst>
          </p:cNvPr>
          <p:cNvSpPr txBox="1"/>
          <p:nvPr/>
        </p:nvSpPr>
        <p:spPr>
          <a:xfrm>
            <a:off x="3686927" y="4523407"/>
            <a:ext cx="954814" cy="707886"/>
          </a:xfrm>
          <a:prstGeom prst="rect">
            <a:avLst/>
          </a:prstGeom>
          <a:noFill/>
        </p:spPr>
        <p:txBody>
          <a:bodyPr wrap="square" rtlCol="0">
            <a:spAutoFit/>
          </a:bodyPr>
          <a:lstStyle/>
          <a:p>
            <a:pPr marL="41252" indent="-41252" defTabSz="913866" fontAlgn="base">
              <a:spcBef>
                <a:spcPct val="0"/>
              </a:spcBef>
              <a:spcAft>
                <a:spcPts val="600"/>
              </a:spcAft>
            </a:pPr>
            <a:r>
              <a:rPr lang="en-US" sz="800" dirty="0"/>
              <a:t>“US Treasury Yield Curve Inverts to Deepest Level since 1981”</a:t>
            </a:r>
          </a:p>
        </p:txBody>
      </p:sp>
      <p:sp>
        <p:nvSpPr>
          <p:cNvPr id="26" name="TextBox 25">
            <a:extLst>
              <a:ext uri="{FF2B5EF4-FFF2-40B4-BE49-F238E27FC236}">
                <a16:creationId xmlns:a16="http://schemas.microsoft.com/office/drawing/2014/main" id="{2FB95D23-F1F0-F612-C8C1-C85E7B361D58}"/>
              </a:ext>
            </a:extLst>
          </p:cNvPr>
          <p:cNvSpPr txBox="1"/>
          <p:nvPr/>
        </p:nvSpPr>
        <p:spPr>
          <a:xfrm>
            <a:off x="4019363" y="6484647"/>
            <a:ext cx="1874320" cy="338554"/>
          </a:xfrm>
          <a:prstGeom prst="rect">
            <a:avLst/>
          </a:prstGeom>
          <a:noFill/>
        </p:spPr>
        <p:txBody>
          <a:bodyPr wrap="square" rtlCol="0">
            <a:spAutoFit/>
          </a:bodyPr>
          <a:lstStyle/>
          <a:p>
            <a:pPr marL="41252" indent="-41252" defTabSz="913866" fontAlgn="base">
              <a:spcBef>
                <a:spcPct val="0"/>
              </a:spcBef>
              <a:spcAft>
                <a:spcPts val="600"/>
              </a:spcAft>
            </a:pPr>
            <a:r>
              <a:rPr lang="en-US" sz="800" dirty="0"/>
              <a:t>“China Braces for Deadly Covid Wave after Loosening Controls”</a:t>
            </a:r>
          </a:p>
        </p:txBody>
      </p:sp>
      <p:sp>
        <p:nvSpPr>
          <p:cNvPr id="27" name="TextBox 26">
            <a:extLst>
              <a:ext uri="{FF2B5EF4-FFF2-40B4-BE49-F238E27FC236}">
                <a16:creationId xmlns:a16="http://schemas.microsoft.com/office/drawing/2014/main" id="{536D2AA3-B5C0-4A95-B7E6-9EEF517C2F95}"/>
              </a:ext>
            </a:extLst>
          </p:cNvPr>
          <p:cNvSpPr txBox="1"/>
          <p:nvPr/>
        </p:nvSpPr>
        <p:spPr>
          <a:xfrm>
            <a:off x="4634832" y="6116574"/>
            <a:ext cx="1696877" cy="338554"/>
          </a:xfrm>
          <a:prstGeom prst="rect">
            <a:avLst/>
          </a:prstGeom>
          <a:noFill/>
        </p:spPr>
        <p:txBody>
          <a:bodyPr wrap="square" rtlCol="0">
            <a:spAutoFit/>
          </a:bodyPr>
          <a:lstStyle/>
          <a:p>
            <a:pPr marL="41252" indent="-41252" defTabSz="913866" fontAlgn="base">
              <a:spcBef>
                <a:spcPct val="0"/>
              </a:spcBef>
              <a:spcAft>
                <a:spcPts val="600"/>
              </a:spcAft>
            </a:pPr>
            <a:r>
              <a:rPr lang="en-US" sz="800" dirty="0"/>
              <a:t>“US Stocks Close Out Worst Year since 2008”</a:t>
            </a:r>
          </a:p>
        </p:txBody>
      </p:sp>
      <p:sp>
        <p:nvSpPr>
          <p:cNvPr id="29" name="TextBox 28">
            <a:extLst>
              <a:ext uri="{FF2B5EF4-FFF2-40B4-BE49-F238E27FC236}">
                <a16:creationId xmlns:a16="http://schemas.microsoft.com/office/drawing/2014/main" id="{FF9C4408-1971-B2BA-1A56-4F1633F4EBCD}"/>
              </a:ext>
            </a:extLst>
          </p:cNvPr>
          <p:cNvSpPr txBox="1"/>
          <p:nvPr/>
        </p:nvSpPr>
        <p:spPr>
          <a:xfrm>
            <a:off x="5159782" y="5473220"/>
            <a:ext cx="1022912" cy="584775"/>
          </a:xfrm>
          <a:prstGeom prst="rect">
            <a:avLst/>
          </a:prstGeom>
          <a:noFill/>
        </p:spPr>
        <p:txBody>
          <a:bodyPr wrap="square" rtlCol="0">
            <a:spAutoFit/>
          </a:bodyPr>
          <a:lstStyle/>
          <a:p>
            <a:pPr marL="41252" indent="-41252" defTabSz="913866" fontAlgn="base">
              <a:spcBef>
                <a:spcPct val="0"/>
              </a:spcBef>
              <a:spcAft>
                <a:spcPts val="600"/>
              </a:spcAft>
            </a:pPr>
            <a:r>
              <a:rPr lang="en-US" sz="800" dirty="0"/>
              <a:t>“Dow Closes 700 Points Higher on Signs of Slowing Wage Growth”</a:t>
            </a:r>
          </a:p>
        </p:txBody>
      </p:sp>
      <p:sp>
        <p:nvSpPr>
          <p:cNvPr id="32" name="TextBox 31">
            <a:extLst>
              <a:ext uri="{FF2B5EF4-FFF2-40B4-BE49-F238E27FC236}">
                <a16:creationId xmlns:a16="http://schemas.microsoft.com/office/drawing/2014/main" id="{248B5772-C15F-1BCE-C28C-A2482B91412B}"/>
              </a:ext>
            </a:extLst>
          </p:cNvPr>
          <p:cNvSpPr txBox="1"/>
          <p:nvPr/>
        </p:nvSpPr>
        <p:spPr>
          <a:xfrm>
            <a:off x="5313134" y="4772860"/>
            <a:ext cx="1022912" cy="707886"/>
          </a:xfrm>
          <a:prstGeom prst="rect">
            <a:avLst/>
          </a:prstGeom>
          <a:noFill/>
        </p:spPr>
        <p:txBody>
          <a:bodyPr wrap="square" rtlCol="0">
            <a:spAutoFit/>
          </a:bodyPr>
          <a:lstStyle/>
          <a:p>
            <a:pPr marL="41252" indent="-41252" defTabSz="913866" fontAlgn="base">
              <a:spcBef>
                <a:spcPct val="0"/>
              </a:spcBef>
              <a:spcAft>
                <a:spcPts val="600"/>
              </a:spcAft>
            </a:pPr>
            <a:r>
              <a:rPr lang="en-US" sz="800" dirty="0"/>
              <a:t>“CEOs Say They Expect a US Recession, but Most Think It Will Be Short”</a:t>
            </a:r>
          </a:p>
        </p:txBody>
      </p:sp>
      <p:sp>
        <p:nvSpPr>
          <p:cNvPr id="33" name="TextBox 32">
            <a:extLst>
              <a:ext uri="{FF2B5EF4-FFF2-40B4-BE49-F238E27FC236}">
                <a16:creationId xmlns:a16="http://schemas.microsoft.com/office/drawing/2014/main" id="{401030A1-B98A-B9D6-7F74-1C89411DD93F}"/>
              </a:ext>
            </a:extLst>
          </p:cNvPr>
          <p:cNvSpPr txBox="1"/>
          <p:nvPr/>
        </p:nvSpPr>
        <p:spPr>
          <a:xfrm>
            <a:off x="5811038" y="6478218"/>
            <a:ext cx="2023609" cy="338554"/>
          </a:xfrm>
          <a:prstGeom prst="rect">
            <a:avLst/>
          </a:prstGeom>
          <a:noFill/>
        </p:spPr>
        <p:txBody>
          <a:bodyPr wrap="square" rtlCol="0">
            <a:spAutoFit/>
          </a:bodyPr>
          <a:lstStyle/>
          <a:p>
            <a:pPr marL="41252" indent="-41252" defTabSz="913866" fontAlgn="base">
              <a:spcBef>
                <a:spcPct val="0"/>
              </a:spcBef>
              <a:spcAft>
                <a:spcPts val="600"/>
              </a:spcAft>
            </a:pPr>
            <a:r>
              <a:rPr lang="en-US" sz="800" dirty="0"/>
              <a:t>“US PPI Report Shows Producer Prices Rose, Pointing to Persistent Inflation”</a:t>
            </a:r>
          </a:p>
        </p:txBody>
      </p:sp>
      <p:sp>
        <p:nvSpPr>
          <p:cNvPr id="34" name="TextBox 33">
            <a:extLst>
              <a:ext uri="{FF2B5EF4-FFF2-40B4-BE49-F238E27FC236}">
                <a16:creationId xmlns:a16="http://schemas.microsoft.com/office/drawing/2014/main" id="{F307FB86-52E9-ED53-CF04-4C616CDDFA1C}"/>
              </a:ext>
            </a:extLst>
          </p:cNvPr>
          <p:cNvSpPr txBox="1"/>
          <p:nvPr/>
        </p:nvSpPr>
        <p:spPr>
          <a:xfrm>
            <a:off x="6271822" y="5907042"/>
            <a:ext cx="1796236" cy="338554"/>
          </a:xfrm>
          <a:prstGeom prst="rect">
            <a:avLst/>
          </a:prstGeom>
          <a:noFill/>
        </p:spPr>
        <p:txBody>
          <a:bodyPr wrap="square" rtlCol="0">
            <a:spAutoFit/>
          </a:bodyPr>
          <a:lstStyle/>
          <a:p>
            <a:pPr marL="41252" indent="-41252" defTabSz="913866" fontAlgn="base">
              <a:spcBef>
                <a:spcPct val="0"/>
              </a:spcBef>
              <a:spcAft>
                <a:spcPts val="600"/>
              </a:spcAft>
            </a:pPr>
            <a:r>
              <a:rPr lang="en-US" sz="800" dirty="0"/>
              <a:t>“Silicon Valley Bank Closed by Regulators; FDIC Takes Control”</a:t>
            </a:r>
          </a:p>
        </p:txBody>
      </p:sp>
      <p:sp>
        <p:nvSpPr>
          <p:cNvPr id="36" name="TextBox 35">
            <a:extLst>
              <a:ext uri="{FF2B5EF4-FFF2-40B4-BE49-F238E27FC236}">
                <a16:creationId xmlns:a16="http://schemas.microsoft.com/office/drawing/2014/main" id="{37CE8F6D-8127-46F1-C679-9711FF8A5D29}"/>
              </a:ext>
            </a:extLst>
          </p:cNvPr>
          <p:cNvSpPr txBox="1"/>
          <p:nvPr/>
        </p:nvSpPr>
        <p:spPr>
          <a:xfrm>
            <a:off x="6723690" y="5369390"/>
            <a:ext cx="2041737" cy="338554"/>
          </a:xfrm>
          <a:prstGeom prst="rect">
            <a:avLst/>
          </a:prstGeom>
          <a:noFill/>
        </p:spPr>
        <p:txBody>
          <a:bodyPr wrap="square" rtlCol="0">
            <a:spAutoFit/>
          </a:bodyPr>
          <a:lstStyle/>
          <a:p>
            <a:pPr marL="41252" indent="-41252" defTabSz="913866" fontAlgn="base">
              <a:spcBef>
                <a:spcPct val="0"/>
              </a:spcBef>
              <a:spcAft>
                <a:spcPts val="600"/>
              </a:spcAft>
            </a:pPr>
            <a:r>
              <a:rPr lang="en-US" sz="800" dirty="0"/>
              <a:t>“US Inflation Eased to 5% in March; Lowest Level in Nearly Two Years”</a:t>
            </a:r>
          </a:p>
        </p:txBody>
      </p:sp>
      <p:sp>
        <p:nvSpPr>
          <p:cNvPr id="37" name="TextBox 36">
            <a:extLst>
              <a:ext uri="{FF2B5EF4-FFF2-40B4-BE49-F238E27FC236}">
                <a16:creationId xmlns:a16="http://schemas.microsoft.com/office/drawing/2014/main" id="{AE2F0DAD-CBCC-5351-6325-ECF78FB353F1}"/>
              </a:ext>
            </a:extLst>
          </p:cNvPr>
          <p:cNvSpPr txBox="1"/>
          <p:nvPr/>
        </p:nvSpPr>
        <p:spPr>
          <a:xfrm>
            <a:off x="7553720" y="4700844"/>
            <a:ext cx="1385070" cy="459013"/>
          </a:xfrm>
          <a:prstGeom prst="rect">
            <a:avLst/>
          </a:prstGeom>
          <a:noFill/>
        </p:spPr>
        <p:txBody>
          <a:bodyPr wrap="square" rtlCol="0">
            <a:spAutoFit/>
          </a:bodyPr>
          <a:lstStyle/>
          <a:p>
            <a:pPr marL="41252" indent="-41252" defTabSz="913866" fontAlgn="base">
              <a:spcBef>
                <a:spcPct val="0"/>
              </a:spcBef>
              <a:spcAft>
                <a:spcPts val="600"/>
              </a:spcAft>
            </a:pPr>
            <a:r>
              <a:rPr lang="en-US" sz="800" dirty="0"/>
              <a:t>“US Signals Support for Allies to Send Their F-16 Jets to Ukraine”</a:t>
            </a:r>
          </a:p>
        </p:txBody>
      </p:sp>
      <p:sp>
        <p:nvSpPr>
          <p:cNvPr id="39" name="TextBox 38">
            <a:extLst>
              <a:ext uri="{FF2B5EF4-FFF2-40B4-BE49-F238E27FC236}">
                <a16:creationId xmlns:a16="http://schemas.microsoft.com/office/drawing/2014/main" id="{15FD9C5A-E238-0367-45BE-7289E5550E32}"/>
              </a:ext>
            </a:extLst>
          </p:cNvPr>
          <p:cNvSpPr txBox="1"/>
          <p:nvPr/>
        </p:nvSpPr>
        <p:spPr>
          <a:xfrm>
            <a:off x="8006551" y="6444695"/>
            <a:ext cx="1696875" cy="338554"/>
          </a:xfrm>
          <a:prstGeom prst="rect">
            <a:avLst/>
          </a:prstGeom>
          <a:noFill/>
        </p:spPr>
        <p:txBody>
          <a:bodyPr wrap="square" rtlCol="0">
            <a:spAutoFit/>
          </a:bodyPr>
          <a:lstStyle/>
          <a:p>
            <a:pPr marL="41252" indent="-41252" defTabSz="913866" fontAlgn="base">
              <a:spcBef>
                <a:spcPct val="0"/>
              </a:spcBef>
              <a:spcAft>
                <a:spcPts val="600"/>
              </a:spcAft>
            </a:pPr>
            <a:r>
              <a:rPr lang="en-US" sz="800" dirty="0"/>
              <a:t>“S&amp;P 500 Starts a New Bull Market as Big Tech Lifts Stocks”</a:t>
            </a:r>
          </a:p>
        </p:txBody>
      </p:sp>
      <p:sp>
        <p:nvSpPr>
          <p:cNvPr id="42" name="TextBox 41">
            <a:extLst>
              <a:ext uri="{FF2B5EF4-FFF2-40B4-BE49-F238E27FC236}">
                <a16:creationId xmlns:a16="http://schemas.microsoft.com/office/drawing/2014/main" id="{041FC7A4-73A6-A5FE-7006-8972CF9F597E}"/>
              </a:ext>
            </a:extLst>
          </p:cNvPr>
          <p:cNvSpPr txBox="1"/>
          <p:nvPr/>
        </p:nvSpPr>
        <p:spPr>
          <a:xfrm>
            <a:off x="8896846" y="5622809"/>
            <a:ext cx="959184" cy="707886"/>
          </a:xfrm>
          <a:prstGeom prst="rect">
            <a:avLst/>
          </a:prstGeom>
          <a:noFill/>
        </p:spPr>
        <p:txBody>
          <a:bodyPr wrap="square" rtlCol="0">
            <a:spAutoFit/>
          </a:bodyPr>
          <a:lstStyle/>
          <a:p>
            <a:pPr marL="41252" indent="-41252" defTabSz="913866" fontAlgn="base">
              <a:spcBef>
                <a:spcPct val="0"/>
              </a:spcBef>
              <a:spcAft>
                <a:spcPts val="600"/>
              </a:spcAft>
            </a:pPr>
            <a:r>
              <a:rPr lang="en-US" sz="800" dirty="0"/>
              <a:t>“Fed Holds Rates Steady but Expects More Increases”</a:t>
            </a:r>
          </a:p>
        </p:txBody>
      </p:sp>
      <p:sp>
        <p:nvSpPr>
          <p:cNvPr id="44" name="TextBox 43">
            <a:extLst>
              <a:ext uri="{FF2B5EF4-FFF2-40B4-BE49-F238E27FC236}">
                <a16:creationId xmlns:a16="http://schemas.microsoft.com/office/drawing/2014/main" id="{E80CA6EC-4ED6-3741-12E5-497B0FCE29D6}"/>
              </a:ext>
            </a:extLst>
          </p:cNvPr>
          <p:cNvSpPr txBox="1"/>
          <p:nvPr/>
        </p:nvSpPr>
        <p:spPr>
          <a:xfrm>
            <a:off x="9013694" y="4700668"/>
            <a:ext cx="680513" cy="707886"/>
          </a:xfrm>
          <a:prstGeom prst="rect">
            <a:avLst/>
          </a:prstGeom>
          <a:noFill/>
        </p:spPr>
        <p:txBody>
          <a:bodyPr wrap="square" rtlCol="0">
            <a:spAutoFit/>
          </a:bodyPr>
          <a:lstStyle/>
          <a:p>
            <a:pPr marL="41252" indent="-41252" defTabSz="913866" fontAlgn="base">
              <a:spcBef>
                <a:spcPct val="0"/>
              </a:spcBef>
              <a:spcAft>
                <a:spcPts val="600"/>
              </a:spcAft>
            </a:pPr>
            <a:r>
              <a:rPr lang="da-DK" sz="800" dirty="0"/>
              <a:t>”</a:t>
            </a:r>
            <a:r>
              <a:rPr lang="en-US" sz="800" dirty="0"/>
              <a:t>Nasdaq Posts Best First Half since 1983</a:t>
            </a:r>
            <a:r>
              <a:rPr lang="da-DK" sz="800" dirty="0"/>
              <a:t>”</a:t>
            </a:r>
          </a:p>
        </p:txBody>
      </p:sp>
    </p:spTree>
    <p:extLst>
      <p:ext uri="{BB962C8B-B14F-4D97-AF65-F5344CB8AC3E}">
        <p14:creationId xmlns:p14="http://schemas.microsoft.com/office/powerpoint/2010/main" val="2716067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le 21">
            <a:extLst>
              <a:ext uri="{FF2B5EF4-FFF2-40B4-BE49-F238E27FC236}">
                <a16:creationId xmlns:a16="http://schemas.microsoft.com/office/drawing/2014/main" id="{AAAB514A-7F21-4419-950E-2EA4C4694CBD}"/>
              </a:ext>
            </a:extLst>
          </p:cNvPr>
          <p:cNvGraphicFramePr>
            <a:graphicFrameLocks noGrp="1"/>
          </p:cNvGraphicFramePr>
          <p:nvPr>
            <p:extLst>
              <p:ext uri="{D42A27DB-BD31-4B8C-83A1-F6EECF244321}">
                <p14:modId xmlns:p14="http://schemas.microsoft.com/office/powerpoint/2010/main" val="1646802848"/>
              </p:ext>
            </p:extLst>
          </p:nvPr>
        </p:nvGraphicFramePr>
        <p:xfrm>
          <a:off x="4720632" y="5040199"/>
          <a:ext cx="4727812" cy="1664761"/>
        </p:xfrm>
        <a:graphic>
          <a:graphicData uri="http://schemas.openxmlformats.org/drawingml/2006/table">
            <a:tbl>
              <a:tblPr>
                <a:tableStyleId>{5C22544A-7EE6-4342-B048-85BDC9FD1C3A}</a:tableStyleId>
              </a:tblPr>
              <a:tblGrid>
                <a:gridCol w="980356">
                  <a:extLst>
                    <a:ext uri="{9D8B030D-6E8A-4147-A177-3AD203B41FA5}">
                      <a16:colId xmlns:a16="http://schemas.microsoft.com/office/drawing/2014/main" val="20000"/>
                    </a:ext>
                  </a:extLst>
                </a:gridCol>
                <a:gridCol w="624576">
                  <a:extLst>
                    <a:ext uri="{9D8B030D-6E8A-4147-A177-3AD203B41FA5}">
                      <a16:colId xmlns:a16="http://schemas.microsoft.com/office/drawing/2014/main" val="851030634"/>
                    </a:ext>
                  </a:extLst>
                </a:gridCol>
                <a:gridCol w="624576">
                  <a:extLst>
                    <a:ext uri="{9D8B030D-6E8A-4147-A177-3AD203B41FA5}">
                      <a16:colId xmlns:a16="http://schemas.microsoft.com/office/drawing/2014/main" val="1031801623"/>
                    </a:ext>
                  </a:extLst>
                </a:gridCol>
                <a:gridCol w="622890">
                  <a:extLst>
                    <a:ext uri="{9D8B030D-6E8A-4147-A177-3AD203B41FA5}">
                      <a16:colId xmlns:a16="http://schemas.microsoft.com/office/drawing/2014/main" val="20001"/>
                    </a:ext>
                  </a:extLst>
                </a:gridCol>
                <a:gridCol w="626262">
                  <a:extLst>
                    <a:ext uri="{9D8B030D-6E8A-4147-A177-3AD203B41FA5}">
                      <a16:colId xmlns:a16="http://schemas.microsoft.com/office/drawing/2014/main" val="20003"/>
                    </a:ext>
                  </a:extLst>
                </a:gridCol>
                <a:gridCol w="624576">
                  <a:extLst>
                    <a:ext uri="{9D8B030D-6E8A-4147-A177-3AD203B41FA5}">
                      <a16:colId xmlns:a16="http://schemas.microsoft.com/office/drawing/2014/main" val="20004"/>
                    </a:ext>
                  </a:extLst>
                </a:gridCol>
                <a:gridCol w="624576">
                  <a:extLst>
                    <a:ext uri="{9D8B030D-6E8A-4147-A177-3AD203B41FA5}">
                      <a16:colId xmlns:a16="http://schemas.microsoft.com/office/drawing/2014/main" val="20005"/>
                    </a:ext>
                  </a:extLst>
                </a:gridCol>
              </a:tblGrid>
              <a:tr h="135055">
                <a:tc>
                  <a:txBody>
                    <a:bodyPr/>
                    <a:lstStyle/>
                    <a:p>
                      <a:pPr algn="ctr" fontAlgn="b"/>
                      <a:endParaRPr lang="en-GB" sz="800" b="0" i="1" u="none" strike="noStrike" dirty="0">
                        <a:solidFill>
                          <a:srgbClr val="000000"/>
                        </a:solidFill>
                        <a:effectLst/>
                        <a:latin typeface="+mn-lt"/>
                      </a:endParaRPr>
                    </a:p>
                  </a:txBody>
                  <a:tcPr marL="8959" marR="8959" marT="8959" marB="0" anchor="b">
                    <a:noFill/>
                  </a:tcPr>
                </a:tc>
                <a:tc>
                  <a:txBody>
                    <a:bodyPr/>
                    <a:lstStyle/>
                    <a:p>
                      <a:pPr algn="r" fontAlgn="b"/>
                      <a:endParaRPr lang="en-GB" sz="500" b="0" i="0" u="none" strike="noStrike" dirty="0">
                        <a:solidFill>
                          <a:srgbClr val="000000"/>
                        </a:solidFill>
                        <a:effectLst/>
                        <a:latin typeface="+mn-lt"/>
                      </a:endParaRPr>
                    </a:p>
                  </a:txBody>
                  <a:tcPr marL="8959" marR="8959" marT="8959" marB="0" anchor="b">
                    <a:noFill/>
                  </a:tcPr>
                </a:tc>
                <a:tc>
                  <a:txBody>
                    <a:bodyPr/>
                    <a:lstStyle/>
                    <a:p>
                      <a:pPr algn="r" fontAlgn="b"/>
                      <a:endParaRPr lang="en-GB" sz="500" b="0" i="0" u="none" strike="noStrike" dirty="0">
                        <a:solidFill>
                          <a:srgbClr val="000000"/>
                        </a:solidFill>
                        <a:effectLst/>
                        <a:latin typeface="+mn-lt"/>
                      </a:endParaRPr>
                    </a:p>
                  </a:txBody>
                  <a:tcPr marL="8959" marR="8959" marT="8959" marB="0" anchor="b">
                    <a:noFill/>
                  </a:tcPr>
                </a:tc>
                <a:tc>
                  <a:txBody>
                    <a:bodyPr/>
                    <a:lstStyle/>
                    <a:p>
                      <a:pPr algn="ctr" fontAlgn="b"/>
                      <a:endParaRPr lang="en-GB" sz="800" b="0" i="1" u="none" strike="noStrike" dirty="0">
                        <a:solidFill>
                          <a:srgbClr val="000000"/>
                        </a:solidFill>
                        <a:effectLst/>
                        <a:latin typeface="+mn-lt"/>
                      </a:endParaRPr>
                    </a:p>
                  </a:txBody>
                  <a:tcPr marL="8959" marR="8959" marT="8959" marB="0" anchor="b">
                    <a:noFill/>
                  </a:tcPr>
                </a:tc>
                <a:tc gridSpan="3">
                  <a:txBody>
                    <a:bodyPr/>
                    <a:lstStyle/>
                    <a:p>
                      <a:pPr algn="ctr" fontAlgn="b"/>
                      <a:r>
                        <a:rPr lang="en-GB" sz="700" u="none" strike="noStrike" dirty="0">
                          <a:effectLst/>
                          <a:latin typeface="+mn-lt"/>
                        </a:rPr>
                        <a:t>Annualized</a:t>
                      </a:r>
                      <a:endParaRPr lang="en-GB" sz="500" b="0" i="0" u="none" strike="noStrike" dirty="0">
                        <a:solidFill>
                          <a:srgbClr val="000000"/>
                        </a:solidFill>
                        <a:effectLst/>
                        <a:latin typeface="+mn-lt"/>
                      </a:endParaRPr>
                    </a:p>
                  </a:txBody>
                  <a:tcPr marL="8959" marR="8959" marT="8959" marB="9144" anchor="b">
                    <a:lnB w="9525" cap="flat" cmpd="sng" algn="ctr">
                      <a:solidFill>
                        <a:schemeClr val="tx1">
                          <a:lumMod val="75000"/>
                          <a:lumOff val="25000"/>
                        </a:schemeClr>
                      </a:solidFill>
                      <a:prstDash val="solid"/>
                      <a:round/>
                      <a:headEnd type="none" w="med" len="med"/>
                      <a:tailEnd type="none" w="med" len="med"/>
                    </a:lnB>
                    <a:noFill/>
                  </a:tcPr>
                </a:tc>
                <a:tc hMerge="1">
                  <a:txBody>
                    <a:bodyPr/>
                    <a:lstStyle/>
                    <a:p>
                      <a:pPr marL="0" marR="0" lvl="0" indent="0" algn="r" defTabSz="1018824" rtl="0" eaLnBrk="1" fontAlgn="b" latinLnBrk="0" hangingPunct="1">
                        <a:lnSpc>
                          <a:spcPct val="100000"/>
                        </a:lnSpc>
                        <a:spcBef>
                          <a:spcPts val="0"/>
                        </a:spcBef>
                        <a:spcAft>
                          <a:spcPts val="0"/>
                        </a:spcAft>
                        <a:buClrTx/>
                        <a:buSzTx/>
                        <a:buFontTx/>
                        <a:buNone/>
                        <a:tabLst/>
                        <a:defRPr/>
                      </a:pPr>
                      <a:r>
                        <a:rPr lang="en-GB" sz="800" u="none" strike="noStrike" dirty="0">
                          <a:effectLst/>
                          <a:latin typeface="+mn-lt"/>
                        </a:rPr>
                        <a:t>* Annualized</a:t>
                      </a:r>
                      <a:endParaRPr lang="en-GB" sz="800" b="0" i="1" u="none" strike="noStrike" dirty="0">
                        <a:solidFill>
                          <a:srgbClr val="000000"/>
                        </a:solidFill>
                        <a:effectLst/>
                        <a:latin typeface="+mn-lt"/>
                      </a:endParaRPr>
                    </a:p>
                  </a:txBody>
                  <a:tcPr marL="8959" marR="8959" marT="8959" marB="0">
                    <a:noFill/>
                  </a:tcPr>
                </a:tc>
                <a:tc hMerge="1">
                  <a:txBody>
                    <a:bodyPr/>
                    <a:lstStyle/>
                    <a:p>
                      <a:endParaRPr lang="en-GB"/>
                    </a:p>
                  </a:txBody>
                  <a:tcPr/>
                </a:tc>
                <a:extLst>
                  <a:ext uri="{0D108BD9-81ED-4DB2-BD59-A6C34878D82A}">
                    <a16:rowId xmlns:a16="http://schemas.microsoft.com/office/drawing/2014/main" val="10000"/>
                  </a:ext>
                </a:extLst>
              </a:tr>
              <a:tr h="213524">
                <a:tc>
                  <a:txBody>
                    <a:bodyPr/>
                    <a:lstStyle/>
                    <a:p>
                      <a:pPr algn="l" fontAlgn="ctr"/>
                      <a:r>
                        <a:rPr lang="en-US" sz="800" b="0" i="0" u="none" strike="noStrike" dirty="0">
                          <a:solidFill>
                            <a:schemeClr val="dk1"/>
                          </a:solidFill>
                          <a:effectLst/>
                          <a:latin typeface="+mn-lt"/>
                        </a:rPr>
                        <a:t>Asset Class</a:t>
                      </a:r>
                      <a:endParaRPr lang="en-GB" sz="800" b="0" i="0" u="none" strike="noStrike" dirty="0">
                        <a:solidFill>
                          <a:srgbClr val="000000"/>
                        </a:solidFill>
                        <a:effectLst/>
                        <a:latin typeface="+mn-lt"/>
                      </a:endParaRPr>
                    </a:p>
                  </a:txBody>
                  <a:tcPr marL="46800" marR="8959" marT="8959" marB="0" anchor="ctr">
                    <a:solidFill>
                      <a:schemeClr val="bg1">
                        <a:lumMod val="85000"/>
                      </a:schemeClr>
                    </a:solidFill>
                  </a:tcPr>
                </a:tc>
                <a:tc>
                  <a:txBody>
                    <a:bodyPr/>
                    <a:lstStyle/>
                    <a:p>
                      <a:pPr algn="ctr" fontAlgn="ctr"/>
                      <a:r>
                        <a:rPr lang="en-GB" sz="800" b="0" i="0" u="none" strike="noStrike" dirty="0">
                          <a:solidFill>
                            <a:srgbClr val="000000"/>
                          </a:solidFill>
                          <a:effectLst/>
                          <a:latin typeface="+mn-lt"/>
                        </a:rPr>
                        <a:t>QTR</a:t>
                      </a:r>
                    </a:p>
                  </a:txBody>
                  <a:tcPr marL="0" marR="0" marT="0" marB="0" anchor="ctr">
                    <a:solidFill>
                      <a:schemeClr val="bg1">
                        <a:lumMod val="85000"/>
                      </a:schemeClr>
                    </a:solidFill>
                  </a:tcPr>
                </a:tc>
                <a:tc>
                  <a:txBody>
                    <a:bodyPr/>
                    <a:lstStyle/>
                    <a:p>
                      <a:pPr algn="ctr" fontAlgn="ctr"/>
                      <a:r>
                        <a:rPr lang="en-GB" sz="800" b="0" i="0" u="none" strike="noStrike" dirty="0">
                          <a:solidFill>
                            <a:srgbClr val="000000"/>
                          </a:solidFill>
                          <a:effectLst/>
                          <a:latin typeface="+mn-lt"/>
                        </a:rPr>
                        <a:t>YTD</a:t>
                      </a:r>
                    </a:p>
                  </a:txBody>
                  <a:tcPr marL="0" marR="0" marT="0" marB="0" anchor="ctr">
                    <a:solidFill>
                      <a:schemeClr val="bg1">
                        <a:lumMod val="85000"/>
                      </a:schemeClr>
                    </a:solidFill>
                  </a:tcPr>
                </a:tc>
                <a:tc>
                  <a:txBody>
                    <a:bodyPr/>
                    <a:lstStyle/>
                    <a:p>
                      <a:pPr algn="ctr" fontAlgn="ctr"/>
                      <a:r>
                        <a:rPr lang="en-GB" sz="800" b="0" i="0" u="none" strike="noStrike" dirty="0">
                          <a:solidFill>
                            <a:schemeClr val="dk1"/>
                          </a:solidFill>
                          <a:effectLst/>
                          <a:latin typeface="+mn-lt"/>
                        </a:rPr>
                        <a:t>1 Year</a:t>
                      </a:r>
                      <a:endParaRPr lang="en-GB" sz="800" b="0" i="0" u="none" strike="noStrike" dirty="0">
                        <a:solidFill>
                          <a:srgbClr val="000000"/>
                        </a:solidFill>
                        <a:effectLst/>
                        <a:latin typeface="+mn-lt"/>
                      </a:endParaRPr>
                    </a:p>
                  </a:txBody>
                  <a:tcPr marL="0" marR="0" marT="0" marB="0" anchor="ctr">
                    <a:solidFill>
                      <a:schemeClr val="bg1">
                        <a:lumMod val="85000"/>
                      </a:schemeClr>
                    </a:solidFill>
                  </a:tcPr>
                </a:tc>
                <a:tc>
                  <a:txBody>
                    <a:bodyPr/>
                    <a:lstStyle/>
                    <a:p>
                      <a:pPr algn="ctr" fontAlgn="ctr"/>
                      <a:r>
                        <a:rPr lang="en-GB" sz="800" u="none" strike="noStrike" dirty="0">
                          <a:effectLst/>
                          <a:latin typeface="+mn-lt"/>
                        </a:rPr>
                        <a:t>3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5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10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10002"/>
                  </a:ext>
                </a:extLst>
              </a:tr>
              <a:tr h="188026">
                <a:tc>
                  <a:txBody>
                    <a:bodyPr/>
                    <a:lstStyle/>
                    <a:p>
                      <a:pPr algn="l" fontAlgn="b"/>
                      <a:r>
                        <a:rPr lang="en-US" sz="900" b="0" i="0" u="none" strike="noStrike" kern="1200" dirty="0">
                          <a:solidFill>
                            <a:srgbClr val="000000"/>
                          </a:solidFill>
                          <a:effectLst/>
                          <a:latin typeface="+mn-lt"/>
                          <a:ea typeface="+mn-ea"/>
                          <a:cs typeface="+mn-cs"/>
                        </a:rPr>
                        <a:t>Large Growth</a:t>
                      </a:r>
                    </a:p>
                  </a:txBody>
                  <a:tcPr marL="46800" marR="7168" marT="7168" marB="0" anchor="ctr">
                    <a:noFill/>
                  </a:tcPr>
                </a:tc>
                <a:tc>
                  <a:txBody>
                    <a:bodyPr/>
                    <a:lstStyle/>
                    <a:p>
                      <a:pPr algn="ctr" fontAlgn="b"/>
                      <a:r>
                        <a:rPr lang="en-GB" sz="900" b="0" i="0" u="none" strike="noStrike">
                          <a:solidFill>
                            <a:schemeClr val="tx1"/>
                          </a:solidFill>
                          <a:effectLst/>
                          <a:latin typeface="+mn-lt"/>
                        </a:rPr>
                        <a:t>12.81</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29.02</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27.11</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13.73</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15.14</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15.74</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3"/>
                  </a:ext>
                </a:extLst>
              </a:tr>
              <a:tr h="188026">
                <a:tc>
                  <a:txBody>
                    <a:bodyPr/>
                    <a:lstStyle/>
                    <a:p>
                      <a:pPr algn="l" fontAlgn="b"/>
                      <a:r>
                        <a:rPr lang="en-GB" sz="900" b="0" i="0" u="none" strike="noStrike" kern="1200">
                          <a:solidFill>
                            <a:srgbClr val="000000"/>
                          </a:solidFill>
                          <a:effectLst/>
                          <a:latin typeface="+mn-lt"/>
                          <a:ea typeface="+mn-ea"/>
                          <a:cs typeface="+mn-cs"/>
                        </a:rPr>
                        <a:t>Large Cap</a:t>
                      </a:r>
                      <a:endParaRPr lang="en-US"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a:solidFill>
                            <a:schemeClr val="tx1"/>
                          </a:solidFill>
                          <a:effectLst/>
                          <a:latin typeface="+mn-lt"/>
                        </a:rPr>
                        <a:t>8.58</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16.68</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19.36</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14.09</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11.92</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12.64</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4"/>
                  </a:ext>
                </a:extLst>
              </a:tr>
              <a:tr h="188026">
                <a:tc>
                  <a:txBody>
                    <a:bodyPr/>
                    <a:lstStyle/>
                    <a:p>
                      <a:pPr algn="l" fontAlgn="b"/>
                      <a:r>
                        <a:rPr lang="en-GB" sz="900" b="0" i="0" u="none" strike="noStrike" kern="1200">
                          <a:solidFill>
                            <a:srgbClr val="000000"/>
                          </a:solidFill>
                          <a:effectLst/>
                          <a:latin typeface="+mn-lt"/>
                          <a:ea typeface="+mn-ea"/>
                          <a:cs typeface="+mn-cs"/>
                        </a:rPr>
                        <a:t>Marketwide</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a:solidFill>
                            <a:schemeClr val="tx1"/>
                          </a:solidFill>
                          <a:effectLst/>
                          <a:latin typeface="+mn-lt"/>
                        </a:rPr>
                        <a:t>8.39</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16.17</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18.95</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13.89</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11.39</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12.34</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5"/>
                  </a:ext>
                </a:extLst>
              </a:tr>
              <a:tr h="188026">
                <a:tc>
                  <a:txBody>
                    <a:bodyPr/>
                    <a:lstStyle/>
                    <a:p>
                      <a:pPr algn="l" fontAlgn="b"/>
                      <a:r>
                        <a:rPr lang="en-GB" sz="900" b="0" i="0" u="none" strike="noStrike" kern="1200">
                          <a:solidFill>
                            <a:srgbClr val="000000"/>
                          </a:solidFill>
                          <a:effectLst/>
                          <a:latin typeface="+mn-lt"/>
                          <a:ea typeface="+mn-ea"/>
                          <a:cs typeface="+mn-cs"/>
                        </a:rPr>
                        <a:t>Small Growth</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a:solidFill>
                            <a:schemeClr val="tx1"/>
                          </a:solidFill>
                          <a:effectLst/>
                          <a:latin typeface="+mn-lt"/>
                        </a:rPr>
                        <a:t>7.05</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13.55</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18.53</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6.10</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4.22</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8.83</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870949891"/>
                  </a:ext>
                </a:extLst>
              </a:tr>
              <a:tr h="188026">
                <a:tc>
                  <a:txBody>
                    <a:bodyPr/>
                    <a:lstStyle/>
                    <a:p>
                      <a:pPr algn="l" fontAlgn="b"/>
                      <a:r>
                        <a:rPr lang="en-GB" sz="900" b="0" i="0" u="none" strike="noStrike" kern="1200">
                          <a:solidFill>
                            <a:srgbClr val="000000"/>
                          </a:solidFill>
                          <a:effectLst/>
                          <a:latin typeface="+mn-lt"/>
                          <a:ea typeface="+mn-ea"/>
                          <a:cs typeface="+mn-cs"/>
                        </a:rPr>
                        <a:t>Small Cap</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a:solidFill>
                            <a:schemeClr val="tx1"/>
                          </a:solidFill>
                          <a:effectLst/>
                          <a:latin typeface="+mn-lt"/>
                        </a:rPr>
                        <a:t>5.21</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8.09</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12.31</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10.82</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4.21</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8.26</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2582053661"/>
                  </a:ext>
                </a:extLst>
              </a:tr>
              <a:tr h="188026">
                <a:tc>
                  <a:txBody>
                    <a:bodyPr/>
                    <a:lstStyle/>
                    <a:p>
                      <a:pPr algn="l" fontAlgn="b"/>
                      <a:r>
                        <a:rPr lang="en-GB" sz="900" b="0" i="0" u="none" strike="noStrike" kern="1200">
                          <a:solidFill>
                            <a:srgbClr val="000000"/>
                          </a:solidFill>
                          <a:effectLst/>
                          <a:latin typeface="+mn-lt"/>
                          <a:ea typeface="+mn-ea"/>
                          <a:cs typeface="+mn-cs"/>
                        </a:rPr>
                        <a:t>Large Value</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a:solidFill>
                            <a:schemeClr val="tx1"/>
                          </a:solidFill>
                          <a:effectLst/>
                          <a:latin typeface="+mn-lt"/>
                        </a:rPr>
                        <a:t>4.07</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5.12</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11.54</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14.30</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8.11</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9.22</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3023226617"/>
                  </a:ext>
                </a:extLst>
              </a:tr>
              <a:tr h="188026">
                <a:tc>
                  <a:txBody>
                    <a:bodyPr/>
                    <a:lstStyle/>
                    <a:p>
                      <a:pPr algn="l" fontAlgn="b"/>
                      <a:r>
                        <a:rPr lang="en-GB" sz="900" b="0" i="0" u="none" strike="noStrike" kern="1200">
                          <a:solidFill>
                            <a:srgbClr val="000000"/>
                          </a:solidFill>
                          <a:effectLst/>
                          <a:latin typeface="+mn-lt"/>
                          <a:ea typeface="+mn-ea"/>
                          <a:cs typeface="+mn-cs"/>
                        </a:rPr>
                        <a:t>Small Value</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kern="1200">
                          <a:solidFill>
                            <a:schemeClr val="tx1"/>
                          </a:solidFill>
                          <a:effectLst/>
                          <a:latin typeface="+mn-lt"/>
                          <a:ea typeface="+mn-ea"/>
                          <a:cs typeface="+mn-cs"/>
                        </a:rPr>
                        <a:t>3.18</a:t>
                      </a:r>
                      <a:endParaRPr lang="en-GB" sz="900" b="0" i="0" u="none" strike="noStrike" kern="1200" dirty="0">
                        <a:solidFill>
                          <a:schemeClr val="tx1"/>
                        </a:solidFill>
                        <a:effectLst/>
                        <a:latin typeface="+mn-lt"/>
                        <a:ea typeface="+mn-ea"/>
                        <a:cs typeface="+mn-cs"/>
                      </a:endParaRPr>
                    </a:p>
                  </a:txBody>
                  <a:tcPr marL="0" marR="0" marT="0" marB="0" anchor="ctr">
                    <a:noFill/>
                  </a:tcPr>
                </a:tc>
                <a:tc>
                  <a:txBody>
                    <a:bodyPr/>
                    <a:lstStyle/>
                    <a:p>
                      <a:pPr algn="ctr" fontAlgn="b"/>
                      <a:r>
                        <a:rPr lang="en-GB" sz="900" b="0" i="0" u="none" strike="noStrike" kern="1200">
                          <a:solidFill>
                            <a:schemeClr val="tx1"/>
                          </a:solidFill>
                          <a:effectLst/>
                          <a:latin typeface="+mn-lt"/>
                          <a:ea typeface="+mn-ea"/>
                          <a:cs typeface="+mn-cs"/>
                        </a:rPr>
                        <a:t>2.50</a:t>
                      </a:r>
                      <a:endParaRPr lang="en-GB" sz="900" b="0" i="0" u="none" strike="noStrike" kern="1200" dirty="0">
                        <a:solidFill>
                          <a:schemeClr val="tx1"/>
                        </a:solidFill>
                        <a:effectLst/>
                        <a:latin typeface="+mn-lt"/>
                        <a:ea typeface="+mn-ea"/>
                        <a:cs typeface="+mn-cs"/>
                      </a:endParaRPr>
                    </a:p>
                  </a:txBody>
                  <a:tcPr marL="0" marR="0" marT="0" marB="0" anchor="ctr">
                    <a:noFill/>
                  </a:tcPr>
                </a:tc>
                <a:tc>
                  <a:txBody>
                    <a:bodyPr/>
                    <a:lstStyle/>
                    <a:p>
                      <a:pPr algn="ctr" fontAlgn="b"/>
                      <a:r>
                        <a:rPr lang="en-GB" sz="900" b="0" i="0" u="none" strike="noStrike">
                          <a:solidFill>
                            <a:schemeClr val="tx1"/>
                          </a:solidFill>
                          <a:effectLst/>
                          <a:latin typeface="+mn-lt"/>
                        </a:rPr>
                        <a:t>6.01</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15.43</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3.54</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7.29</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3707886944"/>
                  </a:ext>
                </a:extLst>
              </a:tr>
            </a:tbl>
          </a:graphicData>
        </a:graphic>
      </p:graphicFrame>
      <p:sp>
        <p:nvSpPr>
          <p:cNvPr id="2" name="Title 1"/>
          <p:cNvSpPr>
            <a:spLocks noGrp="1"/>
          </p:cNvSpPr>
          <p:nvPr>
            <p:ph type="title"/>
          </p:nvPr>
        </p:nvSpPr>
        <p:spPr>
          <a:xfrm>
            <a:off x="520287" y="657966"/>
            <a:ext cx="9052560" cy="521864"/>
          </a:xfrm>
        </p:spPr>
        <p:txBody>
          <a:bodyPr/>
          <a:lstStyle/>
          <a:p>
            <a:r>
              <a:rPr lang="en-US" dirty="0"/>
              <a:t>US Stocks</a:t>
            </a:r>
          </a:p>
        </p:txBody>
      </p:sp>
      <p:sp>
        <p:nvSpPr>
          <p:cNvPr id="4" name="Slide Number Placeholder 3"/>
          <p:cNvSpPr>
            <a:spLocks noGrp="1"/>
          </p:cNvSpPr>
          <p:nvPr>
            <p:ph type="sldNum" sz="quarter" idx="12"/>
          </p:nvPr>
        </p:nvSpPr>
        <p:spPr/>
        <p:txBody>
          <a:bodyPr/>
          <a:lstStyle/>
          <a:p>
            <a:fld id="{66F6FF41-5833-4EBF-9145-362BCED2914A}" type="slidenum">
              <a:rPr lang="en-US" smtClean="0"/>
              <a:pPr/>
              <a:t>7</a:t>
            </a:fld>
            <a:endParaRPr lang="en-US" dirty="0"/>
          </a:p>
        </p:txBody>
      </p:sp>
      <p:pic>
        <p:nvPicPr>
          <p:cNvPr id="6" name="Picture Placeholder 5" descr="A black and red sign with white letters&#10;&#10;Description automatically generated">
            <a:extLst>
              <a:ext uri="{FF2B5EF4-FFF2-40B4-BE49-F238E27FC236}">
                <a16:creationId xmlns:a16="http://schemas.microsoft.com/office/drawing/2014/main" id="{F6FC5522-89B8-0ACD-F989-5A5D577023C8}"/>
              </a:ext>
            </a:extLst>
          </p:cNvPr>
          <p:cNvPicPr>
            <a:picLocks noGrp="1" noChangeAspect="1"/>
          </p:cNvPicPr>
          <p:nvPr>
            <p:ph type="pic" sz="quarter" idx="13"/>
          </p:nvPr>
        </p:nvPicPr>
        <p:blipFill rotWithShape="1">
          <a:blip r:embed="rId3">
            <a:extLst>
              <a:ext uri="{28A0092B-C50C-407E-A947-70E740481C1C}">
                <a14:useLocalDpi xmlns:a14="http://schemas.microsoft.com/office/drawing/2010/main" val="0"/>
              </a:ext>
            </a:extLst>
          </a:blip>
          <a:srcRect t="-28401" b="-28401"/>
          <a:stretch/>
        </p:blipFill>
        <p:spPr/>
      </p:pic>
      <p:sp>
        <p:nvSpPr>
          <p:cNvPr id="8" name="Text Placeholder 7"/>
          <p:cNvSpPr>
            <a:spLocks noGrp="1"/>
          </p:cNvSpPr>
          <p:nvPr>
            <p:ph type="body" sz="quarter" idx="14"/>
          </p:nvPr>
        </p:nvSpPr>
        <p:spPr>
          <a:xfrm>
            <a:off x="529813" y="1067438"/>
            <a:ext cx="8823326" cy="346075"/>
          </a:xfrm>
        </p:spPr>
        <p:txBody>
          <a:bodyPr/>
          <a:lstStyle/>
          <a:p>
            <a:r>
              <a:rPr lang="en-US" dirty="0">
                <a:highlight>
                  <a:srgbClr val="FFFFFF"/>
                </a:highlight>
              </a:rPr>
              <a:t>Second quarter 2023 i</a:t>
            </a:r>
            <a:r>
              <a:rPr lang="en-US" dirty="0"/>
              <a:t>ndex returns</a:t>
            </a:r>
          </a:p>
        </p:txBody>
      </p:sp>
      <p:sp>
        <p:nvSpPr>
          <p:cNvPr id="9" name="Text Placeholder 8"/>
          <p:cNvSpPr>
            <a:spLocks noGrp="1"/>
          </p:cNvSpPr>
          <p:nvPr>
            <p:ph type="body" sz="quarter" idx="15"/>
          </p:nvPr>
        </p:nvSpPr>
        <p:spPr/>
        <p:txBody>
          <a:bodyPr/>
          <a:lstStyle/>
          <a:p>
            <a:r>
              <a:rPr lang="en-US" b="1" dirty="0"/>
              <a:t>Past performance is not a guarantee of future results. Indices are not available for direct investment. Index performance does not reflect the expenses associated with the management of an actual portfolio.</a:t>
            </a:r>
            <a:r>
              <a:rPr lang="en-US" dirty="0"/>
              <a:t> Market segment (index representation) as follows: Marketwide (Russell 3000 Index), Large Cap (Russell 1000 Index), Large Value (Russell 1000 Value Index), Large Growth (Russell 1000 Growth Index), Small Cap (Russell 2000 Index), Small Value (Russell 2000 Value Index), and Small Growth (Russell 2000 Growth Index). World Market Cap represented by Russell 3000 Index, MSCI World ex USA IMI Index, and MSCI Emerging Markets IMI Index. Russell 3000 Index is used as the proxy for the US market. Dow Jones US Select REIT Index used as proxy for the US REIT market. MSCI data © MSCI 2023, all rights reserved. Frank Russell Company is the source and owner of the trademarks, service marks, and copyrights related to the Russell Indexes. </a:t>
            </a:r>
          </a:p>
        </p:txBody>
      </p:sp>
      <p:sp>
        <p:nvSpPr>
          <p:cNvPr id="14" name="Text Placeholder 13"/>
          <p:cNvSpPr>
            <a:spLocks noGrp="1"/>
          </p:cNvSpPr>
          <p:nvPr>
            <p:ph type="body" sz="quarter" idx="18"/>
          </p:nvPr>
        </p:nvSpPr>
        <p:spPr>
          <a:xfrm>
            <a:off x="540294" y="1771150"/>
            <a:ext cx="3195127" cy="2879714"/>
          </a:xfrm>
        </p:spPr>
        <p:txBody>
          <a:bodyPr/>
          <a:lstStyle/>
          <a:p>
            <a:r>
              <a:rPr lang="en-US" dirty="0"/>
              <a:t>The US equity market posted positive returns for the quarter and outperformed both non-US developed and emerging markets.</a:t>
            </a:r>
          </a:p>
          <a:p>
            <a:r>
              <a:rPr lang="en-US" dirty="0"/>
              <a:t>Value underperformed growth.</a:t>
            </a:r>
          </a:p>
          <a:p>
            <a:r>
              <a:rPr lang="en-US" dirty="0"/>
              <a:t>Small caps underperformed large caps.</a:t>
            </a:r>
          </a:p>
          <a:p>
            <a:r>
              <a:rPr lang="en-US" dirty="0"/>
              <a:t>REIT indices underperformed equity market indices.</a:t>
            </a:r>
          </a:p>
        </p:txBody>
      </p:sp>
      <p:graphicFrame>
        <p:nvGraphicFramePr>
          <p:cNvPr id="13" name="Chart 12"/>
          <p:cNvGraphicFramePr/>
          <p:nvPr>
            <p:extLst>
              <p:ext uri="{D42A27DB-BD31-4B8C-83A1-F6EECF244321}">
                <p14:modId xmlns:p14="http://schemas.microsoft.com/office/powerpoint/2010/main" val="787557014"/>
              </p:ext>
            </p:extLst>
          </p:nvPr>
        </p:nvGraphicFramePr>
        <p:xfrm>
          <a:off x="1032420" y="4817687"/>
          <a:ext cx="3441593" cy="198652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Chart 14"/>
          <p:cNvGraphicFramePr/>
          <p:nvPr>
            <p:extLst>
              <p:ext uri="{D42A27DB-BD31-4B8C-83A1-F6EECF244321}">
                <p14:modId xmlns:p14="http://schemas.microsoft.com/office/powerpoint/2010/main" val="328387716"/>
              </p:ext>
            </p:extLst>
          </p:nvPr>
        </p:nvGraphicFramePr>
        <p:xfrm>
          <a:off x="4592096" y="2120202"/>
          <a:ext cx="5242568" cy="2192722"/>
        </p:xfrm>
        <a:graphic>
          <a:graphicData uri="http://schemas.openxmlformats.org/drawingml/2006/chart">
            <c:chart xmlns:c="http://schemas.openxmlformats.org/drawingml/2006/chart" xmlns:r="http://schemas.openxmlformats.org/officeDocument/2006/relationships" r:id="rId5"/>
          </a:graphicData>
        </a:graphic>
      </p:graphicFrame>
      <p:grpSp>
        <p:nvGrpSpPr>
          <p:cNvPr id="12" name="Group 11">
            <a:extLst>
              <a:ext uri="{FF2B5EF4-FFF2-40B4-BE49-F238E27FC236}">
                <a16:creationId xmlns:a16="http://schemas.microsoft.com/office/drawing/2014/main" id="{96E7A299-7A58-4436-B74F-573F099D4EB3}"/>
              </a:ext>
            </a:extLst>
          </p:cNvPr>
          <p:cNvGrpSpPr/>
          <p:nvPr/>
        </p:nvGrpSpPr>
        <p:grpSpPr>
          <a:xfrm>
            <a:off x="539264" y="4790391"/>
            <a:ext cx="3771481" cy="404896"/>
            <a:chOff x="539264" y="4790391"/>
            <a:chExt cx="3771481" cy="404896"/>
          </a:xfrm>
        </p:grpSpPr>
        <p:cxnSp>
          <p:nvCxnSpPr>
            <p:cNvPr id="5" name="Straight Connector 4"/>
            <p:cNvCxnSpPr>
              <a:cxnSpLocks/>
            </p:cNvCxnSpPr>
            <p:nvPr/>
          </p:nvCxnSpPr>
          <p:spPr>
            <a:xfrm>
              <a:off x="618638" y="5033044"/>
              <a:ext cx="3498167"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8" name="Content Placeholder 10">
              <a:extLst>
                <a:ext uri="{FF2B5EF4-FFF2-40B4-BE49-F238E27FC236}">
                  <a16:creationId xmlns:a16="http://schemas.microsoft.com/office/drawing/2014/main" id="{86AA1426-A268-4A6B-AE0C-0527D2988DB0}"/>
                </a:ext>
              </a:extLst>
            </p:cNvPr>
            <p:cNvSpPr txBox="1">
              <a:spLocks/>
            </p:cNvSpPr>
            <p:nvPr/>
          </p:nvSpPr>
          <p:spPr>
            <a:xfrm>
              <a:off x="539264" y="4790391"/>
              <a:ext cx="3771481" cy="404896"/>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World Market Capitalization—US</a:t>
              </a:r>
            </a:p>
            <a:p>
              <a:pPr marL="0" lvl="1" indent="0">
                <a:spcBef>
                  <a:spcPts val="0"/>
                </a:spcBef>
                <a:buNone/>
              </a:pPr>
              <a:endParaRPr lang="en-US" sz="1000" b="1" dirty="0">
                <a:solidFill>
                  <a:schemeClr val="tx2"/>
                </a:solidFill>
              </a:endParaRPr>
            </a:p>
          </p:txBody>
        </p:sp>
      </p:grpSp>
      <p:grpSp>
        <p:nvGrpSpPr>
          <p:cNvPr id="11" name="Group 10">
            <a:extLst>
              <a:ext uri="{FF2B5EF4-FFF2-40B4-BE49-F238E27FC236}">
                <a16:creationId xmlns:a16="http://schemas.microsoft.com/office/drawing/2014/main" id="{40805EBB-D870-4E3B-8868-3513B10251C1}"/>
              </a:ext>
            </a:extLst>
          </p:cNvPr>
          <p:cNvGrpSpPr/>
          <p:nvPr/>
        </p:nvGrpSpPr>
        <p:grpSpPr>
          <a:xfrm>
            <a:off x="4635169" y="1798133"/>
            <a:ext cx="4813631" cy="342590"/>
            <a:chOff x="4635169" y="1826708"/>
            <a:chExt cx="4813631" cy="342590"/>
          </a:xfrm>
        </p:grpSpPr>
        <p:sp>
          <p:nvSpPr>
            <p:cNvPr id="17" name="Content Placeholder 9">
              <a:extLst>
                <a:ext uri="{FF2B5EF4-FFF2-40B4-BE49-F238E27FC236}">
                  <a16:creationId xmlns:a16="http://schemas.microsoft.com/office/drawing/2014/main" id="{9CB907B7-BAB7-460B-9A7D-A38A9015832A}"/>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a:t>
              </a:r>
            </a:p>
            <a:p>
              <a:pPr>
                <a:spcBef>
                  <a:spcPts val="0"/>
                </a:spcBef>
              </a:pPr>
              <a:endParaRPr lang="en-US" sz="1000" b="1" dirty="0">
                <a:solidFill>
                  <a:schemeClr val="tx2"/>
                </a:solidFill>
              </a:endParaRPr>
            </a:p>
          </p:txBody>
        </p:sp>
        <p:cxnSp>
          <p:nvCxnSpPr>
            <p:cNvPr id="20" name="Straight Connector 19">
              <a:extLst>
                <a:ext uri="{FF2B5EF4-FFF2-40B4-BE49-F238E27FC236}">
                  <a16:creationId xmlns:a16="http://schemas.microsoft.com/office/drawing/2014/main" id="{656CC887-C9DD-42C0-BF3E-D298B09A3DCB}"/>
                </a:ext>
              </a:extLst>
            </p:cNvPr>
            <p:cNvCxnSpPr>
              <a:cxnSpLocks/>
            </p:cNvCxnSpPr>
            <p:nvPr/>
          </p:nvCxnSpPr>
          <p:spPr>
            <a:xfrm flipV="1">
              <a:off x="4724400" y="2069700"/>
              <a:ext cx="472440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10" name="Group 9">
            <a:extLst>
              <a:ext uri="{FF2B5EF4-FFF2-40B4-BE49-F238E27FC236}">
                <a16:creationId xmlns:a16="http://schemas.microsoft.com/office/drawing/2014/main" id="{1B663D57-9BB6-473E-B75B-ED5397B553C3}"/>
              </a:ext>
            </a:extLst>
          </p:cNvPr>
          <p:cNvGrpSpPr/>
          <p:nvPr/>
        </p:nvGrpSpPr>
        <p:grpSpPr>
          <a:xfrm>
            <a:off x="4637281" y="4790616"/>
            <a:ext cx="4811519" cy="355735"/>
            <a:chOff x="4637281" y="4790616"/>
            <a:chExt cx="4811519" cy="355735"/>
          </a:xfrm>
        </p:grpSpPr>
        <p:sp>
          <p:nvSpPr>
            <p:cNvPr id="19" name="Content Placeholder 23">
              <a:extLst>
                <a:ext uri="{FF2B5EF4-FFF2-40B4-BE49-F238E27FC236}">
                  <a16:creationId xmlns:a16="http://schemas.microsoft.com/office/drawing/2014/main" id="{DD421C88-5337-4332-A62C-162B850941A1}"/>
                </a:ext>
              </a:extLst>
            </p:cNvPr>
            <p:cNvSpPr txBox="1">
              <a:spLocks/>
            </p:cNvSpPr>
            <p:nvPr/>
          </p:nvSpPr>
          <p:spPr>
            <a:xfrm>
              <a:off x="4637281" y="4790616"/>
              <a:ext cx="4441437"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cxnSp>
          <p:nvCxnSpPr>
            <p:cNvPr id="21" name="Straight Connector 20">
              <a:extLst>
                <a:ext uri="{FF2B5EF4-FFF2-40B4-BE49-F238E27FC236}">
                  <a16:creationId xmlns:a16="http://schemas.microsoft.com/office/drawing/2014/main" id="{1B0FD3D1-3D51-48D0-9EB5-5992704C1CEE}"/>
                </a:ext>
              </a:extLst>
            </p:cNvPr>
            <p:cNvCxnSpPr>
              <a:cxnSpLocks/>
            </p:cNvCxnSpPr>
            <p:nvPr/>
          </p:nvCxnSpPr>
          <p:spPr>
            <a:xfrm>
              <a:off x="4720988" y="5033043"/>
              <a:ext cx="4727812"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86070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oup 43">
            <a:extLst>
              <a:ext uri="{FF2B5EF4-FFF2-40B4-BE49-F238E27FC236}">
                <a16:creationId xmlns:a16="http://schemas.microsoft.com/office/drawing/2014/main" id="{5F18054B-9DB1-42E8-AF28-F72475E6FDE3}"/>
              </a:ext>
            </a:extLst>
          </p:cNvPr>
          <p:cNvGrpSpPr/>
          <p:nvPr/>
        </p:nvGrpSpPr>
        <p:grpSpPr>
          <a:xfrm>
            <a:off x="4637281" y="4790616"/>
            <a:ext cx="4811519" cy="355735"/>
            <a:chOff x="4637281" y="4790616"/>
            <a:chExt cx="4811519" cy="355735"/>
          </a:xfrm>
        </p:grpSpPr>
        <p:sp>
          <p:nvSpPr>
            <p:cNvPr id="45" name="Content Placeholder 23">
              <a:extLst>
                <a:ext uri="{FF2B5EF4-FFF2-40B4-BE49-F238E27FC236}">
                  <a16:creationId xmlns:a16="http://schemas.microsoft.com/office/drawing/2014/main" id="{6DAAF801-952A-4853-BAB7-945C556F3005}"/>
                </a:ext>
              </a:extLst>
            </p:cNvPr>
            <p:cNvSpPr txBox="1">
              <a:spLocks/>
            </p:cNvSpPr>
            <p:nvPr/>
          </p:nvSpPr>
          <p:spPr>
            <a:xfrm>
              <a:off x="4637281" y="4790616"/>
              <a:ext cx="4441437"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cxnSp>
          <p:nvCxnSpPr>
            <p:cNvPr id="46" name="Straight Connector 45">
              <a:extLst>
                <a:ext uri="{FF2B5EF4-FFF2-40B4-BE49-F238E27FC236}">
                  <a16:creationId xmlns:a16="http://schemas.microsoft.com/office/drawing/2014/main" id="{165E812F-2688-450D-B189-FA7F12E9DD33}"/>
                </a:ext>
              </a:extLst>
            </p:cNvPr>
            <p:cNvCxnSpPr>
              <a:cxnSpLocks/>
            </p:cNvCxnSpPr>
            <p:nvPr/>
          </p:nvCxnSpPr>
          <p:spPr>
            <a:xfrm>
              <a:off x="4720988" y="5033043"/>
              <a:ext cx="4727812"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aphicFrame>
        <p:nvGraphicFramePr>
          <p:cNvPr id="49" name="Table 48">
            <a:extLst>
              <a:ext uri="{FF2B5EF4-FFF2-40B4-BE49-F238E27FC236}">
                <a16:creationId xmlns:a16="http://schemas.microsoft.com/office/drawing/2014/main" id="{85DA3895-B5DD-47C7-9B90-1D1F4B156024}"/>
              </a:ext>
            </a:extLst>
          </p:cNvPr>
          <p:cNvGraphicFramePr>
            <a:graphicFrameLocks noGrp="1"/>
          </p:cNvGraphicFramePr>
          <p:nvPr>
            <p:extLst>
              <p:ext uri="{D42A27DB-BD31-4B8C-83A1-F6EECF244321}">
                <p14:modId xmlns:p14="http://schemas.microsoft.com/office/powerpoint/2010/main" val="3314507708"/>
              </p:ext>
            </p:extLst>
          </p:nvPr>
        </p:nvGraphicFramePr>
        <p:xfrm>
          <a:off x="4719493" y="5058118"/>
          <a:ext cx="4723127" cy="1200497"/>
        </p:xfrm>
        <a:graphic>
          <a:graphicData uri="http://schemas.openxmlformats.org/drawingml/2006/table">
            <a:tbl>
              <a:tblPr>
                <a:tableStyleId>{5C22544A-7EE6-4342-B048-85BDC9FD1C3A}</a:tableStyleId>
              </a:tblPr>
              <a:tblGrid>
                <a:gridCol w="979385">
                  <a:extLst>
                    <a:ext uri="{9D8B030D-6E8A-4147-A177-3AD203B41FA5}">
                      <a16:colId xmlns:a16="http://schemas.microsoft.com/office/drawing/2014/main" val="20000"/>
                    </a:ext>
                  </a:extLst>
                </a:gridCol>
                <a:gridCol w="623957">
                  <a:extLst>
                    <a:ext uri="{9D8B030D-6E8A-4147-A177-3AD203B41FA5}">
                      <a16:colId xmlns:a16="http://schemas.microsoft.com/office/drawing/2014/main" val="851030634"/>
                    </a:ext>
                  </a:extLst>
                </a:gridCol>
                <a:gridCol w="623957">
                  <a:extLst>
                    <a:ext uri="{9D8B030D-6E8A-4147-A177-3AD203B41FA5}">
                      <a16:colId xmlns:a16="http://schemas.microsoft.com/office/drawing/2014/main" val="2300523334"/>
                    </a:ext>
                  </a:extLst>
                </a:gridCol>
                <a:gridCol w="623957">
                  <a:extLst>
                    <a:ext uri="{9D8B030D-6E8A-4147-A177-3AD203B41FA5}">
                      <a16:colId xmlns:a16="http://schemas.microsoft.com/office/drawing/2014/main" val="20001"/>
                    </a:ext>
                  </a:extLst>
                </a:gridCol>
                <a:gridCol w="623957">
                  <a:extLst>
                    <a:ext uri="{9D8B030D-6E8A-4147-A177-3AD203B41FA5}">
                      <a16:colId xmlns:a16="http://schemas.microsoft.com/office/drawing/2014/main" val="20003"/>
                    </a:ext>
                  </a:extLst>
                </a:gridCol>
                <a:gridCol w="623957">
                  <a:extLst>
                    <a:ext uri="{9D8B030D-6E8A-4147-A177-3AD203B41FA5}">
                      <a16:colId xmlns:a16="http://schemas.microsoft.com/office/drawing/2014/main" val="20004"/>
                    </a:ext>
                  </a:extLst>
                </a:gridCol>
                <a:gridCol w="623957">
                  <a:extLst>
                    <a:ext uri="{9D8B030D-6E8A-4147-A177-3AD203B41FA5}">
                      <a16:colId xmlns:a16="http://schemas.microsoft.com/office/drawing/2014/main" val="20005"/>
                    </a:ext>
                  </a:extLst>
                </a:gridCol>
              </a:tblGrid>
              <a:tr h="0">
                <a:tc>
                  <a:txBody>
                    <a:bodyPr/>
                    <a:lstStyle/>
                    <a:p>
                      <a:endParaRPr lang="en-GB" sz="500" dirty="0"/>
                    </a:p>
                  </a:txBody>
                  <a:tcPr marL="8959" marR="8959" marT="8959" marB="0" anchor="b">
                    <a:noFill/>
                  </a:tcPr>
                </a:tc>
                <a:tc>
                  <a:txBody>
                    <a:bodyPr/>
                    <a:lstStyle/>
                    <a:p>
                      <a:pPr algn="r" fontAlgn="b"/>
                      <a:endParaRPr lang="en-GB" sz="500" b="0" i="0" u="none" strike="noStrike" dirty="0">
                        <a:solidFill>
                          <a:srgbClr val="000000"/>
                        </a:solidFill>
                        <a:effectLst/>
                        <a:latin typeface="+mn-lt"/>
                      </a:endParaRPr>
                    </a:p>
                  </a:txBody>
                  <a:tcPr marL="8959" marR="107513" marT="8959" marB="0" anchor="b">
                    <a:noFill/>
                  </a:tcPr>
                </a:tc>
                <a:tc>
                  <a:txBody>
                    <a:bodyPr/>
                    <a:lstStyle/>
                    <a:p>
                      <a:pPr algn="r" fontAlgn="b"/>
                      <a:endParaRPr lang="en-GB" sz="500" b="0" i="0" u="none" strike="noStrike" dirty="0">
                        <a:solidFill>
                          <a:srgbClr val="000000"/>
                        </a:solidFill>
                        <a:effectLst/>
                        <a:latin typeface="+mn-lt"/>
                      </a:endParaRPr>
                    </a:p>
                  </a:txBody>
                  <a:tcPr marL="8959" marR="107513" marT="8959" marB="0" anchor="b">
                    <a:noFill/>
                  </a:tcPr>
                </a:tc>
                <a:tc>
                  <a:txBody>
                    <a:bodyPr/>
                    <a:lstStyle/>
                    <a:p>
                      <a:pPr algn="r" fontAlgn="b"/>
                      <a:r>
                        <a:rPr lang="en-GB" sz="500" u="none" strike="noStrike" dirty="0">
                          <a:effectLst/>
                          <a:latin typeface="+mn-lt"/>
                        </a:rPr>
                        <a:t> </a:t>
                      </a:r>
                      <a:endParaRPr lang="en-GB" sz="500" b="0" i="0" u="none" strike="noStrike" dirty="0">
                        <a:solidFill>
                          <a:srgbClr val="000000"/>
                        </a:solidFill>
                        <a:effectLst/>
                        <a:latin typeface="+mn-lt"/>
                      </a:endParaRPr>
                    </a:p>
                  </a:txBody>
                  <a:tcPr marL="8959" marR="107513" marT="8959" marB="0" anchor="b">
                    <a:noFill/>
                  </a:tcPr>
                </a:tc>
                <a:tc gridSpan="3">
                  <a:txBody>
                    <a:bodyPr/>
                    <a:lstStyle/>
                    <a:p>
                      <a:pPr marL="0" marR="0" lvl="0" indent="0" algn="ctr" defTabSz="1018824" rtl="0" eaLnBrk="1" fontAlgn="b" latinLnBrk="0" hangingPunct="1">
                        <a:lnSpc>
                          <a:spcPct val="100000"/>
                        </a:lnSpc>
                        <a:spcBef>
                          <a:spcPts val="0"/>
                        </a:spcBef>
                        <a:spcAft>
                          <a:spcPts val="0"/>
                        </a:spcAft>
                        <a:buClrTx/>
                        <a:buSzTx/>
                        <a:buFontTx/>
                        <a:buNone/>
                        <a:tabLst/>
                        <a:defRPr/>
                      </a:pPr>
                      <a:r>
                        <a:rPr lang="en-GB" sz="700" u="none" strike="noStrike" dirty="0">
                          <a:effectLst/>
                          <a:latin typeface="+mn-lt"/>
                        </a:rPr>
                        <a:t>Annualized</a:t>
                      </a:r>
                      <a:endParaRPr lang="en-GB" sz="700" b="0" i="1" u="none" strike="noStrike" dirty="0">
                        <a:solidFill>
                          <a:srgbClr val="000000"/>
                        </a:solidFill>
                        <a:effectLst/>
                        <a:latin typeface="+mn-lt"/>
                      </a:endParaRPr>
                    </a:p>
                  </a:txBody>
                  <a:tcPr marL="0" marR="0" marT="0" marB="9144" anchor="b">
                    <a:lnB w="9525" cap="flat" cmpd="sng" algn="ctr">
                      <a:solidFill>
                        <a:schemeClr val="tx1">
                          <a:lumMod val="75000"/>
                          <a:lumOff val="25000"/>
                        </a:schemeClr>
                      </a:solidFill>
                      <a:prstDash val="solid"/>
                      <a:round/>
                      <a:headEnd type="none" w="med" len="med"/>
                      <a:tailEnd type="none" w="med" len="med"/>
                    </a:lnB>
                    <a:noFill/>
                  </a:tcPr>
                </a:tc>
                <a:tc hMerge="1">
                  <a:txBody>
                    <a:bodyPr/>
                    <a:lstStyle/>
                    <a:p>
                      <a:pPr marL="0" marR="0" lvl="0" indent="0" algn="r" defTabSz="1018824" rtl="0" eaLnBrk="1" fontAlgn="b" latinLnBrk="0" hangingPunct="1">
                        <a:lnSpc>
                          <a:spcPct val="100000"/>
                        </a:lnSpc>
                        <a:spcBef>
                          <a:spcPts val="0"/>
                        </a:spcBef>
                        <a:spcAft>
                          <a:spcPts val="0"/>
                        </a:spcAft>
                        <a:buClrTx/>
                        <a:buSzTx/>
                        <a:buFontTx/>
                        <a:buNone/>
                        <a:tabLst/>
                        <a:defRPr/>
                      </a:pPr>
                      <a:r>
                        <a:rPr lang="en-GB" sz="800" u="none" strike="noStrike" dirty="0">
                          <a:effectLst/>
                          <a:latin typeface="+mn-lt"/>
                        </a:rPr>
                        <a:t>* Annualized</a:t>
                      </a:r>
                      <a:endParaRPr lang="en-GB" sz="800" b="0" i="1" u="none" strike="noStrike" dirty="0">
                        <a:solidFill>
                          <a:srgbClr val="000000"/>
                        </a:solidFill>
                        <a:effectLst/>
                        <a:latin typeface="+mn-lt"/>
                      </a:endParaRPr>
                    </a:p>
                  </a:txBody>
                  <a:tcPr marL="8959" marR="8959" marT="8959" marB="0">
                    <a:noFill/>
                  </a:tcPr>
                </a:tc>
                <a:tc hMerge="1">
                  <a:txBody>
                    <a:bodyPr/>
                    <a:lstStyle/>
                    <a:p>
                      <a:endParaRPr lang="en-GB"/>
                    </a:p>
                  </a:txBody>
                  <a:tcPr/>
                </a:tc>
                <a:extLst>
                  <a:ext uri="{0D108BD9-81ED-4DB2-BD59-A6C34878D82A}">
                    <a16:rowId xmlns:a16="http://schemas.microsoft.com/office/drawing/2014/main" val="10000"/>
                  </a:ext>
                </a:extLst>
              </a:tr>
              <a:tr h="211897">
                <a:tc>
                  <a:txBody>
                    <a:bodyPr/>
                    <a:lstStyle/>
                    <a:p>
                      <a:pPr algn="l" fontAlgn="ctr"/>
                      <a:r>
                        <a:rPr lang="en-US" sz="800" b="0" i="0" u="none" strike="noStrike" dirty="0">
                          <a:solidFill>
                            <a:schemeClr val="dk1"/>
                          </a:solidFill>
                          <a:effectLst/>
                          <a:latin typeface="+mn-lt"/>
                        </a:rPr>
                        <a:t>Asset Class</a:t>
                      </a:r>
                      <a:endParaRPr lang="en-GB" sz="800" b="0" i="0" u="none" strike="noStrike" dirty="0">
                        <a:solidFill>
                          <a:srgbClr val="000000"/>
                        </a:solidFill>
                        <a:effectLst/>
                        <a:latin typeface="+mn-lt"/>
                      </a:endParaRPr>
                    </a:p>
                  </a:txBody>
                  <a:tcPr marL="46800" marR="8959" marT="8959" marB="0" anchor="ctr">
                    <a:solidFill>
                      <a:schemeClr val="bg1">
                        <a:lumMod val="85000"/>
                      </a:schemeClr>
                    </a:solidFill>
                  </a:tcPr>
                </a:tc>
                <a:tc>
                  <a:txBody>
                    <a:bodyPr/>
                    <a:lstStyle/>
                    <a:p>
                      <a:pPr algn="ctr" fontAlgn="ctr"/>
                      <a:r>
                        <a:rPr lang="en-GB" sz="800" b="0" i="0" u="none" strike="noStrike" dirty="0">
                          <a:solidFill>
                            <a:srgbClr val="000000"/>
                          </a:solidFill>
                          <a:effectLst/>
                          <a:latin typeface="+mn-lt"/>
                        </a:rPr>
                        <a:t>QTR</a:t>
                      </a:r>
                    </a:p>
                  </a:txBody>
                  <a:tcPr marL="0" marR="0" marT="0" marB="0" anchor="ctr">
                    <a:solidFill>
                      <a:schemeClr val="bg1">
                        <a:lumMod val="85000"/>
                      </a:schemeClr>
                    </a:solidFill>
                  </a:tcPr>
                </a:tc>
                <a:tc>
                  <a:txBody>
                    <a:bodyPr/>
                    <a:lstStyle/>
                    <a:p>
                      <a:pPr algn="ctr" fontAlgn="ctr"/>
                      <a:r>
                        <a:rPr lang="en-GB" sz="800" b="0" i="0" u="none" strike="noStrike" dirty="0">
                          <a:solidFill>
                            <a:srgbClr val="000000"/>
                          </a:solidFill>
                          <a:effectLst/>
                          <a:latin typeface="+mn-lt"/>
                        </a:rPr>
                        <a:t>YTD</a:t>
                      </a:r>
                    </a:p>
                  </a:txBody>
                  <a:tcPr marL="0" marR="0" marT="0" marB="0" anchor="ctr">
                    <a:solidFill>
                      <a:schemeClr val="bg1">
                        <a:lumMod val="85000"/>
                      </a:schemeClr>
                    </a:solidFill>
                  </a:tcPr>
                </a:tc>
                <a:tc>
                  <a:txBody>
                    <a:bodyPr/>
                    <a:lstStyle/>
                    <a:p>
                      <a:pPr algn="ctr" fontAlgn="ctr"/>
                      <a:r>
                        <a:rPr lang="en-GB" sz="800" b="0" i="0" u="none" strike="noStrike" dirty="0">
                          <a:solidFill>
                            <a:schemeClr val="dk1"/>
                          </a:solidFill>
                          <a:effectLst/>
                          <a:latin typeface="+mn-lt"/>
                        </a:rPr>
                        <a:t>1 Year</a:t>
                      </a:r>
                      <a:endParaRPr lang="en-GB" sz="800" b="0" i="0" u="none" strike="noStrike" dirty="0">
                        <a:solidFill>
                          <a:srgbClr val="000000"/>
                        </a:solidFill>
                        <a:effectLst/>
                        <a:latin typeface="+mn-lt"/>
                      </a:endParaRPr>
                    </a:p>
                  </a:txBody>
                  <a:tcPr marL="0" marR="0" marT="0" marB="0" anchor="ctr">
                    <a:solidFill>
                      <a:schemeClr val="bg1">
                        <a:lumMod val="85000"/>
                      </a:schemeClr>
                    </a:solidFill>
                  </a:tcPr>
                </a:tc>
                <a:tc>
                  <a:txBody>
                    <a:bodyPr/>
                    <a:lstStyle/>
                    <a:p>
                      <a:pPr algn="ctr" fontAlgn="ctr"/>
                      <a:r>
                        <a:rPr lang="en-GB" sz="800" u="none" strike="noStrike" dirty="0">
                          <a:effectLst/>
                          <a:latin typeface="+mn-lt"/>
                        </a:rPr>
                        <a:t>3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5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10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10002"/>
                  </a:ext>
                </a:extLst>
              </a:tr>
              <a:tr h="218194">
                <a:tc>
                  <a:txBody>
                    <a:bodyPr/>
                    <a:lstStyle/>
                    <a:p>
                      <a:pPr algn="l" fontAlgn="b"/>
                      <a:r>
                        <a:rPr lang="en-US" sz="900" b="0" i="0" u="none" strike="noStrike" kern="1200" dirty="0">
                          <a:solidFill>
                            <a:srgbClr val="000000"/>
                          </a:solidFill>
                          <a:effectLst/>
                          <a:latin typeface="+mn-lt"/>
                          <a:ea typeface="+mn-ea"/>
                          <a:cs typeface="+mn-cs"/>
                        </a:rPr>
                        <a:t>Value</a:t>
                      </a:r>
                    </a:p>
                  </a:txBody>
                  <a:tcPr marL="46800" marR="7168" marT="7168" marB="0" anchor="ctr">
                    <a:noFill/>
                  </a:tcPr>
                </a:tc>
                <a:tc>
                  <a:txBody>
                    <a:bodyPr/>
                    <a:lstStyle/>
                    <a:p>
                      <a:pPr algn="ctr" fontAlgn="b"/>
                      <a:r>
                        <a:rPr lang="en-GB" sz="900" b="0" i="0" u="none" strike="noStrike">
                          <a:solidFill>
                            <a:schemeClr val="tx1"/>
                          </a:solidFill>
                          <a:effectLst/>
                          <a:latin typeface="+mn-lt"/>
                        </a:rPr>
                        <a:t>3.12</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dirty="0">
                          <a:solidFill>
                            <a:schemeClr val="tx1"/>
                          </a:solidFill>
                          <a:effectLst/>
                          <a:latin typeface="+mn-lt"/>
                        </a:rPr>
                        <a:t>8.92</a:t>
                      </a:r>
                    </a:p>
                  </a:txBody>
                  <a:tcPr marL="0" marR="0" marT="0" marB="0" anchor="ctr">
                    <a:noFill/>
                  </a:tcPr>
                </a:tc>
                <a:tc>
                  <a:txBody>
                    <a:bodyPr/>
                    <a:lstStyle/>
                    <a:p>
                      <a:pPr algn="ctr" fontAlgn="b"/>
                      <a:r>
                        <a:rPr lang="en-GB" sz="900" b="0" i="0" u="none" strike="noStrike">
                          <a:solidFill>
                            <a:schemeClr val="tx1"/>
                          </a:solidFill>
                          <a:effectLst/>
                          <a:latin typeface="+mn-lt"/>
                        </a:rPr>
                        <a:t>15.49</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12.07</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3.24</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4.25</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3"/>
                  </a:ext>
                </a:extLst>
              </a:tr>
              <a:tr h="218194">
                <a:tc>
                  <a:txBody>
                    <a:bodyPr/>
                    <a:lstStyle/>
                    <a:p>
                      <a:pPr algn="l" fontAlgn="b"/>
                      <a:r>
                        <a:rPr lang="en-GB" sz="900" b="0" i="0" u="none" strike="noStrike" kern="1200">
                          <a:solidFill>
                            <a:srgbClr val="000000"/>
                          </a:solidFill>
                          <a:effectLst/>
                          <a:latin typeface="+mn-lt"/>
                          <a:ea typeface="+mn-ea"/>
                          <a:cs typeface="+mn-cs"/>
                        </a:rPr>
                        <a:t>Large Cap</a:t>
                      </a:r>
                      <a:endParaRPr lang="en-US"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a:solidFill>
                            <a:schemeClr val="tx1"/>
                          </a:solidFill>
                          <a:effectLst/>
                          <a:latin typeface="+mn-lt"/>
                        </a:rPr>
                        <a:t>3.03</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dirty="0">
                          <a:solidFill>
                            <a:schemeClr val="tx1"/>
                          </a:solidFill>
                          <a:effectLst/>
                          <a:latin typeface="+mn-lt"/>
                        </a:rPr>
                        <a:t>11.29</a:t>
                      </a:r>
                    </a:p>
                  </a:txBody>
                  <a:tcPr marL="0" marR="0" marT="0" marB="0" anchor="ctr">
                    <a:noFill/>
                  </a:tcPr>
                </a:tc>
                <a:tc>
                  <a:txBody>
                    <a:bodyPr/>
                    <a:lstStyle/>
                    <a:p>
                      <a:pPr algn="ctr" fontAlgn="b"/>
                      <a:r>
                        <a:rPr lang="en-GB" sz="900" b="0" i="0" u="none" strike="noStrike">
                          <a:solidFill>
                            <a:schemeClr val="tx1"/>
                          </a:solidFill>
                          <a:effectLst/>
                          <a:latin typeface="+mn-lt"/>
                        </a:rPr>
                        <a:t>17.41</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dirty="0">
                          <a:solidFill>
                            <a:schemeClr val="tx1"/>
                          </a:solidFill>
                          <a:effectLst/>
                          <a:latin typeface="+mn-lt"/>
                        </a:rPr>
                        <a:t>9.30</a:t>
                      </a:r>
                    </a:p>
                  </a:txBody>
                  <a:tcPr marL="0" marR="0" marT="0" marB="0" anchor="ctr">
                    <a:noFill/>
                  </a:tcPr>
                </a:tc>
                <a:tc>
                  <a:txBody>
                    <a:bodyPr/>
                    <a:lstStyle/>
                    <a:p>
                      <a:pPr algn="ctr" fontAlgn="b"/>
                      <a:r>
                        <a:rPr lang="en-GB" sz="900" b="0" i="0" u="none" strike="noStrike">
                          <a:solidFill>
                            <a:schemeClr val="tx1"/>
                          </a:solidFill>
                          <a:effectLst/>
                          <a:latin typeface="+mn-lt"/>
                        </a:rPr>
                        <a:t>4.58</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dirty="0">
                          <a:solidFill>
                            <a:srgbClr val="000000"/>
                          </a:solidFill>
                          <a:effectLst/>
                          <a:latin typeface="+mn-lt"/>
                        </a:rPr>
                        <a:t>5.40</a:t>
                      </a:r>
                    </a:p>
                  </a:txBody>
                  <a:tcPr marL="0" marR="0" marT="0" marB="0" anchor="ctr">
                    <a:noFill/>
                  </a:tcPr>
                </a:tc>
                <a:extLst>
                  <a:ext uri="{0D108BD9-81ED-4DB2-BD59-A6C34878D82A}">
                    <a16:rowId xmlns:a16="http://schemas.microsoft.com/office/drawing/2014/main" val="10004"/>
                  </a:ext>
                </a:extLst>
              </a:tr>
              <a:tr h="218194">
                <a:tc>
                  <a:txBody>
                    <a:bodyPr/>
                    <a:lstStyle/>
                    <a:p>
                      <a:pPr algn="l" fontAlgn="b"/>
                      <a:r>
                        <a:rPr lang="en-GB" sz="900" b="0" i="0" u="none" strike="noStrike" kern="1200">
                          <a:solidFill>
                            <a:srgbClr val="000000"/>
                          </a:solidFill>
                          <a:effectLst/>
                          <a:latin typeface="+mn-lt"/>
                          <a:ea typeface="+mn-ea"/>
                          <a:cs typeface="+mn-cs"/>
                        </a:rPr>
                        <a:t>Growth</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a:solidFill>
                            <a:schemeClr val="tx1"/>
                          </a:solidFill>
                          <a:effectLst/>
                          <a:latin typeface="+mn-lt"/>
                        </a:rPr>
                        <a:t>2.96</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13.76</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dirty="0">
                          <a:solidFill>
                            <a:schemeClr val="tx1"/>
                          </a:solidFill>
                          <a:effectLst/>
                          <a:latin typeface="+mn-lt"/>
                        </a:rPr>
                        <a:t>19.40</a:t>
                      </a:r>
                    </a:p>
                  </a:txBody>
                  <a:tcPr marL="0" marR="0" marT="0" marB="0" anchor="ctr">
                    <a:noFill/>
                  </a:tcPr>
                </a:tc>
                <a:tc>
                  <a:txBody>
                    <a:bodyPr/>
                    <a:lstStyle/>
                    <a:p>
                      <a:pPr algn="ctr" fontAlgn="b"/>
                      <a:r>
                        <a:rPr lang="en-GB" sz="900" b="0" i="0" u="none" strike="noStrike">
                          <a:solidFill>
                            <a:schemeClr val="tx1"/>
                          </a:solidFill>
                          <a:effectLst/>
                          <a:latin typeface="+mn-lt"/>
                        </a:rPr>
                        <a:t>6.24</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5.46</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6.28</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5"/>
                  </a:ext>
                </a:extLst>
              </a:tr>
              <a:tr h="218194">
                <a:tc>
                  <a:txBody>
                    <a:bodyPr/>
                    <a:lstStyle/>
                    <a:p>
                      <a:pPr algn="l" fontAlgn="b"/>
                      <a:r>
                        <a:rPr lang="en-GB" sz="900" b="0" i="0" u="none" strike="noStrike" kern="1200">
                          <a:solidFill>
                            <a:srgbClr val="000000"/>
                          </a:solidFill>
                          <a:effectLst/>
                          <a:latin typeface="+mn-lt"/>
                          <a:ea typeface="+mn-ea"/>
                          <a:cs typeface="+mn-cs"/>
                        </a:rPr>
                        <a:t>Small Cap</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a:solidFill>
                            <a:schemeClr val="tx1"/>
                          </a:solidFill>
                          <a:effectLst/>
                          <a:latin typeface="+mn-lt"/>
                        </a:rPr>
                        <a:t>0.49</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dirty="0">
                          <a:solidFill>
                            <a:schemeClr val="tx1"/>
                          </a:solidFill>
                          <a:effectLst/>
                          <a:latin typeface="+mn-lt"/>
                        </a:rPr>
                        <a:t>5.50</a:t>
                      </a:r>
                    </a:p>
                  </a:txBody>
                  <a:tcPr marL="0" marR="0" marT="0" marB="0" anchor="ctr">
                    <a:noFill/>
                  </a:tcPr>
                </a:tc>
                <a:tc>
                  <a:txBody>
                    <a:bodyPr/>
                    <a:lstStyle/>
                    <a:p>
                      <a:pPr algn="ctr" fontAlgn="b"/>
                      <a:r>
                        <a:rPr lang="en-GB" sz="900" b="0" i="0" u="none" strike="noStrike" dirty="0">
                          <a:solidFill>
                            <a:schemeClr val="tx1"/>
                          </a:solidFill>
                          <a:effectLst/>
                          <a:latin typeface="+mn-lt"/>
                        </a:rPr>
                        <a:t>10.05</a:t>
                      </a:r>
                    </a:p>
                  </a:txBody>
                  <a:tcPr marL="0" marR="0" marT="0" marB="0" anchor="ctr">
                    <a:noFill/>
                  </a:tcPr>
                </a:tc>
                <a:tc>
                  <a:txBody>
                    <a:bodyPr/>
                    <a:lstStyle/>
                    <a:p>
                      <a:pPr algn="ctr" fontAlgn="b"/>
                      <a:r>
                        <a:rPr lang="en-GB" sz="900" b="0" i="0" u="none" strike="noStrike">
                          <a:solidFill>
                            <a:schemeClr val="tx1"/>
                          </a:solidFill>
                          <a:effectLst/>
                          <a:latin typeface="+mn-lt"/>
                        </a:rPr>
                        <a:t>6.42</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1.83</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dirty="0">
                          <a:solidFill>
                            <a:srgbClr val="000000"/>
                          </a:solidFill>
                          <a:effectLst/>
                          <a:latin typeface="+mn-lt"/>
                        </a:rPr>
                        <a:t>5.97</a:t>
                      </a:r>
                    </a:p>
                  </a:txBody>
                  <a:tcPr marL="0" marR="0" marT="0" marB="0" anchor="ctr">
                    <a:noFill/>
                  </a:tcPr>
                </a:tc>
                <a:extLst>
                  <a:ext uri="{0D108BD9-81ED-4DB2-BD59-A6C34878D82A}">
                    <a16:rowId xmlns:a16="http://schemas.microsoft.com/office/drawing/2014/main" val="1870949891"/>
                  </a:ext>
                </a:extLst>
              </a:tr>
            </a:tbl>
          </a:graphicData>
        </a:graphic>
      </p:graphicFrame>
      <p:graphicFrame>
        <p:nvGraphicFramePr>
          <p:cNvPr id="35" name="Chart 34">
            <a:extLst>
              <a:ext uri="{FF2B5EF4-FFF2-40B4-BE49-F238E27FC236}">
                <a16:creationId xmlns:a16="http://schemas.microsoft.com/office/drawing/2014/main" id="{379B7EDD-C1D6-4385-8814-97FC169FC92B}"/>
              </a:ext>
            </a:extLst>
          </p:cNvPr>
          <p:cNvGraphicFramePr/>
          <p:nvPr>
            <p:extLst>
              <p:ext uri="{D42A27DB-BD31-4B8C-83A1-F6EECF244321}">
                <p14:modId xmlns:p14="http://schemas.microsoft.com/office/powerpoint/2010/main" val="2403607573"/>
              </p:ext>
            </p:extLst>
          </p:nvPr>
        </p:nvGraphicFramePr>
        <p:xfrm>
          <a:off x="4655266" y="2029647"/>
          <a:ext cx="5159943" cy="2629408"/>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Box 24" hidden="1"/>
          <p:cNvSpPr txBox="1"/>
          <p:nvPr/>
        </p:nvSpPr>
        <p:spPr>
          <a:xfrm>
            <a:off x="4267211" y="2645193"/>
            <a:ext cx="1219197" cy="233433"/>
          </a:xfrm>
          <a:prstGeom prst="rect">
            <a:avLst/>
          </a:prstGeom>
          <a:noFill/>
        </p:spPr>
        <p:txBody>
          <a:bodyPr wrap="square" lIns="91368" tIns="45682" rIns="91368" bIns="45682" rtlCol="0">
            <a:spAutoFit/>
          </a:bodyPr>
          <a:lstStyle/>
          <a:p>
            <a:pPr algn="r">
              <a:spcAft>
                <a:spcPts val="2400"/>
              </a:spcAft>
            </a:pPr>
            <a:r>
              <a:rPr lang="en-US" sz="900" dirty="0">
                <a:solidFill>
                  <a:prstClr val="white">
                    <a:lumMod val="50000"/>
                  </a:prstClr>
                </a:solidFill>
                <a:ea typeface="Verdana"/>
                <a:cs typeface="Arial"/>
              </a:rPr>
              <a:t>Value</a:t>
            </a:r>
          </a:p>
        </p:txBody>
      </p:sp>
      <p:grpSp>
        <p:nvGrpSpPr>
          <p:cNvPr id="33" name="Group 19" hidden="1"/>
          <p:cNvGrpSpPr/>
          <p:nvPr/>
        </p:nvGrpSpPr>
        <p:grpSpPr>
          <a:xfrm>
            <a:off x="7924800" y="381000"/>
            <a:ext cx="1676400" cy="533400"/>
            <a:chOff x="7924800" y="381000"/>
            <a:chExt cx="1676400" cy="533400"/>
          </a:xfrm>
        </p:grpSpPr>
        <p:sp>
          <p:nvSpPr>
            <p:cNvPr id="36" name="Rectangle 35"/>
            <p:cNvSpPr/>
            <p:nvPr/>
          </p:nvSpPr>
          <p:spPr>
            <a:xfrm>
              <a:off x="7924800" y="381000"/>
              <a:ext cx="1676400" cy="533400"/>
            </a:xfrm>
            <a:prstGeom prst="rect">
              <a:avLst/>
            </a:prstGeom>
            <a:noFill/>
            <a:ln>
              <a:solidFill>
                <a:schemeClr val="bg1">
                  <a:lumMod val="8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7" name="TextBox 36"/>
            <p:cNvSpPr txBox="1"/>
            <p:nvPr/>
          </p:nvSpPr>
          <p:spPr>
            <a:xfrm>
              <a:off x="7924800" y="457200"/>
              <a:ext cx="1676400" cy="400110"/>
            </a:xfrm>
            <a:prstGeom prst="rect">
              <a:avLst/>
            </a:prstGeom>
            <a:noFill/>
          </p:spPr>
          <p:txBody>
            <a:bodyPr wrap="square" rtlCol="0">
              <a:spAutoFit/>
            </a:bodyPr>
            <a:lstStyle/>
            <a:p>
              <a:pPr algn="ctr"/>
              <a:r>
                <a:rPr lang="en-US" dirty="0">
                  <a:solidFill>
                    <a:prstClr val="white">
                      <a:lumMod val="85000"/>
                    </a:prstClr>
                  </a:solidFill>
                </a:rPr>
                <a:t>Firm Logo</a:t>
              </a:r>
            </a:p>
          </p:txBody>
        </p:sp>
      </p:grpSp>
      <p:sp>
        <p:nvSpPr>
          <p:cNvPr id="48" name="TextBox 47" hidden="1"/>
          <p:cNvSpPr txBox="1"/>
          <p:nvPr/>
        </p:nvSpPr>
        <p:spPr>
          <a:xfrm>
            <a:off x="4265620" y="3200404"/>
            <a:ext cx="1219197" cy="233433"/>
          </a:xfrm>
          <a:prstGeom prst="rect">
            <a:avLst/>
          </a:prstGeom>
          <a:noFill/>
        </p:spPr>
        <p:txBody>
          <a:bodyPr wrap="square" lIns="91368" tIns="45682" rIns="91368" bIns="45682" rtlCol="0">
            <a:spAutoFit/>
          </a:bodyPr>
          <a:lstStyle/>
          <a:p>
            <a:pPr algn="r">
              <a:spcAft>
                <a:spcPts val="2400"/>
              </a:spcAft>
            </a:pPr>
            <a:r>
              <a:rPr lang="en-US" sz="900" dirty="0">
                <a:solidFill>
                  <a:prstClr val="white">
                    <a:lumMod val="50000"/>
                  </a:prstClr>
                </a:solidFill>
                <a:ea typeface="Verdana"/>
                <a:cs typeface="Arial"/>
              </a:rPr>
              <a:t>Large Cap</a:t>
            </a:r>
          </a:p>
        </p:txBody>
      </p:sp>
      <p:sp>
        <p:nvSpPr>
          <p:cNvPr id="51" name="TextBox 50" hidden="1"/>
          <p:cNvSpPr txBox="1"/>
          <p:nvPr/>
        </p:nvSpPr>
        <p:spPr>
          <a:xfrm>
            <a:off x="4267208" y="3731042"/>
            <a:ext cx="1219197" cy="233433"/>
          </a:xfrm>
          <a:prstGeom prst="rect">
            <a:avLst/>
          </a:prstGeom>
          <a:noFill/>
        </p:spPr>
        <p:txBody>
          <a:bodyPr wrap="square" lIns="91368" tIns="45682" rIns="91368" bIns="45682" rtlCol="0">
            <a:spAutoFit/>
          </a:bodyPr>
          <a:lstStyle/>
          <a:p>
            <a:pPr algn="r">
              <a:spcAft>
                <a:spcPts val="2400"/>
              </a:spcAft>
            </a:pPr>
            <a:r>
              <a:rPr lang="en-US" sz="900" dirty="0">
                <a:solidFill>
                  <a:prstClr val="white">
                    <a:lumMod val="50000"/>
                  </a:prstClr>
                </a:solidFill>
                <a:ea typeface="Verdana"/>
                <a:cs typeface="Arial"/>
              </a:rPr>
              <a:t>Growth</a:t>
            </a:r>
          </a:p>
        </p:txBody>
      </p:sp>
      <p:sp>
        <p:nvSpPr>
          <p:cNvPr id="52" name="TextBox 51" hidden="1"/>
          <p:cNvSpPr txBox="1"/>
          <p:nvPr/>
        </p:nvSpPr>
        <p:spPr>
          <a:xfrm>
            <a:off x="4267208" y="4267200"/>
            <a:ext cx="1219197" cy="233433"/>
          </a:xfrm>
          <a:prstGeom prst="rect">
            <a:avLst/>
          </a:prstGeom>
          <a:noFill/>
        </p:spPr>
        <p:txBody>
          <a:bodyPr wrap="square" lIns="91368" tIns="45682" rIns="91368" bIns="45682" rtlCol="0">
            <a:spAutoFit/>
          </a:bodyPr>
          <a:lstStyle/>
          <a:p>
            <a:pPr algn="r">
              <a:spcAft>
                <a:spcPts val="2400"/>
              </a:spcAft>
            </a:pPr>
            <a:r>
              <a:rPr lang="en-US" sz="900" dirty="0">
                <a:solidFill>
                  <a:prstClr val="white">
                    <a:lumMod val="50000"/>
                  </a:prstClr>
                </a:solidFill>
                <a:ea typeface="Verdana"/>
                <a:cs typeface="Arial"/>
              </a:rPr>
              <a:t>Small Cap</a:t>
            </a:r>
          </a:p>
        </p:txBody>
      </p:sp>
      <p:cxnSp>
        <p:nvCxnSpPr>
          <p:cNvPr id="32" name="Straight Connector 31" hidden="1"/>
          <p:cNvCxnSpPr/>
          <p:nvPr/>
        </p:nvCxnSpPr>
        <p:spPr>
          <a:xfrm flipH="1">
            <a:off x="5472626" y="2575560"/>
            <a:ext cx="1" cy="2133600"/>
          </a:xfrm>
          <a:prstGeom prst="line">
            <a:avLst/>
          </a:prstGeom>
          <a:ln w="6350">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510762" y="657966"/>
            <a:ext cx="9052560" cy="521864"/>
          </a:xfrm>
        </p:spPr>
        <p:txBody>
          <a:bodyPr/>
          <a:lstStyle/>
          <a:p>
            <a:r>
              <a:rPr lang="en-US" dirty="0"/>
              <a:t>International Developed Stocks</a:t>
            </a:r>
          </a:p>
        </p:txBody>
      </p:sp>
      <p:sp>
        <p:nvSpPr>
          <p:cNvPr id="8" name="Slide Number Placeholder 7"/>
          <p:cNvSpPr>
            <a:spLocks noGrp="1"/>
          </p:cNvSpPr>
          <p:nvPr>
            <p:ph type="sldNum" sz="quarter" idx="12"/>
          </p:nvPr>
        </p:nvSpPr>
        <p:spPr/>
        <p:txBody>
          <a:bodyPr/>
          <a:lstStyle/>
          <a:p>
            <a:fld id="{66F6FF41-5833-4EBF-9145-362BCED2914A}" type="slidenum">
              <a:rPr lang="en-US" smtClean="0"/>
              <a:pPr/>
              <a:t>8</a:t>
            </a:fld>
            <a:endParaRPr lang="en-US" dirty="0"/>
          </a:p>
        </p:txBody>
      </p:sp>
      <p:pic>
        <p:nvPicPr>
          <p:cNvPr id="4" name="Picture Placeholder 3" descr="A black and red sign with white letters&#10;&#10;Description automatically generated">
            <a:extLst>
              <a:ext uri="{FF2B5EF4-FFF2-40B4-BE49-F238E27FC236}">
                <a16:creationId xmlns:a16="http://schemas.microsoft.com/office/drawing/2014/main" id="{6BF168DB-09E9-ED5F-9F65-EB06F96D3E8E}"/>
              </a:ext>
            </a:extLst>
          </p:cNvPr>
          <p:cNvPicPr>
            <a:picLocks noGrp="1" noChangeAspect="1"/>
          </p:cNvPicPr>
          <p:nvPr>
            <p:ph type="pic" sz="quarter" idx="13"/>
          </p:nvPr>
        </p:nvPicPr>
        <p:blipFill rotWithShape="1">
          <a:blip r:embed="rId4">
            <a:extLst>
              <a:ext uri="{28A0092B-C50C-407E-A947-70E740481C1C}">
                <a14:useLocalDpi xmlns:a14="http://schemas.microsoft.com/office/drawing/2010/main" val="0"/>
              </a:ext>
            </a:extLst>
          </a:blip>
          <a:srcRect t="-28401" b="-28401"/>
          <a:stretch/>
        </p:blipFill>
        <p:spPr/>
      </p:pic>
      <p:sp>
        <p:nvSpPr>
          <p:cNvPr id="5" name="Text Placeholder 4"/>
          <p:cNvSpPr>
            <a:spLocks noGrp="1"/>
          </p:cNvSpPr>
          <p:nvPr>
            <p:ph type="body" sz="quarter" idx="14"/>
          </p:nvPr>
        </p:nvSpPr>
        <p:spPr>
          <a:xfrm>
            <a:off x="529813" y="1067438"/>
            <a:ext cx="8823326" cy="346075"/>
          </a:xfrm>
        </p:spPr>
        <p:txBody>
          <a:bodyPr/>
          <a:lstStyle/>
          <a:p>
            <a:r>
              <a:rPr lang="en-US" dirty="0">
                <a:highlight>
                  <a:srgbClr val="FFFFFF"/>
                </a:highlight>
              </a:rPr>
              <a:t>Second quarter 2023 i</a:t>
            </a:r>
            <a:r>
              <a:rPr lang="en-US" dirty="0"/>
              <a:t>ndex returns</a:t>
            </a:r>
          </a:p>
        </p:txBody>
      </p:sp>
      <p:sp>
        <p:nvSpPr>
          <p:cNvPr id="12" name="Text Placeholder 11"/>
          <p:cNvSpPr>
            <a:spLocks noGrp="1"/>
          </p:cNvSpPr>
          <p:nvPr>
            <p:ph type="body" sz="quarter" idx="15"/>
          </p:nvPr>
        </p:nvSpPr>
        <p:spPr>
          <a:xfrm>
            <a:off x="529812" y="7134371"/>
            <a:ext cx="8690388" cy="400050"/>
          </a:xfrm>
        </p:spPr>
        <p:txBody>
          <a:bodyPr/>
          <a:lstStyle/>
          <a:p>
            <a:r>
              <a:rPr lang="en-US" b="1" dirty="0"/>
              <a:t>Past performance is not a guarantee of future results. Indices are not available for direct investment. Index performance does not reflect the expenses associated with the management of an actual portfolio.</a:t>
            </a:r>
          </a:p>
          <a:p>
            <a:r>
              <a:rPr lang="en-US" dirty="0"/>
              <a:t>Market segment (index representation) as follows: Large Cap (MSCI World ex USA Index), Small Cap (MSCI World ex USA Small Cap Index), Value (MSCI World ex USA Value Index), and Growth (MSCI World ex USA Growth Index). All index returns are net of withholding tax on dividends. World Market Cap represented by Russell 3000 Index, MSCI World ex USA IMI Index, and MSCI Emerging Markets IMI Index. MSCI World ex USA IMI Index is used as the proxy for the International Developed market. MSCI data © MSCI 2023, all rights reserved. Frank Russell Company is the source and owner of the trademarks, service marks, and copyrights related to the Russell Indexes. </a:t>
            </a:r>
          </a:p>
        </p:txBody>
      </p:sp>
      <p:sp>
        <p:nvSpPr>
          <p:cNvPr id="7" name="Text Placeholder 6"/>
          <p:cNvSpPr>
            <a:spLocks noGrp="1"/>
          </p:cNvSpPr>
          <p:nvPr>
            <p:ph type="body" sz="quarter" idx="18"/>
          </p:nvPr>
        </p:nvSpPr>
        <p:spPr>
          <a:xfrm>
            <a:off x="540295" y="1770682"/>
            <a:ext cx="3456670" cy="2596615"/>
          </a:xfrm>
        </p:spPr>
        <p:txBody>
          <a:bodyPr/>
          <a:lstStyle/>
          <a:p>
            <a:r>
              <a:rPr lang="en-US" dirty="0"/>
              <a:t>Developed markets outside of the US posted positive returns for the quarter and underperformed the US market, but outperformed emerging markets.</a:t>
            </a:r>
          </a:p>
          <a:p>
            <a:r>
              <a:rPr lang="en-US" dirty="0"/>
              <a:t>Value outperformed growth.</a:t>
            </a:r>
          </a:p>
          <a:p>
            <a:r>
              <a:rPr lang="en-US" dirty="0"/>
              <a:t>Small caps underperformed large caps.</a:t>
            </a:r>
          </a:p>
        </p:txBody>
      </p:sp>
      <p:graphicFrame>
        <p:nvGraphicFramePr>
          <p:cNvPr id="19" name="Chart 18"/>
          <p:cNvGraphicFramePr/>
          <p:nvPr>
            <p:extLst>
              <p:ext uri="{D42A27DB-BD31-4B8C-83A1-F6EECF244321}">
                <p14:modId xmlns:p14="http://schemas.microsoft.com/office/powerpoint/2010/main" val="4115210149"/>
              </p:ext>
            </p:extLst>
          </p:nvPr>
        </p:nvGraphicFramePr>
        <p:xfrm>
          <a:off x="690565" y="4995330"/>
          <a:ext cx="3620180" cy="1785291"/>
        </p:xfrm>
        <a:graphic>
          <a:graphicData uri="http://schemas.openxmlformats.org/drawingml/2006/chart">
            <c:chart xmlns:c="http://schemas.openxmlformats.org/drawingml/2006/chart" xmlns:r="http://schemas.openxmlformats.org/officeDocument/2006/relationships" r:id="rId5"/>
          </a:graphicData>
        </a:graphic>
      </p:graphicFrame>
      <p:sp>
        <p:nvSpPr>
          <p:cNvPr id="34" name="Content Placeholder 10">
            <a:extLst>
              <a:ext uri="{FF2B5EF4-FFF2-40B4-BE49-F238E27FC236}">
                <a16:creationId xmlns:a16="http://schemas.microsoft.com/office/drawing/2014/main" id="{C9FC5DB3-A625-4518-B902-4F2AF0763504}"/>
              </a:ext>
            </a:extLst>
          </p:cNvPr>
          <p:cNvSpPr txBox="1">
            <a:spLocks/>
          </p:cNvSpPr>
          <p:nvPr/>
        </p:nvSpPr>
        <p:spPr>
          <a:xfrm>
            <a:off x="539264" y="4790391"/>
            <a:ext cx="3771481" cy="404896"/>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World Market Capitalization—International Developed</a:t>
            </a:r>
          </a:p>
          <a:p>
            <a:pPr marL="0" lvl="1" indent="0">
              <a:spcBef>
                <a:spcPts val="0"/>
              </a:spcBef>
              <a:buNone/>
            </a:pPr>
            <a:endParaRPr lang="en-US" sz="1000" b="1" dirty="0">
              <a:solidFill>
                <a:schemeClr val="tx2"/>
              </a:solidFill>
            </a:endParaRPr>
          </a:p>
        </p:txBody>
      </p:sp>
      <p:grpSp>
        <p:nvGrpSpPr>
          <p:cNvPr id="41" name="Group 40">
            <a:extLst>
              <a:ext uri="{FF2B5EF4-FFF2-40B4-BE49-F238E27FC236}">
                <a16:creationId xmlns:a16="http://schemas.microsoft.com/office/drawing/2014/main" id="{6A9D2C0A-80E6-4B21-89E5-94169CECF800}"/>
              </a:ext>
            </a:extLst>
          </p:cNvPr>
          <p:cNvGrpSpPr/>
          <p:nvPr/>
        </p:nvGrpSpPr>
        <p:grpSpPr>
          <a:xfrm>
            <a:off x="4635169" y="1798133"/>
            <a:ext cx="4813631" cy="342590"/>
            <a:chOff x="4635169" y="1826708"/>
            <a:chExt cx="4813631" cy="342590"/>
          </a:xfrm>
        </p:grpSpPr>
        <p:sp>
          <p:nvSpPr>
            <p:cNvPr id="42" name="Content Placeholder 9">
              <a:extLst>
                <a:ext uri="{FF2B5EF4-FFF2-40B4-BE49-F238E27FC236}">
                  <a16:creationId xmlns:a16="http://schemas.microsoft.com/office/drawing/2014/main" id="{08186C8C-8A9F-46EE-9B69-CF88ECE2E60E}"/>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a:t>
              </a:r>
            </a:p>
            <a:p>
              <a:pPr>
                <a:spcBef>
                  <a:spcPts val="0"/>
                </a:spcBef>
              </a:pPr>
              <a:endParaRPr lang="en-US" sz="1000" b="1" dirty="0">
                <a:solidFill>
                  <a:schemeClr val="tx2"/>
                </a:solidFill>
              </a:endParaRPr>
            </a:p>
          </p:txBody>
        </p:sp>
        <p:cxnSp>
          <p:nvCxnSpPr>
            <p:cNvPr id="43" name="Straight Connector 42">
              <a:extLst>
                <a:ext uri="{FF2B5EF4-FFF2-40B4-BE49-F238E27FC236}">
                  <a16:creationId xmlns:a16="http://schemas.microsoft.com/office/drawing/2014/main" id="{7918845B-458A-4E00-8EE1-1312ACC47434}"/>
                </a:ext>
              </a:extLst>
            </p:cNvPr>
            <p:cNvCxnSpPr>
              <a:cxnSpLocks/>
            </p:cNvCxnSpPr>
            <p:nvPr/>
          </p:nvCxnSpPr>
          <p:spPr>
            <a:xfrm flipV="1">
              <a:off x="4724400" y="2069700"/>
              <a:ext cx="472440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cxnSp>
        <p:nvCxnSpPr>
          <p:cNvPr id="28" name="Straight Connector 27">
            <a:extLst>
              <a:ext uri="{FF2B5EF4-FFF2-40B4-BE49-F238E27FC236}">
                <a16:creationId xmlns:a16="http://schemas.microsoft.com/office/drawing/2014/main" id="{C5C242EA-C350-4ECA-896C-817973062549}"/>
              </a:ext>
            </a:extLst>
          </p:cNvPr>
          <p:cNvCxnSpPr>
            <a:cxnSpLocks/>
          </p:cNvCxnSpPr>
          <p:nvPr/>
        </p:nvCxnSpPr>
        <p:spPr>
          <a:xfrm>
            <a:off x="618638" y="5033044"/>
            <a:ext cx="3498167"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1565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Chart 19">
            <a:extLst>
              <a:ext uri="{FF2B5EF4-FFF2-40B4-BE49-F238E27FC236}">
                <a16:creationId xmlns:a16="http://schemas.microsoft.com/office/drawing/2014/main" id="{EB9FBFEC-4FAC-4D87-8FFA-0F4B6240B2BA}"/>
              </a:ext>
            </a:extLst>
          </p:cNvPr>
          <p:cNvGraphicFramePr/>
          <p:nvPr>
            <p:extLst>
              <p:ext uri="{D42A27DB-BD31-4B8C-83A1-F6EECF244321}">
                <p14:modId xmlns:p14="http://schemas.microsoft.com/office/powerpoint/2010/main" val="2956378378"/>
              </p:ext>
            </p:extLst>
          </p:nvPr>
        </p:nvGraphicFramePr>
        <p:xfrm>
          <a:off x="4520678" y="2033904"/>
          <a:ext cx="5420990" cy="2629408"/>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a:xfrm>
            <a:off x="510762" y="657966"/>
            <a:ext cx="9052560" cy="521864"/>
          </a:xfrm>
        </p:spPr>
        <p:txBody>
          <a:bodyPr/>
          <a:lstStyle/>
          <a:p>
            <a:r>
              <a:rPr lang="en-US" dirty="0"/>
              <a:t>Emerging Markets Stocks</a:t>
            </a:r>
          </a:p>
        </p:txBody>
      </p:sp>
      <p:sp>
        <p:nvSpPr>
          <p:cNvPr id="2" name="Slide Number Placeholder 1"/>
          <p:cNvSpPr>
            <a:spLocks noGrp="1"/>
          </p:cNvSpPr>
          <p:nvPr>
            <p:ph type="sldNum" sz="quarter" idx="12"/>
          </p:nvPr>
        </p:nvSpPr>
        <p:spPr/>
        <p:txBody>
          <a:bodyPr/>
          <a:lstStyle/>
          <a:p>
            <a:fld id="{66F6FF41-5833-4EBF-9145-362BCED2914A}" type="slidenum">
              <a:rPr lang="en-US" smtClean="0"/>
              <a:pPr/>
              <a:t>9</a:t>
            </a:fld>
            <a:endParaRPr lang="en-US" dirty="0"/>
          </a:p>
        </p:txBody>
      </p:sp>
      <p:pic>
        <p:nvPicPr>
          <p:cNvPr id="5" name="Picture Placeholder 4" descr="A black and red sign with white letters&#10;&#10;Description automatically generated">
            <a:extLst>
              <a:ext uri="{FF2B5EF4-FFF2-40B4-BE49-F238E27FC236}">
                <a16:creationId xmlns:a16="http://schemas.microsoft.com/office/drawing/2014/main" id="{FA234F9A-2397-A768-BE15-27B79CE7F76F}"/>
              </a:ext>
            </a:extLst>
          </p:cNvPr>
          <p:cNvPicPr>
            <a:picLocks noGrp="1" noChangeAspect="1"/>
          </p:cNvPicPr>
          <p:nvPr>
            <p:ph type="pic" sz="quarter" idx="13"/>
          </p:nvPr>
        </p:nvPicPr>
        <p:blipFill rotWithShape="1">
          <a:blip r:embed="rId4">
            <a:extLst>
              <a:ext uri="{28A0092B-C50C-407E-A947-70E740481C1C}">
                <a14:useLocalDpi xmlns:a14="http://schemas.microsoft.com/office/drawing/2010/main" val="0"/>
              </a:ext>
            </a:extLst>
          </a:blip>
          <a:srcRect t="-28401" b="-28401"/>
          <a:stretch/>
        </p:blipFill>
        <p:spPr/>
      </p:pic>
      <p:sp>
        <p:nvSpPr>
          <p:cNvPr id="6" name="Text Placeholder 5"/>
          <p:cNvSpPr>
            <a:spLocks noGrp="1"/>
          </p:cNvSpPr>
          <p:nvPr>
            <p:ph type="body" sz="quarter" idx="14"/>
          </p:nvPr>
        </p:nvSpPr>
        <p:spPr>
          <a:xfrm>
            <a:off x="529813" y="1067438"/>
            <a:ext cx="8823326" cy="346075"/>
          </a:xfrm>
        </p:spPr>
        <p:txBody>
          <a:bodyPr/>
          <a:lstStyle/>
          <a:p>
            <a:r>
              <a:rPr lang="en-US" dirty="0">
                <a:highlight>
                  <a:srgbClr val="FFFFFF"/>
                </a:highlight>
              </a:rPr>
              <a:t>Second quarter 2023 i</a:t>
            </a:r>
            <a:r>
              <a:rPr lang="en-US" dirty="0"/>
              <a:t>ndex returns</a:t>
            </a:r>
          </a:p>
        </p:txBody>
      </p:sp>
      <p:sp>
        <p:nvSpPr>
          <p:cNvPr id="13" name="Text Placeholder 12"/>
          <p:cNvSpPr>
            <a:spLocks noGrp="1"/>
          </p:cNvSpPr>
          <p:nvPr>
            <p:ph type="body" sz="quarter" idx="15"/>
          </p:nvPr>
        </p:nvSpPr>
        <p:spPr/>
        <p:txBody>
          <a:bodyPr/>
          <a:lstStyle/>
          <a:p>
            <a:r>
              <a:rPr lang="en-US" b="1" dirty="0"/>
              <a:t>Past performance is not a guarantee of future results. Indices are not available for direct investment. Index performance does not reflect the expenses associated with the management of an actual portfolio.</a:t>
            </a:r>
            <a:r>
              <a:rPr lang="en-US" dirty="0"/>
              <a:t> Market segment (index representation) as follows: Large Cap (MSCI Emerging Markets Index), Small Cap (MSCI Emerging Markets Small Cap Index), Value (MSCI Emerging Markets Value Index), and Growth (MSCI Emerging Markets Growth Index). All index returns are net of withholding tax on dividends. World Market Cap represented by Russell 3000 Index, MSCI World ex USA IMI Index, and MSCI Emerging Markets IMI Index. MSCI Emerging Markets IMI Index used as the proxy for the emerging market portion of the market. MSCI data © MSCI 2023, all rights reserved. Frank Russell Company is the source and owner of the trademarks, service marks, and copyrights related to the Russell Indexes. </a:t>
            </a:r>
          </a:p>
        </p:txBody>
      </p:sp>
      <p:sp>
        <p:nvSpPr>
          <p:cNvPr id="8" name="Text Placeholder 7"/>
          <p:cNvSpPr>
            <a:spLocks noGrp="1"/>
          </p:cNvSpPr>
          <p:nvPr>
            <p:ph type="body" sz="quarter" idx="18"/>
          </p:nvPr>
        </p:nvSpPr>
        <p:spPr>
          <a:xfrm>
            <a:off x="540295" y="1780675"/>
            <a:ext cx="3010302" cy="2823583"/>
          </a:xfrm>
        </p:spPr>
        <p:txBody>
          <a:bodyPr/>
          <a:lstStyle/>
          <a:p>
            <a:r>
              <a:rPr lang="en-US" dirty="0"/>
              <a:t>Emerging markets posted positive returns for the quarter and underperformed both US and non-US developed markets.</a:t>
            </a:r>
          </a:p>
          <a:p>
            <a:r>
              <a:rPr lang="en-US" dirty="0"/>
              <a:t>Value outperformed growth.</a:t>
            </a:r>
          </a:p>
          <a:p>
            <a:r>
              <a:rPr lang="en-US" dirty="0"/>
              <a:t>Small caps outperformed large caps.</a:t>
            </a:r>
          </a:p>
        </p:txBody>
      </p:sp>
      <p:graphicFrame>
        <p:nvGraphicFramePr>
          <p:cNvPr id="12" name="Chart 11"/>
          <p:cNvGraphicFramePr/>
          <p:nvPr>
            <p:extLst>
              <p:ext uri="{D42A27DB-BD31-4B8C-83A1-F6EECF244321}">
                <p14:modId xmlns:p14="http://schemas.microsoft.com/office/powerpoint/2010/main" val="2220420911"/>
              </p:ext>
            </p:extLst>
          </p:nvPr>
        </p:nvGraphicFramePr>
        <p:xfrm>
          <a:off x="702262" y="5017291"/>
          <a:ext cx="3437965" cy="1763101"/>
        </p:xfrm>
        <a:graphic>
          <a:graphicData uri="http://schemas.openxmlformats.org/drawingml/2006/chart">
            <c:chart xmlns:c="http://schemas.openxmlformats.org/drawingml/2006/chart" xmlns:r="http://schemas.openxmlformats.org/officeDocument/2006/relationships" r:id="rId5"/>
          </a:graphicData>
        </a:graphic>
      </p:graphicFrame>
      <p:sp>
        <p:nvSpPr>
          <p:cNvPr id="28" name="Content Placeholder 10">
            <a:extLst>
              <a:ext uri="{FF2B5EF4-FFF2-40B4-BE49-F238E27FC236}">
                <a16:creationId xmlns:a16="http://schemas.microsoft.com/office/drawing/2014/main" id="{60292EA8-EF88-41FE-ACFC-7DAF0C3D4F2B}"/>
              </a:ext>
            </a:extLst>
          </p:cNvPr>
          <p:cNvSpPr txBox="1">
            <a:spLocks/>
          </p:cNvSpPr>
          <p:nvPr/>
        </p:nvSpPr>
        <p:spPr>
          <a:xfrm>
            <a:off x="539264" y="4790391"/>
            <a:ext cx="3771481" cy="404896"/>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World Market Capitalization—Emerging Markets</a:t>
            </a:r>
          </a:p>
          <a:p>
            <a:pPr marL="0" lvl="1" indent="0">
              <a:spcBef>
                <a:spcPts val="0"/>
              </a:spcBef>
              <a:buNone/>
            </a:pPr>
            <a:endParaRPr lang="en-US" sz="1000" b="1" dirty="0">
              <a:solidFill>
                <a:schemeClr val="tx2"/>
              </a:solidFill>
            </a:endParaRPr>
          </a:p>
        </p:txBody>
      </p:sp>
      <p:grpSp>
        <p:nvGrpSpPr>
          <p:cNvPr id="29" name="Group 28">
            <a:extLst>
              <a:ext uri="{FF2B5EF4-FFF2-40B4-BE49-F238E27FC236}">
                <a16:creationId xmlns:a16="http://schemas.microsoft.com/office/drawing/2014/main" id="{4B3D35CA-10C7-4D5F-B9E7-4CE2BAEC7D00}"/>
              </a:ext>
            </a:extLst>
          </p:cNvPr>
          <p:cNvGrpSpPr/>
          <p:nvPr/>
        </p:nvGrpSpPr>
        <p:grpSpPr>
          <a:xfrm>
            <a:off x="4635169" y="1798133"/>
            <a:ext cx="4813631" cy="342590"/>
            <a:chOff x="4635169" y="1826708"/>
            <a:chExt cx="4813631" cy="342590"/>
          </a:xfrm>
        </p:grpSpPr>
        <p:sp>
          <p:nvSpPr>
            <p:cNvPr id="30" name="Content Placeholder 9">
              <a:extLst>
                <a:ext uri="{FF2B5EF4-FFF2-40B4-BE49-F238E27FC236}">
                  <a16:creationId xmlns:a16="http://schemas.microsoft.com/office/drawing/2014/main" id="{9BB6CDA8-4B05-4D93-BB08-3595F04C6C5F}"/>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a:t>
              </a:r>
            </a:p>
            <a:p>
              <a:pPr>
                <a:spcBef>
                  <a:spcPts val="0"/>
                </a:spcBef>
              </a:pPr>
              <a:endParaRPr lang="en-US" sz="1000" b="1" dirty="0">
                <a:solidFill>
                  <a:schemeClr val="tx2"/>
                </a:solidFill>
              </a:endParaRPr>
            </a:p>
          </p:txBody>
        </p:sp>
        <p:cxnSp>
          <p:nvCxnSpPr>
            <p:cNvPr id="31" name="Straight Connector 30">
              <a:extLst>
                <a:ext uri="{FF2B5EF4-FFF2-40B4-BE49-F238E27FC236}">
                  <a16:creationId xmlns:a16="http://schemas.microsoft.com/office/drawing/2014/main" id="{F7339FA1-8C13-4E1B-84FC-30CE271D54A9}"/>
                </a:ext>
              </a:extLst>
            </p:cNvPr>
            <p:cNvCxnSpPr>
              <a:cxnSpLocks/>
            </p:cNvCxnSpPr>
            <p:nvPr/>
          </p:nvCxnSpPr>
          <p:spPr>
            <a:xfrm flipV="1">
              <a:off x="4724400" y="2069700"/>
              <a:ext cx="472440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32" name="Group 31">
            <a:extLst>
              <a:ext uri="{FF2B5EF4-FFF2-40B4-BE49-F238E27FC236}">
                <a16:creationId xmlns:a16="http://schemas.microsoft.com/office/drawing/2014/main" id="{11C0FF2A-12B3-44EF-84E2-AF8D1C002DD4}"/>
              </a:ext>
            </a:extLst>
          </p:cNvPr>
          <p:cNvGrpSpPr/>
          <p:nvPr/>
        </p:nvGrpSpPr>
        <p:grpSpPr>
          <a:xfrm>
            <a:off x="4637281" y="4790616"/>
            <a:ext cx="4811519" cy="355735"/>
            <a:chOff x="4637281" y="4790616"/>
            <a:chExt cx="4811519" cy="355735"/>
          </a:xfrm>
        </p:grpSpPr>
        <p:sp>
          <p:nvSpPr>
            <p:cNvPr id="33" name="Content Placeholder 23">
              <a:extLst>
                <a:ext uri="{FF2B5EF4-FFF2-40B4-BE49-F238E27FC236}">
                  <a16:creationId xmlns:a16="http://schemas.microsoft.com/office/drawing/2014/main" id="{BE7F0FAF-B878-4E7C-BCAA-567DCE3F0F3F}"/>
                </a:ext>
              </a:extLst>
            </p:cNvPr>
            <p:cNvSpPr txBox="1">
              <a:spLocks/>
            </p:cNvSpPr>
            <p:nvPr/>
          </p:nvSpPr>
          <p:spPr>
            <a:xfrm>
              <a:off x="4637281" y="4790616"/>
              <a:ext cx="4441437"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cxnSp>
          <p:nvCxnSpPr>
            <p:cNvPr id="34" name="Straight Connector 33">
              <a:extLst>
                <a:ext uri="{FF2B5EF4-FFF2-40B4-BE49-F238E27FC236}">
                  <a16:creationId xmlns:a16="http://schemas.microsoft.com/office/drawing/2014/main" id="{F7BD89E2-F3A9-48CB-A831-31B80D0D9568}"/>
                </a:ext>
              </a:extLst>
            </p:cNvPr>
            <p:cNvCxnSpPr>
              <a:cxnSpLocks/>
            </p:cNvCxnSpPr>
            <p:nvPr/>
          </p:nvCxnSpPr>
          <p:spPr>
            <a:xfrm>
              <a:off x="4720988" y="5033043"/>
              <a:ext cx="4727812"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aphicFrame>
        <p:nvGraphicFramePr>
          <p:cNvPr id="21" name="Table 20">
            <a:extLst>
              <a:ext uri="{FF2B5EF4-FFF2-40B4-BE49-F238E27FC236}">
                <a16:creationId xmlns:a16="http://schemas.microsoft.com/office/drawing/2014/main" id="{AAFC83AD-2E69-4A7A-B9C1-205582B00D99}"/>
              </a:ext>
            </a:extLst>
          </p:cNvPr>
          <p:cNvGraphicFramePr>
            <a:graphicFrameLocks noGrp="1"/>
          </p:cNvGraphicFramePr>
          <p:nvPr>
            <p:extLst>
              <p:ext uri="{D42A27DB-BD31-4B8C-83A1-F6EECF244321}">
                <p14:modId xmlns:p14="http://schemas.microsoft.com/office/powerpoint/2010/main" val="3256395622"/>
              </p:ext>
            </p:extLst>
          </p:nvPr>
        </p:nvGraphicFramePr>
        <p:xfrm>
          <a:off x="4718847" y="5057447"/>
          <a:ext cx="4729954" cy="1201168"/>
        </p:xfrm>
        <a:graphic>
          <a:graphicData uri="http://schemas.openxmlformats.org/drawingml/2006/table">
            <a:tbl>
              <a:tblPr>
                <a:tableStyleId>{5C22544A-7EE6-4342-B048-85BDC9FD1C3A}</a:tableStyleId>
              </a:tblPr>
              <a:tblGrid>
                <a:gridCol w="980800">
                  <a:extLst>
                    <a:ext uri="{9D8B030D-6E8A-4147-A177-3AD203B41FA5}">
                      <a16:colId xmlns:a16="http://schemas.microsoft.com/office/drawing/2014/main" val="20000"/>
                    </a:ext>
                  </a:extLst>
                </a:gridCol>
                <a:gridCol w="624859">
                  <a:extLst>
                    <a:ext uri="{9D8B030D-6E8A-4147-A177-3AD203B41FA5}">
                      <a16:colId xmlns:a16="http://schemas.microsoft.com/office/drawing/2014/main" val="851030634"/>
                    </a:ext>
                  </a:extLst>
                </a:gridCol>
                <a:gridCol w="624859">
                  <a:extLst>
                    <a:ext uri="{9D8B030D-6E8A-4147-A177-3AD203B41FA5}">
                      <a16:colId xmlns:a16="http://schemas.microsoft.com/office/drawing/2014/main" val="3989890037"/>
                    </a:ext>
                  </a:extLst>
                </a:gridCol>
                <a:gridCol w="624859">
                  <a:extLst>
                    <a:ext uri="{9D8B030D-6E8A-4147-A177-3AD203B41FA5}">
                      <a16:colId xmlns:a16="http://schemas.microsoft.com/office/drawing/2014/main" val="20001"/>
                    </a:ext>
                  </a:extLst>
                </a:gridCol>
                <a:gridCol w="624859">
                  <a:extLst>
                    <a:ext uri="{9D8B030D-6E8A-4147-A177-3AD203B41FA5}">
                      <a16:colId xmlns:a16="http://schemas.microsoft.com/office/drawing/2014/main" val="20003"/>
                    </a:ext>
                  </a:extLst>
                </a:gridCol>
                <a:gridCol w="624859">
                  <a:extLst>
                    <a:ext uri="{9D8B030D-6E8A-4147-A177-3AD203B41FA5}">
                      <a16:colId xmlns:a16="http://schemas.microsoft.com/office/drawing/2014/main" val="20004"/>
                    </a:ext>
                  </a:extLst>
                </a:gridCol>
                <a:gridCol w="624859">
                  <a:extLst>
                    <a:ext uri="{9D8B030D-6E8A-4147-A177-3AD203B41FA5}">
                      <a16:colId xmlns:a16="http://schemas.microsoft.com/office/drawing/2014/main" val="20005"/>
                    </a:ext>
                  </a:extLst>
                </a:gridCol>
              </a:tblGrid>
              <a:tr h="0">
                <a:tc>
                  <a:txBody>
                    <a:bodyPr/>
                    <a:lstStyle/>
                    <a:p>
                      <a:endParaRPr lang="en-GB" sz="500" dirty="0"/>
                    </a:p>
                  </a:txBody>
                  <a:tcPr marL="8959" marR="8959" marT="8959" marB="0" anchor="b">
                    <a:noFill/>
                  </a:tcPr>
                </a:tc>
                <a:tc>
                  <a:txBody>
                    <a:bodyPr/>
                    <a:lstStyle/>
                    <a:p>
                      <a:pPr algn="r" fontAlgn="b"/>
                      <a:endParaRPr lang="en-GB" sz="500" b="0" i="0" u="none" strike="noStrike" dirty="0">
                        <a:solidFill>
                          <a:srgbClr val="000000"/>
                        </a:solidFill>
                        <a:effectLst/>
                        <a:latin typeface="+mn-lt"/>
                      </a:endParaRPr>
                    </a:p>
                  </a:txBody>
                  <a:tcPr marL="8959" marR="107513" marT="8959" marB="0" anchor="b">
                    <a:noFill/>
                  </a:tcPr>
                </a:tc>
                <a:tc>
                  <a:txBody>
                    <a:bodyPr/>
                    <a:lstStyle/>
                    <a:p>
                      <a:pPr algn="r" fontAlgn="b"/>
                      <a:endParaRPr lang="en-GB" sz="500" b="0" i="0" u="none" strike="noStrike" dirty="0">
                        <a:solidFill>
                          <a:srgbClr val="000000"/>
                        </a:solidFill>
                        <a:effectLst/>
                        <a:latin typeface="+mn-lt"/>
                      </a:endParaRPr>
                    </a:p>
                  </a:txBody>
                  <a:tcPr marL="8959" marR="107513" marT="8959" marB="0" anchor="b">
                    <a:noFill/>
                  </a:tcPr>
                </a:tc>
                <a:tc>
                  <a:txBody>
                    <a:bodyPr/>
                    <a:lstStyle/>
                    <a:p>
                      <a:pPr algn="r" fontAlgn="b"/>
                      <a:r>
                        <a:rPr lang="en-GB" sz="500" u="none" strike="noStrike" dirty="0">
                          <a:effectLst/>
                          <a:latin typeface="+mn-lt"/>
                        </a:rPr>
                        <a:t> </a:t>
                      </a:r>
                      <a:endParaRPr lang="en-GB" sz="500" b="0" i="0" u="none" strike="noStrike" dirty="0">
                        <a:solidFill>
                          <a:srgbClr val="000000"/>
                        </a:solidFill>
                        <a:effectLst/>
                        <a:latin typeface="+mn-lt"/>
                      </a:endParaRPr>
                    </a:p>
                  </a:txBody>
                  <a:tcPr marL="8959" marR="107513" marT="8959" marB="0" anchor="b">
                    <a:noFill/>
                  </a:tcPr>
                </a:tc>
                <a:tc gridSpan="3">
                  <a:txBody>
                    <a:bodyPr/>
                    <a:lstStyle/>
                    <a:p>
                      <a:pPr marL="0" marR="0" lvl="0" indent="0" algn="ctr" defTabSz="1018824" rtl="0" eaLnBrk="1" fontAlgn="b" latinLnBrk="0" hangingPunct="1">
                        <a:lnSpc>
                          <a:spcPct val="100000"/>
                        </a:lnSpc>
                        <a:spcBef>
                          <a:spcPts val="0"/>
                        </a:spcBef>
                        <a:spcAft>
                          <a:spcPts val="0"/>
                        </a:spcAft>
                        <a:buClrTx/>
                        <a:buSzTx/>
                        <a:buFontTx/>
                        <a:buNone/>
                        <a:tabLst/>
                        <a:defRPr/>
                      </a:pPr>
                      <a:r>
                        <a:rPr lang="en-GB" sz="700" u="none" strike="noStrike" dirty="0">
                          <a:effectLst/>
                          <a:latin typeface="+mn-lt"/>
                        </a:rPr>
                        <a:t>Annualized</a:t>
                      </a:r>
                      <a:endParaRPr lang="en-GB" sz="800" b="0" i="1" u="none" strike="noStrike" dirty="0">
                        <a:solidFill>
                          <a:srgbClr val="000000"/>
                        </a:solidFill>
                        <a:effectLst/>
                        <a:latin typeface="+mn-lt"/>
                      </a:endParaRPr>
                    </a:p>
                  </a:txBody>
                  <a:tcPr marL="0" marR="0" marT="0" marB="9144" anchor="b">
                    <a:lnB w="9525" cap="flat" cmpd="sng" algn="ctr">
                      <a:solidFill>
                        <a:schemeClr val="tx1">
                          <a:lumMod val="75000"/>
                          <a:lumOff val="25000"/>
                        </a:schemeClr>
                      </a:solidFill>
                      <a:prstDash val="solid"/>
                      <a:round/>
                      <a:headEnd type="none" w="med" len="med"/>
                      <a:tailEnd type="none" w="med" len="med"/>
                    </a:lnB>
                    <a:noFill/>
                  </a:tcPr>
                </a:tc>
                <a:tc hMerge="1">
                  <a:txBody>
                    <a:bodyPr/>
                    <a:lstStyle/>
                    <a:p>
                      <a:pPr marL="0" marR="0" lvl="0" indent="0" algn="r" defTabSz="1018824" rtl="0" eaLnBrk="1" fontAlgn="b" latinLnBrk="0" hangingPunct="1">
                        <a:lnSpc>
                          <a:spcPct val="100000"/>
                        </a:lnSpc>
                        <a:spcBef>
                          <a:spcPts val="0"/>
                        </a:spcBef>
                        <a:spcAft>
                          <a:spcPts val="0"/>
                        </a:spcAft>
                        <a:buClrTx/>
                        <a:buSzTx/>
                        <a:buFontTx/>
                        <a:buNone/>
                        <a:tabLst/>
                        <a:defRPr/>
                      </a:pPr>
                      <a:r>
                        <a:rPr lang="en-GB" sz="800" u="none" strike="noStrike" dirty="0">
                          <a:effectLst/>
                          <a:latin typeface="+mn-lt"/>
                        </a:rPr>
                        <a:t>Annualized</a:t>
                      </a:r>
                      <a:endParaRPr lang="en-GB" sz="800" b="0" i="1" u="none" strike="noStrike" dirty="0">
                        <a:solidFill>
                          <a:srgbClr val="000000"/>
                        </a:solidFill>
                        <a:effectLst/>
                        <a:latin typeface="+mn-lt"/>
                      </a:endParaRPr>
                    </a:p>
                  </a:txBody>
                  <a:tcPr marL="8959" marR="8959" marT="8959" marB="0">
                    <a:noFill/>
                  </a:tcPr>
                </a:tc>
                <a:tc hMerge="1">
                  <a:txBody>
                    <a:bodyPr/>
                    <a:lstStyle/>
                    <a:p>
                      <a:endParaRPr lang="en-GB"/>
                    </a:p>
                  </a:txBody>
                  <a:tcPr/>
                </a:tc>
                <a:extLst>
                  <a:ext uri="{0D108BD9-81ED-4DB2-BD59-A6C34878D82A}">
                    <a16:rowId xmlns:a16="http://schemas.microsoft.com/office/drawing/2014/main" val="10000"/>
                  </a:ext>
                </a:extLst>
              </a:tr>
              <a:tr h="212568">
                <a:tc>
                  <a:txBody>
                    <a:bodyPr/>
                    <a:lstStyle/>
                    <a:p>
                      <a:pPr algn="l" fontAlgn="ctr"/>
                      <a:r>
                        <a:rPr lang="en-US" sz="800" b="0" i="0" u="none" strike="noStrike" dirty="0">
                          <a:solidFill>
                            <a:schemeClr val="dk1"/>
                          </a:solidFill>
                          <a:effectLst/>
                          <a:latin typeface="+mn-lt"/>
                        </a:rPr>
                        <a:t>Asset Class</a:t>
                      </a:r>
                      <a:endParaRPr lang="en-GB" sz="800" b="0" i="0" u="none" strike="noStrike" dirty="0">
                        <a:solidFill>
                          <a:srgbClr val="000000"/>
                        </a:solidFill>
                        <a:effectLst/>
                        <a:latin typeface="+mn-lt"/>
                      </a:endParaRPr>
                    </a:p>
                  </a:txBody>
                  <a:tcPr marL="46800" marR="8959" marT="8959" marB="0" anchor="ctr">
                    <a:solidFill>
                      <a:schemeClr val="bg1">
                        <a:lumMod val="85000"/>
                      </a:schemeClr>
                    </a:solidFill>
                  </a:tcPr>
                </a:tc>
                <a:tc>
                  <a:txBody>
                    <a:bodyPr/>
                    <a:lstStyle/>
                    <a:p>
                      <a:pPr algn="ctr" fontAlgn="ctr"/>
                      <a:r>
                        <a:rPr lang="en-GB" sz="800" b="0" i="0" u="none" strike="noStrike" dirty="0">
                          <a:solidFill>
                            <a:srgbClr val="000000"/>
                          </a:solidFill>
                          <a:effectLst/>
                          <a:latin typeface="+mn-lt"/>
                        </a:rPr>
                        <a:t>QTR</a:t>
                      </a:r>
                    </a:p>
                  </a:txBody>
                  <a:tcPr marL="0" marR="0" marT="0" marB="0" anchor="ctr">
                    <a:solidFill>
                      <a:schemeClr val="bg1">
                        <a:lumMod val="85000"/>
                      </a:schemeClr>
                    </a:solidFill>
                  </a:tcPr>
                </a:tc>
                <a:tc>
                  <a:txBody>
                    <a:bodyPr/>
                    <a:lstStyle/>
                    <a:p>
                      <a:pPr algn="ctr" fontAlgn="ctr"/>
                      <a:r>
                        <a:rPr lang="en-GB" sz="800" b="0" i="0" u="none" strike="noStrike" dirty="0">
                          <a:solidFill>
                            <a:srgbClr val="000000"/>
                          </a:solidFill>
                          <a:effectLst/>
                          <a:latin typeface="+mn-lt"/>
                        </a:rPr>
                        <a:t>YTD</a:t>
                      </a:r>
                    </a:p>
                  </a:txBody>
                  <a:tcPr marL="0" marR="0" marT="0" marB="0" anchor="ctr">
                    <a:solidFill>
                      <a:schemeClr val="bg1">
                        <a:lumMod val="85000"/>
                      </a:schemeClr>
                    </a:solidFill>
                  </a:tcPr>
                </a:tc>
                <a:tc>
                  <a:txBody>
                    <a:bodyPr/>
                    <a:lstStyle/>
                    <a:p>
                      <a:pPr algn="ctr" fontAlgn="ctr"/>
                      <a:r>
                        <a:rPr lang="en-GB" sz="800" b="0" i="0" u="none" strike="noStrike" dirty="0">
                          <a:solidFill>
                            <a:schemeClr val="dk1"/>
                          </a:solidFill>
                          <a:effectLst/>
                          <a:latin typeface="+mn-lt"/>
                        </a:rPr>
                        <a:t>1 Year</a:t>
                      </a:r>
                      <a:endParaRPr lang="en-GB" sz="800" b="0" i="0" u="none" strike="noStrike" dirty="0">
                        <a:solidFill>
                          <a:srgbClr val="000000"/>
                        </a:solidFill>
                        <a:effectLst/>
                        <a:latin typeface="+mn-lt"/>
                      </a:endParaRPr>
                    </a:p>
                  </a:txBody>
                  <a:tcPr marL="0" marR="0" marT="0" marB="0" anchor="ctr">
                    <a:solidFill>
                      <a:schemeClr val="bg1">
                        <a:lumMod val="85000"/>
                      </a:schemeClr>
                    </a:solidFill>
                  </a:tcPr>
                </a:tc>
                <a:tc>
                  <a:txBody>
                    <a:bodyPr/>
                    <a:lstStyle/>
                    <a:p>
                      <a:pPr algn="ctr" fontAlgn="ctr"/>
                      <a:r>
                        <a:rPr lang="en-GB" sz="800" u="none" strike="noStrike" dirty="0">
                          <a:effectLst/>
                          <a:latin typeface="+mn-lt"/>
                        </a:rPr>
                        <a:t>3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5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10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10002"/>
                  </a:ext>
                </a:extLst>
              </a:tr>
              <a:tr h="218194">
                <a:tc>
                  <a:txBody>
                    <a:bodyPr/>
                    <a:lstStyle/>
                    <a:p>
                      <a:pPr algn="l" fontAlgn="b"/>
                      <a:r>
                        <a:rPr lang="en-US" sz="900" b="0" i="0" u="none" strike="noStrike" kern="1200" dirty="0">
                          <a:solidFill>
                            <a:srgbClr val="000000"/>
                          </a:solidFill>
                          <a:effectLst/>
                          <a:latin typeface="+mn-lt"/>
                          <a:ea typeface="+mn-ea"/>
                          <a:cs typeface="+mn-cs"/>
                        </a:rPr>
                        <a:t>Small Cap</a:t>
                      </a:r>
                    </a:p>
                  </a:txBody>
                  <a:tcPr marL="46800" marR="7168" marT="7168" marB="0" anchor="ctr">
                    <a:noFill/>
                  </a:tcPr>
                </a:tc>
                <a:tc>
                  <a:txBody>
                    <a:bodyPr/>
                    <a:lstStyle/>
                    <a:p>
                      <a:pPr algn="ctr" fontAlgn="b"/>
                      <a:r>
                        <a:rPr lang="en-GB" sz="900" b="0" i="0" u="none" strike="noStrike" dirty="0">
                          <a:solidFill>
                            <a:schemeClr val="tx1"/>
                          </a:solidFill>
                          <a:effectLst/>
                          <a:latin typeface="+mn-lt"/>
                        </a:rPr>
                        <a:t>6.39</a:t>
                      </a:r>
                    </a:p>
                  </a:txBody>
                  <a:tcPr marL="0" marR="0" marT="0" marB="0" anchor="ctr">
                    <a:noFill/>
                  </a:tcPr>
                </a:tc>
                <a:tc>
                  <a:txBody>
                    <a:bodyPr/>
                    <a:lstStyle/>
                    <a:p>
                      <a:pPr algn="ctr" fontAlgn="b"/>
                      <a:r>
                        <a:rPr lang="en-GB" sz="900" b="0" i="0" u="none" strike="noStrike" dirty="0">
                          <a:solidFill>
                            <a:schemeClr val="tx1"/>
                          </a:solidFill>
                          <a:effectLst/>
                          <a:latin typeface="+mn-lt"/>
                        </a:rPr>
                        <a:t>10.50</a:t>
                      </a:r>
                    </a:p>
                  </a:txBody>
                  <a:tcPr marL="0" marR="0" marT="0" marB="0" anchor="ctr">
                    <a:noFill/>
                  </a:tcPr>
                </a:tc>
                <a:tc>
                  <a:txBody>
                    <a:bodyPr/>
                    <a:lstStyle/>
                    <a:p>
                      <a:pPr algn="ctr" fontAlgn="b"/>
                      <a:r>
                        <a:rPr lang="en-GB" sz="900" b="0" i="0" u="none" strike="noStrike" dirty="0">
                          <a:solidFill>
                            <a:schemeClr val="tx1"/>
                          </a:solidFill>
                          <a:effectLst/>
                          <a:latin typeface="+mn-lt"/>
                        </a:rPr>
                        <a:t>13.28</a:t>
                      </a:r>
                    </a:p>
                  </a:txBody>
                  <a:tcPr marL="0" marR="0" marT="0" marB="0" anchor="ctr">
                    <a:noFill/>
                  </a:tcPr>
                </a:tc>
                <a:tc>
                  <a:txBody>
                    <a:bodyPr/>
                    <a:lstStyle/>
                    <a:p>
                      <a:pPr algn="ctr" fontAlgn="b"/>
                      <a:r>
                        <a:rPr lang="en-GB" sz="900" b="0" i="0" u="none" strike="noStrike">
                          <a:solidFill>
                            <a:schemeClr val="tx1"/>
                          </a:solidFill>
                          <a:effectLst/>
                          <a:latin typeface="+mn-lt"/>
                        </a:rPr>
                        <a:t>13.72</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4.93</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4.63</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3"/>
                  </a:ext>
                </a:extLst>
              </a:tr>
              <a:tr h="218194">
                <a:tc>
                  <a:txBody>
                    <a:bodyPr/>
                    <a:lstStyle/>
                    <a:p>
                      <a:pPr algn="l" fontAlgn="b"/>
                      <a:r>
                        <a:rPr lang="en-GB" sz="900" b="0" i="0" u="none" strike="noStrike" kern="1200">
                          <a:solidFill>
                            <a:srgbClr val="000000"/>
                          </a:solidFill>
                          <a:effectLst/>
                          <a:latin typeface="+mn-lt"/>
                          <a:ea typeface="+mn-ea"/>
                          <a:cs typeface="+mn-cs"/>
                        </a:rPr>
                        <a:t>Value</a:t>
                      </a:r>
                      <a:endParaRPr lang="en-US"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a:solidFill>
                            <a:schemeClr val="tx1"/>
                          </a:solidFill>
                          <a:effectLst/>
                          <a:latin typeface="+mn-lt"/>
                        </a:rPr>
                        <a:t>2.53</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6.53</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dirty="0">
                          <a:solidFill>
                            <a:schemeClr val="tx1"/>
                          </a:solidFill>
                          <a:effectLst/>
                          <a:latin typeface="+mn-lt"/>
                        </a:rPr>
                        <a:t>4.13</a:t>
                      </a:r>
                    </a:p>
                  </a:txBody>
                  <a:tcPr marL="0" marR="0" marT="0" marB="0" anchor="ctr">
                    <a:noFill/>
                  </a:tcPr>
                </a:tc>
                <a:tc>
                  <a:txBody>
                    <a:bodyPr/>
                    <a:lstStyle/>
                    <a:p>
                      <a:pPr algn="ctr" fontAlgn="b"/>
                      <a:r>
                        <a:rPr lang="en-GB" sz="900" b="0" i="0" u="none" strike="noStrike" dirty="0">
                          <a:solidFill>
                            <a:schemeClr val="tx1"/>
                          </a:solidFill>
                          <a:effectLst/>
                          <a:latin typeface="+mn-lt"/>
                        </a:rPr>
                        <a:t>6.27</a:t>
                      </a:r>
                    </a:p>
                  </a:txBody>
                  <a:tcPr marL="0" marR="0" marT="0" marB="0" anchor="ctr">
                    <a:noFill/>
                  </a:tcPr>
                </a:tc>
                <a:tc>
                  <a:txBody>
                    <a:bodyPr/>
                    <a:lstStyle/>
                    <a:p>
                      <a:pPr algn="ctr" fontAlgn="b"/>
                      <a:r>
                        <a:rPr lang="en-GB" sz="900" b="0" i="0" u="none" strike="noStrike" dirty="0">
                          <a:solidFill>
                            <a:schemeClr val="tx1"/>
                          </a:solidFill>
                          <a:effectLst/>
                          <a:latin typeface="+mn-lt"/>
                        </a:rPr>
                        <a:t>1.22</a:t>
                      </a:r>
                    </a:p>
                  </a:txBody>
                  <a:tcPr marL="0" marR="0" marT="0" marB="0" anchor="ctr">
                    <a:noFill/>
                  </a:tcPr>
                </a:tc>
                <a:tc>
                  <a:txBody>
                    <a:bodyPr/>
                    <a:lstStyle/>
                    <a:p>
                      <a:pPr algn="ctr" fontAlgn="b"/>
                      <a:r>
                        <a:rPr lang="en-GB" sz="900" b="0" i="0" u="none" strike="noStrike">
                          <a:solidFill>
                            <a:schemeClr val="tx1"/>
                          </a:solidFill>
                          <a:effectLst/>
                          <a:latin typeface="+mn-lt"/>
                        </a:rPr>
                        <a:t>1.99</a:t>
                      </a:r>
                      <a:endParaRPr lang="en-GB" sz="900" b="0" i="0" u="none" strike="noStrike" dirty="0">
                        <a:solidFill>
                          <a:schemeClr val="tx1"/>
                        </a:solidFill>
                        <a:effectLst/>
                        <a:latin typeface="+mn-lt"/>
                      </a:endParaRPr>
                    </a:p>
                  </a:txBody>
                  <a:tcPr marL="0" marR="0" marT="0" marB="0" anchor="ctr">
                    <a:noFill/>
                  </a:tcPr>
                </a:tc>
                <a:extLst>
                  <a:ext uri="{0D108BD9-81ED-4DB2-BD59-A6C34878D82A}">
                    <a16:rowId xmlns:a16="http://schemas.microsoft.com/office/drawing/2014/main" val="10004"/>
                  </a:ext>
                </a:extLst>
              </a:tr>
              <a:tr h="218194">
                <a:tc>
                  <a:txBody>
                    <a:bodyPr/>
                    <a:lstStyle/>
                    <a:p>
                      <a:pPr algn="l" fontAlgn="b"/>
                      <a:r>
                        <a:rPr lang="en-GB" sz="900" b="0" i="0" u="none" strike="noStrike" kern="1200">
                          <a:solidFill>
                            <a:srgbClr val="000000"/>
                          </a:solidFill>
                          <a:effectLst/>
                          <a:latin typeface="+mn-lt"/>
                          <a:ea typeface="+mn-ea"/>
                          <a:cs typeface="+mn-cs"/>
                        </a:rPr>
                        <a:t>Large Cap</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a:solidFill>
                            <a:schemeClr val="tx1"/>
                          </a:solidFill>
                          <a:effectLst/>
                          <a:latin typeface="+mn-lt"/>
                        </a:rPr>
                        <a:t>0.90</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4.89</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1.75</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2.32</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dirty="0">
                          <a:solidFill>
                            <a:schemeClr val="tx1"/>
                          </a:solidFill>
                          <a:effectLst/>
                          <a:latin typeface="+mn-lt"/>
                        </a:rPr>
                        <a:t>0.93</a:t>
                      </a:r>
                    </a:p>
                  </a:txBody>
                  <a:tcPr marL="0" marR="0" marT="0" marB="0" anchor="ctr">
                    <a:noFill/>
                  </a:tcPr>
                </a:tc>
                <a:tc>
                  <a:txBody>
                    <a:bodyPr/>
                    <a:lstStyle/>
                    <a:p>
                      <a:pPr algn="ctr" fontAlgn="b"/>
                      <a:r>
                        <a:rPr lang="en-GB" sz="900" b="0" i="0" u="none" strike="noStrike">
                          <a:solidFill>
                            <a:srgbClr val="000000"/>
                          </a:solidFill>
                          <a:effectLst/>
                          <a:latin typeface="+mn-lt"/>
                        </a:rPr>
                        <a:t>2.95</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5"/>
                  </a:ext>
                </a:extLst>
              </a:tr>
              <a:tr h="218194">
                <a:tc>
                  <a:txBody>
                    <a:bodyPr/>
                    <a:lstStyle/>
                    <a:p>
                      <a:pPr algn="l" fontAlgn="b"/>
                      <a:r>
                        <a:rPr lang="en-GB" sz="900" b="0" i="0" u="none" strike="noStrike" kern="1200">
                          <a:solidFill>
                            <a:srgbClr val="000000"/>
                          </a:solidFill>
                          <a:effectLst/>
                          <a:latin typeface="+mn-lt"/>
                          <a:ea typeface="+mn-ea"/>
                          <a:cs typeface="+mn-cs"/>
                        </a:rPr>
                        <a:t>Growth</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dirty="0">
                          <a:solidFill>
                            <a:srgbClr val="C00000"/>
                          </a:solidFill>
                          <a:effectLst/>
                          <a:latin typeface="+mn-lt"/>
                        </a:rPr>
                        <a:t>-</a:t>
                      </a:r>
                      <a:r>
                        <a:rPr lang="en-GB" sz="900" b="0" i="0" u="none" strike="noStrike" kern="1200" dirty="0">
                          <a:solidFill>
                            <a:srgbClr val="C00000"/>
                          </a:solidFill>
                          <a:effectLst/>
                          <a:latin typeface="+mn-lt"/>
                          <a:ea typeface="+mn-ea"/>
                          <a:cs typeface="+mn-cs"/>
                        </a:rPr>
                        <a:t>0.65</a:t>
                      </a:r>
                    </a:p>
                  </a:txBody>
                  <a:tcPr marL="0" marR="0" marT="0" marB="0" anchor="ctr">
                    <a:noFill/>
                  </a:tcPr>
                </a:tc>
                <a:tc>
                  <a:txBody>
                    <a:bodyPr/>
                    <a:lstStyle/>
                    <a:p>
                      <a:pPr algn="ctr" fontAlgn="b"/>
                      <a:r>
                        <a:rPr lang="en-GB" sz="900" b="0" i="0" u="none" strike="noStrike">
                          <a:solidFill>
                            <a:schemeClr val="tx1"/>
                          </a:solidFill>
                          <a:effectLst/>
                          <a:latin typeface="+mn-lt"/>
                        </a:rPr>
                        <a:t>3.32</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dirty="0">
                          <a:solidFill>
                            <a:srgbClr val="C00000"/>
                          </a:solidFill>
                          <a:effectLst/>
                          <a:latin typeface="+mn-lt"/>
                        </a:rPr>
                        <a:t>-0.45</a:t>
                      </a:r>
                    </a:p>
                  </a:txBody>
                  <a:tcPr marL="0" marR="0" marT="0" marB="0" anchor="ctr">
                    <a:noFill/>
                  </a:tcPr>
                </a:tc>
                <a:tc>
                  <a:txBody>
                    <a:bodyPr/>
                    <a:lstStyle/>
                    <a:p>
                      <a:pPr algn="ctr" fontAlgn="b"/>
                      <a:r>
                        <a:rPr lang="en-GB" sz="900" b="0" i="0" u="none" strike="noStrike" kern="1200" dirty="0">
                          <a:solidFill>
                            <a:srgbClr val="C00000"/>
                          </a:solidFill>
                          <a:effectLst/>
                          <a:latin typeface="+mn-lt"/>
                          <a:ea typeface="+mn-ea"/>
                          <a:cs typeface="+mn-cs"/>
                        </a:rPr>
                        <a:t>-1.36</a:t>
                      </a:r>
                    </a:p>
                  </a:txBody>
                  <a:tcPr marL="0" marR="0" marT="0" marB="0" anchor="ctr">
                    <a:noFill/>
                  </a:tcPr>
                </a:tc>
                <a:tc>
                  <a:txBody>
                    <a:bodyPr/>
                    <a:lstStyle/>
                    <a:p>
                      <a:pPr algn="ctr" fontAlgn="b"/>
                      <a:r>
                        <a:rPr lang="en-GB" sz="900" b="0" i="0" u="none" strike="noStrike">
                          <a:solidFill>
                            <a:schemeClr val="tx1"/>
                          </a:solidFill>
                          <a:effectLst/>
                          <a:latin typeface="+mn-lt"/>
                        </a:rPr>
                        <a:t>0.53</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dirty="0">
                          <a:solidFill>
                            <a:schemeClr val="tx1"/>
                          </a:solidFill>
                          <a:effectLst/>
                          <a:latin typeface="+mn-lt"/>
                        </a:rPr>
                        <a:t>3.79</a:t>
                      </a:r>
                    </a:p>
                  </a:txBody>
                  <a:tcPr marL="0" marR="0" marT="0" marB="0" anchor="ctr">
                    <a:noFill/>
                  </a:tcPr>
                </a:tc>
                <a:extLst>
                  <a:ext uri="{0D108BD9-81ED-4DB2-BD59-A6C34878D82A}">
                    <a16:rowId xmlns:a16="http://schemas.microsoft.com/office/drawing/2014/main" val="1870949891"/>
                  </a:ext>
                </a:extLst>
              </a:tr>
            </a:tbl>
          </a:graphicData>
        </a:graphic>
      </p:graphicFrame>
      <p:cxnSp>
        <p:nvCxnSpPr>
          <p:cNvPr id="22" name="Straight Connector 21">
            <a:extLst>
              <a:ext uri="{FF2B5EF4-FFF2-40B4-BE49-F238E27FC236}">
                <a16:creationId xmlns:a16="http://schemas.microsoft.com/office/drawing/2014/main" id="{2899E621-B0E3-487F-ACEC-F30B01987CAE}"/>
              </a:ext>
            </a:extLst>
          </p:cNvPr>
          <p:cNvCxnSpPr>
            <a:cxnSpLocks/>
          </p:cNvCxnSpPr>
          <p:nvPr/>
        </p:nvCxnSpPr>
        <p:spPr>
          <a:xfrm>
            <a:off x="618638" y="5033044"/>
            <a:ext cx="3498167"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675892"/>
      </p:ext>
    </p:extLst>
  </p:cSld>
  <p:clrMapOvr>
    <a:masterClrMapping/>
  </p:clrMapOvr>
</p:sld>
</file>

<file path=ppt/theme/theme1.xml><?xml version="1.0" encoding="utf-8"?>
<a:theme xmlns:a="http://schemas.openxmlformats.org/drawingml/2006/main" name="1_QMR_Q2_2016_Landscape v1arr">
  <a:themeElements>
    <a:clrScheme name="White label colors">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6350">
          <a:solidFill>
            <a:schemeClr val="bg1">
              <a:lumMod val="65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QMR 2013">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36092</TotalTime>
  <Words>5036</Words>
  <Application>Microsoft Office PowerPoint</Application>
  <PresentationFormat>Custom</PresentationFormat>
  <Paragraphs>698</Paragraphs>
  <Slides>16</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3" baseType="lpstr">
      <vt:lpstr>Arial</vt:lpstr>
      <vt:lpstr>Arial Narrow</vt:lpstr>
      <vt:lpstr>Avenir LT Std 35 Light</vt:lpstr>
      <vt:lpstr>Calibri</vt:lpstr>
      <vt:lpstr>Times New Roman</vt:lpstr>
      <vt:lpstr>1_QMR_Q2_2016_Landscape v1arr</vt:lpstr>
      <vt:lpstr>Worksheet</vt:lpstr>
      <vt:lpstr>Q2</vt:lpstr>
      <vt:lpstr>Quarterly Market Review</vt:lpstr>
      <vt:lpstr>Quarterly Market Summary</vt:lpstr>
      <vt:lpstr>Long-Term Market Summary</vt:lpstr>
      <vt:lpstr>World Stock Market Performance</vt:lpstr>
      <vt:lpstr>World Stock Market Performance</vt:lpstr>
      <vt:lpstr>US Stocks</vt:lpstr>
      <vt:lpstr>International Developed Stocks</vt:lpstr>
      <vt:lpstr>Emerging Markets Stocks</vt:lpstr>
      <vt:lpstr>Country Returns</vt:lpstr>
      <vt:lpstr>Real Estate Investment Trusts (REITs)</vt:lpstr>
      <vt:lpstr>Commodities</vt:lpstr>
      <vt:lpstr>Fixed Income</vt:lpstr>
      <vt:lpstr>Global Fixed Income</vt:lpstr>
      <vt:lpstr>Let the Compounding Commence!</vt:lpstr>
      <vt:lpstr>Let the Compounding Commence!</vt:lpstr>
    </vt:vector>
  </TitlesOfParts>
  <Company>Dimensional Fund Advisors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Quarterly Market Review</dc:title>
  <dc:creator>kim.vanwieren@dimensional.com</dc:creator>
  <cp:lastModifiedBy>Tyler Hill</cp:lastModifiedBy>
  <cp:revision>2168</cp:revision>
  <cp:lastPrinted>2020-04-03T21:03:20Z</cp:lastPrinted>
  <dcterms:created xsi:type="dcterms:W3CDTF">2016-07-05T22:39:06Z</dcterms:created>
  <dcterms:modified xsi:type="dcterms:W3CDTF">2023-07-10T00:29:11Z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e0091bf-42ae-41c9-b2bd-8f960b8bfdda_Enabled">
    <vt:lpwstr>true</vt:lpwstr>
  </property>
  <property fmtid="{D5CDD505-2E9C-101B-9397-08002B2CF9AE}" pid="3" name="MSIP_Label_9e0091bf-42ae-41c9-b2bd-8f960b8bfdda_SetDate">
    <vt:lpwstr>2021-10-06T13:43:46Z</vt:lpwstr>
  </property>
  <property fmtid="{D5CDD505-2E9C-101B-9397-08002B2CF9AE}" pid="4" name="MSIP_Label_9e0091bf-42ae-41c9-b2bd-8f960b8bfdda_Method">
    <vt:lpwstr>Privileged</vt:lpwstr>
  </property>
  <property fmtid="{D5CDD505-2E9C-101B-9397-08002B2CF9AE}" pid="5" name="MSIP_Label_9e0091bf-42ae-41c9-b2bd-8f960b8bfdda_Name">
    <vt:lpwstr>Limited Access Content - No Label</vt:lpwstr>
  </property>
  <property fmtid="{D5CDD505-2E9C-101B-9397-08002B2CF9AE}" pid="6" name="MSIP_Label_9e0091bf-42ae-41c9-b2bd-8f960b8bfdda_SiteId">
    <vt:lpwstr>50488be8-ac74-4dcd-9bdd-44db35d92d8d</vt:lpwstr>
  </property>
  <property fmtid="{D5CDD505-2E9C-101B-9397-08002B2CF9AE}" pid="7" name="MSIP_Label_9e0091bf-42ae-41c9-b2bd-8f960b8bfdda_ActionId">
    <vt:lpwstr>ff3bc4f2-0626-41c2-8fa5-ea5647c2617f</vt:lpwstr>
  </property>
  <property fmtid="{D5CDD505-2E9C-101B-9397-08002B2CF9AE}" pid="8" name="MSIP_Label_9e0091bf-42ae-41c9-b2bd-8f960b8bfdda_ContentBits">
    <vt:lpwstr>0</vt:lpwstr>
  </property>
</Properties>
</file>