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7.xml" ContentType="application/vnd.openxmlformats-officedocument.presentationml.notesSlide+xml"/>
  <Override PartName="/ppt/charts/chart14.xml" ContentType="application/vnd.openxmlformats-officedocument.drawingml.chart+xml"/>
  <Override PartName="/ppt/notesSlides/notesSlide8.xml" ContentType="application/vnd.openxmlformats-officedocument.presentationml.notesSlide+xml"/>
  <Override PartName="/ppt/charts/chart15.xml" ContentType="application/vnd.openxmlformats-officedocument.drawingml.chart+xml"/>
  <Override PartName="/ppt/theme/themeOverride2.xml" ContentType="application/vnd.openxmlformats-officedocument.themeOverride+xml"/>
  <Override PartName="/ppt/charts/chart16.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71" r:id="rId4"/>
    <p:sldId id="313" r:id="rId5"/>
    <p:sldId id="343" r:id="rId6"/>
    <p:sldId id="344" r:id="rId7"/>
    <p:sldId id="261" r:id="rId8"/>
    <p:sldId id="262" r:id="rId9"/>
    <p:sldId id="263" r:id="rId10"/>
    <p:sldId id="264" r:id="rId11"/>
    <p:sldId id="270" r:id="rId12"/>
    <p:sldId id="266" r:id="rId13"/>
    <p:sldId id="267" r:id="rId14"/>
    <p:sldId id="320" r:id="rId15"/>
    <p:sldId id="345" r:id="rId16"/>
    <p:sldId id="346" r:id="rId17"/>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12" userDrawn="1">
          <p15:clr>
            <a:srgbClr val="A4A3A4"/>
          </p15:clr>
        </p15:guide>
        <p15:guide id="23" pos="1848" userDrawn="1">
          <p15:clr>
            <a:srgbClr val="A4A3A4"/>
          </p15:clr>
        </p15:guide>
        <p15:guide id="26" pos="2208" userDrawn="1">
          <p15:clr>
            <a:srgbClr val="A4A3A4"/>
          </p15:clr>
        </p15:guide>
        <p15:guide id="29" orient="horz" pos="4896" userDrawn="1">
          <p15:clr>
            <a:srgbClr val="A4A3A4"/>
          </p15:clr>
        </p15:guide>
        <p15:guide id="30" orient="horz" pos="3648" userDrawn="1">
          <p15:clr>
            <a:srgbClr val="A4A3A4"/>
          </p15:clr>
        </p15:guide>
        <p15:guide id="31" orient="horz" pos="1680" userDrawn="1">
          <p15:clr>
            <a:srgbClr val="A4A3A4"/>
          </p15:clr>
        </p15:guide>
        <p15:guide id="32" orient="horz" pos="2688" userDrawn="1">
          <p15:clr>
            <a:srgbClr val="A4A3A4"/>
          </p15:clr>
        </p15:guide>
        <p15:guide id="33" pos="3480" userDrawn="1">
          <p15:clr>
            <a:srgbClr val="5ACBF0"/>
          </p15:clr>
        </p15:guide>
        <p15:guide id="34" pos="3312" userDrawn="1">
          <p15:clr>
            <a:srgbClr val="5ACBF0"/>
          </p15:clr>
        </p15:guide>
        <p15:guide id="35" pos="1128" userDrawn="1">
          <p15:clr>
            <a:srgbClr val="F26B43"/>
          </p15:clr>
        </p15:guide>
        <p15:guide id="36" orient="horz" pos="4056" userDrawn="1">
          <p15:clr>
            <a:srgbClr val="C35EA4"/>
          </p15:clr>
        </p15:guide>
        <p15:guide id="37" orient="horz" pos="4128" userDrawn="1">
          <p15:clr>
            <a:srgbClr val="C35EA4"/>
          </p15:clr>
        </p15:guide>
        <p15:guide id="38" orient="horz" pos="1200" userDrawn="1">
          <p15:clr>
            <a:srgbClr val="F26B43"/>
          </p15:clr>
        </p15:guide>
        <p15:guide id="39" pos="2520" userDrawn="1">
          <p15:clr>
            <a:srgbClr val="C35EA4"/>
          </p15:clr>
        </p15:guide>
        <p15:guide id="40" orient="horz" pos="10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35627D"/>
    <a:srgbClr val="5C8235"/>
    <a:srgbClr val="006600"/>
    <a:srgbClr val="FF99FF"/>
    <a:srgbClr val="FFFFFF"/>
    <a:srgbClr val="C20000"/>
    <a:srgbClr val="C00000"/>
    <a:srgbClr val="4D859E"/>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517649-5866-4E3D-942E-AFAF47FA0D6F}" v="57" dt="2023-07-10T00:26:15.19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2797" autoAdjust="0"/>
  </p:normalViewPr>
  <p:slideViewPr>
    <p:cSldViewPr snapToGrid="0">
      <p:cViewPr>
        <p:scale>
          <a:sx n="100" d="100"/>
          <a:sy n="100" d="100"/>
        </p:scale>
        <p:origin x="4026" y="390"/>
      </p:cViewPr>
      <p:guideLst>
        <p:guide orient="horz" pos="6096"/>
        <p:guide pos="4584"/>
        <p:guide pos="312"/>
        <p:guide pos="1848"/>
        <p:guide pos="2208"/>
        <p:guide orient="horz" pos="4896"/>
        <p:guide orient="horz" pos="3648"/>
        <p:guide orient="horz" pos="1680"/>
        <p:guide orient="horz" pos="2688"/>
        <p:guide pos="3480"/>
        <p:guide pos="3312"/>
        <p:guide pos="1128"/>
        <p:guide orient="horz" pos="4056"/>
        <p:guide orient="horz" pos="4128"/>
        <p:guide orient="horz" pos="1200"/>
        <p:guide pos="2520"/>
        <p:guide orient="horz" pos="1056"/>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89517649-5866-4E3D-942E-AFAF47FA0D6F}"/>
    <pc:docChg chg="undo custSel modSld">
      <pc:chgData name="Tyler Hill" userId="0aec3058-3a0e-41f4-8a79-70ee5269fbdf" providerId="ADAL" clId="{89517649-5866-4E3D-942E-AFAF47FA0D6F}" dt="2023-07-10T00:26:15.192" v="106" actId="18653"/>
      <pc:docMkLst>
        <pc:docMk/>
      </pc:docMkLst>
      <pc:sldChg chg="addSp delSp modSp mod">
        <pc:chgData name="Tyler Hill" userId="0aec3058-3a0e-41f4-8a79-70ee5269fbdf" providerId="ADAL" clId="{89517649-5866-4E3D-942E-AFAF47FA0D6F}" dt="2023-07-10T00:26:15.192" v="106" actId="18653"/>
        <pc:sldMkLst>
          <pc:docMk/>
          <pc:sldMk cId="3755134607" sldId="256"/>
        </pc:sldMkLst>
        <pc:spChg chg="add del">
          <ac:chgData name="Tyler Hill" userId="0aec3058-3a0e-41f4-8a79-70ee5269fbdf" providerId="ADAL" clId="{89517649-5866-4E3D-942E-AFAF47FA0D6F}" dt="2023-07-10T00:23:40.315" v="49" actId="931"/>
          <ac:spMkLst>
            <pc:docMk/>
            <pc:sldMk cId="3755134607" sldId="256"/>
            <ac:spMk id="13" creationId="{00000000-0000-0000-0000-000000000000}"/>
          </ac:spMkLst>
        </pc:spChg>
        <pc:picChg chg="add mod modCrop">
          <ac:chgData name="Tyler Hill" userId="0aec3058-3a0e-41f4-8a79-70ee5269fbdf" providerId="ADAL" clId="{89517649-5866-4E3D-942E-AFAF47FA0D6F}" dt="2023-07-10T00:26:15.192" v="106" actId="18653"/>
          <ac:picMkLst>
            <pc:docMk/>
            <pc:sldMk cId="3755134607" sldId="256"/>
            <ac:picMk id="3" creationId="{44978F13-D12C-9FA3-11AF-FCD6E3938753}"/>
          </ac:picMkLst>
        </pc:picChg>
        <pc:picChg chg="add del mod">
          <ac:chgData name="Tyler Hill" userId="0aec3058-3a0e-41f4-8a79-70ee5269fbdf" providerId="ADAL" clId="{89517649-5866-4E3D-942E-AFAF47FA0D6F}" dt="2023-07-09T22:56:35.372" v="4" actId="931"/>
          <ac:picMkLst>
            <pc:docMk/>
            <pc:sldMk cId="3755134607" sldId="256"/>
            <ac:picMk id="3" creationId="{4CBFE4E5-336F-6B13-E607-5232969AD0E4}"/>
          </ac:picMkLst>
        </pc:picChg>
        <pc:picChg chg="add del mod">
          <ac:chgData name="Tyler Hill" userId="0aec3058-3a0e-41f4-8a79-70ee5269fbdf" providerId="ADAL" clId="{89517649-5866-4E3D-942E-AFAF47FA0D6F}" dt="2023-07-09T22:56:44.824" v="9" actId="931"/>
          <ac:picMkLst>
            <pc:docMk/>
            <pc:sldMk cId="3755134607" sldId="256"/>
            <ac:picMk id="7" creationId="{7EADB075-43CC-CD7C-1512-F13D160575D2}"/>
          </ac:picMkLst>
        </pc:picChg>
        <pc:picChg chg="add del mod">
          <ac:chgData name="Tyler Hill" userId="0aec3058-3a0e-41f4-8a79-70ee5269fbdf" providerId="ADAL" clId="{89517649-5866-4E3D-942E-AFAF47FA0D6F}" dt="2023-07-09T22:57:17.921" v="26" actId="931"/>
          <ac:picMkLst>
            <pc:docMk/>
            <pc:sldMk cId="3755134607" sldId="256"/>
            <ac:picMk id="10" creationId="{9B62D756-6506-2273-9475-01B514333930}"/>
          </ac:picMkLst>
        </pc:picChg>
        <pc:picChg chg="add del mod">
          <ac:chgData name="Tyler Hill" userId="0aec3058-3a0e-41f4-8a79-70ee5269fbdf" providerId="ADAL" clId="{89517649-5866-4E3D-942E-AFAF47FA0D6F}" dt="2023-07-09T22:57:25.906" v="31" actId="931"/>
          <ac:picMkLst>
            <pc:docMk/>
            <pc:sldMk cId="3755134607" sldId="256"/>
            <ac:picMk id="12" creationId="{0B0A8B28-FE0A-8758-2329-0304E08B4A2C}"/>
          </ac:picMkLst>
        </pc:picChg>
        <pc:picChg chg="add del mod">
          <ac:chgData name="Tyler Hill" userId="0aec3058-3a0e-41f4-8a79-70ee5269fbdf" providerId="ADAL" clId="{89517649-5866-4E3D-942E-AFAF47FA0D6F}" dt="2023-07-09T22:57:30.685" v="36" actId="931"/>
          <ac:picMkLst>
            <pc:docMk/>
            <pc:sldMk cId="3755134607" sldId="256"/>
            <ac:picMk id="15" creationId="{C92DCA8A-7671-CAC6-AC0F-3B56B77AE787}"/>
          </ac:picMkLst>
        </pc:picChg>
        <pc:picChg chg="add del mod">
          <ac:chgData name="Tyler Hill" userId="0aec3058-3a0e-41f4-8a79-70ee5269fbdf" providerId="ADAL" clId="{89517649-5866-4E3D-942E-AFAF47FA0D6F}" dt="2023-07-09T22:57:37.894" v="41" actId="931"/>
          <ac:picMkLst>
            <pc:docMk/>
            <pc:sldMk cId="3755134607" sldId="256"/>
            <ac:picMk id="17" creationId="{986264EE-876B-CD10-875C-70924E7F148C}"/>
          </ac:picMkLst>
        </pc:picChg>
        <pc:picChg chg="add del mod">
          <ac:chgData name="Tyler Hill" userId="0aec3058-3a0e-41f4-8a79-70ee5269fbdf" providerId="ADAL" clId="{89517649-5866-4E3D-942E-AFAF47FA0D6F}" dt="2023-07-09T22:57:53.704" v="48" actId="931"/>
          <ac:picMkLst>
            <pc:docMk/>
            <pc:sldMk cId="3755134607" sldId="256"/>
            <ac:picMk id="19" creationId="{86FDD462-6789-67CB-96BF-07EDB9A2AD9F}"/>
          </ac:picMkLst>
        </pc:picChg>
      </pc:sldChg>
      <pc:sldChg chg="addSp delSp modSp mod">
        <pc:chgData name="Tyler Hill" userId="0aec3058-3a0e-41f4-8a79-70ee5269fbdf" providerId="ADAL" clId="{89517649-5866-4E3D-942E-AFAF47FA0D6F}" dt="2023-07-10T00:26:11.327" v="105" actId="18653"/>
        <pc:sldMkLst>
          <pc:docMk/>
          <pc:sldMk cId="3410036985" sldId="257"/>
        </pc:sldMkLst>
        <pc:spChg chg="add del">
          <ac:chgData name="Tyler Hill" userId="0aec3058-3a0e-41f4-8a79-70ee5269fbdf" providerId="ADAL" clId="{89517649-5866-4E3D-942E-AFAF47FA0D6F}" dt="2023-07-10T00:24:44.634" v="68" actId="931"/>
          <ac:spMkLst>
            <pc:docMk/>
            <pc:sldMk cId="3410036985" sldId="257"/>
            <ac:spMk id="12" creationId="{7A398953-1AAC-425C-9CA4-35ADFEEEF1E7}"/>
          </ac:spMkLst>
        </pc:spChg>
        <pc:spChg chg="del">
          <ac:chgData name="Tyler Hill" userId="0aec3058-3a0e-41f4-8a79-70ee5269fbdf" providerId="ADAL" clId="{89517649-5866-4E3D-942E-AFAF47FA0D6F}" dt="2023-07-10T00:24:32.716" v="67" actId="478"/>
          <ac:spMkLst>
            <pc:docMk/>
            <pc:sldMk cId="3410036985" sldId="257"/>
            <ac:spMk id="13" creationId="{E724BDEF-8BA8-4BF4-81B8-E5814B1D64C0}"/>
          </ac:spMkLst>
        </pc:spChg>
        <pc:picChg chg="add del mod">
          <ac:chgData name="Tyler Hill" userId="0aec3058-3a0e-41f4-8a79-70ee5269fbdf" providerId="ADAL" clId="{89517649-5866-4E3D-942E-AFAF47FA0D6F}" dt="2023-07-10T00:24:11.617" v="56"/>
          <ac:picMkLst>
            <pc:docMk/>
            <pc:sldMk cId="3410036985" sldId="257"/>
            <ac:picMk id="4" creationId="{80772757-BC49-6DBA-9C01-C53A9D9823E2}"/>
          </ac:picMkLst>
        </pc:picChg>
        <pc:picChg chg="add del mod">
          <ac:chgData name="Tyler Hill" userId="0aec3058-3a0e-41f4-8a79-70ee5269fbdf" providerId="ADAL" clId="{89517649-5866-4E3D-942E-AFAF47FA0D6F}" dt="2023-07-10T00:24:27.585" v="66"/>
          <ac:picMkLst>
            <pc:docMk/>
            <pc:sldMk cId="3410036985" sldId="257"/>
            <ac:picMk id="5" creationId="{A48A27B4-2888-923F-E7F5-AC86F2CFB85E}"/>
          </ac:picMkLst>
        </pc:picChg>
        <pc:picChg chg="add mod">
          <ac:chgData name="Tyler Hill" userId="0aec3058-3a0e-41f4-8a79-70ee5269fbdf" providerId="ADAL" clId="{89517649-5866-4E3D-942E-AFAF47FA0D6F}" dt="2023-07-10T00:26:11.327" v="105" actId="18653"/>
          <ac:picMkLst>
            <pc:docMk/>
            <pc:sldMk cId="3410036985" sldId="257"/>
            <ac:picMk id="8" creationId="{D15350F7-4D38-DC9D-7DFF-978CE20F9DCD}"/>
          </ac:picMkLst>
        </pc:picChg>
        <pc:picChg chg="add del mod">
          <ac:chgData name="Tyler Hill" userId="0aec3058-3a0e-41f4-8a79-70ee5269fbdf" providerId="ADAL" clId="{89517649-5866-4E3D-942E-AFAF47FA0D6F}" dt="2023-07-10T00:24:54.308" v="73"/>
          <ac:picMkLst>
            <pc:docMk/>
            <pc:sldMk cId="3410036985" sldId="257"/>
            <ac:picMk id="9" creationId="{FDF44885-0239-E244-2B9D-321CD69FD792}"/>
          </ac:picMkLst>
        </pc:picChg>
      </pc:sldChg>
      <pc:sldChg chg="addSp delSp modSp">
        <pc:chgData name="Tyler Hill" userId="0aec3058-3a0e-41f4-8a79-70ee5269fbdf" providerId="ADAL" clId="{89517649-5866-4E3D-942E-AFAF47FA0D6F}" dt="2023-07-10T00:25:53.554" v="100" actId="18653"/>
        <pc:sldMkLst>
          <pc:docMk/>
          <pc:sldMk cId="1397243794" sldId="261"/>
        </pc:sldMkLst>
        <pc:spChg chg="del">
          <ac:chgData name="Tyler Hill" userId="0aec3058-3a0e-41f4-8a79-70ee5269fbdf" providerId="ADAL" clId="{89517649-5866-4E3D-942E-AFAF47FA0D6F}" dt="2023-07-10T00:25:00.460" v="79"/>
          <ac:spMkLst>
            <pc:docMk/>
            <pc:sldMk cId="1397243794" sldId="261"/>
            <ac:spMk id="24" creationId="{00000000-0000-0000-0000-000000000000}"/>
          </ac:spMkLst>
        </pc:spChg>
        <pc:picChg chg="add mod">
          <ac:chgData name="Tyler Hill" userId="0aec3058-3a0e-41f4-8a79-70ee5269fbdf" providerId="ADAL" clId="{89517649-5866-4E3D-942E-AFAF47FA0D6F}" dt="2023-07-10T00:25:53.554" v="100" actId="18653"/>
          <ac:picMkLst>
            <pc:docMk/>
            <pc:sldMk cId="1397243794" sldId="261"/>
            <ac:picMk id="4" creationId="{A76DAF3D-034E-5276-7377-7E6727E50880}"/>
          </ac:picMkLst>
        </pc:picChg>
      </pc:sldChg>
      <pc:sldChg chg="addSp delSp modSp mod">
        <pc:chgData name="Tyler Hill" userId="0aec3058-3a0e-41f4-8a79-70ee5269fbdf" providerId="ADAL" clId="{89517649-5866-4E3D-942E-AFAF47FA0D6F}" dt="2023-07-10T00:25:49.180" v="99" actId="1076"/>
        <pc:sldMkLst>
          <pc:docMk/>
          <pc:sldMk cId="59708518" sldId="262"/>
        </pc:sldMkLst>
        <pc:spChg chg="del">
          <ac:chgData name="Tyler Hill" userId="0aec3058-3a0e-41f4-8a79-70ee5269fbdf" providerId="ADAL" clId="{89517649-5866-4E3D-942E-AFAF47FA0D6F}" dt="2023-07-10T00:25:01.125" v="80"/>
          <ac:spMkLst>
            <pc:docMk/>
            <pc:sldMk cId="59708518" sldId="262"/>
            <ac:spMk id="17" creationId="{00000000-0000-0000-0000-000000000000}"/>
          </ac:spMkLst>
        </pc:spChg>
        <pc:picChg chg="add mod">
          <ac:chgData name="Tyler Hill" userId="0aec3058-3a0e-41f4-8a79-70ee5269fbdf" providerId="ADAL" clId="{89517649-5866-4E3D-942E-AFAF47FA0D6F}" dt="2023-07-10T00:25:49.180" v="99" actId="1076"/>
          <ac:picMkLst>
            <pc:docMk/>
            <pc:sldMk cId="59708518" sldId="262"/>
            <ac:picMk id="4" creationId="{B84A66AB-D8F4-94A0-C2CB-E7F8F0AB49C0}"/>
          </ac:picMkLst>
        </pc:picChg>
      </pc:sldChg>
      <pc:sldChg chg="addSp delSp modSp">
        <pc:chgData name="Tyler Hill" userId="0aec3058-3a0e-41f4-8a79-70ee5269fbdf" providerId="ADAL" clId="{89517649-5866-4E3D-942E-AFAF47FA0D6F}" dt="2023-07-10T00:25:45.628" v="97" actId="18653"/>
        <pc:sldMkLst>
          <pc:docMk/>
          <pc:sldMk cId="2013841493" sldId="263"/>
        </pc:sldMkLst>
        <pc:spChg chg="del">
          <ac:chgData name="Tyler Hill" userId="0aec3058-3a0e-41f4-8a79-70ee5269fbdf" providerId="ADAL" clId="{89517649-5866-4E3D-942E-AFAF47FA0D6F}" dt="2023-07-10T00:25:01.893" v="81"/>
          <ac:spMkLst>
            <pc:docMk/>
            <pc:sldMk cId="2013841493" sldId="263"/>
            <ac:spMk id="10" creationId="{00000000-0000-0000-0000-000000000000}"/>
          </ac:spMkLst>
        </pc:spChg>
        <pc:picChg chg="add mod">
          <ac:chgData name="Tyler Hill" userId="0aec3058-3a0e-41f4-8a79-70ee5269fbdf" providerId="ADAL" clId="{89517649-5866-4E3D-942E-AFAF47FA0D6F}" dt="2023-07-10T00:25:45.628" v="97" actId="18653"/>
          <ac:picMkLst>
            <pc:docMk/>
            <pc:sldMk cId="2013841493" sldId="263"/>
            <ac:picMk id="2" creationId="{F4CD5A59-5F9C-B966-E291-674BD6697460}"/>
          </ac:picMkLst>
        </pc:picChg>
      </pc:sldChg>
      <pc:sldChg chg="addSp delSp modSp">
        <pc:chgData name="Tyler Hill" userId="0aec3058-3a0e-41f4-8a79-70ee5269fbdf" providerId="ADAL" clId="{89517649-5866-4E3D-942E-AFAF47FA0D6F}" dt="2023-07-10T00:25:42.197" v="96" actId="18653"/>
        <pc:sldMkLst>
          <pc:docMk/>
          <pc:sldMk cId="2417864126" sldId="264"/>
        </pc:sldMkLst>
        <pc:spChg chg="del">
          <ac:chgData name="Tyler Hill" userId="0aec3058-3a0e-41f4-8a79-70ee5269fbdf" providerId="ADAL" clId="{89517649-5866-4E3D-942E-AFAF47FA0D6F}" dt="2023-07-10T00:25:02.696" v="82"/>
          <ac:spMkLst>
            <pc:docMk/>
            <pc:sldMk cId="2417864126" sldId="264"/>
            <ac:spMk id="9" creationId="{00000000-0000-0000-0000-000000000000}"/>
          </ac:spMkLst>
        </pc:spChg>
        <pc:picChg chg="add mod">
          <ac:chgData name="Tyler Hill" userId="0aec3058-3a0e-41f4-8a79-70ee5269fbdf" providerId="ADAL" clId="{89517649-5866-4E3D-942E-AFAF47FA0D6F}" dt="2023-07-10T00:25:42.197" v="96" actId="18653"/>
          <ac:picMkLst>
            <pc:docMk/>
            <pc:sldMk cId="2417864126" sldId="264"/>
            <ac:picMk id="4" creationId="{7FA7945D-0FDB-8D5E-4BA0-DF29B782B694}"/>
          </ac:picMkLst>
        </pc:picChg>
      </pc:sldChg>
      <pc:sldChg chg="addSp delSp modSp">
        <pc:chgData name="Tyler Hill" userId="0aec3058-3a0e-41f4-8a79-70ee5269fbdf" providerId="ADAL" clId="{89517649-5866-4E3D-942E-AFAF47FA0D6F}" dt="2023-07-10T00:25:34.634" v="94" actId="18653"/>
        <pc:sldMkLst>
          <pc:docMk/>
          <pc:sldMk cId="3962466282" sldId="266"/>
        </pc:sldMkLst>
        <pc:spChg chg="del">
          <ac:chgData name="Tyler Hill" userId="0aec3058-3a0e-41f4-8a79-70ee5269fbdf" providerId="ADAL" clId="{89517649-5866-4E3D-942E-AFAF47FA0D6F}" dt="2023-07-10T00:25:04.123" v="84"/>
          <ac:spMkLst>
            <pc:docMk/>
            <pc:sldMk cId="3962466282" sldId="266"/>
            <ac:spMk id="15" creationId="{00000000-0000-0000-0000-000000000000}"/>
          </ac:spMkLst>
        </pc:spChg>
        <pc:picChg chg="add mod">
          <ac:chgData name="Tyler Hill" userId="0aec3058-3a0e-41f4-8a79-70ee5269fbdf" providerId="ADAL" clId="{89517649-5866-4E3D-942E-AFAF47FA0D6F}" dt="2023-07-10T00:25:34.634" v="94" actId="18653"/>
          <ac:picMkLst>
            <pc:docMk/>
            <pc:sldMk cId="3962466282" sldId="266"/>
            <ac:picMk id="3" creationId="{402925E4-612D-2431-E359-1471CE17AD30}"/>
          </ac:picMkLst>
        </pc:picChg>
      </pc:sldChg>
      <pc:sldChg chg="addSp delSp modSp">
        <pc:chgData name="Tyler Hill" userId="0aec3058-3a0e-41f4-8a79-70ee5269fbdf" providerId="ADAL" clId="{89517649-5866-4E3D-942E-AFAF47FA0D6F}" dt="2023-07-10T00:25:30.785" v="93" actId="18653"/>
        <pc:sldMkLst>
          <pc:docMk/>
          <pc:sldMk cId="3680952062" sldId="267"/>
        </pc:sldMkLst>
        <pc:spChg chg="del">
          <ac:chgData name="Tyler Hill" userId="0aec3058-3a0e-41f4-8a79-70ee5269fbdf" providerId="ADAL" clId="{89517649-5866-4E3D-942E-AFAF47FA0D6F}" dt="2023-07-10T00:25:04.901" v="85"/>
          <ac:spMkLst>
            <pc:docMk/>
            <pc:sldMk cId="3680952062" sldId="267"/>
            <ac:spMk id="11" creationId="{00000000-0000-0000-0000-000000000000}"/>
          </ac:spMkLst>
        </pc:spChg>
        <pc:picChg chg="add mod">
          <ac:chgData name="Tyler Hill" userId="0aec3058-3a0e-41f4-8a79-70ee5269fbdf" providerId="ADAL" clId="{89517649-5866-4E3D-942E-AFAF47FA0D6F}" dt="2023-07-10T00:25:30.785" v="93" actId="18653"/>
          <ac:picMkLst>
            <pc:docMk/>
            <pc:sldMk cId="3680952062" sldId="267"/>
            <ac:picMk id="5" creationId="{622D0EDA-5681-81F9-5070-A42B032B20EB}"/>
          </ac:picMkLst>
        </pc:picChg>
      </pc:sldChg>
      <pc:sldChg chg="addSp delSp modSp">
        <pc:chgData name="Tyler Hill" userId="0aec3058-3a0e-41f4-8a79-70ee5269fbdf" providerId="ADAL" clId="{89517649-5866-4E3D-942E-AFAF47FA0D6F}" dt="2023-07-10T00:25:37.943" v="95" actId="18653"/>
        <pc:sldMkLst>
          <pc:docMk/>
          <pc:sldMk cId="2738516538" sldId="270"/>
        </pc:sldMkLst>
        <pc:spChg chg="del">
          <ac:chgData name="Tyler Hill" userId="0aec3058-3a0e-41f4-8a79-70ee5269fbdf" providerId="ADAL" clId="{89517649-5866-4E3D-942E-AFAF47FA0D6F}" dt="2023-07-10T00:25:03.422" v="83"/>
          <ac:spMkLst>
            <pc:docMk/>
            <pc:sldMk cId="2738516538" sldId="270"/>
            <ac:spMk id="9" creationId="{00000000-0000-0000-0000-000000000000}"/>
          </ac:spMkLst>
        </pc:spChg>
        <pc:picChg chg="add mod">
          <ac:chgData name="Tyler Hill" userId="0aec3058-3a0e-41f4-8a79-70ee5269fbdf" providerId="ADAL" clId="{89517649-5866-4E3D-942E-AFAF47FA0D6F}" dt="2023-07-10T00:25:37.943" v="95" actId="18653"/>
          <ac:picMkLst>
            <pc:docMk/>
            <pc:sldMk cId="2738516538" sldId="270"/>
            <ac:picMk id="4" creationId="{A50BF090-045D-35E7-F86A-98C87221FF3B}"/>
          </ac:picMkLst>
        </pc:picChg>
      </pc:sldChg>
      <pc:sldChg chg="addSp delSp modSp">
        <pc:chgData name="Tyler Hill" userId="0aec3058-3a0e-41f4-8a79-70ee5269fbdf" providerId="ADAL" clId="{89517649-5866-4E3D-942E-AFAF47FA0D6F}" dt="2023-07-10T00:26:08.131" v="104" actId="18653"/>
        <pc:sldMkLst>
          <pc:docMk/>
          <pc:sldMk cId="3077758293" sldId="271"/>
        </pc:sldMkLst>
        <pc:spChg chg="del">
          <ac:chgData name="Tyler Hill" userId="0aec3058-3a0e-41f4-8a79-70ee5269fbdf" providerId="ADAL" clId="{89517649-5866-4E3D-942E-AFAF47FA0D6F}" dt="2023-07-10T00:24:50.077" v="71"/>
          <ac:spMkLst>
            <pc:docMk/>
            <pc:sldMk cId="3077758293" sldId="271"/>
            <ac:spMk id="11" creationId="{00000000-0000-0000-0000-000000000000}"/>
          </ac:spMkLst>
        </pc:spChg>
        <pc:picChg chg="add mod">
          <ac:chgData name="Tyler Hill" userId="0aec3058-3a0e-41f4-8a79-70ee5269fbdf" providerId="ADAL" clId="{89517649-5866-4E3D-942E-AFAF47FA0D6F}" dt="2023-07-10T00:26:08.131" v="104" actId="18653"/>
          <ac:picMkLst>
            <pc:docMk/>
            <pc:sldMk cId="3077758293" sldId="271"/>
            <ac:picMk id="4" creationId="{9A3CD6DF-081C-749B-83FC-3F6532885EC6}"/>
          </ac:picMkLst>
        </pc:picChg>
      </pc:sldChg>
      <pc:sldChg chg="addSp delSp modSp">
        <pc:chgData name="Tyler Hill" userId="0aec3058-3a0e-41f4-8a79-70ee5269fbdf" providerId="ADAL" clId="{89517649-5866-4E3D-942E-AFAF47FA0D6F}" dt="2023-07-10T00:26:05.115" v="103" actId="18653"/>
        <pc:sldMkLst>
          <pc:docMk/>
          <pc:sldMk cId="295291861" sldId="313"/>
        </pc:sldMkLst>
        <pc:spChg chg="del">
          <ac:chgData name="Tyler Hill" userId="0aec3058-3a0e-41f4-8a79-70ee5269fbdf" providerId="ADAL" clId="{89517649-5866-4E3D-942E-AFAF47FA0D6F}" dt="2023-07-10T00:24:57.067" v="74"/>
          <ac:spMkLst>
            <pc:docMk/>
            <pc:sldMk cId="295291861" sldId="313"/>
            <ac:spMk id="11" creationId="{00000000-0000-0000-0000-000000000000}"/>
          </ac:spMkLst>
        </pc:spChg>
        <pc:picChg chg="add mod">
          <ac:chgData name="Tyler Hill" userId="0aec3058-3a0e-41f4-8a79-70ee5269fbdf" providerId="ADAL" clId="{89517649-5866-4E3D-942E-AFAF47FA0D6F}" dt="2023-07-10T00:26:05.115" v="103" actId="18653"/>
          <ac:picMkLst>
            <pc:docMk/>
            <pc:sldMk cId="295291861" sldId="313"/>
            <ac:picMk id="4" creationId="{392FF493-C639-F746-E904-913858D27A2F}"/>
          </ac:picMkLst>
        </pc:picChg>
      </pc:sldChg>
      <pc:sldChg chg="addSp delSp modSp">
        <pc:chgData name="Tyler Hill" userId="0aec3058-3a0e-41f4-8a79-70ee5269fbdf" providerId="ADAL" clId="{89517649-5866-4E3D-942E-AFAF47FA0D6F}" dt="2023-07-10T00:25:26.543" v="92" actId="18653"/>
        <pc:sldMkLst>
          <pc:docMk/>
          <pc:sldMk cId="95083137" sldId="320"/>
        </pc:sldMkLst>
        <pc:spChg chg="del">
          <ac:chgData name="Tyler Hill" userId="0aec3058-3a0e-41f4-8a79-70ee5269fbdf" providerId="ADAL" clId="{89517649-5866-4E3D-942E-AFAF47FA0D6F}" dt="2023-07-10T00:25:05.685" v="86"/>
          <ac:spMkLst>
            <pc:docMk/>
            <pc:sldMk cId="95083137" sldId="320"/>
            <ac:spMk id="11" creationId="{00000000-0000-0000-0000-000000000000}"/>
          </ac:spMkLst>
        </pc:spChg>
        <pc:picChg chg="add mod">
          <ac:chgData name="Tyler Hill" userId="0aec3058-3a0e-41f4-8a79-70ee5269fbdf" providerId="ADAL" clId="{89517649-5866-4E3D-942E-AFAF47FA0D6F}" dt="2023-07-10T00:25:26.543" v="92" actId="18653"/>
          <ac:picMkLst>
            <pc:docMk/>
            <pc:sldMk cId="95083137" sldId="320"/>
            <ac:picMk id="2" creationId="{B3D23007-D4F1-4F6B-0340-A93F003020A7}"/>
          </ac:picMkLst>
        </pc:picChg>
      </pc:sldChg>
      <pc:sldChg chg="addSp delSp modSp">
        <pc:chgData name="Tyler Hill" userId="0aec3058-3a0e-41f4-8a79-70ee5269fbdf" providerId="ADAL" clId="{89517649-5866-4E3D-942E-AFAF47FA0D6F}" dt="2023-07-10T00:26:01.134" v="102" actId="18653"/>
        <pc:sldMkLst>
          <pc:docMk/>
          <pc:sldMk cId="751706756" sldId="343"/>
        </pc:sldMkLst>
        <pc:spChg chg="del">
          <ac:chgData name="Tyler Hill" userId="0aec3058-3a0e-41f4-8a79-70ee5269fbdf" providerId="ADAL" clId="{89517649-5866-4E3D-942E-AFAF47FA0D6F}" dt="2023-07-10T00:24:58.896" v="77"/>
          <ac:spMkLst>
            <pc:docMk/>
            <pc:sldMk cId="751706756" sldId="343"/>
            <ac:spMk id="8" creationId="{FFC75001-0B2D-4D65-B87B-62055DE420A6}"/>
          </ac:spMkLst>
        </pc:spChg>
        <pc:picChg chg="add del mod">
          <ac:chgData name="Tyler Hill" userId="0aec3058-3a0e-41f4-8a79-70ee5269fbdf" providerId="ADAL" clId="{89517649-5866-4E3D-942E-AFAF47FA0D6F}" dt="2023-07-10T00:24:58.419" v="76"/>
          <ac:picMkLst>
            <pc:docMk/>
            <pc:sldMk cId="751706756" sldId="343"/>
            <ac:picMk id="12" creationId="{2BE228D6-27C6-F3A6-04E8-6EDF1F602140}"/>
          </ac:picMkLst>
        </pc:picChg>
        <pc:picChg chg="add mod">
          <ac:chgData name="Tyler Hill" userId="0aec3058-3a0e-41f4-8a79-70ee5269fbdf" providerId="ADAL" clId="{89517649-5866-4E3D-942E-AFAF47FA0D6F}" dt="2023-07-10T00:26:01.134" v="102" actId="18653"/>
          <ac:picMkLst>
            <pc:docMk/>
            <pc:sldMk cId="751706756" sldId="343"/>
            <ac:picMk id="13" creationId="{3FB748E3-67CE-3E3F-0E0F-D82297D3D0E7}"/>
          </ac:picMkLst>
        </pc:picChg>
      </pc:sldChg>
      <pc:sldChg chg="addSp delSp modSp">
        <pc:chgData name="Tyler Hill" userId="0aec3058-3a0e-41f4-8a79-70ee5269fbdf" providerId="ADAL" clId="{89517649-5866-4E3D-942E-AFAF47FA0D6F}" dt="2023-07-10T00:25:57.337" v="101" actId="18653"/>
        <pc:sldMkLst>
          <pc:docMk/>
          <pc:sldMk cId="1515575157" sldId="344"/>
        </pc:sldMkLst>
        <pc:spChg chg="del">
          <ac:chgData name="Tyler Hill" userId="0aec3058-3a0e-41f4-8a79-70ee5269fbdf" providerId="ADAL" clId="{89517649-5866-4E3D-942E-AFAF47FA0D6F}" dt="2023-07-10T00:24:59.709" v="78"/>
          <ac:spMkLst>
            <pc:docMk/>
            <pc:sldMk cId="1515575157" sldId="344"/>
            <ac:spMk id="18" creationId="{00000000-0000-0000-0000-000000000000}"/>
          </ac:spMkLst>
        </pc:spChg>
        <pc:picChg chg="add mod">
          <ac:chgData name="Tyler Hill" userId="0aec3058-3a0e-41f4-8a79-70ee5269fbdf" providerId="ADAL" clId="{89517649-5866-4E3D-942E-AFAF47FA0D6F}" dt="2023-07-10T00:25:57.337" v="101" actId="18653"/>
          <ac:picMkLst>
            <pc:docMk/>
            <pc:sldMk cId="1515575157" sldId="344"/>
            <ac:picMk id="8" creationId="{0685EB01-31D9-2C8C-464A-885BB6CF1956}"/>
          </ac:picMkLst>
        </pc:picChg>
      </pc:sldChg>
      <pc:sldChg chg="addSp delSp modSp">
        <pc:chgData name="Tyler Hill" userId="0aec3058-3a0e-41f4-8a79-70ee5269fbdf" providerId="ADAL" clId="{89517649-5866-4E3D-942E-AFAF47FA0D6F}" dt="2023-07-10T00:25:22.529" v="91" actId="18653"/>
        <pc:sldMkLst>
          <pc:docMk/>
          <pc:sldMk cId="1142953379" sldId="345"/>
        </pc:sldMkLst>
        <pc:spChg chg="del">
          <ac:chgData name="Tyler Hill" userId="0aec3058-3a0e-41f4-8a79-70ee5269fbdf" providerId="ADAL" clId="{89517649-5866-4E3D-942E-AFAF47FA0D6F}" dt="2023-07-10T00:25:06.368" v="87"/>
          <ac:spMkLst>
            <pc:docMk/>
            <pc:sldMk cId="1142953379" sldId="345"/>
            <ac:spMk id="9" creationId="{0C3EED1C-1FC3-4411-ABCD-D5B0DFA8AC60}"/>
          </ac:spMkLst>
        </pc:spChg>
        <pc:picChg chg="add mod">
          <ac:chgData name="Tyler Hill" userId="0aec3058-3a0e-41f4-8a79-70ee5269fbdf" providerId="ADAL" clId="{89517649-5866-4E3D-942E-AFAF47FA0D6F}" dt="2023-07-10T00:25:22.529" v="91" actId="18653"/>
          <ac:picMkLst>
            <pc:docMk/>
            <pc:sldMk cId="1142953379" sldId="345"/>
            <ac:picMk id="3" creationId="{4BED86EE-FF2B-A1E4-DF3B-53B9CC283B89}"/>
          </ac:picMkLst>
        </pc:picChg>
      </pc:sldChg>
      <pc:sldChg chg="addSp delSp modSp">
        <pc:chgData name="Tyler Hill" userId="0aec3058-3a0e-41f4-8a79-70ee5269fbdf" providerId="ADAL" clId="{89517649-5866-4E3D-942E-AFAF47FA0D6F}" dt="2023-07-10T00:25:16.987" v="90" actId="18653"/>
        <pc:sldMkLst>
          <pc:docMk/>
          <pc:sldMk cId="3813913324" sldId="346"/>
        </pc:sldMkLst>
        <pc:spChg chg="del">
          <ac:chgData name="Tyler Hill" userId="0aec3058-3a0e-41f4-8a79-70ee5269fbdf" providerId="ADAL" clId="{89517649-5866-4E3D-942E-AFAF47FA0D6F}" dt="2023-07-10T00:25:07.101" v="88"/>
          <ac:spMkLst>
            <pc:docMk/>
            <pc:sldMk cId="3813913324" sldId="346"/>
            <ac:spMk id="9" creationId="{0C3EED1C-1FC3-4411-ABCD-D5B0DFA8AC60}"/>
          </ac:spMkLst>
        </pc:spChg>
        <pc:picChg chg="add mod">
          <ac:chgData name="Tyler Hill" userId="0aec3058-3a0e-41f4-8a79-70ee5269fbdf" providerId="ADAL" clId="{89517649-5866-4E3D-942E-AFAF47FA0D6F}" dt="2023-07-10T00:25:16.987" v="90" actId="18653"/>
          <ac:picMkLst>
            <pc:docMk/>
            <pc:sldMk cId="3813913324" sldId="346"/>
            <ac:picMk id="6" creationId="{2CA32CAA-DDCB-0E77-6B31-2D1C6FBEE6C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2.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5.xlsx"/><Relationship Id="rId1" Type="http://schemas.openxmlformats.org/officeDocument/2006/relationships/themeOverride" Target="../theme/themeOverride3.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925467987630661E-2"/>
          <c:y val="3.5596329639078862E-2"/>
          <c:w val="0.91388349596497409"/>
          <c:h val="0.8676504047529379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Sheet1!$A$2:$A$67</c:f>
              <c:numCache>
                <c:formatCode>m/d/yyyy</c:formatCode>
                <c:ptCount val="66"/>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numCache>
            </c:numRef>
          </c:cat>
          <c:val>
            <c:numRef>
              <c:f>Sheet1!$C$2:$C$67</c:f>
              <c:numCache>
                <c:formatCode>#,##0.00</c:formatCode>
                <c:ptCount val="66"/>
                <c:pt idx="0">
                  <c:v>292.39489193314301</c:v>
                </c:pt>
                <c:pt idx="1">
                  <c:v>293.51289777873501</c:v>
                </c:pt>
                <c:pt idx="2">
                  <c:v>292.84556368440599</c:v>
                </c:pt>
                <c:pt idx="3">
                  <c:v>291.70018216230898</c:v>
                </c:pt>
                <c:pt idx="4">
                  <c:v>292.20415102101998</c:v>
                </c:pt>
                <c:pt idx="5">
                  <c:v>292.31554982117899</c:v>
                </c:pt>
                <c:pt idx="6">
                  <c:v>291.98731447813299</c:v>
                </c:pt>
                <c:pt idx="7">
                  <c:v>293.24775828037798</c:v>
                </c:pt>
                <c:pt idx="8">
                  <c:v>293.038852712172</c:v>
                </c:pt>
                <c:pt idx="9">
                  <c:v>296.32890531764701</c:v>
                </c:pt>
                <c:pt idx="10">
                  <c:v>296.13463647298897</c:v>
                </c:pt>
                <c:pt idx="11">
                  <c:v>296.38464760678897</c:v>
                </c:pt>
                <c:pt idx="12">
                  <c:v>297.09072445639799</c:v>
                </c:pt>
                <c:pt idx="13">
                  <c:v>296.53221100684499</c:v>
                </c:pt>
                <c:pt idx="14">
                  <c:v>295.52159302515099</c:v>
                </c:pt>
                <c:pt idx="15">
                  <c:v>295.286951333118</c:v>
                </c:pt>
                <c:pt idx="16">
                  <c:v>295.59522801649803</c:v>
                </c:pt>
                <c:pt idx="17">
                  <c:v>291.76049222893897</c:v>
                </c:pt>
                <c:pt idx="18">
                  <c:v>290.93825062153599</c:v>
                </c:pt>
                <c:pt idx="19">
                  <c:v>294.47329187895298</c:v>
                </c:pt>
                <c:pt idx="20">
                  <c:v>296.59735653276402</c:v>
                </c:pt>
                <c:pt idx="21">
                  <c:v>296.370559122749</c:v>
                </c:pt>
                <c:pt idx="22">
                  <c:v>293.44851330372001</c:v>
                </c:pt>
                <c:pt idx="23">
                  <c:v>292.693122806605</c:v>
                </c:pt>
                <c:pt idx="24">
                  <c:v>291.36703674892601</c:v>
                </c:pt>
                <c:pt idx="25">
                  <c:v>295.57351827574399</c:v>
                </c:pt>
                <c:pt idx="26">
                  <c:v>296.36263933165702</c:v>
                </c:pt>
                <c:pt idx="27">
                  <c:v>295.03942569797903</c:v>
                </c:pt>
                <c:pt idx="28">
                  <c:v>295.65505933022399</c:v>
                </c:pt>
                <c:pt idx="29">
                  <c:v>294.94656733402502</c:v>
                </c:pt>
                <c:pt idx="30">
                  <c:v>294.33503128569799</c:v>
                </c:pt>
                <c:pt idx="31">
                  <c:v>295.47334496980602</c:v>
                </c:pt>
                <c:pt idx="32">
                  <c:v>293.94994860949902</c:v>
                </c:pt>
                <c:pt idx="33">
                  <c:v>295.60706266708598</c:v>
                </c:pt>
                <c:pt idx="34">
                  <c:v>297.54001404471097</c:v>
                </c:pt>
                <c:pt idx="35">
                  <c:v>297.77772465322403</c:v>
                </c:pt>
                <c:pt idx="36">
                  <c:v>298.307206590318</c:v>
                </c:pt>
                <c:pt idx="37">
                  <c:v>295.47719807009702</c:v>
                </c:pt>
                <c:pt idx="38">
                  <c:v>292.60846996545399</c:v>
                </c:pt>
                <c:pt idx="39">
                  <c:v>293.15023609842001</c:v>
                </c:pt>
                <c:pt idx="40">
                  <c:v>296.36010750361299</c:v>
                </c:pt>
                <c:pt idx="41">
                  <c:v>296.56399744891701</c:v>
                </c:pt>
                <c:pt idx="42">
                  <c:v>296.11849144956699</c:v>
                </c:pt>
                <c:pt idx="43">
                  <c:v>293.42064426534</c:v>
                </c:pt>
                <c:pt idx="44">
                  <c:v>296.47346585672699</c:v>
                </c:pt>
                <c:pt idx="45">
                  <c:v>301.13801728647297</c:v>
                </c:pt>
                <c:pt idx="46">
                  <c:v>300.93481112912298</c:v>
                </c:pt>
                <c:pt idx="47">
                  <c:v>301.725123030482</c:v>
                </c:pt>
                <c:pt idx="48">
                  <c:v>300.898994876367</c:v>
                </c:pt>
                <c:pt idx="49">
                  <c:v>302.34356647789701</c:v>
                </c:pt>
                <c:pt idx="50">
                  <c:v>302.95490689267399</c:v>
                </c:pt>
                <c:pt idx="51">
                  <c:v>304.898556996259</c:v>
                </c:pt>
                <c:pt idx="52">
                  <c:v>307.476526189396</c:v>
                </c:pt>
                <c:pt idx="53">
                  <c:v>308.50216014098902</c:v>
                </c:pt>
                <c:pt idx="54">
                  <c:v>311.34242726547097</c:v>
                </c:pt>
                <c:pt idx="55">
                  <c:v>311.17757777048598</c:v>
                </c:pt>
                <c:pt idx="56">
                  <c:v>310.29060333300703</c:v>
                </c:pt>
                <c:pt idx="57">
                  <c:v>308.519488306413</c:v>
                </c:pt>
                <c:pt idx="58">
                  <c:v>307.141084041851</c:v>
                </c:pt>
                <c:pt idx="59">
                  <c:v>307.30551828687101</c:v>
                </c:pt>
                <c:pt idx="60">
                  <c:v>304.38177713945601</c:v>
                </c:pt>
                <c:pt idx="61">
                  <c:v>303.61379184281299</c:v>
                </c:pt>
                <c:pt idx="62">
                  <c:v>306.274335059821</c:v>
                </c:pt>
                <c:pt idx="63">
                  <c:v>306.52915503094403</c:v>
                </c:pt>
                <c:pt idx="64">
                  <c:v>307.276316842347</c:v>
                </c:pt>
                <c:pt idx="65">
                  <c:v>310.45692247512</c:v>
                </c:pt>
              </c:numCache>
            </c:numRef>
          </c:val>
          <c:extLst>
            <c:ext xmlns:c16="http://schemas.microsoft.com/office/drawing/2014/chart" uri="{C3380CC4-5D6E-409C-BE32-E72D297353CC}">
              <c16:uniqueId val="{00000000-5276-4ACA-AC34-98106EA67FD5}"/>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Sheet1!$A$2:$A$67</c:f>
              <c:numCache>
                <c:formatCode>m/d/yyyy</c:formatCode>
                <c:ptCount val="66"/>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numCache>
            </c:numRef>
          </c:cat>
          <c:val>
            <c:numRef>
              <c:f>Sheet1!$B$2:$B$67</c:f>
              <c:numCache>
                <c:formatCode>#,##0.000</c:formatCode>
                <c:ptCount val="66"/>
                <c:pt idx="0">
                  <c:v>292.39489193314301</c:v>
                </c:pt>
                <c:pt idx="1">
                  <c:v>293.51289777873501</c:v>
                </c:pt>
                <c:pt idx="2">
                  <c:v>292.84556368440599</c:v>
                </c:pt>
                <c:pt idx="3">
                  <c:v>291.70018216230898</c:v>
                </c:pt>
                <c:pt idx="4">
                  <c:v>292.20415102101998</c:v>
                </c:pt>
                <c:pt idx="5">
                  <c:v>292.31554982117899</c:v>
                </c:pt>
                <c:pt idx="6">
                  <c:v>291.98731447813299</c:v>
                </c:pt>
                <c:pt idx="7">
                  <c:v>293.24775828037798</c:v>
                </c:pt>
                <c:pt idx="8">
                  <c:v>293.038852712172</c:v>
                </c:pt>
                <c:pt idx="9">
                  <c:v>296.32890531764701</c:v>
                </c:pt>
                <c:pt idx="10">
                  <c:v>296.13463647298897</c:v>
                </c:pt>
                <c:pt idx="11">
                  <c:v>296.38464760678897</c:v>
                </c:pt>
                <c:pt idx="12">
                  <c:v>297.09072445639799</c:v>
                </c:pt>
                <c:pt idx="13">
                  <c:v>296.53221100684499</c:v>
                </c:pt>
                <c:pt idx="14">
                  <c:v>295.52159302515099</c:v>
                </c:pt>
                <c:pt idx="15">
                  <c:v>295.286951333118</c:v>
                </c:pt>
                <c:pt idx="16">
                  <c:v>295.59522801649803</c:v>
                </c:pt>
                <c:pt idx="17">
                  <c:v>291.76049222893897</c:v>
                </c:pt>
                <c:pt idx="18">
                  <c:v>290.93825062153599</c:v>
                </c:pt>
                <c:pt idx="19">
                  <c:v>294.47329187895298</c:v>
                </c:pt>
                <c:pt idx="20">
                  <c:v>296.59735653276402</c:v>
                </c:pt>
                <c:pt idx="21">
                  <c:v>296.370559122749</c:v>
                </c:pt>
                <c:pt idx="22">
                  <c:v>293.44851330372001</c:v>
                </c:pt>
                <c:pt idx="23">
                  <c:v>292.693122806605</c:v>
                </c:pt>
                <c:pt idx="24">
                  <c:v>291.36703674892601</c:v>
                </c:pt>
                <c:pt idx="25">
                  <c:v>295.57351827574399</c:v>
                </c:pt>
                <c:pt idx="26">
                  <c:v>296.36263933165702</c:v>
                </c:pt>
                <c:pt idx="27">
                  <c:v>295.03942569797903</c:v>
                </c:pt>
                <c:pt idx="28">
                  <c:v>295.65505933022399</c:v>
                </c:pt>
                <c:pt idx="29">
                  <c:v>294.94656733402502</c:v>
                </c:pt>
                <c:pt idx="30">
                  <c:v>294.33503128569799</c:v>
                </c:pt>
                <c:pt idx="31">
                  <c:v>295.47334496980602</c:v>
                </c:pt>
                <c:pt idx="32">
                  <c:v>293.94994860949902</c:v>
                </c:pt>
                <c:pt idx="33">
                  <c:v>295.60706266708598</c:v>
                </c:pt>
                <c:pt idx="34">
                  <c:v>297.54001404471097</c:v>
                </c:pt>
                <c:pt idx="35">
                  <c:v>297.77772465322403</c:v>
                </c:pt>
                <c:pt idx="36">
                  <c:v>298.307206590318</c:v>
                </c:pt>
                <c:pt idx="37">
                  <c:v>295.47719807009702</c:v>
                </c:pt>
                <c:pt idx="38">
                  <c:v>292.60846996545399</c:v>
                </c:pt>
                <c:pt idx="39">
                  <c:v>293.15023609842001</c:v>
                </c:pt>
                <c:pt idx="40">
                  <c:v>296.36010750361299</c:v>
                </c:pt>
                <c:pt idx="41">
                  <c:v>296.56399744891701</c:v>
                </c:pt>
                <c:pt idx="42">
                  <c:v>296.11849144956699</c:v>
                </c:pt>
                <c:pt idx="43">
                  <c:v>293.42064426534</c:v>
                </c:pt>
                <c:pt idx="44">
                  <c:v>296.47346585672699</c:v>
                </c:pt>
                <c:pt idx="45">
                  <c:v>301.13801728647297</c:v>
                </c:pt>
                <c:pt idx="46">
                  <c:v>300.93481112912298</c:v>
                </c:pt>
                <c:pt idx="47">
                  <c:v>301.725123030482</c:v>
                </c:pt>
                <c:pt idx="48">
                  <c:v>300.898994876367</c:v>
                </c:pt>
                <c:pt idx="49">
                  <c:v>302.34356647789701</c:v>
                </c:pt>
                <c:pt idx="50">
                  <c:v>302.95490689267399</c:v>
                </c:pt>
                <c:pt idx="51">
                  <c:v>304.898556996259</c:v>
                </c:pt>
                <c:pt idx="52">
                  <c:v>307.476526189396</c:v>
                </c:pt>
                <c:pt idx="53">
                  <c:v>308.50216014098902</c:v>
                </c:pt>
                <c:pt idx="54">
                  <c:v>311.34242726547097</c:v>
                </c:pt>
                <c:pt idx="55">
                  <c:v>311.17757777048598</c:v>
                </c:pt>
                <c:pt idx="56">
                  <c:v>310.29060333300703</c:v>
                </c:pt>
                <c:pt idx="57">
                  <c:v>308.519488306413</c:v>
                </c:pt>
                <c:pt idx="58">
                  <c:v>307.141084041851</c:v>
                </c:pt>
                <c:pt idx="59">
                  <c:v>307.30551828687101</c:v>
                </c:pt>
                <c:pt idx="60">
                  <c:v>304.38177713945601</c:v>
                </c:pt>
                <c:pt idx="61">
                  <c:v>303.61379184281299</c:v>
                </c:pt>
                <c:pt idx="62">
                  <c:v>306.274335059821</c:v>
                </c:pt>
                <c:pt idx="63">
                  <c:v>306.52915503094403</c:v>
                </c:pt>
                <c:pt idx="64">
                  <c:v>307.276316842347</c:v>
                </c:pt>
                <c:pt idx="65">
                  <c:v>310.45692247512</c:v>
                </c:pt>
              </c:numCache>
            </c:numRef>
          </c:val>
          <c:smooth val="0"/>
          <c:extLst>
            <c:ext xmlns:c16="http://schemas.microsoft.com/office/drawing/2014/chart" uri="{C3380CC4-5D6E-409C-BE32-E72D297353CC}">
              <c16:uniqueId val="{00000001-5276-4ACA-AC34-98106EA67FD5}"/>
            </c:ext>
          </c:extLst>
        </c:ser>
        <c:ser>
          <c:idx val="2"/>
          <c:order val="2"/>
          <c:tx>
            <c:strRef>
              <c:f>Sheet1!$D$1</c:f>
              <c:strCache>
                <c:ptCount val="1"/>
                <c:pt idx="0">
                  <c:v>Annotations</c:v>
                </c:pt>
              </c:strCache>
            </c:strRef>
          </c:tx>
          <c:spPr>
            <a:ln>
              <a:noFill/>
            </a:ln>
          </c:spPr>
          <c:marker>
            <c:symbol val="none"/>
          </c:marker>
          <c:cat>
            <c:numRef>
              <c:f>Sheet1!$A$2:$A$67</c:f>
              <c:numCache>
                <c:formatCode>m/d/yyyy</c:formatCode>
                <c:ptCount val="66"/>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numCache>
            </c:numRef>
          </c:cat>
          <c:val>
            <c:numRef>
              <c:f>Sheet1!$D$2:$D$67</c:f>
              <c:numCache>
                <c:formatCode>#,##0.000</c:formatCode>
                <c:ptCount val="66"/>
                <c:pt idx="1">
                  <c:v>240</c:v>
                </c:pt>
                <c:pt idx="8">
                  <c:v>240</c:v>
                </c:pt>
                <c:pt idx="11">
                  <c:v>240</c:v>
                </c:pt>
                <c:pt idx="13">
                  <c:v>240</c:v>
                </c:pt>
                <c:pt idx="19">
                  <c:v>240</c:v>
                </c:pt>
                <c:pt idx="22">
                  <c:v>240</c:v>
                </c:pt>
                <c:pt idx="25">
                  <c:v>240</c:v>
                </c:pt>
                <c:pt idx="29">
                  <c:v>240</c:v>
                </c:pt>
                <c:pt idx="34">
                  <c:v>240</c:v>
                </c:pt>
                <c:pt idx="35">
                  <c:v>240</c:v>
                </c:pt>
                <c:pt idx="38">
                  <c:v>240</c:v>
                </c:pt>
                <c:pt idx="41">
                  <c:v>240</c:v>
                </c:pt>
                <c:pt idx="47">
                  <c:v>240</c:v>
                </c:pt>
                <c:pt idx="49">
                  <c:v>240</c:v>
                </c:pt>
                <c:pt idx="53">
                  <c:v>240</c:v>
                </c:pt>
                <c:pt idx="55">
                  <c:v>240</c:v>
                </c:pt>
                <c:pt idx="60">
                  <c:v>240</c:v>
                </c:pt>
                <c:pt idx="65">
                  <c:v>240</c:v>
                </c:pt>
              </c:numCache>
            </c:numRef>
          </c:val>
          <c:smooth val="0"/>
          <c:extLst>
            <c:ext xmlns:c16="http://schemas.microsoft.com/office/drawing/2014/chart" uri="{C3380CC4-5D6E-409C-BE32-E72D297353CC}">
              <c16:uniqueId val="{00000002-5276-4ACA-AC34-98106EA67FD5}"/>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320"/>
          <c:min val="28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48932625095372"/>
          <c:y val="0.15287661709403791"/>
          <c:w val="0.78060532072752553"/>
          <c:h val="0.75088613102264834"/>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Sheet1!$B$3:$B$6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0-8E10-4B72-BA87-6BF29802CC41}"/>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Sheet1!$C$3:$C$6</c:f>
              <c:numCache>
                <c:formatCode>0.00;[Red]\-0.00;;</c:formatCode>
                <c:ptCount val="4"/>
                <c:pt idx="0">
                  <c:v>7.58</c:v>
                </c:pt>
                <c:pt idx="1">
                  <c:v>3.25</c:v>
                </c:pt>
                <c:pt idx="2">
                  <c:v>1.71</c:v>
                </c:pt>
                <c:pt idx="3">
                  <c:v>0.24</c:v>
                </c:pt>
              </c:numCache>
            </c:numRef>
          </c:val>
          <c:extLst>
            <c:ext xmlns:c16="http://schemas.microsoft.com/office/drawing/2014/chart" uri="{C3380CC4-5D6E-409C-BE32-E72D297353CC}">
              <c16:uniqueId val="{00000001-8E10-4B72-BA87-6BF29802CC41}"/>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0</c:v>
                </c:pt>
                <c:pt idx="1">
                  <c:v>0</c:v>
                </c:pt>
                <c:pt idx="2">
                  <c:v>0</c:v>
                </c:pt>
              </c:numCache>
            </c:numRef>
          </c:val>
          <c:extLst>
            <c:ext xmlns:c16="http://schemas.microsoft.com/office/drawing/2014/chart" uri="{C3380CC4-5D6E-409C-BE32-E72D297353CC}">
              <c16:uniqueId val="{00000002-8E10-4B72-BA87-6BF29802CC41}"/>
            </c:ext>
          </c:extLst>
        </c:ser>
        <c:ser>
          <c:idx val="3"/>
          <c:order val="3"/>
          <c:tx>
            <c:strRef>
              <c:f>Sheet1!$E$2</c:f>
              <c:strCache>
                <c:ptCount val="1"/>
                <c:pt idx="0">
                  <c:v>US currency</c:v>
                </c:pt>
              </c:strCache>
            </c:strRef>
          </c:tx>
          <c:spPr>
            <a:solidFill>
              <a:schemeClr val="bg1">
                <a:lumMod val="65000"/>
              </a:schemeClr>
            </a:solidFill>
          </c:spPr>
          <c:invertIfNegative val="0"/>
          <c:dLbls>
            <c:dLbl>
              <c:idx val="3"/>
              <c:tx>
                <c:rich>
                  <a:bodyPr/>
                  <a:lstStyle/>
                  <a:p>
                    <a:fld id="{CBA772DB-9E31-43E9-9FFC-12E3B22D54ED}"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879-4DA4-A855-10D7A888DAA8}"/>
                </c:ext>
              </c:extLst>
            </c:dLbl>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6.39</c:v>
                </c:pt>
                <c:pt idx="1">
                  <c:v>2.5299999999999998</c:v>
                </c:pt>
                <c:pt idx="2">
                  <c:v>0.9</c:v>
                </c:pt>
                <c:pt idx="3">
                  <c:v>-0.65</c:v>
                </c:pt>
              </c:numCache>
            </c:numRef>
          </c:val>
          <c:extLst>
            <c:ext xmlns:c16="http://schemas.microsoft.com/office/drawing/2014/chart" uri="{C3380CC4-5D6E-409C-BE32-E72D297353CC}">
              <c16:uniqueId val="{00000003-8E10-4B72-BA87-6BF29802CC41}"/>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9"/>
          <c:min val="-2"/>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5047791552654146"/>
          <c:y val="6.3447741849115844E-3"/>
          <c:w val="0.41014136142747115"/>
          <c:h val="8.105556831614388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04689795722826E-2"/>
          <c:y val="2.6427866525429625E-2"/>
          <c:w val="0.94804956049973155"/>
          <c:h val="0.76735785856924155"/>
        </c:manualLayout>
      </c:layout>
      <c:barChart>
        <c:barDir val="col"/>
        <c:grouping val="clustered"/>
        <c:varyColors val="0"/>
        <c:ser>
          <c:idx val="0"/>
          <c:order val="0"/>
          <c:tx>
            <c:strRef>
              <c:f>CAD!$B$1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1-1FE1-48C0-B00F-E06D4C9171B8}"/>
              </c:ext>
            </c:extLst>
          </c:dPt>
          <c:dPt>
            <c:idx val="12"/>
            <c:invertIfNegative val="0"/>
            <c:bubble3D val="0"/>
            <c:spPr>
              <a:solidFill>
                <a:srgbClr val="35627D"/>
              </a:solidFill>
              <a:ln>
                <a:noFill/>
              </a:ln>
              <a:effectLst/>
            </c:spPr>
            <c:extLst>
              <c:ext xmlns:c16="http://schemas.microsoft.com/office/drawing/2014/chart" uri="{C3380CC4-5D6E-409C-BE32-E72D297353CC}">
                <c16:uniqueId val="{0000000C-8CB1-46D6-9C37-5061C2FFAE1E}"/>
              </c:ext>
            </c:extLst>
          </c:dPt>
          <c:dPt>
            <c:idx val="15"/>
            <c:invertIfNegative val="0"/>
            <c:bubble3D val="0"/>
            <c:spPr>
              <a:solidFill>
                <a:srgbClr val="A6A6A6"/>
              </a:solidFill>
              <a:ln>
                <a:noFill/>
              </a:ln>
              <a:effectLst/>
            </c:spPr>
            <c:extLst>
              <c:ext xmlns:c16="http://schemas.microsoft.com/office/drawing/2014/chart" uri="{C3380CC4-5D6E-409C-BE32-E72D297353CC}">
                <c16:uniqueId val="{0000000A-B2AF-46EF-99D0-3E3B7EA38C31}"/>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7-2FF1-4E7F-93F7-E67688F304FA}"/>
              </c:ext>
            </c:extLst>
          </c:dPt>
          <c:dPt>
            <c:idx val="23"/>
            <c:invertIfNegative val="0"/>
            <c:bubble3D val="0"/>
            <c:spPr>
              <a:solidFill>
                <a:srgbClr val="A6A6A6"/>
              </a:solidFill>
              <a:ln>
                <a:noFill/>
              </a:ln>
              <a:effectLst/>
            </c:spPr>
            <c:extLst>
              <c:ext xmlns:c16="http://schemas.microsoft.com/office/drawing/2014/chart" uri="{C3380CC4-5D6E-409C-BE32-E72D297353CC}">
                <c16:uniqueId val="{00000005-852D-479A-B149-EA3606AC0F13}"/>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1FE1-48C0-B00F-E06D4C9171B8}"/>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09-3AD0-418A-B20B-84682D2DDD42}"/>
              </c:ext>
            </c:extLst>
          </c:dPt>
          <c:cat>
            <c:strRef>
              <c:f>CAD!$A$2:$A$49</c:f>
              <c:strCache>
                <c:ptCount val="48"/>
                <c:pt idx="0">
                  <c:v>Greece</c:v>
                </c:pt>
                <c:pt idx="1">
                  <c:v>Hungary</c:v>
                </c:pt>
                <c:pt idx="2">
                  <c:v>Poland</c:v>
                </c:pt>
                <c:pt idx="3">
                  <c:v>Brazil</c:v>
                </c:pt>
                <c:pt idx="4">
                  <c:v>India</c:v>
                </c:pt>
                <c:pt idx="5">
                  <c:v>Colombia</c:v>
                </c:pt>
                <c:pt idx="6">
                  <c:v>US</c:v>
                </c:pt>
                <c:pt idx="7">
                  <c:v>Saudi Arabia</c:v>
                </c:pt>
                <c:pt idx="8">
                  <c:v>Italy</c:v>
                </c:pt>
                <c:pt idx="9">
                  <c:v>Egypt</c:v>
                </c:pt>
                <c:pt idx="10">
                  <c:v>Peru</c:v>
                </c:pt>
                <c:pt idx="11">
                  <c:v>UAE</c:v>
                </c:pt>
                <c:pt idx="12">
                  <c:v> </c:v>
                </c:pt>
                <c:pt idx="13">
                  <c:v>Japan</c:v>
                </c:pt>
                <c:pt idx="14">
                  <c:v>Mexico</c:v>
                </c:pt>
                <c:pt idx="15">
                  <c:v>Taiwan</c:v>
                </c:pt>
                <c:pt idx="16">
                  <c:v>Spain</c:v>
                </c:pt>
                <c:pt idx="17">
                  <c:v>Ireland</c:v>
                </c:pt>
                <c:pt idx="18">
                  <c:v>Netherlands</c:v>
                </c:pt>
                <c:pt idx="19">
                  <c:v>Korea</c:v>
                </c:pt>
                <c:pt idx="20">
                  <c:v>Chile</c:v>
                </c:pt>
                <c:pt idx="21">
                  <c:v>Switzerland</c:v>
                </c:pt>
                <c:pt idx="22">
                  <c:v>France</c:v>
                </c:pt>
                <c:pt idx="23">
                  <c:v>Canada</c:v>
                </c:pt>
                <c:pt idx="24">
                  <c:v>Germany</c:v>
                </c:pt>
                <c:pt idx="25">
                  <c:v>UK</c:v>
                </c:pt>
                <c:pt idx="26">
                  <c:v>Austria</c:v>
                </c:pt>
                <c:pt idx="27">
                  <c:v>Denmark</c:v>
                </c:pt>
                <c:pt idx="28">
                  <c:v>Indonesia</c:v>
                </c:pt>
                <c:pt idx="29">
                  <c:v>Australia</c:v>
                </c:pt>
                <c:pt idx="30">
                  <c:v>Kuwait</c:v>
                </c:pt>
                <c:pt idx="31">
                  <c:v>Portugal</c:v>
                </c:pt>
                <c:pt idx="32">
                  <c:v>Israel</c:v>
                </c:pt>
                <c:pt idx="33">
                  <c:v>Qatar</c:v>
                </c:pt>
                <c:pt idx="34">
                  <c:v>Philippines</c:v>
                </c:pt>
                <c:pt idx="35">
                  <c:v>Norway</c:v>
                </c:pt>
                <c:pt idx="36">
                  <c:v>New Zealand</c:v>
                </c:pt>
                <c:pt idx="37">
                  <c:v>Sweden</c:v>
                </c:pt>
                <c:pt idx="38">
                  <c:v>Singapore</c:v>
                </c:pt>
                <c:pt idx="39">
                  <c:v>Czech Republic</c:v>
                </c:pt>
                <c:pt idx="40">
                  <c:v>Hong Kong</c:v>
                </c:pt>
                <c:pt idx="41">
                  <c:v>South Africa</c:v>
                </c:pt>
                <c:pt idx="42">
                  <c:v>Belgium</c:v>
                </c:pt>
                <c:pt idx="43">
                  <c:v>Finland</c:v>
                </c:pt>
                <c:pt idx="44">
                  <c:v>Malaysia</c:v>
                </c:pt>
                <c:pt idx="45">
                  <c:v>Thailand</c:v>
                </c:pt>
                <c:pt idx="46">
                  <c:v>China</c:v>
                </c:pt>
                <c:pt idx="47">
                  <c:v>Turkey</c:v>
                </c:pt>
              </c:strCache>
            </c:strRef>
          </c:cat>
          <c:val>
            <c:numRef>
              <c:f>CAD!$B$2:$B$49</c:f>
              <c:numCache>
                <c:formatCode>0.0000</c:formatCode>
                <c:ptCount val="48"/>
                <c:pt idx="0">
                  <c:v>0.24859999999999999</c:v>
                </c:pt>
                <c:pt idx="1">
                  <c:v>0.24370000000000003</c:v>
                </c:pt>
                <c:pt idx="2">
                  <c:v>0.23469999999999999</c:v>
                </c:pt>
                <c:pt idx="3">
                  <c:v>0.21850000000000003</c:v>
                </c:pt>
                <c:pt idx="4">
                  <c:v>0.13420000000000001</c:v>
                </c:pt>
                <c:pt idx="5">
                  <c:v>0.13140000000000002</c:v>
                </c:pt>
                <c:pt idx="6">
                  <c:v>8.3900000000000002E-2</c:v>
                </c:pt>
                <c:pt idx="7">
                  <c:v>7.8899999999999998E-2</c:v>
                </c:pt>
                <c:pt idx="8">
                  <c:v>7.2599999999999998E-2</c:v>
                </c:pt>
                <c:pt idx="9">
                  <c:v>6.88E-2</c:v>
                </c:pt>
                <c:pt idx="10">
                  <c:v>6.4600000000000005E-2</c:v>
                </c:pt>
                <c:pt idx="11">
                  <c:v>6.1600000000000002E-2</c:v>
                </c:pt>
                <c:pt idx="12">
                  <c:v>5.8900000000000001E-2</c:v>
                </c:pt>
                <c:pt idx="13">
                  <c:v>5.4199999999999998E-2</c:v>
                </c:pt>
                <c:pt idx="14">
                  <c:v>5.3899999999999997E-2</c:v>
                </c:pt>
                <c:pt idx="15">
                  <c:v>5.3400000000000003E-2</c:v>
                </c:pt>
                <c:pt idx="16">
                  <c:v>5.2199999999999996E-2</c:v>
                </c:pt>
                <c:pt idx="17">
                  <c:v>4.2699999999999995E-2</c:v>
                </c:pt>
                <c:pt idx="18">
                  <c:v>4.0700000000000007E-2</c:v>
                </c:pt>
                <c:pt idx="19">
                  <c:v>4.02E-2</c:v>
                </c:pt>
                <c:pt idx="20">
                  <c:v>3.8700000000000005E-2</c:v>
                </c:pt>
                <c:pt idx="21">
                  <c:v>3.8300000000000001E-2</c:v>
                </c:pt>
                <c:pt idx="22">
                  <c:v>3.15E-2</c:v>
                </c:pt>
                <c:pt idx="23">
                  <c:v>3.1400000000000004E-2</c:v>
                </c:pt>
                <c:pt idx="24">
                  <c:v>2.5499999999999998E-2</c:v>
                </c:pt>
                <c:pt idx="25">
                  <c:v>2.0800000000000003E-2</c:v>
                </c:pt>
                <c:pt idx="26">
                  <c:v>2.0400000000000001E-2</c:v>
                </c:pt>
                <c:pt idx="27">
                  <c:v>2.0199999999999999E-2</c:v>
                </c:pt>
                <c:pt idx="28">
                  <c:v>1.0900000000000002E-2</c:v>
                </c:pt>
                <c:pt idx="29">
                  <c:v>4.0000000000000001E-3</c:v>
                </c:pt>
                <c:pt idx="30">
                  <c:v>-5.0000000000000001E-4</c:v>
                </c:pt>
                <c:pt idx="31">
                  <c:v>-1.0900000000000002E-2</c:v>
                </c:pt>
                <c:pt idx="32">
                  <c:v>-1.3200000000000002E-2</c:v>
                </c:pt>
                <c:pt idx="33">
                  <c:v>-1.52E-2</c:v>
                </c:pt>
                <c:pt idx="34">
                  <c:v>-1.6500000000000001E-2</c:v>
                </c:pt>
                <c:pt idx="35">
                  <c:v>-1.7899999999999999E-2</c:v>
                </c:pt>
                <c:pt idx="36">
                  <c:v>-2.1800000000000003E-2</c:v>
                </c:pt>
                <c:pt idx="37">
                  <c:v>-2.2799999999999997E-2</c:v>
                </c:pt>
                <c:pt idx="38">
                  <c:v>-4.5400000000000003E-2</c:v>
                </c:pt>
                <c:pt idx="39">
                  <c:v>-4.9700000000000001E-2</c:v>
                </c:pt>
                <c:pt idx="40">
                  <c:v>-5.2199999999999996E-2</c:v>
                </c:pt>
                <c:pt idx="41">
                  <c:v>-5.4400000000000004E-2</c:v>
                </c:pt>
                <c:pt idx="42">
                  <c:v>-5.6600000000000004E-2</c:v>
                </c:pt>
                <c:pt idx="43">
                  <c:v>-7.1400000000000005E-2</c:v>
                </c:pt>
                <c:pt idx="44">
                  <c:v>-7.9600000000000004E-2</c:v>
                </c:pt>
                <c:pt idx="45">
                  <c:v>-9.35E-2</c:v>
                </c:pt>
                <c:pt idx="46">
                  <c:v>-9.8900000000000002E-2</c:v>
                </c:pt>
                <c:pt idx="47">
                  <c:v>-0.1129</c:v>
                </c:pt>
              </c:numCache>
            </c:numRef>
          </c:val>
          <c:extLst>
            <c:ext xmlns:c16="http://schemas.microsoft.com/office/drawing/2014/chart" uri="{C3380CC4-5D6E-409C-BE32-E72D297353CC}">
              <c16:uniqueId val="{00000004-1FE1-48C0-B00F-E06D4C9171B8}"/>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1"/>
        <c:lblAlgn val="r"/>
        <c:lblOffset val="100"/>
        <c:tickLblSkip val="1"/>
        <c:noMultiLvlLbl val="0"/>
      </c:catAx>
      <c:valAx>
        <c:axId val="1712898032"/>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solidFill>
              <a:schemeClr val="bg1">
                <a:lumMod val="75000"/>
              </a:schemeClr>
            </a:solid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8795631140205"/>
          <c:y val="0.16274929432897101"/>
          <c:w val="0.34070796114655005"/>
          <c:h val="0.719691150685278"/>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ECA3-4E7B-82BC-9270FE3BB73A}"/>
              </c:ext>
            </c:extLst>
          </c:dPt>
          <c:dPt>
            <c:idx val="1"/>
            <c:bubble3D val="0"/>
            <c:extLst>
              <c:ext xmlns:c16="http://schemas.microsoft.com/office/drawing/2014/chart" uri="{C3380CC4-5D6E-409C-BE32-E72D297353CC}">
                <c16:uniqueId val="{00000002-ECA3-4E7B-82BC-9270FE3BB73A}"/>
              </c:ext>
            </c:extLst>
          </c:dPt>
          <c:dLbls>
            <c:dLbl>
              <c:idx val="0"/>
              <c:layout>
                <c:manualLayout>
                  <c:x val="1.2161308133536186E-2"/>
                  <c:y val="-0.10671542211957917"/>
                </c:manualLayout>
              </c:layout>
              <c:tx>
                <c:rich>
                  <a:bodyPr anchor="t" anchorCtr="1"/>
                  <a:lstStyle/>
                  <a:p>
                    <a:pPr algn="l">
                      <a:defRPr sz="2800"/>
                    </a:pPr>
                    <a:r>
                      <a:rPr lang="en-US" dirty="0">
                        <a:solidFill>
                          <a:schemeClr val="bg2"/>
                        </a:solidFill>
                      </a:rPr>
                      <a:t>69%</a:t>
                    </a:r>
                  </a:p>
                  <a:p>
                    <a:pPr algn="l">
                      <a:defRPr sz="2800"/>
                    </a:pPr>
                    <a:r>
                      <a:rPr lang="en-US" sz="900" b="1" dirty="0">
                        <a:solidFill>
                          <a:schemeClr val="bg1">
                            <a:lumMod val="50000"/>
                          </a:schemeClr>
                        </a:solidFill>
                      </a:rPr>
                      <a:t>US</a:t>
                    </a:r>
                    <a:br>
                      <a:rPr lang="en-US" sz="900" b="1" dirty="0">
                        <a:solidFill>
                          <a:schemeClr val="bg1">
                            <a:lumMod val="50000"/>
                          </a:schemeClr>
                        </a:solidFill>
                      </a:rPr>
                    </a:br>
                    <a:r>
                      <a:rPr lang="en-US" sz="900" b="0" dirty="0">
                        <a:solidFill>
                          <a:schemeClr val="bg1">
                            <a:lumMod val="50000"/>
                          </a:schemeClr>
                        </a:solidFill>
                      </a:rPr>
                      <a:t>$914 billion</a:t>
                    </a:r>
                    <a:br>
                      <a:rPr lang="en-US" sz="900" b="0" dirty="0">
                        <a:solidFill>
                          <a:schemeClr val="bg1">
                            <a:lumMod val="50000"/>
                          </a:schemeClr>
                        </a:solidFill>
                      </a:rPr>
                    </a:br>
                    <a:r>
                      <a:rPr lang="en-US" sz="900" b="0" dirty="0">
                        <a:solidFill>
                          <a:schemeClr val="bg1">
                            <a:lumMod val="50000"/>
                          </a:schemeClr>
                        </a:solidFill>
                      </a:rPr>
                      <a:t>111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6583104055"/>
                      <c:h val="0.50555573577691504"/>
                    </c:manualLayout>
                  </c15:layout>
                  <c15:showDataLabelsRange val="0"/>
                </c:ext>
                <c:ext xmlns:c16="http://schemas.microsoft.com/office/drawing/2014/chart" uri="{C3380CC4-5D6E-409C-BE32-E72D297353CC}">
                  <c16:uniqueId val="{00000001-ECA3-4E7B-82BC-9270FE3BB73A}"/>
                </c:ext>
              </c:extLst>
            </c:dLbl>
            <c:dLbl>
              <c:idx val="1"/>
              <c:layout>
                <c:manualLayout>
                  <c:x val="2.4289300027269381E-2"/>
                  <c:y val="0"/>
                </c:manualLayout>
              </c:layout>
              <c:tx>
                <c:rich>
                  <a:bodyPr/>
                  <a:lstStyle/>
                  <a:p>
                    <a:pPr algn="l">
                      <a:defRPr sz="2800"/>
                    </a:pPr>
                    <a:r>
                      <a:rPr lang="en-US" dirty="0">
                        <a:solidFill>
                          <a:schemeClr val="accent1"/>
                        </a:solidFill>
                      </a:rPr>
                      <a:t>31%</a:t>
                    </a:r>
                  </a:p>
                  <a:p>
                    <a:pPr algn="l">
                      <a:defRPr sz="2800"/>
                    </a:pPr>
                    <a:r>
                      <a:rPr lang="en-US" sz="900" b="1" dirty="0">
                        <a:solidFill>
                          <a:schemeClr val="bg1">
                            <a:lumMod val="50000"/>
                          </a:schemeClr>
                        </a:solidFill>
                      </a:rPr>
                      <a:t>Global ex US</a:t>
                    </a:r>
                  </a:p>
                  <a:p>
                    <a:pPr algn="l">
                      <a:defRPr sz="2800"/>
                    </a:pPr>
                    <a:r>
                      <a:rPr lang="en-US" sz="900" dirty="0">
                        <a:solidFill>
                          <a:schemeClr val="bg1">
                            <a:lumMod val="50000"/>
                          </a:schemeClr>
                        </a:solidFill>
                      </a:rPr>
                      <a:t>$414 billion</a:t>
                    </a:r>
                    <a:br>
                      <a:rPr lang="en-US" sz="900" dirty="0">
                        <a:solidFill>
                          <a:schemeClr val="bg1">
                            <a:lumMod val="50000"/>
                          </a:schemeClr>
                        </a:solidFill>
                      </a:rPr>
                    </a:br>
                    <a:r>
                      <a:rPr lang="en-US" sz="900" dirty="0">
                        <a:solidFill>
                          <a:schemeClr val="bg1">
                            <a:lumMod val="50000"/>
                          </a:schemeClr>
                        </a:solidFill>
                      </a:rPr>
                      <a:t>294 REITs</a:t>
                    </a:r>
                    <a:br>
                      <a:rPr lang="en-US" sz="900" dirty="0">
                        <a:solidFill>
                          <a:schemeClr val="bg1">
                            <a:lumMod val="50000"/>
                          </a:schemeClr>
                        </a:solidFill>
                      </a:rPr>
                    </a:br>
                    <a:r>
                      <a:rPr lang="en-US" sz="900" dirty="0">
                        <a:solidFill>
                          <a:schemeClr val="bg1">
                            <a:lumMod val="50000"/>
                          </a:schemeClr>
                        </a:solidFill>
                      </a:rPr>
                      <a:t>(25 other</a:t>
                    </a:r>
                    <a:br>
                      <a:rPr lang="en-US" sz="900" dirty="0">
                        <a:solidFill>
                          <a:schemeClr val="bg1">
                            <a:lumMod val="50000"/>
                          </a:schemeClr>
                        </a:solidFill>
                      </a:rPr>
                    </a:b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411681877169041"/>
                      <c:h val="0.63707731294718184"/>
                    </c:manualLayout>
                  </c15:layout>
                  <c15:showDataLabelsRange val="0"/>
                </c:ext>
                <c:ext xmlns:c16="http://schemas.microsoft.com/office/drawing/2014/chart" uri="{C3380CC4-5D6E-409C-BE32-E72D297353CC}">
                  <c16:uniqueId val="{00000002-ECA3-4E7B-82BC-9270FE3BB73A}"/>
                </c:ext>
              </c:extLst>
            </c:dLbl>
            <c:dLbl>
              <c:idx val="2"/>
              <c:delete val="1"/>
              <c:extLst>
                <c:ext xmlns:c15="http://schemas.microsoft.com/office/drawing/2012/chart" uri="{CE6537A1-D6FC-4f65-9D91-7224C49458BB}"/>
                <c:ext xmlns:c16="http://schemas.microsoft.com/office/drawing/2014/chart" uri="{C3380CC4-5D6E-409C-BE32-E72D297353CC}">
                  <c16:uniqueId val="{00000003-ECA3-4E7B-82BC-9270FE3BB73A}"/>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_(* #,##0_);_(* \(#,##0\);_(* "-"_);_(@_)</c:formatCode>
                <c:ptCount val="2"/>
                <c:pt idx="0">
                  <c:v>914362590445.5</c:v>
                </c:pt>
                <c:pt idx="1">
                  <c:v>414288992913.98999</c:v>
                </c:pt>
              </c:numCache>
            </c:numRef>
          </c:val>
          <c:extLst>
            <c:ext xmlns:c16="http://schemas.microsoft.com/office/drawing/2014/chart" uri="{C3380CC4-5D6E-409C-BE32-E72D297353CC}">
              <c16:uniqueId val="{00000004-ECA3-4E7B-82BC-9270FE3BB73A}"/>
            </c:ext>
          </c:extLst>
        </c:ser>
        <c:ser>
          <c:idx val="1"/>
          <c:order val="1"/>
          <c:tx>
            <c:strRef>
              <c:f>Sheet1!$D$1</c:f>
              <c:strCache>
                <c:ptCount val="1"/>
                <c:pt idx="0">
                  <c:v>Market</c:v>
                </c:pt>
              </c:strCache>
            </c:strRef>
          </c:tx>
          <c:cat>
            <c:strRef>
              <c:f>Sheet1!$B$2:$B$3</c:f>
              <c:strCache>
                <c:ptCount val="2"/>
                <c:pt idx="0">
                  <c:v>Dow Jones U.S. Select REIT Index</c:v>
                </c:pt>
                <c:pt idx="1">
                  <c:v>S&amp;P Global Ex-U.S. REIT Index</c:v>
                </c:pt>
              </c:strCache>
            </c:strRef>
          </c:cat>
          <c:val>
            <c:numRef>
              <c:f>Sheet1!$D$2:$D$3</c:f>
              <c:numCache>
                <c:formatCode>_(* #,##0.0_);_(* \(#,##0.0\);_(* "-"?_);_(@_)</c:formatCode>
                <c:ptCount val="2"/>
                <c:pt idx="0">
                  <c:v>0</c:v>
                </c:pt>
                <c:pt idx="1">
                  <c:v>0</c:v>
                </c:pt>
              </c:numCache>
            </c:numRef>
          </c:val>
          <c:extLst>
            <c:ext xmlns:c16="http://schemas.microsoft.com/office/drawing/2014/chart" uri="{C3380CC4-5D6E-409C-BE32-E72D297353CC}">
              <c16:uniqueId val="{00000005-ECA3-4E7B-82BC-9270FE3BB73A}"/>
            </c:ext>
          </c:extLst>
        </c:ser>
        <c:ser>
          <c:idx val="2"/>
          <c:order val="2"/>
          <c:tx>
            <c:strRef>
              <c:f>Sheet1!$E$1</c:f>
              <c:strCache>
                <c:ptCount val="1"/>
                <c:pt idx="0">
                  <c:v>Percent</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0.68818838730733156</c:v>
                </c:pt>
                <c:pt idx="1">
                  <c:v>0.31181161269266844</c:v>
                </c:pt>
              </c:numCache>
            </c:numRef>
          </c:val>
          <c:extLst>
            <c:ext xmlns:c16="http://schemas.microsoft.com/office/drawing/2014/chart" uri="{C3380CC4-5D6E-409C-BE32-E72D297353CC}">
              <c16:uniqueId val="{00000006-ECA3-4E7B-82BC-9270FE3BB73A}"/>
            </c:ext>
          </c:extLst>
        </c:ser>
        <c:ser>
          <c:idx val="3"/>
          <c:order val="3"/>
          <c:tx>
            <c:strRef>
              <c:f>Sheet1!$F$1</c:f>
              <c:strCache>
                <c:ptCount val="1"/>
                <c:pt idx="0">
                  <c:v>$Billion</c:v>
                </c:pt>
              </c:strCache>
            </c:strRef>
          </c:tx>
          <c:cat>
            <c:strRef>
              <c:f>Sheet1!$B$2:$B$3</c:f>
              <c:strCache>
                <c:ptCount val="2"/>
                <c:pt idx="0">
                  <c:v>Dow Jones U.S. Select REIT Index</c:v>
                </c:pt>
                <c:pt idx="1">
                  <c:v>S&amp;P Global Ex-U.S. REIT Index</c:v>
                </c:pt>
              </c:strCache>
            </c:strRef>
          </c:cat>
          <c:val>
            <c:numRef>
              <c:f>Sheet1!$F$2:$F$3</c:f>
              <c:numCache>
                <c:formatCode>_(* #,##0.0_);_(* \(#,##0.0\);_(* "-"?_);_(@_)</c:formatCode>
                <c:ptCount val="2"/>
                <c:pt idx="0">
                  <c:v>914.36259044550002</c:v>
                </c:pt>
                <c:pt idx="1">
                  <c:v>414.28899291399</c:v>
                </c:pt>
              </c:numCache>
            </c:numRef>
          </c:val>
          <c:extLst>
            <c:ext xmlns:c16="http://schemas.microsoft.com/office/drawing/2014/chart" uri="{C3380CC4-5D6E-409C-BE32-E72D297353CC}">
              <c16:uniqueId val="{00000007-ECA3-4E7B-82BC-9270FE3BB73A}"/>
            </c:ext>
          </c:extLst>
        </c:ser>
        <c:ser>
          <c:idx val="4"/>
          <c:order val="4"/>
          <c:tx>
            <c:strRef>
              <c:f>Sheet1!$G$1</c:f>
              <c:strCache>
                <c:ptCount val="1"/>
                <c:pt idx="0">
                  <c:v>Number of Countries</c:v>
                </c:pt>
              </c:strCache>
            </c:strRef>
          </c:tx>
          <c:cat>
            <c:strRef>
              <c:f>Sheet1!$B$2:$B$3</c:f>
              <c:strCache>
                <c:ptCount val="2"/>
                <c:pt idx="0">
                  <c:v>Dow Jones U.S. Select REIT Index</c:v>
                </c:pt>
                <c:pt idx="1">
                  <c:v>S&amp;P Global Ex-U.S. REIT Index</c:v>
                </c:pt>
              </c:strCache>
            </c:strRef>
          </c:cat>
          <c:val>
            <c:numRef>
              <c:f>Sheet1!$G$2:$G$3</c:f>
              <c:numCache>
                <c:formatCode>General</c:formatCode>
                <c:ptCount val="2"/>
                <c:pt idx="0">
                  <c:v>1</c:v>
                </c:pt>
                <c:pt idx="1">
                  <c:v>25</c:v>
                </c:pt>
              </c:numCache>
            </c:numRef>
          </c:val>
          <c:extLst>
            <c:ext xmlns:c16="http://schemas.microsoft.com/office/drawing/2014/chart" uri="{C3380CC4-5D6E-409C-BE32-E72D297353CC}">
              <c16:uniqueId val="{00000008-ECA3-4E7B-82BC-9270FE3BB73A}"/>
            </c:ext>
          </c:extLst>
        </c:ser>
        <c:ser>
          <c:idx val="5"/>
          <c:order val="5"/>
          <c:tx>
            <c:strRef>
              <c:f>Sheet1!$H$1</c:f>
              <c:strCache>
                <c:ptCount val="1"/>
                <c:pt idx="0">
                  <c:v>Number of Holdings</c:v>
                </c:pt>
              </c:strCache>
            </c:strRef>
          </c:tx>
          <c:cat>
            <c:strRef>
              <c:f>Sheet1!$B$2:$B$3</c:f>
              <c:strCache>
                <c:ptCount val="2"/>
                <c:pt idx="0">
                  <c:v>Dow Jones U.S. Select REIT Index</c:v>
                </c:pt>
                <c:pt idx="1">
                  <c:v>S&amp;P Global Ex-U.S. REIT Index</c:v>
                </c:pt>
              </c:strCache>
            </c:strRef>
          </c:cat>
          <c:val>
            <c:numRef>
              <c:f>Sheet1!$H$2:$H$3</c:f>
              <c:numCache>
                <c:formatCode>General</c:formatCode>
                <c:ptCount val="2"/>
                <c:pt idx="0">
                  <c:v>111</c:v>
                </c:pt>
                <c:pt idx="1">
                  <c:v>294</c:v>
                </c:pt>
              </c:numCache>
            </c:numRef>
          </c:val>
          <c:extLst>
            <c:ext xmlns:c16="http://schemas.microsoft.com/office/drawing/2014/chart" uri="{C3380CC4-5D6E-409C-BE32-E72D297353CC}">
              <c16:uniqueId val="{00000009-ECA3-4E7B-82BC-9270FE3BB73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2290046122783"/>
          <c:y val="4.3685026731706898E-2"/>
          <c:w val="0.63763316812278503"/>
          <c:h val="0.92252115705769211"/>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1"/>
              <c:tx>
                <c:rich>
                  <a:bodyPr/>
                  <a:lstStyle/>
                  <a:p>
                    <a:fld id="{37115BB0-EA5E-4839-9DC7-AABE5D624349}"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BC2-41FD-8A3C-0DF5D37614B0}"/>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0</c:v>
                </c:pt>
                <c:pt idx="1">
                  <c:v>-2.98</c:v>
                </c:pt>
              </c:numCache>
            </c:numRef>
          </c:val>
          <c:extLst>
            <c:ext xmlns:c16="http://schemas.microsoft.com/office/drawing/2014/chart" uri="{C3380CC4-5D6E-409C-BE32-E72D297353CC}">
              <c16:uniqueId val="{00000000-753B-4EA0-AA9B-68F841E4D5B7}"/>
            </c:ext>
          </c:extLst>
        </c:ser>
        <c:ser>
          <c:idx val="1"/>
          <c:order val="1"/>
          <c:tx>
            <c:strRef>
              <c:f>Sheet1!$C$1</c:f>
              <c:strCache>
                <c:ptCount val="1"/>
                <c:pt idx="0">
                  <c:v>3 Months
positive</c:v>
                </c:pt>
              </c:strCache>
            </c:strRef>
          </c:tx>
          <c:spPr>
            <a:solidFill>
              <a:schemeClr val="bg1">
                <a:lumMod val="7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2.92</c:v>
                </c:pt>
                <c:pt idx="1">
                  <c:v>0</c:v>
                </c:pt>
              </c:numCache>
            </c:numRef>
          </c:val>
          <c:extLst>
            <c:ext xmlns:c16="http://schemas.microsoft.com/office/drawing/2014/chart" uri="{C3380CC4-5D6E-409C-BE32-E72D297353CC}">
              <c16:uniqueId val="{00000001-753B-4EA0-AA9B-68F841E4D5B7}"/>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111274514644"/>
          <c:y val="7.8360250307606003E-2"/>
          <c:w val="0.58600777905478985"/>
          <c:h val="0.9032863000655108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Live Cattle</c:v>
                </c:pt>
                <c:pt idx="1">
                  <c:v>Soybean Oil</c:v>
                </c:pt>
                <c:pt idx="2">
                  <c:v>Sugar</c:v>
                </c:pt>
                <c:pt idx="3">
                  <c:v>Lean Hogs</c:v>
                </c:pt>
                <c:pt idx="4">
                  <c:v>Soybean</c:v>
                </c:pt>
                <c:pt idx="5">
                  <c:v>Unleaded Gas</c:v>
                </c:pt>
                <c:pt idx="6">
                  <c:v>Natural Gas</c:v>
                </c:pt>
                <c:pt idx="7">
                  <c:v>Cotton</c:v>
                </c:pt>
                <c:pt idx="8">
                  <c:v>Lead</c:v>
                </c:pt>
                <c:pt idx="9">
                  <c:v>Coffee</c:v>
                </c:pt>
                <c:pt idx="10">
                  <c:v>Gold</c:v>
                </c:pt>
                <c:pt idx="11">
                  <c:v>Heating Oil</c:v>
                </c:pt>
                <c:pt idx="12">
                  <c:v>Low Sulphur Gas Oil</c:v>
                </c:pt>
                <c:pt idx="13">
                  <c:v>Brent Crude Oil</c:v>
                </c:pt>
                <c:pt idx="14">
                  <c:v>WTI Crude Oil</c:v>
                </c:pt>
                <c:pt idx="15">
                  <c:v>Silver</c:v>
                </c:pt>
                <c:pt idx="16">
                  <c:v>Kansas Wheat</c:v>
                </c:pt>
                <c:pt idx="17">
                  <c:v>Soybean Meal</c:v>
                </c:pt>
                <c:pt idx="18">
                  <c:v>Copper</c:v>
                </c:pt>
                <c:pt idx="19">
                  <c:v>Wheat</c:v>
                </c:pt>
                <c:pt idx="20">
                  <c:v>Corn</c:v>
                </c:pt>
                <c:pt idx="21">
                  <c:v>Aluminum</c:v>
                </c:pt>
                <c:pt idx="22">
                  <c:v>Nickel</c:v>
                </c:pt>
                <c:pt idx="23">
                  <c:v>Zinc</c:v>
                </c:pt>
              </c:strCache>
            </c:strRef>
          </c:cat>
          <c:val>
            <c:numRef>
              <c:f>Sheet1!$B$2:$B$25</c:f>
              <c:numCache>
                <c:formatCode>#0.00;\-#0.00;</c:formatCode>
                <c:ptCount val="24"/>
                <c:pt idx="0">
                  <c:v>0</c:v>
                </c:pt>
                <c:pt idx="1">
                  <c:v>0</c:v>
                </c:pt>
                <c:pt idx="2">
                  <c:v>0</c:v>
                </c:pt>
                <c:pt idx="3">
                  <c:v>0</c:v>
                </c:pt>
                <c:pt idx="4">
                  <c:v>0</c:v>
                </c:pt>
                <c:pt idx="5">
                  <c:v>0</c:v>
                </c:pt>
                <c:pt idx="6">
                  <c:v>0</c:v>
                </c:pt>
                <c:pt idx="7">
                  <c:v>-0.01</c:v>
                </c:pt>
                <c:pt idx="8">
                  <c:v>-0.14000000000000001</c:v>
                </c:pt>
                <c:pt idx="9">
                  <c:v>-3.74</c:v>
                </c:pt>
                <c:pt idx="10">
                  <c:v>-3.78</c:v>
                </c:pt>
                <c:pt idx="11">
                  <c:v>-4.62</c:v>
                </c:pt>
                <c:pt idx="12">
                  <c:v>-4.78</c:v>
                </c:pt>
                <c:pt idx="13">
                  <c:v>-4.79</c:v>
                </c:pt>
                <c:pt idx="14">
                  <c:v>-6.06</c:v>
                </c:pt>
                <c:pt idx="15">
                  <c:v>-6.37</c:v>
                </c:pt>
                <c:pt idx="16">
                  <c:v>-6.82</c:v>
                </c:pt>
                <c:pt idx="17">
                  <c:v>-7.05</c:v>
                </c:pt>
                <c:pt idx="18">
                  <c:v>-8.48</c:v>
                </c:pt>
                <c:pt idx="19">
                  <c:v>-9.01</c:v>
                </c:pt>
                <c:pt idx="20">
                  <c:v>-11.97</c:v>
                </c:pt>
                <c:pt idx="21">
                  <c:v>-12.19</c:v>
                </c:pt>
                <c:pt idx="22">
                  <c:v>-14.67</c:v>
                </c:pt>
                <c:pt idx="23">
                  <c:v>-18.100000000000001</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Live Cattle</c:v>
                </c:pt>
                <c:pt idx="1">
                  <c:v>Soybean Oil</c:v>
                </c:pt>
                <c:pt idx="2">
                  <c:v>Sugar</c:v>
                </c:pt>
                <c:pt idx="3">
                  <c:v>Lean Hogs</c:v>
                </c:pt>
                <c:pt idx="4">
                  <c:v>Soybean</c:v>
                </c:pt>
                <c:pt idx="5">
                  <c:v>Unleaded Gas</c:v>
                </c:pt>
                <c:pt idx="6">
                  <c:v>Natural Gas</c:v>
                </c:pt>
                <c:pt idx="7">
                  <c:v>Cotton</c:v>
                </c:pt>
                <c:pt idx="8">
                  <c:v>Lead</c:v>
                </c:pt>
                <c:pt idx="9">
                  <c:v>Coffee</c:v>
                </c:pt>
                <c:pt idx="10">
                  <c:v>Gold</c:v>
                </c:pt>
                <c:pt idx="11">
                  <c:v>Heating Oil</c:v>
                </c:pt>
                <c:pt idx="12">
                  <c:v>Low Sulphur Gas Oil</c:v>
                </c:pt>
                <c:pt idx="13">
                  <c:v>Brent Crude Oil</c:v>
                </c:pt>
                <c:pt idx="14">
                  <c:v>WTI Crude Oil</c:v>
                </c:pt>
                <c:pt idx="15">
                  <c:v>Silver</c:v>
                </c:pt>
                <c:pt idx="16">
                  <c:v>Kansas Wheat</c:v>
                </c:pt>
                <c:pt idx="17">
                  <c:v>Soybean Meal</c:v>
                </c:pt>
                <c:pt idx="18">
                  <c:v>Copper</c:v>
                </c:pt>
                <c:pt idx="19">
                  <c:v>Wheat</c:v>
                </c:pt>
                <c:pt idx="20">
                  <c:v>Corn</c:v>
                </c:pt>
                <c:pt idx="21">
                  <c:v>Aluminum</c:v>
                </c:pt>
                <c:pt idx="22">
                  <c:v>Nickel</c:v>
                </c:pt>
                <c:pt idx="23">
                  <c:v>Zinc</c:v>
                </c:pt>
              </c:strCache>
            </c:strRef>
          </c:cat>
          <c:val>
            <c:numRef>
              <c:f>Sheet1!$C$2:$C$25</c:f>
              <c:numCache>
                <c:formatCode>#0.00;\-#0.00;</c:formatCode>
                <c:ptCount val="24"/>
                <c:pt idx="0">
                  <c:v>10.8</c:v>
                </c:pt>
                <c:pt idx="1">
                  <c:v>10.26</c:v>
                </c:pt>
                <c:pt idx="2">
                  <c:v>6.67</c:v>
                </c:pt>
                <c:pt idx="3">
                  <c:v>4.05</c:v>
                </c:pt>
                <c:pt idx="4">
                  <c:v>3.96</c:v>
                </c:pt>
                <c:pt idx="5">
                  <c:v>2.63</c:v>
                </c:pt>
                <c:pt idx="6">
                  <c:v>0.83</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in val="-25"/>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576220131872012E-2"/>
          <c:y val="0.27501021460300396"/>
          <c:w val="0.94572666569926778"/>
          <c:h val="0.4500749235572212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ln>
              <a:noFill/>
            </a:ln>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3.81</c:v>
                </c:pt>
                <c:pt idx="1">
                  <c:v>3.87</c:v>
                </c:pt>
                <c:pt idx="2">
                  <c:v>4.9400000000000004</c:v>
                </c:pt>
                <c:pt idx="3">
                  <c:v>5.65</c:v>
                </c:pt>
              </c:numCache>
            </c:numRef>
          </c:val>
          <c:extLst>
            <c:ext xmlns:c16="http://schemas.microsoft.com/office/drawing/2014/chart" uri="{C3380CC4-5D6E-409C-BE32-E72D297353CC}">
              <c16:uniqueId val="{00000000-B4E7-4EB4-9360-CA65D0AF9917}"/>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rgbClr val="93A37C">
                <a:lumMod val="75000"/>
              </a:srgb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2-B4E7-4EB4-9360-CA65D0AF9917}"/>
              </c:ext>
            </c:extLst>
          </c:dPt>
          <c:dLbls>
            <c:dLbl>
              <c:idx val="1"/>
              <c:layout>
                <c:manualLayout>
                  <c:x val="-1.799423967469016E-9"/>
                  <c:y val="0.12821665483889505"/>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110085734"/>
                      <c:h val="6.9701881809014848E-2"/>
                    </c:manualLayout>
                  </c15:layout>
                </c:ext>
                <c:ext xmlns:c16="http://schemas.microsoft.com/office/drawing/2014/chart" uri="{C3380CC4-5D6E-409C-BE32-E72D297353CC}">
                  <c16:uniqueId val="{00000002-B4E7-4EB4-9360-CA65D0AF9917}"/>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E7-4EB4-9360-CA65D0AF9917}"/>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E7-4EB4-9360-CA65D0AF9917}"/>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3.46</c:v>
                </c:pt>
              </c:numCache>
            </c:numRef>
          </c:val>
          <c:extLst>
            <c:ext xmlns:c16="http://schemas.microsoft.com/office/drawing/2014/chart" uri="{C3380CC4-5D6E-409C-BE32-E72D297353CC}">
              <c16:uniqueId val="{00000005-B4E7-4EB4-9360-CA65D0AF9917}"/>
            </c:ext>
          </c:extLst>
        </c:ser>
        <c:dLbls>
          <c:showLegendKey val="0"/>
          <c:showVal val="0"/>
          <c:showCatName val="0"/>
          <c:showSerName val="0"/>
          <c:showPercent val="0"/>
          <c:showBubbleSize val="0"/>
        </c:dLbls>
        <c:gapWidth val="25"/>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6/30/2023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1.6110496077834172E-2"/>
                  <c:y val="-2.682159265437983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5.43</c:v>
                </c:pt>
                <c:pt idx="1">
                  <c:v>5.47</c:v>
                </c:pt>
                <c:pt idx="2">
                  <c:v>5.4</c:v>
                </c:pt>
                <c:pt idx="3">
                  <c:v>4.87</c:v>
                </c:pt>
                <c:pt idx="4">
                  <c:v>4.49</c:v>
                </c:pt>
                <c:pt idx="5">
                  <c:v>4.13</c:v>
                </c:pt>
                <c:pt idx="6">
                  <c:v>3.81</c:v>
                </c:pt>
                <c:pt idx="7">
                  <c:v>3.85</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3/31/2023</c:v>
                </c:pt>
              </c:strCache>
            </c:strRef>
          </c:tx>
          <c:spPr>
            <a:ln>
              <a:solidFill>
                <a:srgbClr val="437189"/>
              </a:solidFill>
            </a:ln>
          </c:spPr>
          <c:marker>
            <c:symbol val="none"/>
          </c:marker>
          <c:dLbls>
            <c:dLbl>
              <c:idx val="7"/>
              <c:layout>
                <c:manualLayout>
                  <c:x val="-1.4768415071381383E-2"/>
                  <c:y val="7.4074349909967162E-3"/>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4.8499999999999996</c:v>
                </c:pt>
                <c:pt idx="1">
                  <c:v>4.9400000000000004</c:v>
                </c:pt>
                <c:pt idx="2">
                  <c:v>4.6399999999999997</c:v>
                </c:pt>
                <c:pt idx="3">
                  <c:v>4.0599999999999996</c:v>
                </c:pt>
                <c:pt idx="4">
                  <c:v>3.81</c:v>
                </c:pt>
                <c:pt idx="5">
                  <c:v>3.6</c:v>
                </c:pt>
                <c:pt idx="6">
                  <c:v>3.48</c:v>
                </c:pt>
                <c:pt idx="7">
                  <c:v>3.67</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6/30/2022</c:v>
                </c:pt>
              </c:strCache>
            </c:strRef>
          </c:tx>
          <c:spPr>
            <a:ln>
              <a:solidFill>
                <a:srgbClr val="93A37C"/>
              </a:solidFill>
            </a:ln>
          </c:spPr>
          <c:marker>
            <c:symbol val="none"/>
          </c:marker>
          <c:dLbls>
            <c:dLbl>
              <c:idx val="7"/>
              <c:layout>
                <c:manualLayout>
                  <c:x val="-1.9299350854625752E-2"/>
                  <c:y val="8.5316041732867286E-4"/>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1.72</c:v>
                </c:pt>
                <c:pt idx="1">
                  <c:v>2.5099999999999998</c:v>
                </c:pt>
                <c:pt idx="2">
                  <c:v>2.8</c:v>
                </c:pt>
                <c:pt idx="3">
                  <c:v>2.92</c:v>
                </c:pt>
                <c:pt idx="4">
                  <c:v>2.99</c:v>
                </c:pt>
                <c:pt idx="5">
                  <c:v>3.01</c:v>
                </c:pt>
                <c:pt idx="6">
                  <c:v>2.98</c:v>
                </c:pt>
                <c:pt idx="7">
                  <c:v>3.14</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89730478053262"/>
          <c:y val="0.11110122906323457"/>
          <c:w val="0.62566031284725199"/>
          <c:h val="0.62350319914829933"/>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1.7269952685750069E-2"/>
                  <c:y val="-1.480956634938705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6.7352744310575627E-2"/>
                    </c:manualLayout>
                  </c15:layout>
                </c:ext>
                <c:ext xmlns:c16="http://schemas.microsoft.com/office/drawing/2014/chart" uri="{C3380CC4-5D6E-409C-BE32-E72D297353CC}">
                  <c16:uniqueId val="{00000000-0DAB-4DE8-B1EE-D5F9668BAC54}"/>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4.33</c:v>
                </c:pt>
                <c:pt idx="1">
                  <c:v>4.1479999999999997</c:v>
                </c:pt>
                <c:pt idx="2">
                  <c:v>4.0439999999999996</c:v>
                </c:pt>
                <c:pt idx="3">
                  <c:v>4</c:v>
                </c:pt>
                <c:pt idx="4">
                  <c:v>3.98</c:v>
                </c:pt>
                <c:pt idx="5">
                  <c:v>3.9750000000000001</c:v>
                </c:pt>
                <c:pt idx="6">
                  <c:v>3.9809999999999999</c:v>
                </c:pt>
                <c:pt idx="7">
                  <c:v>3.996</c:v>
                </c:pt>
                <c:pt idx="8">
                  <c:v>4.0170000000000003</c:v>
                </c:pt>
                <c:pt idx="9">
                  <c:v>4.0430000000000001</c:v>
                </c:pt>
                <c:pt idx="10">
                  <c:v>4.0720000000000001</c:v>
                </c:pt>
                <c:pt idx="11">
                  <c:v>4.1029999999999998</c:v>
                </c:pt>
                <c:pt idx="12">
                  <c:v>4.1349999999999998</c:v>
                </c:pt>
                <c:pt idx="13">
                  <c:v>4.1669999999999998</c:v>
                </c:pt>
                <c:pt idx="14">
                  <c:v>4.1989999999999998</c:v>
                </c:pt>
                <c:pt idx="15">
                  <c:v>4.2290000000000001</c:v>
                </c:pt>
                <c:pt idx="16">
                  <c:v>4.2560000000000002</c:v>
                </c:pt>
                <c:pt idx="17">
                  <c:v>4.2809999999999997</c:v>
                </c:pt>
                <c:pt idx="18">
                  <c:v>4.3040000000000003</c:v>
                </c:pt>
                <c:pt idx="19">
                  <c:v>4.3220000000000001</c:v>
                </c:pt>
                <c:pt idx="20">
                  <c:v>4.3380000000000001</c:v>
                </c:pt>
                <c:pt idx="21">
                  <c:v>4.3490000000000002</c:v>
                </c:pt>
                <c:pt idx="22">
                  <c:v>4.3550000000000004</c:v>
                </c:pt>
                <c:pt idx="23">
                  <c:v>4.3579999999999997</c:v>
                </c:pt>
                <c:pt idx="24">
                  <c:v>4.3559999999999999</c:v>
                </c:pt>
                <c:pt idx="25">
                  <c:v>4.3490000000000002</c:v>
                </c:pt>
                <c:pt idx="26">
                  <c:v>4.3380000000000001</c:v>
                </c:pt>
                <c:pt idx="27">
                  <c:v>4.3220000000000001</c:v>
                </c:pt>
                <c:pt idx="28">
                  <c:v>4.3220000000000001</c:v>
                </c:pt>
                <c:pt idx="29">
                  <c:v>4.3220000000000001</c:v>
                </c:pt>
              </c:numCache>
            </c:numRef>
          </c:val>
          <c:smooth val="0"/>
          <c:extLst>
            <c:ext xmlns:c16="http://schemas.microsoft.com/office/drawing/2014/chart" uri="{C3380CC4-5D6E-409C-BE32-E72D297353CC}">
              <c16:uniqueId val="{00000001-0DAB-4DE8-B1EE-D5F9668BAC54}"/>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7301964806779195E-2"/>
                  <c:y val="1.2154918888150991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4076685523104"/>
                      <c:h val="5.89859437751004E-2"/>
                    </c:manualLayout>
                  </c15:layout>
                </c:ext>
                <c:ext xmlns:c16="http://schemas.microsoft.com/office/drawing/2014/chart" uri="{C3380CC4-5D6E-409C-BE32-E72D297353CC}">
                  <c16:uniqueId val="{00000002-0DAB-4DE8-B1EE-D5F9668BAC54}"/>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3.141</c:v>
                </c:pt>
                <c:pt idx="1">
                  <c:v>2.9769999999999999</c:v>
                </c:pt>
                <c:pt idx="2">
                  <c:v>2.9790000000000001</c:v>
                </c:pt>
                <c:pt idx="3">
                  <c:v>3.012</c:v>
                </c:pt>
                <c:pt idx="4">
                  <c:v>3.0539999999999998</c:v>
                </c:pt>
                <c:pt idx="5">
                  <c:v>3.1019999999999999</c:v>
                </c:pt>
                <c:pt idx="6">
                  <c:v>3.1539999999999999</c:v>
                </c:pt>
                <c:pt idx="7">
                  <c:v>3.2080000000000002</c:v>
                </c:pt>
                <c:pt idx="8">
                  <c:v>3.2639999999999998</c:v>
                </c:pt>
                <c:pt idx="9">
                  <c:v>3.32</c:v>
                </c:pt>
                <c:pt idx="10">
                  <c:v>3.3759999999999999</c:v>
                </c:pt>
                <c:pt idx="11">
                  <c:v>3.43</c:v>
                </c:pt>
                <c:pt idx="12">
                  <c:v>3.4830000000000001</c:v>
                </c:pt>
                <c:pt idx="13">
                  <c:v>3.532</c:v>
                </c:pt>
                <c:pt idx="14">
                  <c:v>3.5790000000000002</c:v>
                </c:pt>
                <c:pt idx="15">
                  <c:v>3.6219999999999999</c:v>
                </c:pt>
                <c:pt idx="16">
                  <c:v>3.66</c:v>
                </c:pt>
                <c:pt idx="17">
                  <c:v>3.6949999999999998</c:v>
                </c:pt>
                <c:pt idx="18">
                  <c:v>3.7250000000000001</c:v>
                </c:pt>
                <c:pt idx="19">
                  <c:v>3.7509999999999999</c:v>
                </c:pt>
                <c:pt idx="20">
                  <c:v>3.7719999999999998</c:v>
                </c:pt>
                <c:pt idx="21">
                  <c:v>3.7879999999999998</c:v>
                </c:pt>
                <c:pt idx="22">
                  <c:v>3.7989999999999999</c:v>
                </c:pt>
                <c:pt idx="23">
                  <c:v>3.8039999999999998</c:v>
                </c:pt>
                <c:pt idx="24">
                  <c:v>3.8050000000000002</c:v>
                </c:pt>
                <c:pt idx="25">
                  <c:v>3.8010000000000002</c:v>
                </c:pt>
                <c:pt idx="26">
                  <c:v>3.7909999999999999</c:v>
                </c:pt>
                <c:pt idx="27">
                  <c:v>3.7770000000000001</c:v>
                </c:pt>
                <c:pt idx="28">
                  <c:v>3.7730000000000001</c:v>
                </c:pt>
                <c:pt idx="29">
                  <c:v>3.7730000000000001</c:v>
                </c:pt>
              </c:numCache>
            </c:numRef>
          </c:val>
          <c:smooth val="0"/>
          <c:extLst>
            <c:ext xmlns:c16="http://schemas.microsoft.com/office/drawing/2014/chart" uri="{C3380CC4-5D6E-409C-BE32-E72D297353CC}">
              <c16:uniqueId val="{00000003-0DAB-4DE8-B1EE-D5F9668BAC5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4425969037072046"/>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0.11110122906323457"/>
          <c:w val="0.62609887685479526"/>
          <c:h val="0.62350319914829933"/>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1.26402770340792E-2"/>
                  <c:y val="-3.0413319946452477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9C8C-4E97-9595-AC1CFDDDE06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4.9390000000000001</c:v>
                </c:pt>
                <c:pt idx="1">
                  <c:v>4.4450000000000003</c:v>
                </c:pt>
                <c:pt idx="2">
                  <c:v>4.0629999999999997</c:v>
                </c:pt>
                <c:pt idx="3">
                  <c:v>3.786</c:v>
                </c:pt>
                <c:pt idx="4">
                  <c:v>3.593</c:v>
                </c:pt>
                <c:pt idx="5">
                  <c:v>3.464</c:v>
                </c:pt>
                <c:pt idx="6">
                  <c:v>3.3809999999999998</c:v>
                </c:pt>
                <c:pt idx="7">
                  <c:v>3.3290000000000002</c:v>
                </c:pt>
                <c:pt idx="8">
                  <c:v>3.2989999999999999</c:v>
                </c:pt>
                <c:pt idx="9">
                  <c:v>3.2829999999999999</c:v>
                </c:pt>
                <c:pt idx="10">
                  <c:v>3.274</c:v>
                </c:pt>
                <c:pt idx="11">
                  <c:v>3.27</c:v>
                </c:pt>
                <c:pt idx="12">
                  <c:v>3.266</c:v>
                </c:pt>
                <c:pt idx="13">
                  <c:v>3.262</c:v>
                </c:pt>
                <c:pt idx="14">
                  <c:v>3.2559999999999998</c:v>
                </c:pt>
                <c:pt idx="15">
                  <c:v>3.2490000000000001</c:v>
                </c:pt>
                <c:pt idx="16">
                  <c:v>3.24</c:v>
                </c:pt>
                <c:pt idx="17">
                  <c:v>3.23</c:v>
                </c:pt>
                <c:pt idx="18">
                  <c:v>3.218</c:v>
                </c:pt>
                <c:pt idx="19">
                  <c:v>3.206</c:v>
                </c:pt>
                <c:pt idx="20">
                  <c:v>3.194</c:v>
                </c:pt>
                <c:pt idx="21">
                  <c:v>3.1819999999999999</c:v>
                </c:pt>
                <c:pt idx="22">
                  <c:v>3.1709999999999998</c:v>
                </c:pt>
                <c:pt idx="23">
                  <c:v>3.16</c:v>
                </c:pt>
                <c:pt idx="24">
                  <c:v>3.15</c:v>
                </c:pt>
                <c:pt idx="25">
                  <c:v>3.141</c:v>
                </c:pt>
                <c:pt idx="26">
                  <c:v>3.1339999999999999</c:v>
                </c:pt>
                <c:pt idx="27">
                  <c:v>3.1269999999999998</c:v>
                </c:pt>
                <c:pt idx="28">
                  <c:v>3.1219999999999999</c:v>
                </c:pt>
                <c:pt idx="29">
                  <c:v>3.1179999999999999</c:v>
                </c:pt>
              </c:numCache>
            </c:numRef>
          </c:val>
          <c:smooth val="0"/>
          <c:extLst>
            <c:ext xmlns:c16="http://schemas.microsoft.com/office/drawing/2014/chart" uri="{C3380CC4-5D6E-409C-BE32-E72D297353CC}">
              <c16:uniqueId val="{00000001-9C8C-4E97-9595-AC1CFDDDE062}"/>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65880723797315E-7"/>
                  <c:y val="2.510073100802155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0596812303306927"/>
                      <c:h val="9.2453145917001323E-2"/>
                    </c:manualLayout>
                  </c15:layout>
                </c:ext>
                <c:ext xmlns:c16="http://schemas.microsoft.com/office/drawing/2014/chart" uri="{C3380CC4-5D6E-409C-BE32-E72D297353CC}">
                  <c16:uniqueId val="{00000002-9C8C-4E97-9595-AC1CFDDDE06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4.218</c:v>
                </c:pt>
                <c:pt idx="1">
                  <c:v>3.7</c:v>
                </c:pt>
                <c:pt idx="2">
                  <c:v>3.3460000000000001</c:v>
                </c:pt>
                <c:pt idx="3">
                  <c:v>3.1070000000000002</c:v>
                </c:pt>
                <c:pt idx="4">
                  <c:v>2.96</c:v>
                </c:pt>
                <c:pt idx="5">
                  <c:v>2.8820000000000001</c:v>
                </c:pt>
                <c:pt idx="6">
                  <c:v>2.8540000000000001</c:v>
                </c:pt>
                <c:pt idx="7">
                  <c:v>2.8580000000000001</c:v>
                </c:pt>
                <c:pt idx="8">
                  <c:v>2.8839999999999999</c:v>
                </c:pt>
                <c:pt idx="9">
                  <c:v>2.92</c:v>
                </c:pt>
                <c:pt idx="10">
                  <c:v>2.96</c:v>
                </c:pt>
                <c:pt idx="11">
                  <c:v>2.9990000000000001</c:v>
                </c:pt>
                <c:pt idx="12">
                  <c:v>3.0350000000000001</c:v>
                </c:pt>
                <c:pt idx="13">
                  <c:v>3.0640000000000001</c:v>
                </c:pt>
                <c:pt idx="14">
                  <c:v>3.0870000000000002</c:v>
                </c:pt>
                <c:pt idx="15">
                  <c:v>3.1040000000000001</c:v>
                </c:pt>
                <c:pt idx="16">
                  <c:v>3.1139999999999999</c:v>
                </c:pt>
                <c:pt idx="17">
                  <c:v>3.1190000000000002</c:v>
                </c:pt>
                <c:pt idx="18">
                  <c:v>3.12</c:v>
                </c:pt>
                <c:pt idx="19">
                  <c:v>3.117</c:v>
                </c:pt>
                <c:pt idx="20">
                  <c:v>3.1120000000000001</c:v>
                </c:pt>
                <c:pt idx="21">
                  <c:v>3.105</c:v>
                </c:pt>
                <c:pt idx="22">
                  <c:v>3.097</c:v>
                </c:pt>
                <c:pt idx="23">
                  <c:v>3.089</c:v>
                </c:pt>
                <c:pt idx="24">
                  <c:v>3.0819999999999999</c:v>
                </c:pt>
                <c:pt idx="25">
                  <c:v>3.0750000000000002</c:v>
                </c:pt>
                <c:pt idx="26">
                  <c:v>3.069</c:v>
                </c:pt>
                <c:pt idx="27">
                  <c:v>3.0640000000000001</c:v>
                </c:pt>
                <c:pt idx="28">
                  <c:v>3.06</c:v>
                </c:pt>
                <c:pt idx="29">
                  <c:v>3.0569999999999999</c:v>
                </c:pt>
              </c:numCache>
            </c:numRef>
          </c:val>
          <c:smooth val="0"/>
          <c:extLst>
            <c:ext xmlns:c16="http://schemas.microsoft.com/office/drawing/2014/chart" uri="{C3380CC4-5D6E-409C-BE32-E72D297353CC}">
              <c16:uniqueId val="{00000003-9C8C-4E97-9595-AC1CFDDDE062}"/>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5720589181790013"/>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3417467441882114"/>
          <c:h val="0.64023680021924967"/>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1.3133207608436E-2"/>
                  <c:y val="2.284070665865554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FFC-4699-AAEC-88C039C9595C}"/>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-0.125</c:v>
                </c:pt>
                <c:pt idx="1">
                  <c:v>-7.4999999999999997E-2</c:v>
                </c:pt>
                <c:pt idx="2">
                  <c:v>-7.1999999999999995E-2</c:v>
                </c:pt>
                <c:pt idx="3">
                  <c:v>-2.5000000000000001E-2</c:v>
                </c:pt>
                <c:pt idx="4">
                  <c:v>6.8000000000000005E-2</c:v>
                </c:pt>
                <c:pt idx="5">
                  <c:v>0.123</c:v>
                </c:pt>
                <c:pt idx="6">
                  <c:v>0.187</c:v>
                </c:pt>
                <c:pt idx="7">
                  <c:v>0.27100000000000002</c:v>
                </c:pt>
                <c:pt idx="8">
                  <c:v>0.35699999999999998</c:v>
                </c:pt>
                <c:pt idx="9">
                  <c:v>0.438</c:v>
                </c:pt>
                <c:pt idx="10">
                  <c:v>0.51700000000000002</c:v>
                </c:pt>
                <c:pt idx="11">
                  <c:v>0.59099999999999997</c:v>
                </c:pt>
                <c:pt idx="12">
                  <c:v>0.66</c:v>
                </c:pt>
                <c:pt idx="13">
                  <c:v>0.72299999999999998</c:v>
                </c:pt>
                <c:pt idx="14">
                  <c:v>0.78100000000000003</c:v>
                </c:pt>
                <c:pt idx="15">
                  <c:v>0.83399999999999996</c:v>
                </c:pt>
                <c:pt idx="16">
                  <c:v>0.88300000000000001</c:v>
                </c:pt>
                <c:pt idx="17">
                  <c:v>0.92900000000000005</c:v>
                </c:pt>
                <c:pt idx="18">
                  <c:v>0.97099999999999997</c:v>
                </c:pt>
                <c:pt idx="19">
                  <c:v>1.0109999999999999</c:v>
                </c:pt>
                <c:pt idx="20">
                  <c:v>1.048</c:v>
                </c:pt>
                <c:pt idx="21">
                  <c:v>1.083</c:v>
                </c:pt>
                <c:pt idx="22">
                  <c:v>1.115</c:v>
                </c:pt>
                <c:pt idx="23">
                  <c:v>1.1439999999999999</c:v>
                </c:pt>
                <c:pt idx="24">
                  <c:v>1.17</c:v>
                </c:pt>
                <c:pt idx="25">
                  <c:v>1.194</c:v>
                </c:pt>
                <c:pt idx="26">
                  <c:v>1.214</c:v>
                </c:pt>
                <c:pt idx="27">
                  <c:v>1.2310000000000001</c:v>
                </c:pt>
                <c:pt idx="28">
                  <c:v>1.246</c:v>
                </c:pt>
                <c:pt idx="29">
                  <c:v>1.258</c:v>
                </c:pt>
              </c:numCache>
            </c:numRef>
          </c:val>
          <c:smooth val="0"/>
          <c:extLst>
            <c:ext xmlns:c16="http://schemas.microsoft.com/office/drawing/2014/chart" uri="{C3380CC4-5D6E-409C-BE32-E72D297353CC}">
              <c16:uniqueId val="{00000001-1FFC-4699-AAEC-88C039C9595C}"/>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3133207608436E-2"/>
                  <c:y val="-4.641400246655922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FFC-4699-AAEC-88C039C95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-0.115</c:v>
                </c:pt>
                <c:pt idx="1">
                  <c:v>-8.6999999999999994E-2</c:v>
                </c:pt>
                <c:pt idx="2">
                  <c:v>-5.5E-2</c:v>
                </c:pt>
                <c:pt idx="3">
                  <c:v>2.3E-2</c:v>
                </c:pt>
                <c:pt idx="4">
                  <c:v>9.8000000000000004E-2</c:v>
                </c:pt>
                <c:pt idx="5">
                  <c:v>0.14799999999999999</c:v>
                </c:pt>
                <c:pt idx="6">
                  <c:v>0.216</c:v>
                </c:pt>
                <c:pt idx="7">
                  <c:v>0.314</c:v>
                </c:pt>
                <c:pt idx="8">
                  <c:v>0.36499999999999999</c:v>
                </c:pt>
                <c:pt idx="9">
                  <c:v>0.45600000000000002</c:v>
                </c:pt>
                <c:pt idx="10">
                  <c:v>0.53400000000000003</c:v>
                </c:pt>
                <c:pt idx="11">
                  <c:v>0.60899999999999999</c:v>
                </c:pt>
                <c:pt idx="12">
                  <c:v>0.67900000000000005</c:v>
                </c:pt>
                <c:pt idx="13">
                  <c:v>0.745</c:v>
                </c:pt>
                <c:pt idx="14">
                  <c:v>0.80600000000000005</c:v>
                </c:pt>
                <c:pt idx="15">
                  <c:v>0.86199999999999999</c:v>
                </c:pt>
                <c:pt idx="16">
                  <c:v>0.91300000000000003</c:v>
                </c:pt>
                <c:pt idx="17">
                  <c:v>0.96099999999999997</c:v>
                </c:pt>
                <c:pt idx="18">
                  <c:v>1.004</c:v>
                </c:pt>
                <c:pt idx="19">
                  <c:v>1.044</c:v>
                </c:pt>
                <c:pt idx="20">
                  <c:v>1.081</c:v>
                </c:pt>
                <c:pt idx="21">
                  <c:v>1.1140000000000001</c:v>
                </c:pt>
                <c:pt idx="22">
                  <c:v>1.1439999999999999</c:v>
                </c:pt>
                <c:pt idx="23">
                  <c:v>1.171</c:v>
                </c:pt>
                <c:pt idx="24">
                  <c:v>1.1950000000000001</c:v>
                </c:pt>
                <c:pt idx="25">
                  <c:v>1.216</c:v>
                </c:pt>
                <c:pt idx="26">
                  <c:v>1.234</c:v>
                </c:pt>
                <c:pt idx="27">
                  <c:v>1.2490000000000001</c:v>
                </c:pt>
                <c:pt idx="28">
                  <c:v>1.2609999999999999</c:v>
                </c:pt>
                <c:pt idx="29">
                  <c:v>1.2709999999999999</c:v>
                </c:pt>
              </c:numCache>
            </c:numRef>
          </c:val>
          <c:smooth val="0"/>
          <c:extLst>
            <c:ext xmlns:c16="http://schemas.microsoft.com/office/drawing/2014/chart" uri="{C3380CC4-5D6E-409C-BE32-E72D297353CC}">
              <c16:uniqueId val="{00000003-1FFC-4699-AAEC-88C039C95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092639785070402"/>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20743320102397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1C90-464E-8251-B838E7F4EA44}"/>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Sheet1!$B$2:$B$263</c:f>
              <c:numCache>
                <c:formatCode>_(* #,##0.000_);_(* \(#,##0.000\);_(* "-"??_);_(@_)</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formatCode="_(* #,##0.00_);_(* \(#,##0.00\);_(* &quot;-&quot;??_);_(@_)">
                  <c:v>271.92682331058199</c:v>
                </c:pt>
                <c:pt idx="126" formatCode="_(* #,##0.00_);_(* \(#,##0.00\);_(* &quot;-&quot;??_);_(@_)">
                  <c:v>272.56079405030198</c:v>
                </c:pt>
                <c:pt idx="127" formatCode="_(* #,##0.00_);_(* \(#,##0.00\);_(* &quot;-&quot;??_);_(@_)">
                  <c:v>272.64266199125501</c:v>
                </c:pt>
                <c:pt idx="128" formatCode="_(* #,##0.00_);_(* \(#,##0.00\);_(* &quot;-&quot;??_);_(@_)">
                  <c:v>272.32371577163599</c:v>
                </c:pt>
                <c:pt idx="129" formatCode="_(* #,##0.00_);_(* \(#,##0.00\);_(* &quot;-&quot;??_);_(@_)">
                  <c:v>269.99394828512101</c:v>
                </c:pt>
                <c:pt idx="130" formatCode="_(* #,##0.00_);_(* \(#,##0.00\);_(* &quot;-&quot;??_);_(@_)">
                  <c:v>273.37877420774902</c:v>
                </c:pt>
                <c:pt idx="131" formatCode="_(* #,##0.00_);_(* \(#,##0.00\);_(* &quot;-&quot;??_);_(@_)">
                  <c:v>272.48745937453799</c:v>
                </c:pt>
                <c:pt idx="132" formatCode="_(* #,##0.00_);_(* \(#,##0.00\);_(* &quot;-&quot;??_);_(@_)">
                  <c:v>272.91092017295301</c:v>
                </c:pt>
                <c:pt idx="133" formatCode="_(* #,##0.00_);_(* \(#,##0.00\);_(* &quot;-&quot;??_);_(@_)">
                  <c:v>272.53605404499598</c:v>
                </c:pt>
                <c:pt idx="134" formatCode="_(* #,##0.00_);_(* \(#,##0.00\);_(* &quot;-&quot;??_);_(@_)">
                  <c:v>275.09444122938697</c:v>
                </c:pt>
                <c:pt idx="135" formatCode="_(* #,##0.00_);_(* \(#,##0.00\);_(* &quot;-&quot;??_);_(@_)">
                  <c:v>272.67501984052302</c:v>
                </c:pt>
                <c:pt idx="136" formatCode="_(* #,##0.00_);_(* \(#,##0.00\);_(* &quot;-&quot;??_);_(@_)">
                  <c:v>277.94592439192701</c:v>
                </c:pt>
                <c:pt idx="137" formatCode="_(* #,##0.00_);_(* \(#,##0.00\);_(* &quot;-&quot;??_);_(@_)">
                  <c:v>280.01790936329297</c:v>
                </c:pt>
                <c:pt idx="138" formatCode="_(* #,##0.00_);_(* \(#,##0.00\);_(* &quot;-&quot;??_);_(@_)">
                  <c:v>280.78228351907501</c:v>
                </c:pt>
                <c:pt idx="139" formatCode="_(* #,##0.00_);_(* \(#,##0.00\);_(* &quot;-&quot;??_);_(@_)">
                  <c:v>283.62254720927001</c:v>
                </c:pt>
                <c:pt idx="140" formatCode="_(* #,##0.00_);_(* \(#,##0.00\);_(* &quot;-&quot;??_);_(@_)">
                  <c:v>285.48388325298498</c:v>
                </c:pt>
                <c:pt idx="141" formatCode="_(* #,##0.00_);_(* \(#,##0.00\);_(* &quot;-&quot;??_);_(@_)">
                  <c:v>287.310301310775</c:v>
                </c:pt>
                <c:pt idx="142" formatCode="_(* #,##0.00_);_(* \(#,##0.00\);_(* &quot;-&quot;??_);_(@_)">
                  <c:v>287.36389956464302</c:v>
                </c:pt>
                <c:pt idx="143" formatCode="_(* #,##0.00_);_(* \(#,##0.00\);_(* &quot;-&quot;??_);_(@_)">
                  <c:v>287.30431448765</c:v>
                </c:pt>
                <c:pt idx="144" formatCode="_(* #,##0.00_);_(* \(#,##0.00\);_(* &quot;-&quot;??_);_(@_)">
                  <c:v>285.26075446697303</c:v>
                </c:pt>
                <c:pt idx="145" formatCode="_(* #,##0.00_);_(* \(#,##0.00\);_(* &quot;-&quot;??_);_(@_)">
                  <c:v>282.585472395534</c:v>
                </c:pt>
                <c:pt idx="146" formatCode="_(* #,##0.00_);_(* \(#,##0.00\);_(* &quot;-&quot;??_);_(@_)">
                  <c:v>286.58123462055897</c:v>
                </c:pt>
                <c:pt idx="147" formatCode="_(* #,##0.00_);_(* \(#,##0.00\);_(* &quot;-&quot;??_);_(@_)">
                  <c:v>289.41696570955003</c:v>
                </c:pt>
                <c:pt idx="148" formatCode="_(* #,##0.00_);_(* \(#,##0.00\);_(* &quot;-&quot;??_);_(@_)">
                  <c:v>289.52981444927701</c:v>
                </c:pt>
                <c:pt idx="149" formatCode="_(* #,##0.00_);_(* \(#,##0.00\);_(* &quot;-&quot;??_);_(@_)">
                  <c:v>289.67397861108998</c:v>
                </c:pt>
                <c:pt idx="150" formatCode="_(* #,##0.00_);_(* \(#,##0.00\);_(* &quot;-&quot;??_);_(@_)">
                  <c:v>291.98320316905398</c:v>
                </c:pt>
                <c:pt idx="151" formatCode="_(* #,##0.00_);_(* \(#,##0.00\);_(* &quot;-&quot;??_);_(@_)">
                  <c:v>292.71195067301198</c:v>
                </c:pt>
                <c:pt idx="152" formatCode="_(* #,##0.00_);_(* \(#,##0.00\);_(* &quot;-&quot;??_);_(@_)">
                  <c:v>290.02949781644003</c:v>
                </c:pt>
                <c:pt idx="153" formatCode="_(* #,##0.00_);_(* \(#,##0.00\);_(* &quot;-&quot;??_);_(@_)">
                  <c:v>292.01850465389299</c:v>
                </c:pt>
                <c:pt idx="154" formatCode="_(* #,##0.00_);_(* \(#,##0.00\);_(* &quot;-&quot;??_);_(@_)">
                  <c:v>294.70063662426401</c:v>
                </c:pt>
                <c:pt idx="155" formatCode="_(* #,##0.00_);_(* \(#,##0.00\);_(* &quot;-&quot;??_);_(@_)">
                  <c:v>298.31876581121298</c:v>
                </c:pt>
                <c:pt idx="156" formatCode="_(* #,##0.00_);_(* \(#,##0.00\);_(* &quot;-&quot;??_);_(@_)">
                  <c:v>295.58900265935802</c:v>
                </c:pt>
                <c:pt idx="157" formatCode="_(* #,##0.00_);_(* \(#,##0.00\);_(* &quot;-&quot;??_);_(@_)">
                  <c:v>292.29822424455301</c:v>
                </c:pt>
                <c:pt idx="158" formatCode="_(* #,##0.00_);_(* \(#,##0.00\);_(* &quot;-&quot;??_);_(@_)">
                  <c:v>294.83584460032898</c:v>
                </c:pt>
                <c:pt idx="159" formatCode="_(* #,##0.00_);_(* \(#,##0.00\);_(* &quot;-&quot;??_);_(@_)">
                  <c:v>293.281541200969</c:v>
                </c:pt>
                <c:pt idx="160" formatCode="_(* #,##0.00_);_(* \(#,##0.00\);_(* &quot;-&quot;??_);_(@_)">
                  <c:v>292.36510539386302</c:v>
                </c:pt>
                <c:pt idx="161" formatCode="_(* #,##0.00_);_(* \(#,##0.00\);_(* &quot;-&quot;??_);_(@_)">
                  <c:v>291.43912654435002</c:v>
                </c:pt>
                <c:pt idx="162" formatCode="_(* #,##0.00_);_(* \(#,##0.00\);_(* &quot;-&quot;??_);_(@_)">
                  <c:v>293.88415535878897</c:v>
                </c:pt>
                <c:pt idx="163" formatCode="_(* #,##0.00_);_(* \(#,##0.00\);_(* &quot;-&quot;??_);_(@_)">
                  <c:v>294.17001706447502</c:v>
                </c:pt>
                <c:pt idx="164" formatCode="_(* #,##0.00_);_(* \(#,##0.00\);_(* &quot;-&quot;??_);_(@_)">
                  <c:v>294.16913078904702</c:v>
                </c:pt>
                <c:pt idx="165" formatCode="_(* #,##0.00_);_(* \(#,##0.00\);_(* &quot;-&quot;??_);_(@_)">
                  <c:v>292.09453676477398</c:v>
                </c:pt>
                <c:pt idx="166" formatCode="_(* #,##0.00_);_(* \(#,##0.00\);_(* &quot;-&quot;??_);_(@_)">
                  <c:v>290.742633079043</c:v>
                </c:pt>
                <c:pt idx="167" formatCode="_(* #,##0.00_);_(* \(#,##0.00\);_(* &quot;-&quot;??_);_(@_)">
                  <c:v>291.247096144262</c:v>
                </c:pt>
                <c:pt idx="168" formatCode="_(* #,##0.00_);_(* \(#,##0.00\);_(* &quot;-&quot;??_);_(@_)">
                  <c:v>286.938975913278</c:v>
                </c:pt>
                <c:pt idx="169" formatCode="_(* #,##0.00_);_(* \(#,##0.00\);_(* &quot;-&quot;??_);_(@_)">
                  <c:v>285.64923718119599</c:v>
                </c:pt>
                <c:pt idx="170" formatCode="_(* #,##0.00_);_(* \(#,##0.00\);_(* &quot;-&quot;??_);_(@_)">
                  <c:v>286.48219124232901</c:v>
                </c:pt>
                <c:pt idx="171" formatCode="_(* #,##0.00_);_(* \(#,##0.00\);_(* &quot;-&quot;??_);_(@_)">
                  <c:v>283.14196534036802</c:v>
                </c:pt>
                <c:pt idx="172" formatCode="_(* #,##0.00_);_(* \(#,##0.00\);_(* &quot;-&quot;??_);_(@_)">
                  <c:v>284.39432289411798</c:v>
                </c:pt>
                <c:pt idx="173" formatCode="_(* #,##0.00_);_(* \(#,##0.00\);_(* &quot;-&quot;??_);_(@_)">
                  <c:v>283.64925362174</c:v>
                </c:pt>
                <c:pt idx="174" formatCode="_(* #,##0.00_);_(* \(#,##0.00\);_(* &quot;-&quot;??_);_(@_)">
                  <c:v>283.58643316914703</c:v>
                </c:pt>
                <c:pt idx="175" formatCode="_(* #,##0.00_);_(* \(#,##0.00\);_(* &quot;-&quot;??_);_(@_)">
                  <c:v>284.70741182842698</c:v>
                </c:pt>
                <c:pt idx="176" formatCode="_(* #,##0.00_);_(* \(#,##0.00\);_(* &quot;-&quot;??_);_(@_)">
                  <c:v>288.54202150596501</c:v>
                </c:pt>
                <c:pt idx="177" formatCode="_(* #,##0.00_);_(* \(#,##0.00\);_(* &quot;-&quot;??_);_(@_)">
                  <c:v>289.356469420358</c:v>
                </c:pt>
                <c:pt idx="178" formatCode="_(* #,##0.00_);_(* \(#,##0.00\);_(* &quot;-&quot;??_);_(@_)">
                  <c:v>285.48016734218101</c:v>
                </c:pt>
                <c:pt idx="179" formatCode="_(* #,##0.00_);_(* \(#,##0.00\);_(* &quot;-&quot;??_);_(@_)">
                  <c:v>285.22032489255503</c:v>
                </c:pt>
                <c:pt idx="180" formatCode="_(* #,##0.00_);_(* \(#,##0.00\);_(* &quot;-&quot;??_);_(@_)">
                  <c:v>281.82925391406098</c:v>
                </c:pt>
                <c:pt idx="181" formatCode="_(* #,##0.00_);_(* \(#,##0.00\);_(* &quot;-&quot;??_);_(@_)">
                  <c:v>278.274640090133</c:v>
                </c:pt>
                <c:pt idx="182" formatCode="_(* #,##0.00_);_(* \(#,##0.00\);_(* &quot;-&quot;??_);_(@_)">
                  <c:v>277.20082845476998</c:v>
                </c:pt>
                <c:pt idx="183" formatCode="_(* #,##0.00_);_(* \(#,##0.00\);_(* &quot;-&quot;??_);_(@_)">
                  <c:v>279.57583170865098</c:v>
                </c:pt>
                <c:pt idx="184" formatCode="_(* #,##0.00_);_(* \(#,##0.00\);_(* &quot;-&quot;??_);_(@_)">
                  <c:v>276.30035836406603</c:v>
                </c:pt>
                <c:pt idx="185" formatCode="_(* #,##0.00_);_(* \(#,##0.00\);_(* &quot;-&quot;??_);_(@_)">
                  <c:v>279.88132860189597</c:v>
                </c:pt>
                <c:pt idx="186" formatCode="_(* #,##0.00_);_(* \(#,##0.00\);_(* &quot;-&quot;??_);_(@_)">
                  <c:v>278.18654253757097</c:v>
                </c:pt>
                <c:pt idx="187" formatCode="_(* #,##0.00_);_(* \(#,##0.00\);_(* &quot;-&quot;??_);_(@_)">
                  <c:v>279.97510327123399</c:v>
                </c:pt>
                <c:pt idx="188" formatCode="_(* #,##0.00_);_(* \(#,##0.00\);_(* &quot;-&quot;??_);_(@_)">
                  <c:v>283.41967728319503</c:v>
                </c:pt>
                <c:pt idx="189" formatCode="_(* #,##0.00_);_(* \(#,##0.00\);_(* &quot;-&quot;??_);_(@_)">
                  <c:v>281.33694125659798</c:v>
                </c:pt>
                <c:pt idx="190" formatCode="_(* #,##0.00_);_(* \(#,##0.00\);_(* &quot;-&quot;??_);_(@_)">
                  <c:v>282.88712473940501</c:v>
                </c:pt>
                <c:pt idx="191" formatCode="_(* #,##0.00_);_(* \(#,##0.00\);_(* &quot;-&quot;??_);_(@_)">
                  <c:v>282.33283242570002</c:v>
                </c:pt>
                <c:pt idx="192" formatCode="_(* #,##0.00_);_(* \(#,##0.00\);_(* &quot;-&quot;??_);_(@_)">
                  <c:v>283.00476260137901</c:v>
                </c:pt>
                <c:pt idx="193" formatCode="_(* #,##0.00_);_(* \(#,##0.00\);_(* &quot;-&quot;??_);_(@_)">
                  <c:v>283.44555327331199</c:v>
                </c:pt>
                <c:pt idx="194" formatCode="_(* #,##0.00_);_(* \(#,##0.00\);_(* &quot;-&quot;??_);_(@_)">
                  <c:v>286.9946341159</c:v>
                </c:pt>
                <c:pt idx="195" formatCode="_(* #,##0.00_);_(* \(#,##0.00\);_(* &quot;-&quot;??_);_(@_)">
                  <c:v>289.28044162359203</c:v>
                </c:pt>
                <c:pt idx="196" formatCode="_(* #,##0.00_);_(* \(#,##0.00\);_(* &quot;-&quot;??_);_(@_)">
                  <c:v>292.39489193314301</c:v>
                </c:pt>
                <c:pt idx="197" formatCode="_(* #,##0.00_);_(* \(#,##0.00\);_(* &quot;-&quot;??_);_(@_)">
                  <c:v>293.51289777873501</c:v>
                </c:pt>
                <c:pt idx="198" formatCode="_(* #,##0.00_);_(* \(#,##0.00\);_(* &quot;-&quot;??_);_(@_)">
                  <c:v>292.84556368440599</c:v>
                </c:pt>
                <c:pt idx="199" formatCode="_(* #,##0.00_);_(* \(#,##0.00\);_(* &quot;-&quot;??_);_(@_)">
                  <c:v>291.70018216230898</c:v>
                </c:pt>
                <c:pt idx="200" formatCode="_(* #,##0.00_);_(* \(#,##0.00\);_(* &quot;-&quot;??_);_(@_)">
                  <c:v>292.20415102101998</c:v>
                </c:pt>
                <c:pt idx="201" formatCode="_(* #,##0.00_);_(* \(#,##0.00\);_(* &quot;-&quot;??_);_(@_)">
                  <c:v>292.31554982117899</c:v>
                </c:pt>
                <c:pt idx="202" formatCode="_(* #,##0.00_);_(* \(#,##0.00\);_(* &quot;-&quot;??_);_(@_)">
                  <c:v>291.98731447813299</c:v>
                </c:pt>
                <c:pt idx="203" formatCode="_(* #,##0.00_);_(* \(#,##0.00\);_(* &quot;-&quot;??_);_(@_)">
                  <c:v>293.24775828037798</c:v>
                </c:pt>
                <c:pt idx="204" formatCode="_(* #,##0.00_);_(* \(#,##0.00\);_(* &quot;-&quot;??_);_(@_)">
                  <c:v>293.038852712172</c:v>
                </c:pt>
                <c:pt idx="205" formatCode="_(* #,##0.00_);_(* \(#,##0.00\);_(* &quot;-&quot;??_);_(@_)">
                  <c:v>296.32890531764701</c:v>
                </c:pt>
                <c:pt idx="206" formatCode="_(* #,##0.00_);_(* \(#,##0.00\);_(* &quot;-&quot;??_);_(@_)">
                  <c:v>296.13463647298897</c:v>
                </c:pt>
                <c:pt idx="207" formatCode="_(* #,##0.00_);_(* \(#,##0.00\);_(* &quot;-&quot;??_);_(@_)">
                  <c:v>296.38464760678897</c:v>
                </c:pt>
                <c:pt idx="208" formatCode="_(* #,##0.00_);_(* \(#,##0.00\);_(* &quot;-&quot;??_);_(@_)">
                  <c:v>297.09072445639799</c:v>
                </c:pt>
                <c:pt idx="209" formatCode="_(* #,##0.00_);_(* \(#,##0.00\);_(* &quot;-&quot;??_);_(@_)">
                  <c:v>296.53221100684499</c:v>
                </c:pt>
                <c:pt idx="210" formatCode="_(* #,##0.00_);_(* \(#,##0.00\);_(* &quot;-&quot;??_);_(@_)">
                  <c:v>295.52159302515099</c:v>
                </c:pt>
                <c:pt idx="211" formatCode="_(* #,##0.00_);_(* \(#,##0.00\);_(* &quot;-&quot;??_);_(@_)">
                  <c:v>295.286951333118</c:v>
                </c:pt>
                <c:pt idx="212" formatCode="_(* #,##0.00_);_(* \(#,##0.00\);_(* &quot;-&quot;??_);_(@_)">
                  <c:v>295.59522801649803</c:v>
                </c:pt>
                <c:pt idx="213" formatCode="_(* #,##0.00_);_(* \(#,##0.00\);_(* &quot;-&quot;??_);_(@_)">
                  <c:v>291.76049222893897</c:v>
                </c:pt>
                <c:pt idx="214" formatCode="_(* #,##0.00_);_(* \(#,##0.00\);_(* &quot;-&quot;??_);_(@_)">
                  <c:v>290.93825062153599</c:v>
                </c:pt>
                <c:pt idx="215" formatCode="_(* #,##0.00_);_(* \(#,##0.00\);_(* &quot;-&quot;??_);_(@_)">
                  <c:v>294.47329187895298</c:v>
                </c:pt>
                <c:pt idx="216" formatCode="_(* #,##0.00_);_(* \(#,##0.00\);_(* &quot;-&quot;??_);_(@_)">
                  <c:v>296.59735653276402</c:v>
                </c:pt>
                <c:pt idx="217" formatCode="_(* #,##0.00_);_(* \(#,##0.00\);_(* &quot;-&quot;??_);_(@_)">
                  <c:v>296.370559122749</c:v>
                </c:pt>
                <c:pt idx="218" formatCode="_(* #,##0.00_);_(* \(#,##0.00\);_(* &quot;-&quot;??_);_(@_)">
                  <c:v>293.44851330372001</c:v>
                </c:pt>
                <c:pt idx="219" formatCode="_(* #,##0.00_);_(* \(#,##0.00\);_(* &quot;-&quot;??_);_(@_)">
                  <c:v>292.693122806605</c:v>
                </c:pt>
                <c:pt idx="220" formatCode="_(* #,##0.00_);_(* \(#,##0.00\);_(* &quot;-&quot;??_);_(@_)">
                  <c:v>291.36703674892601</c:v>
                </c:pt>
                <c:pt idx="221" formatCode="_(* #,##0.00_);_(* \(#,##0.00\);_(* &quot;-&quot;??_);_(@_)">
                  <c:v>295.57351827574399</c:v>
                </c:pt>
                <c:pt idx="222" formatCode="_(* #,##0.00_);_(* \(#,##0.00\);_(* &quot;-&quot;??_);_(@_)">
                  <c:v>296.36263933165702</c:v>
                </c:pt>
                <c:pt idx="223" formatCode="_(* #,##0.00_);_(* \(#,##0.00\);_(* &quot;-&quot;??_);_(@_)">
                  <c:v>295.03942569797903</c:v>
                </c:pt>
                <c:pt idx="224" formatCode="_(* #,##0.00_);_(* \(#,##0.00\);_(* &quot;-&quot;??_);_(@_)">
                  <c:v>295.65505933022399</c:v>
                </c:pt>
                <c:pt idx="225" formatCode="_(* #,##0.00_);_(* \(#,##0.00\);_(* &quot;-&quot;??_);_(@_)">
                  <c:v>294.94656733402502</c:v>
                </c:pt>
                <c:pt idx="226" formatCode="_(* #,##0.00_);_(* \(#,##0.00\);_(* &quot;-&quot;??_);_(@_)">
                  <c:v>294.33503128569799</c:v>
                </c:pt>
                <c:pt idx="227" formatCode="_(* #,##0.00_);_(* \(#,##0.00\);_(* &quot;-&quot;??_);_(@_)">
                  <c:v>295.47334496980602</c:v>
                </c:pt>
                <c:pt idx="228" formatCode="_(* #,##0.00_);_(* \(#,##0.00\);_(* &quot;-&quot;??_);_(@_)">
                  <c:v>293.94994860949902</c:v>
                </c:pt>
                <c:pt idx="229" formatCode="_(* #,##0.00_);_(* \(#,##0.00\);_(* &quot;-&quot;??_);_(@_)">
                  <c:v>295.60706266708598</c:v>
                </c:pt>
                <c:pt idx="230" formatCode="_(* #,##0.00_);_(* \(#,##0.00\);_(* &quot;-&quot;??_);_(@_)">
                  <c:v>297.54001404471097</c:v>
                </c:pt>
                <c:pt idx="231" formatCode="_(* #,##0.00_);_(* \(#,##0.00\);_(* &quot;-&quot;??_);_(@_)">
                  <c:v>297.77772465322403</c:v>
                </c:pt>
                <c:pt idx="232" formatCode="_(* #,##0.00_);_(* \(#,##0.00\);_(* &quot;-&quot;??_);_(@_)">
                  <c:v>298.307206590318</c:v>
                </c:pt>
                <c:pt idx="233" formatCode="_(* #,##0.00_);_(* \(#,##0.00\);_(* &quot;-&quot;??_);_(@_)">
                  <c:v>295.47719807009702</c:v>
                </c:pt>
                <c:pt idx="234" formatCode="_(* #,##0.00_);_(* \(#,##0.00\);_(* &quot;-&quot;??_);_(@_)">
                  <c:v>292.60846996545399</c:v>
                </c:pt>
                <c:pt idx="235" formatCode="_(* #,##0.00_);_(* \(#,##0.00\);_(* &quot;-&quot;??_);_(@_)">
                  <c:v>293.15023609842001</c:v>
                </c:pt>
                <c:pt idx="236" formatCode="_(* #,##0.00_);_(* \(#,##0.00\);_(* &quot;-&quot;??_);_(@_)">
                  <c:v>296.36010750361299</c:v>
                </c:pt>
                <c:pt idx="237" formatCode="_(* #,##0.00_);_(* \(#,##0.00\);_(* &quot;-&quot;??_);_(@_)">
                  <c:v>296.56399744891701</c:v>
                </c:pt>
                <c:pt idx="238" formatCode="_(* #,##0.00_);_(* \(#,##0.00\);_(* &quot;-&quot;??_);_(@_)">
                  <c:v>296.11849144956699</c:v>
                </c:pt>
                <c:pt idx="239" formatCode="_(* #,##0.00_);_(* \(#,##0.00\);_(* &quot;-&quot;??_);_(@_)">
                  <c:v>293.42064426534</c:v>
                </c:pt>
                <c:pt idx="240" formatCode="_(* #,##0.00_);_(* \(#,##0.00\);_(* &quot;-&quot;??_);_(@_)">
                  <c:v>296.47346585672699</c:v>
                </c:pt>
                <c:pt idx="241" formatCode="_(* #,##0.00_);_(* \(#,##0.00\);_(* &quot;-&quot;??_);_(@_)">
                  <c:v>301.13801728647297</c:v>
                </c:pt>
                <c:pt idx="242" formatCode="_(* #,##0.00_);_(* \(#,##0.00\);_(* &quot;-&quot;??_);_(@_)">
                  <c:v>300.93481112912298</c:v>
                </c:pt>
                <c:pt idx="243" formatCode="_(* #,##0.00_);_(* \(#,##0.00\);_(* &quot;-&quot;??_);_(@_)">
                  <c:v>301.725123030482</c:v>
                </c:pt>
                <c:pt idx="244" formatCode="_(* #,##0.00_);_(* \(#,##0.00\);_(* &quot;-&quot;??_);_(@_)">
                  <c:v>300.898994876367</c:v>
                </c:pt>
                <c:pt idx="245" formatCode="_(* #,##0.00_);_(* \(#,##0.00\);_(* &quot;-&quot;??_);_(@_)">
                  <c:v>302.34356647789701</c:v>
                </c:pt>
                <c:pt idx="246" formatCode="_(* #,##0.00_);_(* \(#,##0.00\);_(* &quot;-&quot;??_);_(@_)">
                  <c:v>302.95490689267399</c:v>
                </c:pt>
                <c:pt idx="247" formatCode="_(* #,##0.00_);_(* \(#,##0.00\);_(* &quot;-&quot;??_);_(@_)">
                  <c:v>304.898556996259</c:v>
                </c:pt>
                <c:pt idx="248" formatCode="_(* #,##0.00_);_(* \(#,##0.00\);_(* &quot;-&quot;??_);_(@_)">
                  <c:v>307.476526189396</c:v>
                </c:pt>
                <c:pt idx="249" formatCode="_(* #,##0.00_);_(* \(#,##0.00\);_(* &quot;-&quot;??_);_(@_)">
                  <c:v>308.50216014098902</c:v>
                </c:pt>
                <c:pt idx="250" formatCode="_(* #,##0.00_);_(* \(#,##0.00\);_(* &quot;-&quot;??_);_(@_)">
                  <c:v>311.34242726547097</c:v>
                </c:pt>
                <c:pt idx="251" formatCode="_(* #,##0.00_);_(* \(#,##0.00\);_(* &quot;-&quot;??_);_(@_)">
                  <c:v>311.17757777048598</c:v>
                </c:pt>
                <c:pt idx="252" formatCode="_(* #,##0.00_);_(* \(#,##0.00\);_(* &quot;-&quot;??_);_(@_)">
                  <c:v>310.29060333300703</c:v>
                </c:pt>
                <c:pt idx="253" formatCode="_(* #,##0.00_);_(* \(#,##0.00\);_(* &quot;-&quot;??_);_(@_)">
                  <c:v>308.519488306413</c:v>
                </c:pt>
                <c:pt idx="254" formatCode="_(* #,##0.00_);_(* \(#,##0.00\);_(* &quot;-&quot;??_);_(@_)">
                  <c:v>307.141084041851</c:v>
                </c:pt>
                <c:pt idx="255" formatCode="_(* #,##0.00_);_(* \(#,##0.00\);_(* &quot;-&quot;??_);_(@_)">
                  <c:v>307.30551828687101</c:v>
                </c:pt>
                <c:pt idx="256" formatCode="_(* #,##0.00_);_(* \(#,##0.00\);_(* &quot;-&quot;??_);_(@_)">
                  <c:v>304.38177713945601</c:v>
                </c:pt>
                <c:pt idx="257" formatCode="_(* #,##0.00_);_(* \(#,##0.00\);_(* &quot;-&quot;??_);_(@_)">
                  <c:v>303.61379184281299</c:v>
                </c:pt>
                <c:pt idx="258" formatCode="_(* #,##0.00_);_(* \(#,##0.00\);_(* &quot;-&quot;??_);_(@_)">
                  <c:v>306.274335059821</c:v>
                </c:pt>
                <c:pt idx="259" formatCode="_(* #,##0.00_);_(* \(#,##0.00\);_(* &quot;-&quot;??_);_(@_)">
                  <c:v>306.52915503094403</c:v>
                </c:pt>
                <c:pt idx="260" formatCode="_(* #,##0.00_);_(* \(#,##0.00\);_(* &quot;-&quot;??_);_(@_)">
                  <c:v>307.276316842347</c:v>
                </c:pt>
                <c:pt idx="261" formatCode="_(* #,##0.00_);_(* \(#,##0.00\);_(* &quot;-&quot;??_);_(@_)">
                  <c:v>310.45692247512</c:v>
                </c:pt>
              </c:numCache>
            </c:numRef>
          </c:val>
          <c:smooth val="0"/>
          <c:extLst>
            <c:ext xmlns:c16="http://schemas.microsoft.com/office/drawing/2014/chart" uri="{C3380CC4-5D6E-409C-BE32-E72D297353CC}">
              <c16:uniqueId val="{00000001-1C90-464E-8251-B838E7F4EA44}"/>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Sheet1!$C$2:$C$263</c:f>
              <c:numCache>
                <c:formatCode>General</c:formatCode>
                <c:ptCount val="262"/>
                <c:pt idx="196" formatCode="#,##0.000">
                  <c:v>292.39489193314301</c:v>
                </c:pt>
                <c:pt idx="197" formatCode="#,##0.000">
                  <c:v>293.51289777873501</c:v>
                </c:pt>
                <c:pt idx="198" formatCode="#,##0.000">
                  <c:v>292.84556368440599</c:v>
                </c:pt>
                <c:pt idx="199" formatCode="#,##0.000">
                  <c:v>291.70018216230898</c:v>
                </c:pt>
                <c:pt idx="200" formatCode="#,##0.000">
                  <c:v>292.20415102101998</c:v>
                </c:pt>
                <c:pt idx="201" formatCode="#,##0.000">
                  <c:v>292.31554982117899</c:v>
                </c:pt>
                <c:pt idx="202" formatCode="#,##0.000">
                  <c:v>291.98731447813299</c:v>
                </c:pt>
                <c:pt idx="203" formatCode="#,##0.000">
                  <c:v>293.24775828037798</c:v>
                </c:pt>
                <c:pt idx="204" formatCode="#,##0.000">
                  <c:v>293.038852712172</c:v>
                </c:pt>
                <c:pt idx="205" formatCode="#,##0.000">
                  <c:v>296.32890531764701</c:v>
                </c:pt>
                <c:pt idx="206" formatCode="#,##0.000">
                  <c:v>296.13463647298897</c:v>
                </c:pt>
                <c:pt idx="207" formatCode="#,##0.000">
                  <c:v>296.38464760678897</c:v>
                </c:pt>
                <c:pt idx="208" formatCode="#,##0.000">
                  <c:v>297.09072445639799</c:v>
                </c:pt>
                <c:pt idx="209" formatCode="#,##0.000">
                  <c:v>296.53221100684499</c:v>
                </c:pt>
                <c:pt idx="210" formatCode="#,##0.000">
                  <c:v>295.52159302515099</c:v>
                </c:pt>
                <c:pt idx="211" formatCode="#,##0.000">
                  <c:v>295.286951333118</c:v>
                </c:pt>
                <c:pt idx="212" formatCode="#,##0.000">
                  <c:v>295.59522801649803</c:v>
                </c:pt>
                <c:pt idx="213" formatCode="#,##0.000">
                  <c:v>291.76049222893897</c:v>
                </c:pt>
                <c:pt idx="214" formatCode="#,##0.000">
                  <c:v>290.93825062153599</c:v>
                </c:pt>
                <c:pt idx="215" formatCode="#,##0.000">
                  <c:v>294.47329187895298</c:v>
                </c:pt>
                <c:pt idx="216" formatCode="#,##0.000">
                  <c:v>296.59735653276402</c:v>
                </c:pt>
                <c:pt idx="217" formatCode="#,##0.000">
                  <c:v>296.370559122749</c:v>
                </c:pt>
                <c:pt idx="218" formatCode="#,##0.000">
                  <c:v>293.44851330372001</c:v>
                </c:pt>
                <c:pt idx="219" formatCode="#,##0.000">
                  <c:v>292.693122806605</c:v>
                </c:pt>
                <c:pt idx="220" formatCode="#,##0.000">
                  <c:v>291.36703674892601</c:v>
                </c:pt>
                <c:pt idx="221" formatCode="#,##0.000">
                  <c:v>295.57351827574399</c:v>
                </c:pt>
                <c:pt idx="222" formatCode="#,##0.000">
                  <c:v>296.36263933165702</c:v>
                </c:pt>
                <c:pt idx="223" formatCode="#,##0.000">
                  <c:v>295.03942569797903</c:v>
                </c:pt>
                <c:pt idx="224" formatCode="#,##0.000">
                  <c:v>295.65505933022399</c:v>
                </c:pt>
                <c:pt idx="225" formatCode="#,##0.000">
                  <c:v>294.94656733402502</c:v>
                </c:pt>
                <c:pt idx="226" formatCode="#,##0.000">
                  <c:v>294.33503128569799</c:v>
                </c:pt>
                <c:pt idx="227" formatCode="#,##0.000">
                  <c:v>295.47334496980602</c:v>
                </c:pt>
                <c:pt idx="228" formatCode="#,##0.000">
                  <c:v>293.94994860949902</c:v>
                </c:pt>
                <c:pt idx="229" formatCode="#,##0.000">
                  <c:v>295.60706266708598</c:v>
                </c:pt>
                <c:pt idx="230" formatCode="#,##0.000">
                  <c:v>297.54001404471097</c:v>
                </c:pt>
                <c:pt idx="231" formatCode="#,##0.000">
                  <c:v>297.77772465322403</c:v>
                </c:pt>
                <c:pt idx="232" formatCode="#,##0.000">
                  <c:v>298.307206590318</c:v>
                </c:pt>
                <c:pt idx="233" formatCode="#,##0.000">
                  <c:v>295.47719807009702</c:v>
                </c:pt>
                <c:pt idx="234" formatCode="#,##0.000">
                  <c:v>292.60846996545399</c:v>
                </c:pt>
                <c:pt idx="235" formatCode="#,##0.000">
                  <c:v>293.15023609842001</c:v>
                </c:pt>
                <c:pt idx="236" formatCode="#,##0.000">
                  <c:v>296.36010750361299</c:v>
                </c:pt>
                <c:pt idx="237" formatCode="#,##0.000">
                  <c:v>296.56399744891701</c:v>
                </c:pt>
                <c:pt idx="238" formatCode="#,##0.000">
                  <c:v>296.11849144956699</c:v>
                </c:pt>
                <c:pt idx="239" formatCode="#,##0.000">
                  <c:v>293.42064426534</c:v>
                </c:pt>
                <c:pt idx="240" formatCode="#,##0.000">
                  <c:v>296.47346585672699</c:v>
                </c:pt>
                <c:pt idx="241" formatCode="#,##0.000">
                  <c:v>301.13801728647297</c:v>
                </c:pt>
                <c:pt idx="242" formatCode="#,##0.000">
                  <c:v>300.93481112912298</c:v>
                </c:pt>
                <c:pt idx="243" formatCode="#,##0.000">
                  <c:v>301.725123030482</c:v>
                </c:pt>
                <c:pt idx="244" formatCode="#,##0.000">
                  <c:v>300.898994876367</c:v>
                </c:pt>
                <c:pt idx="245" formatCode="#,##0.000">
                  <c:v>302.34356647789701</c:v>
                </c:pt>
                <c:pt idx="246" formatCode="#,##0.000">
                  <c:v>302.95490689267399</c:v>
                </c:pt>
                <c:pt idx="247" formatCode="#,##0.000">
                  <c:v>304.898556996259</c:v>
                </c:pt>
                <c:pt idx="248" formatCode="#,##0.000">
                  <c:v>307.476526189396</c:v>
                </c:pt>
                <c:pt idx="249" formatCode="#,##0.000">
                  <c:v>308.50216014098902</c:v>
                </c:pt>
                <c:pt idx="250" formatCode="#,##0.000">
                  <c:v>311.34242726547097</c:v>
                </c:pt>
                <c:pt idx="251" formatCode="#,##0.000">
                  <c:v>311.17757777048598</c:v>
                </c:pt>
                <c:pt idx="252" formatCode="#,##0.000">
                  <c:v>310.29060333300703</c:v>
                </c:pt>
                <c:pt idx="253" formatCode="#,##0.000">
                  <c:v>308.519488306413</c:v>
                </c:pt>
                <c:pt idx="254" formatCode="#,##0.000">
                  <c:v>307.141084041851</c:v>
                </c:pt>
                <c:pt idx="255" formatCode="#,##0.000">
                  <c:v>307.30551828687101</c:v>
                </c:pt>
                <c:pt idx="256" formatCode="#,##0.000">
                  <c:v>304.38177713945601</c:v>
                </c:pt>
                <c:pt idx="257" formatCode="#,##0.000">
                  <c:v>303.61379184281299</c:v>
                </c:pt>
                <c:pt idx="258" formatCode="#,##0.000">
                  <c:v>306.274335059821</c:v>
                </c:pt>
                <c:pt idx="259" formatCode="#,##0.000">
                  <c:v>306.52915503094403</c:v>
                </c:pt>
                <c:pt idx="260" formatCode="#,##0.000">
                  <c:v>307.276316842347</c:v>
                </c:pt>
                <c:pt idx="261" formatCode="#,##0.000">
                  <c:v>310.45692247512</c:v>
                </c:pt>
              </c:numCache>
            </c:numRef>
          </c:val>
          <c:smooth val="0"/>
          <c:extLst>
            <c:ext xmlns:c16="http://schemas.microsoft.com/office/drawing/2014/chart" uri="{C3380CC4-5D6E-409C-BE32-E72D297353CC}">
              <c16:uniqueId val="{00000002-1C90-464E-8251-B838E7F4EA44}"/>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4730788202725698"/>
          <c:h val="0.64023680021924967"/>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0"/>
                  <c:y val="-2.204717821416901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39C3-48A1-A8F6-B64785EFD0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3.3919999999999999</c:v>
                </c:pt>
                <c:pt idx="1">
                  <c:v>3.1480000000000001</c:v>
                </c:pt>
                <c:pt idx="2">
                  <c:v>2.8740000000000001</c:v>
                </c:pt>
                <c:pt idx="3">
                  <c:v>2.681</c:v>
                </c:pt>
                <c:pt idx="4">
                  <c:v>2.54</c:v>
                </c:pt>
                <c:pt idx="5">
                  <c:v>2.4460000000000002</c:v>
                </c:pt>
                <c:pt idx="6">
                  <c:v>2.3929999999999998</c:v>
                </c:pt>
                <c:pt idx="7">
                  <c:v>2.371</c:v>
                </c:pt>
                <c:pt idx="8">
                  <c:v>2.371</c:v>
                </c:pt>
                <c:pt idx="9">
                  <c:v>2.387</c:v>
                </c:pt>
                <c:pt idx="10">
                  <c:v>2.41</c:v>
                </c:pt>
                <c:pt idx="11">
                  <c:v>2.4350000000000001</c:v>
                </c:pt>
                <c:pt idx="12">
                  <c:v>2.4590000000000001</c:v>
                </c:pt>
                <c:pt idx="13">
                  <c:v>2.4780000000000002</c:v>
                </c:pt>
                <c:pt idx="14">
                  <c:v>2.4910000000000001</c:v>
                </c:pt>
                <c:pt idx="15">
                  <c:v>2.496</c:v>
                </c:pt>
                <c:pt idx="16">
                  <c:v>2.4940000000000002</c:v>
                </c:pt>
                <c:pt idx="17">
                  <c:v>2.4849999999999999</c:v>
                </c:pt>
                <c:pt idx="18">
                  <c:v>2.4710000000000001</c:v>
                </c:pt>
                <c:pt idx="19">
                  <c:v>2.452</c:v>
                </c:pt>
                <c:pt idx="20">
                  <c:v>2.431</c:v>
                </c:pt>
                <c:pt idx="21">
                  <c:v>2.4089999999999998</c:v>
                </c:pt>
                <c:pt idx="22">
                  <c:v>2.387</c:v>
                </c:pt>
                <c:pt idx="23">
                  <c:v>2.3679999999999999</c:v>
                </c:pt>
                <c:pt idx="24">
                  <c:v>2.3530000000000002</c:v>
                </c:pt>
                <c:pt idx="25">
                  <c:v>2.3420000000000001</c:v>
                </c:pt>
                <c:pt idx="26">
                  <c:v>2.339</c:v>
                </c:pt>
                <c:pt idx="27">
                  <c:v>2.3420000000000001</c:v>
                </c:pt>
                <c:pt idx="28">
                  <c:v>2.3530000000000002</c:v>
                </c:pt>
                <c:pt idx="29">
                  <c:v>2.3730000000000002</c:v>
                </c:pt>
              </c:numCache>
            </c:numRef>
          </c:val>
          <c:smooth val="0"/>
          <c:extLst>
            <c:ext xmlns:c16="http://schemas.microsoft.com/office/drawing/2014/chart" uri="{C3380CC4-5D6E-409C-BE32-E72D297353CC}">
              <c16:uniqueId val="{00000001-39C3-48A1-A8F6-B64785EFD0F6}"/>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0"/>
                  <c:y val="4.1834002677376171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9C3-48A1-A8F6-B64785EFD0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2.8490000000000002</c:v>
                </c:pt>
                <c:pt idx="1">
                  <c:v>2.6739999999999999</c:v>
                </c:pt>
                <c:pt idx="2">
                  <c:v>2.5129999999999999</c:v>
                </c:pt>
                <c:pt idx="3">
                  <c:v>2.4009999999999998</c:v>
                </c:pt>
                <c:pt idx="4">
                  <c:v>2.3180000000000001</c:v>
                </c:pt>
                <c:pt idx="5">
                  <c:v>2.2669999999999999</c:v>
                </c:pt>
                <c:pt idx="6">
                  <c:v>2.2450000000000001</c:v>
                </c:pt>
                <c:pt idx="7">
                  <c:v>2.246</c:v>
                </c:pt>
                <c:pt idx="8">
                  <c:v>2.2639999999999998</c:v>
                </c:pt>
                <c:pt idx="9">
                  <c:v>2.2930000000000001</c:v>
                </c:pt>
                <c:pt idx="10">
                  <c:v>2.327</c:v>
                </c:pt>
                <c:pt idx="11">
                  <c:v>2.3620000000000001</c:v>
                </c:pt>
                <c:pt idx="12">
                  <c:v>2.3929999999999998</c:v>
                </c:pt>
                <c:pt idx="13">
                  <c:v>2.4180000000000001</c:v>
                </c:pt>
                <c:pt idx="14">
                  <c:v>2.4350000000000001</c:v>
                </c:pt>
                <c:pt idx="15">
                  <c:v>2.4449999999999998</c:v>
                </c:pt>
                <c:pt idx="16">
                  <c:v>2.4470000000000001</c:v>
                </c:pt>
                <c:pt idx="17">
                  <c:v>2.4409999999999998</c:v>
                </c:pt>
                <c:pt idx="18">
                  <c:v>2.4289999999999998</c:v>
                </c:pt>
                <c:pt idx="19">
                  <c:v>2.4119999999999999</c:v>
                </c:pt>
                <c:pt idx="20">
                  <c:v>2.3919999999999999</c:v>
                </c:pt>
                <c:pt idx="21">
                  <c:v>2.37</c:v>
                </c:pt>
                <c:pt idx="22">
                  <c:v>2.3490000000000002</c:v>
                </c:pt>
                <c:pt idx="23">
                  <c:v>2.33</c:v>
                </c:pt>
                <c:pt idx="24">
                  <c:v>2.3149999999999999</c:v>
                </c:pt>
                <c:pt idx="25">
                  <c:v>2.3050000000000002</c:v>
                </c:pt>
                <c:pt idx="26">
                  <c:v>2.3010000000000002</c:v>
                </c:pt>
                <c:pt idx="27">
                  <c:v>2.3039999999999998</c:v>
                </c:pt>
                <c:pt idx="28">
                  <c:v>2.3149999999999999</c:v>
                </c:pt>
                <c:pt idx="29">
                  <c:v>2.335</c:v>
                </c:pt>
              </c:numCache>
            </c:numRef>
          </c:val>
          <c:smooth val="0"/>
          <c:extLst>
            <c:ext xmlns:c16="http://schemas.microsoft.com/office/drawing/2014/chart" uri="{C3380CC4-5D6E-409C-BE32-E72D297353CC}">
              <c16:uniqueId val="{00000003-39C3-48A1-A8F6-B64785EFD0F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968186958966137"/>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0.11110122906323457"/>
          <c:w val="0.61325100687338796"/>
          <c:h val="0.62350319914829933"/>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2.0001039136912993E-2"/>
                  <c:y val="-1.1301768754809647E-3"/>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4BDA-4988-97AC-1D39A5314B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5.38</c:v>
                </c:pt>
                <c:pt idx="1">
                  <c:v>5.2930000000000001</c:v>
                </c:pt>
                <c:pt idx="2">
                  <c:v>5.0890000000000004</c:v>
                </c:pt>
                <c:pt idx="3">
                  <c:v>4.8639999999999999</c:v>
                </c:pt>
                <c:pt idx="4">
                  <c:v>4.702</c:v>
                </c:pt>
                <c:pt idx="5">
                  <c:v>4.5890000000000004</c:v>
                </c:pt>
                <c:pt idx="6">
                  <c:v>4.5149999999999997</c:v>
                </c:pt>
                <c:pt idx="7">
                  <c:v>4.4690000000000003</c:v>
                </c:pt>
                <c:pt idx="8">
                  <c:v>4.4450000000000003</c:v>
                </c:pt>
                <c:pt idx="9">
                  <c:v>4.4349999999999996</c:v>
                </c:pt>
                <c:pt idx="10">
                  <c:v>4.4359999999999999</c:v>
                </c:pt>
                <c:pt idx="11">
                  <c:v>4.4429999999999996</c:v>
                </c:pt>
                <c:pt idx="12">
                  <c:v>4.4539999999999997</c:v>
                </c:pt>
                <c:pt idx="13">
                  <c:v>4.4669999999999996</c:v>
                </c:pt>
                <c:pt idx="14">
                  <c:v>4.4790000000000001</c:v>
                </c:pt>
                <c:pt idx="15">
                  <c:v>4.4889999999999999</c:v>
                </c:pt>
                <c:pt idx="16">
                  <c:v>4.4980000000000002</c:v>
                </c:pt>
                <c:pt idx="17">
                  <c:v>4.5039999999999996</c:v>
                </c:pt>
                <c:pt idx="18">
                  <c:v>4.508</c:v>
                </c:pt>
                <c:pt idx="19">
                  <c:v>4.5090000000000003</c:v>
                </c:pt>
                <c:pt idx="20">
                  <c:v>4.5060000000000002</c:v>
                </c:pt>
                <c:pt idx="21">
                  <c:v>4.5010000000000003</c:v>
                </c:pt>
                <c:pt idx="22">
                  <c:v>4.4939999999999998</c:v>
                </c:pt>
                <c:pt idx="23">
                  <c:v>4.484</c:v>
                </c:pt>
                <c:pt idx="24">
                  <c:v>4.4720000000000004</c:v>
                </c:pt>
                <c:pt idx="25">
                  <c:v>4.4589999999999996</c:v>
                </c:pt>
                <c:pt idx="26">
                  <c:v>4.444</c:v>
                </c:pt>
                <c:pt idx="27">
                  <c:v>4.4269999999999996</c:v>
                </c:pt>
                <c:pt idx="28">
                  <c:v>4.41</c:v>
                </c:pt>
                <c:pt idx="29">
                  <c:v>4.3920000000000003</c:v>
                </c:pt>
              </c:numCache>
            </c:numRef>
          </c:val>
          <c:smooth val="0"/>
          <c:extLst>
            <c:ext xmlns:c16="http://schemas.microsoft.com/office/drawing/2014/chart" uri="{C3380CC4-5D6E-409C-BE32-E72D297353CC}">
              <c16:uniqueId val="{00000001-4BDA-4988-97AC-1D39A5314BA9}"/>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2.176790709445587E-2"/>
                  <c:y val="2.5100731008021588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0150037962018"/>
                      <c:h val="9.2453145917001323E-2"/>
                    </c:manualLayout>
                  </c15:layout>
                </c:ext>
                <c:ext xmlns:c16="http://schemas.microsoft.com/office/drawing/2014/chart" uri="{C3380CC4-5D6E-409C-BE32-E72D297353CC}">
                  <c16:uniqueId val="{00000002-4BDA-4988-97AC-1D39A5314B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3.9929999999999999</c:v>
                </c:pt>
                <c:pt idx="1">
                  <c:v>3.67</c:v>
                </c:pt>
                <c:pt idx="2">
                  <c:v>3.597</c:v>
                </c:pt>
                <c:pt idx="3">
                  <c:v>3.4889999999999999</c:v>
                </c:pt>
                <c:pt idx="4">
                  <c:v>3.4319999999999999</c:v>
                </c:pt>
                <c:pt idx="5">
                  <c:v>3.4129999999999998</c:v>
                </c:pt>
                <c:pt idx="6">
                  <c:v>3.4209999999999998</c:v>
                </c:pt>
                <c:pt idx="7">
                  <c:v>3.4470000000000001</c:v>
                </c:pt>
                <c:pt idx="8">
                  <c:v>3.4849999999999999</c:v>
                </c:pt>
                <c:pt idx="9">
                  <c:v>3.5289999999999999</c:v>
                </c:pt>
                <c:pt idx="10">
                  <c:v>3.577</c:v>
                </c:pt>
                <c:pt idx="11">
                  <c:v>3.6240000000000001</c:v>
                </c:pt>
                <c:pt idx="12">
                  <c:v>3.669</c:v>
                </c:pt>
                <c:pt idx="13">
                  <c:v>3.7120000000000002</c:v>
                </c:pt>
                <c:pt idx="14">
                  <c:v>3.75</c:v>
                </c:pt>
                <c:pt idx="15">
                  <c:v>3.7829999999999999</c:v>
                </c:pt>
                <c:pt idx="16">
                  <c:v>3.8109999999999999</c:v>
                </c:pt>
                <c:pt idx="17">
                  <c:v>3.8340000000000001</c:v>
                </c:pt>
                <c:pt idx="18">
                  <c:v>3.8530000000000002</c:v>
                </c:pt>
                <c:pt idx="19">
                  <c:v>3.867</c:v>
                </c:pt>
                <c:pt idx="20">
                  <c:v>3.8759999999999999</c:v>
                </c:pt>
                <c:pt idx="21">
                  <c:v>3.8809999999999998</c:v>
                </c:pt>
                <c:pt idx="22">
                  <c:v>3.883</c:v>
                </c:pt>
                <c:pt idx="23">
                  <c:v>3.8820000000000001</c:v>
                </c:pt>
                <c:pt idx="24">
                  <c:v>3.8769999999999998</c:v>
                </c:pt>
                <c:pt idx="25">
                  <c:v>3.87</c:v>
                </c:pt>
                <c:pt idx="26">
                  <c:v>3.8620000000000001</c:v>
                </c:pt>
                <c:pt idx="27">
                  <c:v>3.851</c:v>
                </c:pt>
                <c:pt idx="28">
                  <c:v>3.839</c:v>
                </c:pt>
                <c:pt idx="29">
                  <c:v>3.8260000000000001</c:v>
                </c:pt>
              </c:numCache>
            </c:numRef>
          </c:val>
          <c:smooth val="0"/>
          <c:extLst>
            <c:ext xmlns:c16="http://schemas.microsoft.com/office/drawing/2014/chart" uri="{C3380CC4-5D6E-409C-BE32-E72D297353CC}">
              <c16:uniqueId val="{00000003-4BDA-4988-97AC-1D39A5314BA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4851679965943128"/>
              <c:y val="0.8561325353909075"/>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4730788202725698"/>
          <c:h val="0.64023680021924967"/>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4.3289939997416234E-3"/>
                  <c:y val="-2.5100401606425703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4C8-452C-9DBC-319125B20286}"/>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5.4089999999999998</c:v>
                </c:pt>
                <c:pt idx="1">
                  <c:v>4.8940000000000001</c:v>
                </c:pt>
                <c:pt idx="2">
                  <c:v>4.5819999999999999</c:v>
                </c:pt>
                <c:pt idx="3">
                  <c:v>4.3460000000000001</c:v>
                </c:pt>
                <c:pt idx="4">
                  <c:v>4.1669999999999998</c:v>
                </c:pt>
                <c:pt idx="5">
                  <c:v>4.0309999999999997</c:v>
                </c:pt>
                <c:pt idx="6">
                  <c:v>3.931</c:v>
                </c:pt>
                <c:pt idx="7">
                  <c:v>3.86</c:v>
                </c:pt>
                <c:pt idx="8">
                  <c:v>3.8149999999999999</c:v>
                </c:pt>
                <c:pt idx="9">
                  <c:v>3.7919999999999998</c:v>
                </c:pt>
                <c:pt idx="10">
                  <c:v>3.7869999999999999</c:v>
                </c:pt>
                <c:pt idx="11">
                  <c:v>3.7970000000000002</c:v>
                </c:pt>
                <c:pt idx="12">
                  <c:v>3.819</c:v>
                </c:pt>
                <c:pt idx="13">
                  <c:v>3.8490000000000002</c:v>
                </c:pt>
                <c:pt idx="14">
                  <c:v>3.8839999999999999</c:v>
                </c:pt>
                <c:pt idx="15">
                  <c:v>3.9220000000000002</c:v>
                </c:pt>
                <c:pt idx="16">
                  <c:v>3.9590000000000001</c:v>
                </c:pt>
                <c:pt idx="17">
                  <c:v>3.9929999999999999</c:v>
                </c:pt>
                <c:pt idx="18">
                  <c:v>4.0220000000000002</c:v>
                </c:pt>
                <c:pt idx="19">
                  <c:v>4.0449999999999999</c:v>
                </c:pt>
                <c:pt idx="20">
                  <c:v>4.0590000000000002</c:v>
                </c:pt>
                <c:pt idx="21">
                  <c:v>4.0650000000000004</c:v>
                </c:pt>
                <c:pt idx="22">
                  <c:v>4.0599999999999996</c:v>
                </c:pt>
                <c:pt idx="23">
                  <c:v>4.0460000000000003</c:v>
                </c:pt>
                <c:pt idx="24">
                  <c:v>4.0220000000000002</c:v>
                </c:pt>
                <c:pt idx="25">
                  <c:v>3.9870000000000001</c:v>
                </c:pt>
                <c:pt idx="26">
                  <c:v>3.9430000000000001</c:v>
                </c:pt>
                <c:pt idx="27">
                  <c:v>3.89</c:v>
                </c:pt>
                <c:pt idx="28">
                  <c:v>3.8279999999999998</c:v>
                </c:pt>
                <c:pt idx="29">
                  <c:v>3.762</c:v>
                </c:pt>
              </c:numCache>
            </c:numRef>
          </c:val>
          <c:smooth val="0"/>
          <c:extLst>
            <c:ext xmlns:c16="http://schemas.microsoft.com/office/drawing/2014/chart" uri="{C3380CC4-5D6E-409C-BE32-E72D297353CC}">
              <c16:uniqueId val="{00000001-34C8-452C-9DBC-319125B20286}"/>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8.6579879994832468E-3"/>
                  <c:y val="2.5100401606425703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4C8-452C-9DBC-319125B2028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4.6130000000000004</c:v>
                </c:pt>
                <c:pt idx="1">
                  <c:v>4.1210000000000004</c:v>
                </c:pt>
                <c:pt idx="2">
                  <c:v>3.8860000000000001</c:v>
                </c:pt>
                <c:pt idx="3">
                  <c:v>3.7360000000000002</c:v>
                </c:pt>
                <c:pt idx="4">
                  <c:v>3.6360000000000001</c:v>
                </c:pt>
                <c:pt idx="5">
                  <c:v>3.5659999999999998</c:v>
                </c:pt>
                <c:pt idx="6">
                  <c:v>3.5179999999999998</c:v>
                </c:pt>
                <c:pt idx="7">
                  <c:v>3.4870000000000001</c:v>
                </c:pt>
                <c:pt idx="8">
                  <c:v>3.47</c:v>
                </c:pt>
                <c:pt idx="9">
                  <c:v>3.4670000000000001</c:v>
                </c:pt>
                <c:pt idx="10">
                  <c:v>3.476</c:v>
                </c:pt>
                <c:pt idx="11">
                  <c:v>3.4969999999999999</c:v>
                </c:pt>
                <c:pt idx="12">
                  <c:v>3.5270000000000001</c:v>
                </c:pt>
                <c:pt idx="13">
                  <c:v>3.5640000000000001</c:v>
                </c:pt>
                <c:pt idx="14">
                  <c:v>3.6059999999999999</c:v>
                </c:pt>
                <c:pt idx="15">
                  <c:v>3.6509999999999998</c:v>
                </c:pt>
                <c:pt idx="16">
                  <c:v>3.6949999999999998</c:v>
                </c:pt>
                <c:pt idx="17">
                  <c:v>3.7370000000000001</c:v>
                </c:pt>
                <c:pt idx="18">
                  <c:v>3.7749999999999999</c:v>
                </c:pt>
                <c:pt idx="19">
                  <c:v>3.806</c:v>
                </c:pt>
                <c:pt idx="20">
                  <c:v>3.8290000000000002</c:v>
                </c:pt>
                <c:pt idx="21">
                  <c:v>3.843</c:v>
                </c:pt>
                <c:pt idx="22">
                  <c:v>3.847</c:v>
                </c:pt>
                <c:pt idx="23">
                  <c:v>3.84</c:v>
                </c:pt>
                <c:pt idx="24">
                  <c:v>3.8220000000000001</c:v>
                </c:pt>
                <c:pt idx="25">
                  <c:v>3.7930000000000001</c:v>
                </c:pt>
                <c:pt idx="26">
                  <c:v>3.754</c:v>
                </c:pt>
                <c:pt idx="27">
                  <c:v>3.7050000000000001</c:v>
                </c:pt>
                <c:pt idx="28">
                  <c:v>3.6459999999999999</c:v>
                </c:pt>
                <c:pt idx="29">
                  <c:v>3.581</c:v>
                </c:pt>
              </c:numCache>
            </c:numRef>
          </c:val>
          <c:smooth val="0"/>
          <c:extLst>
            <c:ext xmlns:c16="http://schemas.microsoft.com/office/drawing/2014/chart" uri="{C3380CC4-5D6E-409C-BE32-E72D297353CC}">
              <c16:uniqueId val="{00000003-34C8-452C-9DBC-319125B2028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107252701104781"/>
              <c:y val="0.84776573485543227"/>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521092581619131E-2"/>
          <c:y val="0.11943894670408804"/>
          <c:w val="0.91146519371314094"/>
          <c:h val="0.80343997112484355"/>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Sheet1!$C$2:$C$263</c:f>
              <c:numCache>
                <c:formatCode>#,##0.00</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c:v>271.92682331058199</c:v>
                </c:pt>
                <c:pt idx="126">
                  <c:v>272.56079405030198</c:v>
                </c:pt>
                <c:pt idx="127">
                  <c:v>272.64266199125501</c:v>
                </c:pt>
                <c:pt idx="128">
                  <c:v>272.32371577163599</c:v>
                </c:pt>
                <c:pt idx="129">
                  <c:v>269.99394828512101</c:v>
                </c:pt>
                <c:pt idx="130">
                  <c:v>273.37877420774902</c:v>
                </c:pt>
                <c:pt idx="131">
                  <c:v>272.48745937453799</c:v>
                </c:pt>
                <c:pt idx="132">
                  <c:v>272.91092017295301</c:v>
                </c:pt>
                <c:pt idx="133">
                  <c:v>272.53605404499598</c:v>
                </c:pt>
                <c:pt idx="134">
                  <c:v>275.09444122938697</c:v>
                </c:pt>
                <c:pt idx="135">
                  <c:v>272.67501984052302</c:v>
                </c:pt>
                <c:pt idx="136">
                  <c:v>277.94592439192701</c:v>
                </c:pt>
                <c:pt idx="137">
                  <c:v>280.01790936329297</c:v>
                </c:pt>
                <c:pt idx="138">
                  <c:v>280.78228351907501</c:v>
                </c:pt>
                <c:pt idx="139">
                  <c:v>283.62254720927001</c:v>
                </c:pt>
                <c:pt idx="140">
                  <c:v>285.48388325298498</c:v>
                </c:pt>
                <c:pt idx="141">
                  <c:v>287.310301310775</c:v>
                </c:pt>
                <c:pt idx="142">
                  <c:v>287.36389956464302</c:v>
                </c:pt>
                <c:pt idx="143">
                  <c:v>287.30431448765</c:v>
                </c:pt>
                <c:pt idx="144">
                  <c:v>285.26075446697303</c:v>
                </c:pt>
                <c:pt idx="145">
                  <c:v>282.585472395534</c:v>
                </c:pt>
                <c:pt idx="146">
                  <c:v>286.58123462055897</c:v>
                </c:pt>
                <c:pt idx="147">
                  <c:v>289.41696570955003</c:v>
                </c:pt>
                <c:pt idx="148">
                  <c:v>289.52981444927701</c:v>
                </c:pt>
                <c:pt idx="149">
                  <c:v>289.67397861108998</c:v>
                </c:pt>
                <c:pt idx="150">
                  <c:v>291.98320316905398</c:v>
                </c:pt>
                <c:pt idx="151">
                  <c:v>292.71195067301198</c:v>
                </c:pt>
                <c:pt idx="152">
                  <c:v>290.02949781644003</c:v>
                </c:pt>
                <c:pt idx="153">
                  <c:v>292.01850465389299</c:v>
                </c:pt>
                <c:pt idx="154">
                  <c:v>294.70063662426401</c:v>
                </c:pt>
                <c:pt idx="155">
                  <c:v>298.31876581121298</c:v>
                </c:pt>
                <c:pt idx="156">
                  <c:v>295.58900265935802</c:v>
                </c:pt>
                <c:pt idx="157">
                  <c:v>292.29822424455301</c:v>
                </c:pt>
                <c:pt idx="158">
                  <c:v>294.83584460032898</c:v>
                </c:pt>
                <c:pt idx="159">
                  <c:v>293.281541200969</c:v>
                </c:pt>
                <c:pt idx="160">
                  <c:v>292.36510539386302</c:v>
                </c:pt>
                <c:pt idx="161">
                  <c:v>291.43912654435002</c:v>
                </c:pt>
                <c:pt idx="162">
                  <c:v>293.88415535878897</c:v>
                </c:pt>
                <c:pt idx="163">
                  <c:v>294.17001706447502</c:v>
                </c:pt>
                <c:pt idx="164">
                  <c:v>294.16913078904702</c:v>
                </c:pt>
                <c:pt idx="165">
                  <c:v>292.09453676477398</c:v>
                </c:pt>
                <c:pt idx="166">
                  <c:v>290.742633079043</c:v>
                </c:pt>
                <c:pt idx="167">
                  <c:v>291.247096144262</c:v>
                </c:pt>
                <c:pt idx="168">
                  <c:v>286.938975913278</c:v>
                </c:pt>
                <c:pt idx="169">
                  <c:v>285.64923718119599</c:v>
                </c:pt>
                <c:pt idx="170">
                  <c:v>286.48219124232901</c:v>
                </c:pt>
                <c:pt idx="171">
                  <c:v>283.14196534036802</c:v>
                </c:pt>
                <c:pt idx="172">
                  <c:v>284.39432289411798</c:v>
                </c:pt>
                <c:pt idx="173">
                  <c:v>283.64925362174</c:v>
                </c:pt>
                <c:pt idx="174">
                  <c:v>283.58643316914703</c:v>
                </c:pt>
                <c:pt idx="175">
                  <c:v>284.70741182842698</c:v>
                </c:pt>
                <c:pt idx="176">
                  <c:v>288.54202150596501</c:v>
                </c:pt>
                <c:pt idx="177">
                  <c:v>289.356469420358</c:v>
                </c:pt>
                <c:pt idx="178">
                  <c:v>285.48016734218101</c:v>
                </c:pt>
                <c:pt idx="179">
                  <c:v>285.22032489255503</c:v>
                </c:pt>
                <c:pt idx="180">
                  <c:v>281.82925391406098</c:v>
                </c:pt>
                <c:pt idx="181">
                  <c:v>278.274640090133</c:v>
                </c:pt>
                <c:pt idx="182">
                  <c:v>277.20082845476998</c:v>
                </c:pt>
                <c:pt idx="183">
                  <c:v>279.57583170865098</c:v>
                </c:pt>
                <c:pt idx="184">
                  <c:v>276.30035836406603</c:v>
                </c:pt>
                <c:pt idx="185">
                  <c:v>279.88132860189597</c:v>
                </c:pt>
                <c:pt idx="186">
                  <c:v>278.18654253757097</c:v>
                </c:pt>
                <c:pt idx="187">
                  <c:v>279.97510327123399</c:v>
                </c:pt>
                <c:pt idx="188">
                  <c:v>283.41967728319503</c:v>
                </c:pt>
                <c:pt idx="189">
                  <c:v>281.33694125659798</c:v>
                </c:pt>
                <c:pt idx="190">
                  <c:v>282.88712473940501</c:v>
                </c:pt>
                <c:pt idx="191">
                  <c:v>282.33283242570002</c:v>
                </c:pt>
                <c:pt idx="192">
                  <c:v>283.00476260137901</c:v>
                </c:pt>
                <c:pt idx="193">
                  <c:v>283.44555327331199</c:v>
                </c:pt>
                <c:pt idx="194">
                  <c:v>286.9946341159</c:v>
                </c:pt>
                <c:pt idx="195">
                  <c:v>289.28044162359203</c:v>
                </c:pt>
                <c:pt idx="196">
                  <c:v>292.39489193314301</c:v>
                </c:pt>
                <c:pt idx="197">
                  <c:v>293.51289777873501</c:v>
                </c:pt>
                <c:pt idx="198">
                  <c:v>292.84556368440599</c:v>
                </c:pt>
                <c:pt idx="199">
                  <c:v>291.70018216230898</c:v>
                </c:pt>
                <c:pt idx="200">
                  <c:v>292.20415102101998</c:v>
                </c:pt>
                <c:pt idx="201">
                  <c:v>292.31554982117899</c:v>
                </c:pt>
                <c:pt idx="202">
                  <c:v>291.98731447813299</c:v>
                </c:pt>
                <c:pt idx="203">
                  <c:v>293.24775828037798</c:v>
                </c:pt>
                <c:pt idx="204">
                  <c:v>293.038852712172</c:v>
                </c:pt>
                <c:pt idx="205">
                  <c:v>296.32890531764701</c:v>
                </c:pt>
                <c:pt idx="206">
                  <c:v>296.13463647298897</c:v>
                </c:pt>
                <c:pt idx="207">
                  <c:v>296.38464760678897</c:v>
                </c:pt>
                <c:pt idx="208">
                  <c:v>297.09072445639799</c:v>
                </c:pt>
                <c:pt idx="209">
                  <c:v>296.53221100684499</c:v>
                </c:pt>
                <c:pt idx="210">
                  <c:v>295.52159302515099</c:v>
                </c:pt>
                <c:pt idx="211">
                  <c:v>295.286951333118</c:v>
                </c:pt>
                <c:pt idx="212">
                  <c:v>295.59522801649803</c:v>
                </c:pt>
                <c:pt idx="213">
                  <c:v>291.76049222893897</c:v>
                </c:pt>
                <c:pt idx="214">
                  <c:v>290.93825062153599</c:v>
                </c:pt>
                <c:pt idx="215">
                  <c:v>294.47329187895298</c:v>
                </c:pt>
                <c:pt idx="216">
                  <c:v>296.59735653276402</c:v>
                </c:pt>
                <c:pt idx="217">
                  <c:v>296.370559122749</c:v>
                </c:pt>
                <c:pt idx="218">
                  <c:v>293.44851330372001</c:v>
                </c:pt>
                <c:pt idx="219">
                  <c:v>292.693122806605</c:v>
                </c:pt>
                <c:pt idx="220">
                  <c:v>291.36703674892601</c:v>
                </c:pt>
                <c:pt idx="221">
                  <c:v>295.57351827574399</c:v>
                </c:pt>
                <c:pt idx="222">
                  <c:v>296.36263933165702</c:v>
                </c:pt>
                <c:pt idx="223">
                  <c:v>295.03942569797903</c:v>
                </c:pt>
                <c:pt idx="224">
                  <c:v>295.65505933022399</c:v>
                </c:pt>
                <c:pt idx="225">
                  <c:v>294.94656733402502</c:v>
                </c:pt>
                <c:pt idx="226">
                  <c:v>294.33503128569799</c:v>
                </c:pt>
                <c:pt idx="227">
                  <c:v>295.47334496980602</c:v>
                </c:pt>
                <c:pt idx="228">
                  <c:v>293.94994860949902</c:v>
                </c:pt>
                <c:pt idx="229">
                  <c:v>295.60706266708598</c:v>
                </c:pt>
                <c:pt idx="230">
                  <c:v>297.54001404471097</c:v>
                </c:pt>
                <c:pt idx="231">
                  <c:v>297.77772465322403</c:v>
                </c:pt>
                <c:pt idx="232">
                  <c:v>298.307206590318</c:v>
                </c:pt>
                <c:pt idx="233">
                  <c:v>295.47719807009702</c:v>
                </c:pt>
                <c:pt idx="234">
                  <c:v>292.60846996545399</c:v>
                </c:pt>
                <c:pt idx="235">
                  <c:v>293.15023609842001</c:v>
                </c:pt>
                <c:pt idx="236">
                  <c:v>296.36010750361299</c:v>
                </c:pt>
                <c:pt idx="237">
                  <c:v>296.56399744891701</c:v>
                </c:pt>
                <c:pt idx="238">
                  <c:v>296.11849144956699</c:v>
                </c:pt>
                <c:pt idx="239">
                  <c:v>293.42064426534</c:v>
                </c:pt>
                <c:pt idx="240">
                  <c:v>296.47346585672699</c:v>
                </c:pt>
                <c:pt idx="241">
                  <c:v>301.13801728647297</c:v>
                </c:pt>
                <c:pt idx="242">
                  <c:v>300.93481112912298</c:v>
                </c:pt>
                <c:pt idx="243">
                  <c:v>301.725123030482</c:v>
                </c:pt>
                <c:pt idx="244">
                  <c:v>300.898994876367</c:v>
                </c:pt>
                <c:pt idx="245">
                  <c:v>302.34356647789701</c:v>
                </c:pt>
                <c:pt idx="246">
                  <c:v>302.95490689267399</c:v>
                </c:pt>
                <c:pt idx="247">
                  <c:v>304.898556996259</c:v>
                </c:pt>
                <c:pt idx="248">
                  <c:v>307.476526189396</c:v>
                </c:pt>
                <c:pt idx="249">
                  <c:v>308.50216014098902</c:v>
                </c:pt>
                <c:pt idx="250">
                  <c:v>311.34242726547097</c:v>
                </c:pt>
                <c:pt idx="251">
                  <c:v>311.17757777048598</c:v>
                </c:pt>
                <c:pt idx="252">
                  <c:v>310.29060333300703</c:v>
                </c:pt>
                <c:pt idx="253">
                  <c:v>308.519488306413</c:v>
                </c:pt>
                <c:pt idx="254">
                  <c:v>307.141084041851</c:v>
                </c:pt>
                <c:pt idx="255">
                  <c:v>307.30551828687101</c:v>
                </c:pt>
                <c:pt idx="256">
                  <c:v>304.38177713945601</c:v>
                </c:pt>
                <c:pt idx="257">
                  <c:v>303.61379184281299</c:v>
                </c:pt>
                <c:pt idx="258">
                  <c:v>306.274335059821</c:v>
                </c:pt>
                <c:pt idx="259">
                  <c:v>306.52915503094403</c:v>
                </c:pt>
                <c:pt idx="260">
                  <c:v>307.276316842347</c:v>
                </c:pt>
                <c:pt idx="261">
                  <c:v>310.45692247512</c:v>
                </c:pt>
              </c:numCache>
            </c:numRef>
          </c:val>
          <c:extLst>
            <c:ext xmlns:c16="http://schemas.microsoft.com/office/drawing/2014/chart" uri="{C3380CC4-5D6E-409C-BE32-E72D297353CC}">
              <c16:uniqueId val="{00000000-0C04-4D5E-A5E0-FD932013B234}"/>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Sheet1!$B$2:$B$263</c:f>
              <c:numCache>
                <c:formatCode>#,##0.000</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c:v>271.92682331058199</c:v>
                </c:pt>
                <c:pt idx="126">
                  <c:v>272.56079405030198</c:v>
                </c:pt>
                <c:pt idx="127">
                  <c:v>272.64266199125501</c:v>
                </c:pt>
                <c:pt idx="128">
                  <c:v>272.32371577163599</c:v>
                </c:pt>
                <c:pt idx="129">
                  <c:v>269.99394828512101</c:v>
                </c:pt>
                <c:pt idx="130">
                  <c:v>273.37877420774902</c:v>
                </c:pt>
                <c:pt idx="131">
                  <c:v>272.48745937453799</c:v>
                </c:pt>
                <c:pt idx="132">
                  <c:v>272.91092017295301</c:v>
                </c:pt>
                <c:pt idx="133">
                  <c:v>272.53605404499598</c:v>
                </c:pt>
                <c:pt idx="134">
                  <c:v>275.09444122938697</c:v>
                </c:pt>
                <c:pt idx="135">
                  <c:v>272.67501984052302</c:v>
                </c:pt>
                <c:pt idx="136">
                  <c:v>277.94592439192701</c:v>
                </c:pt>
                <c:pt idx="137">
                  <c:v>280.01790936329297</c:v>
                </c:pt>
                <c:pt idx="138">
                  <c:v>280.78228351907501</c:v>
                </c:pt>
                <c:pt idx="139">
                  <c:v>283.62254720927001</c:v>
                </c:pt>
                <c:pt idx="140">
                  <c:v>285.48388325298498</c:v>
                </c:pt>
                <c:pt idx="141">
                  <c:v>287.310301310775</c:v>
                </c:pt>
                <c:pt idx="142">
                  <c:v>287.36389956464302</c:v>
                </c:pt>
                <c:pt idx="143">
                  <c:v>287.30431448765</c:v>
                </c:pt>
                <c:pt idx="144">
                  <c:v>285.26075446697303</c:v>
                </c:pt>
                <c:pt idx="145">
                  <c:v>282.585472395534</c:v>
                </c:pt>
                <c:pt idx="146">
                  <c:v>286.58123462055897</c:v>
                </c:pt>
                <c:pt idx="147">
                  <c:v>289.41696570955003</c:v>
                </c:pt>
                <c:pt idx="148">
                  <c:v>289.52981444927701</c:v>
                </c:pt>
                <c:pt idx="149">
                  <c:v>289.67397861108998</c:v>
                </c:pt>
                <c:pt idx="150">
                  <c:v>291.98320316905398</c:v>
                </c:pt>
                <c:pt idx="151">
                  <c:v>292.71195067301198</c:v>
                </c:pt>
                <c:pt idx="152">
                  <c:v>290.02949781644003</c:v>
                </c:pt>
                <c:pt idx="153">
                  <c:v>292.01850465389299</c:v>
                </c:pt>
                <c:pt idx="154">
                  <c:v>294.70063662426401</c:v>
                </c:pt>
                <c:pt idx="155">
                  <c:v>298.31876581121298</c:v>
                </c:pt>
                <c:pt idx="156">
                  <c:v>295.58900265935802</c:v>
                </c:pt>
                <c:pt idx="157">
                  <c:v>292.29822424455301</c:v>
                </c:pt>
                <c:pt idx="158">
                  <c:v>294.83584460032898</c:v>
                </c:pt>
                <c:pt idx="159">
                  <c:v>293.281541200969</c:v>
                </c:pt>
                <c:pt idx="160">
                  <c:v>292.36510539386302</c:v>
                </c:pt>
                <c:pt idx="161">
                  <c:v>291.43912654435002</c:v>
                </c:pt>
                <c:pt idx="162">
                  <c:v>293.88415535878897</c:v>
                </c:pt>
                <c:pt idx="163">
                  <c:v>294.17001706447502</c:v>
                </c:pt>
                <c:pt idx="164">
                  <c:v>294.16913078904702</c:v>
                </c:pt>
                <c:pt idx="165">
                  <c:v>292.09453676477398</c:v>
                </c:pt>
                <c:pt idx="166">
                  <c:v>290.742633079043</c:v>
                </c:pt>
                <c:pt idx="167">
                  <c:v>291.247096144262</c:v>
                </c:pt>
                <c:pt idx="168">
                  <c:v>286.938975913278</c:v>
                </c:pt>
                <c:pt idx="169">
                  <c:v>285.64923718119599</c:v>
                </c:pt>
                <c:pt idx="170">
                  <c:v>286.48219124232901</c:v>
                </c:pt>
                <c:pt idx="171">
                  <c:v>283.14196534036802</c:v>
                </c:pt>
                <c:pt idx="172">
                  <c:v>284.39432289411798</c:v>
                </c:pt>
                <c:pt idx="173">
                  <c:v>283.64925362174</c:v>
                </c:pt>
                <c:pt idx="174">
                  <c:v>283.58643316914703</c:v>
                </c:pt>
                <c:pt idx="175">
                  <c:v>284.70741182842698</c:v>
                </c:pt>
                <c:pt idx="176">
                  <c:v>288.54202150596501</c:v>
                </c:pt>
                <c:pt idx="177">
                  <c:v>289.356469420358</c:v>
                </c:pt>
                <c:pt idx="178">
                  <c:v>285.48016734218101</c:v>
                </c:pt>
                <c:pt idx="179">
                  <c:v>285.22032489255503</c:v>
                </c:pt>
                <c:pt idx="180">
                  <c:v>281.82925391406098</c:v>
                </c:pt>
                <c:pt idx="181">
                  <c:v>278.274640090133</c:v>
                </c:pt>
                <c:pt idx="182">
                  <c:v>277.20082845476998</c:v>
                </c:pt>
                <c:pt idx="183">
                  <c:v>279.57583170865098</c:v>
                </c:pt>
                <c:pt idx="184">
                  <c:v>276.30035836406603</c:v>
                </c:pt>
                <c:pt idx="185">
                  <c:v>279.88132860189597</c:v>
                </c:pt>
                <c:pt idx="186">
                  <c:v>278.18654253757097</c:v>
                </c:pt>
                <c:pt idx="187">
                  <c:v>279.97510327123399</c:v>
                </c:pt>
                <c:pt idx="188">
                  <c:v>283.41967728319503</c:v>
                </c:pt>
                <c:pt idx="189">
                  <c:v>281.33694125659798</c:v>
                </c:pt>
                <c:pt idx="190">
                  <c:v>282.88712473940501</c:v>
                </c:pt>
                <c:pt idx="191">
                  <c:v>282.33283242570002</c:v>
                </c:pt>
                <c:pt idx="192">
                  <c:v>283.00476260137901</c:v>
                </c:pt>
                <c:pt idx="193">
                  <c:v>283.44555327331199</c:v>
                </c:pt>
                <c:pt idx="194">
                  <c:v>286.9946341159</c:v>
                </c:pt>
                <c:pt idx="195">
                  <c:v>289.28044162359203</c:v>
                </c:pt>
                <c:pt idx="196">
                  <c:v>292.39489193314301</c:v>
                </c:pt>
                <c:pt idx="197">
                  <c:v>293.51289777873501</c:v>
                </c:pt>
                <c:pt idx="198">
                  <c:v>292.84556368440599</c:v>
                </c:pt>
                <c:pt idx="199">
                  <c:v>291.70018216230898</c:v>
                </c:pt>
                <c:pt idx="200">
                  <c:v>292.20415102101998</c:v>
                </c:pt>
                <c:pt idx="201">
                  <c:v>292.31554982117899</c:v>
                </c:pt>
                <c:pt idx="202">
                  <c:v>291.98731447813299</c:v>
                </c:pt>
                <c:pt idx="203">
                  <c:v>293.24775828037798</c:v>
                </c:pt>
                <c:pt idx="204">
                  <c:v>293.038852712172</c:v>
                </c:pt>
                <c:pt idx="205">
                  <c:v>296.32890531764701</c:v>
                </c:pt>
                <c:pt idx="206">
                  <c:v>296.13463647298897</c:v>
                </c:pt>
                <c:pt idx="207">
                  <c:v>296.38464760678897</c:v>
                </c:pt>
                <c:pt idx="208">
                  <c:v>297.09072445639799</c:v>
                </c:pt>
                <c:pt idx="209">
                  <c:v>296.53221100684499</c:v>
                </c:pt>
                <c:pt idx="210">
                  <c:v>295.52159302515099</c:v>
                </c:pt>
                <c:pt idx="211">
                  <c:v>295.286951333118</c:v>
                </c:pt>
                <c:pt idx="212">
                  <c:v>295.59522801649803</c:v>
                </c:pt>
                <c:pt idx="213">
                  <c:v>291.76049222893897</c:v>
                </c:pt>
                <c:pt idx="214">
                  <c:v>290.93825062153599</c:v>
                </c:pt>
                <c:pt idx="215">
                  <c:v>294.47329187895298</c:v>
                </c:pt>
                <c:pt idx="216">
                  <c:v>296.59735653276402</c:v>
                </c:pt>
                <c:pt idx="217">
                  <c:v>296.370559122749</c:v>
                </c:pt>
                <c:pt idx="218">
                  <c:v>293.44851330372001</c:v>
                </c:pt>
                <c:pt idx="219">
                  <c:v>292.693122806605</c:v>
                </c:pt>
                <c:pt idx="220">
                  <c:v>291.36703674892601</c:v>
                </c:pt>
                <c:pt idx="221">
                  <c:v>295.57351827574399</c:v>
                </c:pt>
                <c:pt idx="222">
                  <c:v>296.36263933165702</c:v>
                </c:pt>
                <c:pt idx="223">
                  <c:v>295.03942569797903</c:v>
                </c:pt>
                <c:pt idx="224">
                  <c:v>295.65505933022399</c:v>
                </c:pt>
                <c:pt idx="225">
                  <c:v>294.94656733402502</c:v>
                </c:pt>
                <c:pt idx="226">
                  <c:v>294.33503128569799</c:v>
                </c:pt>
                <c:pt idx="227">
                  <c:v>295.47334496980602</c:v>
                </c:pt>
                <c:pt idx="228">
                  <c:v>293.94994860949902</c:v>
                </c:pt>
                <c:pt idx="229">
                  <c:v>295.60706266708598</c:v>
                </c:pt>
                <c:pt idx="230">
                  <c:v>297.54001404471097</c:v>
                </c:pt>
                <c:pt idx="231">
                  <c:v>297.77772465322403</c:v>
                </c:pt>
                <c:pt idx="232">
                  <c:v>298.307206590318</c:v>
                </c:pt>
                <c:pt idx="233">
                  <c:v>295.47719807009702</c:v>
                </c:pt>
                <c:pt idx="234">
                  <c:v>292.60846996545399</c:v>
                </c:pt>
                <c:pt idx="235">
                  <c:v>293.15023609842001</c:v>
                </c:pt>
                <c:pt idx="236">
                  <c:v>296.36010750361299</c:v>
                </c:pt>
                <c:pt idx="237">
                  <c:v>296.56399744891701</c:v>
                </c:pt>
                <c:pt idx="238">
                  <c:v>296.11849144956699</c:v>
                </c:pt>
                <c:pt idx="239">
                  <c:v>293.42064426534</c:v>
                </c:pt>
                <c:pt idx="240">
                  <c:v>296.47346585672699</c:v>
                </c:pt>
                <c:pt idx="241">
                  <c:v>301.13801728647297</c:v>
                </c:pt>
                <c:pt idx="242">
                  <c:v>300.93481112912298</c:v>
                </c:pt>
                <c:pt idx="243">
                  <c:v>301.725123030482</c:v>
                </c:pt>
                <c:pt idx="244">
                  <c:v>300.898994876367</c:v>
                </c:pt>
                <c:pt idx="245">
                  <c:v>302.34356647789701</c:v>
                </c:pt>
                <c:pt idx="246">
                  <c:v>302.95490689267399</c:v>
                </c:pt>
                <c:pt idx="247">
                  <c:v>304.898556996259</c:v>
                </c:pt>
                <c:pt idx="248">
                  <c:v>307.476526189396</c:v>
                </c:pt>
                <c:pt idx="249">
                  <c:v>308.50216014098902</c:v>
                </c:pt>
                <c:pt idx="250">
                  <c:v>311.34242726547097</c:v>
                </c:pt>
                <c:pt idx="251">
                  <c:v>311.17757777048598</c:v>
                </c:pt>
                <c:pt idx="252">
                  <c:v>310.29060333300703</c:v>
                </c:pt>
                <c:pt idx="253">
                  <c:v>308.519488306413</c:v>
                </c:pt>
                <c:pt idx="254">
                  <c:v>307.141084041851</c:v>
                </c:pt>
                <c:pt idx="255">
                  <c:v>307.30551828687101</c:v>
                </c:pt>
                <c:pt idx="256">
                  <c:v>304.38177713945601</c:v>
                </c:pt>
                <c:pt idx="257">
                  <c:v>303.61379184281299</c:v>
                </c:pt>
                <c:pt idx="258">
                  <c:v>306.274335059821</c:v>
                </c:pt>
                <c:pt idx="259">
                  <c:v>306.52915503094403</c:v>
                </c:pt>
                <c:pt idx="260">
                  <c:v>307.276316842347</c:v>
                </c:pt>
                <c:pt idx="261">
                  <c:v>310.45692247512</c:v>
                </c:pt>
              </c:numCache>
            </c:numRef>
          </c:val>
          <c:smooth val="0"/>
          <c:extLst>
            <c:ext xmlns:c16="http://schemas.microsoft.com/office/drawing/2014/chart" uri="{C3380CC4-5D6E-409C-BE32-E72D297353CC}">
              <c16:uniqueId val="{00000001-0C04-4D5E-A5E0-FD932013B234}"/>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Sheet1!$D$2:$D$263</c:f>
              <c:numCache>
                <c:formatCode>General</c:formatCode>
                <c:ptCount val="262"/>
                <c:pt idx="9" formatCode="#,##0.000">
                  <c:v>220</c:v>
                </c:pt>
                <c:pt idx="34" formatCode="#,##0.000">
                  <c:v>220</c:v>
                </c:pt>
                <c:pt idx="48" formatCode="#,##0.000">
                  <c:v>220</c:v>
                </c:pt>
                <c:pt idx="55" formatCode="#,##0.000">
                  <c:v>220</c:v>
                </c:pt>
                <c:pt idx="69" formatCode="#,##0.000">
                  <c:v>220</c:v>
                </c:pt>
                <c:pt idx="82" formatCode="#,##0.000">
                  <c:v>220</c:v>
                </c:pt>
                <c:pt idx="109" formatCode="#,##0.000">
                  <c:v>220</c:v>
                </c:pt>
                <c:pt idx="115" formatCode="#,##0.000">
                  <c:v>220</c:v>
                </c:pt>
                <c:pt idx="131" formatCode="#,##0.000">
                  <c:v>220</c:v>
                </c:pt>
                <c:pt idx="136" formatCode="#,##0.000">
                  <c:v>220</c:v>
                </c:pt>
                <c:pt idx="140" formatCode="#,##0.000">
                  <c:v>220</c:v>
                </c:pt>
                <c:pt idx="165" formatCode="#,##0.000">
                  <c:v>220</c:v>
                </c:pt>
                <c:pt idx="181" formatCode="#,##0.000">
                  <c:v>220</c:v>
                </c:pt>
                <c:pt idx="204" formatCode="#,##0.000">
                  <c:v>220</c:v>
                </c:pt>
                <c:pt idx="231" formatCode="#,##0.000">
                  <c:v>220</c:v>
                </c:pt>
                <c:pt idx="245" formatCode="#,##0.000">
                  <c:v>220</c:v>
                </c:pt>
                <c:pt idx="249" formatCode="#,##0.000">
                  <c:v>220</c:v>
                </c:pt>
                <c:pt idx="261" formatCode="#,##0.000">
                  <c:v>220</c:v>
                </c:pt>
              </c:numCache>
            </c:numRef>
          </c:val>
          <c:smooth val="0"/>
          <c:extLst>
            <c:ext xmlns:c16="http://schemas.microsoft.com/office/drawing/2014/chart" uri="{C3380CC4-5D6E-409C-BE32-E72D297353CC}">
              <c16:uniqueId val="{00000002-0C04-4D5E-A5E0-FD932013B234}"/>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Sheet1!$D$2:$D$284</c:f>
              <c:numCache>
                <c:formatCode>General</c:formatCode>
                <c:ptCount val="283"/>
                <c:pt idx="203">
                  <c:v>0</c:v>
                </c:pt>
                <c:pt idx="270">
                  <c:v>400</c:v>
                </c:pt>
                <c:pt idx="271">
                  <c:v>400</c:v>
                </c:pt>
                <c:pt idx="272">
                  <c:v>400</c:v>
                </c:pt>
                <c:pt idx="273">
                  <c:v>400</c:v>
                </c:pt>
                <c:pt idx="274">
                  <c:v>400</c:v>
                </c:pt>
                <c:pt idx="275">
                  <c:v>400</c:v>
                </c:pt>
                <c:pt idx="276">
                  <c:v>400</c:v>
                </c:pt>
                <c:pt idx="277">
                  <c:v>400</c:v>
                </c:pt>
                <c:pt idx="278">
                  <c:v>400</c:v>
                </c:pt>
                <c:pt idx="279">
                  <c:v>400</c:v>
                </c:pt>
                <c:pt idx="280">
                  <c:v>400</c:v>
                </c:pt>
                <c:pt idx="281">
                  <c:v>400</c:v>
                </c:pt>
                <c:pt idx="282">
                  <c:v>400</c:v>
                </c:pt>
              </c:numCache>
            </c:numRef>
          </c:val>
          <c:extLst>
            <c:ext xmlns:c16="http://schemas.microsoft.com/office/drawing/2014/chart" uri="{C3380CC4-5D6E-409C-BE32-E72D297353CC}">
              <c16:uniqueId val="{00000000-435B-436A-95D1-13820D1B5757}"/>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Sheet1!$B$2:$B$284</c:f>
              <c:numCache>
                <c:formatCode>_(* #,##0.000_);_(* \(#,##0.000\);_(* "-"??_);_(@_)</c:formatCode>
                <c:ptCount val="283"/>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58.002138553555803</c:v>
                </c:pt>
                <c:pt idx="37">
                  <c:v>56.294805432950703</c:v>
                </c:pt>
                <c:pt idx="38">
                  <c:v>55.2849908174964</c:v>
                </c:pt>
                <c:pt idx="39">
                  <c:v>55.046478955629198</c:v>
                </c:pt>
                <c:pt idx="40">
                  <c:v>59.925676674596197</c:v>
                </c:pt>
                <c:pt idx="41">
                  <c:v>63.371229346863601</c:v>
                </c:pt>
                <c:pt idx="42">
                  <c:v>64.5577829676064</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98.170967545161602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161.10676337529901</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239.56215977566399</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283.64925337401502</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numCache>
            </c:numRef>
          </c:val>
          <c:smooth val="0"/>
          <c:extLst>
            <c:ext xmlns:c16="http://schemas.microsoft.com/office/drawing/2014/chart" uri="{C3380CC4-5D6E-409C-BE32-E72D297353CC}">
              <c16:uniqueId val="{00000001-435B-436A-95D1-13820D1B5757}"/>
            </c:ext>
          </c:extLst>
        </c:ser>
        <c:ser>
          <c:idx val="1"/>
          <c:order val="1"/>
          <c:tx>
            <c:strRef>
              <c:f>Sheet1!$C$1</c:f>
              <c:strCache>
                <c:ptCount val="1"/>
                <c:pt idx="0">
                  <c:v>blue line</c:v>
                </c:pt>
              </c:strCache>
            </c:strRef>
          </c:tx>
          <c:spPr>
            <a:ln w="28575">
              <a:solidFill>
                <a:schemeClr val="accent1"/>
              </a:solidFill>
            </a:ln>
          </c:spPr>
          <c:marker>
            <c:symbol val="none"/>
          </c:marke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Sheet1!$C$2:$C$284</c:f>
              <c:numCache>
                <c:formatCode>General</c:formatCode>
                <c:ptCount val="283"/>
                <c:pt idx="270" formatCode="#,##0.000">
                  <c:v>266.42004481284602</c:v>
                </c:pt>
                <c:pt idx="271" formatCode="#,##0.000">
                  <c:v>285.02482901296202</c:v>
                </c:pt>
                <c:pt idx="272" formatCode="#,##0.000">
                  <c:v>274.53166860634701</c:v>
                </c:pt>
                <c:pt idx="273" formatCode="#,##0.000">
                  <c:v>248.25094381339201</c:v>
                </c:pt>
                <c:pt idx="274" formatCode="#,##0.000">
                  <c:v>263.23215337526102</c:v>
                </c:pt>
                <c:pt idx="275" formatCode="#,##0.000">
                  <c:v>283.64933233774201</c:v>
                </c:pt>
                <c:pt idx="276" formatCode="#,##0.000">
                  <c:v>272.48745909054298</c:v>
                </c:pt>
                <c:pt idx="277" formatCode="#,##0.000">
                  <c:v>292.01850441128698</c:v>
                </c:pt>
                <c:pt idx="278" formatCode="#,##0.000">
                  <c:v>283.64925337401598</c:v>
                </c:pt>
                <c:pt idx="279" formatCode="#,##0.000">
                  <c:v>292.39489169897502</c:v>
                </c:pt>
                <c:pt idx="280" formatCode="#,##0.000">
                  <c:v>296.59735628558701</c:v>
                </c:pt>
                <c:pt idx="281" formatCode="#,##0.000">
                  <c:v>293.42064404288601</c:v>
                </c:pt>
                <c:pt idx="282" formatCode="#,##0.000">
                  <c:v>310.45692224602601</c:v>
                </c:pt>
              </c:numCache>
            </c:numRef>
          </c:val>
          <c:smooth val="0"/>
          <c:extLst>
            <c:ext xmlns:c16="http://schemas.microsoft.com/office/drawing/2014/chart" uri="{C3380CC4-5D6E-409C-BE32-E72D297353CC}">
              <c16:uniqueId val="{00000002-435B-436A-95D1-13820D1B5757}"/>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107"/>
          <c:min val="3655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4601-4DC2-93D2-83F05F194226}"/>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4601-4DC2-93D2-83F05F194226}"/>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4601-4DC2-93D2-83F05F194226}"/>
              </c:ext>
            </c:extLst>
          </c:dPt>
          <c:dLbls>
            <c:dLbl>
              <c:idx val="0"/>
              <c:layout>
                <c:manualLayout>
                  <c:x val="2.9555208881468554E-2"/>
                  <c:y val="-0.14346854760521635"/>
                </c:manualLayout>
              </c:layout>
              <c:tx>
                <c:rich>
                  <a:bodyPr anchor="t" anchorCtr="0"/>
                  <a:lstStyle/>
                  <a:p>
                    <a:pPr algn="l">
                      <a:defRPr/>
                    </a:pPr>
                    <a:r>
                      <a:rPr lang="en-US" sz="3200" dirty="0">
                        <a:solidFill>
                          <a:schemeClr val="tx2"/>
                        </a:solidFill>
                      </a:rPr>
                      <a:t>61%</a:t>
                    </a:r>
                    <a:r>
                      <a:rPr lang="en-US" sz="900" dirty="0">
                        <a:solidFill>
                          <a:schemeClr val="tx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$43.4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4601-4DC2-93D2-83F05F194226}"/>
                </c:ext>
              </c:extLst>
            </c:dLbl>
            <c:dLbl>
              <c:idx val="1"/>
              <c:delete val="1"/>
              <c:extLst>
                <c:ext xmlns:c15="http://schemas.microsoft.com/office/drawing/2012/chart" uri="{CE6537A1-D6FC-4f65-9D91-7224C49458BB}"/>
                <c:ext xmlns:c16="http://schemas.microsoft.com/office/drawing/2014/chart" uri="{C3380CC4-5D6E-409C-BE32-E72D297353CC}">
                  <c16:uniqueId val="{00000003-4601-4DC2-93D2-83F05F194226}"/>
                </c:ext>
              </c:extLst>
            </c:dLbl>
            <c:dLbl>
              <c:idx val="2"/>
              <c:delete val="1"/>
              <c:extLst>
                <c:ext xmlns:c15="http://schemas.microsoft.com/office/drawing/2012/chart" uri="{CE6537A1-D6FC-4f65-9D91-7224C49458BB}"/>
                <c:ext xmlns:c16="http://schemas.microsoft.com/office/drawing/2014/chart" uri="{C3380CC4-5D6E-409C-BE32-E72D297353CC}">
                  <c16:uniqueId val="{00000005-4601-4DC2-93D2-83F05F19422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6-4601-4DC2-93D2-83F05F194226}"/>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43.42363294375</c:v>
                </c:pt>
                <c:pt idx="1">
                  <c:v>19.961711276875999</c:v>
                </c:pt>
                <c:pt idx="2">
                  <c:v>7.7584752576040001</c:v>
                </c:pt>
              </c:numCache>
            </c:numRef>
          </c:val>
          <c:extLst>
            <c:ext xmlns:c16="http://schemas.microsoft.com/office/drawing/2014/chart" uri="{C3380CC4-5D6E-409C-BE32-E72D297353CC}">
              <c16:uniqueId val="{00000007-4601-4DC2-93D2-83F05F19422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27222264168617"/>
          <c:y val="5.3097018226660728E-2"/>
          <c:w val="0.70868333350855239"/>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wrap="square" lIns="38100" tIns="19050" rIns="38100" bIns="19050" anchor="ctr" anchorCtr="0">
                    <a:spAutoFit/>
                  </a:bodyPr>
                  <a:lstStyle/>
                  <a:p>
                    <a:pPr algn="ctr">
                      <a:defRPr lang="en-US" sz="900" b="0" i="0" u="none" strike="noStrike" kern="1200" baseline="0">
                        <a:solidFill>
                          <a:schemeClr val="tx1"/>
                        </a:solidFill>
                        <a:latin typeface="+mn-lt"/>
                        <a:ea typeface="+mn-ea"/>
                        <a:cs typeface="+mn-cs"/>
                      </a:defRPr>
                    </a:pPr>
                    <a:fld id="{99F1A9F2-99A2-4A67-A7DF-D6DFF6530377}" type="VALUE">
                      <a:rPr lang="en-US" sz="900" b="0" i="0" u="none" strike="noStrike" kern="1200" baseline="0">
                        <a:solidFill>
                          <a:schemeClr val="tx1"/>
                        </a:solidFill>
                        <a:latin typeface="+mn-lt"/>
                        <a:ea typeface="+mn-ea"/>
                        <a:cs typeface="+mn-cs"/>
                      </a:rPr>
                      <a:pPr algn="ctr">
                        <a:defRPr lang="en-US" sz="900" b="0" i="0" u="none" strike="noStrike" kern="1200" baseline="0">
                          <a:solidFill>
                            <a:schemeClr val="tx1"/>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1F3-4F87-BA14-1D8F31EC7E82}"/>
                </c:ext>
              </c:extLst>
            </c:dLbl>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Large Growth</c:v>
                </c:pt>
                <c:pt idx="1">
                  <c:v>Large Cap</c:v>
                </c:pt>
                <c:pt idx="2">
                  <c:v>Marketwide</c:v>
                </c:pt>
                <c:pt idx="3">
                  <c:v>Small Growth</c:v>
                </c:pt>
                <c:pt idx="4">
                  <c:v>Small Cap</c:v>
                </c:pt>
                <c:pt idx="5">
                  <c:v>Large Value</c:v>
                </c:pt>
                <c:pt idx="6">
                  <c:v>Small Value</c:v>
                </c:pt>
              </c:strCache>
            </c:strRef>
          </c:cat>
          <c:val>
            <c:numRef>
              <c:f>Sheet1!$B$2:$B$8</c:f>
              <c:numCache>
                <c:formatCode>0.00</c:formatCode>
                <c:ptCount val="7"/>
                <c:pt idx="0">
                  <c:v>12.81</c:v>
                </c:pt>
                <c:pt idx="1">
                  <c:v>8.58</c:v>
                </c:pt>
                <c:pt idx="2">
                  <c:v>8.39</c:v>
                </c:pt>
                <c:pt idx="3">
                  <c:v>7.05</c:v>
                </c:pt>
                <c:pt idx="4">
                  <c:v>5.21</c:v>
                </c:pt>
                <c:pt idx="5">
                  <c:v>4.07</c:v>
                </c:pt>
                <c:pt idx="6">
                  <c:v>3.18</c:v>
                </c:pt>
              </c:numCache>
            </c:numRef>
          </c:val>
          <c:extLst>
            <c:ext xmlns:c16="http://schemas.microsoft.com/office/drawing/2014/chart" uri="{C3380CC4-5D6E-409C-BE32-E72D297353CC}">
              <c16:uniqueId val="{00000001-DE90-4268-A2A1-534704828DA8}"/>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5.3"/>
          <c:min val="-3"/>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4A11-435D-B5A0-0CF6449C18A7}"/>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4A11-435D-B5A0-0CF6449C18A7}"/>
              </c:ext>
            </c:extLst>
          </c:dPt>
          <c:dPt>
            <c:idx val="2"/>
            <c:bubble3D val="0"/>
            <c:extLst>
              <c:ext xmlns:c16="http://schemas.microsoft.com/office/drawing/2014/chart" uri="{C3380CC4-5D6E-409C-BE32-E72D297353CC}">
                <c16:uniqueId val="{00000004-4A11-435D-B5A0-0CF6449C18A7}"/>
              </c:ext>
            </c:extLst>
          </c:dPt>
          <c:dLbls>
            <c:dLbl>
              <c:idx val="0"/>
              <c:delete val="1"/>
              <c:extLst>
                <c:ext xmlns:c15="http://schemas.microsoft.com/office/drawing/2012/chart" uri="{CE6537A1-D6FC-4f65-9D91-7224C49458BB}"/>
                <c:ext xmlns:c16="http://schemas.microsoft.com/office/drawing/2014/chart" uri="{C3380CC4-5D6E-409C-BE32-E72D297353CC}">
                  <c16:uniqueId val="{00000001-4A11-435D-B5A0-0CF6449C18A7}"/>
                </c:ext>
              </c:extLst>
            </c:dLbl>
            <c:dLbl>
              <c:idx val="1"/>
              <c:layout>
                <c:manualLayout>
                  <c:x val="1.5517736687126055E-2"/>
                  <c:y val="-0.15038892819153851"/>
                </c:manualLayout>
              </c:layout>
              <c:tx>
                <c:rich>
                  <a:bodyPr/>
                  <a:lstStyle/>
                  <a:p>
                    <a:pPr algn="l">
                      <a:defRPr/>
                    </a:pPr>
                    <a:r>
                      <a:rPr lang="en-US" sz="3200" dirty="0">
                        <a:solidFill>
                          <a:schemeClr val="accent4"/>
                        </a:solidFill>
                      </a:rPr>
                      <a:t>28%</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$20.0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4A11-435D-B5A0-0CF6449C18A7}"/>
                </c:ext>
              </c:extLst>
            </c:dLbl>
            <c:dLbl>
              <c:idx val="2"/>
              <c:delete val="1"/>
              <c:extLst>
                <c:ext xmlns:c15="http://schemas.microsoft.com/office/drawing/2012/chart" uri="{CE6537A1-D6FC-4f65-9D91-7224C49458BB}"/>
                <c:ext xmlns:c16="http://schemas.microsoft.com/office/drawing/2014/chart" uri="{C3380CC4-5D6E-409C-BE32-E72D297353CC}">
                  <c16:uniqueId val="{00000004-4A11-435D-B5A0-0CF6449C18A7}"/>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5-4A11-435D-B5A0-0CF6449C18A7}"/>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44496625874061"/>
          <c:y val="0.15287661709403791"/>
          <c:w val="0.73636675470541513"/>
          <c:h val="0.75571611556669782"/>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1"/>
              <c:layout>
                <c:manualLayout>
                  <c:x val="-3.0709926737756475E-3"/>
                  <c:y val="3.8031374367021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69-440B-89A5-378EF7A73118}"/>
                </c:ext>
              </c:extLst>
            </c:dLbl>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Large Cap</c:v>
                </c:pt>
                <c:pt idx="2">
                  <c:v>Growth</c:v>
                </c:pt>
                <c:pt idx="3">
                  <c:v>Small Cap</c:v>
                </c:pt>
              </c:strCache>
            </c:strRef>
          </c:cat>
          <c:val>
            <c:numRef>
              <c:f>Sheet1!$B$3:$B$6</c:f>
              <c:numCache>
                <c:formatCode>#,##0.00;\-#,##0.00</c:formatCode>
                <c:ptCount val="4"/>
                <c:pt idx="0">
                  <c:v>4.09</c:v>
                </c:pt>
                <c:pt idx="1">
                  <c:v>3.98</c:v>
                </c:pt>
                <c:pt idx="2">
                  <c:v>3.89</c:v>
                </c:pt>
                <c:pt idx="3">
                  <c:v>2.5099999999999998</c:v>
                </c:pt>
              </c:numCache>
            </c:numRef>
          </c:val>
          <c:extLst>
            <c:ext xmlns:c16="http://schemas.microsoft.com/office/drawing/2014/chart" uri="{C3380CC4-5D6E-409C-BE32-E72D297353CC}">
              <c16:uniqueId val="{00000003-DC69-440B-89A5-378EF7A73118}"/>
            </c:ext>
          </c:extLst>
        </c:ser>
        <c:ser>
          <c:idx val="3"/>
          <c:order val="1"/>
          <c:tx>
            <c:strRef>
              <c:f>Sheet1!$C$2</c:f>
              <c:strCache>
                <c:ptCount val="1"/>
                <c:pt idx="0">
                  <c:v>US currency</c:v>
                </c:pt>
              </c:strCache>
            </c:strRef>
          </c:tx>
          <c:spPr>
            <a:solidFill>
              <a:schemeClr val="bg1">
                <a:lumMod val="65000"/>
              </a:schemeClr>
            </a:solidFill>
          </c:spPr>
          <c:invertIfNegative val="0"/>
          <c:dLbls>
            <c:dLbl>
              <c:idx val="1"/>
              <c:layout>
                <c:manualLayout>
                  <c:x val="-2.0187925695471379E-3"/>
                  <c:y val="-4.82884360281858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69-440B-89A5-378EF7A73118}"/>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3.12</c:v>
                </c:pt>
                <c:pt idx="1">
                  <c:v>3.03</c:v>
                </c:pt>
                <c:pt idx="2">
                  <c:v>2.96</c:v>
                </c:pt>
                <c:pt idx="3">
                  <c:v>0.49</c:v>
                </c:pt>
              </c:numCache>
            </c:numRef>
          </c:val>
          <c:extLst>
            <c:ext xmlns:c16="http://schemas.microsoft.com/office/drawing/2014/chart" uri="{C3380CC4-5D6E-409C-BE32-E72D297353CC}">
              <c16:uniqueId val="{00000007-DC69-440B-89A5-378EF7A73118}"/>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in val="0"/>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51399648621753291"/>
          <c:y val="1.9319938176197836E-2"/>
          <c:w val="0.47051433504750134"/>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32AE-44A8-94D9-6FC481904814}"/>
              </c:ext>
            </c:extLst>
          </c:dPt>
          <c:dPt>
            <c:idx val="1"/>
            <c:bubble3D val="0"/>
            <c:extLst>
              <c:ext xmlns:c16="http://schemas.microsoft.com/office/drawing/2014/chart" uri="{C3380CC4-5D6E-409C-BE32-E72D297353CC}">
                <c16:uniqueId val="{00000001-32AE-44A8-94D9-6FC481904814}"/>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32AE-44A8-94D9-6FC481904814}"/>
              </c:ext>
            </c:extLst>
          </c:dPt>
          <c:dLbls>
            <c:dLbl>
              <c:idx val="0"/>
              <c:delete val="1"/>
              <c:extLst>
                <c:ext xmlns:c15="http://schemas.microsoft.com/office/drawing/2012/chart" uri="{CE6537A1-D6FC-4f65-9D91-7224C49458BB}"/>
                <c:ext xmlns:c16="http://schemas.microsoft.com/office/drawing/2014/chart" uri="{C3380CC4-5D6E-409C-BE32-E72D297353CC}">
                  <c16:uniqueId val="{00000000-32AE-44A8-94D9-6FC481904814}"/>
                </c:ext>
              </c:extLst>
            </c:dLbl>
            <c:dLbl>
              <c:idx val="1"/>
              <c:delete val="1"/>
              <c:extLst>
                <c:ext xmlns:c15="http://schemas.microsoft.com/office/drawing/2012/chart" uri="{CE6537A1-D6FC-4f65-9D91-7224C49458BB}"/>
                <c:ext xmlns:c16="http://schemas.microsoft.com/office/drawing/2014/chart" uri="{C3380CC4-5D6E-409C-BE32-E72D297353CC}">
                  <c16:uniqueId val="{00000001-32AE-44A8-94D9-6FC481904814}"/>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11%</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$7.8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32AE-44A8-94D9-6FC481904814}"/>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4-32AE-44A8-94D9-6FC481904814}"/>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0.08969</cdr:x>
      <cdr:y>0.82057</cdr:y>
    </cdr:from>
    <cdr:to>
      <cdr:x>0.12994</cdr:x>
      <cdr:y>0.87787</cdr:y>
    </cdr:to>
    <cdr:sp macro="" textlink="">
      <cdr:nvSpPr>
        <cdr:cNvPr id="6" name="TextBox 16"/>
        <cdr:cNvSpPr txBox="1"/>
      </cdr:nvSpPr>
      <cdr:spPr>
        <a:xfrm xmlns:a="http://schemas.openxmlformats.org/drawingml/2006/main">
          <a:off x="357208" y="1983232"/>
          <a:ext cx="160300"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0.18021</cdr:x>
      <cdr:y>0.82057</cdr:y>
    </cdr:from>
    <cdr:to>
      <cdr:x>0.21563</cdr:x>
      <cdr:y>0.87787</cdr:y>
    </cdr:to>
    <cdr:sp macro="" textlink="">
      <cdr:nvSpPr>
        <cdr:cNvPr id="7" name="TextBox 22"/>
        <cdr:cNvSpPr txBox="1"/>
      </cdr:nvSpPr>
      <cdr:spPr>
        <a:xfrm xmlns:a="http://schemas.openxmlformats.org/drawingml/2006/main">
          <a:off x="717728"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0.2996</cdr:x>
      <cdr:y>0.82057</cdr:y>
    </cdr:from>
    <cdr:to>
      <cdr:x>0.35112</cdr:x>
      <cdr:y>0.87787</cdr:y>
    </cdr:to>
    <cdr:sp macro="" textlink="">
      <cdr:nvSpPr>
        <cdr:cNvPr id="8" name="TextBox 24"/>
        <cdr:cNvSpPr txBox="1"/>
      </cdr:nvSpPr>
      <cdr:spPr>
        <a:xfrm xmlns:a="http://schemas.openxmlformats.org/drawingml/2006/main">
          <a:off x="1193193" y="1983232"/>
          <a:ext cx="20518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0.75289</cdr:x>
      <cdr:y>0.82057</cdr:y>
    </cdr:from>
    <cdr:to>
      <cdr:x>0.82243</cdr:x>
      <cdr:y>0.87787</cdr:y>
    </cdr:to>
    <cdr:sp macro="" textlink="">
      <cdr:nvSpPr>
        <cdr:cNvPr id="9" name="TextBox 25"/>
        <cdr:cNvSpPr txBox="1"/>
      </cdr:nvSpPr>
      <cdr:spPr>
        <a:xfrm xmlns:a="http://schemas.openxmlformats.org/drawingml/2006/main">
          <a:off x="2998468" y="1983232"/>
          <a:ext cx="27695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479FEA-9F49-45EC-AF32-861AF283ACD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98F02F-E1C2-41A2-9BEE-BCD2986DC75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1D580A-36D8-439C-B10B-B8C5BF4522CB}" type="datetimeFigureOut">
              <a:rPr lang="en-US" smtClean="0"/>
              <a:t>7/9/2023</a:t>
            </a:fld>
            <a:endParaRPr lang="en-US"/>
          </a:p>
        </p:txBody>
      </p:sp>
      <p:sp>
        <p:nvSpPr>
          <p:cNvPr id="4" name="Footer Placeholder 3">
            <a:extLst>
              <a:ext uri="{FF2B5EF4-FFF2-40B4-BE49-F238E27FC236}">
                <a16:creationId xmlns:a16="http://schemas.microsoft.com/office/drawing/2014/main" id="{5AE3DE42-8A3E-4DD7-9F08-623EA8F25A27}"/>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39795A-A822-4C69-A845-DD1C9969CBE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F3B3811-51EB-4933-B74E-B77D0E869CA8}" type="slidenum">
              <a:rPr lang="en-US" smtClean="0"/>
              <a:t>‹#›</a:t>
            </a:fld>
            <a:endParaRPr lang="en-US"/>
          </a:p>
        </p:txBody>
      </p:sp>
    </p:spTree>
    <p:extLst>
      <p:ext uri="{BB962C8B-B14F-4D97-AF65-F5344CB8AC3E}">
        <p14:creationId xmlns:p14="http://schemas.microsoft.com/office/powerpoint/2010/main" val="29378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7/9/2023</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307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014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81470" y="6774302"/>
            <a:ext cx="3770399" cy="2437080"/>
          </a:xfrm>
        </p:spPr>
        <p:txBody>
          <a:bodyPr/>
          <a:lstStyle/>
          <a:p>
            <a:r>
              <a:rPr lang="en-US" dirty="0">
                <a:highlight>
                  <a:srgbClr val="FFFFFF"/>
                </a:highlight>
              </a:rPr>
              <a:t>Q2</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Second Quarter 2023</a:t>
            </a:r>
          </a:p>
        </p:txBody>
      </p:sp>
      <p:pic>
        <p:nvPicPr>
          <p:cNvPr id="3" name="Picture Placeholder 2" descr="A black and red sign with white letters&#10;&#10;Description automatically generated">
            <a:extLst>
              <a:ext uri="{FF2B5EF4-FFF2-40B4-BE49-F238E27FC236}">
                <a16:creationId xmlns:a16="http://schemas.microsoft.com/office/drawing/2014/main" id="{44978F13-D12C-9FA3-11AF-FCD6E393875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49512" b="-49512"/>
          <a:stretch/>
        </p:blipFill>
        <p:spPr>
          <a:xfrm>
            <a:off x="375371" y="8838387"/>
            <a:ext cx="1414391" cy="718430"/>
          </a:xfrm>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Country Returns</a:t>
            </a:r>
          </a:p>
        </p:txBody>
      </p:sp>
      <p:sp>
        <p:nvSpPr>
          <p:cNvPr id="17" name="Text Placeholder 16"/>
          <p:cNvSpPr>
            <a:spLocks noGrp="1"/>
          </p:cNvSpPr>
          <p:nvPr>
            <p:ph type="body" sz="quarter" idx="15"/>
          </p:nvPr>
        </p:nvSpPr>
        <p:spPr>
          <a:xfrm>
            <a:off x="434226" y="9161324"/>
            <a:ext cx="6804774" cy="517712"/>
          </a:xfrm>
        </p:spPr>
        <p:txBody>
          <a:bodyPr/>
          <a:lstStyle/>
          <a:p>
            <a:r>
              <a:rPr lang="en-GB" b="1" dirty="0"/>
              <a:t>Past performance is no guarantee of future results</a:t>
            </a:r>
            <a:r>
              <a:rPr lang="en-GB" dirty="0"/>
              <a:t>. </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MSCI data © MSCI 2023, all rights reserved. Frank Russell Company is the source and owner of the trademarks, service marks and copyrights related to the Russell Indexes. </a:t>
            </a:r>
          </a:p>
        </p:txBody>
      </p:sp>
      <p:sp>
        <p:nvSpPr>
          <p:cNvPr id="6" name="Text Placeholder 5"/>
          <p:cNvSpPr>
            <a:spLocks noGrp="1"/>
          </p:cNvSpPr>
          <p:nvPr>
            <p:ph type="body" sz="quarter" idx="14"/>
          </p:nvPr>
        </p:nvSpPr>
        <p:spPr>
          <a:xfrm>
            <a:off x="421704" y="1828374"/>
            <a:ext cx="6818025" cy="447862"/>
          </a:xfrm>
        </p:spPr>
        <p:txBody>
          <a:bodyPr/>
          <a:lstStyle/>
          <a:p>
            <a:r>
              <a:rPr lang="en-US" dirty="0">
                <a:highlight>
                  <a:srgbClr val="FFFFFF"/>
                </a:highlight>
              </a:rPr>
              <a:t>Second quarter 2023 i</a:t>
            </a:r>
            <a:r>
              <a:rPr lang="en-US" dirty="0"/>
              <a:t>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grpSp>
        <p:nvGrpSpPr>
          <p:cNvPr id="8" name="Group 7">
            <a:extLst>
              <a:ext uri="{FF2B5EF4-FFF2-40B4-BE49-F238E27FC236}">
                <a16:creationId xmlns:a16="http://schemas.microsoft.com/office/drawing/2014/main" id="{2856F6D2-89C1-44B3-9AC3-610F73DDE707}"/>
              </a:ext>
            </a:extLst>
          </p:cNvPr>
          <p:cNvGrpSpPr/>
          <p:nvPr/>
        </p:nvGrpSpPr>
        <p:grpSpPr>
          <a:xfrm>
            <a:off x="451340" y="2580435"/>
            <a:ext cx="6825760" cy="5765843"/>
            <a:chOff x="440747" y="2453175"/>
            <a:chExt cx="9052560" cy="4308596"/>
          </a:xfrm>
        </p:grpSpPr>
        <p:graphicFrame>
          <p:nvGraphicFramePr>
            <p:cNvPr id="10" name="Chart 9">
              <a:extLst>
                <a:ext uri="{FF2B5EF4-FFF2-40B4-BE49-F238E27FC236}">
                  <a16:creationId xmlns:a16="http://schemas.microsoft.com/office/drawing/2014/main" id="{74C65B25-4074-4714-BD83-40422214B390}"/>
                </a:ext>
              </a:extLst>
            </p:cNvPr>
            <p:cNvGraphicFramePr/>
            <p:nvPr>
              <p:extLst>
                <p:ext uri="{D42A27DB-BD31-4B8C-83A1-F6EECF244321}">
                  <p14:modId xmlns:p14="http://schemas.microsoft.com/office/powerpoint/2010/main" val="2283679583"/>
                </p:ext>
              </p:extLst>
            </p:nvPr>
          </p:nvGraphicFramePr>
          <p:xfrm>
            <a:off x="440747" y="2453175"/>
            <a:ext cx="9052560" cy="43085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61238F8A-B854-4BB7-8B2E-6624081AFF71}"/>
                </a:ext>
              </a:extLst>
            </p:cNvPr>
            <p:cNvSpPr txBox="1"/>
            <p:nvPr/>
          </p:nvSpPr>
          <p:spPr>
            <a:xfrm rot="16200000">
              <a:off x="2834715" y="6006353"/>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pic>
        <p:nvPicPr>
          <p:cNvPr id="4" name="Picture Placeholder 2" descr="A black and red sign with white letters&#10;&#10;Description automatically generated">
            <a:extLst>
              <a:ext uri="{FF2B5EF4-FFF2-40B4-BE49-F238E27FC236}">
                <a16:creationId xmlns:a16="http://schemas.microsoft.com/office/drawing/2014/main" id="{7FA7945D-0FDB-8D5E-4BA0-DF29B782B694}"/>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24178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a:extLst>
              <a:ext uri="{FF2B5EF4-FFF2-40B4-BE49-F238E27FC236}">
                <a16:creationId xmlns:a16="http://schemas.microsoft.com/office/drawing/2014/main" id="{914B888F-5CB2-4BC8-81B2-230A506EF9EF}"/>
              </a:ext>
            </a:extLst>
          </p:cNvPr>
          <p:cNvGraphicFramePr/>
          <p:nvPr>
            <p:extLst>
              <p:ext uri="{D42A27DB-BD31-4B8C-83A1-F6EECF244321}">
                <p14:modId xmlns:p14="http://schemas.microsoft.com/office/powerpoint/2010/main" val="2825116295"/>
              </p:ext>
            </p:extLst>
          </p:nvPr>
        </p:nvGraphicFramePr>
        <p:xfrm>
          <a:off x="22374" y="6586836"/>
          <a:ext cx="3406747" cy="1948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473C3805-C62D-4CC3-BFF0-0BE808BA1D3B}"/>
              </a:ext>
            </a:extLst>
          </p:cNvPr>
          <p:cNvGraphicFramePr/>
          <p:nvPr>
            <p:extLst>
              <p:ext uri="{D42A27DB-BD31-4B8C-83A1-F6EECF244321}">
                <p14:modId xmlns:p14="http://schemas.microsoft.com/office/powerpoint/2010/main" val="3853673710"/>
              </p:ext>
            </p:extLst>
          </p:nvPr>
        </p:nvGraphicFramePr>
        <p:xfrm>
          <a:off x="3411120" y="2973413"/>
          <a:ext cx="4219666" cy="187904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noFill/>
        </p:spPr>
        <p:txBody>
          <a:bodyPr/>
          <a:lstStyle/>
          <a:p>
            <a:r>
              <a:rPr lang="en-US" dirty="0"/>
              <a:t>Real Estate Investment Trusts (REITs)</a:t>
            </a:r>
          </a:p>
        </p:txBody>
      </p:sp>
      <p:sp>
        <p:nvSpPr>
          <p:cNvPr id="7" name="Text Placeholder 6"/>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10" name="Text Placeholder 9"/>
          <p:cNvSpPr>
            <a:spLocks noGrp="1"/>
          </p:cNvSpPr>
          <p:nvPr>
            <p:ph type="body" sz="quarter" idx="15"/>
          </p:nvPr>
        </p:nvSpPr>
        <p:spPr>
          <a:xfrm>
            <a:off x="434226" y="9152383"/>
            <a:ext cx="68428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2023 S&amp;P Dow Jones Indices LLC, a division of S&amp;P Global. All rights reserved.</a:t>
            </a:r>
          </a:p>
        </p:txBody>
      </p:sp>
      <p:sp>
        <p:nvSpPr>
          <p:cNvPr id="12" name="Text Placeholder 11"/>
          <p:cNvSpPr>
            <a:spLocks noGrp="1"/>
          </p:cNvSpPr>
          <p:nvPr>
            <p:ph type="body" sz="quarter" idx="18"/>
          </p:nvPr>
        </p:nvSpPr>
        <p:spPr>
          <a:xfrm>
            <a:off x="429800" y="2604477"/>
            <a:ext cx="2427700" cy="3209887"/>
          </a:xfrm>
        </p:spPr>
        <p:txBody>
          <a:bodyPr/>
          <a:lstStyle/>
          <a:p>
            <a:r>
              <a:rPr lang="en-US" dirty="0"/>
              <a:t>US real estate investment trusts outperformed non-US REITs during the quarter.</a:t>
            </a:r>
          </a:p>
        </p:txBody>
      </p:sp>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533156" y="6516428"/>
            <a:ext cx="258982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476137" y="6102859"/>
            <a:ext cx="2709262"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grpSp>
        <p:nvGrpSpPr>
          <p:cNvPr id="21" name="Group 20">
            <a:extLst>
              <a:ext uri="{FF2B5EF4-FFF2-40B4-BE49-F238E27FC236}">
                <a16:creationId xmlns:a16="http://schemas.microsoft.com/office/drawing/2014/main" id="{2046FD64-23FA-4B70-8F23-DD76BF712C05}"/>
              </a:ext>
            </a:extLst>
          </p:cNvPr>
          <p:cNvGrpSpPr/>
          <p:nvPr/>
        </p:nvGrpSpPr>
        <p:grpSpPr>
          <a:xfrm>
            <a:off x="3420600" y="2599294"/>
            <a:ext cx="3875088" cy="342590"/>
            <a:chOff x="4635169" y="1826708"/>
            <a:chExt cx="4441437" cy="342590"/>
          </a:xfrm>
        </p:grpSpPr>
        <p:sp>
          <p:nvSpPr>
            <p:cNvPr id="22" name="Content Placeholder 9">
              <a:extLst>
                <a:ext uri="{FF2B5EF4-FFF2-40B4-BE49-F238E27FC236}">
                  <a16:creationId xmlns:a16="http://schemas.microsoft.com/office/drawing/2014/main" id="{DD96718D-33A5-4545-96F9-7FE406506D4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3" name="Straight Connector 22">
              <a:extLst>
                <a:ext uri="{FF2B5EF4-FFF2-40B4-BE49-F238E27FC236}">
                  <a16:creationId xmlns:a16="http://schemas.microsoft.com/office/drawing/2014/main" id="{E1ECBC18-597B-4FA8-AB65-0EFB5FFE7965}"/>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4" name="Content Placeholder 23">
            <a:extLst>
              <a:ext uri="{FF2B5EF4-FFF2-40B4-BE49-F238E27FC236}">
                <a16:creationId xmlns:a16="http://schemas.microsoft.com/office/drawing/2014/main" id="{ABFC5E40-77A2-401D-8F27-860E9FAB3DF6}"/>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6" name="Straight Connector 25">
            <a:extLst>
              <a:ext uri="{FF2B5EF4-FFF2-40B4-BE49-F238E27FC236}">
                <a16:creationId xmlns:a16="http://schemas.microsoft.com/office/drawing/2014/main" id="{22293124-0D25-41D0-B347-4D43D035F46C}"/>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8" name="Table 27">
            <a:extLst>
              <a:ext uri="{FF2B5EF4-FFF2-40B4-BE49-F238E27FC236}">
                <a16:creationId xmlns:a16="http://schemas.microsoft.com/office/drawing/2014/main" id="{B3E39DB8-1F77-4650-AA92-DF97B097F8C5}"/>
              </a:ext>
            </a:extLst>
          </p:cNvPr>
          <p:cNvGraphicFramePr>
            <a:graphicFrameLocks noGrp="1"/>
          </p:cNvGraphicFramePr>
          <p:nvPr>
            <p:extLst>
              <p:ext uri="{D42A27DB-BD31-4B8C-83A1-F6EECF244321}">
                <p14:modId xmlns:p14="http://schemas.microsoft.com/office/powerpoint/2010/main" val="3904966275"/>
              </p:ext>
            </p:extLst>
          </p:nvPr>
        </p:nvGraphicFramePr>
        <p:xfrm>
          <a:off x="3498452" y="6547858"/>
          <a:ext cx="3778645" cy="762524"/>
        </p:xfrm>
        <a:graphic>
          <a:graphicData uri="http://schemas.openxmlformats.org/drawingml/2006/table">
            <a:tbl>
              <a:tblPr>
                <a:tableStyleId>{5C22544A-7EE6-4342-B048-85BDC9FD1C3A}</a:tableStyleId>
              </a:tblPr>
              <a:tblGrid>
                <a:gridCol w="1153057">
                  <a:extLst>
                    <a:ext uri="{9D8B030D-6E8A-4147-A177-3AD203B41FA5}">
                      <a16:colId xmlns:a16="http://schemas.microsoft.com/office/drawing/2014/main" val="20000"/>
                    </a:ext>
                  </a:extLst>
                </a:gridCol>
                <a:gridCol w="437598">
                  <a:extLst>
                    <a:ext uri="{9D8B030D-6E8A-4147-A177-3AD203B41FA5}">
                      <a16:colId xmlns:a16="http://schemas.microsoft.com/office/drawing/2014/main" val="851030634"/>
                    </a:ext>
                  </a:extLst>
                </a:gridCol>
                <a:gridCol w="437598">
                  <a:extLst>
                    <a:ext uri="{9D8B030D-6E8A-4147-A177-3AD203B41FA5}">
                      <a16:colId xmlns:a16="http://schemas.microsoft.com/office/drawing/2014/main" val="580299772"/>
                    </a:ext>
                  </a:extLst>
                </a:gridCol>
                <a:gridCol w="437598">
                  <a:extLst>
                    <a:ext uri="{9D8B030D-6E8A-4147-A177-3AD203B41FA5}">
                      <a16:colId xmlns:a16="http://schemas.microsoft.com/office/drawing/2014/main" val="20001"/>
                    </a:ext>
                  </a:extLst>
                </a:gridCol>
                <a:gridCol w="437598">
                  <a:extLst>
                    <a:ext uri="{9D8B030D-6E8A-4147-A177-3AD203B41FA5}">
                      <a16:colId xmlns:a16="http://schemas.microsoft.com/office/drawing/2014/main" val="20003"/>
                    </a:ext>
                  </a:extLst>
                </a:gridCol>
                <a:gridCol w="437598">
                  <a:extLst>
                    <a:ext uri="{9D8B030D-6E8A-4147-A177-3AD203B41FA5}">
                      <a16:colId xmlns:a16="http://schemas.microsoft.com/office/drawing/2014/main" val="20004"/>
                    </a:ext>
                  </a:extLst>
                </a:gridCol>
                <a:gridCol w="437598">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US REITS</a:t>
                      </a:r>
                    </a:p>
                  </a:txBody>
                  <a:tcPr marL="46800" marR="7168" marT="7168" marB="0" anchor="ctr">
                    <a:noFill/>
                  </a:tcPr>
                </a:tc>
                <a:tc>
                  <a:txBody>
                    <a:bodyPr/>
                    <a:lstStyle/>
                    <a:p>
                      <a:pPr algn="ctr" fontAlgn="b"/>
                      <a:r>
                        <a:rPr lang="en-GB" sz="900" b="0" i="0" u="none" strike="noStrike">
                          <a:solidFill>
                            <a:schemeClr val="tx1"/>
                          </a:solidFill>
                          <a:effectLst/>
                          <a:latin typeface="+mn-lt"/>
                        </a:rPr>
                        <a:t>2.92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5.77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-0.69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9.17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3.28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5.75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Global ex 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-2.98</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-3.85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-7.02</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0.31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-2.61</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1.36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bl>
          </a:graphicData>
        </a:graphic>
      </p:graphicFrame>
      <p:pic>
        <p:nvPicPr>
          <p:cNvPr id="4" name="Picture Placeholder 2" descr="A black and red sign with white letters&#10;&#10;Description automatically generated">
            <a:extLst>
              <a:ext uri="{FF2B5EF4-FFF2-40B4-BE49-F238E27FC236}">
                <a16:creationId xmlns:a16="http://schemas.microsoft.com/office/drawing/2014/main" id="{A50BF090-045D-35E7-F86A-98C87221FF3B}"/>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2738516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2171953421"/>
              </p:ext>
            </p:extLst>
          </p:nvPr>
        </p:nvGraphicFramePr>
        <p:xfrm>
          <a:off x="3346365" y="2569060"/>
          <a:ext cx="3949323" cy="488774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429800" y="2617177"/>
            <a:ext cx="2712458" cy="6222814"/>
          </a:xfrm>
        </p:spPr>
        <p:txBody>
          <a:bodyPr/>
          <a:lstStyle/>
          <a:p>
            <a:r>
              <a:rPr lang="en-US" dirty="0"/>
              <a:t>The Bloomberg Commodity Total Return Index returned -2.56% for the second quarter of 2023.</a:t>
            </a:r>
          </a:p>
          <a:p>
            <a:r>
              <a:rPr lang="en-US" dirty="0"/>
              <a:t>Zinc and Nickel were the worst performers, returning -18.10% and -14.67% during the quarter, respectively. Live Cattle and Soybean Oil were the best performers, returning +10.80% and +10.26% during the quarter, respectively. </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grpSp>
        <p:nvGrpSpPr>
          <p:cNvPr id="20" name="Group 19">
            <a:extLst>
              <a:ext uri="{FF2B5EF4-FFF2-40B4-BE49-F238E27FC236}">
                <a16:creationId xmlns:a16="http://schemas.microsoft.com/office/drawing/2014/main" id="{20FC19E1-FB99-44B8-B96C-4E49BD2D1743}"/>
              </a:ext>
            </a:extLst>
          </p:cNvPr>
          <p:cNvGrpSpPr/>
          <p:nvPr/>
        </p:nvGrpSpPr>
        <p:grpSpPr>
          <a:xfrm>
            <a:off x="3420600" y="2599294"/>
            <a:ext cx="3875088" cy="342590"/>
            <a:chOff x="4635169" y="1826708"/>
            <a:chExt cx="4441437" cy="342590"/>
          </a:xfrm>
        </p:grpSpPr>
        <p:sp>
          <p:nvSpPr>
            <p:cNvPr id="21" name="Content Placeholder 9">
              <a:extLst>
                <a:ext uri="{FF2B5EF4-FFF2-40B4-BE49-F238E27FC236}">
                  <a16:creationId xmlns:a16="http://schemas.microsoft.com/office/drawing/2014/main" id="{7A4D8CD4-5E5C-485B-B077-6AB2A1192C94}"/>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2" name="Straight Connector 21">
              <a:extLst>
                <a:ext uri="{FF2B5EF4-FFF2-40B4-BE49-F238E27FC236}">
                  <a16:creationId xmlns:a16="http://schemas.microsoft.com/office/drawing/2014/main" id="{395BB219-125F-4C18-B500-15FD9C87FB5E}"/>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6" name="Content Placeholder 23">
            <a:extLst>
              <a:ext uri="{FF2B5EF4-FFF2-40B4-BE49-F238E27FC236}">
                <a16:creationId xmlns:a16="http://schemas.microsoft.com/office/drawing/2014/main" id="{5CF05E16-7726-43E1-9834-B7A91FF43434}"/>
              </a:ext>
            </a:extLst>
          </p:cNvPr>
          <p:cNvSpPr txBox="1">
            <a:spLocks/>
          </p:cNvSpPr>
          <p:nvPr/>
        </p:nvSpPr>
        <p:spPr>
          <a:xfrm>
            <a:off x="3415882" y="7803679"/>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17" name="Straight Connector 16">
            <a:extLst>
              <a:ext uri="{FF2B5EF4-FFF2-40B4-BE49-F238E27FC236}">
                <a16:creationId xmlns:a16="http://schemas.microsoft.com/office/drawing/2014/main" id="{69278FFC-FF90-49B0-A65A-2406878CFDAE}"/>
              </a:ext>
            </a:extLst>
          </p:cNvPr>
          <p:cNvCxnSpPr>
            <a:cxnSpLocks/>
          </p:cNvCxnSpPr>
          <p:nvPr/>
        </p:nvCxnSpPr>
        <p:spPr>
          <a:xfrm flipV="1">
            <a:off x="3503216" y="8047413"/>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2D255CF5-C672-453C-9087-6EECDB21DF32}"/>
              </a:ext>
            </a:extLst>
          </p:cNvPr>
          <p:cNvGraphicFramePr>
            <a:graphicFrameLocks noGrp="1"/>
          </p:cNvGraphicFramePr>
          <p:nvPr>
            <p:extLst>
              <p:ext uri="{D42A27DB-BD31-4B8C-83A1-F6EECF244321}">
                <p14:modId xmlns:p14="http://schemas.microsoft.com/office/powerpoint/2010/main" val="165870600"/>
              </p:ext>
            </p:extLst>
          </p:nvPr>
        </p:nvGraphicFramePr>
        <p:xfrm>
          <a:off x="3503215" y="8065349"/>
          <a:ext cx="3763034" cy="553289"/>
        </p:xfrm>
        <a:graphic>
          <a:graphicData uri="http://schemas.openxmlformats.org/drawingml/2006/table">
            <a:tbl>
              <a:tblPr>
                <a:tableStyleId>{5C22544A-7EE6-4342-B048-85BDC9FD1C3A}</a:tableStyleId>
              </a:tblPr>
              <a:tblGrid>
                <a:gridCol w="761798">
                  <a:extLst>
                    <a:ext uri="{9D8B030D-6E8A-4147-A177-3AD203B41FA5}">
                      <a16:colId xmlns:a16="http://schemas.microsoft.com/office/drawing/2014/main" val="20000"/>
                    </a:ext>
                  </a:extLst>
                </a:gridCol>
                <a:gridCol w="506374">
                  <a:extLst>
                    <a:ext uri="{9D8B030D-6E8A-4147-A177-3AD203B41FA5}">
                      <a16:colId xmlns:a16="http://schemas.microsoft.com/office/drawing/2014/main" val="851030634"/>
                    </a:ext>
                  </a:extLst>
                </a:gridCol>
                <a:gridCol w="506374">
                  <a:extLst>
                    <a:ext uri="{9D8B030D-6E8A-4147-A177-3AD203B41FA5}">
                      <a16:colId xmlns:a16="http://schemas.microsoft.com/office/drawing/2014/main" val="1678474003"/>
                    </a:ext>
                  </a:extLst>
                </a:gridCol>
                <a:gridCol w="497122">
                  <a:extLst>
                    <a:ext uri="{9D8B030D-6E8A-4147-A177-3AD203B41FA5}">
                      <a16:colId xmlns:a16="http://schemas.microsoft.com/office/drawing/2014/main" val="20001"/>
                    </a:ext>
                  </a:extLst>
                </a:gridCol>
                <a:gridCol w="497122">
                  <a:extLst>
                    <a:ext uri="{9D8B030D-6E8A-4147-A177-3AD203B41FA5}">
                      <a16:colId xmlns:a16="http://schemas.microsoft.com/office/drawing/2014/main" val="20003"/>
                    </a:ext>
                  </a:extLst>
                </a:gridCol>
                <a:gridCol w="497122">
                  <a:extLst>
                    <a:ext uri="{9D8B030D-6E8A-4147-A177-3AD203B41FA5}">
                      <a16:colId xmlns:a16="http://schemas.microsoft.com/office/drawing/2014/main" val="20004"/>
                    </a:ext>
                  </a:extLst>
                </a:gridCol>
                <a:gridCol w="49712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rgbClr val="C00000"/>
                          </a:solidFill>
                          <a:effectLst/>
                          <a:latin typeface="+mn-lt"/>
                        </a:rPr>
                        <a:t>-2.56</a:t>
                      </a:r>
                    </a:p>
                  </a:txBody>
                  <a:tcPr marL="0" marR="0" marT="0" marB="0" anchor="ctr">
                    <a:noFill/>
                  </a:tcPr>
                </a:tc>
                <a:tc>
                  <a:txBody>
                    <a:bodyPr/>
                    <a:lstStyle/>
                    <a:p>
                      <a:pPr algn="ctr" fontAlgn="b"/>
                      <a:r>
                        <a:rPr lang="en-GB" sz="800" b="0" i="0" u="none" strike="noStrike">
                          <a:solidFill>
                            <a:srgbClr val="C00000"/>
                          </a:solidFill>
                          <a:effectLst/>
                          <a:latin typeface="+mn-lt"/>
                        </a:rPr>
                        <a:t>-7.79</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C00000"/>
                          </a:solidFill>
                          <a:effectLst/>
                          <a:latin typeface="+mn-lt"/>
                        </a:rPr>
                        <a:t>-9.61</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17.82</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4.73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C00000"/>
                          </a:solidFill>
                          <a:effectLst/>
                          <a:latin typeface="+mn-lt"/>
                        </a:rPr>
                        <a:t>-0.99</a:t>
                      </a:r>
                      <a:endParaRPr lang="en-GB" sz="800" b="0" i="0" u="none" strike="noStrike" dirty="0">
                        <a:solidFill>
                          <a:srgbClr val="C00000"/>
                        </a:solidFill>
                        <a:effectLst/>
                        <a:latin typeface="+mn-lt"/>
                      </a:endParaRPr>
                    </a:p>
                  </a:txBody>
                  <a:tcPr marL="0" marR="0" marT="0" marB="0" anchor="ctr">
                    <a:noFill/>
                  </a:tcPr>
                </a:tc>
                <a:extLst>
                  <a:ext uri="{0D108BD9-81ED-4DB2-BD59-A6C34878D82A}">
                    <a16:rowId xmlns:a16="http://schemas.microsoft.com/office/drawing/2014/main" val="10003"/>
                  </a:ext>
                </a:extLst>
              </a:tr>
            </a:tbl>
          </a:graphicData>
        </a:graphic>
      </p:graphicFrame>
      <p:pic>
        <p:nvPicPr>
          <p:cNvPr id="3" name="Picture Placeholder 2" descr="A black and red sign with white letters&#10;&#10;Description automatically generated">
            <a:extLst>
              <a:ext uri="{FF2B5EF4-FFF2-40B4-BE49-F238E27FC236}">
                <a16:creationId xmlns:a16="http://schemas.microsoft.com/office/drawing/2014/main" id="{402925E4-612D-2431-E359-1471CE17AD30}"/>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396246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2">
            <a:extLst>
              <a:ext uri="{FF2B5EF4-FFF2-40B4-BE49-F238E27FC236}">
                <a16:creationId xmlns:a16="http://schemas.microsoft.com/office/drawing/2014/main" id="{52B00FFC-9639-4278-BD37-2AD76D560E12}"/>
              </a:ext>
            </a:extLst>
          </p:cNvPr>
          <p:cNvGraphicFramePr>
            <a:graphicFrameLocks noGrp="1"/>
          </p:cNvGraphicFramePr>
          <p:nvPr>
            <p:extLst>
              <p:ext uri="{D42A27DB-BD31-4B8C-83A1-F6EECF244321}">
                <p14:modId xmlns:p14="http://schemas.microsoft.com/office/powerpoint/2010/main" val="2721251528"/>
              </p:ext>
            </p:extLst>
          </p:nvPr>
        </p:nvGraphicFramePr>
        <p:xfrm>
          <a:off x="533400" y="6934360"/>
          <a:ext cx="6743698" cy="1700964"/>
        </p:xfrm>
        <a:graphic>
          <a:graphicData uri="http://schemas.openxmlformats.org/drawingml/2006/table">
            <a:tbl>
              <a:tblPr>
                <a:tableStyleId>{5C22544A-7EE6-4342-B048-85BDC9FD1C3A}</a:tableStyleId>
              </a:tblPr>
              <a:tblGrid>
                <a:gridCol w="3100390">
                  <a:extLst>
                    <a:ext uri="{9D8B030D-6E8A-4147-A177-3AD203B41FA5}">
                      <a16:colId xmlns:a16="http://schemas.microsoft.com/office/drawing/2014/main" val="20000"/>
                    </a:ext>
                  </a:extLst>
                </a:gridCol>
                <a:gridCol w="607218">
                  <a:extLst>
                    <a:ext uri="{9D8B030D-6E8A-4147-A177-3AD203B41FA5}">
                      <a16:colId xmlns:a16="http://schemas.microsoft.com/office/drawing/2014/main" val="851030634"/>
                    </a:ext>
                  </a:extLst>
                </a:gridCol>
                <a:gridCol w="607218">
                  <a:extLst>
                    <a:ext uri="{9D8B030D-6E8A-4147-A177-3AD203B41FA5}">
                      <a16:colId xmlns:a16="http://schemas.microsoft.com/office/drawing/2014/main" val="3658382352"/>
                    </a:ext>
                  </a:extLst>
                </a:gridCol>
                <a:gridCol w="607218">
                  <a:extLst>
                    <a:ext uri="{9D8B030D-6E8A-4147-A177-3AD203B41FA5}">
                      <a16:colId xmlns:a16="http://schemas.microsoft.com/office/drawing/2014/main" val="20001"/>
                    </a:ext>
                  </a:extLst>
                </a:gridCol>
                <a:gridCol w="607218">
                  <a:extLst>
                    <a:ext uri="{9D8B030D-6E8A-4147-A177-3AD203B41FA5}">
                      <a16:colId xmlns:a16="http://schemas.microsoft.com/office/drawing/2014/main" val="20003"/>
                    </a:ext>
                  </a:extLst>
                </a:gridCol>
                <a:gridCol w="607218">
                  <a:extLst>
                    <a:ext uri="{9D8B030D-6E8A-4147-A177-3AD203B41FA5}">
                      <a16:colId xmlns:a16="http://schemas.microsoft.com/office/drawing/2014/main" val="20004"/>
                    </a:ext>
                  </a:extLst>
                </a:gridCol>
                <a:gridCol w="607218">
                  <a:extLst>
                    <a:ext uri="{9D8B030D-6E8A-4147-A177-3AD203B41FA5}">
                      <a16:colId xmlns:a16="http://schemas.microsoft.com/office/drawing/2014/main" val="20005"/>
                    </a:ext>
                  </a:extLst>
                </a:gridCol>
              </a:tblGrid>
              <a:tr h="127754">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71361">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55761">
                <a:tc>
                  <a:txBody>
                    <a:bodyPr/>
                    <a:lstStyle/>
                    <a:p>
                      <a:pPr algn="l" fontAlgn="b"/>
                      <a:r>
                        <a:rPr lang="en-US" sz="800" b="0" i="0" u="none" strike="noStrike" kern="1200" dirty="0">
                          <a:solidFill>
                            <a:srgbClr val="000000"/>
                          </a:solidFill>
                          <a:effectLst/>
                          <a:latin typeface="+mn-lt"/>
                          <a:ea typeface="+mn-ea"/>
                          <a:cs typeface="+mn-cs"/>
                        </a:rPr>
                        <a:t>Bloomberg U.S. High Yield Corporate Bond Index</a:t>
                      </a:r>
                    </a:p>
                  </a:txBody>
                  <a:tcPr marL="46800" marR="7168" marT="7168" marB="0" anchor="ctr">
                    <a:noFill/>
                  </a:tcPr>
                </a:tc>
                <a:tc>
                  <a:txBody>
                    <a:bodyPr/>
                    <a:lstStyle/>
                    <a:p>
                      <a:pPr algn="r" fontAlgn="b"/>
                      <a:r>
                        <a:rPr lang="en-GB" sz="800" b="0" i="0" u="none" strike="noStrike">
                          <a:solidFill>
                            <a:schemeClr val="tx1"/>
                          </a:solidFill>
                          <a:effectLst/>
                          <a:latin typeface="+mn-lt"/>
                        </a:rPr>
                        <a:t>1.75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5.38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9.06</a:t>
                      </a:r>
                    </a:p>
                  </a:txBody>
                  <a:tcPr marL="0" marR="182880" marT="0" marB="0" anchor="ctr">
                    <a:noFill/>
                  </a:tcPr>
                </a:tc>
                <a:tc>
                  <a:txBody>
                    <a:bodyPr/>
                    <a:lstStyle/>
                    <a:p>
                      <a:pPr algn="r" fontAlgn="b"/>
                      <a:r>
                        <a:rPr lang="en-GB" sz="800" b="0" i="0" u="none" strike="noStrike">
                          <a:solidFill>
                            <a:schemeClr val="tx1"/>
                          </a:solidFill>
                          <a:effectLst/>
                          <a:latin typeface="+mn-lt"/>
                        </a:rPr>
                        <a:t>3.13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3.36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4.43</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3"/>
                  </a:ext>
                </a:extLst>
              </a:tr>
              <a:tr h="155761">
                <a:tc>
                  <a:txBody>
                    <a:bodyPr/>
                    <a:lstStyle/>
                    <a:p>
                      <a:pPr algn="l" fontAlgn="b"/>
                      <a:r>
                        <a:rPr lang="en-US" sz="800" b="0" i="0" u="none" strike="noStrike" kern="1200">
                          <a:solidFill>
                            <a:srgbClr val="000000"/>
                          </a:solidFill>
                          <a:effectLst/>
                          <a:latin typeface="+mn-lt"/>
                          <a:ea typeface="+mn-ea"/>
                          <a:cs typeface="+mn-cs"/>
                        </a:rPr>
                        <a:t>ICE BofA US 3-Month Treasury Bill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1.17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2.25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3.59</a:t>
                      </a:r>
                    </a:p>
                  </a:txBody>
                  <a:tcPr marL="0" marR="182880" marT="0" marB="0" anchor="ctr">
                    <a:noFill/>
                  </a:tcPr>
                </a:tc>
                <a:tc>
                  <a:txBody>
                    <a:bodyPr/>
                    <a:lstStyle/>
                    <a:p>
                      <a:pPr algn="r" fontAlgn="b"/>
                      <a:r>
                        <a:rPr lang="en-GB" sz="800" b="0" i="0" u="none" strike="noStrike">
                          <a:solidFill>
                            <a:schemeClr val="tx1"/>
                          </a:solidFill>
                          <a:effectLst/>
                          <a:latin typeface="+mn-lt"/>
                        </a:rPr>
                        <a:t>1.27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1.55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0.98</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0004"/>
                  </a:ext>
                </a:extLst>
              </a:tr>
              <a:tr h="155761">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0.42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1.67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1.93</a:t>
                      </a:r>
                    </a:p>
                  </a:txBody>
                  <a:tcPr marL="0" marR="182880" marT="0" marB="0" anchor="ctr">
                    <a:noFill/>
                  </a:tcPr>
                </a:tc>
                <a:tc>
                  <a:txBody>
                    <a:bodyPr/>
                    <a:lstStyle/>
                    <a:p>
                      <a:pPr algn="r" fontAlgn="b"/>
                      <a:r>
                        <a:rPr lang="en-GB" sz="800" b="0" i="0" u="none" strike="noStrike" dirty="0">
                          <a:solidFill>
                            <a:schemeClr val="tx1"/>
                          </a:solidFill>
                          <a:effectLst/>
                          <a:latin typeface="+mn-lt"/>
                        </a:rPr>
                        <a:t>0.23</a:t>
                      </a:r>
                    </a:p>
                  </a:txBody>
                  <a:tcPr marL="0" marR="182880" marT="0" marB="0" anchor="ctr">
                    <a:noFill/>
                  </a:tcPr>
                </a:tc>
                <a:tc>
                  <a:txBody>
                    <a:bodyPr/>
                    <a:lstStyle/>
                    <a:p>
                      <a:pPr algn="r" fontAlgn="b"/>
                      <a:r>
                        <a:rPr lang="en-GB" sz="800" b="0" i="0" u="none" strike="noStrike" dirty="0">
                          <a:solidFill>
                            <a:schemeClr val="tx1"/>
                          </a:solidFill>
                          <a:effectLst/>
                          <a:latin typeface="+mn-lt"/>
                        </a:rPr>
                        <a:t>1.30</a:t>
                      </a:r>
                    </a:p>
                  </a:txBody>
                  <a:tcPr marL="0" marR="182880" marT="0" marB="0" anchor="ctr">
                    <a:noFill/>
                  </a:tcPr>
                </a:tc>
                <a:tc>
                  <a:txBody>
                    <a:bodyPr/>
                    <a:lstStyle/>
                    <a:p>
                      <a:pPr algn="r" fontAlgn="b"/>
                      <a:r>
                        <a:rPr lang="en-GB" sz="800" b="0" i="0" u="none" strike="noStrike">
                          <a:solidFill>
                            <a:schemeClr val="tx1"/>
                          </a:solidFill>
                          <a:effectLst/>
                          <a:latin typeface="+mn-lt"/>
                        </a:rPr>
                        <a:t>0.89</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55761">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-0.10</a:t>
                      </a:r>
                    </a:p>
                  </a:txBody>
                  <a:tcPr marL="0" marR="182880" marT="0" marB="0" anchor="ctr">
                    <a:noFill/>
                  </a:tcPr>
                </a:tc>
                <a:tc>
                  <a:txBody>
                    <a:bodyPr/>
                    <a:lstStyle/>
                    <a:p>
                      <a:pPr algn="r" fontAlgn="b"/>
                      <a:r>
                        <a:rPr lang="en-GB" sz="800" b="0" i="0" u="none" strike="noStrike">
                          <a:solidFill>
                            <a:schemeClr val="tx1"/>
                          </a:solidFill>
                          <a:effectLst/>
                          <a:latin typeface="+mn-lt"/>
                        </a:rPr>
                        <a:t>2.67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3.19</a:t>
                      </a:r>
                    </a:p>
                  </a:txBody>
                  <a:tcPr marL="0" marR="182880" marT="0" marB="0" anchor="ctr">
                    <a:noFill/>
                  </a:tcPr>
                </a:tc>
                <a:tc>
                  <a:txBody>
                    <a:bodyPr/>
                    <a:lstStyle/>
                    <a:p>
                      <a:pPr algn="r" fontAlgn="b"/>
                      <a:r>
                        <a:rPr lang="en-GB" sz="800" b="0" i="0" u="none" strike="noStrike">
                          <a:solidFill>
                            <a:srgbClr val="C00000"/>
                          </a:solidFill>
                          <a:effectLst/>
                          <a:latin typeface="+mn-lt"/>
                        </a:rPr>
                        <a:t>-0.58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1.84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2.68</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78724785"/>
                  </a:ext>
                </a:extLst>
              </a:tr>
              <a:tr h="155761">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-0.27</a:t>
                      </a:r>
                    </a:p>
                  </a:txBody>
                  <a:tcPr marL="0" marR="182880" marT="0" marB="0" anchor="ctr">
                    <a:noFill/>
                  </a:tcPr>
                </a:tc>
                <a:tc>
                  <a:txBody>
                    <a:bodyPr/>
                    <a:lstStyle/>
                    <a:p>
                      <a:pPr algn="r" fontAlgn="b"/>
                      <a:r>
                        <a:rPr lang="en-GB" sz="800" b="0" i="0" u="none" strike="noStrike">
                          <a:solidFill>
                            <a:schemeClr val="tx1"/>
                          </a:solidFill>
                          <a:effectLst/>
                          <a:latin typeface="+mn-lt"/>
                        </a:rPr>
                        <a:t>1.53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0.28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-1.15</a:t>
                      </a:r>
                    </a:p>
                  </a:txBody>
                  <a:tcPr marL="0" marR="182880" marT="0" marB="0" anchor="ctr">
                    <a:noFill/>
                  </a:tcPr>
                </a:tc>
                <a:tc>
                  <a:txBody>
                    <a:bodyPr/>
                    <a:lstStyle/>
                    <a:p>
                      <a:pPr algn="r" fontAlgn="b"/>
                      <a:r>
                        <a:rPr lang="en-GB" sz="800" b="0" i="0" u="none" strike="noStrike">
                          <a:solidFill>
                            <a:schemeClr val="tx1"/>
                          </a:solidFill>
                          <a:effectLst/>
                          <a:latin typeface="+mn-lt"/>
                        </a:rPr>
                        <a:t>0.95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549291973"/>
                  </a:ext>
                </a:extLst>
              </a:tr>
              <a:tr h="155761">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-0.84</a:t>
                      </a:r>
                    </a:p>
                  </a:txBody>
                  <a:tcPr marL="0" marR="182880" marT="0" marB="0" anchor="ctr">
                    <a:noFill/>
                  </a:tcPr>
                </a:tc>
                <a:tc>
                  <a:txBody>
                    <a:bodyPr/>
                    <a:lstStyle/>
                    <a:p>
                      <a:pPr algn="r" fontAlgn="b"/>
                      <a:r>
                        <a:rPr lang="en-GB" sz="800" b="0" i="0" u="none" strike="noStrike">
                          <a:solidFill>
                            <a:schemeClr val="tx1"/>
                          </a:solidFill>
                          <a:effectLst/>
                          <a:latin typeface="+mn-lt"/>
                        </a:rPr>
                        <a:t>2.09</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-0.94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-3.96</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0.77</a:t>
                      </a:r>
                    </a:p>
                  </a:txBody>
                  <a:tcPr marL="0" marR="182880" marT="0" marB="0" anchor="ctr">
                    <a:noFill/>
                  </a:tcPr>
                </a:tc>
                <a:tc>
                  <a:txBody>
                    <a:bodyPr/>
                    <a:lstStyle/>
                    <a:p>
                      <a:pPr algn="r" fontAlgn="b"/>
                      <a:r>
                        <a:rPr lang="en-GB" sz="800" b="0" i="0" u="none" strike="noStrike" dirty="0">
                          <a:solidFill>
                            <a:schemeClr val="tx1"/>
                          </a:solidFill>
                          <a:effectLst/>
                          <a:latin typeface="+mn-lt"/>
                        </a:rPr>
                        <a:t>1.52</a:t>
                      </a:r>
                    </a:p>
                  </a:txBody>
                  <a:tcPr marL="0" marR="182880" marT="0" marB="0" anchor="ctr">
                    <a:noFill/>
                  </a:tcPr>
                </a:tc>
                <a:extLst>
                  <a:ext uri="{0D108BD9-81ED-4DB2-BD59-A6C34878D82A}">
                    <a16:rowId xmlns:a16="http://schemas.microsoft.com/office/drawing/2014/main" val="4284189487"/>
                  </a:ext>
                </a:extLst>
              </a:tr>
              <a:tr h="155761">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-1.19</a:t>
                      </a:r>
                    </a:p>
                  </a:txBody>
                  <a:tcPr marL="0" marR="182880" marT="0" marB="0" anchor="ctr">
                    <a:noFill/>
                  </a:tcPr>
                </a:tc>
                <a:tc>
                  <a:txBody>
                    <a:bodyPr/>
                    <a:lstStyle/>
                    <a:p>
                      <a:pPr algn="r" fontAlgn="b"/>
                      <a:r>
                        <a:rPr lang="en-GB" sz="800" b="0" i="0" u="none" strike="noStrike">
                          <a:solidFill>
                            <a:schemeClr val="tx1"/>
                          </a:solidFill>
                          <a:effectLst/>
                          <a:latin typeface="+mn-lt"/>
                        </a:rPr>
                        <a:t>0.87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-0.27</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-2.84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-0.77</a:t>
                      </a:r>
                    </a:p>
                  </a:txBody>
                  <a:tcPr marL="0" marR="182880" marT="0" marB="0" anchor="ctr">
                    <a:noFill/>
                  </a:tcPr>
                </a:tc>
                <a:tc>
                  <a:txBody>
                    <a:bodyPr/>
                    <a:lstStyle/>
                    <a:p>
                      <a:pPr algn="r" fontAlgn="b"/>
                      <a:r>
                        <a:rPr lang="en-GB" sz="800" b="0" i="0" u="none" strike="noStrike" dirty="0">
                          <a:solidFill>
                            <a:srgbClr val="C00000"/>
                          </a:solidFill>
                          <a:effectLst/>
                          <a:latin typeface="+mn-lt"/>
                        </a:rPr>
                        <a:t>-0.67</a:t>
                      </a:r>
                    </a:p>
                  </a:txBody>
                  <a:tcPr marL="0" marR="182880" marT="0" marB="0" anchor="ctr">
                    <a:noFill/>
                  </a:tcPr>
                </a:tc>
                <a:extLst>
                  <a:ext uri="{0D108BD9-81ED-4DB2-BD59-A6C34878D82A}">
                    <a16:rowId xmlns:a16="http://schemas.microsoft.com/office/drawing/2014/main" val="655811284"/>
                  </a:ext>
                </a:extLst>
              </a:tr>
              <a:tr h="155761">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-1.42</a:t>
                      </a:r>
                    </a:p>
                  </a:txBody>
                  <a:tcPr marL="0" marR="182880" marT="0" marB="0" anchor="ctr">
                    <a:noFill/>
                  </a:tcPr>
                </a:tc>
                <a:tc>
                  <a:txBody>
                    <a:bodyPr/>
                    <a:lstStyle/>
                    <a:p>
                      <a:pPr algn="r" fontAlgn="b"/>
                      <a:r>
                        <a:rPr lang="en-GB" sz="800" b="0" i="0" u="none" strike="noStrike">
                          <a:solidFill>
                            <a:schemeClr val="tx1"/>
                          </a:solidFill>
                          <a:effectLst/>
                          <a:latin typeface="+mn-lt"/>
                        </a:rPr>
                        <a:t>1.87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-1.40</a:t>
                      </a:r>
                    </a:p>
                  </a:txBody>
                  <a:tcPr marL="0" marR="182880" marT="0" marB="0" anchor="ctr">
                    <a:noFill/>
                  </a:tcPr>
                </a:tc>
                <a:tc>
                  <a:txBody>
                    <a:bodyPr/>
                    <a:lstStyle/>
                    <a:p>
                      <a:pPr algn="r" fontAlgn="b"/>
                      <a:r>
                        <a:rPr lang="en-GB" sz="800" b="0" i="0" u="none" strike="noStrike" dirty="0">
                          <a:solidFill>
                            <a:srgbClr val="C00000"/>
                          </a:solidFill>
                          <a:effectLst/>
                          <a:latin typeface="+mn-lt"/>
                        </a:rPr>
                        <a:t>-0.12</a:t>
                      </a:r>
                    </a:p>
                  </a:txBody>
                  <a:tcPr marL="0" marR="182880" marT="0" marB="0" anchor="ctr">
                    <a:noFill/>
                  </a:tcPr>
                </a:tc>
                <a:tc>
                  <a:txBody>
                    <a:bodyPr/>
                    <a:lstStyle/>
                    <a:p>
                      <a:pPr algn="r" fontAlgn="b"/>
                      <a:r>
                        <a:rPr lang="en-GB" sz="800" b="0" i="0" u="none" strike="noStrike" dirty="0">
                          <a:solidFill>
                            <a:schemeClr val="tx1"/>
                          </a:solidFill>
                          <a:effectLst/>
                          <a:latin typeface="+mn-lt"/>
                        </a:rPr>
                        <a:t>2.49</a:t>
                      </a:r>
                    </a:p>
                  </a:txBody>
                  <a:tcPr marL="0" marR="182880" marT="0" marB="0" anchor="ctr">
                    <a:noFill/>
                  </a:tcPr>
                </a:tc>
                <a:tc>
                  <a:txBody>
                    <a:bodyPr/>
                    <a:lstStyle/>
                    <a:p>
                      <a:pPr algn="r" fontAlgn="b"/>
                      <a:r>
                        <a:rPr lang="en-GB" sz="800" b="0" i="0" u="none" strike="noStrike">
                          <a:solidFill>
                            <a:schemeClr val="tx1"/>
                          </a:solidFill>
                          <a:effectLst/>
                          <a:latin typeface="+mn-lt"/>
                        </a:rPr>
                        <a:t>2.08</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1488062421"/>
                  </a:ext>
                </a:extLst>
              </a:tr>
              <a:tr h="155761">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-2.29</a:t>
                      </a:r>
                    </a:p>
                  </a:txBody>
                  <a:tcPr marL="0" marR="182880" marT="0" marB="0" anchor="ctr">
                    <a:noFill/>
                  </a:tcPr>
                </a:tc>
                <a:tc>
                  <a:txBody>
                    <a:bodyPr/>
                    <a:lstStyle/>
                    <a:p>
                      <a:pPr algn="r" fontAlgn="b"/>
                      <a:r>
                        <a:rPr lang="en-GB" sz="800" b="0" i="0" u="none" strike="noStrike">
                          <a:solidFill>
                            <a:schemeClr val="tx1"/>
                          </a:solidFill>
                          <a:effectLst/>
                          <a:latin typeface="+mn-lt"/>
                        </a:rPr>
                        <a:t>3.73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-6.79</a:t>
                      </a:r>
                    </a:p>
                  </a:txBody>
                  <a:tcPr marL="0" marR="182880" marT="0" marB="0" anchor="ctr">
                    <a:noFill/>
                  </a:tcPr>
                </a:tc>
                <a:tc>
                  <a:txBody>
                    <a:bodyPr/>
                    <a:lstStyle/>
                    <a:p>
                      <a:pPr algn="r" fontAlgn="b"/>
                      <a:r>
                        <a:rPr lang="en-GB" sz="800" b="0" i="0" u="none" strike="noStrike" dirty="0">
                          <a:solidFill>
                            <a:srgbClr val="C00000"/>
                          </a:solidFill>
                          <a:effectLst/>
                          <a:latin typeface="+mn-lt"/>
                        </a:rPr>
                        <a:t>-12.02</a:t>
                      </a:r>
                    </a:p>
                  </a:txBody>
                  <a:tcPr marL="0" marR="182880" marT="0" marB="0" anchor="ctr">
                    <a:noFill/>
                  </a:tcPr>
                </a:tc>
                <a:tc>
                  <a:txBody>
                    <a:bodyPr/>
                    <a:lstStyle/>
                    <a:p>
                      <a:pPr algn="r" fontAlgn="b"/>
                      <a:r>
                        <a:rPr lang="en-GB" sz="800" b="0" i="0" u="none" strike="noStrike" dirty="0">
                          <a:solidFill>
                            <a:srgbClr val="C00000"/>
                          </a:solidFill>
                          <a:effectLst/>
                          <a:latin typeface="+mn-lt"/>
                        </a:rPr>
                        <a:t>-0.88</a:t>
                      </a:r>
                    </a:p>
                  </a:txBody>
                  <a:tcPr marL="0" marR="182880" marT="0" marB="0" anchor="ctr">
                    <a:noFill/>
                  </a:tcPr>
                </a:tc>
                <a:tc>
                  <a:txBody>
                    <a:bodyPr/>
                    <a:lstStyle/>
                    <a:p>
                      <a:pPr algn="r" fontAlgn="b"/>
                      <a:r>
                        <a:rPr lang="en-GB" sz="800" b="0" i="0" u="none" strike="noStrike" dirty="0">
                          <a:solidFill>
                            <a:schemeClr val="tx1"/>
                          </a:solidFill>
                          <a:effectLst/>
                          <a:latin typeface="+mn-lt"/>
                        </a:rPr>
                        <a:t>1.81</a:t>
                      </a:r>
                    </a:p>
                  </a:txBody>
                  <a:tcPr marL="0" marR="182880" marT="0" marB="0" anchor="ctr">
                    <a:noFill/>
                  </a:tcPr>
                </a:tc>
                <a:extLst>
                  <a:ext uri="{0D108BD9-81ED-4DB2-BD59-A6C34878D82A}">
                    <a16:rowId xmlns:a16="http://schemas.microsoft.com/office/drawing/2014/main" val="150157158"/>
                  </a:ext>
                </a:extLst>
              </a:tr>
            </a:tbl>
          </a:graphicData>
        </a:graphic>
      </p:graphicFrame>
      <p:graphicFrame>
        <p:nvGraphicFramePr>
          <p:cNvPr id="24" name="Chart 23">
            <a:extLst>
              <a:ext uri="{FF2B5EF4-FFF2-40B4-BE49-F238E27FC236}">
                <a16:creationId xmlns:a16="http://schemas.microsoft.com/office/drawing/2014/main" id="{893E7F4F-8C18-4B1E-ADC3-4537DD0A5B93}"/>
              </a:ext>
            </a:extLst>
          </p:cNvPr>
          <p:cNvGraphicFramePr>
            <a:graphicFrameLocks/>
          </p:cNvGraphicFramePr>
          <p:nvPr>
            <p:extLst>
              <p:ext uri="{D42A27DB-BD31-4B8C-83A1-F6EECF244321}">
                <p14:modId xmlns:p14="http://schemas.microsoft.com/office/powerpoint/2010/main" val="689302284"/>
              </p:ext>
            </p:extLst>
          </p:nvPr>
        </p:nvGraphicFramePr>
        <p:xfrm>
          <a:off x="3361123" y="4835135"/>
          <a:ext cx="3990081" cy="2024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2608982615"/>
              </p:ext>
            </p:extLst>
          </p:nvPr>
        </p:nvGraphicFramePr>
        <p:xfrm>
          <a:off x="3433386" y="2412161"/>
          <a:ext cx="3982621" cy="2416896"/>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31" name="Text Placeholder 30"/>
          <p:cNvSpPr>
            <a:spLocks noGrp="1"/>
          </p:cNvSpPr>
          <p:nvPr>
            <p:ph type="body" sz="quarter" idx="15"/>
          </p:nvPr>
        </p:nvSpPr>
        <p:spPr>
          <a:xfrm>
            <a:off x="450127" y="9158349"/>
            <a:ext cx="6957175" cy="517712"/>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2023 FTSE Fixed Income LLC, all rights reserved. ICE </a:t>
            </a:r>
            <a:r>
              <a:rPr lang="en-US" dirty="0" err="1"/>
              <a:t>BofA</a:t>
            </a:r>
            <a:r>
              <a:rPr lang="en-US" dirty="0"/>
              <a:t> index data © 2023 ICE Data Indices, LLC. S&amp;P data © 2023 S&amp;P Dow Jones Indices LLC, a division of S&amp;P Global. All rights reserved. Bloomberg data provided by Bloomberg.</a:t>
            </a:r>
          </a:p>
        </p:txBody>
      </p:sp>
      <p:sp>
        <p:nvSpPr>
          <p:cNvPr id="9" name="Text Placeholder 8"/>
          <p:cNvSpPr>
            <a:spLocks noGrp="1"/>
          </p:cNvSpPr>
          <p:nvPr>
            <p:ph type="body" sz="quarter" idx="18"/>
          </p:nvPr>
        </p:nvSpPr>
        <p:spPr>
          <a:xfrm>
            <a:off x="429800" y="2515839"/>
            <a:ext cx="2911990" cy="4047148"/>
          </a:xfrm>
        </p:spPr>
        <p:txBody>
          <a:bodyPr/>
          <a:lstStyle/>
          <a:p>
            <a:pPr>
              <a:lnSpc>
                <a:spcPts val="1200"/>
              </a:lnSpc>
              <a:spcBef>
                <a:spcPts val="800"/>
              </a:spcBef>
            </a:pPr>
            <a:r>
              <a:rPr lang="en-US" sz="900" dirty="0"/>
              <a:t>Interest rates increased across all bond maturities in the US Treasury market for the quarter. </a:t>
            </a:r>
          </a:p>
          <a:p>
            <a:pPr>
              <a:lnSpc>
                <a:spcPts val="1200"/>
              </a:lnSpc>
              <a:spcBef>
                <a:spcPts val="800"/>
              </a:spcBef>
            </a:pPr>
            <a:r>
              <a:rPr lang="en-US" sz="900" dirty="0"/>
              <a:t>On the short end of the yield curve, the 1-Month US Treasury Bill yield increased 50 basis points (bps) to 5.24%, while the 1-Year US Treasury Bill yield increased 76 bps to 5.40%. The yield on the 2-Year US Treasury Note increased 81 bps to 4.87%.</a:t>
            </a:r>
          </a:p>
          <a:p>
            <a:pPr>
              <a:lnSpc>
                <a:spcPts val="1200"/>
              </a:lnSpc>
              <a:spcBef>
                <a:spcPts val="800"/>
              </a:spcBef>
            </a:pPr>
            <a:r>
              <a:rPr lang="en-US" sz="900" dirty="0"/>
              <a:t>The yield on the 5-Year US Treasury Note increased 53 bps to 4.13%. The yield on the 10-Year US Treasury Note increased 33 bps to 3.81%. The yield on the 30-Year US Treasury Bond increased 18 bps to 3.85%. </a:t>
            </a:r>
          </a:p>
          <a:p>
            <a:pPr>
              <a:lnSpc>
                <a:spcPts val="1200"/>
              </a:lnSpc>
              <a:spcBef>
                <a:spcPts val="800"/>
              </a:spcBef>
            </a:pPr>
            <a:r>
              <a:rPr lang="en-US" sz="900" dirty="0"/>
              <a:t>In terms of total returns, short-term US treasury bonds returned -0.90% while intermediate-term US treasury bonds returned -1.15%. Short-term corporate bonds returned +0.07% and intermediate-term corporate bonds returned -0.16%.</a:t>
            </a:r>
            <a:r>
              <a:rPr lang="en-US" sz="900" baseline="30000" dirty="0"/>
              <a:t>1</a:t>
            </a:r>
          </a:p>
          <a:p>
            <a:pPr>
              <a:lnSpc>
                <a:spcPts val="1200"/>
              </a:lnSpc>
              <a:spcBef>
                <a:spcPts val="800"/>
              </a:spcBef>
            </a:pPr>
            <a:r>
              <a:rPr lang="en-US" sz="900" dirty="0"/>
              <a:t>The total returns for short- and intermediate-term municipal bonds were -0.37% and -0.72%, respectively. Within the municipal fixed income market, general obligation bonds returned -0.41% while revenue bonds returned +0.04%.</a:t>
            </a:r>
            <a:r>
              <a:rPr lang="en-US" sz="900" baseline="30000" dirty="0"/>
              <a:t>2</a:t>
            </a:r>
          </a:p>
        </p:txBody>
      </p:sp>
      <p:cxnSp>
        <p:nvCxnSpPr>
          <p:cNvPr id="20" name="Straight Connector 19"/>
          <p:cNvCxnSpPr>
            <a:cxnSpLocks/>
          </p:cNvCxnSpPr>
          <p:nvPr/>
        </p:nvCxnSpPr>
        <p:spPr>
          <a:xfrm>
            <a:off x="3395768" y="2650471"/>
            <a:ext cx="0" cy="385607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415102" y="4768017"/>
            <a:ext cx="3949281" cy="342590"/>
            <a:chOff x="4724400" y="1854115"/>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724400" y="1854115"/>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819705" y="2096181"/>
              <a:ext cx="425188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422258" y="2538586"/>
            <a:ext cx="3949281" cy="342590"/>
            <a:chOff x="4635169" y="17632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7632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33281" y="2071468"/>
              <a:ext cx="424103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757682F1-7C00-4757-800E-BC76ABAFA229}"/>
              </a:ext>
            </a:extLst>
          </p:cNvPr>
          <p:cNvGrpSpPr/>
          <p:nvPr/>
        </p:nvGrpSpPr>
        <p:grpSpPr>
          <a:xfrm>
            <a:off x="6546591" y="5039920"/>
            <a:ext cx="1013752" cy="215444"/>
            <a:chOff x="6558948" y="5162983"/>
            <a:chExt cx="1013752" cy="215444"/>
          </a:xfrm>
        </p:grpSpPr>
        <p:sp>
          <p:nvSpPr>
            <p:cNvPr id="27" name="Rectangle 26">
              <a:extLst>
                <a:ext uri="{FF2B5EF4-FFF2-40B4-BE49-F238E27FC236}">
                  <a16:creationId xmlns:a16="http://schemas.microsoft.com/office/drawing/2014/main" id="{A4F22491-B3D6-4D41-B7B4-7BC8A53E2460}"/>
                </a:ext>
              </a:extLst>
            </p:cNvPr>
            <p:cNvSpPr/>
            <p:nvPr/>
          </p:nvSpPr>
          <p:spPr>
            <a:xfrm>
              <a:off x="6558948" y="5238921"/>
              <a:ext cx="63568" cy="63568"/>
            </a:xfrm>
            <a:prstGeom prst="rect">
              <a:avLst/>
            </a:prstGeom>
            <a:solidFill>
              <a:srgbClr val="93A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E154408-08E4-480B-8786-BFE9C29F2740}"/>
                </a:ext>
              </a:extLst>
            </p:cNvPr>
            <p:cNvSpPr txBox="1"/>
            <p:nvPr/>
          </p:nvSpPr>
          <p:spPr bwMode="auto">
            <a:xfrm>
              <a:off x="6558948" y="516298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grpSp>
      <p:grpSp>
        <p:nvGrpSpPr>
          <p:cNvPr id="2" name="Group 1">
            <a:extLst>
              <a:ext uri="{FF2B5EF4-FFF2-40B4-BE49-F238E27FC236}">
                <a16:creationId xmlns:a16="http://schemas.microsoft.com/office/drawing/2014/main" id="{2B43EBCD-0176-484C-8DEF-13B44D74C553}"/>
              </a:ext>
            </a:extLst>
          </p:cNvPr>
          <p:cNvGrpSpPr/>
          <p:nvPr/>
        </p:nvGrpSpPr>
        <p:grpSpPr>
          <a:xfrm>
            <a:off x="5585781" y="5039610"/>
            <a:ext cx="1013752" cy="215444"/>
            <a:chOff x="5336879" y="5181333"/>
            <a:chExt cx="1013752" cy="215444"/>
          </a:xfrm>
        </p:grpSpPr>
        <p:sp>
          <p:nvSpPr>
            <p:cNvPr id="30" name="TextBox 29">
              <a:extLst>
                <a:ext uri="{FF2B5EF4-FFF2-40B4-BE49-F238E27FC236}">
                  <a16:creationId xmlns:a16="http://schemas.microsoft.com/office/drawing/2014/main" id="{EC3CF893-FD7C-40C9-BE42-5A979BE82CDC}"/>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9" name="Rectangle 28">
              <a:extLst>
                <a:ext uri="{FF2B5EF4-FFF2-40B4-BE49-F238E27FC236}">
                  <a16:creationId xmlns:a16="http://schemas.microsoft.com/office/drawing/2014/main" id="{D449AD7D-747E-48B5-9BB9-65AC8ECB9654}"/>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Content Placeholder 23">
            <a:extLst>
              <a:ext uri="{FF2B5EF4-FFF2-40B4-BE49-F238E27FC236}">
                <a16:creationId xmlns:a16="http://schemas.microsoft.com/office/drawing/2014/main" id="{AC0A7D36-CFC7-4699-91BA-00DD0A26E0DF}"/>
              </a:ext>
            </a:extLst>
          </p:cNvPr>
          <p:cNvSpPr txBox="1">
            <a:spLocks/>
          </p:cNvSpPr>
          <p:nvPr/>
        </p:nvSpPr>
        <p:spPr>
          <a:xfrm>
            <a:off x="444309" y="6683972"/>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2" name="Straight Connector 31">
            <a:extLst>
              <a:ext uri="{FF2B5EF4-FFF2-40B4-BE49-F238E27FC236}">
                <a16:creationId xmlns:a16="http://schemas.microsoft.com/office/drawing/2014/main" id="{D4CA5D9C-6D27-41F4-A646-9CC7F27A6E03}"/>
              </a:ext>
            </a:extLst>
          </p:cNvPr>
          <p:cNvCxnSpPr>
            <a:cxnSpLocks/>
          </p:cNvCxnSpPr>
          <p:nvPr/>
        </p:nvCxnSpPr>
        <p:spPr>
          <a:xfrm>
            <a:off x="531643" y="6927707"/>
            <a:ext cx="674545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 name="Picture Placeholder 2" descr="A black and red sign with white letters&#10;&#10;Description automatically generated">
            <a:extLst>
              <a:ext uri="{FF2B5EF4-FFF2-40B4-BE49-F238E27FC236}">
                <a16:creationId xmlns:a16="http://schemas.microsoft.com/office/drawing/2014/main" id="{622D0EDA-5681-81F9-5070-A42B032B20EB}"/>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368095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Chart 59">
            <a:extLst>
              <a:ext uri="{FF2B5EF4-FFF2-40B4-BE49-F238E27FC236}">
                <a16:creationId xmlns:a16="http://schemas.microsoft.com/office/drawing/2014/main" id="{D146678A-8830-4962-908C-D784D3D265EC}"/>
              </a:ext>
            </a:extLst>
          </p:cNvPr>
          <p:cNvGraphicFramePr/>
          <p:nvPr>
            <p:extLst>
              <p:ext uri="{D42A27DB-BD31-4B8C-83A1-F6EECF244321}">
                <p14:modId xmlns:p14="http://schemas.microsoft.com/office/powerpoint/2010/main" val="489447868"/>
              </p:ext>
            </p:extLst>
          </p:nvPr>
        </p:nvGraphicFramePr>
        <p:xfrm>
          <a:off x="4313174" y="7855093"/>
          <a:ext cx="2983245" cy="15179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9" name="Chart 58">
            <a:extLst>
              <a:ext uri="{FF2B5EF4-FFF2-40B4-BE49-F238E27FC236}">
                <a16:creationId xmlns:a16="http://schemas.microsoft.com/office/drawing/2014/main" id="{A64DA37B-62D5-48C3-BEF9-48CB6C5F37CE}"/>
              </a:ext>
            </a:extLst>
          </p:cNvPr>
          <p:cNvGraphicFramePr/>
          <p:nvPr>
            <p:extLst>
              <p:ext uri="{D42A27DB-BD31-4B8C-83A1-F6EECF244321}">
                <p14:modId xmlns:p14="http://schemas.microsoft.com/office/powerpoint/2010/main" val="2360892793"/>
              </p:ext>
            </p:extLst>
          </p:nvPr>
        </p:nvGraphicFramePr>
        <p:xfrm>
          <a:off x="536731" y="7855093"/>
          <a:ext cx="3014214" cy="15179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8" name="Chart 57">
            <a:extLst>
              <a:ext uri="{FF2B5EF4-FFF2-40B4-BE49-F238E27FC236}">
                <a16:creationId xmlns:a16="http://schemas.microsoft.com/office/drawing/2014/main" id="{6ED865A7-2394-4BA6-B705-BC1C50E68E24}"/>
              </a:ext>
            </a:extLst>
          </p:cNvPr>
          <p:cNvGraphicFramePr/>
          <p:nvPr>
            <p:extLst>
              <p:ext uri="{D42A27DB-BD31-4B8C-83A1-F6EECF244321}">
                <p14:modId xmlns:p14="http://schemas.microsoft.com/office/powerpoint/2010/main" val="2712298454"/>
              </p:ext>
            </p:extLst>
          </p:nvPr>
        </p:nvGraphicFramePr>
        <p:xfrm>
          <a:off x="4292807" y="6205929"/>
          <a:ext cx="2901043" cy="15179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7" name="Chart 56">
            <a:extLst>
              <a:ext uri="{FF2B5EF4-FFF2-40B4-BE49-F238E27FC236}">
                <a16:creationId xmlns:a16="http://schemas.microsoft.com/office/drawing/2014/main" id="{B8774E9E-4EF3-422A-AE35-3BA7DB567526}"/>
              </a:ext>
            </a:extLst>
          </p:cNvPr>
          <p:cNvGraphicFramePr/>
          <p:nvPr>
            <p:extLst>
              <p:ext uri="{D42A27DB-BD31-4B8C-83A1-F6EECF244321}">
                <p14:modId xmlns:p14="http://schemas.microsoft.com/office/powerpoint/2010/main" val="87306165"/>
              </p:ext>
            </p:extLst>
          </p:nvPr>
        </p:nvGraphicFramePr>
        <p:xfrm>
          <a:off x="553147" y="6201843"/>
          <a:ext cx="2901043" cy="15179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6" name="Chart 55">
            <a:extLst>
              <a:ext uri="{FF2B5EF4-FFF2-40B4-BE49-F238E27FC236}">
                <a16:creationId xmlns:a16="http://schemas.microsoft.com/office/drawing/2014/main" id="{CA4901BA-3ED1-4360-98F1-D08B7FEF40E8}"/>
              </a:ext>
            </a:extLst>
          </p:cNvPr>
          <p:cNvGraphicFramePr/>
          <p:nvPr>
            <p:extLst>
              <p:ext uri="{D42A27DB-BD31-4B8C-83A1-F6EECF244321}">
                <p14:modId xmlns:p14="http://schemas.microsoft.com/office/powerpoint/2010/main" val="1914067987"/>
              </p:ext>
            </p:extLst>
          </p:nvPr>
        </p:nvGraphicFramePr>
        <p:xfrm>
          <a:off x="4299426" y="4451294"/>
          <a:ext cx="2983245" cy="151790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5" name="Chart 54">
            <a:extLst>
              <a:ext uri="{FF2B5EF4-FFF2-40B4-BE49-F238E27FC236}">
                <a16:creationId xmlns:a16="http://schemas.microsoft.com/office/drawing/2014/main" id="{5E923929-41F3-44D0-AE08-628C3471853A}"/>
              </a:ext>
            </a:extLst>
          </p:cNvPr>
          <p:cNvGraphicFramePr/>
          <p:nvPr>
            <p:extLst>
              <p:ext uri="{D42A27DB-BD31-4B8C-83A1-F6EECF244321}">
                <p14:modId xmlns:p14="http://schemas.microsoft.com/office/powerpoint/2010/main" val="3559131240"/>
              </p:ext>
            </p:extLst>
          </p:nvPr>
        </p:nvGraphicFramePr>
        <p:xfrm>
          <a:off x="554533" y="4472453"/>
          <a:ext cx="2933707" cy="1517904"/>
        </p:xfrm>
        <a:graphic>
          <a:graphicData uri="http://schemas.openxmlformats.org/drawingml/2006/chart">
            <c:chart xmlns:c="http://schemas.openxmlformats.org/drawingml/2006/chart" xmlns:r="http://schemas.openxmlformats.org/officeDocument/2006/relationships" r:id="rId8"/>
          </a:graphicData>
        </a:graphic>
      </p:graphicFrame>
      <p:sp>
        <p:nvSpPr>
          <p:cNvPr id="3" name="Title 2"/>
          <p:cNvSpPr>
            <a:spLocks noGrp="1"/>
          </p:cNvSpPr>
          <p:nvPr>
            <p:ph type="title"/>
          </p:nvPr>
        </p:nvSpPr>
        <p:spPr>
          <a:noFill/>
        </p:spPr>
        <p:txBody>
          <a:bodyPr/>
          <a:lstStyle/>
          <a:p>
            <a:r>
              <a:rPr lang="en-US" dirty="0"/>
              <a:t>Global Fixed Income</a:t>
            </a:r>
          </a:p>
        </p:txBody>
      </p:sp>
      <p:sp>
        <p:nvSpPr>
          <p:cNvPr id="7" name="Text Placeholder 6"/>
          <p:cNvSpPr>
            <a:spLocks noGrp="1"/>
          </p:cNvSpPr>
          <p:nvPr>
            <p:ph type="body" sz="quarter" idx="14"/>
          </p:nvPr>
        </p:nvSpPr>
        <p:spPr/>
        <p:txBody>
          <a:bodyPr/>
          <a:lstStyle/>
          <a:p>
            <a:r>
              <a:rPr lang="en-US" dirty="0">
                <a:highlight>
                  <a:srgbClr val="FFFFFF"/>
                </a:highlight>
              </a:rPr>
              <a:t>Second quarter 2023 y</a:t>
            </a:r>
            <a:r>
              <a:rPr lang="en-US" dirty="0"/>
              <a:t>ield curves</a:t>
            </a:r>
          </a:p>
        </p:txBody>
      </p:sp>
      <p:sp>
        <p:nvSpPr>
          <p:cNvPr id="31" name="Text Placeholder 30"/>
          <p:cNvSpPr>
            <a:spLocks noGrp="1"/>
          </p:cNvSpPr>
          <p:nvPr>
            <p:ph type="body" sz="quarter" idx="15"/>
          </p:nvPr>
        </p:nvSpPr>
        <p:spPr>
          <a:xfrm>
            <a:off x="434226" y="9184092"/>
            <a:ext cx="6804774" cy="517712"/>
          </a:xfrm>
        </p:spPr>
        <p:txBody>
          <a:bodyPr/>
          <a:lstStyle/>
          <a:p>
            <a:r>
              <a:rPr lang="en-US" dirty="0"/>
              <a:t>One basis point (bps) equals 0.01%. Source: ICE BofA government yield. ICE BofA index data © 2023 ICE Data Indices, LLC. </a:t>
            </a:r>
          </a:p>
        </p:txBody>
      </p:sp>
      <p:sp>
        <p:nvSpPr>
          <p:cNvPr id="9" name="Text Placeholder 8"/>
          <p:cNvSpPr>
            <a:spLocks noGrp="1"/>
          </p:cNvSpPr>
          <p:nvPr>
            <p:ph type="body" sz="quarter" idx="18"/>
          </p:nvPr>
        </p:nvSpPr>
        <p:spPr>
          <a:xfrm>
            <a:off x="429798" y="2342767"/>
            <a:ext cx="3084928" cy="1899579"/>
          </a:xfrm>
        </p:spPr>
        <p:txBody>
          <a:bodyPr numCol="1" spcCol="365760"/>
          <a:lstStyle/>
          <a:p>
            <a:pPr>
              <a:lnSpc>
                <a:spcPts val="1100"/>
              </a:lnSpc>
            </a:pPr>
            <a:r>
              <a:rPr lang="en-US" sz="900" dirty="0"/>
              <a:t>With the exception of Japan, interest rates generally increased across global developed markets for the quarter.</a:t>
            </a:r>
          </a:p>
          <a:p>
            <a:pPr>
              <a:lnSpc>
                <a:spcPts val="1100"/>
              </a:lnSpc>
            </a:pPr>
            <a:r>
              <a:rPr lang="en-US" sz="900" dirty="0"/>
              <a:t>Realized term premiums were broadly negative across global developed markets.</a:t>
            </a:r>
          </a:p>
          <a:p>
            <a:pPr>
              <a:lnSpc>
                <a:spcPts val="1100"/>
              </a:lnSpc>
            </a:pPr>
            <a:r>
              <a:rPr lang="en-US" sz="900" dirty="0"/>
              <a:t>In Japan, ultrashort-term nominal interest rates were negative. In the UK, Germany, Canada, and Australia, the short-term segment of the yield curve was inverted.</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26" name="Table 25">
            <a:extLst>
              <a:ext uri="{FF2B5EF4-FFF2-40B4-BE49-F238E27FC236}">
                <a16:creationId xmlns:a16="http://schemas.microsoft.com/office/drawing/2014/main" id="{20BBF850-E23B-4C59-85B6-9EB3B90C94D4}"/>
              </a:ext>
            </a:extLst>
          </p:cNvPr>
          <p:cNvGraphicFramePr>
            <a:graphicFrameLocks noGrp="1"/>
          </p:cNvGraphicFramePr>
          <p:nvPr>
            <p:extLst>
              <p:ext uri="{D42A27DB-BD31-4B8C-83A1-F6EECF244321}">
                <p14:modId xmlns:p14="http://schemas.microsoft.com/office/powerpoint/2010/main" val="1465915016"/>
              </p:ext>
            </p:extLst>
          </p:nvPr>
        </p:nvGraphicFramePr>
        <p:xfrm>
          <a:off x="526808" y="4265988"/>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8B88FC88-D09A-497D-8287-D1D8F782E11E}"/>
              </a:ext>
            </a:extLst>
          </p:cNvPr>
          <p:cNvGraphicFramePr>
            <a:graphicFrameLocks noGrp="1"/>
          </p:cNvGraphicFramePr>
          <p:nvPr>
            <p:extLst>
              <p:ext uri="{D42A27DB-BD31-4B8C-83A1-F6EECF244321}">
                <p14:modId xmlns:p14="http://schemas.microsoft.com/office/powerpoint/2010/main" val="1895804328"/>
              </p:ext>
            </p:extLst>
          </p:nvPr>
        </p:nvGraphicFramePr>
        <p:xfrm>
          <a:off x="4287779" y="4265988"/>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8" name="Table 27">
            <a:extLst>
              <a:ext uri="{FF2B5EF4-FFF2-40B4-BE49-F238E27FC236}">
                <a16:creationId xmlns:a16="http://schemas.microsoft.com/office/drawing/2014/main" id="{B7CBC375-9177-4DDC-B48F-ED830ACCE070}"/>
              </a:ext>
            </a:extLst>
          </p:cNvPr>
          <p:cNvGraphicFramePr>
            <a:graphicFrameLocks noGrp="1"/>
          </p:cNvGraphicFramePr>
          <p:nvPr>
            <p:extLst>
              <p:ext uri="{D42A27DB-BD31-4B8C-83A1-F6EECF244321}">
                <p14:modId xmlns:p14="http://schemas.microsoft.com/office/powerpoint/2010/main" val="2434814277"/>
              </p:ext>
            </p:extLst>
          </p:nvPr>
        </p:nvGraphicFramePr>
        <p:xfrm>
          <a:off x="527277" y="5995565"/>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AECA4614-A644-491D-9273-9EE3DB8201D4}"/>
              </a:ext>
            </a:extLst>
          </p:cNvPr>
          <p:cNvGraphicFramePr>
            <a:graphicFrameLocks noGrp="1"/>
          </p:cNvGraphicFramePr>
          <p:nvPr>
            <p:extLst>
              <p:ext uri="{D42A27DB-BD31-4B8C-83A1-F6EECF244321}">
                <p14:modId xmlns:p14="http://schemas.microsoft.com/office/powerpoint/2010/main" val="3932020633"/>
              </p:ext>
            </p:extLst>
          </p:nvPr>
        </p:nvGraphicFramePr>
        <p:xfrm>
          <a:off x="4287779" y="5995565"/>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Table 29">
            <a:extLst>
              <a:ext uri="{FF2B5EF4-FFF2-40B4-BE49-F238E27FC236}">
                <a16:creationId xmlns:a16="http://schemas.microsoft.com/office/drawing/2014/main" id="{4A7D1FBD-12B5-44DA-AFF6-61DD90B8F12C}"/>
              </a:ext>
            </a:extLst>
          </p:cNvPr>
          <p:cNvGraphicFramePr>
            <a:graphicFrameLocks noGrp="1"/>
          </p:cNvGraphicFramePr>
          <p:nvPr>
            <p:extLst>
              <p:ext uri="{D42A27DB-BD31-4B8C-83A1-F6EECF244321}">
                <p14:modId xmlns:p14="http://schemas.microsoft.com/office/powerpoint/2010/main" val="3097553652"/>
              </p:ext>
            </p:extLst>
          </p:nvPr>
        </p:nvGraphicFramePr>
        <p:xfrm>
          <a:off x="4287779" y="7689823"/>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2" name="Table 31">
            <a:extLst>
              <a:ext uri="{FF2B5EF4-FFF2-40B4-BE49-F238E27FC236}">
                <a16:creationId xmlns:a16="http://schemas.microsoft.com/office/drawing/2014/main" id="{38128BF2-2552-4D13-8349-C0F9E84A01D8}"/>
              </a:ext>
            </a:extLst>
          </p:cNvPr>
          <p:cNvGraphicFramePr>
            <a:graphicFrameLocks noGrp="1"/>
          </p:cNvGraphicFramePr>
          <p:nvPr>
            <p:extLst>
              <p:ext uri="{D42A27DB-BD31-4B8C-83A1-F6EECF244321}">
                <p14:modId xmlns:p14="http://schemas.microsoft.com/office/powerpoint/2010/main" val="3447605400"/>
              </p:ext>
            </p:extLst>
          </p:nvPr>
        </p:nvGraphicFramePr>
        <p:xfrm>
          <a:off x="520001" y="7689823"/>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sp>
        <p:nvSpPr>
          <p:cNvPr id="41" name="Content Placeholder 9">
            <a:extLst>
              <a:ext uri="{FF2B5EF4-FFF2-40B4-BE49-F238E27FC236}">
                <a16:creationId xmlns:a16="http://schemas.microsoft.com/office/drawing/2014/main" id="{763DF51F-BFF9-47A7-B841-44346CAE91E1}"/>
              </a:ext>
            </a:extLst>
          </p:cNvPr>
          <p:cNvSpPr txBox="1">
            <a:spLocks/>
          </p:cNvSpPr>
          <p:nvPr/>
        </p:nvSpPr>
        <p:spPr>
          <a:xfrm>
            <a:off x="4210053" y="2325008"/>
            <a:ext cx="3689616"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03/31/2023</a:t>
            </a:r>
          </a:p>
        </p:txBody>
      </p:sp>
      <p:graphicFrame>
        <p:nvGraphicFramePr>
          <p:cNvPr id="22" name="Table 21">
            <a:extLst>
              <a:ext uri="{FF2B5EF4-FFF2-40B4-BE49-F238E27FC236}">
                <a16:creationId xmlns:a16="http://schemas.microsoft.com/office/drawing/2014/main" id="{4FDDE645-E652-4A46-BA2A-45E45581D9ED}"/>
              </a:ext>
            </a:extLst>
          </p:cNvPr>
          <p:cNvGraphicFramePr>
            <a:graphicFrameLocks noGrp="1"/>
          </p:cNvGraphicFramePr>
          <p:nvPr>
            <p:extLst>
              <p:ext uri="{D42A27DB-BD31-4B8C-83A1-F6EECF244321}">
                <p14:modId xmlns:p14="http://schemas.microsoft.com/office/powerpoint/2010/main" val="1549341102"/>
              </p:ext>
            </p:extLst>
          </p:nvPr>
        </p:nvGraphicFramePr>
        <p:xfrm>
          <a:off x="4284740" y="2587591"/>
          <a:ext cx="2997930" cy="1346312"/>
        </p:xfrm>
        <a:graphic>
          <a:graphicData uri="http://schemas.openxmlformats.org/drawingml/2006/table">
            <a:tbl>
              <a:tblPr>
                <a:tableStyleId>{5C22544A-7EE6-4342-B048-85BDC9FD1C3A}</a:tableStyleId>
              </a:tblPr>
              <a:tblGrid>
                <a:gridCol w="767610">
                  <a:extLst>
                    <a:ext uri="{9D8B030D-6E8A-4147-A177-3AD203B41FA5}">
                      <a16:colId xmlns:a16="http://schemas.microsoft.com/office/drawing/2014/main" val="20000"/>
                    </a:ext>
                  </a:extLst>
                </a:gridCol>
                <a:gridCol w="446064">
                  <a:extLst>
                    <a:ext uri="{9D8B030D-6E8A-4147-A177-3AD203B41FA5}">
                      <a16:colId xmlns:a16="http://schemas.microsoft.com/office/drawing/2014/main" val="851030634"/>
                    </a:ext>
                  </a:extLst>
                </a:gridCol>
                <a:gridCol w="446064">
                  <a:extLst>
                    <a:ext uri="{9D8B030D-6E8A-4147-A177-3AD203B41FA5}">
                      <a16:colId xmlns:a16="http://schemas.microsoft.com/office/drawing/2014/main" val="20001"/>
                    </a:ext>
                  </a:extLst>
                </a:gridCol>
                <a:gridCol w="446064">
                  <a:extLst>
                    <a:ext uri="{9D8B030D-6E8A-4147-A177-3AD203B41FA5}">
                      <a16:colId xmlns:a16="http://schemas.microsoft.com/office/drawing/2014/main" val="20003"/>
                    </a:ext>
                  </a:extLst>
                </a:gridCol>
                <a:gridCol w="446064">
                  <a:extLst>
                    <a:ext uri="{9D8B030D-6E8A-4147-A177-3AD203B41FA5}">
                      <a16:colId xmlns:a16="http://schemas.microsoft.com/office/drawing/2014/main" val="20004"/>
                    </a:ext>
                  </a:extLst>
                </a:gridCol>
                <a:gridCol w="446064">
                  <a:extLst>
                    <a:ext uri="{9D8B030D-6E8A-4147-A177-3AD203B41FA5}">
                      <a16:colId xmlns:a16="http://schemas.microsoft.com/office/drawing/2014/main" val="20005"/>
                    </a:ext>
                  </a:extLst>
                </a:gridCol>
              </a:tblGrid>
              <a:tr h="201758">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90759">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chemeClr val="tx1"/>
                          </a:solidFill>
                          <a:effectLst/>
                          <a:latin typeface="+mn-lt"/>
                        </a:rPr>
                        <a:t>79.6</a:t>
                      </a: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53.1</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32.5</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23.9</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18.1</a:t>
                      </a:r>
                      <a:endParaRPr lang="en-GB" sz="800" b="0" i="0" u="none" strike="noStrike" dirty="0">
                        <a:solidFill>
                          <a:schemeClr val="tx1"/>
                        </a:solidFill>
                        <a:effectLst/>
                        <a:latin typeface="+mn-lt"/>
                      </a:endParaRPr>
                    </a:p>
                  </a:txBody>
                  <a:tcPr marL="0" marR="45720" marT="0" marB="0" anchor="ctr">
                    <a:lnT w="12700" cmpd="sng">
                      <a:noFill/>
                    </a:lnT>
                    <a:noFill/>
                  </a:tcPr>
                </a:tc>
                <a:extLst>
                  <a:ext uri="{0D108BD9-81ED-4DB2-BD59-A6C34878D82A}">
                    <a16:rowId xmlns:a16="http://schemas.microsoft.com/office/drawing/2014/main" val="10003"/>
                  </a:ext>
                </a:extLst>
              </a:tr>
              <a:tr h="190759">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138.7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127.0</a:t>
                      </a:r>
                    </a:p>
                  </a:txBody>
                  <a:tcPr marL="0" marR="45720" marT="0" marB="0" anchor="ctr">
                    <a:noFill/>
                  </a:tcPr>
                </a:tc>
                <a:tc>
                  <a:txBody>
                    <a:bodyPr/>
                    <a:lstStyle/>
                    <a:p>
                      <a:pPr algn="r" fontAlgn="b"/>
                      <a:r>
                        <a:rPr lang="en-GB" sz="800" b="0" i="0" u="none" strike="noStrike" dirty="0">
                          <a:solidFill>
                            <a:schemeClr val="tx1"/>
                          </a:solidFill>
                          <a:effectLst/>
                          <a:latin typeface="+mn-lt"/>
                        </a:rPr>
                        <a:t>90.6</a:t>
                      </a:r>
                    </a:p>
                  </a:txBody>
                  <a:tcPr marL="0" marR="45720" marT="0" marB="0" anchor="ctr">
                    <a:noFill/>
                  </a:tcPr>
                </a:tc>
                <a:tc>
                  <a:txBody>
                    <a:bodyPr/>
                    <a:lstStyle/>
                    <a:p>
                      <a:pPr algn="r" fontAlgn="b"/>
                      <a:r>
                        <a:rPr lang="en-GB" sz="800" b="0" i="0" u="none" strike="noStrike" dirty="0">
                          <a:solidFill>
                            <a:schemeClr val="tx1"/>
                          </a:solidFill>
                          <a:effectLst/>
                          <a:latin typeface="+mn-lt"/>
                        </a:rPr>
                        <a:t>64.2</a:t>
                      </a:r>
                    </a:p>
                  </a:txBody>
                  <a:tcPr marL="0" marR="45720" marT="0" marB="0" anchor="ctr">
                    <a:noFill/>
                  </a:tcPr>
                </a:tc>
                <a:tc>
                  <a:txBody>
                    <a:bodyPr/>
                    <a:lstStyle/>
                    <a:p>
                      <a:pPr algn="r" fontAlgn="b"/>
                      <a:r>
                        <a:rPr lang="en-GB" sz="800" b="0" i="0" u="none" strike="noStrike">
                          <a:solidFill>
                            <a:schemeClr val="tx1"/>
                          </a:solidFill>
                          <a:effectLst/>
                          <a:latin typeface="+mn-lt"/>
                        </a:rPr>
                        <a:t>56.6</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4"/>
                  </a:ext>
                </a:extLst>
              </a:tr>
              <a:tr h="190759">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54.3</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22.2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9.4</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4.0</a:t>
                      </a:r>
                    </a:p>
                  </a:txBody>
                  <a:tcPr marL="0" marR="45720" marT="0" marB="0" anchor="ctr">
                    <a:noFill/>
                  </a:tcPr>
                </a:tc>
                <a:tc>
                  <a:txBody>
                    <a:bodyPr/>
                    <a:lstStyle/>
                    <a:p>
                      <a:pPr algn="r" fontAlgn="b"/>
                      <a:r>
                        <a:rPr lang="en-GB" sz="800" b="0" i="0" u="none" strike="noStrike" dirty="0">
                          <a:solidFill>
                            <a:schemeClr val="tx1"/>
                          </a:solidFill>
                          <a:effectLst/>
                          <a:latin typeface="+mn-lt"/>
                        </a:rPr>
                        <a:t>3.8</a:t>
                      </a:r>
                    </a:p>
                  </a:txBody>
                  <a:tcPr marL="0" marR="45720" marT="0" marB="0" anchor="ctr">
                    <a:noFill/>
                  </a:tcPr>
                </a:tc>
                <a:extLst>
                  <a:ext uri="{0D108BD9-81ED-4DB2-BD59-A6C34878D82A}">
                    <a16:rowId xmlns:a16="http://schemas.microsoft.com/office/drawing/2014/main" val="10005"/>
                  </a:ext>
                </a:extLst>
              </a:tr>
              <a:tr h="190759">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-1.0</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-3.0</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-1.8</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-3.3</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-1.3</a:t>
                      </a:r>
                      <a:endParaRPr lang="en-GB" sz="800" b="0" i="0" u="none" strike="noStrike" dirty="0">
                        <a:solidFill>
                          <a:srgbClr val="C00000"/>
                        </a:solidFill>
                        <a:effectLst/>
                        <a:latin typeface="+mn-lt"/>
                      </a:endParaRPr>
                    </a:p>
                  </a:txBody>
                  <a:tcPr marL="0" marR="45720" marT="0" marB="0" anchor="ctr">
                    <a:noFill/>
                  </a:tcPr>
                </a:tc>
                <a:extLst>
                  <a:ext uri="{0D108BD9-81ED-4DB2-BD59-A6C34878D82A}">
                    <a16:rowId xmlns:a16="http://schemas.microsoft.com/office/drawing/2014/main" val="1870949891"/>
                  </a:ext>
                </a:extLst>
              </a:tr>
              <a:tr h="190759">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72.1</a:t>
                      </a:r>
                    </a:p>
                  </a:txBody>
                  <a:tcPr marL="0" marR="45720" marT="0" marB="0" anchor="ctr">
                    <a:noFill/>
                  </a:tcPr>
                </a:tc>
                <a:tc>
                  <a:txBody>
                    <a:bodyPr/>
                    <a:lstStyle/>
                    <a:p>
                      <a:pPr algn="r" fontAlgn="b"/>
                      <a:r>
                        <a:rPr lang="en-GB" sz="800" b="0" i="0" u="none" strike="noStrike" dirty="0">
                          <a:solidFill>
                            <a:schemeClr val="tx1"/>
                          </a:solidFill>
                          <a:effectLst/>
                          <a:latin typeface="+mn-lt"/>
                        </a:rPr>
                        <a:t>63.3</a:t>
                      </a:r>
                    </a:p>
                  </a:txBody>
                  <a:tcPr marL="0" marR="45720" marT="0" marB="0" anchor="ctr">
                    <a:noFill/>
                  </a:tcPr>
                </a:tc>
                <a:tc>
                  <a:txBody>
                    <a:bodyPr/>
                    <a:lstStyle/>
                    <a:p>
                      <a:pPr algn="r" fontAlgn="b"/>
                      <a:r>
                        <a:rPr lang="en-GB" sz="800" b="0" i="0" u="none" strike="noStrike">
                          <a:solidFill>
                            <a:schemeClr val="tx1"/>
                          </a:solidFill>
                          <a:effectLst/>
                          <a:latin typeface="+mn-lt"/>
                        </a:rPr>
                        <a:t>36.3</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8.9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6.1</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2582053661"/>
                  </a:ext>
                </a:extLst>
              </a:tr>
              <a:tr h="190759">
                <a:tc>
                  <a:txBody>
                    <a:bodyPr/>
                    <a:lstStyle/>
                    <a:p>
                      <a:pPr algn="l" fontAlgn="b"/>
                      <a:r>
                        <a:rPr lang="en-GB" sz="800" b="0" i="0" u="none" strike="noStrike" kern="1200">
                          <a:solidFill>
                            <a:srgbClr val="000000"/>
                          </a:solidFill>
                          <a:effectLst/>
                          <a:latin typeface="+mn-lt"/>
                          <a:ea typeface="+mn-ea"/>
                          <a:cs typeface="+mn-cs"/>
                        </a:rPr>
                        <a:t>Australia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118.9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92.6</a:t>
                      </a:r>
                    </a:p>
                  </a:txBody>
                  <a:tcPr marL="0" marR="45720" marT="0" marB="0" anchor="ctr">
                    <a:noFill/>
                  </a:tcPr>
                </a:tc>
                <a:tc>
                  <a:txBody>
                    <a:bodyPr/>
                    <a:lstStyle/>
                    <a:p>
                      <a:pPr algn="r" fontAlgn="b"/>
                      <a:r>
                        <a:rPr lang="en-GB" sz="800" b="0" i="0" u="none" strike="noStrike" dirty="0">
                          <a:solidFill>
                            <a:schemeClr val="tx1"/>
                          </a:solidFill>
                          <a:effectLst/>
                          <a:latin typeface="+mn-lt"/>
                        </a:rPr>
                        <a:t>72.3</a:t>
                      </a:r>
                    </a:p>
                  </a:txBody>
                  <a:tcPr marL="0" marR="45720" marT="0" marB="0" anchor="ctr">
                    <a:noFill/>
                  </a:tcPr>
                </a:tc>
                <a:tc>
                  <a:txBody>
                    <a:bodyPr/>
                    <a:lstStyle/>
                    <a:p>
                      <a:pPr algn="r" fontAlgn="b"/>
                      <a:r>
                        <a:rPr lang="en-GB" sz="800" b="0" i="0" u="none" strike="noStrike" dirty="0">
                          <a:solidFill>
                            <a:schemeClr val="tx1"/>
                          </a:solidFill>
                          <a:effectLst/>
                          <a:latin typeface="+mn-lt"/>
                        </a:rPr>
                        <a:t>57.1</a:t>
                      </a:r>
                    </a:p>
                  </a:txBody>
                  <a:tcPr marL="0" marR="45720" marT="0" marB="0" anchor="ctr">
                    <a:noFill/>
                  </a:tcPr>
                </a:tc>
                <a:tc>
                  <a:txBody>
                    <a:bodyPr/>
                    <a:lstStyle/>
                    <a:p>
                      <a:pPr algn="r" fontAlgn="b"/>
                      <a:r>
                        <a:rPr lang="en-GB" sz="800" b="0" i="0" u="none" strike="noStrike" dirty="0">
                          <a:solidFill>
                            <a:schemeClr val="tx1"/>
                          </a:solidFill>
                          <a:effectLst/>
                          <a:latin typeface="+mn-lt"/>
                        </a:rPr>
                        <a:t>54.9</a:t>
                      </a:r>
                    </a:p>
                  </a:txBody>
                  <a:tcPr marL="0" marR="45720" marT="0" marB="0" anchor="ctr">
                    <a:noFill/>
                  </a:tcPr>
                </a:tc>
                <a:extLst>
                  <a:ext uri="{0D108BD9-81ED-4DB2-BD59-A6C34878D82A}">
                    <a16:rowId xmlns:a16="http://schemas.microsoft.com/office/drawing/2014/main" val="4171606088"/>
                  </a:ext>
                </a:extLst>
              </a:tr>
            </a:tbl>
          </a:graphicData>
        </a:graphic>
      </p:graphicFrame>
      <p:pic>
        <p:nvPicPr>
          <p:cNvPr id="2" name="Picture Placeholder 2" descr="A black and red sign with white letters&#10;&#10;Description automatically generated">
            <a:extLst>
              <a:ext uri="{FF2B5EF4-FFF2-40B4-BE49-F238E27FC236}">
                <a16:creationId xmlns:a16="http://schemas.microsoft.com/office/drawing/2014/main" id="{B3D23007-D4F1-4F6B-0340-A93F003020A7}"/>
              </a:ext>
            </a:extLst>
          </p:cNvPr>
          <p:cNvPicPr>
            <a:picLocks noGrp="1" noChangeAspect="1"/>
          </p:cNvPicPr>
          <p:nvPr>
            <p:ph type="pic" sz="quarter" idx="13"/>
          </p:nvPr>
        </p:nvPicPr>
        <p:blipFill rotWithShape="1">
          <a:blip r:embed="rId9">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9508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the Compounding Commence!</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15</a:t>
            </a:fld>
            <a:endParaRPr lang="en-US" noProof="0" dirty="0"/>
          </a:p>
        </p:txBody>
      </p:sp>
      <p:sp>
        <p:nvSpPr>
          <p:cNvPr id="16" name="Text Placeholder 30">
            <a:extLst>
              <a:ext uri="{FF2B5EF4-FFF2-40B4-BE49-F238E27FC236}">
                <a16:creationId xmlns:a16="http://schemas.microsoft.com/office/drawing/2014/main" id="{BB9431A2-162E-4494-84A4-FA4B082F82D7}"/>
              </a:ext>
            </a:extLst>
          </p:cNvPr>
          <p:cNvSpPr>
            <a:spLocks noGrp="1"/>
          </p:cNvSpPr>
          <p:nvPr>
            <p:ph type="body" sz="quarter" idx="15"/>
          </p:nvPr>
        </p:nvSpPr>
        <p:spPr/>
        <p:txBody>
          <a:bodyPr/>
          <a:lstStyle/>
          <a:p>
            <a:r>
              <a:rPr lang="en-US" dirty="0"/>
              <a:t>1. Laura Saunders, “Your Child Picked a College! Tee Up Your 529 Plan,” Wall Street Journal, May 5, 2023.</a:t>
            </a:r>
          </a:p>
          <a:p>
            <a:r>
              <a:rPr lang="en-US" dirty="0"/>
              <a:t>2. In US dollars. Based on S&amp;P 500 Index annual returns, 1926–2022. S&amp;P data © 2023 S&amp;P Dow Jones Indices LLC, a division of S&amp;P Global. All rights reserved. Indices are not available for direct investment; therefore, their performance does not reflect the expenses associated with the management of an actual portfolio.</a:t>
            </a:r>
          </a:p>
        </p:txBody>
      </p:sp>
      <p:sp>
        <p:nvSpPr>
          <p:cNvPr id="4" name="Text Placeholder 3"/>
          <p:cNvSpPr>
            <a:spLocks noGrp="1"/>
          </p:cNvSpPr>
          <p:nvPr>
            <p:ph type="body" sz="quarter" idx="14"/>
          </p:nvPr>
        </p:nvSpPr>
        <p:spPr/>
        <p:txBody>
          <a:bodyPr/>
          <a:lstStyle/>
          <a:p>
            <a:r>
              <a:rPr lang="en-US" dirty="0"/>
              <a:t>Second quarter 2023</a:t>
            </a:r>
          </a:p>
          <a:p>
            <a:r>
              <a:rPr lang="en-US" dirty="0"/>
              <a:t>David Booth, Executive Chairman and Founder, Dimensional Fund Advisors</a:t>
            </a:r>
          </a:p>
        </p:txBody>
      </p:sp>
      <p:sp>
        <p:nvSpPr>
          <p:cNvPr id="18" name="Text Placeholder 2">
            <a:extLst>
              <a:ext uri="{FF2B5EF4-FFF2-40B4-BE49-F238E27FC236}">
                <a16:creationId xmlns:a16="http://schemas.microsoft.com/office/drawing/2014/main" id="{EBDC4EFE-10C3-48FC-A914-CC3022BFF970}"/>
              </a:ext>
            </a:extLst>
          </p:cNvPr>
          <p:cNvSpPr txBox="1">
            <a:spLocks/>
          </p:cNvSpPr>
          <p:nvPr/>
        </p:nvSpPr>
        <p:spPr>
          <a:xfrm>
            <a:off x="437763" y="3053793"/>
            <a:ext cx="6839337" cy="1999646"/>
          </a:xfrm>
          <a:prstGeom prst="rect">
            <a:avLst/>
          </a:prstGeom>
        </p:spPr>
        <p:txBody>
          <a:bodyPr numCol="2" spcCol="274320">
            <a:noAutofit/>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Bef>
                <a:spcPts val="0"/>
              </a:spcBef>
              <a:spcAft>
                <a:spcPts val="900"/>
              </a:spcAft>
            </a:pPr>
            <a:r>
              <a:rPr lang="en-US" sz="1050" dirty="0"/>
              <a:t>Every year, families and friends celebrate students who are graduating from colleges and universities. Parents beam with pride at their children’s accomplishments and exhale in relief now that the tuition bills have finally stopped. It’s a time when adults give a lot of advice, which is why I have one simple idea I want to pass along to this year’s graduating class that I hope you never forget. Parents, take note too, because with college out of the way, you can get back to focusing on retirement.</a:t>
            </a:r>
          </a:p>
          <a:p>
            <a:pPr>
              <a:lnSpc>
                <a:spcPct val="120000"/>
              </a:lnSpc>
              <a:spcBef>
                <a:spcPts val="0"/>
              </a:spcBef>
              <a:spcAft>
                <a:spcPts val="900"/>
              </a:spcAft>
            </a:pPr>
            <a:r>
              <a:rPr lang="en-US" sz="1050" dirty="0"/>
              <a:t>Let the compounding begin!</a:t>
            </a:r>
          </a:p>
          <a:p>
            <a:pPr>
              <a:lnSpc>
                <a:spcPct val="120000"/>
              </a:lnSpc>
              <a:spcBef>
                <a:spcPts val="0"/>
              </a:spcBef>
              <a:spcAft>
                <a:spcPts val="900"/>
              </a:spcAft>
            </a:pPr>
            <a:r>
              <a:rPr lang="en-US" sz="1050" dirty="0"/>
              <a:t>In case you didn’t come across this idea in an econ class, let me explain compounding simply. It’s the process by which the value of an investment increases over time as earnings or interest are reinvested. It’s the snowball effect but with money. Here’s an example.</a:t>
            </a:r>
          </a:p>
          <a:p>
            <a:pPr>
              <a:lnSpc>
                <a:spcPct val="120000"/>
              </a:lnSpc>
              <a:spcBef>
                <a:spcPts val="0"/>
              </a:spcBef>
              <a:spcAft>
                <a:spcPts val="900"/>
              </a:spcAft>
            </a:pPr>
            <a:r>
              <a:rPr lang="en-US" sz="1050" dirty="0"/>
              <a:t>If you’re a US investor and lucky enough to have up to $35,000 left over in your 529 college savings plan, you can roll it over into a Roth IRA starting in 2024, provided the account has been open at least 15 years.</a:t>
            </a:r>
            <a:r>
              <a:rPr lang="en-US" sz="1050" baseline="30000" dirty="0"/>
              <a:t>1</a:t>
            </a:r>
            <a:r>
              <a:rPr lang="en-US" sz="1050" dirty="0"/>
              <a:t> If you don’t touch that $35,000 for 50 years, and the market averages a 10% annualized return, which is close to its long-term historical average, then guess how much you’ll have?</a:t>
            </a:r>
            <a:r>
              <a:rPr lang="en-US" sz="1050" baseline="30000" dirty="0"/>
              <a:t>2</a:t>
            </a:r>
          </a:p>
          <a:p>
            <a:pPr>
              <a:lnSpc>
                <a:spcPct val="120000"/>
              </a:lnSpc>
              <a:spcBef>
                <a:spcPts val="0"/>
              </a:spcBef>
              <a:spcAft>
                <a:spcPts val="900"/>
              </a:spcAft>
            </a:pPr>
            <a:r>
              <a:rPr lang="en-US" sz="1050" dirty="0"/>
              <a:t>A. $1,584,074</a:t>
            </a:r>
          </a:p>
          <a:p>
            <a:pPr>
              <a:lnSpc>
                <a:spcPct val="120000"/>
              </a:lnSpc>
              <a:spcBef>
                <a:spcPts val="0"/>
              </a:spcBef>
              <a:spcAft>
                <a:spcPts val="900"/>
              </a:spcAft>
            </a:pPr>
            <a:r>
              <a:rPr lang="en-US" sz="1050" dirty="0"/>
              <a:t>B. $2,551,167</a:t>
            </a:r>
          </a:p>
          <a:p>
            <a:pPr>
              <a:lnSpc>
                <a:spcPct val="120000"/>
              </a:lnSpc>
              <a:spcBef>
                <a:spcPts val="0"/>
              </a:spcBef>
              <a:spcAft>
                <a:spcPts val="900"/>
              </a:spcAft>
            </a:pPr>
            <a:r>
              <a:rPr lang="en-US" sz="1050" dirty="0"/>
              <a:t>C. $4,108,680</a:t>
            </a:r>
          </a:p>
          <a:p>
            <a:pPr>
              <a:lnSpc>
                <a:spcPct val="120000"/>
              </a:lnSpc>
              <a:spcBef>
                <a:spcPts val="0"/>
              </a:spcBef>
              <a:spcAft>
                <a:spcPts val="900"/>
              </a:spcAft>
            </a:pPr>
            <a:r>
              <a:rPr lang="en-US" sz="1050" dirty="0"/>
              <a:t>The answer is C. Over $4.1 million!</a:t>
            </a:r>
          </a:p>
          <a:p>
            <a:pPr>
              <a:lnSpc>
                <a:spcPct val="120000"/>
              </a:lnSpc>
              <a:spcBef>
                <a:spcPts val="0"/>
              </a:spcBef>
              <a:spcAft>
                <a:spcPts val="900"/>
              </a:spcAft>
            </a:pPr>
            <a:r>
              <a:rPr lang="en-US" sz="1050" dirty="0"/>
              <a:t>If you were to start this in your mid-20s and invest that same initial amount for only 45 years, you’d end up with B, or $2.6 million. That’s great, but not as great as C.</a:t>
            </a:r>
          </a:p>
          <a:p>
            <a:pPr>
              <a:lnSpc>
                <a:spcPct val="120000"/>
              </a:lnSpc>
              <a:spcBef>
                <a:spcPts val="0"/>
              </a:spcBef>
              <a:spcAft>
                <a:spcPts val="900"/>
              </a:spcAft>
            </a:pPr>
            <a:r>
              <a:rPr lang="en-US" sz="1050" dirty="0"/>
              <a:t>If you do it for 40 years, you’ll end up with A, or $1.6 million. Also good, but, you know, not C.</a:t>
            </a:r>
          </a:p>
          <a:p>
            <a:pPr>
              <a:lnSpc>
                <a:spcPct val="120000"/>
              </a:lnSpc>
              <a:spcBef>
                <a:spcPts val="0"/>
              </a:spcBef>
              <a:spcAft>
                <a:spcPts val="900"/>
              </a:spcAft>
            </a:pPr>
            <a:r>
              <a:rPr lang="en-US" sz="1050" dirty="0"/>
              <a:t>Another benefit of compounding is that it can help you pursue financial goals along the way, like making a down payment on a home. But don’t worry if you spent your whole college fund or took out student loans. Start with a little and get in the habit of adding when you can. As you can see from this snowballing, having a lot of time can help make up for not having a lot of money.</a:t>
            </a:r>
          </a:p>
        </p:txBody>
      </p:sp>
      <p:sp>
        <p:nvSpPr>
          <p:cNvPr id="19" name="Text Placeholder 18">
            <a:extLst>
              <a:ext uri="{FF2B5EF4-FFF2-40B4-BE49-F238E27FC236}">
                <a16:creationId xmlns:a16="http://schemas.microsoft.com/office/drawing/2014/main" id="{AA997637-B3A8-4F14-BC7F-BF8E866ACB1F}"/>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21" name="Text Placeholder 18">
            <a:extLst>
              <a:ext uri="{FF2B5EF4-FFF2-40B4-BE49-F238E27FC236}">
                <a16:creationId xmlns:a16="http://schemas.microsoft.com/office/drawing/2014/main" id="{01665BEC-D623-4859-A8A1-34CBEFA5B2A9}"/>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pic>
        <p:nvPicPr>
          <p:cNvPr id="3" name="Picture Placeholder 2" descr="A black and red sign with white letters&#10;&#10;Description automatically generated">
            <a:extLst>
              <a:ext uri="{FF2B5EF4-FFF2-40B4-BE49-F238E27FC236}">
                <a16:creationId xmlns:a16="http://schemas.microsoft.com/office/drawing/2014/main" id="{4BED86EE-FF2B-A1E4-DF3B-53B9CC283B89}"/>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114295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the Compounding Commence!</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16</a:t>
            </a:fld>
            <a:endParaRPr lang="en-US" noProof="0" dirty="0"/>
          </a:p>
        </p:txBody>
      </p:sp>
      <p:sp>
        <p:nvSpPr>
          <p:cNvPr id="16" name="Text Placeholder 30">
            <a:extLst>
              <a:ext uri="{FF2B5EF4-FFF2-40B4-BE49-F238E27FC236}">
                <a16:creationId xmlns:a16="http://schemas.microsoft.com/office/drawing/2014/main" id="{BB9431A2-162E-4494-84A4-FA4B082F82D7}"/>
              </a:ext>
            </a:extLst>
          </p:cNvPr>
          <p:cNvSpPr>
            <a:spLocks noGrp="1"/>
          </p:cNvSpPr>
          <p:nvPr>
            <p:ph type="body" sz="quarter" idx="15"/>
          </p:nvPr>
        </p:nvSpPr>
        <p:spPr/>
        <p:txBody>
          <a:bodyPr/>
          <a:lstStyle/>
          <a:p>
            <a:r>
              <a:rPr lang="en-US" b="1" dirty="0"/>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r>
              <a:rPr lang="en-US" dirty="0"/>
              <a:t>The investment approach discussed does not assure a positive return or a positive investment experience. There are numerous ways of approaching investing, only one of which is presented here, which may not be appropriate for every individual. 529 Plans are tax-advantaged savings plans available in the United States that are designed to help pay for education. Eugene </a:t>
            </a:r>
            <a:r>
              <a:rPr lang="en-US" dirty="0" err="1"/>
              <a:t>Fama</a:t>
            </a:r>
            <a:r>
              <a:rPr lang="en-US" dirty="0"/>
              <a:t> is a member of the Board of Directors for and provides consulting services to Dimensional Fund Advisors LP. 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 This material is not directed at any person in any jurisdiction where the availability of this material is prohibited or would subject Dimensional or its products or services to any registration, licensing, or other such legal requirements within the jurisdiction. “Dimensional”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r>
              <a:rPr lang="en-US" dirty="0"/>
              <a:t>Dimensional Fund Advisors LP is an investment advisor registered with the Securities and Exchange Commission.</a:t>
            </a:r>
          </a:p>
          <a:p>
            <a:r>
              <a:rPr lang="en-US" dirty="0"/>
              <a:t>Investment products: • Not FDIC Insured • Not Bank Guaranteed • May Lose Value • Dimensional Fund Advisors does not have any bank affiliates.</a:t>
            </a:r>
          </a:p>
        </p:txBody>
      </p:sp>
      <p:sp>
        <p:nvSpPr>
          <p:cNvPr id="4" name="Text Placeholder 3"/>
          <p:cNvSpPr>
            <a:spLocks noGrp="1"/>
          </p:cNvSpPr>
          <p:nvPr>
            <p:ph type="body" sz="quarter" idx="14"/>
          </p:nvPr>
        </p:nvSpPr>
        <p:spPr/>
        <p:txBody>
          <a:bodyPr/>
          <a:lstStyle/>
          <a:p>
            <a:pPr marL="0" marR="0" lvl="0" indent="0" algn="l" defTabSz="1018228" rtl="0" eaLnBrk="1" fontAlgn="auto" latinLnBrk="0" hangingPunct="1">
              <a:lnSpc>
                <a:spcPct val="100000"/>
              </a:lnSpc>
              <a:spcBef>
                <a:spcPts val="6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white">
                    <a:lumMod val="50000"/>
                  </a:prstClr>
                </a:solidFill>
                <a:effectLst/>
                <a:uLnTx/>
                <a:uFillTx/>
                <a:latin typeface="Arial" pitchFamily="34" charset="0"/>
                <a:ea typeface="+mn-ea"/>
                <a:cs typeface="Arial" pitchFamily="34" charset="0"/>
              </a:rPr>
              <a:t>(continued from page 15)</a:t>
            </a:r>
          </a:p>
        </p:txBody>
      </p:sp>
      <p:sp>
        <p:nvSpPr>
          <p:cNvPr id="18" name="Text Placeholder 2">
            <a:extLst>
              <a:ext uri="{FF2B5EF4-FFF2-40B4-BE49-F238E27FC236}">
                <a16:creationId xmlns:a16="http://schemas.microsoft.com/office/drawing/2014/main" id="{EBDC4EFE-10C3-48FC-A914-CC3022BFF970}"/>
              </a:ext>
            </a:extLst>
          </p:cNvPr>
          <p:cNvSpPr txBox="1">
            <a:spLocks/>
          </p:cNvSpPr>
          <p:nvPr/>
        </p:nvSpPr>
        <p:spPr>
          <a:xfrm>
            <a:off x="437763" y="3053793"/>
            <a:ext cx="6839337" cy="3369106"/>
          </a:xfrm>
          <a:prstGeom prst="rect">
            <a:avLst/>
          </a:prstGeom>
        </p:spPr>
        <p:txBody>
          <a:bodyPr numCol="2" spcCol="274320">
            <a:noAutofit/>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Bef>
                <a:spcPts val="0"/>
              </a:spcBef>
              <a:spcAft>
                <a:spcPts val="900"/>
              </a:spcAft>
            </a:pPr>
            <a:r>
              <a:rPr lang="en-US" sz="1050" dirty="0"/>
              <a:t>In addition to increasing the value of your investments, compounding can also be a valuable force in life. For example, you’ve made an investment in time and money over the last few years that may have an enormous effect on the rest of your life. How much money are we talking about? College graduates, on average, earn 84% more than those with a high-school education, and that adds up to an extra $1.2 million over a lifetime.</a:t>
            </a:r>
            <a:r>
              <a:rPr lang="en-US" sz="1050" baseline="30000" dirty="0"/>
              <a:t>3</a:t>
            </a:r>
            <a:r>
              <a:rPr lang="en-US" sz="1050" dirty="0"/>
              <a:t> Parents, I hope you’re feeling a little better about your investment too.</a:t>
            </a:r>
          </a:p>
          <a:p>
            <a:pPr>
              <a:lnSpc>
                <a:spcPct val="120000"/>
              </a:lnSpc>
              <a:spcBef>
                <a:spcPts val="0"/>
              </a:spcBef>
              <a:spcAft>
                <a:spcPts val="900"/>
              </a:spcAft>
            </a:pPr>
            <a:r>
              <a:rPr lang="en-US" sz="1050" dirty="0"/>
              <a:t>But it’s more than just money. When you get to be like me, someone who graduated from college more than 50 years ago, you see that you are the result of the compounding of your life’s decisions, both good and bad. It’s hard to quantify exactly, but it’s sure there. For example, in graduate school, I decided I didn’t want to be a professor. That one decision continues to have a profound impact on the rest of my life. Instead, I started a company with the people I met in graduate school. Four decades later, I’m still working with some of them. I even got to go watch my former professor and current colleague Eugene </a:t>
            </a:r>
            <a:r>
              <a:rPr lang="en-US" sz="1050" dirty="0" err="1"/>
              <a:t>Fama</a:t>
            </a:r>
            <a:r>
              <a:rPr lang="en-US" sz="1050" dirty="0"/>
              <a:t> receive a Nobel Prize in Economic Sciences. That was not on my bingo card when I graduated from college. Life is full of surprises, and many of them can come from how your decisions compound over decades.</a:t>
            </a:r>
          </a:p>
          <a:p>
            <a:pPr>
              <a:lnSpc>
                <a:spcPct val="120000"/>
              </a:lnSpc>
              <a:spcBef>
                <a:spcPts val="0"/>
              </a:spcBef>
              <a:spcAft>
                <a:spcPts val="900"/>
              </a:spcAft>
            </a:pPr>
            <a:r>
              <a:rPr lang="en-US" sz="1050" dirty="0"/>
              <a:t>So, start rolling your snowball, both in life and in investing. Let the compounding commence!</a:t>
            </a:r>
          </a:p>
        </p:txBody>
      </p:sp>
      <p:sp>
        <p:nvSpPr>
          <p:cNvPr id="19" name="Text Placeholder 18">
            <a:extLst>
              <a:ext uri="{FF2B5EF4-FFF2-40B4-BE49-F238E27FC236}">
                <a16:creationId xmlns:a16="http://schemas.microsoft.com/office/drawing/2014/main" id="{AA997637-B3A8-4F14-BC7F-BF8E866ACB1F}"/>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21" name="Text Placeholder 18">
            <a:extLst>
              <a:ext uri="{FF2B5EF4-FFF2-40B4-BE49-F238E27FC236}">
                <a16:creationId xmlns:a16="http://schemas.microsoft.com/office/drawing/2014/main" id="{01665BEC-D623-4859-A8A1-34CBEFA5B2A9}"/>
              </a:ext>
            </a:extLst>
          </p:cNvPr>
          <p:cNvSpPr txBox="1">
            <a:spLocks/>
          </p:cNvSpPr>
          <p:nvPr/>
        </p:nvSpPr>
        <p:spPr>
          <a:xfrm>
            <a:off x="520287" y="7272807"/>
            <a:ext cx="8614188"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sp>
        <p:nvSpPr>
          <p:cNvPr id="3" name="Text Placeholder 30">
            <a:extLst>
              <a:ext uri="{FF2B5EF4-FFF2-40B4-BE49-F238E27FC236}">
                <a16:creationId xmlns:a16="http://schemas.microsoft.com/office/drawing/2014/main" id="{6FBF3054-958E-50FC-829C-7259702DB4E6}"/>
              </a:ext>
            </a:extLst>
          </p:cNvPr>
          <p:cNvSpPr txBox="1">
            <a:spLocks/>
          </p:cNvSpPr>
          <p:nvPr/>
        </p:nvSpPr>
        <p:spPr>
          <a:xfrm>
            <a:off x="438342" y="6989840"/>
            <a:ext cx="6804774" cy="26161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t>3. “How Does a College Degree Improve Graduates’ Employment and Earnings Potential?”, Association of Public and Land-Grant Universities. </a:t>
            </a:r>
          </a:p>
        </p:txBody>
      </p:sp>
      <p:pic>
        <p:nvPicPr>
          <p:cNvPr id="6" name="Picture Placeholder 2" descr="A black and red sign with white letters&#10;&#10;Description automatically generated">
            <a:extLst>
              <a:ext uri="{FF2B5EF4-FFF2-40B4-BE49-F238E27FC236}">
                <a16:creationId xmlns:a16="http://schemas.microsoft.com/office/drawing/2014/main" id="{2CA32CAA-DDCB-0E77-6B31-2D1C6FBEE6C9}"/>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381391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8" name="Picture Placeholder 7" descr="A black and red sign with white letters&#10;&#10;Description automatically generated">
            <a:extLst>
              <a:ext uri="{FF2B5EF4-FFF2-40B4-BE49-F238E27FC236}">
                <a16:creationId xmlns:a16="http://schemas.microsoft.com/office/drawing/2014/main" id="{D15350F7-4D38-DC9D-7DFF-978CE20F9DCD}"/>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49512" b="-49512"/>
          <a:stretch/>
        </p:blipFill>
        <p:spPr/>
      </p:pic>
      <p:sp>
        <p:nvSpPr>
          <p:cNvPr id="6" name="Text Placeholder 5"/>
          <p:cNvSpPr>
            <a:spLocks noGrp="1"/>
          </p:cNvSpPr>
          <p:nvPr>
            <p:ph type="body" sz="quarter" idx="14"/>
          </p:nvPr>
        </p:nvSpPr>
        <p:spPr/>
        <p:txBody>
          <a:bodyPr/>
          <a:lstStyle/>
          <a:p>
            <a:r>
              <a:rPr lang="en-US" dirty="0">
                <a:highlight>
                  <a:srgbClr val="FFFFFF"/>
                </a:highlight>
              </a:rPr>
              <a:t>Second quarter 2023</a:t>
            </a:r>
          </a:p>
        </p:txBody>
      </p:sp>
      <p:sp>
        <p:nvSpPr>
          <p:cNvPr id="33" name="Text Placeholder 32"/>
          <p:cNvSpPr>
            <a:spLocks noGrp="1"/>
          </p:cNvSpPr>
          <p:nvPr>
            <p:ph type="body" sz="quarter" idx="18"/>
          </p:nvPr>
        </p:nvSpPr>
        <p:spPr>
          <a:xfrm>
            <a:off x="410848" y="2602304"/>
            <a:ext cx="2394136" cy="6222814"/>
          </a:xfrm>
        </p:spPr>
        <p:txBody>
          <a:bodyPr/>
          <a:lstStyle/>
          <a:p>
            <a:pPr>
              <a:lnSpc>
                <a:spcPct val="110000"/>
              </a:lnSpc>
            </a:pPr>
            <a:r>
              <a:rPr lang="en-US" sz="1000" dirty="0"/>
              <a:t>This report features world capital market performance and a timeline of events </a:t>
            </a:r>
            <a:br>
              <a:rPr lang="en-US" sz="1000" dirty="0"/>
            </a:br>
            <a:r>
              <a:rPr lang="en-US" sz="1000" dirty="0"/>
              <a:t>for the past quarter. It begins with a </a:t>
            </a:r>
            <a:br>
              <a:rPr lang="en-US" sz="1000" dirty="0"/>
            </a:br>
            <a:r>
              <a:rPr lang="en-US" sz="1000" dirty="0"/>
              <a:t>global overview, then features the </a:t>
            </a:r>
            <a:br>
              <a:rPr lang="en-US" sz="1000" dirty="0"/>
            </a:br>
            <a:r>
              <a:rPr lang="en-US" sz="1000" dirty="0"/>
              <a:t>returns of stock and bond asset classes in the US and international markets. The report concludes with a quarterly topic.</a:t>
            </a:r>
          </a:p>
          <a:p>
            <a:endParaRPr lang="en-US" sz="1000" dirty="0"/>
          </a:p>
        </p:txBody>
      </p:sp>
      <p:sp>
        <p:nvSpPr>
          <p:cNvPr id="24" name="Text Placeholder 23"/>
          <p:cNvSpPr>
            <a:spLocks noGrp="1"/>
          </p:cNvSpPr>
          <p:nvPr>
            <p:ph type="body" sz="quarter" idx="19"/>
          </p:nvPr>
        </p:nvSpPr>
        <p:spPr>
          <a:xfrm>
            <a:off x="3669957" y="2541668"/>
            <a:ext cx="3117705" cy="6562725"/>
          </a:xfrm>
        </p:spPr>
        <p:txBody>
          <a:bodyPr/>
          <a:lstStyle/>
          <a:p>
            <a:pPr>
              <a:lnSpc>
                <a:spcPct val="130000"/>
              </a:lnSpc>
              <a:spcBef>
                <a:spcPts val="1000"/>
              </a:spcBef>
            </a:pPr>
            <a:r>
              <a:rPr lang="en-US" dirty="0"/>
              <a:t>Overview:</a:t>
            </a:r>
          </a:p>
          <a:p>
            <a:pPr lvl="1">
              <a:lnSpc>
                <a:spcPct val="100000"/>
              </a:lnSpc>
            </a:pPr>
            <a:r>
              <a:rPr lang="en-US" dirty="0"/>
              <a:t>Market Summary</a:t>
            </a:r>
          </a:p>
          <a:p>
            <a:pPr lvl="1">
              <a:lnSpc>
                <a:spcPct val="100000"/>
              </a:lnSpc>
            </a:pPr>
            <a:r>
              <a:rPr lang="en-US" dirty="0"/>
              <a:t>World Stock Market Performance	</a:t>
            </a:r>
          </a:p>
          <a:p>
            <a:pPr lvl="1">
              <a:lnSpc>
                <a:spcPct val="100000"/>
              </a:lnSpc>
            </a:pPr>
            <a:r>
              <a:rPr lang="en-US" dirty="0"/>
              <a:t>US Stocks	</a:t>
            </a:r>
          </a:p>
          <a:p>
            <a:pPr lvl="1">
              <a:lnSpc>
                <a:spcPct val="100000"/>
              </a:lnSpc>
            </a:pPr>
            <a:r>
              <a:rPr lang="en-US" dirty="0"/>
              <a:t>International Developed Stocks</a:t>
            </a:r>
          </a:p>
          <a:p>
            <a:pPr lvl="1">
              <a:lnSpc>
                <a:spcPct val="100000"/>
              </a:lnSpc>
            </a:pPr>
            <a:r>
              <a:rPr lang="en-US" dirty="0"/>
              <a:t>Emerging Markets Stocks</a:t>
            </a:r>
          </a:p>
          <a:p>
            <a:pPr lvl="1">
              <a:lnSpc>
                <a:spcPct val="100000"/>
              </a:lnSpc>
            </a:pPr>
            <a:r>
              <a:rPr lang="en-US" dirty="0"/>
              <a:t>Country Returns</a:t>
            </a:r>
          </a:p>
          <a:p>
            <a:pPr lvl="1">
              <a:lnSpc>
                <a:spcPct val="100000"/>
              </a:lnSpc>
            </a:pPr>
            <a:r>
              <a:rPr lang="en-US" dirty="0"/>
              <a:t>Real Estate Investment Trusts (REITs)</a:t>
            </a:r>
          </a:p>
          <a:p>
            <a:pPr lvl="1">
              <a:lnSpc>
                <a:spcPct val="100000"/>
              </a:lnSpc>
            </a:pPr>
            <a:r>
              <a:rPr lang="en-US" dirty="0"/>
              <a:t>Commodities</a:t>
            </a:r>
          </a:p>
          <a:p>
            <a:pPr lvl="1">
              <a:lnSpc>
                <a:spcPct val="100000"/>
              </a:lnSpc>
            </a:pPr>
            <a:r>
              <a:rPr lang="en-US" dirty="0"/>
              <a:t>Fixed Income 	</a:t>
            </a:r>
          </a:p>
          <a:p>
            <a:pPr lvl="1">
              <a:lnSpc>
                <a:spcPct val="100000"/>
              </a:lnSpc>
            </a:pPr>
            <a:r>
              <a:rPr lang="en-US" dirty="0"/>
              <a:t>Global Fixed Income 	</a:t>
            </a:r>
          </a:p>
          <a:p>
            <a:pPr lvl="1">
              <a:lnSpc>
                <a:spcPct val="100000"/>
              </a:lnSpc>
            </a:pPr>
            <a:r>
              <a:rPr lang="en-US" dirty="0"/>
              <a:t>Quarterly Topic: Let the Compounding Commence!</a:t>
            </a:r>
          </a:p>
        </p:txBody>
      </p:sp>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6">
            <a:extLst>
              <a:ext uri="{FF2B5EF4-FFF2-40B4-BE49-F238E27FC236}">
                <a16:creationId xmlns:a16="http://schemas.microsoft.com/office/drawing/2014/main" id="{6EB32868-F401-4450-B832-1EBCA7080831}"/>
              </a:ext>
            </a:extLst>
          </p:cNvPr>
          <p:cNvGraphicFramePr>
            <a:graphicFrameLocks noGrp="1"/>
          </p:cNvGraphicFramePr>
          <p:nvPr>
            <p:extLst>
              <p:ext uri="{D42A27DB-BD31-4B8C-83A1-F6EECF244321}">
                <p14:modId xmlns:p14="http://schemas.microsoft.com/office/powerpoint/2010/main" val="3497445380"/>
              </p:ext>
            </p:extLst>
          </p:nvPr>
        </p:nvGraphicFramePr>
        <p:xfrm>
          <a:off x="502269" y="2593405"/>
          <a:ext cx="6776304" cy="4671877"/>
        </p:xfrm>
        <a:graphic>
          <a:graphicData uri="http://schemas.openxmlformats.org/drawingml/2006/table">
            <a:tbl>
              <a:tblPr firstRow="1" bandRow="1">
                <a:tableStyleId>{2D5ABB26-0587-4C30-8999-92F81FD0307C}</a:tableStyleId>
              </a:tblPr>
              <a:tblGrid>
                <a:gridCol w="1355989">
                  <a:extLst>
                    <a:ext uri="{9D8B030D-6E8A-4147-A177-3AD203B41FA5}">
                      <a16:colId xmlns:a16="http://schemas.microsoft.com/office/drawing/2014/main" val="1535697821"/>
                    </a:ext>
                  </a:extLst>
                </a:gridCol>
                <a:gridCol w="872949">
                  <a:extLst>
                    <a:ext uri="{9D8B030D-6E8A-4147-A177-3AD203B41FA5}">
                      <a16:colId xmlns:a16="http://schemas.microsoft.com/office/drawing/2014/main" val="3722691688"/>
                    </a:ext>
                  </a:extLst>
                </a:gridCol>
                <a:gridCol w="872949">
                  <a:extLst>
                    <a:ext uri="{9D8B030D-6E8A-4147-A177-3AD203B41FA5}">
                      <a16:colId xmlns:a16="http://schemas.microsoft.com/office/drawing/2014/main" val="1511499536"/>
                    </a:ext>
                  </a:extLst>
                </a:gridCol>
                <a:gridCol w="872949">
                  <a:extLst>
                    <a:ext uri="{9D8B030D-6E8A-4147-A177-3AD203B41FA5}">
                      <a16:colId xmlns:a16="http://schemas.microsoft.com/office/drawing/2014/main" val="3970493082"/>
                    </a:ext>
                  </a:extLst>
                </a:gridCol>
                <a:gridCol w="872949">
                  <a:extLst>
                    <a:ext uri="{9D8B030D-6E8A-4147-A177-3AD203B41FA5}">
                      <a16:colId xmlns:a16="http://schemas.microsoft.com/office/drawing/2014/main" val="1761197817"/>
                    </a:ext>
                  </a:extLst>
                </a:gridCol>
                <a:gridCol w="119721">
                  <a:extLst>
                    <a:ext uri="{9D8B030D-6E8A-4147-A177-3AD203B41FA5}">
                      <a16:colId xmlns:a16="http://schemas.microsoft.com/office/drawing/2014/main" val="685345922"/>
                    </a:ext>
                  </a:extLst>
                </a:gridCol>
                <a:gridCol w="904399">
                  <a:extLst>
                    <a:ext uri="{9D8B030D-6E8A-4147-A177-3AD203B41FA5}">
                      <a16:colId xmlns:a16="http://schemas.microsoft.com/office/drawing/2014/main" val="3406411067"/>
                    </a:ext>
                  </a:extLst>
                </a:gridCol>
                <a:gridCol w="904399">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marL="0" marR="0" marT="0" marB="0"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050" dirty="0">
                          <a:solidFill>
                            <a:schemeClr val="bg1"/>
                          </a:solidFill>
                          <a:latin typeface="+mj-lt"/>
                        </a:rPr>
                        <a:t>Q2 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05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050" dirty="0">
                        <a:latin typeface="+mj-lt"/>
                      </a:endParaRPr>
                    </a:p>
                  </a:txBody>
                  <a:tcPr marL="0" marR="0" marT="0" marB="0" anchor="b">
                    <a:solidFill>
                      <a:schemeClr val="bg1">
                        <a:lumMod val="85000"/>
                      </a:schemeClr>
                    </a:solidFill>
                  </a:tcPr>
                </a:tc>
                <a:tc gridSpan="2">
                  <a:txBody>
                    <a:bodyPr/>
                    <a:lstStyle/>
                    <a:p>
                      <a:pPr algn="ctr"/>
                      <a:r>
                        <a:rPr lang="en-US" sz="1050" dirty="0">
                          <a:solidFill>
                            <a:schemeClr val="bg1"/>
                          </a:solidFill>
                          <a:latin typeface="+mj-lt"/>
                        </a:rPr>
                        <a:t>BONDS</a:t>
                      </a: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8.39%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3.03%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0.90%</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0.71%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 </a:t>
                      </a: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solidFill>
                            <a:srgbClr val="C00000"/>
                          </a:solidFill>
                        </a:rPr>
                        <a:t>-0.84%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t>0.73%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a:t> </a:t>
                      </a:r>
                      <a:endParaRPr lang="en-US" sz="11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a:t> </a:t>
                      </a:r>
                      <a:endParaRPr lang="en-US" sz="11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marL="0" marR="0" marT="0" marB="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tc>
                  <a:txBody>
                    <a:bodyPr/>
                    <a:lstStyle/>
                    <a:p>
                      <a:endParaRPr lang="en-US" sz="1100" dirty="0"/>
                    </a:p>
                  </a:txBody>
                  <a:tcPr marL="0" marR="0" marT="0" marB="0"/>
                </a:tc>
                <a:extLst>
                  <a:ext uri="{0D108BD9-81ED-4DB2-BD59-A6C34878D82A}">
                    <a16:rowId xmlns:a16="http://schemas.microsoft.com/office/drawing/2014/main" val="1110000147"/>
                  </a:ext>
                </a:extLst>
              </a:tr>
              <a:tr h="365760">
                <a:tc>
                  <a:txBody>
                    <a:bodyPr/>
                    <a:lstStyle/>
                    <a:p>
                      <a:r>
                        <a:rPr lang="en-US" sz="105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latin typeface="+mj-lt"/>
                        </a:rPr>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latin typeface="+mj-lt"/>
                        </a:rPr>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100" dirty="0"/>
                        <a:t> </a:t>
                      </a:r>
                    </a:p>
                  </a:txBody>
                  <a:tcPr marL="0" marR="0" marT="0" marB="0">
                    <a:solidFill>
                      <a:schemeClr val="bg1">
                        <a:lumMod val="85000"/>
                      </a:schemeClr>
                    </a:solidFill>
                  </a:tcPr>
                </a:tc>
                <a:tc>
                  <a:txBody>
                    <a:bodyPr/>
                    <a:lstStyle/>
                    <a:p>
                      <a:r>
                        <a:rPr lang="en-US" sz="11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050" dirty="0">
                          <a:solidFill>
                            <a:schemeClr val="bg1">
                              <a:lumMod val="50000"/>
                            </a:schemeClr>
                          </a:solidFill>
                        </a:rPr>
                        <a:t>Average</a:t>
                      </a:r>
                      <a:br>
                        <a:rPr lang="en-US" sz="1050" dirty="0">
                          <a:solidFill>
                            <a:schemeClr val="bg1">
                              <a:lumMod val="50000"/>
                            </a:schemeClr>
                          </a:solidFill>
                        </a:rPr>
                      </a:br>
                      <a:r>
                        <a:rPr lang="en-US" sz="105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dirty="0">
                          <a:solidFill>
                            <a:schemeClr val="bg1">
                              <a:lumMod val="50000"/>
                            </a:schemeClr>
                          </a:solidFill>
                        </a:rPr>
                        <a:t>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1.5%</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2.5%</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2.2%</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0.9%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0.9%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05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100">
                          <a:solidFill>
                            <a:schemeClr val="bg1">
                              <a:lumMod val="50000"/>
                            </a:schemeClr>
                          </a:solidFill>
                        </a:rPr>
                        <a:t>22.0%</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25.9%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34.7%</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32.3%</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4.6%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4.6%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05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2020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Q2</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2009 Q3</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 </a:t>
                      </a:r>
                      <a:endParaRPr lang="en-US" sz="1100" b="1"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2001 Q3</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05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100">
                          <a:solidFill>
                            <a:schemeClr val="bg1">
                              <a:lumMod val="50000"/>
                            </a:schemeClr>
                          </a:solidFill>
                        </a:rPr>
                        <a:t>-22.8%</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-23.3%</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-27.6%</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-36.1%</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bg1">
                              <a:lumMod val="50000"/>
                            </a:schemeClr>
                          </a:solidFill>
                        </a:rPr>
                        <a:t>-5.9%</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100">
                          <a:solidFill>
                            <a:schemeClr val="bg1">
                              <a:lumMod val="50000"/>
                            </a:schemeClr>
                          </a:solidFill>
                        </a:rPr>
                        <a:t>-4.1%</a:t>
                      </a:r>
                      <a:endParaRPr lang="en-US" sz="11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05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2020 Q1</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2008 Q4</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a:solidFill>
                            <a:schemeClr val="bg1">
                              <a:lumMod val="50000"/>
                            </a:schemeClr>
                          </a:solidFill>
                        </a:rPr>
                        <a:t> </a:t>
                      </a:r>
                      <a:endParaRPr lang="en-US" sz="1100" b="1" dirty="0">
                        <a:solidFill>
                          <a:schemeClr val="bg1">
                            <a:lumMod val="50000"/>
                          </a:schemeClr>
                        </a:solidFill>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b="1">
                          <a:solidFill>
                            <a:schemeClr val="bg1">
                              <a:lumMod val="50000"/>
                            </a:schemeClr>
                          </a:solidFill>
                        </a:rPr>
                        <a:t>2022 Q1</a:t>
                      </a:r>
                      <a:endParaRPr lang="en-US" sz="11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100" b="1" dirty="0">
                          <a:solidFill>
                            <a:schemeClr val="bg1">
                              <a:lumMod val="50000"/>
                            </a:schemeClr>
                          </a:solidFill>
                        </a:rPr>
                        <a:t>2022 Q1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23" name="Up Arrow 2">
            <a:extLst>
              <a:ext uri="{FF2B5EF4-FFF2-40B4-BE49-F238E27FC236}">
                <a16:creationId xmlns:a16="http://schemas.microsoft.com/office/drawing/2014/main" id="{2484CF78-CA9D-49FD-9350-DC00AE6CB2EE}"/>
              </a:ext>
            </a:extLst>
          </p:cNvPr>
          <p:cNvSpPr/>
          <p:nvPr/>
        </p:nvSpPr>
        <p:spPr>
          <a:xfrm>
            <a:off x="1981942" y="3894025"/>
            <a:ext cx="606884" cy="677978"/>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4" name="Up Arrow 2">
            <a:extLst>
              <a:ext uri="{FF2B5EF4-FFF2-40B4-BE49-F238E27FC236}">
                <a16:creationId xmlns:a16="http://schemas.microsoft.com/office/drawing/2014/main" id="{C0FF7D15-1DAB-4F81-B3C9-3268C4BB8684}"/>
              </a:ext>
            </a:extLst>
          </p:cNvPr>
          <p:cNvSpPr/>
          <p:nvPr/>
        </p:nvSpPr>
        <p:spPr>
          <a:xfrm>
            <a:off x="2857797" y="3894025"/>
            <a:ext cx="606884" cy="677978"/>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6" name="Up Arrow 2">
            <a:extLst>
              <a:ext uri="{FF2B5EF4-FFF2-40B4-BE49-F238E27FC236}">
                <a16:creationId xmlns:a16="http://schemas.microsoft.com/office/drawing/2014/main" id="{7625BFE5-18B0-4D0D-8CF5-A1E8D31F8094}"/>
              </a:ext>
            </a:extLst>
          </p:cNvPr>
          <p:cNvSpPr/>
          <p:nvPr/>
        </p:nvSpPr>
        <p:spPr>
          <a:xfrm>
            <a:off x="3733652" y="3894025"/>
            <a:ext cx="606884" cy="677978"/>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7" name="Up Arrow 2">
            <a:extLst>
              <a:ext uri="{FF2B5EF4-FFF2-40B4-BE49-F238E27FC236}">
                <a16:creationId xmlns:a16="http://schemas.microsoft.com/office/drawing/2014/main" id="{9B43D5C4-8C6F-4288-80EE-E1196709154C}"/>
              </a:ext>
            </a:extLst>
          </p:cNvPr>
          <p:cNvSpPr/>
          <p:nvPr/>
        </p:nvSpPr>
        <p:spPr>
          <a:xfrm>
            <a:off x="4609506" y="3894025"/>
            <a:ext cx="606884" cy="677978"/>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9" name="Up Arrow 2">
            <a:extLst>
              <a:ext uri="{FF2B5EF4-FFF2-40B4-BE49-F238E27FC236}">
                <a16:creationId xmlns:a16="http://schemas.microsoft.com/office/drawing/2014/main" id="{8A40A3B1-9281-4D21-95ED-F165AB2D0B93}"/>
              </a:ext>
            </a:extLst>
          </p:cNvPr>
          <p:cNvSpPr/>
          <p:nvPr/>
        </p:nvSpPr>
        <p:spPr>
          <a:xfrm>
            <a:off x="6524931" y="3894025"/>
            <a:ext cx="606884" cy="677978"/>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sp>
        <p:nvSpPr>
          <p:cNvPr id="8" name="Up Arrow 1">
            <a:extLst>
              <a:ext uri="{FF2B5EF4-FFF2-40B4-BE49-F238E27FC236}">
                <a16:creationId xmlns:a16="http://schemas.microsoft.com/office/drawing/2014/main" id="{69358A0D-0EAD-4DBE-BD1E-386AACFAD6F2}"/>
              </a:ext>
            </a:extLst>
          </p:cNvPr>
          <p:cNvSpPr/>
          <p:nvPr/>
        </p:nvSpPr>
        <p:spPr>
          <a:xfrm>
            <a:off x="5595523" y="3894025"/>
            <a:ext cx="652695" cy="677978"/>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pic>
        <p:nvPicPr>
          <p:cNvPr id="4" name="Picture Placeholder 7" descr="A black and red sign with white letters&#10;&#10;Description automatically generated">
            <a:extLst>
              <a:ext uri="{FF2B5EF4-FFF2-40B4-BE49-F238E27FC236}">
                <a16:creationId xmlns:a16="http://schemas.microsoft.com/office/drawing/2014/main" id="{9A3CD6DF-081C-749B-83FC-3F6532885EC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Long-Term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 as of June 30, 2023</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68" name="Table 6">
            <a:extLst>
              <a:ext uri="{FF2B5EF4-FFF2-40B4-BE49-F238E27FC236}">
                <a16:creationId xmlns:a16="http://schemas.microsoft.com/office/drawing/2014/main" id="{D290D228-2E5F-4132-80E9-04FC4AECFF9D}"/>
              </a:ext>
            </a:extLst>
          </p:cNvPr>
          <p:cNvGraphicFramePr>
            <a:graphicFrameLocks noGrp="1"/>
          </p:cNvGraphicFramePr>
          <p:nvPr>
            <p:extLst>
              <p:ext uri="{D42A27DB-BD31-4B8C-83A1-F6EECF244321}">
                <p14:modId xmlns:p14="http://schemas.microsoft.com/office/powerpoint/2010/main" val="651633074"/>
              </p:ext>
            </p:extLst>
          </p:nvPr>
        </p:nvGraphicFramePr>
        <p:xfrm>
          <a:off x="495300" y="2592636"/>
          <a:ext cx="6783267" cy="4739640"/>
        </p:xfrm>
        <a:graphic>
          <a:graphicData uri="http://schemas.openxmlformats.org/drawingml/2006/table">
            <a:tbl>
              <a:tblPr firstRow="1" bandRow="1">
                <a:tableStyleId>{2D5ABB26-0587-4C30-8999-92F81FD0307C}</a:tableStyleId>
              </a:tblPr>
              <a:tblGrid>
                <a:gridCol w="1357426">
                  <a:extLst>
                    <a:ext uri="{9D8B030D-6E8A-4147-A177-3AD203B41FA5}">
                      <a16:colId xmlns:a16="http://schemas.microsoft.com/office/drawing/2014/main" val="1535697821"/>
                    </a:ext>
                  </a:extLst>
                </a:gridCol>
                <a:gridCol w="873875">
                  <a:extLst>
                    <a:ext uri="{9D8B030D-6E8A-4147-A177-3AD203B41FA5}">
                      <a16:colId xmlns:a16="http://schemas.microsoft.com/office/drawing/2014/main" val="3722691688"/>
                    </a:ext>
                  </a:extLst>
                </a:gridCol>
                <a:gridCol w="873875">
                  <a:extLst>
                    <a:ext uri="{9D8B030D-6E8A-4147-A177-3AD203B41FA5}">
                      <a16:colId xmlns:a16="http://schemas.microsoft.com/office/drawing/2014/main" val="1511499536"/>
                    </a:ext>
                  </a:extLst>
                </a:gridCol>
                <a:gridCol w="873875">
                  <a:extLst>
                    <a:ext uri="{9D8B030D-6E8A-4147-A177-3AD203B41FA5}">
                      <a16:colId xmlns:a16="http://schemas.microsoft.com/office/drawing/2014/main" val="3970493082"/>
                    </a:ext>
                  </a:extLst>
                </a:gridCol>
                <a:gridCol w="873875">
                  <a:extLst>
                    <a:ext uri="{9D8B030D-6E8A-4147-A177-3AD203B41FA5}">
                      <a16:colId xmlns:a16="http://schemas.microsoft.com/office/drawing/2014/main" val="1761197817"/>
                    </a:ext>
                  </a:extLst>
                </a:gridCol>
                <a:gridCol w="121549">
                  <a:extLst>
                    <a:ext uri="{9D8B030D-6E8A-4147-A177-3AD203B41FA5}">
                      <a16:colId xmlns:a16="http://schemas.microsoft.com/office/drawing/2014/main" val="685345922"/>
                    </a:ext>
                  </a:extLst>
                </a:gridCol>
                <a:gridCol w="904396">
                  <a:extLst>
                    <a:ext uri="{9D8B030D-6E8A-4147-A177-3AD203B41FA5}">
                      <a16:colId xmlns:a16="http://schemas.microsoft.com/office/drawing/2014/main" val="3406411067"/>
                    </a:ext>
                  </a:extLst>
                </a:gridCol>
                <a:gridCol w="904396">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marL="0" marR="0" marT="0" marB="0"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05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05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050" dirty="0">
                        <a:latin typeface="+mj-lt"/>
                      </a:endParaRPr>
                    </a:p>
                  </a:txBody>
                  <a:tcPr marL="0" marR="0" marT="0" marB="0" anchor="b">
                    <a:solidFill>
                      <a:schemeClr val="bg1">
                        <a:lumMod val="85000"/>
                      </a:schemeClr>
                    </a:solidFill>
                  </a:tcPr>
                </a:tc>
                <a:tc gridSpan="2">
                  <a:txBody>
                    <a:bodyPr/>
                    <a:lstStyle/>
                    <a:p>
                      <a:pPr algn="ctr"/>
                      <a:r>
                        <a:rPr lang="en-US" sz="1050" dirty="0">
                          <a:solidFill>
                            <a:schemeClr val="bg1"/>
                          </a:solidFill>
                          <a:latin typeface="+mj-lt"/>
                        </a:rPr>
                        <a:t>BONDS</a:t>
                      </a: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5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18.95%</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17.41%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1.75%</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rgbClr val="C00000"/>
                          </a:solidFill>
                        </a:rPr>
                        <a:t>-3.02%</a:t>
                      </a:r>
                      <a:endParaRPr lang="en-US" sz="1100" dirty="0">
                        <a:solidFill>
                          <a:srgbClr val="C00000"/>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rgbClr val="C00000"/>
                          </a:solidFill>
                        </a:rPr>
                        <a:t> </a:t>
                      </a:r>
                      <a:endParaRPr lang="en-US" sz="1100" dirty="0">
                        <a:solidFill>
                          <a:srgbClr val="C00000"/>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rgbClr val="C00000"/>
                          </a:solidFill>
                        </a:rPr>
                        <a:t>-0.94%</a:t>
                      </a:r>
                      <a:endParaRPr lang="en-US" sz="1100" dirty="0">
                        <a:solidFill>
                          <a:srgbClr val="C00000"/>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1.51%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50" dirty="0"/>
                    </a:p>
                  </a:txBody>
                  <a:tcPr anchor="ctr">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5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05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endParaRPr lang="en-US" sz="1100" dirty="0"/>
                    </a:p>
                  </a:txBody>
                  <a:tcPr marL="0" marR="0" marT="0" marB="0" anchor="b">
                    <a:solidFill>
                      <a:schemeClr val="bg1">
                        <a:lumMod val="85000"/>
                      </a:schemeClr>
                    </a:solidFill>
                  </a:tcPr>
                </a:tc>
                <a:tc>
                  <a:txBody>
                    <a:bodyPr/>
                    <a:lstStyle/>
                    <a:p>
                      <a:r>
                        <a:rPr lang="en-US" sz="1100"/>
                        <a:t> </a:t>
                      </a:r>
                      <a:endParaRPr lang="en-US" sz="1100" dirty="0"/>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05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dirty="0">
                          <a:solidFill>
                            <a:schemeClr val="tx1"/>
                          </a:solidFill>
                        </a:rPr>
                        <a:t>11.39%</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4.58%</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100" kern="1200" dirty="0">
                          <a:solidFill>
                            <a:schemeClr val="tx1"/>
                          </a:solidFill>
                          <a:latin typeface="+mn-lt"/>
                          <a:ea typeface="+mn-ea"/>
                          <a:cs typeface="+mn-cs"/>
                        </a:rPr>
                        <a:t>0.93%</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1.35%</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 </a:t>
                      </a: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0.77%</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0.95%</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05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05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228600">
                <a:tc>
                  <a:txBody>
                    <a:bodyPr/>
                    <a:lstStyle/>
                    <a:p>
                      <a:r>
                        <a:rPr lang="en-US" sz="1050" dirty="0">
                          <a:solidFill>
                            <a:schemeClr val="bg1"/>
                          </a:solidFill>
                          <a:latin typeface="+mj-lt"/>
                        </a:rPr>
                        <a:t>10 Years</a:t>
                      </a:r>
                    </a:p>
                  </a:txBody>
                  <a:tcPr anchor="ctr">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12.34%</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5.40%</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2.95%</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3.80%</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 </a:t>
                      </a:r>
                      <a:endParaRPr lang="en-US" sz="1100" dirty="0">
                        <a:solidFill>
                          <a:schemeClr val="tx1"/>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1.52%</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100">
                          <a:solidFill>
                            <a:schemeClr val="tx1"/>
                          </a:solidFill>
                        </a:rPr>
                        <a:t>2.48%</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69" name="Up Arrow 1">
            <a:extLst>
              <a:ext uri="{FF2B5EF4-FFF2-40B4-BE49-F238E27FC236}">
                <a16:creationId xmlns:a16="http://schemas.microsoft.com/office/drawing/2014/main" id="{D8E4839E-24C4-49C6-A431-0AC7043884A2}"/>
              </a:ext>
            </a:extLst>
          </p:cNvPr>
          <p:cNvSpPr/>
          <p:nvPr/>
        </p:nvSpPr>
        <p:spPr>
          <a:xfrm rot="10800000" flipV="1">
            <a:off x="5573151" y="3803158"/>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0" name="Up Arrow 1">
            <a:extLst>
              <a:ext uri="{FF2B5EF4-FFF2-40B4-BE49-F238E27FC236}">
                <a16:creationId xmlns:a16="http://schemas.microsoft.com/office/drawing/2014/main" id="{959DB1B2-26A0-4CC7-9574-8FC4579A7623}"/>
              </a:ext>
            </a:extLst>
          </p:cNvPr>
          <p:cNvSpPr/>
          <p:nvPr/>
        </p:nvSpPr>
        <p:spPr>
          <a:xfrm flipV="1">
            <a:off x="5573150"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1" name="Up Arrow 1">
            <a:extLst>
              <a:ext uri="{FF2B5EF4-FFF2-40B4-BE49-F238E27FC236}">
                <a16:creationId xmlns:a16="http://schemas.microsoft.com/office/drawing/2014/main" id="{9B5338BF-C77D-4A0F-BFE1-88D14DA6EE3A}"/>
              </a:ext>
            </a:extLst>
          </p:cNvPr>
          <p:cNvSpPr/>
          <p:nvPr/>
        </p:nvSpPr>
        <p:spPr>
          <a:xfrm flipV="1">
            <a:off x="6477740"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2" name="Up Arrow 1">
            <a:extLst>
              <a:ext uri="{FF2B5EF4-FFF2-40B4-BE49-F238E27FC236}">
                <a16:creationId xmlns:a16="http://schemas.microsoft.com/office/drawing/2014/main" id="{D60CBA5B-0C67-46E5-8C45-7AD7B40C4246}"/>
              </a:ext>
            </a:extLst>
          </p:cNvPr>
          <p:cNvSpPr/>
          <p:nvPr/>
        </p:nvSpPr>
        <p:spPr>
          <a:xfrm flipV="1">
            <a:off x="6477741"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3" name="Up Arrow 1">
            <a:extLst>
              <a:ext uri="{FF2B5EF4-FFF2-40B4-BE49-F238E27FC236}">
                <a16:creationId xmlns:a16="http://schemas.microsoft.com/office/drawing/2014/main" id="{E7F87F5A-C243-435B-8439-2FCC3819321C}"/>
              </a:ext>
            </a:extLst>
          </p:cNvPr>
          <p:cNvSpPr/>
          <p:nvPr/>
        </p:nvSpPr>
        <p:spPr>
          <a:xfrm flipV="1">
            <a:off x="4570228"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4" name="Up Arrow 1">
            <a:extLst>
              <a:ext uri="{FF2B5EF4-FFF2-40B4-BE49-F238E27FC236}">
                <a16:creationId xmlns:a16="http://schemas.microsoft.com/office/drawing/2014/main" id="{7B085715-F2BD-4915-9640-F57E11BDC712}"/>
              </a:ext>
            </a:extLst>
          </p:cNvPr>
          <p:cNvSpPr/>
          <p:nvPr/>
        </p:nvSpPr>
        <p:spPr>
          <a:xfrm flipV="1">
            <a:off x="1937557"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5" name="Up Arrow 1">
            <a:extLst>
              <a:ext uri="{FF2B5EF4-FFF2-40B4-BE49-F238E27FC236}">
                <a16:creationId xmlns:a16="http://schemas.microsoft.com/office/drawing/2014/main" id="{195D8DD1-71AD-43F1-9D93-D3315037F84E}"/>
              </a:ext>
            </a:extLst>
          </p:cNvPr>
          <p:cNvSpPr/>
          <p:nvPr/>
        </p:nvSpPr>
        <p:spPr>
          <a:xfrm flipV="1">
            <a:off x="4570228"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6" name="Up Arrow 1">
            <a:extLst>
              <a:ext uri="{FF2B5EF4-FFF2-40B4-BE49-F238E27FC236}">
                <a16:creationId xmlns:a16="http://schemas.microsoft.com/office/drawing/2014/main" id="{E60B3D81-CC3C-451F-BBA0-C63CDFD2A47E}"/>
              </a:ext>
            </a:extLst>
          </p:cNvPr>
          <p:cNvSpPr/>
          <p:nvPr/>
        </p:nvSpPr>
        <p:spPr>
          <a:xfrm flipV="1">
            <a:off x="1942113"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7" name="Up Arrow 1">
            <a:extLst>
              <a:ext uri="{FF2B5EF4-FFF2-40B4-BE49-F238E27FC236}">
                <a16:creationId xmlns:a16="http://schemas.microsoft.com/office/drawing/2014/main" id="{97819E17-E42B-49C9-8E73-31DD880F2928}"/>
              </a:ext>
            </a:extLst>
          </p:cNvPr>
          <p:cNvSpPr/>
          <p:nvPr/>
        </p:nvSpPr>
        <p:spPr>
          <a:xfrm flipV="1">
            <a:off x="2818151"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8" name="Up Arrow 1">
            <a:extLst>
              <a:ext uri="{FF2B5EF4-FFF2-40B4-BE49-F238E27FC236}">
                <a16:creationId xmlns:a16="http://schemas.microsoft.com/office/drawing/2014/main" id="{0A65D8F6-620B-4A52-948E-6A5CFD7FE24C}"/>
              </a:ext>
            </a:extLst>
          </p:cNvPr>
          <p:cNvSpPr/>
          <p:nvPr/>
        </p:nvSpPr>
        <p:spPr>
          <a:xfrm flipV="1">
            <a:off x="3694189" y="6693027"/>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79" name="Up Arrow 1">
            <a:extLst>
              <a:ext uri="{FF2B5EF4-FFF2-40B4-BE49-F238E27FC236}">
                <a16:creationId xmlns:a16="http://schemas.microsoft.com/office/drawing/2014/main" id="{AA9984A4-8613-4FAA-8706-41955B6D0137}"/>
              </a:ext>
            </a:extLst>
          </p:cNvPr>
          <p:cNvSpPr/>
          <p:nvPr/>
        </p:nvSpPr>
        <p:spPr>
          <a:xfrm flipV="1">
            <a:off x="6477742"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0" name="Up Arrow 1">
            <a:extLst>
              <a:ext uri="{FF2B5EF4-FFF2-40B4-BE49-F238E27FC236}">
                <a16:creationId xmlns:a16="http://schemas.microsoft.com/office/drawing/2014/main" id="{EBDF3850-9BFE-4C40-987B-3D7E43008509}"/>
              </a:ext>
            </a:extLst>
          </p:cNvPr>
          <p:cNvSpPr/>
          <p:nvPr/>
        </p:nvSpPr>
        <p:spPr>
          <a:xfrm flipV="1">
            <a:off x="3692671"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1" name="Up Arrow 1">
            <a:extLst>
              <a:ext uri="{FF2B5EF4-FFF2-40B4-BE49-F238E27FC236}">
                <a16:creationId xmlns:a16="http://schemas.microsoft.com/office/drawing/2014/main" id="{649DF63B-DF7D-4BB3-8920-F170A5D4D19D}"/>
              </a:ext>
            </a:extLst>
          </p:cNvPr>
          <p:cNvSpPr/>
          <p:nvPr/>
        </p:nvSpPr>
        <p:spPr>
          <a:xfrm flipV="1">
            <a:off x="1937557"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2" name="Up Arrow 1">
            <a:extLst>
              <a:ext uri="{FF2B5EF4-FFF2-40B4-BE49-F238E27FC236}">
                <a16:creationId xmlns:a16="http://schemas.microsoft.com/office/drawing/2014/main" id="{92C2306E-13E0-4EDF-9BE1-A1219DB728B6}"/>
              </a:ext>
            </a:extLst>
          </p:cNvPr>
          <p:cNvSpPr/>
          <p:nvPr/>
        </p:nvSpPr>
        <p:spPr>
          <a:xfrm flipV="1">
            <a:off x="2815114" y="3803158"/>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3" name="Up Arrow 1">
            <a:extLst>
              <a:ext uri="{FF2B5EF4-FFF2-40B4-BE49-F238E27FC236}">
                <a16:creationId xmlns:a16="http://schemas.microsoft.com/office/drawing/2014/main" id="{1A65CD2D-E9DE-42E8-8664-0CA5357FC6E2}"/>
              </a:ext>
            </a:extLst>
          </p:cNvPr>
          <p:cNvSpPr/>
          <p:nvPr/>
        </p:nvSpPr>
        <p:spPr>
          <a:xfrm rot="10800000" flipV="1">
            <a:off x="4570228" y="3803158"/>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4" name="Up Arrow 1">
            <a:extLst>
              <a:ext uri="{FF2B5EF4-FFF2-40B4-BE49-F238E27FC236}">
                <a16:creationId xmlns:a16="http://schemas.microsoft.com/office/drawing/2014/main" id="{CC59D6A7-F03D-4C6E-8801-19F1B5F05ADB}"/>
              </a:ext>
            </a:extLst>
          </p:cNvPr>
          <p:cNvSpPr/>
          <p:nvPr/>
        </p:nvSpPr>
        <p:spPr>
          <a:xfrm flipV="1">
            <a:off x="3692671"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85" name="Up Arrow 1">
            <a:extLst>
              <a:ext uri="{FF2B5EF4-FFF2-40B4-BE49-F238E27FC236}">
                <a16:creationId xmlns:a16="http://schemas.microsoft.com/office/drawing/2014/main" id="{04BFFEF4-54B8-46D9-9882-FD7751AB4CCA}"/>
              </a:ext>
            </a:extLst>
          </p:cNvPr>
          <p:cNvSpPr/>
          <p:nvPr/>
        </p:nvSpPr>
        <p:spPr>
          <a:xfrm flipV="1">
            <a:off x="5573150"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6" name="Up Arrow 1">
            <a:extLst>
              <a:ext uri="{FF2B5EF4-FFF2-40B4-BE49-F238E27FC236}">
                <a16:creationId xmlns:a16="http://schemas.microsoft.com/office/drawing/2014/main" id="{889D975C-E6E1-4F3B-A32F-EAB094F276C2}"/>
              </a:ext>
            </a:extLst>
          </p:cNvPr>
          <p:cNvSpPr/>
          <p:nvPr/>
        </p:nvSpPr>
        <p:spPr>
          <a:xfrm flipV="1">
            <a:off x="2815114" y="5291252"/>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4" name="Picture Placeholder 2" descr="A black and red sign with white letters&#10;&#10;Description automatically generated">
            <a:extLst>
              <a:ext uri="{FF2B5EF4-FFF2-40B4-BE49-F238E27FC236}">
                <a16:creationId xmlns:a16="http://schemas.microsoft.com/office/drawing/2014/main" id="{392FF493-C639-F746-E904-913858D27A2F}"/>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a:extLst>
              <a:ext uri="{FF2B5EF4-FFF2-40B4-BE49-F238E27FC236}">
                <a16:creationId xmlns:a16="http://schemas.microsoft.com/office/drawing/2014/main" id="{047A3A56-9FAD-4996-901D-053D9FA06B90}"/>
              </a:ext>
            </a:extLst>
          </p:cNvPr>
          <p:cNvCxnSpPr>
            <a:cxnSpLocks/>
          </p:cNvCxnSpPr>
          <p:nvPr/>
        </p:nvCxnSpPr>
        <p:spPr>
          <a:xfrm>
            <a:off x="7136914" y="5162274"/>
            <a:ext cx="0" cy="619937"/>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60639FB7-FB78-4B94-8A18-4C1C0A6B5FDA}"/>
              </a:ext>
            </a:extLst>
          </p:cNvPr>
          <p:cNvCxnSpPr>
            <a:cxnSpLocks/>
          </p:cNvCxnSpPr>
          <p:nvPr/>
        </p:nvCxnSpPr>
        <p:spPr>
          <a:xfrm>
            <a:off x="6667044" y="5140537"/>
            <a:ext cx="0" cy="1497142"/>
          </a:xfrm>
          <a:prstGeom prst="line">
            <a:avLst/>
          </a:prstGeom>
          <a:noFill/>
          <a:ln w="6350" cap="flat" cmpd="sng" algn="ctr">
            <a:solidFill>
              <a:srgbClr val="4D859E">
                <a:shade val="95000"/>
                <a:satMod val="105000"/>
              </a:srgbClr>
            </a:solidFill>
            <a:prstDash val="solid"/>
          </a:ln>
          <a:effectLst/>
        </p:spPr>
      </p:cxnSp>
      <p:cxnSp>
        <p:nvCxnSpPr>
          <p:cNvPr id="62" name="Straight Connector 61">
            <a:extLst>
              <a:ext uri="{FF2B5EF4-FFF2-40B4-BE49-F238E27FC236}">
                <a16:creationId xmlns:a16="http://schemas.microsoft.com/office/drawing/2014/main" id="{D5C45D5A-3157-4BE1-AC7B-4F874D1F4543}"/>
              </a:ext>
            </a:extLst>
          </p:cNvPr>
          <p:cNvCxnSpPr>
            <a:cxnSpLocks/>
          </p:cNvCxnSpPr>
          <p:nvPr/>
        </p:nvCxnSpPr>
        <p:spPr>
          <a:xfrm>
            <a:off x="3200945" y="4819134"/>
            <a:ext cx="0" cy="2312471"/>
          </a:xfrm>
          <a:prstGeom prst="line">
            <a:avLst/>
          </a:prstGeom>
          <a:noFill/>
          <a:ln w="6350" cap="flat" cmpd="sng" algn="ctr">
            <a:solidFill>
              <a:srgbClr val="4D859E">
                <a:shade val="95000"/>
                <a:satMod val="105000"/>
              </a:srgbClr>
            </a:solidFill>
            <a:prstDash val="solid"/>
          </a:ln>
          <a:effectLst/>
        </p:spPr>
      </p:cxnSp>
      <p:cxnSp>
        <p:nvCxnSpPr>
          <p:cNvPr id="63" name="Straight Connector 62">
            <a:extLst>
              <a:ext uri="{FF2B5EF4-FFF2-40B4-BE49-F238E27FC236}">
                <a16:creationId xmlns:a16="http://schemas.microsoft.com/office/drawing/2014/main" id="{A1FAB35C-816E-4214-AE91-7B3EF7B8D415}"/>
              </a:ext>
            </a:extLst>
          </p:cNvPr>
          <p:cNvCxnSpPr>
            <a:cxnSpLocks/>
          </p:cNvCxnSpPr>
          <p:nvPr/>
        </p:nvCxnSpPr>
        <p:spPr>
          <a:xfrm>
            <a:off x="5461158" y="4838723"/>
            <a:ext cx="0" cy="956531"/>
          </a:xfrm>
          <a:prstGeom prst="line">
            <a:avLst/>
          </a:prstGeom>
          <a:noFill/>
          <a:ln w="6350" cap="flat" cmpd="sng" algn="ctr">
            <a:solidFill>
              <a:srgbClr val="4D859E">
                <a:shade val="95000"/>
                <a:satMod val="105000"/>
              </a:srgbClr>
            </a:solidFill>
            <a:prstDash val="solid"/>
          </a:ln>
          <a:effectLst/>
        </p:spPr>
      </p:cxnSp>
      <p:cxnSp>
        <p:nvCxnSpPr>
          <p:cNvPr id="64" name="Straight Connector 63">
            <a:extLst>
              <a:ext uri="{FF2B5EF4-FFF2-40B4-BE49-F238E27FC236}">
                <a16:creationId xmlns:a16="http://schemas.microsoft.com/office/drawing/2014/main" id="{FE68130F-5E81-49AC-AB12-9CF2A3967187}"/>
              </a:ext>
            </a:extLst>
          </p:cNvPr>
          <p:cNvCxnSpPr>
            <a:cxnSpLocks/>
          </p:cNvCxnSpPr>
          <p:nvPr/>
        </p:nvCxnSpPr>
        <p:spPr>
          <a:xfrm>
            <a:off x="5625112" y="4652148"/>
            <a:ext cx="0" cy="3549749"/>
          </a:xfrm>
          <a:prstGeom prst="line">
            <a:avLst/>
          </a:prstGeom>
          <a:noFill/>
          <a:ln w="6350" cap="flat" cmpd="sng" algn="ctr">
            <a:solidFill>
              <a:srgbClr val="4D859E">
                <a:shade val="95000"/>
                <a:satMod val="105000"/>
              </a:srgbClr>
            </a:solidFill>
            <a:prstDash val="solid"/>
          </a:ln>
          <a:effectLst/>
        </p:spPr>
      </p:cxnSp>
      <p:cxnSp>
        <p:nvCxnSpPr>
          <p:cNvPr id="65" name="Straight Connector 64">
            <a:extLst>
              <a:ext uri="{FF2B5EF4-FFF2-40B4-BE49-F238E27FC236}">
                <a16:creationId xmlns:a16="http://schemas.microsoft.com/office/drawing/2014/main" id="{CB95E457-0CCC-4D24-93D4-FC81AC483D54}"/>
              </a:ext>
            </a:extLst>
          </p:cNvPr>
          <p:cNvCxnSpPr>
            <a:cxnSpLocks/>
          </p:cNvCxnSpPr>
          <p:nvPr/>
        </p:nvCxnSpPr>
        <p:spPr>
          <a:xfrm>
            <a:off x="4553796" y="4612284"/>
            <a:ext cx="18896" cy="2488014"/>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B00DE71-A00D-4A6B-B06A-855C71E818D1}"/>
              </a:ext>
            </a:extLst>
          </p:cNvPr>
          <p:cNvCxnSpPr>
            <a:cxnSpLocks/>
          </p:cNvCxnSpPr>
          <p:nvPr/>
        </p:nvCxnSpPr>
        <p:spPr>
          <a:xfrm>
            <a:off x="2101503" y="5107213"/>
            <a:ext cx="0" cy="1828580"/>
          </a:xfrm>
          <a:prstGeom prst="line">
            <a:avLst/>
          </a:prstGeom>
          <a:noFill/>
          <a:ln w="6350" cap="flat" cmpd="sng" algn="ctr">
            <a:solidFill>
              <a:srgbClr val="4D859E">
                <a:shade val="95000"/>
                <a:satMod val="105000"/>
              </a:srgbClr>
            </a:solidFill>
            <a:prstDash val="solid"/>
          </a:ln>
          <a:effectLst/>
        </p:spPr>
      </p:cxnSp>
      <p:cxnSp>
        <p:nvCxnSpPr>
          <p:cNvPr id="67" name="Straight Connector 66">
            <a:extLst>
              <a:ext uri="{FF2B5EF4-FFF2-40B4-BE49-F238E27FC236}">
                <a16:creationId xmlns:a16="http://schemas.microsoft.com/office/drawing/2014/main" id="{672330E4-2034-4D6B-85ED-DCD393AC4BA8}"/>
              </a:ext>
            </a:extLst>
          </p:cNvPr>
          <p:cNvCxnSpPr>
            <a:cxnSpLocks/>
          </p:cNvCxnSpPr>
          <p:nvPr/>
        </p:nvCxnSpPr>
        <p:spPr>
          <a:xfrm>
            <a:off x="2662411" y="5005601"/>
            <a:ext cx="0" cy="1147159"/>
          </a:xfrm>
          <a:prstGeom prst="line">
            <a:avLst/>
          </a:prstGeom>
          <a:noFill/>
          <a:ln w="6350" cap="flat" cmpd="sng" algn="ctr">
            <a:solidFill>
              <a:srgbClr val="4D859E">
                <a:shade val="95000"/>
                <a:satMod val="105000"/>
              </a:srgbClr>
            </a:solidFill>
            <a:prstDash val="solid"/>
          </a:ln>
          <a:effectLst/>
        </p:spPr>
      </p:cxnSp>
      <p:cxnSp>
        <p:nvCxnSpPr>
          <p:cNvPr id="68" name="Straight Connector 67">
            <a:extLst>
              <a:ext uri="{FF2B5EF4-FFF2-40B4-BE49-F238E27FC236}">
                <a16:creationId xmlns:a16="http://schemas.microsoft.com/office/drawing/2014/main" id="{15334976-070E-4937-8C9F-6FCA250F09DF}"/>
              </a:ext>
            </a:extLst>
          </p:cNvPr>
          <p:cNvCxnSpPr>
            <a:cxnSpLocks/>
          </p:cNvCxnSpPr>
          <p:nvPr/>
        </p:nvCxnSpPr>
        <p:spPr>
          <a:xfrm>
            <a:off x="4119112" y="4812325"/>
            <a:ext cx="0" cy="3389572"/>
          </a:xfrm>
          <a:prstGeom prst="line">
            <a:avLst/>
          </a:prstGeom>
          <a:noFill/>
          <a:ln w="6350" cap="flat" cmpd="sng" algn="ctr">
            <a:solidFill>
              <a:srgbClr val="4D859E">
                <a:shade val="95000"/>
                <a:satMod val="105000"/>
              </a:srgbClr>
            </a:solidFill>
            <a:prstDash val="solid"/>
          </a:ln>
          <a:effectLst/>
        </p:spPr>
      </p:cxnSp>
      <p:cxnSp>
        <p:nvCxnSpPr>
          <p:cNvPr id="69" name="Straight Connector 68">
            <a:extLst>
              <a:ext uri="{FF2B5EF4-FFF2-40B4-BE49-F238E27FC236}">
                <a16:creationId xmlns:a16="http://schemas.microsoft.com/office/drawing/2014/main" id="{54781216-E568-4547-BB16-21F943B1B676}"/>
              </a:ext>
            </a:extLst>
          </p:cNvPr>
          <p:cNvCxnSpPr>
            <a:cxnSpLocks/>
          </p:cNvCxnSpPr>
          <p:nvPr/>
        </p:nvCxnSpPr>
        <p:spPr>
          <a:xfrm>
            <a:off x="3647899" y="4626246"/>
            <a:ext cx="0" cy="1109536"/>
          </a:xfrm>
          <a:prstGeom prst="line">
            <a:avLst/>
          </a:prstGeom>
          <a:noFill/>
          <a:ln w="6350" cap="flat" cmpd="sng" algn="ctr">
            <a:solidFill>
              <a:srgbClr val="4D859E">
                <a:shade val="95000"/>
                <a:satMod val="105000"/>
              </a:srgbClr>
            </a:solidFill>
            <a:prstDash val="solid"/>
          </a:ln>
          <a:effectLst/>
        </p:spPr>
      </p:cxnSp>
      <p:cxnSp>
        <p:nvCxnSpPr>
          <p:cNvPr id="70" name="Straight Connector 69">
            <a:extLst>
              <a:ext uri="{FF2B5EF4-FFF2-40B4-BE49-F238E27FC236}">
                <a16:creationId xmlns:a16="http://schemas.microsoft.com/office/drawing/2014/main" id="{4C6B2AB6-B161-4893-B75E-EF03A1E445B7}"/>
              </a:ext>
            </a:extLst>
          </p:cNvPr>
          <p:cNvCxnSpPr>
            <a:cxnSpLocks/>
          </p:cNvCxnSpPr>
          <p:nvPr/>
        </p:nvCxnSpPr>
        <p:spPr>
          <a:xfrm>
            <a:off x="4194405" y="4929242"/>
            <a:ext cx="0" cy="2709205"/>
          </a:xfrm>
          <a:prstGeom prst="line">
            <a:avLst/>
          </a:prstGeom>
          <a:noFill/>
          <a:ln w="6350" cap="flat" cmpd="sng" algn="ctr">
            <a:solidFill>
              <a:srgbClr val="4D859E">
                <a:shade val="95000"/>
                <a:satMod val="105000"/>
              </a:srgbClr>
            </a:solidFill>
            <a:prstDash val="solid"/>
          </a:ln>
          <a:effectLst/>
        </p:spPr>
      </p:cxnSp>
      <p:cxnSp>
        <p:nvCxnSpPr>
          <p:cNvPr id="72" name="Straight Connector 71">
            <a:extLst>
              <a:ext uri="{FF2B5EF4-FFF2-40B4-BE49-F238E27FC236}">
                <a16:creationId xmlns:a16="http://schemas.microsoft.com/office/drawing/2014/main" id="{D0B7AADA-0DE9-4570-8997-B9C25B805208}"/>
              </a:ext>
            </a:extLst>
          </p:cNvPr>
          <p:cNvCxnSpPr>
            <a:cxnSpLocks/>
          </p:cNvCxnSpPr>
          <p:nvPr/>
        </p:nvCxnSpPr>
        <p:spPr>
          <a:xfrm>
            <a:off x="1607554" y="5073713"/>
            <a:ext cx="0" cy="2716937"/>
          </a:xfrm>
          <a:prstGeom prst="line">
            <a:avLst/>
          </a:prstGeom>
          <a:noFill/>
          <a:ln w="6350" cap="flat" cmpd="sng" algn="ctr">
            <a:solidFill>
              <a:srgbClr val="4D859E">
                <a:shade val="95000"/>
                <a:satMod val="105000"/>
              </a:srgbClr>
            </a:solidFill>
            <a:prstDash val="solid"/>
          </a:ln>
          <a:effectLst/>
        </p:spPr>
      </p:cxnSp>
      <p:cxnSp>
        <p:nvCxnSpPr>
          <p:cNvPr id="73" name="Straight Connector 72">
            <a:extLst>
              <a:ext uri="{FF2B5EF4-FFF2-40B4-BE49-F238E27FC236}">
                <a16:creationId xmlns:a16="http://schemas.microsoft.com/office/drawing/2014/main" id="{0F6DE3CD-E119-4FF1-80F3-B768EF1FF7E0}"/>
              </a:ext>
            </a:extLst>
          </p:cNvPr>
          <p:cNvCxnSpPr>
            <a:cxnSpLocks/>
          </p:cNvCxnSpPr>
          <p:nvPr/>
        </p:nvCxnSpPr>
        <p:spPr>
          <a:xfrm>
            <a:off x="969452" y="5178819"/>
            <a:ext cx="0" cy="3062231"/>
          </a:xfrm>
          <a:prstGeom prst="line">
            <a:avLst/>
          </a:prstGeom>
          <a:noFill/>
          <a:ln w="6350" cap="flat" cmpd="sng" algn="ctr">
            <a:solidFill>
              <a:srgbClr val="4D859E">
                <a:shade val="95000"/>
                <a:satMod val="105000"/>
              </a:srgbClr>
            </a:solidFill>
            <a:prstDash val="solid"/>
          </a:ln>
          <a:effectLst/>
        </p:spPr>
      </p:cxnSp>
      <p:cxnSp>
        <p:nvCxnSpPr>
          <p:cNvPr id="74" name="Straight Connector 73">
            <a:extLst>
              <a:ext uri="{FF2B5EF4-FFF2-40B4-BE49-F238E27FC236}">
                <a16:creationId xmlns:a16="http://schemas.microsoft.com/office/drawing/2014/main" id="{51B03D28-C235-4D60-904B-964C18D132E0}"/>
              </a:ext>
            </a:extLst>
          </p:cNvPr>
          <p:cNvCxnSpPr>
            <a:cxnSpLocks/>
          </p:cNvCxnSpPr>
          <p:nvPr/>
        </p:nvCxnSpPr>
        <p:spPr>
          <a:xfrm>
            <a:off x="1970342" y="5083337"/>
            <a:ext cx="0" cy="2320117"/>
          </a:xfrm>
          <a:prstGeom prst="line">
            <a:avLst/>
          </a:prstGeom>
          <a:noFill/>
          <a:ln w="6350" cap="flat" cmpd="sng" algn="ctr">
            <a:solidFill>
              <a:srgbClr val="4D859E">
                <a:shade val="95000"/>
                <a:satMod val="105000"/>
              </a:srgbClr>
            </a:solidFill>
            <a:prstDash val="solid"/>
          </a:ln>
          <a:effectLst/>
        </p:spPr>
      </p:cxnSp>
      <p:sp>
        <p:nvSpPr>
          <p:cNvPr id="75" name="TextBox 74">
            <a:extLst>
              <a:ext uri="{FF2B5EF4-FFF2-40B4-BE49-F238E27FC236}">
                <a16:creationId xmlns:a16="http://schemas.microsoft.com/office/drawing/2014/main" id="{2EF66EF5-3F03-4B48-B807-BCD3C786549C}"/>
              </a:ext>
            </a:extLst>
          </p:cNvPr>
          <p:cNvSpPr txBox="1"/>
          <p:nvPr/>
        </p:nvSpPr>
        <p:spPr>
          <a:xfrm>
            <a:off x="559942" y="8254905"/>
            <a:ext cx="1844453"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“Oil Prices Surge 6.3%; Jump Follows Vow by Saudi Arabia to Cut Production”</a:t>
            </a:r>
          </a:p>
        </p:txBody>
      </p:sp>
      <p:cxnSp>
        <p:nvCxnSpPr>
          <p:cNvPr id="101" name="Straight Connector 100">
            <a:extLst>
              <a:ext uri="{FF2B5EF4-FFF2-40B4-BE49-F238E27FC236}">
                <a16:creationId xmlns:a16="http://schemas.microsoft.com/office/drawing/2014/main" id="{628D2BAF-3E62-4BC0-ADBD-58A1CD829ADF}"/>
              </a:ext>
            </a:extLst>
          </p:cNvPr>
          <p:cNvCxnSpPr>
            <a:cxnSpLocks/>
          </p:cNvCxnSpPr>
          <p:nvPr/>
        </p:nvCxnSpPr>
        <p:spPr>
          <a:xfrm>
            <a:off x="4886997" y="4739375"/>
            <a:ext cx="0" cy="1836199"/>
          </a:xfrm>
          <a:prstGeom prst="line">
            <a:avLst/>
          </a:prstGeom>
          <a:noFill/>
          <a:ln w="6350" cap="flat" cmpd="sng" algn="ctr">
            <a:solidFill>
              <a:srgbClr val="4D859E">
                <a:shade val="95000"/>
                <a:satMod val="105000"/>
              </a:srgbClr>
            </a:solidFill>
            <a:prstDash val="solid"/>
          </a:ln>
          <a:effectLst/>
        </p:spPr>
      </p:cxnSp>
      <p:cxnSp>
        <p:nvCxnSpPr>
          <p:cNvPr id="102" name="Straight Connector 101">
            <a:extLst>
              <a:ext uri="{FF2B5EF4-FFF2-40B4-BE49-F238E27FC236}">
                <a16:creationId xmlns:a16="http://schemas.microsoft.com/office/drawing/2014/main" id="{B5BCE1FF-663A-4642-9865-820726506AE4}"/>
              </a:ext>
            </a:extLst>
          </p:cNvPr>
          <p:cNvCxnSpPr>
            <a:cxnSpLocks/>
          </p:cNvCxnSpPr>
          <p:nvPr/>
        </p:nvCxnSpPr>
        <p:spPr>
          <a:xfrm>
            <a:off x="6033061" y="4823973"/>
            <a:ext cx="0" cy="2990901"/>
          </a:xfrm>
          <a:prstGeom prst="line">
            <a:avLst/>
          </a:prstGeom>
          <a:noFill/>
          <a:ln w="6350" cap="flat" cmpd="sng" algn="ctr">
            <a:solidFill>
              <a:srgbClr val="4D859E">
                <a:shade val="95000"/>
                <a:satMod val="105000"/>
              </a:srgbClr>
            </a:solidFill>
            <a:prstDash val="solid"/>
          </a:ln>
          <a:effectLst/>
        </p:spPr>
      </p:cxnSp>
      <p:cxnSp>
        <p:nvCxnSpPr>
          <p:cNvPr id="120" name="Straight Connector 119">
            <a:extLst>
              <a:ext uri="{FF2B5EF4-FFF2-40B4-BE49-F238E27FC236}">
                <a16:creationId xmlns:a16="http://schemas.microsoft.com/office/drawing/2014/main" id="{BFDC511B-3C71-43BB-9894-BB016C205131}"/>
              </a:ext>
            </a:extLst>
          </p:cNvPr>
          <p:cNvCxnSpPr>
            <a:cxnSpLocks/>
          </p:cNvCxnSpPr>
          <p:nvPr/>
        </p:nvCxnSpPr>
        <p:spPr>
          <a:xfrm>
            <a:off x="6170905" y="4734388"/>
            <a:ext cx="0" cy="2523607"/>
          </a:xfrm>
          <a:prstGeom prst="line">
            <a:avLst/>
          </a:prstGeom>
          <a:noFill/>
          <a:ln w="6350" cap="flat" cmpd="sng" algn="ctr">
            <a:solidFill>
              <a:srgbClr val="4D859E">
                <a:shade val="95000"/>
                <a:satMod val="105000"/>
              </a:srgbClr>
            </a:solidFill>
            <a:prstDash val="solid"/>
          </a:ln>
          <a:effectLst/>
        </p:spPr>
      </p:cxnSp>
      <p:cxnSp>
        <p:nvCxnSpPr>
          <p:cNvPr id="122" name="Straight Connector 121">
            <a:extLst>
              <a:ext uri="{FF2B5EF4-FFF2-40B4-BE49-F238E27FC236}">
                <a16:creationId xmlns:a16="http://schemas.microsoft.com/office/drawing/2014/main" id="{B17901C4-1600-4E7C-9ABA-659E07766690}"/>
              </a:ext>
            </a:extLst>
          </p:cNvPr>
          <p:cNvCxnSpPr>
            <a:cxnSpLocks/>
          </p:cNvCxnSpPr>
          <p:nvPr/>
        </p:nvCxnSpPr>
        <p:spPr>
          <a:xfrm>
            <a:off x="3026147" y="4598556"/>
            <a:ext cx="0" cy="3513305"/>
          </a:xfrm>
          <a:prstGeom prst="line">
            <a:avLst/>
          </a:prstGeom>
          <a:noFill/>
          <a:ln w="6350" cap="flat" cmpd="sng" algn="ctr">
            <a:solidFill>
              <a:srgbClr val="4D859E">
                <a:shade val="95000"/>
                <a:satMod val="105000"/>
              </a:srgbClr>
            </a:solidFill>
            <a:prstDash val="solid"/>
          </a:ln>
          <a:effectLst/>
        </p:spPr>
      </p:cxnSp>
      <p:graphicFrame>
        <p:nvGraphicFramePr>
          <p:cNvPr id="57" name="Chart 56">
            <a:extLst>
              <a:ext uri="{FF2B5EF4-FFF2-40B4-BE49-F238E27FC236}">
                <a16:creationId xmlns:a16="http://schemas.microsoft.com/office/drawing/2014/main" id="{C416B727-9E32-4F89-86CB-0072D0BE88D1}"/>
              </a:ext>
            </a:extLst>
          </p:cNvPr>
          <p:cNvGraphicFramePr/>
          <p:nvPr/>
        </p:nvGraphicFramePr>
        <p:xfrm>
          <a:off x="455436" y="3179430"/>
          <a:ext cx="6991157" cy="23074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Picture Placeholder 2">
            <a:extLst>
              <a:ext uri="{FF2B5EF4-FFF2-40B4-BE49-F238E27FC236}">
                <a16:creationId xmlns:a16="http://schemas.microsoft.com/office/drawing/2014/main" id="{7E6017B0-92C2-4B5A-93D2-DBB6D334D9D1}"/>
              </a:ext>
            </a:extLst>
          </p:cNvPr>
          <p:cNvGraphicFramePr>
            <a:graphicFrameLocks/>
          </p:cNvGraphicFramePr>
          <p:nvPr/>
        </p:nvGraphicFramePr>
        <p:xfrm>
          <a:off x="3876116" y="2365733"/>
          <a:ext cx="3534897"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a:xfrm>
            <a:off x="421869" y="9170130"/>
            <a:ext cx="6804774" cy="517712"/>
          </a:xfrm>
        </p:spPr>
        <p:txBody>
          <a:bodyPr/>
          <a:lstStyle/>
          <a:p>
            <a:r>
              <a:rPr lang="en-US" dirty="0"/>
              <a:t>Graph Source: MSCI ACWI Index (net dividends). MSCI data © MSCI 2023, all rights reserved. </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mn-cs"/>
              </a:rPr>
              <a:t>Index level based at 100 starting January 2000.</a:t>
            </a:r>
            <a:endParaRPr lang="en-US" dirty="0"/>
          </a:p>
          <a:p>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Q2 2023</a:t>
            </a:r>
          </a:p>
        </p:txBody>
      </p:sp>
      <p:grpSp>
        <p:nvGrpSpPr>
          <p:cNvPr id="148" name="Group 147">
            <a:extLst>
              <a:ext uri="{FF2B5EF4-FFF2-40B4-BE49-F238E27FC236}">
                <a16:creationId xmlns:a16="http://schemas.microsoft.com/office/drawing/2014/main" id="{7A88269E-BDBA-4850-A21F-E59DE80043A1}"/>
              </a:ext>
            </a:extLst>
          </p:cNvPr>
          <p:cNvGrpSpPr/>
          <p:nvPr/>
        </p:nvGrpSpPr>
        <p:grpSpPr>
          <a:xfrm>
            <a:off x="418141" y="8749022"/>
            <a:ext cx="6881228" cy="396933"/>
            <a:chOff x="524124" y="6748330"/>
            <a:chExt cx="8894109" cy="396933"/>
          </a:xfrm>
        </p:grpSpPr>
        <p:sp>
          <p:nvSpPr>
            <p:cNvPr id="149" name="TextBox 148">
              <a:extLst>
                <a:ext uri="{FF2B5EF4-FFF2-40B4-BE49-F238E27FC236}">
                  <a16:creationId xmlns:a16="http://schemas.microsoft.com/office/drawing/2014/main" id="{89AE0C81-BDC7-46D9-ACCA-6517B25F287C}"/>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150" name="Straight Connector 149">
              <a:extLst>
                <a:ext uri="{FF2B5EF4-FFF2-40B4-BE49-F238E27FC236}">
                  <a16:creationId xmlns:a16="http://schemas.microsoft.com/office/drawing/2014/main" id="{7CE20AD6-AE73-4455-A27B-102B4D58346A}"/>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112" name="TextBox 1">
            <a:extLst>
              <a:ext uri="{FF2B5EF4-FFF2-40B4-BE49-F238E27FC236}">
                <a16:creationId xmlns:a16="http://schemas.microsoft.com/office/drawing/2014/main" id="{53BA1910-2FA3-4B7D-AE45-9233F67B4D55}"/>
              </a:ext>
            </a:extLst>
          </p:cNvPr>
          <p:cNvSpPr txBox="1"/>
          <p:nvPr/>
        </p:nvSpPr>
        <p:spPr>
          <a:xfrm>
            <a:off x="520104" y="2838432"/>
            <a:ext cx="1564414" cy="244092"/>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Q2 2023</a:t>
            </a:r>
          </a:p>
        </p:txBody>
      </p:sp>
      <p:sp>
        <p:nvSpPr>
          <p:cNvPr id="50" name="TextBox 1">
            <a:extLst>
              <a:ext uri="{FF2B5EF4-FFF2-40B4-BE49-F238E27FC236}">
                <a16:creationId xmlns:a16="http://schemas.microsoft.com/office/drawing/2014/main" id="{F853D80D-5B7A-4C15-B8FF-C69CD0D40123}"/>
              </a:ext>
            </a:extLst>
          </p:cNvPr>
          <p:cNvSpPr txBox="1"/>
          <p:nvPr/>
        </p:nvSpPr>
        <p:spPr>
          <a:xfrm>
            <a:off x="4017410" y="2349129"/>
            <a:ext cx="3330103"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(Q3 2022–Q2 2023)</a:t>
            </a:r>
          </a:p>
        </p:txBody>
      </p:sp>
      <p:sp>
        <p:nvSpPr>
          <p:cNvPr id="52" name="TextBox 1">
            <a:extLst>
              <a:ext uri="{FF2B5EF4-FFF2-40B4-BE49-F238E27FC236}">
                <a16:creationId xmlns:a16="http://schemas.microsoft.com/office/drawing/2014/main" id="{448B6717-11E7-4A7E-8219-023016FDDD48}"/>
              </a:ext>
            </a:extLst>
          </p:cNvPr>
          <p:cNvSpPr txBox="1"/>
          <p:nvPr/>
        </p:nvSpPr>
        <p:spPr>
          <a:xfrm>
            <a:off x="6611624" y="2596724"/>
            <a:ext cx="453798"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126" name="TextBox 125">
            <a:extLst>
              <a:ext uri="{FF2B5EF4-FFF2-40B4-BE49-F238E27FC236}">
                <a16:creationId xmlns:a16="http://schemas.microsoft.com/office/drawing/2014/main" id="{8B73248D-613E-4BBC-BE4C-E9C060B7BECF}"/>
              </a:ext>
            </a:extLst>
          </p:cNvPr>
          <p:cNvSpPr txBox="1"/>
          <p:nvPr/>
        </p:nvSpPr>
        <p:spPr>
          <a:xfrm>
            <a:off x="6831270" y="5315008"/>
            <a:ext cx="579862" cy="141577"/>
          </a:xfrm>
          <a:prstGeom prst="rect">
            <a:avLst/>
          </a:prstGeom>
          <a:solidFill>
            <a:schemeClr val="bg1"/>
          </a:solidFill>
        </p:spPr>
        <p:txBody>
          <a:bodyPr wrap="square" tIns="0" bIns="18288" rtlCol="0">
            <a:spAutoFit/>
          </a:bodyPr>
          <a:lstStyle/>
          <a:p>
            <a:pPr algn="ctr"/>
            <a:r>
              <a:rPr lang="en-US" sz="800" dirty="0"/>
              <a:t>Jun 30</a:t>
            </a:r>
          </a:p>
        </p:txBody>
      </p:sp>
      <p:sp>
        <p:nvSpPr>
          <p:cNvPr id="84" name="TextBox 83">
            <a:extLst>
              <a:ext uri="{FF2B5EF4-FFF2-40B4-BE49-F238E27FC236}">
                <a16:creationId xmlns:a16="http://schemas.microsoft.com/office/drawing/2014/main" id="{833F197A-5426-4A9B-89BB-455DC7CBD3D8}"/>
              </a:ext>
            </a:extLst>
          </p:cNvPr>
          <p:cNvSpPr txBox="1"/>
          <p:nvPr/>
        </p:nvSpPr>
        <p:spPr>
          <a:xfrm>
            <a:off x="6873904" y="3277366"/>
            <a:ext cx="579862" cy="110800"/>
          </a:xfrm>
          <a:prstGeom prst="rect">
            <a:avLst/>
          </a:prstGeom>
          <a:solidFill>
            <a:schemeClr val="bg1"/>
          </a:solidFill>
        </p:spPr>
        <p:txBody>
          <a:bodyPr wrap="square" tIns="0" bIns="18288" rtlCol="0">
            <a:spAutoFit/>
          </a:bodyPr>
          <a:lstStyle/>
          <a:p>
            <a:pPr algn="ctr"/>
            <a:r>
              <a:rPr lang="en-US" sz="600" dirty="0"/>
              <a:t>Jun 30</a:t>
            </a:r>
          </a:p>
        </p:txBody>
      </p:sp>
      <p:sp>
        <p:nvSpPr>
          <p:cNvPr id="16" name="TextBox 15">
            <a:extLst>
              <a:ext uri="{FF2B5EF4-FFF2-40B4-BE49-F238E27FC236}">
                <a16:creationId xmlns:a16="http://schemas.microsoft.com/office/drawing/2014/main" id="{4BF1769A-90D7-D37E-FF9F-D5F16D1C9AC5}"/>
              </a:ext>
            </a:extLst>
          </p:cNvPr>
          <p:cNvSpPr txBox="1"/>
          <p:nvPr/>
        </p:nvSpPr>
        <p:spPr>
          <a:xfrm>
            <a:off x="558191" y="5310209"/>
            <a:ext cx="579862" cy="141577"/>
          </a:xfrm>
          <a:prstGeom prst="rect">
            <a:avLst/>
          </a:prstGeom>
          <a:solidFill>
            <a:schemeClr val="bg1"/>
          </a:solidFill>
        </p:spPr>
        <p:txBody>
          <a:bodyPr wrap="square" tIns="0" bIns="18288" rtlCol="0">
            <a:spAutoFit/>
          </a:bodyPr>
          <a:lstStyle/>
          <a:p>
            <a:pPr algn="ctr"/>
            <a:r>
              <a:rPr lang="en-US" sz="800" dirty="0"/>
              <a:t>Mar 31</a:t>
            </a:r>
          </a:p>
        </p:txBody>
      </p:sp>
      <p:sp>
        <p:nvSpPr>
          <p:cNvPr id="17" name="TextBox 16">
            <a:extLst>
              <a:ext uri="{FF2B5EF4-FFF2-40B4-BE49-F238E27FC236}">
                <a16:creationId xmlns:a16="http://schemas.microsoft.com/office/drawing/2014/main" id="{9C00CE53-5FF5-967D-157A-F8208B4E3E64}"/>
              </a:ext>
            </a:extLst>
          </p:cNvPr>
          <p:cNvSpPr txBox="1"/>
          <p:nvPr/>
        </p:nvSpPr>
        <p:spPr>
          <a:xfrm>
            <a:off x="2650785" y="5325117"/>
            <a:ext cx="579862" cy="141577"/>
          </a:xfrm>
          <a:prstGeom prst="rect">
            <a:avLst/>
          </a:prstGeom>
          <a:solidFill>
            <a:schemeClr val="bg1"/>
          </a:solidFill>
        </p:spPr>
        <p:txBody>
          <a:bodyPr wrap="square" tIns="0" bIns="18288" rtlCol="0">
            <a:spAutoFit/>
          </a:bodyPr>
          <a:lstStyle/>
          <a:p>
            <a:pPr algn="ctr"/>
            <a:r>
              <a:rPr lang="en-US" sz="800" dirty="0"/>
              <a:t>Apr 30</a:t>
            </a:r>
          </a:p>
        </p:txBody>
      </p:sp>
      <p:sp>
        <p:nvSpPr>
          <p:cNvPr id="4" name="TextBox 3">
            <a:extLst>
              <a:ext uri="{FF2B5EF4-FFF2-40B4-BE49-F238E27FC236}">
                <a16:creationId xmlns:a16="http://schemas.microsoft.com/office/drawing/2014/main" id="{C712F29A-DE3C-176C-C7F5-F91DAB142E28}"/>
              </a:ext>
            </a:extLst>
          </p:cNvPr>
          <p:cNvSpPr txBox="1"/>
          <p:nvPr/>
        </p:nvSpPr>
        <p:spPr>
          <a:xfrm>
            <a:off x="1105356" y="7798119"/>
            <a:ext cx="138045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Inflation Eased to 5% in March; Lowest Level in Nearly Two Years”</a:t>
            </a:r>
          </a:p>
        </p:txBody>
      </p:sp>
      <p:sp>
        <p:nvSpPr>
          <p:cNvPr id="5" name="TextBox 4">
            <a:extLst>
              <a:ext uri="{FF2B5EF4-FFF2-40B4-BE49-F238E27FC236}">
                <a16:creationId xmlns:a16="http://schemas.microsoft.com/office/drawing/2014/main" id="{C04B475A-D74A-E5CE-E91E-5DF3B04ED775}"/>
              </a:ext>
            </a:extLst>
          </p:cNvPr>
          <p:cNvSpPr txBox="1"/>
          <p:nvPr/>
        </p:nvSpPr>
        <p:spPr>
          <a:xfrm>
            <a:off x="1726181" y="7411539"/>
            <a:ext cx="1223628"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Failures Hit Market For Short-Term Lending”</a:t>
            </a:r>
          </a:p>
        </p:txBody>
      </p:sp>
      <p:sp>
        <p:nvSpPr>
          <p:cNvPr id="6" name="TextBox 5">
            <a:extLst>
              <a:ext uri="{FF2B5EF4-FFF2-40B4-BE49-F238E27FC236}">
                <a16:creationId xmlns:a16="http://schemas.microsoft.com/office/drawing/2014/main" id="{274A8F4B-5195-E31C-AE0A-6A04E9116173}"/>
              </a:ext>
            </a:extLst>
          </p:cNvPr>
          <p:cNvSpPr txBox="1"/>
          <p:nvPr/>
        </p:nvSpPr>
        <p:spPr>
          <a:xfrm>
            <a:off x="2035704" y="6944165"/>
            <a:ext cx="916424"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 Inflation Stays above 10%”</a:t>
            </a:r>
          </a:p>
        </p:txBody>
      </p:sp>
      <p:sp>
        <p:nvSpPr>
          <p:cNvPr id="7" name="TextBox 6">
            <a:extLst>
              <a:ext uri="{FF2B5EF4-FFF2-40B4-BE49-F238E27FC236}">
                <a16:creationId xmlns:a16="http://schemas.microsoft.com/office/drawing/2014/main" id="{44075DF6-D17E-1B00-FC49-86633882E814}"/>
              </a:ext>
            </a:extLst>
          </p:cNvPr>
          <p:cNvSpPr txBox="1"/>
          <p:nvPr/>
        </p:nvSpPr>
        <p:spPr>
          <a:xfrm>
            <a:off x="2200221" y="6162037"/>
            <a:ext cx="808644"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“GDP Report Shows US Economic Growth Slowed in First Quarter”</a:t>
            </a:r>
          </a:p>
        </p:txBody>
      </p:sp>
      <p:sp>
        <p:nvSpPr>
          <p:cNvPr id="9" name="TextBox 8">
            <a:extLst>
              <a:ext uri="{FF2B5EF4-FFF2-40B4-BE49-F238E27FC236}">
                <a16:creationId xmlns:a16="http://schemas.microsoft.com/office/drawing/2014/main" id="{C844CDA2-6ACA-178D-989D-913F81CAA866}"/>
              </a:ext>
            </a:extLst>
          </p:cNvPr>
          <p:cNvSpPr txBox="1"/>
          <p:nvPr/>
        </p:nvSpPr>
        <p:spPr>
          <a:xfrm>
            <a:off x="2531570" y="8117771"/>
            <a:ext cx="122362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“Australia, Spooked by Inflation, Resumes Raising Interest Rates”</a:t>
            </a:r>
          </a:p>
        </p:txBody>
      </p:sp>
      <p:sp>
        <p:nvSpPr>
          <p:cNvPr id="10" name="TextBox 9">
            <a:extLst>
              <a:ext uri="{FF2B5EF4-FFF2-40B4-BE49-F238E27FC236}">
                <a16:creationId xmlns:a16="http://schemas.microsoft.com/office/drawing/2014/main" id="{4CB50116-5378-6047-5EC9-3071ABC76F20}"/>
              </a:ext>
            </a:extLst>
          </p:cNvPr>
          <p:cNvSpPr txBox="1"/>
          <p:nvPr/>
        </p:nvSpPr>
        <p:spPr>
          <a:xfrm>
            <a:off x="3102486" y="7137794"/>
            <a:ext cx="974440"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“WHO Declares COVID-19 Pandemic Emergency Over”</a:t>
            </a:r>
          </a:p>
        </p:txBody>
      </p:sp>
      <p:sp>
        <p:nvSpPr>
          <p:cNvPr id="11" name="TextBox 10">
            <a:extLst>
              <a:ext uri="{FF2B5EF4-FFF2-40B4-BE49-F238E27FC236}">
                <a16:creationId xmlns:a16="http://schemas.microsoft.com/office/drawing/2014/main" id="{21A77916-CFA5-7EA9-C71A-93BF6DF1D457}"/>
              </a:ext>
            </a:extLst>
          </p:cNvPr>
          <p:cNvSpPr txBox="1"/>
          <p:nvPr/>
        </p:nvSpPr>
        <p:spPr>
          <a:xfrm>
            <a:off x="3257177" y="5745140"/>
            <a:ext cx="786643"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of England Matches Fed’s Rate Rise, Signals There May Be More”</a:t>
            </a:r>
          </a:p>
        </p:txBody>
      </p:sp>
      <p:sp>
        <p:nvSpPr>
          <p:cNvPr id="18" name="TextBox 17">
            <a:extLst>
              <a:ext uri="{FF2B5EF4-FFF2-40B4-BE49-F238E27FC236}">
                <a16:creationId xmlns:a16="http://schemas.microsoft.com/office/drawing/2014/main" id="{B5696020-8E5E-4D34-6EF3-60E6E1BAD311}"/>
              </a:ext>
            </a:extLst>
          </p:cNvPr>
          <p:cNvSpPr txBox="1"/>
          <p:nvPr/>
        </p:nvSpPr>
        <p:spPr>
          <a:xfrm>
            <a:off x="3773650" y="8216522"/>
            <a:ext cx="1767448" cy="338552"/>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Hits 2023 High as Attention Grows on Debt-Ceiling Deal”</a:t>
            </a:r>
          </a:p>
        </p:txBody>
      </p:sp>
      <p:sp>
        <p:nvSpPr>
          <p:cNvPr id="19" name="TextBox 18">
            <a:extLst>
              <a:ext uri="{FF2B5EF4-FFF2-40B4-BE49-F238E27FC236}">
                <a16:creationId xmlns:a16="http://schemas.microsoft.com/office/drawing/2014/main" id="{63A1B2E5-4979-0365-96CE-7BB6455CABE4}"/>
              </a:ext>
            </a:extLst>
          </p:cNvPr>
          <p:cNvSpPr txBox="1"/>
          <p:nvPr/>
        </p:nvSpPr>
        <p:spPr>
          <a:xfrm>
            <a:off x="4194405" y="7639130"/>
            <a:ext cx="1266753"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Signals Support for Allies to Send Their F-16 Jets to Ukraine”</a:t>
            </a:r>
          </a:p>
        </p:txBody>
      </p:sp>
      <p:sp>
        <p:nvSpPr>
          <p:cNvPr id="29" name="TextBox 28">
            <a:extLst>
              <a:ext uri="{FF2B5EF4-FFF2-40B4-BE49-F238E27FC236}">
                <a16:creationId xmlns:a16="http://schemas.microsoft.com/office/drawing/2014/main" id="{E0CB0E13-64B6-CDC5-7975-0DD56F724C5D}"/>
              </a:ext>
            </a:extLst>
          </p:cNvPr>
          <p:cNvSpPr txBox="1"/>
          <p:nvPr/>
        </p:nvSpPr>
        <p:spPr>
          <a:xfrm>
            <a:off x="4299506" y="7112901"/>
            <a:ext cx="1234422" cy="47663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“Fitch Considers US Rating Downgrade as Debt Talks Drag”</a:t>
            </a:r>
          </a:p>
        </p:txBody>
      </p:sp>
      <p:sp>
        <p:nvSpPr>
          <p:cNvPr id="32" name="TextBox 31">
            <a:extLst>
              <a:ext uri="{FF2B5EF4-FFF2-40B4-BE49-F238E27FC236}">
                <a16:creationId xmlns:a16="http://schemas.microsoft.com/office/drawing/2014/main" id="{3C338F41-40F6-9300-9251-B0C868355538}"/>
              </a:ext>
            </a:extLst>
          </p:cNvPr>
          <p:cNvSpPr txBox="1"/>
          <p:nvPr/>
        </p:nvSpPr>
        <p:spPr>
          <a:xfrm>
            <a:off x="4627971" y="6585484"/>
            <a:ext cx="96036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“Biden, McCarthy Strike Debt-Ceiling Deal”</a:t>
            </a:r>
          </a:p>
        </p:txBody>
      </p:sp>
      <p:sp>
        <p:nvSpPr>
          <p:cNvPr id="34" name="TextBox 33">
            <a:extLst>
              <a:ext uri="{FF2B5EF4-FFF2-40B4-BE49-F238E27FC236}">
                <a16:creationId xmlns:a16="http://schemas.microsoft.com/office/drawing/2014/main" id="{34FDEE24-4B1C-1BF5-4351-4678C34D59A7}"/>
              </a:ext>
            </a:extLst>
          </p:cNvPr>
          <p:cNvSpPr txBox="1"/>
          <p:nvPr/>
        </p:nvSpPr>
        <p:spPr>
          <a:xfrm>
            <a:off x="4934422" y="5767788"/>
            <a:ext cx="675603"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“Nasdaq Closes at 14-Month High as Small Cap Stocks Rally” </a:t>
            </a:r>
          </a:p>
        </p:txBody>
      </p:sp>
      <p:sp>
        <p:nvSpPr>
          <p:cNvPr id="36" name="TextBox 35">
            <a:extLst>
              <a:ext uri="{FF2B5EF4-FFF2-40B4-BE49-F238E27FC236}">
                <a16:creationId xmlns:a16="http://schemas.microsoft.com/office/drawing/2014/main" id="{AEBAAD65-3721-37E6-C86D-1067C1AAA173}"/>
              </a:ext>
            </a:extLst>
          </p:cNvPr>
          <p:cNvSpPr txBox="1"/>
          <p:nvPr/>
        </p:nvSpPr>
        <p:spPr>
          <a:xfrm>
            <a:off x="5541098" y="8203768"/>
            <a:ext cx="1869915"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Starts a New Bull Market as Big Tech Lifts Stocks”</a:t>
            </a:r>
          </a:p>
        </p:txBody>
      </p:sp>
      <p:sp>
        <p:nvSpPr>
          <p:cNvPr id="39" name="TextBox 38">
            <a:extLst>
              <a:ext uri="{FF2B5EF4-FFF2-40B4-BE49-F238E27FC236}">
                <a16:creationId xmlns:a16="http://schemas.microsoft.com/office/drawing/2014/main" id="{C38AD06A-21CD-8076-C3EA-DD9A1EA0DD1D}"/>
              </a:ext>
            </a:extLst>
          </p:cNvPr>
          <p:cNvSpPr txBox="1"/>
          <p:nvPr/>
        </p:nvSpPr>
        <p:spPr>
          <a:xfrm>
            <a:off x="5684733" y="7827725"/>
            <a:ext cx="1592367"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“Fed Holds Rates Steady but Expects More Increases”</a:t>
            </a:r>
          </a:p>
        </p:txBody>
      </p:sp>
      <p:sp>
        <p:nvSpPr>
          <p:cNvPr id="41" name="TextBox 40">
            <a:extLst>
              <a:ext uri="{FF2B5EF4-FFF2-40B4-BE49-F238E27FC236}">
                <a16:creationId xmlns:a16="http://schemas.microsoft.com/office/drawing/2014/main" id="{AFEEA682-FEA2-EC4B-6751-8F6813F1341D}"/>
              </a:ext>
            </a:extLst>
          </p:cNvPr>
          <p:cNvSpPr txBox="1"/>
          <p:nvPr/>
        </p:nvSpPr>
        <p:spPr>
          <a:xfrm>
            <a:off x="6078533" y="7274458"/>
            <a:ext cx="1268980"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“Severe Drought Stunts Wheat Crops; Harvest Forecast to be Worst in 60-Plus Years”</a:t>
            </a:r>
          </a:p>
        </p:txBody>
      </p:sp>
      <p:sp>
        <p:nvSpPr>
          <p:cNvPr id="42" name="TextBox 41">
            <a:extLst>
              <a:ext uri="{FF2B5EF4-FFF2-40B4-BE49-F238E27FC236}">
                <a16:creationId xmlns:a16="http://schemas.microsoft.com/office/drawing/2014/main" id="{23FD073E-8F19-315F-69E7-74F4DAD561F4}"/>
              </a:ext>
            </a:extLst>
          </p:cNvPr>
          <p:cNvSpPr txBox="1"/>
          <p:nvPr/>
        </p:nvSpPr>
        <p:spPr>
          <a:xfrm>
            <a:off x="6217460" y="6664378"/>
            <a:ext cx="1250161"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“Wagner Paramilitary Group Stops March on Moscow as Belarus Brokers Deal”</a:t>
            </a:r>
          </a:p>
        </p:txBody>
      </p:sp>
      <p:sp>
        <p:nvSpPr>
          <p:cNvPr id="44" name="TextBox 43">
            <a:extLst>
              <a:ext uri="{FF2B5EF4-FFF2-40B4-BE49-F238E27FC236}">
                <a16:creationId xmlns:a16="http://schemas.microsoft.com/office/drawing/2014/main" id="{54050050-F862-9E6E-1D4D-07441478043E}"/>
              </a:ext>
            </a:extLst>
          </p:cNvPr>
          <p:cNvSpPr txBox="1"/>
          <p:nvPr/>
        </p:nvSpPr>
        <p:spPr>
          <a:xfrm>
            <a:off x="6703819" y="5805306"/>
            <a:ext cx="595550"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“Nasdaq Posts Best First Half since 1983”</a:t>
            </a:r>
            <a:endParaRPr lang="da-DK" sz="800" dirty="0">
              <a:solidFill>
                <a:prstClr val="black"/>
              </a:solidFill>
            </a:endParaRPr>
          </a:p>
        </p:txBody>
      </p:sp>
      <p:pic>
        <p:nvPicPr>
          <p:cNvPr id="13" name="Picture Placeholder 2" descr="A black and red sign with white letters&#10;&#10;Description automatically generated">
            <a:extLst>
              <a:ext uri="{FF2B5EF4-FFF2-40B4-BE49-F238E27FC236}">
                <a16:creationId xmlns:a16="http://schemas.microsoft.com/office/drawing/2014/main" id="{3FB748E3-67CE-3E3F-0E0F-D82297D3D0E7}"/>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75170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a:xfrm>
            <a:off x="428006" y="9170130"/>
            <a:ext cx="6824990" cy="517712"/>
          </a:xfrm>
        </p:spPr>
        <p:txBody>
          <a:bodyPr/>
          <a:lstStyle/>
          <a:p>
            <a:r>
              <a:rPr lang="en-US" dirty="0"/>
              <a:t>Graph Source: MSCI ACWI Index (net dividends). MSCI data © MSCI 2023, all rights reserved. </a:t>
            </a:r>
            <a:r>
              <a:rPr kumimoji="0" lang="en-US" sz="8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mn-cs"/>
              </a:rPr>
              <a:t>Index level based at 100 starting January 2000.</a:t>
            </a:r>
            <a:br>
              <a:rPr lang="en-US" dirty="0"/>
            </a:br>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18141" y="8749022"/>
            <a:ext cx="6901491" cy="396933"/>
            <a:chOff x="524124" y="6748330"/>
            <a:chExt cx="892029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2826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5D31B233-FBBA-4CB4-80F8-036C45EA294B}"/>
              </a:ext>
            </a:extLst>
          </p:cNvPr>
          <p:cNvCxnSpPr>
            <a:cxnSpLocks/>
          </p:cNvCxnSpPr>
          <p:nvPr/>
        </p:nvCxnSpPr>
        <p:spPr>
          <a:xfrm>
            <a:off x="2768913" y="5162719"/>
            <a:ext cx="0" cy="7576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245E230-74E8-419E-9DFB-4EE01B431E25}"/>
              </a:ext>
            </a:extLst>
          </p:cNvPr>
          <p:cNvCxnSpPr>
            <a:cxnSpLocks/>
          </p:cNvCxnSpPr>
          <p:nvPr/>
        </p:nvCxnSpPr>
        <p:spPr>
          <a:xfrm>
            <a:off x="6795253" y="5351813"/>
            <a:ext cx="0" cy="2848750"/>
          </a:xfrm>
          <a:prstGeom prst="line">
            <a:avLst/>
          </a:prstGeom>
          <a:noFill/>
          <a:ln w="6350" cap="flat" cmpd="sng" algn="ctr">
            <a:solidFill>
              <a:srgbClr val="4D859E">
                <a:shade val="95000"/>
                <a:satMod val="105000"/>
              </a:srgbClr>
            </a:solidFill>
            <a:prstDash val="solid"/>
          </a:ln>
          <a:effectLst/>
        </p:spPr>
      </p:cxnSp>
      <p:cxnSp>
        <p:nvCxnSpPr>
          <p:cNvPr id="62" name="Straight Connector 61">
            <a:extLst>
              <a:ext uri="{FF2B5EF4-FFF2-40B4-BE49-F238E27FC236}">
                <a16:creationId xmlns:a16="http://schemas.microsoft.com/office/drawing/2014/main" id="{2723B8EA-7750-4855-99A5-DD44EF4C5FFC}"/>
              </a:ext>
            </a:extLst>
          </p:cNvPr>
          <p:cNvCxnSpPr>
            <a:cxnSpLocks/>
          </p:cNvCxnSpPr>
          <p:nvPr/>
        </p:nvCxnSpPr>
        <p:spPr>
          <a:xfrm>
            <a:off x="4825419" y="5447937"/>
            <a:ext cx="0" cy="32600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B69A773-AFFB-4667-A6E3-C0FFC9E706AE}"/>
              </a:ext>
            </a:extLst>
          </p:cNvPr>
          <p:cNvCxnSpPr>
            <a:cxnSpLocks/>
          </p:cNvCxnSpPr>
          <p:nvPr/>
        </p:nvCxnSpPr>
        <p:spPr>
          <a:xfrm>
            <a:off x="2453646" y="5227117"/>
            <a:ext cx="0" cy="137328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B15218-F44E-4BFE-920B-267669AC1D58}"/>
              </a:ext>
            </a:extLst>
          </p:cNvPr>
          <p:cNvCxnSpPr>
            <a:cxnSpLocks/>
          </p:cNvCxnSpPr>
          <p:nvPr/>
        </p:nvCxnSpPr>
        <p:spPr>
          <a:xfrm>
            <a:off x="3437602" y="5435139"/>
            <a:ext cx="0" cy="294568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4504FC1-0C33-400C-809F-72AD664ED11A}"/>
              </a:ext>
            </a:extLst>
          </p:cNvPr>
          <p:cNvCxnSpPr>
            <a:cxnSpLocks/>
          </p:cNvCxnSpPr>
          <p:nvPr/>
        </p:nvCxnSpPr>
        <p:spPr>
          <a:xfrm>
            <a:off x="954447" y="5478511"/>
            <a:ext cx="0" cy="289876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27260D-EDC8-462E-AB67-F5685B52A351}"/>
              </a:ext>
            </a:extLst>
          </p:cNvPr>
          <p:cNvCxnSpPr>
            <a:cxnSpLocks/>
          </p:cNvCxnSpPr>
          <p:nvPr/>
        </p:nvCxnSpPr>
        <p:spPr>
          <a:xfrm>
            <a:off x="1567734" y="5398278"/>
            <a:ext cx="0" cy="261923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CDA3347-9365-4B4C-A998-6E39A329C9CD}"/>
              </a:ext>
            </a:extLst>
          </p:cNvPr>
          <p:cNvCxnSpPr>
            <a:cxnSpLocks/>
          </p:cNvCxnSpPr>
          <p:nvPr/>
        </p:nvCxnSpPr>
        <p:spPr>
          <a:xfrm>
            <a:off x="1915383" y="5312828"/>
            <a:ext cx="0" cy="231677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1F671CD-939E-4232-9887-4A50A5190E6C}"/>
              </a:ext>
            </a:extLst>
          </p:cNvPr>
          <p:cNvCxnSpPr>
            <a:cxnSpLocks/>
          </p:cNvCxnSpPr>
          <p:nvPr/>
        </p:nvCxnSpPr>
        <p:spPr>
          <a:xfrm>
            <a:off x="4087713" y="5336907"/>
            <a:ext cx="0" cy="189169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B50FBBE-FC96-4642-BDDD-1275E096DE5E}"/>
              </a:ext>
            </a:extLst>
          </p:cNvPr>
          <p:cNvCxnSpPr>
            <a:cxnSpLocks/>
          </p:cNvCxnSpPr>
          <p:nvPr/>
        </p:nvCxnSpPr>
        <p:spPr>
          <a:xfrm>
            <a:off x="6421928" y="5351813"/>
            <a:ext cx="7835" cy="7050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7DBC3F-CEA2-4C42-A827-38C12976DDF2}"/>
              </a:ext>
            </a:extLst>
          </p:cNvPr>
          <p:cNvCxnSpPr>
            <a:cxnSpLocks/>
          </p:cNvCxnSpPr>
          <p:nvPr/>
        </p:nvCxnSpPr>
        <p:spPr>
          <a:xfrm>
            <a:off x="5184352" y="5420222"/>
            <a:ext cx="0" cy="294469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21B6C1C-CF50-4998-A27D-89A19299697E}"/>
              </a:ext>
            </a:extLst>
          </p:cNvPr>
          <p:cNvCxnSpPr>
            <a:cxnSpLocks/>
          </p:cNvCxnSpPr>
          <p:nvPr/>
        </p:nvCxnSpPr>
        <p:spPr>
          <a:xfrm>
            <a:off x="4181615" y="5418770"/>
            <a:ext cx="0" cy="108513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02B25B3-FC6E-4A8F-9E2C-3B205EABC965}"/>
              </a:ext>
            </a:extLst>
          </p:cNvPr>
          <p:cNvCxnSpPr>
            <a:cxnSpLocks/>
          </p:cNvCxnSpPr>
          <p:nvPr/>
        </p:nvCxnSpPr>
        <p:spPr>
          <a:xfrm>
            <a:off x="6906985" y="5442839"/>
            <a:ext cx="0" cy="1830375"/>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A49A85B3-F043-49B1-AFA4-D14B4DFE7679}"/>
              </a:ext>
            </a:extLst>
          </p:cNvPr>
          <p:cNvSpPr txBox="1"/>
          <p:nvPr/>
        </p:nvSpPr>
        <p:spPr>
          <a:xfrm>
            <a:off x="562619" y="8380204"/>
            <a:ext cx="1814931"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Hits New Four-Decade High of 9.1%”</a:t>
            </a:r>
          </a:p>
        </p:txBody>
      </p:sp>
      <p:cxnSp>
        <p:nvCxnSpPr>
          <p:cNvPr id="91" name="Straight Connector 90">
            <a:extLst>
              <a:ext uri="{FF2B5EF4-FFF2-40B4-BE49-F238E27FC236}">
                <a16:creationId xmlns:a16="http://schemas.microsoft.com/office/drawing/2014/main" id="{E0BFCDF5-A6EC-4170-9D28-40AE56C22495}"/>
              </a:ext>
            </a:extLst>
          </p:cNvPr>
          <p:cNvCxnSpPr>
            <a:cxnSpLocks/>
          </p:cNvCxnSpPr>
          <p:nvPr/>
        </p:nvCxnSpPr>
        <p:spPr>
          <a:xfrm>
            <a:off x="2058137" y="4989887"/>
            <a:ext cx="0" cy="209866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1183147-3BB7-424E-8CA1-472A90EBC72F}"/>
              </a:ext>
            </a:extLst>
          </p:cNvPr>
          <p:cNvCxnSpPr>
            <a:cxnSpLocks/>
          </p:cNvCxnSpPr>
          <p:nvPr/>
        </p:nvCxnSpPr>
        <p:spPr>
          <a:xfrm>
            <a:off x="5794115" y="5323052"/>
            <a:ext cx="0" cy="211683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00BDA0A-7707-4ADE-9B0A-19E84868CA58}"/>
              </a:ext>
            </a:extLst>
          </p:cNvPr>
          <p:cNvCxnSpPr>
            <a:cxnSpLocks/>
          </p:cNvCxnSpPr>
          <p:nvPr/>
        </p:nvCxnSpPr>
        <p:spPr>
          <a:xfrm>
            <a:off x="7175543" y="4893557"/>
            <a:ext cx="2235" cy="109772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55E9B8A-E61E-4803-91F7-6E0058B2F23C}"/>
              </a:ext>
            </a:extLst>
          </p:cNvPr>
          <p:cNvCxnSpPr>
            <a:cxnSpLocks/>
          </p:cNvCxnSpPr>
          <p:nvPr/>
        </p:nvCxnSpPr>
        <p:spPr>
          <a:xfrm>
            <a:off x="3574079" y="5501854"/>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CB6882F-9461-498C-86D6-7F565949F717}"/>
              </a:ext>
            </a:extLst>
          </p:cNvPr>
          <p:cNvCxnSpPr>
            <a:cxnSpLocks/>
          </p:cNvCxnSpPr>
          <p:nvPr/>
        </p:nvCxnSpPr>
        <p:spPr>
          <a:xfrm>
            <a:off x="3938941" y="5441611"/>
            <a:ext cx="0" cy="2275025"/>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58" name="Chart 57">
            <a:extLst>
              <a:ext uri="{FF2B5EF4-FFF2-40B4-BE49-F238E27FC236}">
                <a16:creationId xmlns:a16="http://schemas.microsoft.com/office/drawing/2014/main" id="{20EEE420-45AF-442E-A4B9-28E84720F738}"/>
              </a:ext>
            </a:extLst>
          </p:cNvPr>
          <p:cNvGraphicFramePr/>
          <p:nvPr>
            <p:extLst>
              <p:ext uri="{D42A27DB-BD31-4B8C-83A1-F6EECF244321}">
                <p14:modId xmlns:p14="http://schemas.microsoft.com/office/powerpoint/2010/main" val="2412277909"/>
              </p:ext>
            </p:extLst>
          </p:nvPr>
        </p:nvGraphicFramePr>
        <p:xfrm>
          <a:off x="426234" y="2904630"/>
          <a:ext cx="7087800" cy="2842582"/>
        </p:xfrm>
        <a:graphic>
          <a:graphicData uri="http://schemas.openxmlformats.org/drawingml/2006/chart">
            <c:chart xmlns:c="http://schemas.openxmlformats.org/drawingml/2006/chart" xmlns:r="http://schemas.openxmlformats.org/officeDocument/2006/relationships" r:id="rId2"/>
          </a:graphicData>
        </a:graphic>
      </p:graphicFrame>
      <p:sp>
        <p:nvSpPr>
          <p:cNvPr id="59" name="TextBox 58">
            <a:extLst>
              <a:ext uri="{FF2B5EF4-FFF2-40B4-BE49-F238E27FC236}">
                <a16:creationId xmlns:a16="http://schemas.microsoft.com/office/drawing/2014/main" id="{411AB47A-A66B-4609-8300-42DEDEB4533D}"/>
              </a:ext>
            </a:extLst>
          </p:cNvPr>
          <p:cNvSpPr txBox="1"/>
          <p:nvPr/>
        </p:nvSpPr>
        <p:spPr>
          <a:xfrm>
            <a:off x="6947237" y="5575409"/>
            <a:ext cx="395728" cy="141577"/>
          </a:xfrm>
          <a:prstGeom prst="rect">
            <a:avLst/>
          </a:prstGeom>
          <a:solidFill>
            <a:schemeClr val="bg1"/>
          </a:solidFill>
        </p:spPr>
        <p:txBody>
          <a:bodyPr wrap="square" lIns="0" tIns="0" rIns="0" bIns="18288" rtlCol="0">
            <a:spAutoFit/>
          </a:bodyPr>
          <a:lstStyle/>
          <a:p>
            <a:pPr algn="ctr"/>
            <a:r>
              <a:rPr lang="en-US" sz="800" dirty="0"/>
              <a:t>Jun 30</a:t>
            </a:r>
          </a:p>
        </p:txBody>
      </p:sp>
      <p:grpSp>
        <p:nvGrpSpPr>
          <p:cNvPr id="50" name="Group 49">
            <a:extLst>
              <a:ext uri="{FF2B5EF4-FFF2-40B4-BE49-F238E27FC236}">
                <a16:creationId xmlns:a16="http://schemas.microsoft.com/office/drawing/2014/main" id="{DAEDEA28-3612-48BF-9203-A52F7A8CFFCB}"/>
              </a:ext>
            </a:extLst>
          </p:cNvPr>
          <p:cNvGrpSpPr/>
          <p:nvPr/>
        </p:nvGrpSpPr>
        <p:grpSpPr>
          <a:xfrm>
            <a:off x="3886200" y="2360404"/>
            <a:ext cx="3557062" cy="1138101"/>
            <a:chOff x="3965870" y="1518204"/>
            <a:chExt cx="3557062" cy="1138101"/>
          </a:xfrm>
        </p:grpSpPr>
        <p:grpSp>
          <p:nvGrpSpPr>
            <p:cNvPr id="51" name="Group 50">
              <a:extLst>
                <a:ext uri="{FF2B5EF4-FFF2-40B4-BE49-F238E27FC236}">
                  <a16:creationId xmlns:a16="http://schemas.microsoft.com/office/drawing/2014/main" id="{D4EF8A33-CF2B-4892-AE42-D69479E7AE80}"/>
                </a:ext>
              </a:extLst>
            </p:cNvPr>
            <p:cNvGrpSpPr/>
            <p:nvPr/>
          </p:nvGrpSpPr>
          <p:grpSpPr>
            <a:xfrm>
              <a:off x="3965870" y="1518204"/>
              <a:ext cx="3557062" cy="1138101"/>
              <a:chOff x="3965870" y="1518204"/>
              <a:chExt cx="3557062" cy="1138101"/>
            </a:xfrm>
          </p:grpSpPr>
          <p:graphicFrame>
            <p:nvGraphicFramePr>
              <p:cNvPr id="53" name="Picture Placeholder 2">
                <a:extLst>
                  <a:ext uri="{FF2B5EF4-FFF2-40B4-BE49-F238E27FC236}">
                    <a16:creationId xmlns:a16="http://schemas.microsoft.com/office/drawing/2014/main" id="{D57C621A-354E-41FB-A7E6-3440B9681FC9}"/>
                  </a:ext>
                </a:extLst>
              </p:cNvPr>
              <p:cNvGraphicFramePr>
                <a:graphicFrameLocks/>
              </p:cNvGraphicFramePr>
              <p:nvPr>
                <p:extLst>
                  <p:ext uri="{D42A27DB-BD31-4B8C-83A1-F6EECF244321}">
                    <p14:modId xmlns:p14="http://schemas.microsoft.com/office/powerpoint/2010/main" val="3377540061"/>
                  </p:ext>
                </p:extLst>
              </p:nvPr>
            </p:nvGraphicFramePr>
            <p:xfrm>
              <a:off x="3965870" y="1568212"/>
              <a:ext cx="3557062"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4" name="TextBox 1">
                <a:extLst>
                  <a:ext uri="{FF2B5EF4-FFF2-40B4-BE49-F238E27FC236}">
                    <a16:creationId xmlns:a16="http://schemas.microsoft.com/office/drawing/2014/main" id="{F1932FD9-9B88-499E-BC4B-C720899D05B8}"/>
                  </a:ext>
                </a:extLst>
              </p:cNvPr>
              <p:cNvSpPr txBox="1"/>
              <p:nvPr/>
            </p:nvSpPr>
            <p:spPr>
              <a:xfrm>
                <a:off x="4088302" y="1518204"/>
                <a:ext cx="3177310"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(2000–Q2 2023)</a:t>
                </a:r>
              </a:p>
            </p:txBody>
          </p:sp>
        </p:grpSp>
        <p:sp>
          <p:nvSpPr>
            <p:cNvPr id="52" name="TextBox 1">
              <a:extLst>
                <a:ext uri="{FF2B5EF4-FFF2-40B4-BE49-F238E27FC236}">
                  <a16:creationId xmlns:a16="http://schemas.microsoft.com/office/drawing/2014/main" id="{73E8171C-2522-42A1-A3B8-B0C1FABCB3EA}"/>
                </a:ext>
              </a:extLst>
            </p:cNvPr>
            <p:cNvSpPr txBox="1"/>
            <p:nvPr/>
          </p:nvSpPr>
          <p:spPr>
            <a:xfrm>
              <a:off x="6895978" y="2152525"/>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sp>
        <p:nvSpPr>
          <p:cNvPr id="55" name="TextBox 1">
            <a:extLst>
              <a:ext uri="{FF2B5EF4-FFF2-40B4-BE49-F238E27FC236}">
                <a16:creationId xmlns:a16="http://schemas.microsoft.com/office/drawing/2014/main" id="{DEF29CE5-25C0-4EF9-BEED-D331DDA18BE4}"/>
              </a:ext>
            </a:extLst>
          </p:cNvPr>
          <p:cNvSpPr txBox="1"/>
          <p:nvPr/>
        </p:nvSpPr>
        <p:spPr>
          <a:xfrm>
            <a:off x="483167" y="2819793"/>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2022–Q2 2023)</a:t>
            </a:r>
          </a:p>
        </p:txBody>
      </p:sp>
      <p:sp>
        <p:nvSpPr>
          <p:cNvPr id="4" name="TextBox 3">
            <a:extLst>
              <a:ext uri="{FF2B5EF4-FFF2-40B4-BE49-F238E27FC236}">
                <a16:creationId xmlns:a16="http://schemas.microsoft.com/office/drawing/2014/main" id="{BCF40CD5-4A23-A555-7722-7179BACD1D6C}"/>
              </a:ext>
            </a:extLst>
          </p:cNvPr>
          <p:cNvSpPr txBox="1"/>
          <p:nvPr/>
        </p:nvSpPr>
        <p:spPr>
          <a:xfrm>
            <a:off x="1049718" y="8036311"/>
            <a:ext cx="1814931"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“UK Inflation Tops 10%, Underlining Gloomy Outlook for Europe”</a:t>
            </a:r>
          </a:p>
        </p:txBody>
      </p:sp>
      <p:sp>
        <p:nvSpPr>
          <p:cNvPr id="6" name="TextBox 5">
            <a:extLst>
              <a:ext uri="{FF2B5EF4-FFF2-40B4-BE49-F238E27FC236}">
                <a16:creationId xmlns:a16="http://schemas.microsoft.com/office/drawing/2014/main" id="{C70DD165-FC7C-6D8D-5614-0D6E37637762}"/>
              </a:ext>
            </a:extLst>
          </p:cNvPr>
          <p:cNvSpPr txBox="1"/>
          <p:nvPr/>
        </p:nvSpPr>
        <p:spPr>
          <a:xfrm>
            <a:off x="1621202" y="7634941"/>
            <a:ext cx="1814931"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“Liz Truss Is Appointed UK Prime Minister”</a:t>
            </a:r>
          </a:p>
        </p:txBody>
      </p:sp>
      <p:sp>
        <p:nvSpPr>
          <p:cNvPr id="7" name="TextBox 6">
            <a:extLst>
              <a:ext uri="{FF2B5EF4-FFF2-40B4-BE49-F238E27FC236}">
                <a16:creationId xmlns:a16="http://schemas.microsoft.com/office/drawing/2014/main" id="{7D031404-80A1-F996-3773-D9313E3F3748}"/>
              </a:ext>
            </a:extLst>
          </p:cNvPr>
          <p:cNvSpPr txBox="1"/>
          <p:nvPr/>
        </p:nvSpPr>
        <p:spPr>
          <a:xfrm>
            <a:off x="1926668" y="7108876"/>
            <a:ext cx="1430222"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Mortgage Rates Top 6% for First Time since 2008 Financial Crisis”</a:t>
            </a:r>
          </a:p>
        </p:txBody>
      </p:sp>
      <p:sp>
        <p:nvSpPr>
          <p:cNvPr id="9" name="TextBox 8">
            <a:extLst>
              <a:ext uri="{FF2B5EF4-FFF2-40B4-BE49-F238E27FC236}">
                <a16:creationId xmlns:a16="http://schemas.microsoft.com/office/drawing/2014/main" id="{F53A890E-7FA8-E14A-9112-C96F966C7312}"/>
              </a:ext>
            </a:extLst>
          </p:cNvPr>
          <p:cNvSpPr txBox="1"/>
          <p:nvPr/>
        </p:nvSpPr>
        <p:spPr>
          <a:xfrm>
            <a:off x="2070076" y="6596696"/>
            <a:ext cx="1430222"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“OPEC+ Agrees to Biggest Oil Production Cut since Start of Pandemic”</a:t>
            </a:r>
          </a:p>
        </p:txBody>
      </p:sp>
      <p:sp>
        <p:nvSpPr>
          <p:cNvPr id="10" name="TextBox 9">
            <a:extLst>
              <a:ext uri="{FF2B5EF4-FFF2-40B4-BE49-F238E27FC236}">
                <a16:creationId xmlns:a16="http://schemas.microsoft.com/office/drawing/2014/main" id="{599EAFD5-A562-2B79-F9D9-DB3A1C0F5EF1}"/>
              </a:ext>
            </a:extLst>
          </p:cNvPr>
          <p:cNvSpPr txBox="1"/>
          <p:nvPr/>
        </p:nvSpPr>
        <p:spPr>
          <a:xfrm>
            <a:off x="2454909" y="5915455"/>
            <a:ext cx="970755"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“Sunak Wins Vote to Become UK’s Next Prime Minister after Truss Resigns”</a:t>
            </a:r>
          </a:p>
        </p:txBody>
      </p:sp>
      <p:sp>
        <p:nvSpPr>
          <p:cNvPr id="12" name="TextBox 11">
            <a:extLst>
              <a:ext uri="{FF2B5EF4-FFF2-40B4-BE49-F238E27FC236}">
                <a16:creationId xmlns:a16="http://schemas.microsoft.com/office/drawing/2014/main" id="{F90897C8-A82D-57E2-008A-50B79DF8A1FB}"/>
              </a:ext>
            </a:extLst>
          </p:cNvPr>
          <p:cNvSpPr txBox="1"/>
          <p:nvPr/>
        </p:nvSpPr>
        <p:spPr>
          <a:xfrm>
            <a:off x="2835173" y="8393098"/>
            <a:ext cx="1814931"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Treasury Yield Curve Inverts to Deepest Level since 1981”</a:t>
            </a:r>
          </a:p>
        </p:txBody>
      </p:sp>
      <p:sp>
        <p:nvSpPr>
          <p:cNvPr id="13" name="TextBox 12">
            <a:extLst>
              <a:ext uri="{FF2B5EF4-FFF2-40B4-BE49-F238E27FC236}">
                <a16:creationId xmlns:a16="http://schemas.microsoft.com/office/drawing/2014/main" id="{D3407419-40EB-7A5B-D26D-4A6BF9C0FE4D}"/>
              </a:ext>
            </a:extLst>
          </p:cNvPr>
          <p:cNvSpPr txBox="1"/>
          <p:nvPr/>
        </p:nvSpPr>
        <p:spPr>
          <a:xfrm>
            <a:off x="3413022" y="8065009"/>
            <a:ext cx="1822082"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Braces for Deadly Covid Wave after Loosening Controls”</a:t>
            </a:r>
          </a:p>
        </p:txBody>
      </p:sp>
      <p:sp>
        <p:nvSpPr>
          <p:cNvPr id="14" name="TextBox 13">
            <a:extLst>
              <a:ext uri="{FF2B5EF4-FFF2-40B4-BE49-F238E27FC236}">
                <a16:creationId xmlns:a16="http://schemas.microsoft.com/office/drawing/2014/main" id="{BB816C75-9162-AF82-919D-6F967E21CCE8}"/>
              </a:ext>
            </a:extLst>
          </p:cNvPr>
          <p:cNvSpPr txBox="1"/>
          <p:nvPr/>
        </p:nvSpPr>
        <p:spPr>
          <a:xfrm>
            <a:off x="3572610" y="7716636"/>
            <a:ext cx="1385742"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Stocks Close Out Worst Year since 2008”</a:t>
            </a:r>
          </a:p>
        </p:txBody>
      </p:sp>
      <p:sp>
        <p:nvSpPr>
          <p:cNvPr id="15" name="TextBox 14">
            <a:extLst>
              <a:ext uri="{FF2B5EF4-FFF2-40B4-BE49-F238E27FC236}">
                <a16:creationId xmlns:a16="http://schemas.microsoft.com/office/drawing/2014/main" id="{B43F559C-8BEA-A6A2-D7FB-90D56B724FFB}"/>
              </a:ext>
            </a:extLst>
          </p:cNvPr>
          <p:cNvSpPr txBox="1"/>
          <p:nvPr/>
        </p:nvSpPr>
        <p:spPr>
          <a:xfrm>
            <a:off x="3925111" y="7246643"/>
            <a:ext cx="1336063"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“Dow Closes 700 Points Higher on Signs of Slowing Wage Growth”</a:t>
            </a:r>
          </a:p>
        </p:txBody>
      </p:sp>
      <p:sp>
        <p:nvSpPr>
          <p:cNvPr id="16" name="TextBox 15">
            <a:extLst>
              <a:ext uri="{FF2B5EF4-FFF2-40B4-BE49-F238E27FC236}">
                <a16:creationId xmlns:a16="http://schemas.microsoft.com/office/drawing/2014/main" id="{BA5121C9-5019-2AFA-4673-47D7A0E9ECC2}"/>
              </a:ext>
            </a:extLst>
          </p:cNvPr>
          <p:cNvSpPr txBox="1"/>
          <p:nvPr/>
        </p:nvSpPr>
        <p:spPr>
          <a:xfrm>
            <a:off x="4038561" y="6518446"/>
            <a:ext cx="1196543"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“CEOs Say They Expect a US Recession, but Most Think It Will Be Short”</a:t>
            </a:r>
          </a:p>
        </p:txBody>
      </p:sp>
      <p:sp>
        <p:nvSpPr>
          <p:cNvPr id="17" name="TextBox 16">
            <a:extLst>
              <a:ext uri="{FF2B5EF4-FFF2-40B4-BE49-F238E27FC236}">
                <a16:creationId xmlns:a16="http://schemas.microsoft.com/office/drawing/2014/main" id="{B3482F6C-2A7C-B439-6202-CFF0B6F1FE0A}"/>
              </a:ext>
            </a:extLst>
          </p:cNvPr>
          <p:cNvSpPr txBox="1"/>
          <p:nvPr/>
        </p:nvSpPr>
        <p:spPr>
          <a:xfrm>
            <a:off x="4156380" y="5765341"/>
            <a:ext cx="1185930"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“US PPI Report Shows Producer Prices Rose, Pointing to Persistent Inflation”</a:t>
            </a:r>
          </a:p>
        </p:txBody>
      </p:sp>
      <p:sp>
        <p:nvSpPr>
          <p:cNvPr id="21" name="TextBox 20">
            <a:extLst>
              <a:ext uri="{FF2B5EF4-FFF2-40B4-BE49-F238E27FC236}">
                <a16:creationId xmlns:a16="http://schemas.microsoft.com/office/drawing/2014/main" id="{7B173EFD-CFA4-2579-4537-CCC2546B2D9C}"/>
              </a:ext>
            </a:extLst>
          </p:cNvPr>
          <p:cNvSpPr txBox="1"/>
          <p:nvPr/>
        </p:nvSpPr>
        <p:spPr>
          <a:xfrm>
            <a:off x="4653914" y="8374653"/>
            <a:ext cx="1716366"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“Silicon Valley Bank Closed by Regulators; FDIC Takes Control”</a:t>
            </a:r>
          </a:p>
        </p:txBody>
      </p:sp>
      <p:sp>
        <p:nvSpPr>
          <p:cNvPr id="23" name="TextBox 22">
            <a:extLst>
              <a:ext uri="{FF2B5EF4-FFF2-40B4-BE49-F238E27FC236}">
                <a16:creationId xmlns:a16="http://schemas.microsoft.com/office/drawing/2014/main" id="{6FAAF80E-312E-FC66-8980-82740E93B215}"/>
              </a:ext>
            </a:extLst>
          </p:cNvPr>
          <p:cNvSpPr txBox="1"/>
          <p:nvPr/>
        </p:nvSpPr>
        <p:spPr>
          <a:xfrm>
            <a:off x="5184351" y="7444419"/>
            <a:ext cx="1511091"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Eased to 5% in March; Lowest Level in Nearly Two Years”</a:t>
            </a:r>
          </a:p>
        </p:txBody>
      </p:sp>
      <p:sp>
        <p:nvSpPr>
          <p:cNvPr id="25" name="TextBox 24">
            <a:extLst>
              <a:ext uri="{FF2B5EF4-FFF2-40B4-BE49-F238E27FC236}">
                <a16:creationId xmlns:a16="http://schemas.microsoft.com/office/drawing/2014/main" id="{3A20C342-C00E-CCD6-5F40-1213BF581FE5}"/>
              </a:ext>
            </a:extLst>
          </p:cNvPr>
          <p:cNvSpPr txBox="1"/>
          <p:nvPr/>
        </p:nvSpPr>
        <p:spPr>
          <a:xfrm>
            <a:off x="5852139" y="6044352"/>
            <a:ext cx="907706"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Signals Support for Allies to Send Their F-16 Jets to Ukraine”</a:t>
            </a:r>
          </a:p>
        </p:txBody>
      </p:sp>
      <p:sp>
        <p:nvSpPr>
          <p:cNvPr id="32" name="TextBox 31">
            <a:extLst>
              <a:ext uri="{FF2B5EF4-FFF2-40B4-BE49-F238E27FC236}">
                <a16:creationId xmlns:a16="http://schemas.microsoft.com/office/drawing/2014/main" id="{1F7581FD-CA0F-1564-77F5-ADA408066F75}"/>
              </a:ext>
            </a:extLst>
          </p:cNvPr>
          <p:cNvSpPr txBox="1"/>
          <p:nvPr/>
        </p:nvSpPr>
        <p:spPr>
          <a:xfrm>
            <a:off x="6296816" y="8216004"/>
            <a:ext cx="1245638"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Starts a New Bull Market as Big Tech Lifts Stocks”</a:t>
            </a:r>
          </a:p>
        </p:txBody>
      </p:sp>
      <p:sp>
        <p:nvSpPr>
          <p:cNvPr id="42" name="TextBox 41">
            <a:extLst>
              <a:ext uri="{FF2B5EF4-FFF2-40B4-BE49-F238E27FC236}">
                <a16:creationId xmlns:a16="http://schemas.microsoft.com/office/drawing/2014/main" id="{2D677610-7839-05B5-39EC-7189291D268F}"/>
              </a:ext>
            </a:extLst>
          </p:cNvPr>
          <p:cNvSpPr txBox="1"/>
          <p:nvPr/>
        </p:nvSpPr>
        <p:spPr>
          <a:xfrm>
            <a:off x="6726660" y="7273214"/>
            <a:ext cx="888219"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“Fed Holds Rates Steady but Expects More Increases”</a:t>
            </a:r>
          </a:p>
        </p:txBody>
      </p:sp>
      <p:sp>
        <p:nvSpPr>
          <p:cNvPr id="44" name="TextBox 43">
            <a:extLst>
              <a:ext uri="{FF2B5EF4-FFF2-40B4-BE49-F238E27FC236}">
                <a16:creationId xmlns:a16="http://schemas.microsoft.com/office/drawing/2014/main" id="{EE9CA50D-2461-996F-D3A3-2552013F72A4}"/>
              </a:ext>
            </a:extLst>
          </p:cNvPr>
          <p:cNvSpPr txBox="1"/>
          <p:nvPr/>
        </p:nvSpPr>
        <p:spPr>
          <a:xfrm>
            <a:off x="6877811" y="6010543"/>
            <a:ext cx="636223" cy="830997"/>
          </a:xfrm>
          <a:prstGeom prst="rect">
            <a:avLst/>
          </a:prstGeom>
          <a:noFill/>
        </p:spPr>
        <p:txBody>
          <a:bodyPr wrap="square" rtlCol="0">
            <a:spAutoFit/>
          </a:bodyPr>
          <a:lstStyle/>
          <a:p>
            <a:pPr marL="41252" indent="-41252" defTabSz="913866" fontAlgn="base">
              <a:spcBef>
                <a:spcPct val="0"/>
              </a:spcBef>
              <a:spcAft>
                <a:spcPts val="600"/>
              </a:spcAft>
            </a:pPr>
            <a:r>
              <a:rPr lang="da-DK" sz="800" dirty="0"/>
              <a:t>”</a:t>
            </a:r>
            <a:r>
              <a:rPr lang="en-US" sz="800" dirty="0"/>
              <a:t>Nasdaq Posts Best First Half since 1983</a:t>
            </a:r>
            <a:r>
              <a:rPr lang="da-DK" sz="800" dirty="0"/>
              <a:t>”</a:t>
            </a:r>
          </a:p>
        </p:txBody>
      </p:sp>
      <p:pic>
        <p:nvPicPr>
          <p:cNvPr id="8" name="Picture Placeholder 2" descr="A black and red sign with white letters&#10;&#10;Description automatically generated">
            <a:extLst>
              <a:ext uri="{FF2B5EF4-FFF2-40B4-BE49-F238E27FC236}">
                <a16:creationId xmlns:a16="http://schemas.microsoft.com/office/drawing/2014/main" id="{0685EB01-31D9-2C8C-464A-885BB6CF1956}"/>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151557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a:extLst>
              <a:ext uri="{FF2B5EF4-FFF2-40B4-BE49-F238E27FC236}">
                <a16:creationId xmlns:a16="http://schemas.microsoft.com/office/drawing/2014/main" id="{72E63F47-3E3A-4923-87B6-4CA87D9C80A4}"/>
              </a:ext>
            </a:extLst>
          </p:cNvPr>
          <p:cNvGraphicFramePr>
            <a:graphicFrameLocks noGrp="1"/>
          </p:cNvGraphicFramePr>
          <p:nvPr>
            <p:extLst>
              <p:ext uri="{D42A27DB-BD31-4B8C-83A1-F6EECF244321}">
                <p14:modId xmlns:p14="http://schemas.microsoft.com/office/powerpoint/2010/main" val="3986204063"/>
              </p:ext>
            </p:extLst>
          </p:nvPr>
        </p:nvGraphicFramePr>
        <p:xfrm>
          <a:off x="3505198" y="6544706"/>
          <a:ext cx="3774836" cy="1664761"/>
        </p:xfrm>
        <a:graphic>
          <a:graphicData uri="http://schemas.openxmlformats.org/drawingml/2006/table">
            <a:tbl>
              <a:tblPr>
                <a:tableStyleId>{5C22544A-7EE6-4342-B048-85BDC9FD1C3A}</a:tableStyleId>
              </a:tblPr>
              <a:tblGrid>
                <a:gridCol w="782747">
                  <a:extLst>
                    <a:ext uri="{9D8B030D-6E8A-4147-A177-3AD203B41FA5}">
                      <a16:colId xmlns:a16="http://schemas.microsoft.com/office/drawing/2014/main" val="20000"/>
                    </a:ext>
                  </a:extLst>
                </a:gridCol>
                <a:gridCol w="498682">
                  <a:extLst>
                    <a:ext uri="{9D8B030D-6E8A-4147-A177-3AD203B41FA5}">
                      <a16:colId xmlns:a16="http://schemas.microsoft.com/office/drawing/2014/main" val="851030634"/>
                    </a:ext>
                  </a:extLst>
                </a:gridCol>
                <a:gridCol w="498682">
                  <a:extLst>
                    <a:ext uri="{9D8B030D-6E8A-4147-A177-3AD203B41FA5}">
                      <a16:colId xmlns:a16="http://schemas.microsoft.com/office/drawing/2014/main" val="4151201188"/>
                    </a:ext>
                  </a:extLst>
                </a:gridCol>
                <a:gridCol w="497334">
                  <a:extLst>
                    <a:ext uri="{9D8B030D-6E8A-4147-A177-3AD203B41FA5}">
                      <a16:colId xmlns:a16="http://schemas.microsoft.com/office/drawing/2014/main" val="20001"/>
                    </a:ext>
                  </a:extLst>
                </a:gridCol>
                <a:gridCol w="500027">
                  <a:extLst>
                    <a:ext uri="{9D8B030D-6E8A-4147-A177-3AD203B41FA5}">
                      <a16:colId xmlns:a16="http://schemas.microsoft.com/office/drawing/2014/main" val="20003"/>
                    </a:ext>
                  </a:extLst>
                </a:gridCol>
                <a:gridCol w="498682">
                  <a:extLst>
                    <a:ext uri="{9D8B030D-6E8A-4147-A177-3AD203B41FA5}">
                      <a16:colId xmlns:a16="http://schemas.microsoft.com/office/drawing/2014/main" val="20004"/>
                    </a:ext>
                  </a:extLst>
                </a:gridCol>
                <a:gridCol w="498682">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Large Growth</a:t>
                      </a:r>
                    </a:p>
                  </a:txBody>
                  <a:tcPr marL="46800" marR="7168" marT="7168" marB="0" anchor="ctr">
                    <a:noFill/>
                  </a:tcPr>
                </a:tc>
                <a:tc>
                  <a:txBody>
                    <a:bodyPr/>
                    <a:lstStyle/>
                    <a:p>
                      <a:pPr algn="ctr" fontAlgn="b"/>
                      <a:r>
                        <a:rPr lang="en-GB" sz="900" b="0" i="0" u="none" strike="noStrike">
                          <a:solidFill>
                            <a:schemeClr val="tx1"/>
                          </a:solidFill>
                          <a:effectLst/>
                          <a:latin typeface="+mn-lt"/>
                        </a:rPr>
                        <a:t>12.81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29.02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27.11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13.73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15.14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15.74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16.68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19.36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14.09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11.92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12.64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16.17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18.95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13.89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11.39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12.34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7.05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13.55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6.10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8.83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5.21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8.09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12.31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10.82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8.26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4.07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11.54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14.30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8.11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9.22</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3.18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2.50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6.01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15.43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3.54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7.29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707886944"/>
                  </a:ext>
                </a:extLst>
              </a:tr>
            </a:tbl>
          </a:graphicData>
        </a:graphic>
      </p:graphicFrame>
      <p:graphicFrame>
        <p:nvGraphicFramePr>
          <p:cNvPr id="30" name="Chart 29">
            <a:extLst>
              <a:ext uri="{FF2B5EF4-FFF2-40B4-BE49-F238E27FC236}">
                <a16:creationId xmlns:a16="http://schemas.microsoft.com/office/drawing/2014/main" id="{807EB011-53C4-4550-88D4-A15C65C50168}"/>
              </a:ext>
            </a:extLst>
          </p:cNvPr>
          <p:cNvGraphicFramePr/>
          <p:nvPr>
            <p:extLst>
              <p:ext uri="{D42A27DB-BD31-4B8C-83A1-F6EECF244321}">
                <p14:modId xmlns:p14="http://schemas.microsoft.com/office/powerpoint/2010/main" val="204928255"/>
              </p:ext>
            </p:extLst>
          </p:nvPr>
        </p:nvGraphicFramePr>
        <p:xfrm>
          <a:off x="433907" y="6242588"/>
          <a:ext cx="3441593" cy="1986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54491605-881D-4011-BA3E-F9F8DF762F40}"/>
              </a:ext>
            </a:extLst>
          </p:cNvPr>
          <p:cNvGraphicFramePr/>
          <p:nvPr>
            <p:extLst>
              <p:ext uri="{D42A27DB-BD31-4B8C-83A1-F6EECF244321}">
                <p14:modId xmlns:p14="http://schemas.microsoft.com/office/powerpoint/2010/main" val="354952102"/>
              </p:ext>
            </p:extLst>
          </p:nvPr>
        </p:nvGraphicFramePr>
        <p:xfrm>
          <a:off x="3361692" y="2938521"/>
          <a:ext cx="4185236" cy="219272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9" name="Text Placeholder 8"/>
          <p:cNvSpPr>
            <a:spLocks noGrp="1"/>
          </p:cNvSpPr>
          <p:nvPr>
            <p:ph type="body" sz="quarter" idx="15"/>
          </p:nvPr>
        </p:nvSpPr>
        <p:spPr>
          <a:xfrm>
            <a:off x="434226" y="9161133"/>
            <a:ext cx="6861459"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a:t>
            </a:r>
            <a:r>
              <a:rPr lang="en-US" dirty="0" err="1"/>
              <a:t>Marketwide</a:t>
            </a:r>
            <a:r>
              <a:rPr lang="en-US" dirty="0"/>
              <a:t>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2023, all rights reserved. Frank Russell Company is the source and owner of the trademarks, service marks, and copyrights related to the Russell Indexes. </a:t>
            </a:r>
          </a:p>
        </p:txBody>
      </p:sp>
      <p:sp>
        <p:nvSpPr>
          <p:cNvPr id="14" name="Text Placeholder 13"/>
          <p:cNvSpPr>
            <a:spLocks noGrp="1"/>
          </p:cNvSpPr>
          <p:nvPr>
            <p:ph type="body" sz="quarter" idx="18"/>
          </p:nvPr>
        </p:nvSpPr>
        <p:spPr>
          <a:xfrm>
            <a:off x="429801" y="2587851"/>
            <a:ext cx="2716915" cy="3198445"/>
          </a:xfrm>
        </p:spPr>
        <p:txBody>
          <a:bodyPr/>
          <a:lstStyle/>
          <a:p>
            <a:r>
              <a:rPr lang="en-US" dirty="0"/>
              <a:t>The US equity market posted positive returns for the quarter and outperformed both non-US developed and emerging markets.</a:t>
            </a:r>
          </a:p>
          <a:p>
            <a:r>
              <a:rPr lang="en-US" dirty="0"/>
              <a:t>Value underperformed growth.</a:t>
            </a:r>
          </a:p>
          <a:p>
            <a:r>
              <a:rPr lang="en-US" dirty="0"/>
              <a:t>Small caps underperformed large caps.</a:t>
            </a:r>
          </a:p>
          <a:p>
            <a:r>
              <a:rPr lang="en-US" dirty="0"/>
              <a:t>REIT indices underperformed equity market indices.</a:t>
            </a:r>
          </a:p>
        </p:txBody>
      </p:sp>
      <p:cxnSp>
        <p:nvCxnSpPr>
          <p:cNvPr id="13" name="Straight Connector 12"/>
          <p:cNvCxnSpPr>
            <a:cxnSpLocks/>
          </p:cNvCxnSpPr>
          <p:nvPr/>
        </p:nvCxnSpPr>
        <p:spPr>
          <a:xfrm>
            <a:off x="3311448" y="2661550"/>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37455" y="6274258"/>
            <a:ext cx="2709262" cy="404896"/>
            <a:chOff x="557994" y="4804179"/>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47910"/>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557994" y="4804179"/>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420600" y="2599294"/>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3" name="Straight Connector 22">
            <a:extLst>
              <a:ext uri="{FF2B5EF4-FFF2-40B4-BE49-F238E27FC236}">
                <a16:creationId xmlns:a16="http://schemas.microsoft.com/office/drawing/2014/main" id="{A7C39862-C755-4B96-B9DD-AFBFF782EA01}"/>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4" name="Picture Placeholder 2" descr="A black and red sign with white letters&#10;&#10;Description automatically generated">
            <a:extLst>
              <a:ext uri="{FF2B5EF4-FFF2-40B4-BE49-F238E27FC236}">
                <a16:creationId xmlns:a16="http://schemas.microsoft.com/office/drawing/2014/main" id="{A76DAF3D-034E-5276-7377-7E6727E50880}"/>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139724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Chart 39">
            <a:extLst>
              <a:ext uri="{FF2B5EF4-FFF2-40B4-BE49-F238E27FC236}">
                <a16:creationId xmlns:a16="http://schemas.microsoft.com/office/drawing/2014/main" id="{DC8D7CB4-3DA5-4101-83A0-1F27C4AE7C47}"/>
              </a:ext>
            </a:extLst>
          </p:cNvPr>
          <p:cNvGraphicFramePr/>
          <p:nvPr>
            <p:extLst>
              <p:ext uri="{D42A27DB-BD31-4B8C-83A1-F6EECF244321}">
                <p14:modId xmlns:p14="http://schemas.microsoft.com/office/powerpoint/2010/main" val="4293323277"/>
              </p:ext>
            </p:extLst>
          </p:nvPr>
        </p:nvGraphicFramePr>
        <p:xfrm>
          <a:off x="240875" y="6507241"/>
          <a:ext cx="3620180" cy="17852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Chart 37">
            <a:extLst>
              <a:ext uri="{FF2B5EF4-FFF2-40B4-BE49-F238E27FC236}">
                <a16:creationId xmlns:a16="http://schemas.microsoft.com/office/drawing/2014/main" id="{18DDD108-7D84-44ED-9543-60BB670C14E9}"/>
              </a:ext>
            </a:extLst>
          </p:cNvPr>
          <p:cNvGraphicFramePr/>
          <p:nvPr>
            <p:extLst>
              <p:ext uri="{D42A27DB-BD31-4B8C-83A1-F6EECF244321}">
                <p14:modId xmlns:p14="http://schemas.microsoft.com/office/powerpoint/2010/main" val="2763375100"/>
              </p:ext>
            </p:extLst>
          </p:nvPr>
        </p:nvGraphicFramePr>
        <p:xfrm>
          <a:off x="3311448" y="2849573"/>
          <a:ext cx="4107661" cy="262940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12" name="Text Placeholder 11"/>
          <p:cNvSpPr>
            <a:spLocks noGrp="1"/>
          </p:cNvSpPr>
          <p:nvPr>
            <p:ph type="body" sz="quarter" idx="15"/>
          </p:nvPr>
        </p:nvSpPr>
        <p:spPr>
          <a:xfrm>
            <a:off x="434226" y="915875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2023,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429800" y="2587851"/>
            <a:ext cx="2533541" cy="3400325"/>
          </a:xfrm>
        </p:spPr>
        <p:txBody>
          <a:bodyPr/>
          <a:lstStyle/>
          <a:p>
            <a:r>
              <a:rPr lang="en-US" dirty="0"/>
              <a:t>Developed markets outside of the US posted positive returns for the quarter and underperformed the US market, but outperformed emerging markets.</a:t>
            </a:r>
          </a:p>
          <a:p>
            <a:r>
              <a:rPr lang="en-US" dirty="0"/>
              <a:t>Value outperformed growth.</a:t>
            </a:r>
          </a:p>
          <a:p>
            <a:r>
              <a:rPr lang="en-US" dirty="0"/>
              <a:t>Small caps underperformed large caps.</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63708" y="6114574"/>
            <a:ext cx="2709262" cy="404896"/>
            <a:chOff x="592298" y="4605086"/>
            <a:chExt cx="3771481" cy="404896"/>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592298" y="4605086"/>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pSp>
        <p:nvGrpSpPr>
          <p:cNvPr id="30" name="Group 29">
            <a:extLst>
              <a:ext uri="{FF2B5EF4-FFF2-40B4-BE49-F238E27FC236}">
                <a16:creationId xmlns:a16="http://schemas.microsoft.com/office/drawing/2014/main" id="{80B931D6-F7A3-4733-B8C9-6D6B7DA8B092}"/>
              </a:ext>
            </a:extLst>
          </p:cNvPr>
          <p:cNvGrpSpPr/>
          <p:nvPr/>
        </p:nvGrpSpPr>
        <p:grpSpPr>
          <a:xfrm>
            <a:off x="3420600" y="2599294"/>
            <a:ext cx="3875088" cy="342590"/>
            <a:chOff x="4635169" y="1826708"/>
            <a:chExt cx="4441437" cy="342590"/>
          </a:xfrm>
        </p:grpSpPr>
        <p:sp>
          <p:nvSpPr>
            <p:cNvPr id="31" name="Content Placeholder 9">
              <a:extLst>
                <a:ext uri="{FF2B5EF4-FFF2-40B4-BE49-F238E27FC236}">
                  <a16:creationId xmlns:a16="http://schemas.microsoft.com/office/drawing/2014/main" id="{4FB92D35-2DF5-47A1-AAB0-91932E8A681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D7A1E8EB-F28E-4276-B744-E2CAE6BEDC80}"/>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7" name="Content Placeholder 23">
            <a:extLst>
              <a:ext uri="{FF2B5EF4-FFF2-40B4-BE49-F238E27FC236}">
                <a16:creationId xmlns:a16="http://schemas.microsoft.com/office/drawing/2014/main" id="{68862BF7-9CDD-48B9-99BC-8E0E5C31CB0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9" name="Straight Connector 38">
            <a:extLst>
              <a:ext uri="{FF2B5EF4-FFF2-40B4-BE49-F238E27FC236}">
                <a16:creationId xmlns:a16="http://schemas.microsoft.com/office/drawing/2014/main" id="{0D04EB04-D34C-456B-AF4F-72A5819D258B}"/>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a:extLst>
              <a:ext uri="{FF2B5EF4-FFF2-40B4-BE49-F238E27FC236}">
                <a16:creationId xmlns:a16="http://schemas.microsoft.com/office/drawing/2014/main" id="{BD8990B6-7D9B-4E28-B65D-C6702729D3BC}"/>
              </a:ext>
            </a:extLst>
          </p:cNvPr>
          <p:cNvGraphicFramePr>
            <a:graphicFrameLocks noGrp="1"/>
          </p:cNvGraphicFramePr>
          <p:nvPr>
            <p:extLst>
              <p:ext uri="{D42A27DB-BD31-4B8C-83A1-F6EECF244321}">
                <p14:modId xmlns:p14="http://schemas.microsoft.com/office/powerpoint/2010/main" val="1370705736"/>
              </p:ext>
            </p:extLst>
          </p:nvPr>
        </p:nvGraphicFramePr>
        <p:xfrm>
          <a:off x="3505201" y="6557360"/>
          <a:ext cx="3767799" cy="1200497"/>
        </p:xfrm>
        <a:graphic>
          <a:graphicData uri="http://schemas.openxmlformats.org/drawingml/2006/table">
            <a:tbl>
              <a:tblPr>
                <a:tableStyleId>{5C22544A-7EE6-4342-B048-85BDC9FD1C3A}</a:tableStyleId>
              </a:tblPr>
              <a:tblGrid>
                <a:gridCol w="781287">
                  <a:extLst>
                    <a:ext uri="{9D8B030D-6E8A-4147-A177-3AD203B41FA5}">
                      <a16:colId xmlns:a16="http://schemas.microsoft.com/office/drawing/2014/main" val="20000"/>
                    </a:ext>
                  </a:extLst>
                </a:gridCol>
                <a:gridCol w="497752">
                  <a:extLst>
                    <a:ext uri="{9D8B030D-6E8A-4147-A177-3AD203B41FA5}">
                      <a16:colId xmlns:a16="http://schemas.microsoft.com/office/drawing/2014/main" val="851030634"/>
                    </a:ext>
                  </a:extLst>
                </a:gridCol>
                <a:gridCol w="497752">
                  <a:extLst>
                    <a:ext uri="{9D8B030D-6E8A-4147-A177-3AD203B41FA5}">
                      <a16:colId xmlns:a16="http://schemas.microsoft.com/office/drawing/2014/main" val="2214412017"/>
                    </a:ext>
                  </a:extLst>
                </a:gridCol>
                <a:gridCol w="497752">
                  <a:extLst>
                    <a:ext uri="{9D8B030D-6E8A-4147-A177-3AD203B41FA5}">
                      <a16:colId xmlns:a16="http://schemas.microsoft.com/office/drawing/2014/main" val="20001"/>
                    </a:ext>
                  </a:extLst>
                </a:gridCol>
                <a:gridCol w="497752">
                  <a:extLst>
                    <a:ext uri="{9D8B030D-6E8A-4147-A177-3AD203B41FA5}">
                      <a16:colId xmlns:a16="http://schemas.microsoft.com/office/drawing/2014/main" val="20003"/>
                    </a:ext>
                  </a:extLst>
                </a:gridCol>
                <a:gridCol w="497752">
                  <a:extLst>
                    <a:ext uri="{9D8B030D-6E8A-4147-A177-3AD203B41FA5}">
                      <a16:colId xmlns:a16="http://schemas.microsoft.com/office/drawing/2014/main" val="20004"/>
                    </a:ext>
                  </a:extLst>
                </a:gridCol>
                <a:gridCol w="49775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Value</a:t>
                      </a:r>
                    </a:p>
                  </a:txBody>
                  <a:tcPr marL="46800" marR="7168" marT="7168" marB="0" anchor="ctr">
                    <a:noFill/>
                  </a:tcPr>
                </a:tc>
                <a:tc>
                  <a:txBody>
                    <a:bodyPr/>
                    <a:lstStyle/>
                    <a:p>
                      <a:pPr algn="ctr" fontAlgn="b"/>
                      <a:r>
                        <a:rPr lang="en-GB" sz="900" b="0" i="0" u="none" strike="noStrike">
                          <a:solidFill>
                            <a:schemeClr val="tx1"/>
                          </a:solidFill>
                          <a:effectLst/>
                          <a:latin typeface="+mn-lt"/>
                        </a:rPr>
                        <a:t>3.12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8.92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15.49</a:t>
                      </a:r>
                    </a:p>
                  </a:txBody>
                  <a:tcPr marL="0" marR="0" marT="0" marB="0" anchor="ctr">
                    <a:noFill/>
                  </a:tcPr>
                </a:tc>
                <a:tc>
                  <a:txBody>
                    <a:bodyPr/>
                    <a:lstStyle/>
                    <a:p>
                      <a:pPr algn="ctr" fontAlgn="b"/>
                      <a:r>
                        <a:rPr lang="en-GB" sz="900" b="0" i="0" u="none" strike="noStrike">
                          <a:solidFill>
                            <a:schemeClr val="tx1"/>
                          </a:solidFill>
                          <a:effectLst/>
                          <a:latin typeface="+mn-lt"/>
                        </a:rPr>
                        <a:t>12.07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3.24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3.03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11.29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17.41</a:t>
                      </a:r>
                    </a:p>
                  </a:txBody>
                  <a:tcPr marL="0" marR="0" marT="0" marB="0" anchor="ctr">
                    <a:noFill/>
                  </a:tcPr>
                </a:tc>
                <a:tc>
                  <a:txBody>
                    <a:bodyPr/>
                    <a:lstStyle/>
                    <a:p>
                      <a:pPr algn="ctr" fontAlgn="b"/>
                      <a:r>
                        <a:rPr lang="en-GB" sz="900" b="0" i="0" u="none" strike="noStrike" dirty="0">
                          <a:solidFill>
                            <a:schemeClr val="tx1"/>
                          </a:solidFill>
                          <a:effectLst/>
                          <a:latin typeface="+mn-lt"/>
                        </a:rPr>
                        <a:t>9.30</a:t>
                      </a:r>
                    </a:p>
                  </a:txBody>
                  <a:tcPr marL="0" marR="0" marT="0" marB="0" anchor="ctr">
                    <a:noFill/>
                  </a:tcPr>
                </a:tc>
                <a:tc>
                  <a:txBody>
                    <a:bodyPr/>
                    <a:lstStyle/>
                    <a:p>
                      <a:pPr algn="ctr" fontAlgn="b"/>
                      <a:r>
                        <a:rPr lang="en-GB" sz="900" b="0" i="0" u="none" strike="noStrike">
                          <a:solidFill>
                            <a:schemeClr val="tx1"/>
                          </a:solidFill>
                          <a:effectLst/>
                          <a:latin typeface="+mn-lt"/>
                        </a:rPr>
                        <a:t>4.58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5.40</a:t>
                      </a: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2.96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13.76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6.24</a:t>
                      </a:r>
                    </a:p>
                  </a:txBody>
                  <a:tcPr marL="0" marR="0" marT="0" marB="0" anchor="ctr">
                    <a:noFill/>
                  </a:tcPr>
                </a:tc>
                <a:tc>
                  <a:txBody>
                    <a:bodyPr/>
                    <a:lstStyle/>
                    <a:p>
                      <a:pPr algn="ctr" fontAlgn="b"/>
                      <a:r>
                        <a:rPr lang="en-GB" sz="900" b="0" i="0" u="none" strike="noStrike">
                          <a:solidFill>
                            <a:schemeClr val="tx1"/>
                          </a:solidFill>
                          <a:effectLst/>
                          <a:latin typeface="+mn-lt"/>
                        </a:rPr>
                        <a:t>5.46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6.28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0.49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5.50</a:t>
                      </a:r>
                    </a:p>
                  </a:txBody>
                  <a:tcPr marL="0" marR="0" marT="0" marB="0" anchor="ctr">
                    <a:noFill/>
                  </a:tcPr>
                </a:tc>
                <a:tc>
                  <a:txBody>
                    <a:bodyPr/>
                    <a:lstStyle/>
                    <a:p>
                      <a:pPr algn="ctr" fontAlgn="b"/>
                      <a:r>
                        <a:rPr lang="en-GB" sz="900" b="0" i="0" u="none" strike="noStrike">
                          <a:solidFill>
                            <a:schemeClr val="tx1"/>
                          </a:solidFill>
                          <a:effectLst/>
                          <a:latin typeface="+mn-lt"/>
                        </a:rPr>
                        <a:t>10.05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6.42</a:t>
                      </a:r>
                    </a:p>
                  </a:txBody>
                  <a:tcPr marL="0" marR="0" marT="0" marB="0" anchor="ctr">
                    <a:noFill/>
                  </a:tcPr>
                </a:tc>
                <a:tc>
                  <a:txBody>
                    <a:bodyPr/>
                    <a:lstStyle/>
                    <a:p>
                      <a:pPr algn="ctr" fontAlgn="b"/>
                      <a:r>
                        <a:rPr lang="en-GB" sz="900" b="0" i="0" u="none" strike="noStrike">
                          <a:solidFill>
                            <a:schemeClr val="tx1"/>
                          </a:solidFill>
                          <a:effectLst/>
                          <a:latin typeface="+mn-lt"/>
                        </a:rPr>
                        <a:t>1.83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5.97</a:t>
                      </a:r>
                    </a:p>
                  </a:txBody>
                  <a:tcPr marL="0" marR="0" marT="0" marB="0" anchor="ctr">
                    <a:noFill/>
                  </a:tcPr>
                </a:tc>
                <a:extLst>
                  <a:ext uri="{0D108BD9-81ED-4DB2-BD59-A6C34878D82A}">
                    <a16:rowId xmlns:a16="http://schemas.microsoft.com/office/drawing/2014/main" val="1870949891"/>
                  </a:ext>
                </a:extLst>
              </a:tr>
            </a:tbl>
          </a:graphicData>
        </a:graphic>
      </p:graphicFrame>
      <p:pic>
        <p:nvPicPr>
          <p:cNvPr id="4" name="Picture Placeholder 2" descr="A black and red sign with white letters&#10;&#10;Description automatically generated">
            <a:extLst>
              <a:ext uri="{FF2B5EF4-FFF2-40B4-BE49-F238E27FC236}">
                <a16:creationId xmlns:a16="http://schemas.microsoft.com/office/drawing/2014/main" id="{B84A66AB-D8F4-94A0-C2CB-E7F8F0AB49C0}"/>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8298" y="447675"/>
            <a:ext cx="1414462" cy="717550"/>
          </a:xfrm>
        </p:spPr>
      </p:pic>
    </p:spTree>
    <p:extLst>
      <p:ext uri="{BB962C8B-B14F-4D97-AF65-F5344CB8AC3E}">
        <p14:creationId xmlns:p14="http://schemas.microsoft.com/office/powerpoint/2010/main" val="5970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1B5E192F-9E26-47FA-8F31-3FBA43B227FF}"/>
              </a:ext>
            </a:extLst>
          </p:cNvPr>
          <p:cNvGraphicFramePr/>
          <p:nvPr>
            <p:extLst>
              <p:ext uri="{D42A27DB-BD31-4B8C-83A1-F6EECF244321}">
                <p14:modId xmlns:p14="http://schemas.microsoft.com/office/powerpoint/2010/main" val="4225697225"/>
              </p:ext>
            </p:extLst>
          </p:nvPr>
        </p:nvGraphicFramePr>
        <p:xfrm>
          <a:off x="299696" y="6447526"/>
          <a:ext cx="3437965" cy="17631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E0E1A257-DDA4-4514-A36D-75657C72C9F7}"/>
              </a:ext>
            </a:extLst>
          </p:cNvPr>
          <p:cNvGraphicFramePr/>
          <p:nvPr>
            <p:extLst>
              <p:ext uri="{D42A27DB-BD31-4B8C-83A1-F6EECF244321}">
                <p14:modId xmlns:p14="http://schemas.microsoft.com/office/powerpoint/2010/main" val="4049893775"/>
              </p:ext>
            </p:extLst>
          </p:nvPr>
        </p:nvGraphicFramePr>
        <p:xfrm>
          <a:off x="3311448" y="2896861"/>
          <a:ext cx="4099566" cy="262940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r>
              <a:rPr lang="en-US" dirty="0">
                <a:highlight>
                  <a:srgbClr val="FFFFFF"/>
                </a:highlight>
              </a:rPr>
              <a:t>Second quarter 2023 i</a:t>
            </a:r>
            <a:r>
              <a:rPr lang="en-US" dirty="0"/>
              <a:t>ndex returns</a:t>
            </a:r>
          </a:p>
        </p:txBody>
      </p:sp>
      <p:sp>
        <p:nvSpPr>
          <p:cNvPr id="8" name="Text Placeholder 7"/>
          <p:cNvSpPr>
            <a:spLocks noGrp="1"/>
          </p:cNvSpPr>
          <p:nvPr>
            <p:ph type="body" sz="quarter" idx="18"/>
          </p:nvPr>
        </p:nvSpPr>
        <p:spPr>
          <a:xfrm>
            <a:off x="429800" y="2604477"/>
            <a:ext cx="2745871" cy="2856523"/>
          </a:xfrm>
        </p:spPr>
        <p:txBody>
          <a:bodyPr/>
          <a:lstStyle/>
          <a:p>
            <a:r>
              <a:rPr lang="en-US" dirty="0"/>
              <a:t>Emerging markets posted positive returns for the quarter and underperformed both US and non-US developed markets.</a:t>
            </a:r>
          </a:p>
          <a:p>
            <a:r>
              <a:rPr lang="en-US" dirty="0"/>
              <a:t>Value outperformed growth.</a:t>
            </a:r>
          </a:p>
          <a:p>
            <a:r>
              <a:rPr lang="en-US" dirty="0"/>
              <a:t>Small caps outperformed large caps.</a:t>
            </a: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15464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2023, all rights reserved. Frank Russell Company is the source and owner of the trademarks, service marks, and copyrights related to the Russell Indexes. </a:t>
            </a:r>
          </a:p>
        </p:txBody>
      </p:sp>
      <p:sp>
        <p:nvSpPr>
          <p:cNvPr id="4" name="Slide Number Placeholder 3"/>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66409" y="6118321"/>
            <a:ext cx="2709262" cy="404896"/>
            <a:chOff x="596058" y="4608833"/>
            <a:chExt cx="3771481" cy="404896"/>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596058" y="4608833"/>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pSp>
        <p:nvGrpSpPr>
          <p:cNvPr id="27" name="Group 26">
            <a:extLst>
              <a:ext uri="{FF2B5EF4-FFF2-40B4-BE49-F238E27FC236}">
                <a16:creationId xmlns:a16="http://schemas.microsoft.com/office/drawing/2014/main" id="{C232C295-4765-490E-A091-7E2479E15DE8}"/>
              </a:ext>
            </a:extLst>
          </p:cNvPr>
          <p:cNvGrpSpPr/>
          <p:nvPr/>
        </p:nvGrpSpPr>
        <p:grpSpPr>
          <a:xfrm>
            <a:off x="3420600" y="2599294"/>
            <a:ext cx="3875088" cy="342590"/>
            <a:chOff x="4635169" y="1826708"/>
            <a:chExt cx="4441437" cy="342590"/>
          </a:xfrm>
        </p:grpSpPr>
        <p:sp>
          <p:nvSpPr>
            <p:cNvPr id="28" name="Content Placeholder 9">
              <a:extLst>
                <a:ext uri="{FF2B5EF4-FFF2-40B4-BE49-F238E27FC236}">
                  <a16:creationId xmlns:a16="http://schemas.microsoft.com/office/drawing/2014/main" id="{88D8ABA5-9579-4D0E-B32C-CF0A6FE77558}"/>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9" name="Straight Connector 28">
              <a:extLst>
                <a:ext uri="{FF2B5EF4-FFF2-40B4-BE49-F238E27FC236}">
                  <a16:creationId xmlns:a16="http://schemas.microsoft.com/office/drawing/2014/main" id="{5B1EE14A-8AB6-4E03-8A4E-E20490DA7E6D}"/>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23">
            <a:extLst>
              <a:ext uri="{FF2B5EF4-FFF2-40B4-BE49-F238E27FC236}">
                <a16:creationId xmlns:a16="http://schemas.microsoft.com/office/drawing/2014/main" id="{6D084C30-098B-419D-BAA7-7150C7E9F2C8}"/>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3" name="Straight Connector 22">
            <a:extLst>
              <a:ext uri="{FF2B5EF4-FFF2-40B4-BE49-F238E27FC236}">
                <a16:creationId xmlns:a16="http://schemas.microsoft.com/office/drawing/2014/main" id="{5198C321-B4A9-49AD-BFA9-65F260C0104B}"/>
              </a:ext>
            </a:extLst>
          </p:cNvPr>
          <p:cNvCxnSpPr>
            <a:cxnSpLocks/>
          </p:cNvCxnSpPr>
          <p:nvPr/>
        </p:nvCxnSpPr>
        <p:spPr>
          <a:xfrm flipV="1">
            <a:off x="3498453" y="6517989"/>
            <a:ext cx="376780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C07E3CBE-B260-46E4-B89F-AB88F0E64DFE}"/>
              </a:ext>
            </a:extLst>
          </p:cNvPr>
          <p:cNvGraphicFramePr>
            <a:graphicFrameLocks noGrp="1"/>
          </p:cNvGraphicFramePr>
          <p:nvPr>
            <p:extLst>
              <p:ext uri="{D42A27DB-BD31-4B8C-83A1-F6EECF244321}">
                <p14:modId xmlns:p14="http://schemas.microsoft.com/office/powerpoint/2010/main" val="1954348652"/>
              </p:ext>
            </p:extLst>
          </p:nvPr>
        </p:nvGraphicFramePr>
        <p:xfrm>
          <a:off x="3505201" y="6558229"/>
          <a:ext cx="3767801" cy="1201168"/>
        </p:xfrm>
        <a:graphic>
          <a:graphicData uri="http://schemas.openxmlformats.org/drawingml/2006/table">
            <a:tbl>
              <a:tblPr>
                <a:tableStyleId>{5C22544A-7EE6-4342-B048-85BDC9FD1C3A}</a:tableStyleId>
              </a:tblPr>
              <a:tblGrid>
                <a:gridCol w="781289">
                  <a:extLst>
                    <a:ext uri="{9D8B030D-6E8A-4147-A177-3AD203B41FA5}">
                      <a16:colId xmlns:a16="http://schemas.microsoft.com/office/drawing/2014/main" val="20000"/>
                    </a:ext>
                  </a:extLst>
                </a:gridCol>
                <a:gridCol w="497752">
                  <a:extLst>
                    <a:ext uri="{9D8B030D-6E8A-4147-A177-3AD203B41FA5}">
                      <a16:colId xmlns:a16="http://schemas.microsoft.com/office/drawing/2014/main" val="851030634"/>
                    </a:ext>
                  </a:extLst>
                </a:gridCol>
                <a:gridCol w="497752">
                  <a:extLst>
                    <a:ext uri="{9D8B030D-6E8A-4147-A177-3AD203B41FA5}">
                      <a16:colId xmlns:a16="http://schemas.microsoft.com/office/drawing/2014/main" val="1277282788"/>
                    </a:ext>
                  </a:extLst>
                </a:gridCol>
                <a:gridCol w="497752">
                  <a:extLst>
                    <a:ext uri="{9D8B030D-6E8A-4147-A177-3AD203B41FA5}">
                      <a16:colId xmlns:a16="http://schemas.microsoft.com/office/drawing/2014/main" val="20001"/>
                    </a:ext>
                  </a:extLst>
                </a:gridCol>
                <a:gridCol w="497752">
                  <a:extLst>
                    <a:ext uri="{9D8B030D-6E8A-4147-A177-3AD203B41FA5}">
                      <a16:colId xmlns:a16="http://schemas.microsoft.com/office/drawing/2014/main" val="20003"/>
                    </a:ext>
                  </a:extLst>
                </a:gridCol>
                <a:gridCol w="497752">
                  <a:extLst>
                    <a:ext uri="{9D8B030D-6E8A-4147-A177-3AD203B41FA5}">
                      <a16:colId xmlns:a16="http://schemas.microsoft.com/office/drawing/2014/main" val="20004"/>
                    </a:ext>
                  </a:extLst>
                </a:gridCol>
                <a:gridCol w="49775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Small Cap</a:t>
                      </a:r>
                    </a:p>
                  </a:txBody>
                  <a:tcPr marL="46800" marR="7168" marT="7168" marB="0" anchor="ctr">
                    <a:noFill/>
                  </a:tcPr>
                </a:tc>
                <a:tc>
                  <a:txBody>
                    <a:bodyPr/>
                    <a:lstStyle/>
                    <a:p>
                      <a:pPr algn="ctr" fontAlgn="b"/>
                      <a:r>
                        <a:rPr lang="en-GB" sz="900" b="0" i="0" u="none" strike="noStrike">
                          <a:solidFill>
                            <a:schemeClr val="tx1"/>
                          </a:solidFill>
                          <a:effectLst/>
                          <a:latin typeface="+mn-lt"/>
                        </a:rPr>
                        <a:t>6.39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10.50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13.28</a:t>
                      </a:r>
                    </a:p>
                  </a:txBody>
                  <a:tcPr marL="0" marR="0" marT="0" marB="0" anchor="ctr">
                    <a:noFill/>
                  </a:tcPr>
                </a:tc>
                <a:tc>
                  <a:txBody>
                    <a:bodyPr/>
                    <a:lstStyle/>
                    <a:p>
                      <a:pPr algn="ctr" fontAlgn="b"/>
                      <a:r>
                        <a:rPr lang="en-GB" sz="900" b="0" i="0" u="none" strike="noStrike" dirty="0">
                          <a:solidFill>
                            <a:schemeClr val="tx1"/>
                          </a:solidFill>
                          <a:effectLst/>
                          <a:latin typeface="+mn-lt"/>
                        </a:rPr>
                        <a:t>13.72</a:t>
                      </a:r>
                    </a:p>
                  </a:txBody>
                  <a:tcPr marL="0" marR="0" marT="0" marB="0" anchor="ctr">
                    <a:noFill/>
                  </a:tcPr>
                </a:tc>
                <a:tc>
                  <a:txBody>
                    <a:bodyPr/>
                    <a:lstStyle/>
                    <a:p>
                      <a:pPr algn="ctr" fontAlgn="b"/>
                      <a:r>
                        <a:rPr lang="en-GB" sz="900" b="0" i="0" u="none" strike="noStrike">
                          <a:solidFill>
                            <a:schemeClr val="tx1"/>
                          </a:solidFill>
                          <a:effectLst/>
                          <a:latin typeface="+mn-lt"/>
                        </a:rPr>
                        <a:t>4.93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4.63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4.13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6.27</a:t>
                      </a:r>
                    </a:p>
                  </a:txBody>
                  <a:tcPr marL="0" marR="0" marT="0" marB="0" anchor="ctr">
                    <a:noFill/>
                  </a:tcPr>
                </a:tc>
                <a:tc>
                  <a:txBody>
                    <a:bodyPr/>
                    <a:lstStyle/>
                    <a:p>
                      <a:pPr algn="ctr" fontAlgn="b"/>
                      <a:r>
                        <a:rPr lang="en-GB" sz="900" b="0" i="0" u="none" strike="noStrike" dirty="0">
                          <a:solidFill>
                            <a:schemeClr val="tx1"/>
                          </a:solidFill>
                          <a:effectLst/>
                          <a:latin typeface="+mn-lt"/>
                        </a:rPr>
                        <a:t>1.22</a:t>
                      </a:r>
                    </a:p>
                  </a:txBody>
                  <a:tcPr marL="0" marR="0" marT="0" marB="0" anchor="ctr">
                    <a:noFill/>
                  </a:tcPr>
                </a:tc>
                <a:tc>
                  <a:txBody>
                    <a:bodyPr/>
                    <a:lstStyle/>
                    <a:p>
                      <a:pPr algn="ctr" fontAlgn="b"/>
                      <a:r>
                        <a:rPr lang="en-GB" sz="900" b="0" i="0" u="none" strike="noStrike">
                          <a:solidFill>
                            <a:schemeClr val="tx1"/>
                          </a:solidFill>
                          <a:effectLst/>
                          <a:latin typeface="+mn-lt"/>
                        </a:rPr>
                        <a:t>1.99</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0.90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4.89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1.75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0.93</a:t>
                      </a:r>
                    </a:p>
                  </a:txBody>
                  <a:tcPr marL="0" marR="0" marT="0" marB="0" anchor="ctr">
                    <a:noFill/>
                  </a:tcPr>
                </a:tc>
                <a:tc>
                  <a:txBody>
                    <a:bodyPr/>
                    <a:lstStyle/>
                    <a:p>
                      <a:pPr algn="ctr" fontAlgn="b"/>
                      <a:r>
                        <a:rPr lang="en-GB" sz="900" b="0" i="0" u="none" strike="noStrike">
                          <a:solidFill>
                            <a:srgbClr val="000000"/>
                          </a:solidFill>
                          <a:effectLst/>
                          <a:latin typeface="+mn-lt"/>
                        </a:rPr>
                        <a:t>2.95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-0.65</a:t>
                      </a:r>
                    </a:p>
                  </a:txBody>
                  <a:tcPr marL="0" marR="0" marT="0" marB="0" anchor="ctr">
                    <a:noFill/>
                  </a:tcPr>
                </a:tc>
                <a:tc>
                  <a:txBody>
                    <a:bodyPr/>
                    <a:lstStyle/>
                    <a:p>
                      <a:pPr algn="ctr" fontAlgn="b"/>
                      <a:r>
                        <a:rPr lang="en-GB" sz="900" b="0" i="0" u="none" strike="noStrike">
                          <a:solidFill>
                            <a:schemeClr val="tx1"/>
                          </a:solidFill>
                          <a:effectLst/>
                          <a:latin typeface="+mn-lt"/>
                        </a:rPr>
                        <a:t>3.32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-0.45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-1.36</a:t>
                      </a:r>
                    </a:p>
                  </a:txBody>
                  <a:tcPr marL="0" marR="0" marT="0" marB="0" anchor="ctr">
                    <a:noFill/>
                  </a:tcPr>
                </a:tc>
                <a:tc>
                  <a:txBody>
                    <a:bodyPr/>
                    <a:lstStyle/>
                    <a:p>
                      <a:pPr algn="ctr" fontAlgn="b"/>
                      <a:r>
                        <a:rPr lang="en-GB" sz="900" b="0" i="0" u="none" strike="noStrike">
                          <a:solidFill>
                            <a:schemeClr val="tx1"/>
                          </a:solidFill>
                          <a:effectLst/>
                          <a:latin typeface="+mn-lt"/>
                        </a:rPr>
                        <a:t>0.53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3.79</a:t>
                      </a:r>
                    </a:p>
                  </a:txBody>
                  <a:tcPr marL="0" marR="0" marT="0" marB="0" anchor="ctr">
                    <a:noFill/>
                  </a:tcPr>
                </a:tc>
                <a:extLst>
                  <a:ext uri="{0D108BD9-81ED-4DB2-BD59-A6C34878D82A}">
                    <a16:rowId xmlns:a16="http://schemas.microsoft.com/office/drawing/2014/main" val="1870949891"/>
                  </a:ext>
                </a:extLst>
              </a:tr>
            </a:tbl>
          </a:graphicData>
        </a:graphic>
      </p:graphicFrame>
      <p:pic>
        <p:nvPicPr>
          <p:cNvPr id="2" name="Picture Placeholder 2" descr="A black and red sign with white letters&#10;&#10;Description automatically generated">
            <a:extLst>
              <a:ext uri="{FF2B5EF4-FFF2-40B4-BE49-F238E27FC236}">
                <a16:creationId xmlns:a16="http://schemas.microsoft.com/office/drawing/2014/main" id="{F4CD5A59-5F9C-B966-E291-674BD6697460}"/>
              </a:ext>
            </a:extLst>
          </p:cNvPr>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t="-49386" b="-49386"/>
          <a:stretch/>
        </p:blipFill>
        <p:spPr>
          <a:xfrm>
            <a:off x="5995988" y="446088"/>
            <a:ext cx="1414462" cy="717550"/>
          </a:xfrm>
        </p:spPr>
      </p:pic>
    </p:spTree>
    <p:extLst>
      <p:ext uri="{BB962C8B-B14F-4D97-AF65-F5344CB8AC3E}">
        <p14:creationId xmlns:p14="http://schemas.microsoft.com/office/powerpoint/2010/main" val="2013841493"/>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20815</TotalTime>
  <Words>5043</Words>
  <Application>Microsoft Office PowerPoint</Application>
  <PresentationFormat>Custom</PresentationFormat>
  <Paragraphs>692</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Times New Roman</vt:lpstr>
      <vt:lpstr>QMR_Q316_Portrait</vt:lpstr>
      <vt:lpstr>Q2</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Let the Compounding Commence!</vt:lpstr>
      <vt:lpstr>Let the Compounding Commence!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 Portrait</dc:title>
  <dc:creator>kim.vanwieren@dimensional.com</dc:creator>
  <cp:lastModifiedBy>Tyler Hill</cp:lastModifiedBy>
  <cp:revision>1485</cp:revision>
  <cp:lastPrinted>2020-04-03T21:08:43Z</cp:lastPrinted>
  <dcterms:created xsi:type="dcterms:W3CDTF">2016-09-30T16:08:42Z</dcterms:created>
  <dcterms:modified xsi:type="dcterms:W3CDTF">2023-07-10T00:26:16Z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2021-10-06T13:14:39Z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1db3259a-10c4-42b9-8856-6abe3c0d0d8f</vt:lpwstr>
  </property>
  <property fmtid="{D5CDD505-2E9C-101B-9397-08002B2CF9AE}" pid="8" name="MSIP_Label_9e0091bf-42ae-41c9-b2bd-8f960b8bfdda_ContentBits">
    <vt:lpwstr>0</vt:lpwstr>
  </property>
</Properties>
</file>